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68" r:id="rId5"/>
    <p:sldId id="269" r:id="rId6"/>
    <p:sldId id="270" r:id="rId7"/>
    <p:sldId id="267" r:id="rId8"/>
    <p:sldId id="272" r:id="rId9"/>
    <p:sldId id="290" r:id="rId10"/>
    <p:sldId id="291" r:id="rId11"/>
    <p:sldId id="306" r:id="rId12"/>
    <p:sldId id="310" r:id="rId13"/>
    <p:sldId id="299" r:id="rId14"/>
    <p:sldId id="300" r:id="rId15"/>
    <p:sldId id="301" r:id="rId16"/>
    <p:sldId id="302" r:id="rId17"/>
    <p:sldId id="308" r:id="rId18"/>
    <p:sldId id="304" r:id="rId19"/>
    <p:sldId id="305" r:id="rId20"/>
    <p:sldId id="298" r:id="rId21"/>
    <p:sldId id="294" r:id="rId22"/>
    <p:sldId id="309" r:id="rId23"/>
    <p:sldId id="293" r:id="rId24"/>
    <p:sldId id="276" r:id="rId25"/>
    <p:sldId id="282" r:id="rId26"/>
    <p:sldId id="278" r:id="rId27"/>
    <p:sldId id="297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3399"/>
    <a:srgbClr val="E5203E"/>
    <a:srgbClr val="009FE3"/>
    <a:srgbClr val="1F4E79"/>
    <a:srgbClr val="666666"/>
    <a:srgbClr val="474747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F81DC-7D38-48D8-AA7A-095409DBBC5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AD2D-AD72-4298-8E73-5D111A6D0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3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DBD0F-4232-4DB4-9D48-6328A3412111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CE5984-1B9C-414E-AC69-826E47E7CB33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6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82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2018-11-29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7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2018-11-29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3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2018-11-29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154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2018-11-29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007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2018-11-29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594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2018-11-29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95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2018-11-29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067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2018-11-29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462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2018-11-29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36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6013A2-AAA9-4E7C-A942-D12EE8530DBB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320F1-6F71-43B1-B465-BED8E08B334D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E61D1-F85E-4E85-92A2-8D28DAA467ED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6D18F-3465-4891-B197-0C39709A1789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EC011-2BC7-47F6-A092-0ACDF354BC7E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C882F-BECA-4D09-98F1-A3AC0062C4A9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C0C81-7DED-4FC7-8D99-484E925E1ABB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99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e3.yc.ac.kr/%EB%A9%80%EB%AF%B8%EA%B5%90%EC%9E%AC/%EC%9C%A0%EC%95%95/hydro_2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2315" y="4895850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8438201" y="5605564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2014152016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신제우 지도교수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공기석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2014152037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차해운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지도교수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공기석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2014154007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김병갑 지도교수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공기석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104603" y="3579277"/>
            <a:ext cx="4278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원격 어항 관리 시스템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Remote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Fishbowl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anagement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System</a:t>
            </a:r>
          </a:p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FishBerry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567175" y="2681471"/>
            <a:ext cx="1416026" cy="652410"/>
            <a:chOff x="7675563" y="1152526"/>
            <a:chExt cx="1212850" cy="558800"/>
          </a:xfrm>
        </p:grpSpPr>
        <p:sp>
          <p:nvSpPr>
            <p:cNvPr id="19" name="Freeform 188"/>
            <p:cNvSpPr>
              <a:spLocks/>
            </p:cNvSpPr>
            <p:nvPr/>
          </p:nvSpPr>
          <p:spPr bwMode="auto">
            <a:xfrm>
              <a:off x="8032751" y="1165226"/>
              <a:ext cx="412750" cy="142875"/>
            </a:xfrm>
            <a:custGeom>
              <a:avLst/>
              <a:gdLst>
                <a:gd name="T0" fmla="*/ 0 w 182"/>
                <a:gd name="T1" fmla="*/ 63 h 63"/>
                <a:gd name="T2" fmla="*/ 81 w 182"/>
                <a:gd name="T3" fmla="*/ 12 h 63"/>
                <a:gd name="T4" fmla="*/ 182 w 182"/>
                <a:gd name="T5" fmla="*/ 0 h 63"/>
                <a:gd name="T6" fmla="*/ 173 w 182"/>
                <a:gd name="T7" fmla="*/ 63 h 63"/>
                <a:gd name="T8" fmla="*/ 0 w 18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3">
                  <a:moveTo>
                    <a:pt x="0" y="63"/>
                  </a:moveTo>
                  <a:cubicBezTo>
                    <a:pt x="0" y="63"/>
                    <a:pt x="20" y="21"/>
                    <a:pt x="81" y="12"/>
                  </a:cubicBezTo>
                  <a:cubicBezTo>
                    <a:pt x="113" y="7"/>
                    <a:pt x="157" y="26"/>
                    <a:pt x="182" y="0"/>
                  </a:cubicBezTo>
                  <a:cubicBezTo>
                    <a:pt x="173" y="63"/>
                    <a:pt x="173" y="63"/>
                    <a:pt x="173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89"/>
            <p:cNvSpPr>
              <a:spLocks/>
            </p:cNvSpPr>
            <p:nvPr/>
          </p:nvSpPr>
          <p:spPr bwMode="auto">
            <a:xfrm>
              <a:off x="8094663" y="1582738"/>
              <a:ext cx="269875" cy="128588"/>
            </a:xfrm>
            <a:custGeom>
              <a:avLst/>
              <a:gdLst>
                <a:gd name="T0" fmla="*/ 0 w 119"/>
                <a:gd name="T1" fmla="*/ 0 h 57"/>
                <a:gd name="T2" fmla="*/ 51 w 119"/>
                <a:gd name="T3" fmla="*/ 42 h 57"/>
                <a:gd name="T4" fmla="*/ 119 w 119"/>
                <a:gd name="T5" fmla="*/ 57 h 57"/>
                <a:gd name="T6" fmla="*/ 118 w 119"/>
                <a:gd name="T7" fmla="*/ 13 h 57"/>
                <a:gd name="T8" fmla="*/ 0 w 11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7">
                  <a:moveTo>
                    <a:pt x="0" y="0"/>
                  </a:moveTo>
                  <a:cubicBezTo>
                    <a:pt x="0" y="0"/>
                    <a:pt x="11" y="31"/>
                    <a:pt x="51" y="42"/>
                  </a:cubicBezTo>
                  <a:cubicBezTo>
                    <a:pt x="73" y="47"/>
                    <a:pt x="105" y="38"/>
                    <a:pt x="119" y="57"/>
                  </a:cubicBezTo>
                  <a:cubicBezTo>
                    <a:pt x="118" y="13"/>
                    <a:pt x="118" y="13"/>
                    <a:pt x="118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0"/>
            <p:cNvSpPr>
              <a:spLocks/>
            </p:cNvSpPr>
            <p:nvPr/>
          </p:nvSpPr>
          <p:spPr bwMode="auto">
            <a:xfrm>
              <a:off x="8507413" y="1152526"/>
              <a:ext cx="381000" cy="557213"/>
            </a:xfrm>
            <a:custGeom>
              <a:avLst/>
              <a:gdLst>
                <a:gd name="T0" fmla="*/ 0 w 168"/>
                <a:gd name="T1" fmla="*/ 125 h 246"/>
                <a:gd name="T2" fmla="*/ 70 w 168"/>
                <a:gd name="T3" fmla="*/ 48 h 246"/>
                <a:gd name="T4" fmla="*/ 126 w 168"/>
                <a:gd name="T5" fmla="*/ 0 h 246"/>
                <a:gd name="T6" fmla="*/ 102 w 168"/>
                <a:gd name="T7" fmla="*/ 125 h 246"/>
                <a:gd name="T8" fmla="*/ 111 w 168"/>
                <a:gd name="T9" fmla="*/ 246 h 246"/>
                <a:gd name="T10" fmla="*/ 75 w 168"/>
                <a:gd name="T11" fmla="*/ 202 h 246"/>
                <a:gd name="T12" fmla="*/ 0 w 168"/>
                <a:gd name="T13" fmla="*/ 1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46">
                  <a:moveTo>
                    <a:pt x="0" y="125"/>
                  </a:moveTo>
                  <a:cubicBezTo>
                    <a:pt x="0" y="125"/>
                    <a:pt x="15" y="48"/>
                    <a:pt x="70" y="48"/>
                  </a:cubicBezTo>
                  <a:cubicBezTo>
                    <a:pt x="125" y="47"/>
                    <a:pt x="126" y="0"/>
                    <a:pt x="126" y="0"/>
                  </a:cubicBezTo>
                  <a:cubicBezTo>
                    <a:pt x="126" y="0"/>
                    <a:pt x="168" y="79"/>
                    <a:pt x="102" y="125"/>
                  </a:cubicBezTo>
                  <a:cubicBezTo>
                    <a:pt x="102" y="125"/>
                    <a:pt x="149" y="195"/>
                    <a:pt x="111" y="246"/>
                  </a:cubicBezTo>
                  <a:cubicBezTo>
                    <a:pt x="111" y="246"/>
                    <a:pt x="90" y="209"/>
                    <a:pt x="75" y="202"/>
                  </a:cubicBezTo>
                  <a:cubicBezTo>
                    <a:pt x="25" y="175"/>
                    <a:pt x="10" y="152"/>
                    <a:pt x="0" y="12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7767638" y="1271588"/>
              <a:ext cx="847725" cy="376238"/>
            </a:xfrm>
            <a:custGeom>
              <a:avLst/>
              <a:gdLst>
                <a:gd name="T0" fmla="*/ 0 w 374"/>
                <a:gd name="T1" fmla="*/ 83 h 166"/>
                <a:gd name="T2" fmla="*/ 194 w 374"/>
                <a:gd name="T3" fmla="*/ 0 h 166"/>
                <a:gd name="T4" fmla="*/ 374 w 374"/>
                <a:gd name="T5" fmla="*/ 72 h 166"/>
                <a:gd name="T6" fmla="*/ 188 w 374"/>
                <a:gd name="T7" fmla="*/ 163 h 166"/>
                <a:gd name="T8" fmla="*/ 0 w 374"/>
                <a:gd name="T9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66">
                  <a:moveTo>
                    <a:pt x="0" y="83"/>
                  </a:moveTo>
                  <a:cubicBezTo>
                    <a:pt x="0" y="83"/>
                    <a:pt x="55" y="0"/>
                    <a:pt x="194" y="0"/>
                  </a:cubicBezTo>
                  <a:cubicBezTo>
                    <a:pt x="333" y="0"/>
                    <a:pt x="374" y="72"/>
                    <a:pt x="374" y="72"/>
                  </a:cubicBezTo>
                  <a:cubicBezTo>
                    <a:pt x="374" y="72"/>
                    <a:pt x="336" y="166"/>
                    <a:pt x="188" y="163"/>
                  </a:cubicBezTo>
                  <a:cubicBezTo>
                    <a:pt x="73" y="160"/>
                    <a:pt x="0" y="85"/>
                    <a:pt x="0" y="85"/>
                  </a:cubicBezTo>
                </a:path>
              </a:pathLst>
            </a:custGeom>
            <a:solidFill>
              <a:srgbClr val="3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7980363" y="1271588"/>
              <a:ext cx="635000" cy="376238"/>
            </a:xfrm>
            <a:custGeom>
              <a:avLst/>
              <a:gdLst>
                <a:gd name="T0" fmla="*/ 100 w 280"/>
                <a:gd name="T1" fmla="*/ 0 h 166"/>
                <a:gd name="T2" fmla="*/ 0 w 280"/>
                <a:gd name="T3" fmla="*/ 17 h 166"/>
                <a:gd name="T4" fmla="*/ 26 w 280"/>
                <a:gd name="T5" fmla="*/ 43 h 166"/>
                <a:gd name="T6" fmla="*/ 36 w 280"/>
                <a:gd name="T7" fmla="*/ 80 h 166"/>
                <a:gd name="T8" fmla="*/ 26 w 280"/>
                <a:gd name="T9" fmla="*/ 117 h 166"/>
                <a:gd name="T10" fmla="*/ 14 w 280"/>
                <a:gd name="T11" fmla="*/ 132 h 166"/>
                <a:gd name="T12" fmla="*/ 0 w 280"/>
                <a:gd name="T13" fmla="*/ 144 h 166"/>
                <a:gd name="T14" fmla="*/ 94 w 280"/>
                <a:gd name="T15" fmla="*/ 163 h 166"/>
                <a:gd name="T16" fmla="*/ 280 w 280"/>
                <a:gd name="T17" fmla="*/ 72 h 166"/>
                <a:gd name="T18" fmla="*/ 100 w 2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166">
                  <a:moveTo>
                    <a:pt x="100" y="0"/>
                  </a:moveTo>
                  <a:cubicBezTo>
                    <a:pt x="60" y="0"/>
                    <a:pt x="26" y="7"/>
                    <a:pt x="0" y="17"/>
                  </a:cubicBezTo>
                  <a:cubicBezTo>
                    <a:pt x="10" y="23"/>
                    <a:pt x="19" y="32"/>
                    <a:pt x="26" y="43"/>
                  </a:cubicBezTo>
                  <a:cubicBezTo>
                    <a:pt x="33" y="56"/>
                    <a:pt x="35" y="66"/>
                    <a:pt x="36" y="80"/>
                  </a:cubicBezTo>
                  <a:cubicBezTo>
                    <a:pt x="37" y="95"/>
                    <a:pt x="32" y="104"/>
                    <a:pt x="26" y="117"/>
                  </a:cubicBezTo>
                  <a:cubicBezTo>
                    <a:pt x="23" y="123"/>
                    <a:pt x="19" y="128"/>
                    <a:pt x="14" y="132"/>
                  </a:cubicBezTo>
                  <a:cubicBezTo>
                    <a:pt x="10" y="137"/>
                    <a:pt x="5" y="141"/>
                    <a:pt x="0" y="144"/>
                  </a:cubicBezTo>
                  <a:cubicBezTo>
                    <a:pt x="26" y="154"/>
                    <a:pt x="58" y="162"/>
                    <a:pt x="94" y="163"/>
                  </a:cubicBezTo>
                  <a:cubicBezTo>
                    <a:pt x="242" y="166"/>
                    <a:pt x="280" y="72"/>
                    <a:pt x="280" y="72"/>
                  </a:cubicBezTo>
                  <a:cubicBezTo>
                    <a:pt x="280" y="72"/>
                    <a:pt x="239" y="0"/>
                    <a:pt x="100" y="0"/>
                  </a:cubicBezTo>
                  <a:close/>
                </a:path>
              </a:pathLst>
            </a:cu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3"/>
            <p:cNvSpPr>
              <a:spLocks/>
            </p:cNvSpPr>
            <p:nvPr/>
          </p:nvSpPr>
          <p:spPr bwMode="auto">
            <a:xfrm>
              <a:off x="7675563" y="1381126"/>
              <a:ext cx="158750" cy="196850"/>
            </a:xfrm>
            <a:custGeom>
              <a:avLst/>
              <a:gdLst>
                <a:gd name="T0" fmla="*/ 70 w 70"/>
                <a:gd name="T1" fmla="*/ 35 h 87"/>
                <a:gd name="T2" fmla="*/ 20 w 70"/>
                <a:gd name="T3" fmla="*/ 12 h 87"/>
                <a:gd name="T4" fmla="*/ 23 w 70"/>
                <a:gd name="T5" fmla="*/ 40 h 87"/>
                <a:gd name="T6" fmla="*/ 20 w 70"/>
                <a:gd name="T7" fmla="*/ 68 h 87"/>
                <a:gd name="T8" fmla="*/ 70 w 70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7">
                  <a:moveTo>
                    <a:pt x="70" y="35"/>
                  </a:moveTo>
                  <a:cubicBezTo>
                    <a:pt x="70" y="35"/>
                    <a:pt x="38" y="0"/>
                    <a:pt x="20" y="12"/>
                  </a:cubicBezTo>
                  <a:cubicBezTo>
                    <a:pt x="2" y="23"/>
                    <a:pt x="23" y="40"/>
                    <a:pt x="23" y="40"/>
                  </a:cubicBezTo>
                  <a:cubicBezTo>
                    <a:pt x="23" y="40"/>
                    <a:pt x="0" y="52"/>
                    <a:pt x="20" y="68"/>
                  </a:cubicBezTo>
                  <a:cubicBezTo>
                    <a:pt x="45" y="87"/>
                    <a:pt x="70" y="35"/>
                    <a:pt x="70" y="3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194"/>
            <p:cNvSpPr>
              <a:spLocks noChangeArrowheads="1"/>
            </p:cNvSpPr>
            <p:nvPr/>
          </p:nvSpPr>
          <p:spPr bwMode="auto">
            <a:xfrm>
              <a:off x="7920038" y="1371601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95"/>
            <p:cNvSpPr>
              <a:spLocks noChangeArrowheads="1"/>
            </p:cNvSpPr>
            <p:nvPr/>
          </p:nvSpPr>
          <p:spPr bwMode="auto">
            <a:xfrm>
              <a:off x="7951788" y="1406526"/>
              <a:ext cx="57150" cy="55563"/>
            </a:xfrm>
            <a:prstGeom prst="ellipse">
              <a:avLst/>
            </a:pr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96"/>
            <p:cNvSpPr>
              <a:spLocks/>
            </p:cNvSpPr>
            <p:nvPr/>
          </p:nvSpPr>
          <p:spPr bwMode="auto">
            <a:xfrm>
              <a:off x="8139113" y="1503363"/>
              <a:ext cx="231775" cy="63500"/>
            </a:xfrm>
            <a:custGeom>
              <a:avLst/>
              <a:gdLst>
                <a:gd name="T0" fmla="*/ 0 w 102"/>
                <a:gd name="T1" fmla="*/ 0 h 28"/>
                <a:gd name="T2" fmla="*/ 64 w 102"/>
                <a:gd name="T3" fmla="*/ 23 h 28"/>
                <a:gd name="T4" fmla="*/ 102 w 102"/>
                <a:gd name="T5" fmla="*/ 28 h 28"/>
                <a:gd name="T6" fmla="*/ 80 w 102"/>
                <a:gd name="T7" fmla="*/ 6 h 28"/>
                <a:gd name="T8" fmla="*/ 0 w 10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">
                  <a:moveTo>
                    <a:pt x="0" y="0"/>
                  </a:moveTo>
                  <a:cubicBezTo>
                    <a:pt x="0" y="0"/>
                    <a:pt x="39" y="22"/>
                    <a:pt x="64" y="23"/>
                  </a:cubicBezTo>
                  <a:cubicBezTo>
                    <a:pt x="89" y="23"/>
                    <a:pt x="102" y="28"/>
                    <a:pt x="102" y="28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67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시스템 수행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pSp>
        <p:nvGrpSpPr>
          <p:cNvPr id="2253" name="그룹 2252"/>
          <p:cNvGrpSpPr/>
          <p:nvPr/>
        </p:nvGrpSpPr>
        <p:grpSpPr>
          <a:xfrm flipH="1">
            <a:off x="625364" y="1438749"/>
            <a:ext cx="10637581" cy="4947462"/>
            <a:chOff x="536484" y="1438749"/>
            <a:chExt cx="10637581" cy="49474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6863" y="3180330"/>
              <a:ext cx="707202" cy="70720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062" y="3052329"/>
              <a:ext cx="991437" cy="99143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693" y="3052329"/>
              <a:ext cx="1117254" cy="1117254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21" y="1438749"/>
              <a:ext cx="641202" cy="64120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67" y="2569111"/>
              <a:ext cx="802827" cy="8028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56" y="3957879"/>
              <a:ext cx="812228" cy="81222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458448" y="3878007"/>
              <a:ext cx="68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사용자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69791" y="4039759"/>
              <a:ext cx="1245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Application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61542" y="4169583"/>
              <a:ext cx="212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장치</a:t>
              </a:r>
              <a:endPara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아두이노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&amp;</a:t>
              </a:r>
              <a:r>
                <a:rPr kumimoji="0" lang="ko-KR" alt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라즈베리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파이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671" y="3052329"/>
              <a:ext cx="1048611" cy="104861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92999" y="2070426"/>
              <a:ext cx="899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온도 </a:t>
              </a:r>
              <a:r>
                <a:rPr lang="ko-KR" altLang="en-US" sz="1400" dirty="0" smtClean="0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센서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0316" y="3331128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Pi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카메라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484" y="4770107"/>
              <a:ext cx="1102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먹이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급여기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40672" y="4021803"/>
              <a:ext cx="89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Server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98" y="5344669"/>
              <a:ext cx="810486" cy="810486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25364" y="6078434"/>
              <a:ext cx="1025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부분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환수기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cxnSp>
          <p:nvCxnSpPr>
            <p:cNvPr id="54" name="직선 화살표 연결선 53"/>
            <p:cNvCxnSpPr>
              <a:endCxn id="85" idx="3"/>
            </p:cNvCxnSpPr>
            <p:nvPr/>
          </p:nvCxnSpPr>
          <p:spPr>
            <a:xfrm>
              <a:off x="1887657" y="1990366"/>
              <a:ext cx="1686989" cy="135440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448213">
              <a:off x="1733290" y="2343899"/>
              <a:ext cx="210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지정된 온도 벗어나면 알림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cxnSp>
          <p:nvCxnSpPr>
            <p:cNvPr id="57" name="직선 화살표 연결선 56"/>
            <p:cNvCxnSpPr>
              <a:endCxn id="85" idx="3"/>
            </p:cNvCxnSpPr>
            <p:nvPr/>
          </p:nvCxnSpPr>
          <p:spPr>
            <a:xfrm>
              <a:off x="1936403" y="3134310"/>
              <a:ext cx="1638243" cy="210456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414141">
              <a:off x="1905350" y="2940400"/>
              <a:ext cx="1351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스트리밍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V="1">
              <a:off x="9357562" y="3546044"/>
              <a:ext cx="977063" cy="1224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H="1" flipV="1">
              <a:off x="9348157" y="3777593"/>
              <a:ext cx="975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0" name="직선 화살표 연결선 2249"/>
            <p:cNvCxnSpPr/>
            <p:nvPr/>
          </p:nvCxnSpPr>
          <p:spPr>
            <a:xfrm flipH="1">
              <a:off x="1936403" y="3534383"/>
              <a:ext cx="1691738" cy="986131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직선 화살표 연결선 2251"/>
            <p:cNvCxnSpPr/>
            <p:nvPr/>
          </p:nvCxnSpPr>
          <p:spPr>
            <a:xfrm flipH="1">
              <a:off x="1936403" y="3534383"/>
              <a:ext cx="1691738" cy="2258269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7460341" y="3537293"/>
              <a:ext cx="977063" cy="1224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H="1" flipV="1">
              <a:off x="7450936" y="3768842"/>
              <a:ext cx="975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5097423" y="3537293"/>
              <a:ext cx="977063" cy="1224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H="1" flipV="1">
              <a:off x="5088018" y="3768842"/>
              <a:ext cx="975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9770011">
              <a:off x="1618223" y="3724256"/>
              <a:ext cx="210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먹이 지급 시간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418717">
              <a:off x="1490954" y="4441810"/>
              <a:ext cx="210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환수 시간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60619" y="3803990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Data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348157" y="3886939"/>
              <a:ext cx="12704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메뉴 선택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먹이 지급 시간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/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환수 시간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57563" y="2862298"/>
              <a:ext cx="905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스트리밍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위험 알림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60619" y="3170805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Data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502153" y="2862298"/>
              <a:ext cx="874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스트리밍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위험 알림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22240" y="3885870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설정 값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79" y="90615"/>
            <a:ext cx="989873" cy="98987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 flipH="1">
            <a:off x="10172667" y="992191"/>
            <a:ext cx="89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LED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8146678" y="962370"/>
            <a:ext cx="1762020" cy="206018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671858" flipH="1">
            <a:off x="7461895" y="1663233"/>
            <a:ext cx="297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위험상황에 따라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LED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색 별로 상태 표기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5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05770" y="1911365"/>
            <a:ext cx="3216368" cy="2496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아크릴 케이스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5779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시스템 구성도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pic>
        <p:nvPicPr>
          <p:cNvPr id="49" name="Picture 7" descr="C:\Users\hanmi\Downloads\databas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193" y="1027116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:\Users\hanmi\Downloads\avatar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30" y="4918763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9914442" y="1050982"/>
            <a:ext cx="5036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524325" y="6229853"/>
            <a:ext cx="6783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0543" y="2277952"/>
            <a:ext cx="1365650" cy="6011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2941" y="2307676"/>
          <a:ext cx="1230184" cy="20352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라즈베리파이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Web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Pi</a:t>
                      </a:r>
                      <a:r>
                        <a:rPr lang="en-US" altLang="ko-KR" sz="1200" b="1" baseline="0" dirty="0" smtClean="0"/>
                        <a:t> camera</a:t>
                      </a:r>
                    </a:p>
                    <a:p>
                      <a:pPr algn="ctr" latinLnBrk="1"/>
                      <a:r>
                        <a:rPr lang="en-US" altLang="ko-KR" sz="900" b="1" baseline="0" dirty="0" smtClean="0"/>
                        <a:t>(</a:t>
                      </a:r>
                      <a:r>
                        <a:rPr lang="ko-KR" altLang="en-US" sz="900" b="1" baseline="0" dirty="0" smtClean="0"/>
                        <a:t>영상 촬영</a:t>
                      </a:r>
                      <a:r>
                        <a:rPr lang="en-US" altLang="ko-KR" sz="900" b="1" baseline="0" dirty="0" smtClean="0"/>
                        <a:t>)</a:t>
                      </a:r>
                      <a:endParaRPr lang="ko-KR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/>
                        <a:t>데이터</a:t>
                      </a:r>
                      <a:endParaRPr lang="en-US" altLang="ko-KR" sz="900" b="1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/>
                        <a:t>송수신 기능</a:t>
                      </a:r>
                      <a:endParaRPr lang="ko-KR" altLang="en-US" sz="9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수신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5210116" y="2306545"/>
          <a:ext cx="1420174" cy="204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아두이노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수온 측정 센서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PH </a:t>
                      </a:r>
                      <a:r>
                        <a:rPr lang="ko-KR" altLang="en-US" sz="1200" b="1" dirty="0" smtClean="0"/>
                        <a:t>오염도 센서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부분 환수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자동 먹이급여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LED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상태표시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/>
                        <a:t>데이터</a:t>
                      </a:r>
                      <a:endParaRPr lang="en-US" altLang="ko-KR" sz="1000" b="1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/>
                        <a:t>송수신 기능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1" name="Picture 3" descr="C:\Users\hanmi\Desktop\졸작\사진\navig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14" y="4672675"/>
            <a:ext cx="318077" cy="3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hanmi\Desktop\졸작\사진\navig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85524" y="4647047"/>
            <a:ext cx="318077" cy="3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9641262" y="3160963"/>
          <a:ext cx="1230184" cy="1658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Application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상태 설정 기능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센서데이터 확인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영상 출력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Nofitication</a:t>
                      </a:r>
                      <a:r>
                        <a:rPr lang="en-US" altLang="ko-KR" sz="1100" b="1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100" b="1" dirty="0" smtClean="0"/>
                        <a:t>출력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4569093" y="4914181"/>
          <a:ext cx="142017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부분 환수기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Water</a:t>
                      </a:r>
                      <a:r>
                        <a:rPr lang="en-US" altLang="ko-KR" sz="1200" b="1" baseline="0" dirty="0" smtClean="0"/>
                        <a:t> Nozzle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모터 드라이버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환수 물통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887593" y="2531006"/>
          <a:ext cx="1420174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먹이 급여기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Servo </a:t>
                      </a:r>
                      <a:r>
                        <a:rPr lang="ko-KR" altLang="en-US" sz="1200" b="1" dirty="0" smtClean="0"/>
                        <a:t>모터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먹이 저장 통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2" y="3388484"/>
            <a:ext cx="3509159" cy="332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 flipH="1">
            <a:off x="3480090" y="2754630"/>
            <a:ext cx="17259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742980" y="3003154"/>
            <a:ext cx="14763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742980" y="2986678"/>
            <a:ext cx="0" cy="19968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480090" y="2738154"/>
            <a:ext cx="0" cy="22453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087087" y="5233227"/>
            <a:ext cx="46308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6630290" y="2964146"/>
            <a:ext cx="2388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4013768" y="4024060"/>
            <a:ext cx="19756" cy="110233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103336" y="4028639"/>
            <a:ext cx="0" cy="123499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4036151" y="4050438"/>
            <a:ext cx="70943" cy="687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 flipV="1">
            <a:off x="3905308" y="5340062"/>
            <a:ext cx="656532" cy="917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3831989" y="4130895"/>
            <a:ext cx="19756" cy="110233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921557" y="4135474"/>
            <a:ext cx="0" cy="123499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 flipV="1">
            <a:off x="3854372" y="4157273"/>
            <a:ext cx="70943" cy="687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hanmi\Downloads\wif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55" y="2161574"/>
            <a:ext cx="270175" cy="2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mi\Downloads\wifi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42" y="2964145"/>
            <a:ext cx="270175" cy="2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3C0F5B-E137-4DF4-9C0F-86BAF1FEB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45" y="1717712"/>
            <a:ext cx="2691556" cy="1901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54C1E4-F72C-4408-A7F1-F5D0AB2C6E75}"/>
              </a:ext>
            </a:extLst>
          </p:cNvPr>
          <p:cNvSpPr txBox="1"/>
          <p:nvPr/>
        </p:nvSpPr>
        <p:spPr>
          <a:xfrm>
            <a:off x="1393794" y="4243526"/>
            <a:ext cx="3453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플래시 메모리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32KB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5V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디지털 입출력 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아날로그 입력 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CB732C-96D6-4142-9B7A-E4B5577FC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39" y="1686069"/>
            <a:ext cx="2537425" cy="19043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F55FBF8-2DF5-4792-BA19-94CFB7FCE415}"/>
              </a:ext>
            </a:extLst>
          </p:cNvPr>
          <p:cNvSpPr txBox="1"/>
          <p:nvPr/>
        </p:nvSpPr>
        <p:spPr>
          <a:xfrm>
            <a:off x="6794939" y="4219742"/>
            <a:ext cx="3453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방수 온도센서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스테인리스 스틸 튜브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케이블 길이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81cm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케이블 지름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C11AE-29C8-4ACA-B707-228F3C2B2ECD}"/>
              </a:ext>
            </a:extLst>
          </p:cNvPr>
          <p:cNvSpPr txBox="1"/>
          <p:nvPr/>
        </p:nvSpPr>
        <p:spPr>
          <a:xfrm>
            <a:off x="2192784" y="3619183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078F7C-E030-441F-92F3-10ADDB72CF9C}"/>
              </a:ext>
            </a:extLst>
          </p:cNvPr>
          <p:cNvSpPr txBox="1"/>
          <p:nvPr/>
        </p:nvSpPr>
        <p:spPr>
          <a:xfrm>
            <a:off x="7483526" y="3619183"/>
            <a:ext cx="116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DS18B20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54C1E4-F72C-4408-A7F1-F5D0AB2C6E75}"/>
              </a:ext>
            </a:extLst>
          </p:cNvPr>
          <p:cNvSpPr txBox="1"/>
          <p:nvPr/>
        </p:nvSpPr>
        <p:spPr>
          <a:xfrm>
            <a:off x="1393794" y="4243526"/>
            <a:ext cx="3453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수질 센서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5V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43mm x 32mm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측정 온도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0~60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C11AE-29C8-4ACA-B707-228F3C2B2ECD}"/>
              </a:ext>
            </a:extLst>
          </p:cNvPr>
          <p:cNvSpPr txBox="1"/>
          <p:nvPr/>
        </p:nvSpPr>
        <p:spPr>
          <a:xfrm>
            <a:off x="2499027" y="3622026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SEN0161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603C23-7202-45DB-AF70-958ED84E6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40" y="1717712"/>
            <a:ext cx="2539085" cy="1904314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5F1EF5D5-B4A9-4F6D-B9F9-BCC8B4FF35D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72385E-9D32-4C26-89CE-98D2FA2C9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6" y="1717444"/>
            <a:ext cx="2859960" cy="19043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291B0D-0A0B-48D8-9E8A-8501667D9178}"/>
              </a:ext>
            </a:extLst>
          </p:cNvPr>
          <p:cNvSpPr txBox="1"/>
          <p:nvPr/>
        </p:nvSpPr>
        <p:spPr>
          <a:xfrm>
            <a:off x="8055279" y="3622026"/>
            <a:ext cx="141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사각형 어항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48394-2D48-465D-A75D-90387BECA9E5}"/>
              </a:ext>
            </a:extLst>
          </p:cNvPr>
          <p:cNvSpPr txBox="1"/>
          <p:nvPr/>
        </p:nvSpPr>
        <p:spPr>
          <a:xfrm>
            <a:off x="7036228" y="4243525"/>
            <a:ext cx="345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아크릴케이스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30cm x 30cm x 30cm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5802" y="1717444"/>
            <a:ext cx="246253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부연설명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어종마다</a:t>
            </a:r>
            <a:r>
              <a:rPr lang="ko-KR" altLang="en-US" sz="1100" dirty="0" smtClean="0">
                <a:solidFill>
                  <a:schemeClr val="bg1"/>
                </a:solidFill>
              </a:rPr>
              <a:t> 적정 </a:t>
            </a:r>
            <a:r>
              <a:rPr lang="en-US" altLang="ko-KR" sz="1100" dirty="0" smtClean="0">
                <a:solidFill>
                  <a:schemeClr val="bg1"/>
                </a:solidFill>
              </a:rPr>
              <a:t>pH</a:t>
            </a:r>
            <a:r>
              <a:rPr lang="ko-KR" altLang="en-US" sz="1100" dirty="0" smtClean="0">
                <a:solidFill>
                  <a:schemeClr val="bg1"/>
                </a:solidFill>
              </a:rPr>
              <a:t>가 존재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solidFill>
                  <a:schemeClr val="bg1"/>
                </a:solidFill>
              </a:rPr>
              <a:t>pH 6</a:t>
            </a:r>
            <a:r>
              <a:rPr lang="ko-KR" altLang="en-US" sz="1050" dirty="0" smtClean="0">
                <a:solidFill>
                  <a:schemeClr val="bg1"/>
                </a:solidFill>
              </a:rPr>
              <a:t>↓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ko-KR" altLang="en-US" sz="1050" dirty="0" smtClean="0">
                <a:solidFill>
                  <a:schemeClr val="bg1"/>
                </a:solidFill>
              </a:rPr>
              <a:t>생물학적 여과 기능 억제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solidFill>
                  <a:schemeClr val="bg1"/>
                </a:solidFill>
              </a:rPr>
              <a:t>pH </a:t>
            </a:r>
            <a:r>
              <a:rPr lang="ko-KR" altLang="en-US" sz="1050" dirty="0" smtClean="0">
                <a:solidFill>
                  <a:schemeClr val="bg1"/>
                </a:solidFill>
              </a:rPr>
              <a:t>높으면 암모니아 독성 증가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bg1"/>
                </a:solidFill>
              </a:rPr>
              <a:t>보통 관상어의 적정 </a:t>
            </a:r>
            <a:r>
              <a:rPr lang="en-US" altLang="ko-KR" sz="1050" dirty="0" smtClean="0">
                <a:solidFill>
                  <a:schemeClr val="bg1"/>
                </a:solidFill>
              </a:rPr>
              <a:t>pH=6~8.2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5F1EF5D5-B4A9-4F6D-B9F9-BCC8B4FF35D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78FA9-DD92-4BAE-A437-D6261A6D723C}"/>
              </a:ext>
            </a:extLst>
          </p:cNvPr>
          <p:cNvSpPr txBox="1"/>
          <p:nvPr/>
        </p:nvSpPr>
        <p:spPr>
          <a:xfrm>
            <a:off x="1316906" y="4118378"/>
            <a:ext cx="5401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 : 1.4GHz ARM Cortex-A53 MP4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메모리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1GB LPDDR2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10/100/1000 Mbps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기가비트 이더넷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Wi-Fi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내장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802.11b/g/n/ac Dual-Band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블루투스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0C22B-D7AF-4968-A88E-44710629484F}"/>
              </a:ext>
            </a:extLst>
          </p:cNvPr>
          <p:cNvSpPr txBox="1"/>
          <p:nvPr/>
        </p:nvSpPr>
        <p:spPr>
          <a:xfrm>
            <a:off x="1521018" y="3715742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B+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807BEF-7615-4DE5-BC68-D02C1F13CC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06" y="1791704"/>
            <a:ext cx="2556621" cy="19043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6AEB2F-B4CF-4768-A694-CAAA6C164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47" y="1791704"/>
            <a:ext cx="2556620" cy="1917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503FFD-24CC-430E-B776-213D46AB81FC}"/>
              </a:ext>
            </a:extLst>
          </p:cNvPr>
          <p:cNvSpPr txBox="1"/>
          <p:nvPr/>
        </p:nvSpPr>
        <p:spPr>
          <a:xfrm>
            <a:off x="7015156" y="3723922"/>
            <a:ext cx="290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RPI 8MP CAMERA BOARD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EA75E-3C80-46E4-AFF1-50E11AD08AA2}"/>
              </a:ext>
            </a:extLst>
          </p:cNvPr>
          <p:cNvSpPr txBox="1"/>
          <p:nvPr/>
        </p:nvSpPr>
        <p:spPr>
          <a:xfrm>
            <a:off x="7186847" y="4093254"/>
            <a:ext cx="437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 카메라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해상도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3280 x 2464 pixels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1080p 30Frame, 720p 60Frame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5F1EF5D5-B4A9-4F6D-B9F9-BCC8B4FF35D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653F2B-E330-4EA0-9997-C34CD396BE4A}"/>
              </a:ext>
            </a:extLst>
          </p:cNvPr>
          <p:cNvSpPr txBox="1"/>
          <p:nvPr/>
        </p:nvSpPr>
        <p:spPr>
          <a:xfrm>
            <a:off x="1414213" y="4069666"/>
            <a:ext cx="4236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DC6-12V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헤드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41mm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91mm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30mm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배출구 크기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6mm,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9mm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04643-6810-41A0-8315-1043C62AF12D}"/>
              </a:ext>
            </a:extLst>
          </p:cNvPr>
          <p:cNvSpPr txBox="1"/>
          <p:nvPr/>
        </p:nvSpPr>
        <p:spPr>
          <a:xfrm>
            <a:off x="1923195" y="3633640"/>
            <a:ext cx="173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R385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워터펌프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BF318E-AAA7-4498-940D-E1FD45534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36" y="1651219"/>
            <a:ext cx="2556621" cy="19157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75" y="1622843"/>
            <a:ext cx="2312055" cy="194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3D4F0B-A5D8-4302-89BF-8D50B3B315F8}"/>
              </a:ext>
            </a:extLst>
          </p:cNvPr>
          <p:cNvSpPr txBox="1"/>
          <p:nvPr/>
        </p:nvSpPr>
        <p:spPr>
          <a:xfrm>
            <a:off x="7177305" y="3633640"/>
            <a:ext cx="218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워터펌프 실리콘호스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AC8AD-AB20-45BC-B4A5-09F1A1345A74}"/>
              </a:ext>
            </a:extLst>
          </p:cNvPr>
          <p:cNvSpPr txBox="1"/>
          <p:nvPr/>
        </p:nvSpPr>
        <p:spPr>
          <a:xfrm>
            <a:off x="7113575" y="4367712"/>
            <a:ext cx="274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6mm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5F1EF5D5-B4A9-4F6D-B9F9-BCC8B4FF35D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D4F0B-A5D8-4302-89BF-8D50B3B315F8}"/>
              </a:ext>
            </a:extLst>
          </p:cNvPr>
          <p:cNvSpPr txBox="1"/>
          <p:nvPr/>
        </p:nvSpPr>
        <p:spPr>
          <a:xfrm>
            <a:off x="1677445" y="3912680"/>
            <a:ext cx="20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SG5010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서보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CAC8AD-AB20-45BC-B4A5-09F1A1345A74}"/>
              </a:ext>
            </a:extLst>
          </p:cNvPr>
          <p:cNvSpPr txBox="1"/>
          <p:nvPr/>
        </p:nvSpPr>
        <p:spPr>
          <a:xfrm>
            <a:off x="1230487" y="4387064"/>
            <a:ext cx="2954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무게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39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Stall torque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5.2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kg/cm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Tx/>
              <a:buChar char="-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 smtClean="0">
                <a:solidFill>
                  <a:prstClr val="white"/>
                </a:solidFill>
              </a:rPr>
              <a:t>60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°/0.2sec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크기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40 x 20 x 38(mm)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E86F18E-725A-4E08-B32F-B19ECDDA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61" y="1884572"/>
            <a:ext cx="2312056" cy="19230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3D4F0B-A5D8-4302-89BF-8D50B3B315F8}"/>
              </a:ext>
            </a:extLst>
          </p:cNvPr>
          <p:cNvSpPr txBox="1"/>
          <p:nvPr/>
        </p:nvSpPr>
        <p:spPr>
          <a:xfrm>
            <a:off x="6794939" y="3886382"/>
            <a:ext cx="33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USB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2.0 A-B M-M Type Cable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AC8AD-AB20-45BC-B4A5-09F1A1345A74}"/>
              </a:ext>
            </a:extLst>
          </p:cNvPr>
          <p:cNvSpPr txBox="1"/>
          <p:nvPr/>
        </p:nvSpPr>
        <p:spPr>
          <a:xfrm>
            <a:off x="6490966" y="4334468"/>
            <a:ext cx="4519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파이 통신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(1.5 ~ 480Mbps)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F8831E8-78D7-4590-9B00-F6605C325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57" y="1879242"/>
            <a:ext cx="2312056" cy="19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5F1EF5D5-B4A9-4F6D-B9F9-BCC8B4FF35DD}"/>
              </a:ext>
            </a:extLst>
          </p:cNvPr>
          <p:cNvSpPr/>
          <p:nvPr/>
        </p:nvSpPr>
        <p:spPr>
          <a:xfrm>
            <a:off x="206458" y="1067088"/>
            <a:ext cx="2758683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소프트웨어 개발 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24F697-AC04-49C3-98E4-24E829E6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2" y="1914525"/>
            <a:ext cx="3028950" cy="1514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38D53-8CE5-436B-AF5B-5067721D779A}"/>
              </a:ext>
            </a:extLst>
          </p:cNvPr>
          <p:cNvSpPr txBox="1"/>
          <p:nvPr/>
        </p:nvSpPr>
        <p:spPr>
          <a:xfrm>
            <a:off x="1062005" y="3481713"/>
            <a:ext cx="23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안드로이드 스튜디오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7DCD5-B758-422B-9684-7433FD4049E1}"/>
              </a:ext>
            </a:extLst>
          </p:cNvPr>
          <p:cNvSpPr txBox="1"/>
          <p:nvPr/>
        </p:nvSpPr>
        <p:spPr>
          <a:xfrm>
            <a:off x="794051" y="3903758"/>
            <a:ext cx="2858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개발 언어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Java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Apache 2.0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버전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3.0.1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321273-BD07-4C78-8AC4-9898F46AC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81" y="1914525"/>
            <a:ext cx="2162175" cy="1466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837020-0ACB-41E2-926E-FFDE6623A582}"/>
              </a:ext>
            </a:extLst>
          </p:cNvPr>
          <p:cNvSpPr txBox="1"/>
          <p:nvPr/>
        </p:nvSpPr>
        <p:spPr>
          <a:xfrm>
            <a:off x="5071516" y="3476626"/>
            <a:ext cx="15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96C43-7066-44D5-AB5F-0DA7BEFB4F1C}"/>
              </a:ext>
            </a:extLst>
          </p:cNvPr>
          <p:cNvSpPr txBox="1"/>
          <p:nvPr/>
        </p:nvSpPr>
        <p:spPr>
          <a:xfrm>
            <a:off x="4078367" y="3903758"/>
            <a:ext cx="3545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소프트웨어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개발 언어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GPL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버전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1.8.7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91D16E-408B-4AE7-8CCC-BCB12EE461BE}"/>
              </a:ext>
            </a:extLst>
          </p:cNvPr>
          <p:cNvSpPr txBox="1"/>
          <p:nvPr/>
        </p:nvSpPr>
        <p:spPr>
          <a:xfrm>
            <a:off x="8822695" y="3562264"/>
            <a:ext cx="15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Raspbian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39560F-BF8D-400E-A7D5-A2585B57FB33}"/>
              </a:ext>
            </a:extLst>
          </p:cNvPr>
          <p:cNvSpPr txBox="1"/>
          <p:nvPr/>
        </p:nvSpPr>
        <p:spPr>
          <a:xfrm>
            <a:off x="7896388" y="4037023"/>
            <a:ext cx="3409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 재단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업데이트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APT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GPL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4.14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09EC4D6-1B5A-4C50-8975-1E4E90F61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19" y="1947174"/>
            <a:ext cx="2800350" cy="15096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5F1EF5D5-B4A9-4F6D-B9F9-BCC8B4FF35DD}"/>
              </a:ext>
            </a:extLst>
          </p:cNvPr>
          <p:cNvSpPr/>
          <p:nvPr/>
        </p:nvSpPr>
        <p:spPr>
          <a:xfrm>
            <a:off x="206458" y="1067088"/>
            <a:ext cx="2758683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소프트웨어 개발 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A49C4CC-3BFE-42AB-A15B-E412CA7D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6" y="1948189"/>
            <a:ext cx="2981325" cy="15335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D8474-90FF-4BB9-9219-D971AEACDC95}"/>
              </a:ext>
            </a:extLst>
          </p:cNvPr>
          <p:cNvSpPr txBox="1"/>
          <p:nvPr/>
        </p:nvSpPr>
        <p:spPr>
          <a:xfrm>
            <a:off x="8426597" y="3562264"/>
            <a:ext cx="9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MySQL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EC66E-B287-4B86-A364-AE839A05338E}"/>
              </a:ext>
            </a:extLst>
          </p:cNvPr>
          <p:cNvSpPr txBox="1"/>
          <p:nvPr/>
        </p:nvSpPr>
        <p:spPr>
          <a:xfrm>
            <a:off x="7600567" y="4037023"/>
            <a:ext cx="257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MySQL AB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GPL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버전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10.1.23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E94A6-A339-4797-A7B3-14C78E434487}"/>
              </a:ext>
            </a:extLst>
          </p:cNvPr>
          <p:cNvSpPr txBox="1"/>
          <p:nvPr/>
        </p:nvSpPr>
        <p:spPr>
          <a:xfrm>
            <a:off x="2731779" y="3562264"/>
            <a:ext cx="9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Node.js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0AA01-79CD-4F92-97E6-88A5D703128F}"/>
              </a:ext>
            </a:extLst>
          </p:cNvPr>
          <p:cNvSpPr txBox="1"/>
          <p:nvPr/>
        </p:nvSpPr>
        <p:spPr>
          <a:xfrm>
            <a:off x="984638" y="4037023"/>
            <a:ext cx="4688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Node JS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Foundation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MIT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버전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10.13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종류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사이드 스크립트 언어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JavaScript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3" y="1940263"/>
            <a:ext cx="2824291" cy="15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4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방법</a:t>
            </a:r>
          </a:p>
        </p:txBody>
      </p:sp>
      <p:sp>
        <p:nvSpPr>
          <p:cNvPr id="13" name="사각형: 둥근 모서리 25">
            <a:extLst>
              <a:ext uri="{FF2B5EF4-FFF2-40B4-BE49-F238E27FC236}">
                <a16:creationId xmlns:a16="http://schemas.microsoft.com/office/drawing/2014/main" id="{409557A4-6A99-49C0-8AD8-7D2E384B7A74}"/>
              </a:ext>
            </a:extLst>
          </p:cNvPr>
          <p:cNvSpPr/>
          <p:nvPr/>
        </p:nvSpPr>
        <p:spPr>
          <a:xfrm>
            <a:off x="1198483" y="1854261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3276563" y="1067088"/>
            <a:ext cx="7036752" cy="1806977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아두이노는</a:t>
            </a:r>
            <a:r>
              <a:rPr lang="ko-KR" altLang="en-US" sz="1400" dirty="0">
                <a:solidFill>
                  <a:prstClr val="white"/>
                </a:solidFill>
              </a:rPr>
              <a:t> 센서 값 측정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부분 환수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먹이 급여 기능 수행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‘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</a:rPr>
              <a:t>우노</a:t>
            </a:r>
            <a:r>
              <a:rPr lang="en-US" altLang="ko-KR" sz="1400" dirty="0">
                <a:solidFill>
                  <a:prstClr val="white"/>
                </a:solidFill>
              </a:rPr>
              <a:t>’</a:t>
            </a:r>
            <a:r>
              <a:rPr lang="ko-KR" altLang="en-US" sz="1400" dirty="0">
                <a:solidFill>
                  <a:prstClr val="white"/>
                </a:solidFill>
              </a:rPr>
              <a:t>와 </a:t>
            </a:r>
            <a:r>
              <a:rPr lang="en-US" altLang="ko-KR" sz="1400" dirty="0">
                <a:solidFill>
                  <a:prstClr val="white"/>
                </a:solidFill>
              </a:rPr>
              <a:t>‘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IDE’</a:t>
            </a:r>
            <a:r>
              <a:rPr lang="ko-KR" altLang="en-US" sz="1400" dirty="0">
                <a:solidFill>
                  <a:prstClr val="white"/>
                </a:solidFill>
              </a:rPr>
              <a:t>를 이용하여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ko-KR" altLang="en-US" sz="1400" dirty="0">
                <a:solidFill>
                  <a:prstClr val="white"/>
                </a:solidFill>
              </a:rPr>
              <a:t> 시스템 개발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srgbClr val="FF3399"/>
                </a:solidFill>
              </a:rPr>
              <a:t>아두이노</a:t>
            </a:r>
            <a:r>
              <a:rPr lang="en-US" altLang="ko-KR" sz="1400" dirty="0">
                <a:solidFill>
                  <a:srgbClr val="FF3399"/>
                </a:solidFill>
              </a:rPr>
              <a:t>-</a:t>
            </a:r>
            <a:r>
              <a:rPr lang="ko-KR" altLang="en-US" sz="1400" dirty="0" err="1">
                <a:solidFill>
                  <a:srgbClr val="FF3399"/>
                </a:solidFill>
              </a:rPr>
              <a:t>라즈베리</a:t>
            </a:r>
            <a:r>
              <a:rPr lang="ko-KR" altLang="en-US" sz="1400" dirty="0">
                <a:solidFill>
                  <a:srgbClr val="FF3399"/>
                </a:solidFill>
              </a:rPr>
              <a:t> 파이 </a:t>
            </a:r>
            <a:r>
              <a:rPr lang="ko-KR" altLang="en-US" sz="1400" dirty="0" smtClean="0">
                <a:solidFill>
                  <a:srgbClr val="FF3399"/>
                </a:solidFill>
              </a:rPr>
              <a:t>통신 </a:t>
            </a:r>
            <a:r>
              <a:rPr lang="ko-KR" altLang="en-US" sz="1400" dirty="0">
                <a:solidFill>
                  <a:srgbClr val="FF3399"/>
                </a:solidFill>
              </a:rPr>
              <a:t>방법 </a:t>
            </a:r>
            <a:r>
              <a:rPr lang="en-US" altLang="ko-KR" sz="1400" dirty="0">
                <a:solidFill>
                  <a:prstClr val="white"/>
                </a:solidFill>
              </a:rPr>
              <a:t>: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</a:rPr>
              <a:t>라즈베리</a:t>
            </a:r>
            <a:r>
              <a:rPr lang="ko-KR" altLang="en-US" sz="1400" dirty="0">
                <a:solidFill>
                  <a:prstClr val="white"/>
                </a:solidFill>
              </a:rPr>
              <a:t> 파이를 </a:t>
            </a:r>
            <a:r>
              <a:rPr lang="en-US" altLang="ko-KR" sz="1400" dirty="0">
                <a:solidFill>
                  <a:prstClr val="white"/>
                </a:solidFill>
              </a:rPr>
              <a:t>USB</a:t>
            </a:r>
            <a:r>
              <a:rPr lang="ko-KR" altLang="en-US" sz="1400" dirty="0">
                <a:solidFill>
                  <a:prstClr val="white"/>
                </a:solidFill>
              </a:rPr>
              <a:t>케이블로 연결하고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 err="1">
                <a:solidFill>
                  <a:prstClr val="white"/>
                </a:solidFill>
              </a:rPr>
              <a:t>라즈베리</a:t>
            </a:r>
            <a:r>
              <a:rPr lang="ko-KR" altLang="en-US" sz="1400" dirty="0">
                <a:solidFill>
                  <a:prstClr val="white"/>
                </a:solidFill>
              </a:rPr>
              <a:t> 파이에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en-US" altLang="ko-KR" sz="1400" dirty="0">
                <a:solidFill>
                  <a:prstClr val="white"/>
                </a:solidFill>
              </a:rPr>
              <a:t>IDE</a:t>
            </a:r>
            <a:r>
              <a:rPr lang="ko-KR" altLang="en-US" sz="1400" dirty="0">
                <a:solidFill>
                  <a:prstClr val="white"/>
                </a:solidFill>
              </a:rPr>
              <a:t>를 </a:t>
            </a:r>
            <a:r>
              <a:rPr lang="ko-KR" altLang="en-US" sz="1400" dirty="0" smtClean="0">
                <a:solidFill>
                  <a:prstClr val="white"/>
                </a:solidFill>
              </a:rPr>
              <a:t>설치하여 </a:t>
            </a:r>
            <a:r>
              <a:rPr lang="en-US" altLang="ko-KR" sz="1400" dirty="0">
                <a:solidFill>
                  <a:prstClr val="white"/>
                </a:solidFill>
              </a:rPr>
              <a:t>Serial </a:t>
            </a:r>
            <a:r>
              <a:rPr lang="en-US" altLang="ko-KR" sz="1400" dirty="0" smtClean="0">
                <a:solidFill>
                  <a:prstClr val="white"/>
                </a:solidFill>
              </a:rPr>
              <a:t>Port</a:t>
            </a:r>
            <a:r>
              <a:rPr lang="ko-KR" altLang="en-US" sz="1400" dirty="0" smtClean="0">
                <a:solidFill>
                  <a:prstClr val="white"/>
                </a:solidFill>
              </a:rPr>
              <a:t>를 입력하여 </a:t>
            </a:r>
            <a:r>
              <a:rPr lang="en-US" altLang="ko-KR" sz="1400" dirty="0" smtClean="0">
                <a:solidFill>
                  <a:srgbClr val="FF3399"/>
                </a:solidFill>
              </a:rPr>
              <a:t>Serial </a:t>
            </a:r>
            <a:r>
              <a:rPr lang="ko-KR" altLang="en-US" sz="1400" dirty="0" smtClean="0">
                <a:solidFill>
                  <a:srgbClr val="FF3399"/>
                </a:solidFill>
              </a:rPr>
              <a:t>통신</a:t>
            </a:r>
            <a:endParaRPr lang="en-US" altLang="ko-KR" sz="1400" dirty="0">
              <a:solidFill>
                <a:srgbClr val="FF3399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">
            <a:extLst>
              <a:ext uri="{FF2B5EF4-FFF2-40B4-BE49-F238E27FC236}">
                <a16:creationId xmlns:a16="http://schemas.microsoft.com/office/drawing/2014/main" id="{F30ED97C-B95D-4A76-BE0B-6C603DED0EF3}"/>
              </a:ext>
            </a:extLst>
          </p:cNvPr>
          <p:cNvSpPr/>
          <p:nvPr/>
        </p:nvSpPr>
        <p:spPr>
          <a:xfrm>
            <a:off x="1198483" y="4391149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3276563" y="3059782"/>
            <a:ext cx="7036752" cy="3675185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라즈베리</a:t>
            </a:r>
            <a:r>
              <a:rPr lang="ko-KR" altLang="en-US" sz="1400" dirty="0">
                <a:solidFill>
                  <a:prstClr val="white"/>
                </a:solidFill>
              </a:rPr>
              <a:t> 파이는 모바일에서 입력한 사용자의 요구를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아두이노에</a:t>
            </a:r>
            <a:r>
              <a:rPr lang="ko-KR" altLang="en-US" sz="1400" dirty="0">
                <a:solidFill>
                  <a:prstClr val="white"/>
                </a:solidFill>
              </a:rPr>
              <a:t> 전송하는 기능과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아두이노의</a:t>
            </a:r>
            <a:r>
              <a:rPr lang="ko-KR" altLang="en-US" sz="1400" dirty="0">
                <a:solidFill>
                  <a:prstClr val="white"/>
                </a:solidFill>
              </a:rPr>
              <a:t> 센서 측정 값을 사용자에게 전달하는 기능</a:t>
            </a:r>
            <a:r>
              <a:rPr lang="en-US" altLang="ko-KR" sz="1400" dirty="0">
                <a:solidFill>
                  <a:prstClr val="white"/>
                </a:solidFill>
              </a:rPr>
              <a:t>, Pi Camera</a:t>
            </a:r>
            <a:r>
              <a:rPr lang="ko-KR" altLang="en-US" sz="1400" dirty="0">
                <a:solidFill>
                  <a:prstClr val="white"/>
                </a:solidFill>
              </a:rPr>
              <a:t>를 이용해 어항 실시간 스트리밍 기능을 </a:t>
            </a:r>
            <a:r>
              <a:rPr lang="ko-KR" altLang="en-US" sz="1400" dirty="0" smtClean="0">
                <a:solidFill>
                  <a:prstClr val="white"/>
                </a:solidFill>
              </a:rPr>
              <a:t>수행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라즈베리</a:t>
            </a:r>
            <a:r>
              <a:rPr lang="ko-KR" altLang="en-US" sz="1400" dirty="0">
                <a:solidFill>
                  <a:prstClr val="white"/>
                </a:solidFill>
              </a:rPr>
              <a:t> 파이에 </a:t>
            </a:r>
            <a:r>
              <a:rPr lang="en-US" altLang="ko-KR" sz="1400" dirty="0">
                <a:solidFill>
                  <a:prstClr val="white"/>
                </a:solidFill>
              </a:rPr>
              <a:t>PC</a:t>
            </a:r>
            <a:r>
              <a:rPr lang="ko-KR" altLang="en-US" sz="1400" dirty="0">
                <a:solidFill>
                  <a:prstClr val="white"/>
                </a:solidFill>
              </a:rPr>
              <a:t>에서 </a:t>
            </a:r>
            <a:r>
              <a:rPr lang="en-US" altLang="ko-KR" sz="1400" dirty="0">
                <a:solidFill>
                  <a:prstClr val="white"/>
                </a:solidFill>
              </a:rPr>
              <a:t>putty</a:t>
            </a:r>
            <a:r>
              <a:rPr lang="ko-KR" altLang="en-US" sz="1400" dirty="0">
                <a:solidFill>
                  <a:prstClr val="white"/>
                </a:solidFill>
              </a:rPr>
              <a:t>로 원격접속하여 </a:t>
            </a:r>
            <a:r>
              <a:rPr lang="en-US" altLang="ko-KR" sz="1400" dirty="0" smtClean="0">
                <a:solidFill>
                  <a:prstClr val="white"/>
                </a:solidFill>
              </a:rPr>
              <a:t>vim </a:t>
            </a:r>
            <a:r>
              <a:rPr lang="ko-KR" altLang="en-US" sz="1400" dirty="0" smtClean="0">
                <a:solidFill>
                  <a:prstClr val="white"/>
                </a:solidFill>
              </a:rPr>
              <a:t>또는 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emacs</a:t>
            </a:r>
            <a:r>
              <a:rPr lang="ko-KR" altLang="en-US" sz="1400" dirty="0" smtClean="0">
                <a:solidFill>
                  <a:prstClr val="white"/>
                </a:solidFill>
              </a:rPr>
              <a:t>를 이용하여 </a:t>
            </a:r>
            <a:r>
              <a:rPr lang="ko-KR" altLang="en-US" sz="1400" dirty="0" smtClean="0">
                <a:solidFill>
                  <a:srgbClr val="FF3399"/>
                </a:solidFill>
              </a:rPr>
              <a:t>위 </a:t>
            </a:r>
            <a:r>
              <a:rPr lang="ko-KR" altLang="en-US" sz="1400" dirty="0">
                <a:solidFill>
                  <a:srgbClr val="FF3399"/>
                </a:solidFill>
              </a:rPr>
              <a:t>기능을 수행하는 </a:t>
            </a:r>
            <a:r>
              <a:rPr lang="ko-KR" altLang="en-US" sz="1400" dirty="0" smtClean="0">
                <a:solidFill>
                  <a:srgbClr val="FF3399"/>
                </a:solidFill>
              </a:rPr>
              <a:t>코드를 </a:t>
            </a:r>
            <a:r>
              <a:rPr lang="en-US" altLang="ko-KR" sz="1400" dirty="0" smtClean="0">
                <a:solidFill>
                  <a:srgbClr val="FF3399"/>
                </a:solidFill>
              </a:rPr>
              <a:t>Node.js</a:t>
            </a:r>
            <a:r>
              <a:rPr lang="ko-KR" altLang="en-US" sz="1400" dirty="0" smtClean="0">
                <a:solidFill>
                  <a:prstClr val="white"/>
                </a:solidFill>
              </a:rPr>
              <a:t>로 작성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srgbClr val="FF3399"/>
                </a:solidFill>
              </a:rPr>
              <a:t>스트리밍 기능</a:t>
            </a:r>
            <a:r>
              <a:rPr lang="ko-KR" altLang="en-US" sz="1400" dirty="0">
                <a:solidFill>
                  <a:prstClr val="white"/>
                </a:solidFill>
              </a:rPr>
              <a:t>은 </a:t>
            </a:r>
            <a:r>
              <a:rPr lang="ko-KR" altLang="en-US" sz="1400" dirty="0" err="1">
                <a:solidFill>
                  <a:prstClr val="white"/>
                </a:solidFill>
              </a:rPr>
              <a:t>라즈비언</a:t>
            </a:r>
            <a:r>
              <a:rPr lang="en-US" altLang="ko-KR" sz="1400" dirty="0">
                <a:solidFill>
                  <a:prstClr val="white"/>
                </a:solidFill>
              </a:rPr>
              <a:t>OS</a:t>
            </a:r>
            <a:r>
              <a:rPr lang="ko-KR" altLang="en-US" sz="1400" dirty="0">
                <a:solidFill>
                  <a:prstClr val="white"/>
                </a:solidFill>
              </a:rPr>
              <a:t>에 </a:t>
            </a:r>
            <a:r>
              <a:rPr lang="en-US" altLang="ko-KR" sz="1400" dirty="0" err="1">
                <a:solidFill>
                  <a:srgbClr val="FF3399"/>
                </a:solidFill>
              </a:rPr>
              <a:t>mjpg</a:t>
            </a:r>
            <a:r>
              <a:rPr lang="en-US" altLang="ko-KR" sz="1400" dirty="0">
                <a:solidFill>
                  <a:srgbClr val="FF3399"/>
                </a:solidFill>
              </a:rPr>
              <a:t>-streamer</a:t>
            </a:r>
            <a:r>
              <a:rPr lang="ko-KR" altLang="en-US" sz="1400" dirty="0">
                <a:solidFill>
                  <a:srgbClr val="FF3399"/>
                </a:solidFill>
              </a:rPr>
              <a:t>와 </a:t>
            </a:r>
            <a:r>
              <a:rPr lang="en-US" altLang="ko-KR" sz="1400" dirty="0" err="1">
                <a:solidFill>
                  <a:srgbClr val="FF3399"/>
                </a:solidFill>
              </a:rPr>
              <a:t>mjpg</a:t>
            </a:r>
            <a:r>
              <a:rPr lang="en-US" altLang="ko-KR" sz="1400" dirty="0">
                <a:solidFill>
                  <a:srgbClr val="FF3399"/>
                </a:solidFill>
              </a:rPr>
              <a:t>-streamer </a:t>
            </a:r>
            <a:r>
              <a:rPr lang="ko-KR" altLang="en-US" sz="1400" dirty="0">
                <a:solidFill>
                  <a:srgbClr val="FF3399"/>
                </a:solidFill>
              </a:rPr>
              <a:t>컴파일을 위한 라이브러리</a:t>
            </a:r>
            <a:r>
              <a:rPr lang="en-US" altLang="ko-KR" sz="1400" dirty="0">
                <a:solidFill>
                  <a:srgbClr val="FF3399"/>
                </a:solidFill>
              </a:rPr>
              <a:t>/</a:t>
            </a:r>
            <a:r>
              <a:rPr lang="ko-KR" altLang="en-US" sz="1400" dirty="0" err="1">
                <a:solidFill>
                  <a:srgbClr val="FF3399"/>
                </a:solidFill>
              </a:rPr>
              <a:t>헤더파일</a:t>
            </a:r>
            <a:r>
              <a:rPr lang="ko-KR" altLang="en-US" sz="1400" dirty="0" err="1">
                <a:solidFill>
                  <a:prstClr val="white"/>
                </a:solidFill>
              </a:rPr>
              <a:t>을</a:t>
            </a:r>
            <a:r>
              <a:rPr lang="ko-KR" altLang="en-US" sz="1400" dirty="0">
                <a:solidFill>
                  <a:prstClr val="white"/>
                </a:solidFill>
              </a:rPr>
              <a:t> 다운로드 하고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en-US" altLang="ko-KR" sz="1400" dirty="0" err="1">
                <a:solidFill>
                  <a:prstClr val="white"/>
                </a:solidFill>
              </a:rPr>
              <a:t>mjpg</a:t>
            </a:r>
            <a:r>
              <a:rPr lang="en-US" altLang="ko-KR" sz="1400" dirty="0">
                <a:solidFill>
                  <a:prstClr val="white"/>
                </a:solidFill>
              </a:rPr>
              <a:t>-streamer</a:t>
            </a:r>
            <a:r>
              <a:rPr lang="ko-KR" altLang="en-US" sz="1400" dirty="0">
                <a:solidFill>
                  <a:prstClr val="white"/>
                </a:solidFill>
              </a:rPr>
              <a:t>를 자동실행하는 스크립트를 작성하여 </a:t>
            </a:r>
            <a:r>
              <a:rPr lang="en-US" altLang="ko-KR" sz="1400" dirty="0">
                <a:solidFill>
                  <a:prstClr val="white"/>
                </a:solidFill>
              </a:rPr>
              <a:t>Pi Camera</a:t>
            </a:r>
            <a:r>
              <a:rPr lang="ko-KR" altLang="en-US" sz="1400" dirty="0">
                <a:solidFill>
                  <a:prstClr val="white"/>
                </a:solidFill>
              </a:rPr>
              <a:t>가 찍고 있는 영상을 웹으로 출력하고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모바일에서는 웹에 출력된 영상을 받아온다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86926" y="1653222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목차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7329" y="1205153"/>
            <a:ext cx="289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 설계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개요 </a:t>
            </a:r>
            <a:r>
              <a:rPr lang="en-US" altLang="ko-KR" sz="140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(p.3-5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7329" y="1719601"/>
            <a:ext cx="289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연구 및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사례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p.6-9)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7238928" y="136501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27330" y="2300842"/>
            <a:ext cx="322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수행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시나리오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p.10)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27330" y="2806498"/>
            <a:ext cx="2546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구성도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p.11)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90147" y="1710082"/>
            <a:ext cx="1416026" cy="652410"/>
            <a:chOff x="7675563" y="1152526"/>
            <a:chExt cx="1212850" cy="558800"/>
          </a:xfrm>
        </p:grpSpPr>
        <p:sp>
          <p:nvSpPr>
            <p:cNvPr id="27" name="Freeform 188"/>
            <p:cNvSpPr>
              <a:spLocks/>
            </p:cNvSpPr>
            <p:nvPr/>
          </p:nvSpPr>
          <p:spPr bwMode="auto">
            <a:xfrm>
              <a:off x="8032751" y="1165226"/>
              <a:ext cx="412750" cy="142875"/>
            </a:xfrm>
            <a:custGeom>
              <a:avLst/>
              <a:gdLst>
                <a:gd name="T0" fmla="*/ 0 w 182"/>
                <a:gd name="T1" fmla="*/ 63 h 63"/>
                <a:gd name="T2" fmla="*/ 81 w 182"/>
                <a:gd name="T3" fmla="*/ 12 h 63"/>
                <a:gd name="T4" fmla="*/ 182 w 182"/>
                <a:gd name="T5" fmla="*/ 0 h 63"/>
                <a:gd name="T6" fmla="*/ 173 w 182"/>
                <a:gd name="T7" fmla="*/ 63 h 63"/>
                <a:gd name="T8" fmla="*/ 0 w 18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3">
                  <a:moveTo>
                    <a:pt x="0" y="63"/>
                  </a:moveTo>
                  <a:cubicBezTo>
                    <a:pt x="0" y="63"/>
                    <a:pt x="20" y="21"/>
                    <a:pt x="81" y="12"/>
                  </a:cubicBezTo>
                  <a:cubicBezTo>
                    <a:pt x="113" y="7"/>
                    <a:pt x="157" y="26"/>
                    <a:pt x="182" y="0"/>
                  </a:cubicBezTo>
                  <a:cubicBezTo>
                    <a:pt x="173" y="63"/>
                    <a:pt x="173" y="63"/>
                    <a:pt x="173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89"/>
            <p:cNvSpPr>
              <a:spLocks/>
            </p:cNvSpPr>
            <p:nvPr/>
          </p:nvSpPr>
          <p:spPr bwMode="auto">
            <a:xfrm>
              <a:off x="8094663" y="1582738"/>
              <a:ext cx="269875" cy="128588"/>
            </a:xfrm>
            <a:custGeom>
              <a:avLst/>
              <a:gdLst>
                <a:gd name="T0" fmla="*/ 0 w 119"/>
                <a:gd name="T1" fmla="*/ 0 h 57"/>
                <a:gd name="T2" fmla="*/ 51 w 119"/>
                <a:gd name="T3" fmla="*/ 42 h 57"/>
                <a:gd name="T4" fmla="*/ 119 w 119"/>
                <a:gd name="T5" fmla="*/ 57 h 57"/>
                <a:gd name="T6" fmla="*/ 118 w 119"/>
                <a:gd name="T7" fmla="*/ 13 h 57"/>
                <a:gd name="T8" fmla="*/ 0 w 11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7">
                  <a:moveTo>
                    <a:pt x="0" y="0"/>
                  </a:moveTo>
                  <a:cubicBezTo>
                    <a:pt x="0" y="0"/>
                    <a:pt x="11" y="31"/>
                    <a:pt x="51" y="42"/>
                  </a:cubicBezTo>
                  <a:cubicBezTo>
                    <a:pt x="73" y="47"/>
                    <a:pt x="105" y="38"/>
                    <a:pt x="119" y="57"/>
                  </a:cubicBezTo>
                  <a:cubicBezTo>
                    <a:pt x="118" y="13"/>
                    <a:pt x="118" y="13"/>
                    <a:pt x="118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90"/>
            <p:cNvSpPr>
              <a:spLocks/>
            </p:cNvSpPr>
            <p:nvPr/>
          </p:nvSpPr>
          <p:spPr bwMode="auto">
            <a:xfrm>
              <a:off x="8507413" y="1152526"/>
              <a:ext cx="381000" cy="557213"/>
            </a:xfrm>
            <a:custGeom>
              <a:avLst/>
              <a:gdLst>
                <a:gd name="T0" fmla="*/ 0 w 168"/>
                <a:gd name="T1" fmla="*/ 125 h 246"/>
                <a:gd name="T2" fmla="*/ 70 w 168"/>
                <a:gd name="T3" fmla="*/ 48 h 246"/>
                <a:gd name="T4" fmla="*/ 126 w 168"/>
                <a:gd name="T5" fmla="*/ 0 h 246"/>
                <a:gd name="T6" fmla="*/ 102 w 168"/>
                <a:gd name="T7" fmla="*/ 125 h 246"/>
                <a:gd name="T8" fmla="*/ 111 w 168"/>
                <a:gd name="T9" fmla="*/ 246 h 246"/>
                <a:gd name="T10" fmla="*/ 75 w 168"/>
                <a:gd name="T11" fmla="*/ 202 h 246"/>
                <a:gd name="T12" fmla="*/ 0 w 168"/>
                <a:gd name="T13" fmla="*/ 1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46">
                  <a:moveTo>
                    <a:pt x="0" y="125"/>
                  </a:moveTo>
                  <a:cubicBezTo>
                    <a:pt x="0" y="125"/>
                    <a:pt x="15" y="48"/>
                    <a:pt x="70" y="48"/>
                  </a:cubicBezTo>
                  <a:cubicBezTo>
                    <a:pt x="125" y="47"/>
                    <a:pt x="126" y="0"/>
                    <a:pt x="126" y="0"/>
                  </a:cubicBezTo>
                  <a:cubicBezTo>
                    <a:pt x="126" y="0"/>
                    <a:pt x="168" y="79"/>
                    <a:pt x="102" y="125"/>
                  </a:cubicBezTo>
                  <a:cubicBezTo>
                    <a:pt x="102" y="125"/>
                    <a:pt x="149" y="195"/>
                    <a:pt x="111" y="246"/>
                  </a:cubicBezTo>
                  <a:cubicBezTo>
                    <a:pt x="111" y="246"/>
                    <a:pt x="90" y="209"/>
                    <a:pt x="75" y="202"/>
                  </a:cubicBezTo>
                  <a:cubicBezTo>
                    <a:pt x="25" y="175"/>
                    <a:pt x="10" y="152"/>
                    <a:pt x="0" y="12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1"/>
            <p:cNvSpPr>
              <a:spLocks/>
            </p:cNvSpPr>
            <p:nvPr/>
          </p:nvSpPr>
          <p:spPr bwMode="auto">
            <a:xfrm>
              <a:off x="7767638" y="1271588"/>
              <a:ext cx="847725" cy="376238"/>
            </a:xfrm>
            <a:custGeom>
              <a:avLst/>
              <a:gdLst>
                <a:gd name="T0" fmla="*/ 0 w 374"/>
                <a:gd name="T1" fmla="*/ 83 h 166"/>
                <a:gd name="T2" fmla="*/ 194 w 374"/>
                <a:gd name="T3" fmla="*/ 0 h 166"/>
                <a:gd name="T4" fmla="*/ 374 w 374"/>
                <a:gd name="T5" fmla="*/ 72 h 166"/>
                <a:gd name="T6" fmla="*/ 188 w 374"/>
                <a:gd name="T7" fmla="*/ 163 h 166"/>
                <a:gd name="T8" fmla="*/ 0 w 374"/>
                <a:gd name="T9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66">
                  <a:moveTo>
                    <a:pt x="0" y="83"/>
                  </a:moveTo>
                  <a:cubicBezTo>
                    <a:pt x="0" y="83"/>
                    <a:pt x="55" y="0"/>
                    <a:pt x="194" y="0"/>
                  </a:cubicBezTo>
                  <a:cubicBezTo>
                    <a:pt x="333" y="0"/>
                    <a:pt x="374" y="72"/>
                    <a:pt x="374" y="72"/>
                  </a:cubicBezTo>
                  <a:cubicBezTo>
                    <a:pt x="374" y="72"/>
                    <a:pt x="336" y="166"/>
                    <a:pt x="188" y="163"/>
                  </a:cubicBezTo>
                  <a:cubicBezTo>
                    <a:pt x="73" y="160"/>
                    <a:pt x="0" y="85"/>
                    <a:pt x="0" y="85"/>
                  </a:cubicBezTo>
                </a:path>
              </a:pathLst>
            </a:custGeom>
            <a:solidFill>
              <a:srgbClr val="3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2"/>
            <p:cNvSpPr>
              <a:spLocks/>
            </p:cNvSpPr>
            <p:nvPr/>
          </p:nvSpPr>
          <p:spPr bwMode="auto">
            <a:xfrm>
              <a:off x="7980363" y="1271588"/>
              <a:ext cx="635000" cy="376238"/>
            </a:xfrm>
            <a:custGeom>
              <a:avLst/>
              <a:gdLst>
                <a:gd name="T0" fmla="*/ 100 w 280"/>
                <a:gd name="T1" fmla="*/ 0 h 166"/>
                <a:gd name="T2" fmla="*/ 0 w 280"/>
                <a:gd name="T3" fmla="*/ 17 h 166"/>
                <a:gd name="T4" fmla="*/ 26 w 280"/>
                <a:gd name="T5" fmla="*/ 43 h 166"/>
                <a:gd name="T6" fmla="*/ 36 w 280"/>
                <a:gd name="T7" fmla="*/ 80 h 166"/>
                <a:gd name="T8" fmla="*/ 26 w 280"/>
                <a:gd name="T9" fmla="*/ 117 h 166"/>
                <a:gd name="T10" fmla="*/ 14 w 280"/>
                <a:gd name="T11" fmla="*/ 132 h 166"/>
                <a:gd name="T12" fmla="*/ 0 w 280"/>
                <a:gd name="T13" fmla="*/ 144 h 166"/>
                <a:gd name="T14" fmla="*/ 94 w 280"/>
                <a:gd name="T15" fmla="*/ 163 h 166"/>
                <a:gd name="T16" fmla="*/ 280 w 280"/>
                <a:gd name="T17" fmla="*/ 72 h 166"/>
                <a:gd name="T18" fmla="*/ 100 w 2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166">
                  <a:moveTo>
                    <a:pt x="100" y="0"/>
                  </a:moveTo>
                  <a:cubicBezTo>
                    <a:pt x="60" y="0"/>
                    <a:pt x="26" y="7"/>
                    <a:pt x="0" y="17"/>
                  </a:cubicBezTo>
                  <a:cubicBezTo>
                    <a:pt x="10" y="23"/>
                    <a:pt x="19" y="32"/>
                    <a:pt x="26" y="43"/>
                  </a:cubicBezTo>
                  <a:cubicBezTo>
                    <a:pt x="33" y="56"/>
                    <a:pt x="35" y="66"/>
                    <a:pt x="36" y="80"/>
                  </a:cubicBezTo>
                  <a:cubicBezTo>
                    <a:pt x="37" y="95"/>
                    <a:pt x="32" y="104"/>
                    <a:pt x="26" y="117"/>
                  </a:cubicBezTo>
                  <a:cubicBezTo>
                    <a:pt x="23" y="123"/>
                    <a:pt x="19" y="128"/>
                    <a:pt x="14" y="132"/>
                  </a:cubicBezTo>
                  <a:cubicBezTo>
                    <a:pt x="10" y="137"/>
                    <a:pt x="5" y="141"/>
                    <a:pt x="0" y="144"/>
                  </a:cubicBezTo>
                  <a:cubicBezTo>
                    <a:pt x="26" y="154"/>
                    <a:pt x="58" y="162"/>
                    <a:pt x="94" y="163"/>
                  </a:cubicBezTo>
                  <a:cubicBezTo>
                    <a:pt x="242" y="166"/>
                    <a:pt x="280" y="72"/>
                    <a:pt x="280" y="72"/>
                  </a:cubicBezTo>
                  <a:cubicBezTo>
                    <a:pt x="280" y="72"/>
                    <a:pt x="239" y="0"/>
                    <a:pt x="100" y="0"/>
                  </a:cubicBezTo>
                  <a:close/>
                </a:path>
              </a:pathLst>
            </a:cu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93"/>
            <p:cNvSpPr>
              <a:spLocks/>
            </p:cNvSpPr>
            <p:nvPr/>
          </p:nvSpPr>
          <p:spPr bwMode="auto">
            <a:xfrm>
              <a:off x="7675563" y="1381126"/>
              <a:ext cx="158750" cy="196850"/>
            </a:xfrm>
            <a:custGeom>
              <a:avLst/>
              <a:gdLst>
                <a:gd name="T0" fmla="*/ 70 w 70"/>
                <a:gd name="T1" fmla="*/ 35 h 87"/>
                <a:gd name="T2" fmla="*/ 20 w 70"/>
                <a:gd name="T3" fmla="*/ 12 h 87"/>
                <a:gd name="T4" fmla="*/ 23 w 70"/>
                <a:gd name="T5" fmla="*/ 40 h 87"/>
                <a:gd name="T6" fmla="*/ 20 w 70"/>
                <a:gd name="T7" fmla="*/ 68 h 87"/>
                <a:gd name="T8" fmla="*/ 70 w 70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7">
                  <a:moveTo>
                    <a:pt x="70" y="35"/>
                  </a:moveTo>
                  <a:cubicBezTo>
                    <a:pt x="70" y="35"/>
                    <a:pt x="38" y="0"/>
                    <a:pt x="20" y="12"/>
                  </a:cubicBezTo>
                  <a:cubicBezTo>
                    <a:pt x="2" y="23"/>
                    <a:pt x="23" y="40"/>
                    <a:pt x="23" y="40"/>
                  </a:cubicBezTo>
                  <a:cubicBezTo>
                    <a:pt x="23" y="40"/>
                    <a:pt x="0" y="52"/>
                    <a:pt x="20" y="68"/>
                  </a:cubicBezTo>
                  <a:cubicBezTo>
                    <a:pt x="45" y="87"/>
                    <a:pt x="70" y="35"/>
                    <a:pt x="70" y="3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94"/>
            <p:cNvSpPr>
              <a:spLocks noChangeArrowheads="1"/>
            </p:cNvSpPr>
            <p:nvPr/>
          </p:nvSpPr>
          <p:spPr bwMode="auto">
            <a:xfrm>
              <a:off x="7920038" y="1371601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95"/>
            <p:cNvSpPr>
              <a:spLocks noChangeArrowheads="1"/>
            </p:cNvSpPr>
            <p:nvPr/>
          </p:nvSpPr>
          <p:spPr bwMode="auto">
            <a:xfrm>
              <a:off x="7951788" y="1406526"/>
              <a:ext cx="57150" cy="55563"/>
            </a:xfrm>
            <a:prstGeom prst="ellipse">
              <a:avLst/>
            </a:pr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96"/>
            <p:cNvSpPr>
              <a:spLocks/>
            </p:cNvSpPr>
            <p:nvPr/>
          </p:nvSpPr>
          <p:spPr bwMode="auto">
            <a:xfrm>
              <a:off x="8139113" y="1503363"/>
              <a:ext cx="231775" cy="63500"/>
            </a:xfrm>
            <a:custGeom>
              <a:avLst/>
              <a:gdLst>
                <a:gd name="T0" fmla="*/ 0 w 102"/>
                <a:gd name="T1" fmla="*/ 0 h 28"/>
                <a:gd name="T2" fmla="*/ 64 w 102"/>
                <a:gd name="T3" fmla="*/ 23 h 28"/>
                <a:gd name="T4" fmla="*/ 102 w 102"/>
                <a:gd name="T5" fmla="*/ 28 h 28"/>
                <a:gd name="T6" fmla="*/ 80 w 102"/>
                <a:gd name="T7" fmla="*/ 6 h 28"/>
                <a:gd name="T8" fmla="*/ 0 w 10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">
                  <a:moveTo>
                    <a:pt x="0" y="0"/>
                  </a:moveTo>
                  <a:cubicBezTo>
                    <a:pt x="0" y="0"/>
                    <a:pt x="39" y="22"/>
                    <a:pt x="64" y="23"/>
                  </a:cubicBezTo>
                  <a:cubicBezTo>
                    <a:pt x="89" y="23"/>
                    <a:pt x="102" y="28"/>
                    <a:pt x="102" y="28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319315" y="3312154"/>
            <a:ext cx="360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환경 및 개발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p.12-22)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9314" y="3826602"/>
            <a:ext cx="202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분담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p.23)</a:t>
            </a:r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19315" y="4399051"/>
            <a:ext cx="290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종합설계 수행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일정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p.24)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19315" y="4904707"/>
            <a:ext cx="3231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 기술 및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참고문헌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p.25)</a:t>
            </a:r>
            <a:endParaRPr lang="ko-KR" altLang="en-US" sz="3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8927" y="191965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233067" y="246070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243881" y="296830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241861" y="349568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41860" y="398878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236000" y="457379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246814" y="508139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322245" y="5382419"/>
            <a:ext cx="189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GitHub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p.26)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49744" y="555910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 flipH="1">
            <a:off x="11704318" y="6418389"/>
            <a:ext cx="2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방법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">
            <a:extLst>
              <a:ext uri="{FF2B5EF4-FFF2-40B4-BE49-F238E27FC236}">
                <a16:creationId xmlns:a16="http://schemas.microsoft.com/office/drawing/2014/main" id="{F30ED97C-B95D-4A76-BE0B-6C603DED0EF3}"/>
              </a:ext>
            </a:extLst>
          </p:cNvPr>
          <p:cNvSpPr/>
          <p:nvPr/>
        </p:nvSpPr>
        <p:spPr>
          <a:xfrm>
            <a:off x="1198483" y="3376747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먹이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급여기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3276563" y="1371601"/>
            <a:ext cx="7036752" cy="4879730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 smtClean="0">
                <a:solidFill>
                  <a:prstClr val="white"/>
                </a:solidFill>
              </a:rPr>
              <a:t>SG-5010 </a:t>
            </a:r>
            <a:r>
              <a:rPr lang="ko-KR" altLang="en-US" sz="1400" dirty="0" err="1">
                <a:solidFill>
                  <a:prstClr val="white"/>
                </a:solidFill>
              </a:rPr>
              <a:t>서보모터와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smtClean="0">
                <a:solidFill>
                  <a:prstClr val="white"/>
                </a:solidFill>
              </a:rPr>
              <a:t>먹이통을 </a:t>
            </a:r>
            <a:r>
              <a:rPr lang="ko-KR" altLang="en-US" sz="1400" dirty="0">
                <a:solidFill>
                  <a:prstClr val="white"/>
                </a:solidFill>
              </a:rPr>
              <a:t>연결하여 </a:t>
            </a:r>
            <a:r>
              <a:rPr lang="ko-KR" altLang="en-US" sz="1400" dirty="0" smtClean="0">
                <a:solidFill>
                  <a:prstClr val="white"/>
                </a:solidFill>
              </a:rPr>
              <a:t>구성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아두이노와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</a:rPr>
              <a:t>서보모터를</a:t>
            </a:r>
            <a:r>
              <a:rPr lang="ko-KR" altLang="en-US" sz="1400" dirty="0">
                <a:solidFill>
                  <a:prstClr val="white"/>
                </a:solidFill>
              </a:rPr>
              <a:t> 연결하여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smtClean="0">
                <a:solidFill>
                  <a:prstClr val="white"/>
                </a:solidFill>
              </a:rPr>
              <a:t>조작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 smtClean="0">
                <a:solidFill>
                  <a:prstClr val="white"/>
                </a:solidFill>
              </a:rPr>
              <a:t>서보</a:t>
            </a:r>
            <a:r>
              <a:rPr lang="ko-KR" altLang="en-US" sz="1400" dirty="0" smtClean="0">
                <a:solidFill>
                  <a:prstClr val="white"/>
                </a:solidFill>
              </a:rPr>
              <a:t> 모터가 돌아가면 먹이통이 돌아가게 되면서 먹이통의 문이 아래로 향하게 될 때 먹이가 지급됨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0682FB-5D42-448F-84FF-D71854B98B1C}"/>
              </a:ext>
            </a:extLst>
          </p:cNvPr>
          <p:cNvSpPr txBox="1"/>
          <p:nvPr/>
        </p:nvSpPr>
        <p:spPr>
          <a:xfrm>
            <a:off x="4392762" y="4143736"/>
            <a:ext cx="174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sz="140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먹이급여기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예시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682FB-5D42-448F-84FF-D71854B98B1C}"/>
              </a:ext>
            </a:extLst>
          </p:cNvPr>
          <p:cNvSpPr txBox="1"/>
          <p:nvPr/>
        </p:nvSpPr>
        <p:spPr>
          <a:xfrm>
            <a:off x="7501725" y="3821931"/>
            <a:ext cx="190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en-US" altLang="ko-KR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SG5010 </a:t>
            </a:r>
            <a:r>
              <a:rPr lang="ko-KR" altLang="en-US" sz="140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서보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모터</a:t>
            </a:r>
            <a:r>
              <a:rPr lang="en-US" altLang="ko-KR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947" y="1947391"/>
            <a:ext cx="2883908" cy="18745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61" y="1713347"/>
            <a:ext cx="2651926" cy="24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방법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0ED97C-B95D-4A76-BE0B-6C603DED0EF3}"/>
              </a:ext>
            </a:extLst>
          </p:cNvPr>
          <p:cNvSpPr/>
          <p:nvPr/>
        </p:nvSpPr>
        <p:spPr>
          <a:xfrm>
            <a:off x="1198483" y="3376747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부분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3276563" y="1512270"/>
            <a:ext cx="7036752" cy="4536838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 smtClean="0">
                <a:solidFill>
                  <a:prstClr val="white"/>
                </a:solidFill>
              </a:rPr>
              <a:t>R385 </a:t>
            </a:r>
            <a:r>
              <a:rPr lang="ko-KR" altLang="en-US" sz="1400" dirty="0" err="1">
                <a:solidFill>
                  <a:prstClr val="white"/>
                </a:solidFill>
              </a:rPr>
              <a:t>워터펌프에</a:t>
            </a:r>
            <a:r>
              <a:rPr lang="ko-KR" altLang="en-US" sz="1400" dirty="0">
                <a:solidFill>
                  <a:prstClr val="white"/>
                </a:solidFill>
              </a:rPr>
              <a:t> 튜브를 연결하여 구성</a:t>
            </a:r>
            <a:r>
              <a:rPr lang="en-US" altLang="ko-KR" sz="1400" dirty="0">
                <a:solidFill>
                  <a:prstClr val="white"/>
                </a:solidFill>
              </a:rPr>
              <a:t>(</a:t>
            </a:r>
            <a:r>
              <a:rPr lang="ko-KR" altLang="en-US" sz="1400" dirty="0">
                <a:solidFill>
                  <a:prstClr val="white"/>
                </a:solidFill>
              </a:rPr>
              <a:t>자체 제작</a:t>
            </a:r>
            <a:r>
              <a:rPr lang="en-US" altLang="ko-KR" sz="1400" dirty="0">
                <a:solidFill>
                  <a:prstClr val="white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아두이노와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</a:rPr>
              <a:t>워터펌프를</a:t>
            </a:r>
            <a:r>
              <a:rPr lang="ko-KR" altLang="en-US" sz="1400" dirty="0">
                <a:solidFill>
                  <a:prstClr val="white"/>
                </a:solidFill>
              </a:rPr>
              <a:t> 연결하여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아두이노가</a:t>
            </a:r>
            <a:r>
              <a:rPr lang="ko-KR" altLang="en-US" sz="1400" dirty="0">
                <a:solidFill>
                  <a:prstClr val="white"/>
                </a:solidFill>
              </a:rPr>
              <a:t> 조작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smtClean="0">
                <a:solidFill>
                  <a:prstClr val="white"/>
                </a:solidFill>
              </a:rPr>
              <a:t>워터펌프 단면에서 기어가 맞물려 돌아가면서 화살표 방향의 공간으로 물이 배출</a:t>
            </a:r>
            <a:r>
              <a:rPr lang="en-US" altLang="ko-KR" sz="1400" dirty="0" smtClean="0">
                <a:solidFill>
                  <a:prstClr val="white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hlinkClick r:id="rId3"/>
              </a:rPr>
              <a:t>유압의 </a:t>
            </a:r>
            <a:r>
              <a:rPr lang="ko-KR" altLang="en-US" sz="1400" dirty="0" smtClean="0">
                <a:solidFill>
                  <a:schemeClr val="bg1"/>
                </a:solidFill>
                <a:hlinkClick r:id="rId3"/>
              </a:rPr>
              <a:t>원리</a:t>
            </a:r>
            <a:r>
              <a:rPr lang="en-US" altLang="ko-KR" sz="1400" dirty="0" smtClean="0">
                <a:solidFill>
                  <a:prstClr val="white"/>
                </a:solidFill>
              </a:rPr>
              <a:t>)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35" y="2022764"/>
            <a:ext cx="2141928" cy="2050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1C18D1-E4F2-44F3-8F63-46E985049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64" y="2022764"/>
            <a:ext cx="3065513" cy="1919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0682FB-5D42-448F-84FF-D71854B98B1C}"/>
              </a:ext>
            </a:extLst>
          </p:cNvPr>
          <p:cNvSpPr txBox="1"/>
          <p:nvPr/>
        </p:nvSpPr>
        <p:spPr>
          <a:xfrm>
            <a:off x="4556958" y="3942660"/>
            <a:ext cx="174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부분환수기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예시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682FB-5D42-448F-84FF-D71854B98B1C}"/>
              </a:ext>
            </a:extLst>
          </p:cNvPr>
          <p:cNvSpPr txBox="1"/>
          <p:nvPr/>
        </p:nvSpPr>
        <p:spPr>
          <a:xfrm>
            <a:off x="7901769" y="4073660"/>
            <a:ext cx="158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워터펌프 단면</a:t>
            </a:r>
            <a:r>
              <a:rPr lang="en-US" altLang="ko-KR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5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방법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0ED97C-B95D-4A76-BE0B-6C603DED0EF3}"/>
              </a:ext>
            </a:extLst>
          </p:cNvPr>
          <p:cNvSpPr/>
          <p:nvPr/>
        </p:nvSpPr>
        <p:spPr>
          <a:xfrm>
            <a:off x="1198484" y="2014974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서버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775A834-AB0B-4DB0-9102-8A8D61A1537F}"/>
              </a:ext>
            </a:extLst>
          </p:cNvPr>
          <p:cNvSpPr/>
          <p:nvPr/>
        </p:nvSpPr>
        <p:spPr>
          <a:xfrm>
            <a:off x="1198483" y="3676335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1D675E-F624-4A30-8883-0FA60A5C4295}"/>
              </a:ext>
            </a:extLst>
          </p:cNvPr>
          <p:cNvSpPr/>
          <p:nvPr/>
        </p:nvSpPr>
        <p:spPr>
          <a:xfrm>
            <a:off x="1198483" y="5267354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안드로이드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3276563" y="1577513"/>
            <a:ext cx="7036752" cy="1320106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dirty="0" err="1">
                <a:solidFill>
                  <a:srgbClr val="FF3399"/>
                </a:solidFill>
              </a:rPr>
              <a:t>라즈비안</a:t>
            </a:r>
            <a:r>
              <a:rPr lang="en-US" altLang="ko-KR" sz="1400" dirty="0">
                <a:solidFill>
                  <a:srgbClr val="FF3399"/>
                </a:solidFill>
              </a:rPr>
              <a:t>OS</a:t>
            </a:r>
            <a:r>
              <a:rPr lang="ko-KR" altLang="en-US" sz="1400" dirty="0">
                <a:solidFill>
                  <a:srgbClr val="FF3399"/>
                </a:solidFill>
              </a:rPr>
              <a:t>에 </a:t>
            </a:r>
            <a:r>
              <a:rPr lang="en-US" altLang="ko-KR" sz="1400" dirty="0" smtClean="0">
                <a:solidFill>
                  <a:srgbClr val="FF3399"/>
                </a:solidFill>
              </a:rPr>
              <a:t>Node.js</a:t>
            </a:r>
            <a:r>
              <a:rPr lang="ko-KR" altLang="en-US" sz="1400" dirty="0" smtClean="0">
                <a:solidFill>
                  <a:srgbClr val="FF3399"/>
                </a:solidFill>
              </a:rPr>
              <a:t>를 이용하여 웹 서비스</a:t>
            </a:r>
            <a:endParaRPr lang="en-US" altLang="ko-KR" sz="1400" dirty="0" smtClean="0">
              <a:solidFill>
                <a:srgbClr val="FF3399"/>
              </a:solidFill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dirty="0" smtClean="0">
                <a:solidFill>
                  <a:prstClr val="white"/>
                </a:solidFill>
              </a:rPr>
              <a:t>파이카메라의 </a:t>
            </a:r>
            <a:r>
              <a:rPr lang="ko-KR" altLang="en-US" sz="1400" dirty="0">
                <a:solidFill>
                  <a:prstClr val="white"/>
                </a:solidFill>
              </a:rPr>
              <a:t>이미지 자료를 연속적으로 출력하여 영상화하는 웹 스트리밍 페이지 구성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3276563" y="3264489"/>
            <a:ext cx="7036752" cy="1268876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dirty="0" err="1">
                <a:solidFill>
                  <a:srgbClr val="FF3399"/>
                </a:solidFill>
              </a:rPr>
              <a:t>라즈비안</a:t>
            </a:r>
            <a:r>
              <a:rPr lang="en-US" altLang="ko-KR" sz="1400" dirty="0">
                <a:solidFill>
                  <a:srgbClr val="FF3399"/>
                </a:solidFill>
              </a:rPr>
              <a:t>OS</a:t>
            </a:r>
            <a:r>
              <a:rPr lang="ko-KR" altLang="en-US" sz="1400" dirty="0">
                <a:solidFill>
                  <a:srgbClr val="FF3399"/>
                </a:solidFill>
              </a:rPr>
              <a:t>에 </a:t>
            </a:r>
            <a:r>
              <a:rPr lang="en-US" altLang="ko-KR" sz="1400" dirty="0">
                <a:solidFill>
                  <a:srgbClr val="FF3399"/>
                </a:solidFill>
              </a:rPr>
              <a:t>MySQL</a:t>
            </a:r>
            <a:r>
              <a:rPr lang="en-US" altLang="ko-KR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서비스로 </a:t>
            </a:r>
            <a:r>
              <a:rPr lang="en-US" altLang="ko-KR" sz="1400" dirty="0">
                <a:solidFill>
                  <a:prstClr val="white"/>
                </a:solidFill>
              </a:rPr>
              <a:t>DB </a:t>
            </a:r>
            <a:r>
              <a:rPr lang="ko-KR" altLang="en-US" sz="1400" dirty="0">
                <a:solidFill>
                  <a:prstClr val="white"/>
                </a:solidFill>
              </a:rPr>
              <a:t>구축 및 웹 서버와 연동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DB</a:t>
            </a:r>
            <a:r>
              <a:rPr lang="ko-KR" altLang="en-US" sz="1400" dirty="0">
                <a:solidFill>
                  <a:prstClr val="white"/>
                </a:solidFill>
              </a:rPr>
              <a:t>에 입력되는 정보들로는 사용자가 모바일에서 입력한 </a:t>
            </a:r>
            <a:r>
              <a:rPr lang="ko-KR" altLang="en-US" sz="1400" dirty="0" err="1">
                <a:solidFill>
                  <a:srgbClr val="FF3399"/>
                </a:solidFill>
              </a:rPr>
              <a:t>위험수치</a:t>
            </a:r>
            <a:r>
              <a:rPr lang="en-US" altLang="ko-KR" sz="1400" dirty="0">
                <a:solidFill>
                  <a:srgbClr val="FF3399"/>
                </a:solidFill>
              </a:rPr>
              <a:t>(</a:t>
            </a:r>
            <a:r>
              <a:rPr lang="ko-KR" altLang="en-US" sz="1400" dirty="0">
                <a:solidFill>
                  <a:srgbClr val="FF3399"/>
                </a:solidFill>
              </a:rPr>
              <a:t>온도</a:t>
            </a:r>
            <a:r>
              <a:rPr lang="en-US" altLang="ko-KR" sz="1400" dirty="0">
                <a:solidFill>
                  <a:srgbClr val="FF3399"/>
                </a:solidFill>
              </a:rPr>
              <a:t>,pH)</a:t>
            </a:r>
            <a:r>
              <a:rPr lang="ko-KR" altLang="en-US" sz="1400" dirty="0">
                <a:solidFill>
                  <a:srgbClr val="FF3399"/>
                </a:solidFill>
              </a:rPr>
              <a:t>설정 값</a:t>
            </a:r>
            <a:r>
              <a:rPr lang="en-US" altLang="ko-KR" sz="1400" dirty="0">
                <a:solidFill>
                  <a:srgbClr val="FF3399"/>
                </a:solidFill>
              </a:rPr>
              <a:t>, </a:t>
            </a:r>
            <a:r>
              <a:rPr lang="ko-KR" altLang="en-US" sz="1400" dirty="0">
                <a:solidFill>
                  <a:srgbClr val="FF3399"/>
                </a:solidFill>
              </a:rPr>
              <a:t>환수 시간</a:t>
            </a:r>
            <a:r>
              <a:rPr lang="en-US" altLang="ko-KR" sz="1400" dirty="0">
                <a:solidFill>
                  <a:srgbClr val="FF3399"/>
                </a:solidFill>
              </a:rPr>
              <a:t>/</a:t>
            </a:r>
            <a:r>
              <a:rPr lang="ko-KR" altLang="en-US" sz="1400" dirty="0" err="1">
                <a:solidFill>
                  <a:srgbClr val="FF3399"/>
                </a:solidFill>
              </a:rPr>
              <a:t>먹이급여</a:t>
            </a:r>
            <a:r>
              <a:rPr lang="ko-KR" altLang="en-US" sz="1400" dirty="0">
                <a:solidFill>
                  <a:srgbClr val="FF3399"/>
                </a:solidFill>
              </a:rPr>
              <a:t> 시간</a:t>
            </a:r>
            <a:r>
              <a:rPr lang="ko-KR" altLang="en-US" sz="1400" dirty="0">
                <a:solidFill>
                  <a:prstClr val="white"/>
                </a:solidFill>
              </a:rPr>
              <a:t>이 있으며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ko-KR" altLang="en-US" sz="1400" dirty="0">
                <a:solidFill>
                  <a:prstClr val="white"/>
                </a:solidFill>
              </a:rPr>
              <a:t> 센서가 측정한 </a:t>
            </a:r>
            <a:r>
              <a:rPr lang="ko-KR" altLang="en-US" sz="1400" dirty="0">
                <a:solidFill>
                  <a:srgbClr val="FF3399"/>
                </a:solidFill>
              </a:rPr>
              <a:t>어항의 온도</a:t>
            </a:r>
            <a:r>
              <a:rPr lang="en-US" altLang="ko-KR" sz="1400" dirty="0">
                <a:solidFill>
                  <a:srgbClr val="FF3399"/>
                </a:solidFill>
              </a:rPr>
              <a:t>, pH</a:t>
            </a:r>
            <a:r>
              <a:rPr lang="ko-KR" altLang="en-US" sz="1400" dirty="0">
                <a:solidFill>
                  <a:srgbClr val="FF3399"/>
                </a:solidFill>
              </a:rPr>
              <a:t> 센서 측정 값</a:t>
            </a:r>
            <a:r>
              <a:rPr lang="ko-KR" altLang="en-US" sz="1400" dirty="0">
                <a:solidFill>
                  <a:prstClr val="white"/>
                </a:solidFill>
              </a:rPr>
              <a:t> 등이 포함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id="{EE65A715-D9EF-40AD-8764-5C1C81ED11FD}"/>
              </a:ext>
            </a:extLst>
          </p:cNvPr>
          <p:cNvSpPr/>
          <p:nvPr/>
        </p:nvSpPr>
        <p:spPr>
          <a:xfrm>
            <a:off x="3276563" y="4915000"/>
            <a:ext cx="7036752" cy="1149891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dirty="0">
                <a:solidFill>
                  <a:srgbClr val="FF3399"/>
                </a:solidFill>
              </a:rPr>
              <a:t>안드로이드 스튜디오와 </a:t>
            </a:r>
            <a:r>
              <a:rPr lang="en-US" altLang="ko-KR" sz="1400" dirty="0">
                <a:solidFill>
                  <a:srgbClr val="FF3399"/>
                </a:solidFill>
              </a:rPr>
              <a:t>AVD, Java</a:t>
            </a:r>
            <a:r>
              <a:rPr lang="ko-KR" altLang="en-US" sz="1400" dirty="0">
                <a:solidFill>
                  <a:prstClr val="white"/>
                </a:solidFill>
              </a:rPr>
              <a:t>를 이용하여 사용자가 안드로이드 폰을 통해 장치에 설정 값</a:t>
            </a:r>
            <a:r>
              <a:rPr lang="en-US" altLang="ko-KR" sz="1400" dirty="0">
                <a:solidFill>
                  <a:prstClr val="white"/>
                </a:solidFill>
              </a:rPr>
              <a:t>(</a:t>
            </a:r>
            <a:r>
              <a:rPr lang="ko-KR" altLang="en-US" sz="1400" dirty="0">
                <a:solidFill>
                  <a:prstClr val="white"/>
                </a:solidFill>
              </a:rPr>
              <a:t>온도</a:t>
            </a:r>
            <a:r>
              <a:rPr lang="en-US" altLang="ko-KR" sz="1400" dirty="0">
                <a:solidFill>
                  <a:prstClr val="white"/>
                </a:solidFill>
              </a:rPr>
              <a:t>, pH, </a:t>
            </a:r>
            <a:r>
              <a:rPr lang="ko-KR" altLang="en-US" sz="1400" dirty="0">
                <a:solidFill>
                  <a:prstClr val="white"/>
                </a:solidFill>
              </a:rPr>
              <a:t>환수 시간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먹이 급여 시간</a:t>
            </a:r>
            <a:r>
              <a:rPr lang="en-US" altLang="ko-KR" sz="1400" dirty="0">
                <a:solidFill>
                  <a:prstClr val="white"/>
                </a:solidFill>
              </a:rPr>
              <a:t>)</a:t>
            </a:r>
            <a:r>
              <a:rPr lang="ko-KR" altLang="en-US" sz="1400" dirty="0">
                <a:solidFill>
                  <a:prstClr val="white"/>
                </a:solidFill>
              </a:rPr>
              <a:t>을 넣을 수 있는 화면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센서의 측정값을 보여주는 화면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어항 스트리밍을 볼 수 있는 화면 구성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분담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49521"/>
              </p:ext>
            </p:extLst>
          </p:nvPr>
        </p:nvGraphicFramePr>
        <p:xfrm>
          <a:off x="479859" y="1561327"/>
          <a:ext cx="11062577" cy="455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387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rial Black" panose="020B0A04020102020204" pitchFamily="34" charset="0"/>
                        </a:rPr>
                        <a:t>신제우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Arial Black" panose="020B0A04020102020204" pitchFamily="34" charset="0"/>
                        </a:rPr>
                        <a:t>차해운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rial Black" panose="020B0A04020102020204" pitchFamily="34" charset="0"/>
                        </a:rPr>
                        <a:t>김병갑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Arial Black" panose="020B0A04020102020204" pitchFamily="34" charset="0"/>
                        </a:rPr>
                        <a:t>환수 장치</a:t>
                      </a:r>
                      <a:endParaRPr lang="en-US" altLang="ko-KR" sz="1400" b="1" dirty="0" smtClean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모터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&amp;Pi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연동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환수 장치 제작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모터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&amp;Pi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환수 장치 제작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Server&amp;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안드로이드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Arial Black" panose="020B0A04020102020204" pitchFamily="34" charset="0"/>
                        </a:rPr>
                        <a:t>먹이 </a:t>
                      </a:r>
                      <a:r>
                        <a:rPr lang="ko-KR" altLang="en-US" sz="1400" b="1" dirty="0" err="1" smtClean="0">
                          <a:latin typeface="Arial Black" panose="020B0A04020102020204" pitchFamily="34" charset="0"/>
                        </a:rPr>
                        <a:t>급여기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먹이 급여 장치 제작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모터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&amp;Pi Server 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먹이 급여 장치 제작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모터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&amp;Pi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Server&amp;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안드로이드 연동</a:t>
                      </a: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en-US" altLang="ko-KR" sz="1400" b="1" dirty="0" smtClean="0">
                          <a:latin typeface="Arial Black" panose="020B0A04020102020204" pitchFamily="34" charset="0"/>
                        </a:rPr>
                        <a:t>&amp;</a:t>
                      </a:r>
                      <a:r>
                        <a:rPr lang="ko-KR" altLang="en-US" sz="1400" b="1" dirty="0" smtClean="0">
                          <a:latin typeface="Arial Black" panose="020B0A04020102020204" pitchFamily="34" charset="0"/>
                        </a:rPr>
                        <a:t>센서</a:t>
                      </a:r>
                      <a:r>
                        <a:rPr lang="en-US" altLang="ko-KR" sz="1400" b="1" dirty="0" smtClean="0">
                          <a:latin typeface="Arial Black" panose="020B0A04020102020204" pitchFamily="34" charset="0"/>
                        </a:rPr>
                        <a:t>&amp;</a:t>
                      </a:r>
                    </a:p>
                    <a:p>
                      <a:pPr algn="l" latinLnBrk="1"/>
                      <a:r>
                        <a:rPr lang="ko-KR" altLang="en-US" sz="1400" b="1" dirty="0" err="1" smtClean="0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b="1" dirty="0" smtClean="0">
                          <a:latin typeface="Arial Black" panose="020B0A04020102020204" pitchFamily="34" charset="0"/>
                        </a:rPr>
                        <a:t> 파이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센서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아두이노에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입력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센서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아두이노에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입력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 센서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파이에 입력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505037"/>
                  </a:ext>
                </a:extLst>
              </a:tr>
              <a:tr h="11111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latin typeface="Arial Black" panose="020B0A04020102020204" pitchFamily="34" charset="0"/>
                        </a:rPr>
                        <a:t>Pi Server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파이의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로 가져오기</a:t>
                      </a:r>
                      <a:endParaRPr lang="en-US" altLang="ko-KR" sz="1400" baseline="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에서 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를 웹 브라우저로 출력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파이의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로 가져오기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에서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웹 브라우저로 출력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안드로이드로 출력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latin typeface="Arial Black" panose="020B0A04020102020204" pitchFamily="34" charset="0"/>
                        </a:rPr>
                        <a:t>DB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DB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스키마 설계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저장된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 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웹 연동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DB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 Data 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저장</a:t>
                      </a:r>
                      <a:endParaRPr lang="en-US" altLang="ko-KR" sz="1400" baseline="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저장된 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Data 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웹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DB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 Data 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저장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저장된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 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안드로이드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종합설계 수행 일정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66362" y="1218428"/>
          <a:ext cx="10852735" cy="527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7~9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자료조사 </a:t>
                      </a:r>
                      <a:r>
                        <a:rPr lang="en-US" altLang="ko-KR" sz="1400" b="1" dirty="0" smtClean="0"/>
                        <a:t>&amp;</a:t>
                      </a:r>
                    </a:p>
                    <a:p>
                      <a:pPr algn="ctr" latinLnBrk="1"/>
                      <a:r>
                        <a:rPr lang="ko-KR" altLang="en-US" sz="1400" b="1" dirty="0" smtClean="0"/>
                        <a:t>요구사항분석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시스템 설계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어항제작 및 </a:t>
                      </a:r>
                      <a:r>
                        <a:rPr lang="en-US" altLang="ko-KR" sz="1400" b="1" dirty="0" smtClean="0"/>
                        <a:t>IOT </a:t>
                      </a:r>
                      <a:r>
                        <a:rPr lang="ko-KR" altLang="en-US" sz="1400" b="1" dirty="0" smtClean="0"/>
                        <a:t>모듈 제어프로그램 개발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App </a:t>
                      </a:r>
                      <a:r>
                        <a:rPr lang="ko-KR" altLang="en-US" sz="1400" b="1" dirty="0" smtClean="0"/>
                        <a:t>설계 및 제작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서버구축 및 </a:t>
                      </a:r>
                      <a:r>
                        <a:rPr lang="en-US" altLang="ko-KR" sz="1400" b="1" dirty="0" smtClean="0"/>
                        <a:t>DB </a:t>
                      </a:r>
                      <a:r>
                        <a:rPr lang="ko-KR" altLang="en-US" sz="1400" b="1" dirty="0" smtClean="0"/>
                        <a:t>설계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장치와 서버 </a:t>
                      </a:r>
                      <a:r>
                        <a:rPr lang="en-US" altLang="ko-KR" sz="1400" b="1" dirty="0" smtClean="0"/>
                        <a:t>&amp;</a:t>
                      </a:r>
                    </a:p>
                    <a:p>
                      <a:pPr algn="ctr" latinLnBrk="1"/>
                      <a:r>
                        <a:rPr lang="en-US" altLang="ko-KR" sz="1400" b="1" dirty="0" smtClean="0"/>
                        <a:t>App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연동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데모 </a:t>
                      </a:r>
                      <a:r>
                        <a:rPr lang="en-US" altLang="ko-KR" sz="1400" b="1" dirty="0" smtClean="0"/>
                        <a:t>&amp; </a:t>
                      </a:r>
                      <a:r>
                        <a:rPr lang="ko-KR" altLang="en-US" sz="1400" b="1" dirty="0" smtClean="0"/>
                        <a:t>디버깅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최종테스트 및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보고서 작성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626839" y="1960605"/>
            <a:ext cx="2184058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18868" y="2549610"/>
            <a:ext cx="2184058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18867" y="3142735"/>
            <a:ext cx="443659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18868" y="3723503"/>
            <a:ext cx="443659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18866" y="4300151"/>
            <a:ext cx="443659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10897" y="4872680"/>
            <a:ext cx="443659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96649" y="5486399"/>
            <a:ext cx="2184058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209521" y="6083642"/>
            <a:ext cx="3298738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 기술 및 참고 문헌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845" y="1014357"/>
            <a:ext cx="724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>
                <a:solidFill>
                  <a:schemeClr val="bg1"/>
                </a:solidFill>
              </a:rPr>
              <a:t>라즈베리파이</a:t>
            </a:r>
            <a:r>
              <a:rPr lang="ko-KR" altLang="en-US" b="1" dirty="0">
                <a:solidFill>
                  <a:schemeClr val="bg1"/>
                </a:solidFill>
              </a:rPr>
              <a:t> 관련 서적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사물인터넷 </a:t>
            </a:r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CCTV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사물인터넷을 위한 리눅스 프로그래밍 </a:t>
            </a:r>
            <a:r>
              <a:rPr lang="en-US" altLang="ko-KR" dirty="0">
                <a:solidFill>
                  <a:schemeClr val="bg1"/>
                </a:solidFill>
              </a:rPr>
              <a:t>with </a:t>
            </a:r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사물인터넷을 품은 </a:t>
            </a:r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B870D-3063-4639-AF21-26D0086456BC}"/>
              </a:ext>
            </a:extLst>
          </p:cNvPr>
          <p:cNvSpPr txBox="1"/>
          <p:nvPr/>
        </p:nvSpPr>
        <p:spPr>
          <a:xfrm>
            <a:off x="444845" y="2214686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1"/>
                </a:solidFill>
              </a:rPr>
              <a:t>안드로이드 관련 서적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 smtClean="0">
                <a:solidFill>
                  <a:schemeClr val="bg1"/>
                </a:solidFill>
              </a:rPr>
              <a:t>명품 안드로이드 프로그래밍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C4211-B239-4EF7-9F68-36F0391B3021}"/>
              </a:ext>
            </a:extLst>
          </p:cNvPr>
          <p:cNvSpPr txBox="1"/>
          <p:nvPr/>
        </p:nvSpPr>
        <p:spPr>
          <a:xfrm>
            <a:off x="444845" y="2861017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>
                <a:solidFill>
                  <a:schemeClr val="bg1"/>
                </a:solidFill>
              </a:rPr>
              <a:t>아두이노</a:t>
            </a:r>
            <a:r>
              <a:rPr lang="ko-KR" altLang="en-US" b="1" dirty="0">
                <a:solidFill>
                  <a:schemeClr val="bg1"/>
                </a:solidFill>
              </a:rPr>
              <a:t> 관련 서적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 err="1">
                <a:solidFill>
                  <a:schemeClr val="bg1"/>
                </a:solidFill>
              </a:rPr>
              <a:t>익스플로링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8CF14-9E16-4E20-B46C-A54C8D1BD81A}"/>
              </a:ext>
            </a:extLst>
          </p:cNvPr>
          <p:cNvSpPr txBox="1"/>
          <p:nvPr/>
        </p:nvSpPr>
        <p:spPr>
          <a:xfrm>
            <a:off x="444845" y="3429000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bg1"/>
                </a:solidFill>
              </a:rPr>
              <a:t>DB </a:t>
            </a:r>
            <a:r>
              <a:rPr lang="ko-KR" altLang="en-US" b="1" dirty="0">
                <a:solidFill>
                  <a:schemeClr val="bg1"/>
                </a:solidFill>
              </a:rPr>
              <a:t>관련 서적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데이터베이스 배움터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4347D-2105-4A86-BE4B-461F7D12697C}"/>
              </a:ext>
            </a:extLst>
          </p:cNvPr>
          <p:cNvSpPr txBox="1"/>
          <p:nvPr/>
        </p:nvSpPr>
        <p:spPr>
          <a:xfrm>
            <a:off x="444845" y="4136999"/>
            <a:ext cx="92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안드로이드</a:t>
            </a:r>
            <a:r>
              <a:rPr lang="en-US" altLang="ko-KR" b="1" dirty="0">
                <a:solidFill>
                  <a:schemeClr val="bg1"/>
                </a:solidFill>
              </a:rPr>
              <a:t>-</a:t>
            </a:r>
            <a:r>
              <a:rPr lang="ko-KR" altLang="en-US" b="1" dirty="0" err="1">
                <a:solidFill>
                  <a:schemeClr val="bg1"/>
                </a:solidFill>
              </a:rPr>
              <a:t>라즈베리파이</a:t>
            </a:r>
            <a:r>
              <a:rPr lang="en-US" altLang="ko-KR" b="1" dirty="0">
                <a:solidFill>
                  <a:schemeClr val="bg1"/>
                </a:solidFill>
              </a:rPr>
              <a:t>] </a:t>
            </a:r>
            <a:r>
              <a:rPr lang="ko-KR" altLang="en-US" b="1" dirty="0">
                <a:solidFill>
                  <a:schemeClr val="bg1"/>
                </a:solidFill>
              </a:rPr>
              <a:t>스마트 어항 블로그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en-US" altLang="ko-KR" dirty="0">
                <a:solidFill>
                  <a:schemeClr val="bg1"/>
                </a:solidFill>
              </a:rPr>
              <a:t>http://blog.naver.com/PostView.nhn?blogId=korin57&amp;logNo=220765400422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845" y="4825860"/>
            <a:ext cx="7117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chemeClr val="bg1"/>
                </a:solidFill>
              </a:rPr>
              <a:t>라즈베리</a:t>
            </a:r>
            <a:r>
              <a:rPr lang="ko-KR" altLang="en-US" dirty="0" smtClean="0">
                <a:solidFill>
                  <a:schemeClr val="bg1"/>
                </a:solidFill>
              </a:rPr>
              <a:t> 파이와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연결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http</a:t>
            </a:r>
            <a:r>
              <a:rPr lang="en-US" altLang="ko-KR" dirty="0">
                <a:solidFill>
                  <a:schemeClr val="bg1"/>
                </a:solidFill>
              </a:rPr>
              <a:t>://www.makewith.co/page/project/1009/story/2412/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4845" y="4823428"/>
            <a:ext cx="7117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chemeClr val="bg1"/>
                </a:solidFill>
              </a:rPr>
              <a:t>라즈베리</a:t>
            </a:r>
            <a:r>
              <a:rPr lang="ko-KR" altLang="en-US" b="1" dirty="0" smtClean="0">
                <a:solidFill>
                  <a:schemeClr val="bg1"/>
                </a:solidFill>
              </a:rPr>
              <a:t> 파이와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b="1" dirty="0" smtClean="0">
                <a:solidFill>
                  <a:schemeClr val="bg1"/>
                </a:solidFill>
              </a:rPr>
              <a:t> 연결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http</a:t>
            </a:r>
            <a:r>
              <a:rPr lang="en-US" altLang="ko-KR" dirty="0">
                <a:solidFill>
                  <a:schemeClr val="bg1"/>
                </a:solidFill>
              </a:rPr>
              <a:t>://www.makewith.co/page/project/1009/story/2412/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844" y="5509868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chemeClr val="bg1"/>
                </a:solidFill>
              </a:rPr>
              <a:t>라즈베리</a:t>
            </a:r>
            <a:r>
              <a:rPr lang="ko-KR" altLang="en-US" b="1" dirty="0" smtClean="0">
                <a:solidFill>
                  <a:schemeClr val="bg1"/>
                </a:solidFill>
              </a:rPr>
              <a:t> 파이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파이카메라</a:t>
            </a:r>
            <a:r>
              <a:rPr lang="ko-KR" altLang="en-US" b="1" dirty="0" smtClean="0">
                <a:solidFill>
                  <a:schemeClr val="bg1"/>
                </a:solidFill>
              </a:rPr>
              <a:t> 활용</a:t>
            </a:r>
            <a:r>
              <a:rPr lang="en-US" altLang="ko-KR" b="1" dirty="0" smtClean="0">
                <a:solidFill>
                  <a:schemeClr val="bg1"/>
                </a:solidFill>
              </a:rPr>
              <a:t>-</a:t>
            </a:r>
            <a:r>
              <a:rPr lang="ko-KR" altLang="en-US" b="1" dirty="0" smtClean="0">
                <a:solidFill>
                  <a:schemeClr val="bg1"/>
                </a:solidFill>
              </a:rPr>
              <a:t>웹 스트리밍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- http://www.rasplay.org/?p=7174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GitHub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845" y="1014357"/>
            <a:ext cx="63562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1"/>
                </a:solidFill>
              </a:rPr>
              <a:t>GitHub </a:t>
            </a:r>
            <a:r>
              <a:rPr lang="ko-KR" altLang="en-US" b="1" dirty="0" smtClean="0">
                <a:solidFill>
                  <a:schemeClr val="bg1"/>
                </a:solidFill>
              </a:rPr>
              <a:t>주소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en-US" altLang="ko-KR" dirty="0">
                <a:solidFill>
                  <a:schemeClr val="bg1"/>
                </a:solidFill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</a:rPr>
              <a:t>github.com/shin-je-woo/RemoteFishbowl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1"/>
                </a:solidFill>
              </a:rPr>
              <a:t>GitHub ID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신제우 </a:t>
            </a:r>
            <a:r>
              <a:rPr lang="en-US" altLang="ko-KR" dirty="0" smtClean="0">
                <a:solidFill>
                  <a:schemeClr val="bg1"/>
                </a:solidFill>
              </a:rPr>
              <a:t>: shin-je-woo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차해운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chahaun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김병갑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KimByungGab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230148" y="3579277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67175" y="2681471"/>
            <a:ext cx="1416026" cy="652410"/>
            <a:chOff x="7675563" y="1152526"/>
            <a:chExt cx="1212850" cy="558800"/>
          </a:xfrm>
        </p:grpSpPr>
        <p:sp>
          <p:nvSpPr>
            <p:cNvPr id="26" name="Freeform 188"/>
            <p:cNvSpPr>
              <a:spLocks/>
            </p:cNvSpPr>
            <p:nvPr/>
          </p:nvSpPr>
          <p:spPr bwMode="auto">
            <a:xfrm>
              <a:off x="8032751" y="1165226"/>
              <a:ext cx="412750" cy="142875"/>
            </a:xfrm>
            <a:custGeom>
              <a:avLst/>
              <a:gdLst>
                <a:gd name="T0" fmla="*/ 0 w 182"/>
                <a:gd name="T1" fmla="*/ 63 h 63"/>
                <a:gd name="T2" fmla="*/ 81 w 182"/>
                <a:gd name="T3" fmla="*/ 12 h 63"/>
                <a:gd name="T4" fmla="*/ 182 w 182"/>
                <a:gd name="T5" fmla="*/ 0 h 63"/>
                <a:gd name="T6" fmla="*/ 173 w 182"/>
                <a:gd name="T7" fmla="*/ 63 h 63"/>
                <a:gd name="T8" fmla="*/ 0 w 18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3">
                  <a:moveTo>
                    <a:pt x="0" y="63"/>
                  </a:moveTo>
                  <a:cubicBezTo>
                    <a:pt x="0" y="63"/>
                    <a:pt x="20" y="21"/>
                    <a:pt x="81" y="12"/>
                  </a:cubicBezTo>
                  <a:cubicBezTo>
                    <a:pt x="113" y="7"/>
                    <a:pt x="157" y="26"/>
                    <a:pt x="182" y="0"/>
                  </a:cubicBezTo>
                  <a:cubicBezTo>
                    <a:pt x="173" y="63"/>
                    <a:pt x="173" y="63"/>
                    <a:pt x="173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89"/>
            <p:cNvSpPr>
              <a:spLocks/>
            </p:cNvSpPr>
            <p:nvPr/>
          </p:nvSpPr>
          <p:spPr bwMode="auto">
            <a:xfrm>
              <a:off x="8094663" y="1582738"/>
              <a:ext cx="269875" cy="128588"/>
            </a:xfrm>
            <a:custGeom>
              <a:avLst/>
              <a:gdLst>
                <a:gd name="T0" fmla="*/ 0 w 119"/>
                <a:gd name="T1" fmla="*/ 0 h 57"/>
                <a:gd name="T2" fmla="*/ 51 w 119"/>
                <a:gd name="T3" fmla="*/ 42 h 57"/>
                <a:gd name="T4" fmla="*/ 119 w 119"/>
                <a:gd name="T5" fmla="*/ 57 h 57"/>
                <a:gd name="T6" fmla="*/ 118 w 119"/>
                <a:gd name="T7" fmla="*/ 13 h 57"/>
                <a:gd name="T8" fmla="*/ 0 w 11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7">
                  <a:moveTo>
                    <a:pt x="0" y="0"/>
                  </a:moveTo>
                  <a:cubicBezTo>
                    <a:pt x="0" y="0"/>
                    <a:pt x="11" y="31"/>
                    <a:pt x="51" y="42"/>
                  </a:cubicBezTo>
                  <a:cubicBezTo>
                    <a:pt x="73" y="47"/>
                    <a:pt x="105" y="38"/>
                    <a:pt x="119" y="57"/>
                  </a:cubicBezTo>
                  <a:cubicBezTo>
                    <a:pt x="118" y="13"/>
                    <a:pt x="118" y="13"/>
                    <a:pt x="118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0"/>
            <p:cNvSpPr>
              <a:spLocks/>
            </p:cNvSpPr>
            <p:nvPr/>
          </p:nvSpPr>
          <p:spPr bwMode="auto">
            <a:xfrm>
              <a:off x="8507413" y="1152526"/>
              <a:ext cx="381000" cy="557213"/>
            </a:xfrm>
            <a:custGeom>
              <a:avLst/>
              <a:gdLst>
                <a:gd name="T0" fmla="*/ 0 w 168"/>
                <a:gd name="T1" fmla="*/ 125 h 246"/>
                <a:gd name="T2" fmla="*/ 70 w 168"/>
                <a:gd name="T3" fmla="*/ 48 h 246"/>
                <a:gd name="T4" fmla="*/ 126 w 168"/>
                <a:gd name="T5" fmla="*/ 0 h 246"/>
                <a:gd name="T6" fmla="*/ 102 w 168"/>
                <a:gd name="T7" fmla="*/ 125 h 246"/>
                <a:gd name="T8" fmla="*/ 111 w 168"/>
                <a:gd name="T9" fmla="*/ 246 h 246"/>
                <a:gd name="T10" fmla="*/ 75 w 168"/>
                <a:gd name="T11" fmla="*/ 202 h 246"/>
                <a:gd name="T12" fmla="*/ 0 w 168"/>
                <a:gd name="T13" fmla="*/ 1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46">
                  <a:moveTo>
                    <a:pt x="0" y="125"/>
                  </a:moveTo>
                  <a:cubicBezTo>
                    <a:pt x="0" y="125"/>
                    <a:pt x="15" y="48"/>
                    <a:pt x="70" y="48"/>
                  </a:cubicBezTo>
                  <a:cubicBezTo>
                    <a:pt x="125" y="47"/>
                    <a:pt x="126" y="0"/>
                    <a:pt x="126" y="0"/>
                  </a:cubicBezTo>
                  <a:cubicBezTo>
                    <a:pt x="126" y="0"/>
                    <a:pt x="168" y="79"/>
                    <a:pt x="102" y="125"/>
                  </a:cubicBezTo>
                  <a:cubicBezTo>
                    <a:pt x="102" y="125"/>
                    <a:pt x="149" y="195"/>
                    <a:pt x="111" y="246"/>
                  </a:cubicBezTo>
                  <a:cubicBezTo>
                    <a:pt x="111" y="246"/>
                    <a:pt x="90" y="209"/>
                    <a:pt x="75" y="202"/>
                  </a:cubicBezTo>
                  <a:cubicBezTo>
                    <a:pt x="25" y="175"/>
                    <a:pt x="10" y="152"/>
                    <a:pt x="0" y="12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91"/>
            <p:cNvSpPr>
              <a:spLocks/>
            </p:cNvSpPr>
            <p:nvPr/>
          </p:nvSpPr>
          <p:spPr bwMode="auto">
            <a:xfrm>
              <a:off x="7767638" y="1271588"/>
              <a:ext cx="847725" cy="376238"/>
            </a:xfrm>
            <a:custGeom>
              <a:avLst/>
              <a:gdLst>
                <a:gd name="T0" fmla="*/ 0 w 374"/>
                <a:gd name="T1" fmla="*/ 83 h 166"/>
                <a:gd name="T2" fmla="*/ 194 w 374"/>
                <a:gd name="T3" fmla="*/ 0 h 166"/>
                <a:gd name="T4" fmla="*/ 374 w 374"/>
                <a:gd name="T5" fmla="*/ 72 h 166"/>
                <a:gd name="T6" fmla="*/ 188 w 374"/>
                <a:gd name="T7" fmla="*/ 163 h 166"/>
                <a:gd name="T8" fmla="*/ 0 w 374"/>
                <a:gd name="T9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66">
                  <a:moveTo>
                    <a:pt x="0" y="83"/>
                  </a:moveTo>
                  <a:cubicBezTo>
                    <a:pt x="0" y="83"/>
                    <a:pt x="55" y="0"/>
                    <a:pt x="194" y="0"/>
                  </a:cubicBezTo>
                  <a:cubicBezTo>
                    <a:pt x="333" y="0"/>
                    <a:pt x="374" y="72"/>
                    <a:pt x="374" y="72"/>
                  </a:cubicBezTo>
                  <a:cubicBezTo>
                    <a:pt x="374" y="72"/>
                    <a:pt x="336" y="166"/>
                    <a:pt x="188" y="163"/>
                  </a:cubicBezTo>
                  <a:cubicBezTo>
                    <a:pt x="73" y="160"/>
                    <a:pt x="0" y="85"/>
                    <a:pt x="0" y="85"/>
                  </a:cubicBezTo>
                </a:path>
              </a:pathLst>
            </a:custGeom>
            <a:solidFill>
              <a:srgbClr val="3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2"/>
            <p:cNvSpPr>
              <a:spLocks/>
            </p:cNvSpPr>
            <p:nvPr/>
          </p:nvSpPr>
          <p:spPr bwMode="auto">
            <a:xfrm>
              <a:off x="7980363" y="1271588"/>
              <a:ext cx="635000" cy="376238"/>
            </a:xfrm>
            <a:custGeom>
              <a:avLst/>
              <a:gdLst>
                <a:gd name="T0" fmla="*/ 100 w 280"/>
                <a:gd name="T1" fmla="*/ 0 h 166"/>
                <a:gd name="T2" fmla="*/ 0 w 280"/>
                <a:gd name="T3" fmla="*/ 17 h 166"/>
                <a:gd name="T4" fmla="*/ 26 w 280"/>
                <a:gd name="T5" fmla="*/ 43 h 166"/>
                <a:gd name="T6" fmla="*/ 36 w 280"/>
                <a:gd name="T7" fmla="*/ 80 h 166"/>
                <a:gd name="T8" fmla="*/ 26 w 280"/>
                <a:gd name="T9" fmla="*/ 117 h 166"/>
                <a:gd name="T10" fmla="*/ 14 w 280"/>
                <a:gd name="T11" fmla="*/ 132 h 166"/>
                <a:gd name="T12" fmla="*/ 0 w 280"/>
                <a:gd name="T13" fmla="*/ 144 h 166"/>
                <a:gd name="T14" fmla="*/ 94 w 280"/>
                <a:gd name="T15" fmla="*/ 163 h 166"/>
                <a:gd name="T16" fmla="*/ 280 w 280"/>
                <a:gd name="T17" fmla="*/ 72 h 166"/>
                <a:gd name="T18" fmla="*/ 100 w 2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166">
                  <a:moveTo>
                    <a:pt x="100" y="0"/>
                  </a:moveTo>
                  <a:cubicBezTo>
                    <a:pt x="60" y="0"/>
                    <a:pt x="26" y="7"/>
                    <a:pt x="0" y="17"/>
                  </a:cubicBezTo>
                  <a:cubicBezTo>
                    <a:pt x="10" y="23"/>
                    <a:pt x="19" y="32"/>
                    <a:pt x="26" y="43"/>
                  </a:cubicBezTo>
                  <a:cubicBezTo>
                    <a:pt x="33" y="56"/>
                    <a:pt x="35" y="66"/>
                    <a:pt x="36" y="80"/>
                  </a:cubicBezTo>
                  <a:cubicBezTo>
                    <a:pt x="37" y="95"/>
                    <a:pt x="32" y="104"/>
                    <a:pt x="26" y="117"/>
                  </a:cubicBezTo>
                  <a:cubicBezTo>
                    <a:pt x="23" y="123"/>
                    <a:pt x="19" y="128"/>
                    <a:pt x="14" y="132"/>
                  </a:cubicBezTo>
                  <a:cubicBezTo>
                    <a:pt x="10" y="137"/>
                    <a:pt x="5" y="141"/>
                    <a:pt x="0" y="144"/>
                  </a:cubicBezTo>
                  <a:cubicBezTo>
                    <a:pt x="26" y="154"/>
                    <a:pt x="58" y="162"/>
                    <a:pt x="94" y="163"/>
                  </a:cubicBezTo>
                  <a:cubicBezTo>
                    <a:pt x="242" y="166"/>
                    <a:pt x="280" y="72"/>
                    <a:pt x="280" y="72"/>
                  </a:cubicBezTo>
                  <a:cubicBezTo>
                    <a:pt x="280" y="72"/>
                    <a:pt x="239" y="0"/>
                    <a:pt x="100" y="0"/>
                  </a:cubicBezTo>
                  <a:close/>
                </a:path>
              </a:pathLst>
            </a:cu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3"/>
            <p:cNvSpPr>
              <a:spLocks/>
            </p:cNvSpPr>
            <p:nvPr/>
          </p:nvSpPr>
          <p:spPr bwMode="auto">
            <a:xfrm>
              <a:off x="7675563" y="1381126"/>
              <a:ext cx="158750" cy="196850"/>
            </a:xfrm>
            <a:custGeom>
              <a:avLst/>
              <a:gdLst>
                <a:gd name="T0" fmla="*/ 70 w 70"/>
                <a:gd name="T1" fmla="*/ 35 h 87"/>
                <a:gd name="T2" fmla="*/ 20 w 70"/>
                <a:gd name="T3" fmla="*/ 12 h 87"/>
                <a:gd name="T4" fmla="*/ 23 w 70"/>
                <a:gd name="T5" fmla="*/ 40 h 87"/>
                <a:gd name="T6" fmla="*/ 20 w 70"/>
                <a:gd name="T7" fmla="*/ 68 h 87"/>
                <a:gd name="T8" fmla="*/ 70 w 70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7">
                  <a:moveTo>
                    <a:pt x="70" y="35"/>
                  </a:moveTo>
                  <a:cubicBezTo>
                    <a:pt x="70" y="35"/>
                    <a:pt x="38" y="0"/>
                    <a:pt x="20" y="12"/>
                  </a:cubicBezTo>
                  <a:cubicBezTo>
                    <a:pt x="2" y="23"/>
                    <a:pt x="23" y="40"/>
                    <a:pt x="23" y="40"/>
                  </a:cubicBezTo>
                  <a:cubicBezTo>
                    <a:pt x="23" y="40"/>
                    <a:pt x="0" y="52"/>
                    <a:pt x="20" y="68"/>
                  </a:cubicBezTo>
                  <a:cubicBezTo>
                    <a:pt x="45" y="87"/>
                    <a:pt x="70" y="35"/>
                    <a:pt x="70" y="3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Oval 194"/>
            <p:cNvSpPr>
              <a:spLocks noChangeArrowheads="1"/>
            </p:cNvSpPr>
            <p:nvPr/>
          </p:nvSpPr>
          <p:spPr bwMode="auto">
            <a:xfrm>
              <a:off x="7920038" y="1371601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95"/>
            <p:cNvSpPr>
              <a:spLocks noChangeArrowheads="1"/>
            </p:cNvSpPr>
            <p:nvPr/>
          </p:nvSpPr>
          <p:spPr bwMode="auto">
            <a:xfrm>
              <a:off x="7951788" y="1406526"/>
              <a:ext cx="57150" cy="55563"/>
            </a:xfrm>
            <a:prstGeom prst="ellipse">
              <a:avLst/>
            </a:pr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6"/>
            <p:cNvSpPr>
              <a:spLocks/>
            </p:cNvSpPr>
            <p:nvPr/>
          </p:nvSpPr>
          <p:spPr bwMode="auto">
            <a:xfrm>
              <a:off x="8139113" y="1503363"/>
              <a:ext cx="231775" cy="63500"/>
            </a:xfrm>
            <a:custGeom>
              <a:avLst/>
              <a:gdLst>
                <a:gd name="T0" fmla="*/ 0 w 102"/>
                <a:gd name="T1" fmla="*/ 0 h 28"/>
                <a:gd name="T2" fmla="*/ 64 w 102"/>
                <a:gd name="T3" fmla="*/ 23 h 28"/>
                <a:gd name="T4" fmla="*/ 102 w 102"/>
                <a:gd name="T5" fmla="*/ 28 h 28"/>
                <a:gd name="T6" fmla="*/ 80 w 102"/>
                <a:gd name="T7" fmla="*/ 6 h 28"/>
                <a:gd name="T8" fmla="*/ 0 w 10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">
                  <a:moveTo>
                    <a:pt x="0" y="0"/>
                  </a:moveTo>
                  <a:cubicBezTo>
                    <a:pt x="0" y="0"/>
                    <a:pt x="39" y="22"/>
                    <a:pt x="64" y="23"/>
                  </a:cubicBezTo>
                  <a:cubicBezTo>
                    <a:pt x="89" y="23"/>
                    <a:pt x="102" y="28"/>
                    <a:pt x="102" y="28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 설계 개요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배경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1" y="1717712"/>
            <a:ext cx="1185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물고기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고양이에 다음으로 가장 많이 키우는 반려동물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개인사정으로 인해 장기간 어항을 돌보지 못하는 상황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분양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판매 등 재테크 수단으로도 이용되고 있음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키우기 까다로운 어종을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개인의 부주의로 인해 잃게 되는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사례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매번 번거롭게 어항의 상태를 확인해야 하는 불편함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어항의 상태를 자동으로 파악해 사용자에게 알려줄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필요성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1704318" y="6418389"/>
            <a:ext cx="2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23" y="1715156"/>
            <a:ext cx="5522493" cy="19868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067" y="3804934"/>
            <a:ext cx="3520171" cy="28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 설계 개요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목표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1" y="1717712"/>
            <a:ext cx="11850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어항의 수질 관리를 위해 필요한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수온과 </a:t>
            </a: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오염도를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체크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위험상황에 </a:t>
            </a:r>
            <a:r>
              <a:rPr lang="en-US" altLang="ko-KR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LED</a:t>
            </a: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표시와 사용자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스마트폰으로 알림</a:t>
            </a:r>
            <a:endParaRPr lang="en-US" altLang="ko-KR" dirty="0">
              <a:solidFill>
                <a:srgbClr val="FF339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사용자가 먹이를 직접 줄 수 없는 상황에 먹이를 자동으로 줄 수 있는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자동먹이지급 기능</a:t>
            </a:r>
            <a:endParaRPr lang="en-US" altLang="ko-KR" dirty="0">
              <a:solidFill>
                <a:srgbClr val="FF339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사용자의 편의를 위한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자동 부분 환수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물갈이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기능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스트리밍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통해 원격으로 어항 상태를 수시로 확인 가능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 기능들을 </a:t>
            </a: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스마트폰 </a:t>
            </a:r>
            <a:r>
              <a:rPr lang="ko-KR" altLang="en-US" dirty="0" err="1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어플을</a:t>
            </a: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이용해 제어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가능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 설계 개요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효과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1" y="1717712"/>
            <a:ext cx="118506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사용자들에게 다양한 편의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기능을 제공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환경에 대한 실시간 모니터링 시스템 제공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어항을 원격으로 관리할 수 있게 됨으로써 사용자들이 자리를 비울 수 없는 불편함 해소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뿐만 아니라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케이지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안에서 키우는 반려동물들로 범위가 확대 될 수 있다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818185" y="4100422"/>
            <a:ext cx="764930" cy="10093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33077" y="52765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편의성 향상</a:t>
            </a:r>
            <a:endParaRPr lang="ko-KR" alt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연구 및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1" y="1567176"/>
            <a:ext cx="4686167" cy="23738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034" y="987981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FiSHBiT</a:t>
            </a:r>
            <a:endParaRPr lang="ko-KR" altLang="en-US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4771" y="11742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19547" y="1567176"/>
            <a:ext cx="5034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스마트폰 앱을 통해 어항 상태 확인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가능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히터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펌프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,LED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원격으로 제어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가능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 기기를 어항 안에 넣어 작동하기 때문에 외관상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깔끔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국내 발매가 안됐기 때문에 해외배송 해야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비싼 가격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하위 버전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-$425 /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상위 버전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-$600)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0" y="4058529"/>
            <a:ext cx="4686167" cy="25441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연구 및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034" y="987981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LED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 인테리어 무소음 스마트 어항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4771" y="11742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19547" y="1567176"/>
            <a:ext cx="5034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오픈마켓에서 판매중인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LED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 어항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달력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온도 체크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단순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LED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가능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크기가 정해져 있어서 다양한 환경 제공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불가능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스마트폰으로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관리 불가능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1" y="1575980"/>
            <a:ext cx="6790008" cy="45190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관련 연구 및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034" y="987981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블루네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4771" y="11742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9547" y="1567176"/>
            <a:ext cx="5034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외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마켓에서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판매중인 스마트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어항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스트리밍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온도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오염도 체크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스마트폰 제어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다양한 기능에 비해 어항관리 이외의 필요 없는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기능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(ex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스마트폰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충전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들이 존재함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가격은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899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달러로 상당히 높음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크기는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60L, 100L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로 소형사이즈가 없음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1026" name="Picture 2" descr="C:\Users\hanmi\Deskto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4" y="1567176"/>
            <a:ext cx="66579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47731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관련 연구 및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08903"/>
              </p:ext>
            </p:extLst>
          </p:nvPr>
        </p:nvGraphicFramePr>
        <p:xfrm>
          <a:off x="863789" y="1516235"/>
          <a:ext cx="10406368" cy="4581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4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사례명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온도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오염도 측정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부분 환수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자동 먹이급여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영상 </a:t>
                      </a:r>
                      <a:r>
                        <a:rPr lang="ko-KR" altLang="en-US" sz="1600" dirty="0" err="1" smtClean="0"/>
                        <a:t>스트리밍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스마트폰</a:t>
                      </a:r>
                      <a:r>
                        <a:rPr lang="ko-KR" altLang="en-US" sz="1600" dirty="0" smtClean="0"/>
                        <a:t>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LED </a:t>
                      </a:r>
                      <a:r>
                        <a:rPr lang="ko-KR" altLang="en-US" sz="1600" dirty="0" smtClean="0"/>
                        <a:t>상태표기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블루네로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FiSHBiT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스마트 어항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온도만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Fish</a:t>
                      </a:r>
                      <a:r>
                        <a:rPr lang="en-US" altLang="ko-KR" sz="1600" baseline="0" dirty="0" err="1" smtClean="0"/>
                        <a:t>Berry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947</TotalTime>
  <Words>1594</Words>
  <Application>Microsoft Office PowerPoint</Application>
  <PresentationFormat>와이드스크린</PresentationFormat>
  <Paragraphs>466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KoPub돋움체 Light</vt:lpstr>
      <vt:lpstr>맑은 고딕</vt:lpstr>
      <vt:lpstr>Arial</vt:lpstr>
      <vt:lpstr>Arial Black</vt:lpstr>
      <vt:lpstr>Wingdings</vt:lpstr>
      <vt:lpstr>default theme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신 제우</cp:lastModifiedBy>
  <cp:revision>316</cp:revision>
  <dcterms:created xsi:type="dcterms:W3CDTF">2016-03-12T15:04:52Z</dcterms:created>
  <dcterms:modified xsi:type="dcterms:W3CDTF">2018-11-29T10:59:04Z</dcterms:modified>
</cp:coreProperties>
</file>