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30B50-4027-410A-9A30-833A3A37A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352550" cy="1646299"/>
          </a:xfrm>
        </p:spPr>
        <p:txBody>
          <a:bodyPr/>
          <a:lstStyle/>
          <a:p>
            <a:r>
              <a:rPr lang="es-MX" dirty="0"/>
              <a:t>CERTIFICADOS DE TESORERIA DE LA NACIÓN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313EFF-F005-4722-B885-A0A487AD7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074255" cy="1096899"/>
          </a:xfrm>
        </p:spPr>
        <p:txBody>
          <a:bodyPr/>
          <a:lstStyle/>
          <a:p>
            <a:r>
              <a:rPr lang="es-MX" dirty="0"/>
              <a:t>Misael López Sánchez</a:t>
            </a:r>
          </a:p>
          <a:p>
            <a:r>
              <a:rPr lang="es-MX" dirty="0"/>
              <a:t>Carteras de Inversión 2021-1</a:t>
            </a:r>
          </a:p>
        </p:txBody>
      </p:sp>
    </p:spTree>
    <p:extLst>
      <p:ext uri="{BB962C8B-B14F-4D97-AF65-F5344CB8AC3E}">
        <p14:creationId xmlns:p14="http://schemas.microsoft.com/office/powerpoint/2010/main" val="173255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7E942-08ED-438F-AE97-46C37996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CEB3BE-57F4-46E1-A1C0-D6A853597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723"/>
            <a:ext cx="8596668" cy="4689640"/>
          </a:xfrm>
        </p:spPr>
        <p:txBody>
          <a:bodyPr/>
          <a:lstStyle/>
          <a:p>
            <a:r>
              <a:rPr lang="es-MX" dirty="0"/>
              <a:t>Es un instrumento de la familia de bonos cupón cero. Se vende a un monto menor de su valor </a:t>
            </a:r>
            <a:r>
              <a:rPr lang="es-MX" dirty="0" err="1"/>
              <a:t>norminal</a:t>
            </a:r>
            <a:r>
              <a:rPr lang="es-MX" dirty="0"/>
              <a:t> (VN) es decir, se vende a descuento.</a:t>
            </a:r>
          </a:p>
          <a:p>
            <a:endParaRPr lang="es-MX" dirty="0"/>
          </a:p>
          <a:p>
            <a:r>
              <a:rPr lang="es-MX" dirty="0"/>
              <a:t>Forma parte del mercado de deuda nacional.</a:t>
            </a:r>
          </a:p>
          <a:p>
            <a:endParaRPr lang="es-MX" dirty="0"/>
          </a:p>
          <a:p>
            <a:r>
              <a:rPr lang="es-MX" dirty="0"/>
              <a:t>Emisor: Es emitido por el gobierno federal y la SHCP funciona como intermediario para obtener recursos con los cuales se financia.</a:t>
            </a:r>
          </a:p>
          <a:p>
            <a:r>
              <a:rPr lang="es-MX" dirty="0"/>
              <a:t>Plazos: Suelen ser de los más comunes de 28, 91 y 182 días.</a:t>
            </a:r>
          </a:p>
        </p:txBody>
      </p:sp>
      <p:pic>
        <p:nvPicPr>
          <p:cNvPr id="1026" name="Picture 2" descr="Info7 | Cetes">
            <a:extLst>
              <a:ext uri="{FF2B5EF4-FFF2-40B4-BE49-F238E27FC236}">
                <a16:creationId xmlns:a16="http://schemas.microsoft.com/office/drawing/2014/main" id="{BD9FBC7C-8233-4557-9B8F-440D47159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809" y="4065563"/>
            <a:ext cx="4435445" cy="245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18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77E0F-95D7-4AFC-B967-228B9C35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19" y="67338"/>
            <a:ext cx="8596668" cy="1320800"/>
          </a:xfrm>
        </p:spPr>
        <p:txBody>
          <a:bodyPr/>
          <a:lstStyle/>
          <a:p>
            <a:r>
              <a:rPr lang="es-MX" dirty="0" err="1"/>
              <a:t>Comercalización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3DBCE4-CBAC-4311-908F-2519B812A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19" y="886723"/>
            <a:ext cx="8596668" cy="5275538"/>
          </a:xfrm>
        </p:spPr>
        <p:txBody>
          <a:bodyPr>
            <a:normAutofit/>
          </a:bodyPr>
          <a:lstStyle/>
          <a:p>
            <a:r>
              <a:rPr lang="es-MX" dirty="0"/>
              <a:t>Se venden mediante “subasta” donde el Banco de México participa como el vendedor y las casas de bolsa, instituciones de crédito y otras personas estrictamente autorizadas que participan como postores.</a:t>
            </a:r>
          </a:p>
          <a:p>
            <a:endParaRPr lang="es-MX" dirty="0"/>
          </a:p>
          <a:p>
            <a:r>
              <a:rPr lang="es-MX" dirty="0"/>
              <a:t>De esta forma las tasas de descuento son fijadas de acuerdo con las solicitudes de las posturas. </a:t>
            </a:r>
          </a:p>
          <a:p>
            <a:endParaRPr lang="es-MX" dirty="0"/>
          </a:p>
          <a:p>
            <a:r>
              <a:rPr lang="es-MX" dirty="0"/>
              <a:t>El CETE es considerado como uno de los instrumentos más </a:t>
            </a:r>
            <a:r>
              <a:rPr lang="es-MX" dirty="0" err="1"/>
              <a:t>sesguros</a:t>
            </a:r>
            <a:r>
              <a:rPr lang="es-MX" dirty="0"/>
              <a:t> ya que se encuentra respaldado por el gobierno federal.</a:t>
            </a:r>
          </a:p>
          <a:p>
            <a:endParaRPr lang="es-MX" dirty="0"/>
          </a:p>
          <a:p>
            <a:r>
              <a:rPr lang="es-MX" dirty="0"/>
              <a:t>Unas de las páginas más famosas donde se </a:t>
            </a:r>
            <a:r>
              <a:rPr lang="es-MX" dirty="0" err="1"/>
              <a:t>comercializanloscetes</a:t>
            </a:r>
            <a:r>
              <a:rPr lang="es-MX" dirty="0"/>
              <a:t> es cetesdirecto.com.</a:t>
            </a:r>
          </a:p>
          <a:p>
            <a:endParaRPr lang="es-MX" dirty="0"/>
          </a:p>
          <a:p>
            <a:r>
              <a:rPr lang="es-MX" dirty="0"/>
              <a:t>https://www.cetesdirecto.com/sites/portal/inicio</a:t>
            </a:r>
          </a:p>
        </p:txBody>
      </p:sp>
      <p:pic>
        <p:nvPicPr>
          <p:cNvPr id="2050" name="Picture 2" descr="Lo que debes saber al invertir en Cetes Directo - Premo crédito pyme">
            <a:extLst>
              <a:ext uri="{FF2B5EF4-FFF2-40B4-BE49-F238E27FC236}">
                <a16:creationId xmlns:a16="http://schemas.microsoft.com/office/drawing/2014/main" id="{633CE682-9E85-4673-8A32-37A0FFE12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688" y="5268911"/>
            <a:ext cx="5170347" cy="148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68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4BCE9-4603-486C-8B2A-9108610B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identificar un CETE?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16FB18-956E-488F-8C95-3BB7390E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Todos los </a:t>
            </a:r>
            <a:r>
              <a:rPr lang="es-MX" dirty="0" err="1"/>
              <a:t>insturmentos</a:t>
            </a:r>
            <a:r>
              <a:rPr lang="es-MX" dirty="0"/>
              <a:t> financieros, incluidos los CETES tienen una clave de identificación. </a:t>
            </a:r>
          </a:p>
          <a:p>
            <a:endParaRPr lang="es-MX" dirty="0"/>
          </a:p>
          <a:p>
            <a:r>
              <a:rPr lang="es-MX" dirty="0"/>
              <a:t>En el caso de los CETES, la clave de identificación está formada por dos letras y seis números. Las dos letras </a:t>
            </a:r>
            <a:r>
              <a:rPr lang="es-MX" b="1" i="1" dirty="0"/>
              <a:t>BI </a:t>
            </a:r>
            <a:r>
              <a:rPr lang="es-MX" dirty="0"/>
              <a:t>muestran el título y los seis números registran la fecha de vencimiento del título (año, mes y día) </a:t>
            </a:r>
          </a:p>
          <a:p>
            <a:endParaRPr lang="es-MX" b="1" i="1" dirty="0"/>
          </a:p>
          <a:p>
            <a:pPr marL="0" indent="0">
              <a:buNone/>
            </a:pPr>
            <a:r>
              <a:rPr lang="es-MX" b="1" i="1" dirty="0"/>
              <a:t>Ejemplo: BI170202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44FB1D-4036-49FC-B19A-C1547CC4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726" y="4337412"/>
            <a:ext cx="4534092" cy="232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37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6E3213-B522-4B9A-9148-A74E9270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Valuación de los CETES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7E4390-8A9E-4483-BC75-755962FC4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>
                <a:solidFill>
                  <a:schemeClr val="bg1"/>
                </a:solidFill>
              </a:rPr>
              <a:t>El precio del CETE se puede calcular a partir de su tasa de rendimiento o de su tasa de descuento, el precio final puede variar ligeramente en función del número de cifras decimales que se ocupen. </a:t>
            </a:r>
          </a:p>
          <a:p>
            <a:pPr>
              <a:lnSpc>
                <a:spcPct val="90000"/>
              </a:lnSpc>
            </a:pPr>
            <a:endParaRPr lang="es-MX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s-MX">
                <a:solidFill>
                  <a:schemeClr val="bg1"/>
                </a:solidFill>
              </a:rPr>
              <a:t>A partir de la tasa de rendimiento, el precio del CETE se puede calcular usando la siguiente formula. </a:t>
            </a:r>
          </a:p>
          <a:p>
            <a:pPr>
              <a:lnSpc>
                <a:spcPct val="90000"/>
              </a:lnSpc>
            </a:pPr>
            <a:endParaRPr lang="es-MX">
              <a:solidFill>
                <a:schemeClr val="bg1"/>
              </a:solidFill>
            </a:endParaRP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9EB508D-7F70-4940-A31D-12B31C258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872" y="2096260"/>
            <a:ext cx="56388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578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30B9-5E7C-4607-BE8E-87077E5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417" y="188281"/>
            <a:ext cx="8596668" cy="628357"/>
          </a:xfrm>
        </p:spPr>
        <p:txBody>
          <a:bodyPr>
            <a:normAutofit fontScale="90000"/>
          </a:bodyPr>
          <a:lstStyle/>
          <a:p>
            <a:r>
              <a:rPr lang="es-MX" dirty="0"/>
              <a:t>Si se tiene la tasa de descuento de un CETE entonces la formula cambia.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3AB1BE-251F-4419-AFF8-DC10E678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585" y="2329401"/>
            <a:ext cx="1944734" cy="3880773"/>
          </a:xfrm>
        </p:spPr>
        <p:txBody>
          <a:bodyPr/>
          <a:lstStyle/>
          <a:p>
            <a:r>
              <a:rPr lang="es-MX" dirty="0"/>
              <a:t>Lo que hacemos entonces ahora es despejar r.</a:t>
            </a:r>
          </a:p>
          <a:p>
            <a:endParaRPr lang="es-MX" dirty="0"/>
          </a:p>
          <a:p>
            <a:r>
              <a:rPr lang="es-MX" dirty="0"/>
              <a:t>De esta manera si sustituimos le valor de R en la primera formula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FB367E-469D-4FE1-9236-E4E49957B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78" y="1284692"/>
            <a:ext cx="6814918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18B03BC-AFF2-493E-92C8-583779B63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57" y="3027767"/>
            <a:ext cx="44291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461651C-7316-407F-9DA6-CC259F999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88" y="4920783"/>
            <a:ext cx="6814918" cy="171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51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3F3F9-E8B0-4D85-86AD-1C210E98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s-MX" dirty="0"/>
              <a:t>Ejemplo práctico.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BA8C42-5379-4CCA-8306-A0BC933B4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48" y="816638"/>
            <a:ext cx="10959206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593F1BB-3CC9-43F0-B088-96855567A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874086"/>
            <a:ext cx="73437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9A9E2BD-0E5F-4DA9-ACEE-F53533DC8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5584162"/>
            <a:ext cx="59150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86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50901-5FE6-4B24-A768-DF79E696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8246"/>
            <a:ext cx="8596668" cy="684628"/>
          </a:xfrm>
        </p:spPr>
        <p:txBody>
          <a:bodyPr/>
          <a:lstStyle/>
          <a:p>
            <a:r>
              <a:rPr lang="es-MX" dirty="0"/>
              <a:t>Ejercicio practico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AB56B-1E1F-4322-8E79-E7B9106FB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12875"/>
            <a:ext cx="9170051" cy="5028488"/>
          </a:xfrm>
        </p:spPr>
        <p:txBody>
          <a:bodyPr/>
          <a:lstStyle/>
          <a:p>
            <a:r>
              <a:rPr lang="es-MX" dirty="0"/>
              <a:t>Juanito Alimaña adquiere 800,000 CETES de emisión del 22/03/2018 y  de 28 días de plazo. Por cuestiones de liquidez Juanito alimaña vende sus CETES el 9 de abril de 2018 a Pedro Navaja. </a:t>
            </a:r>
          </a:p>
          <a:p>
            <a:r>
              <a:rPr lang="es-MX" dirty="0"/>
              <a:t>La tasa de descuento a la que compro Pedro navaja es de 8.7%</a:t>
            </a:r>
          </a:p>
          <a:p>
            <a:endParaRPr lang="es-MX" dirty="0"/>
          </a:p>
          <a:p>
            <a:r>
              <a:rPr lang="es-MX" dirty="0"/>
              <a:t>Determinar: </a:t>
            </a:r>
          </a:p>
          <a:p>
            <a:r>
              <a:rPr lang="es-MX" dirty="0"/>
              <a:t>A) Calcular el precio inicial al que fueron adquiridos los CETES utilizando la tasa de descuento.</a:t>
            </a:r>
          </a:p>
          <a:p>
            <a:r>
              <a:rPr lang="es-MX" dirty="0"/>
              <a:t>B) El precio por le que pago Pedro Navaja</a:t>
            </a:r>
          </a:p>
          <a:p>
            <a:r>
              <a:rPr lang="es-MX" dirty="0"/>
              <a:t>C) El rendimiento que obtuvo Juanito Alimaña al vender sus CETES</a:t>
            </a:r>
          </a:p>
          <a:p>
            <a:r>
              <a:rPr lang="es-MX" dirty="0"/>
              <a:t>D) La tasa de rendimiento al que la obtuvo Pedro Navaja</a:t>
            </a:r>
          </a:p>
        </p:txBody>
      </p:sp>
    </p:spTree>
    <p:extLst>
      <p:ext uri="{BB962C8B-B14F-4D97-AF65-F5344CB8AC3E}">
        <p14:creationId xmlns:p14="http://schemas.microsoft.com/office/powerpoint/2010/main" val="29035744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470</Words>
  <Application>Microsoft Office PowerPoint</Application>
  <PresentationFormat>Panorámica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CERTIFICADOS DE TESORERIA DE LA NACIÓN</vt:lpstr>
      <vt:lpstr>Introducción </vt:lpstr>
      <vt:lpstr>Comercalización </vt:lpstr>
      <vt:lpstr>¿Cómo identificar un CETE?</vt:lpstr>
      <vt:lpstr>Valuación de los CETES</vt:lpstr>
      <vt:lpstr>Si se tiene la tasa de descuento de un CETE entonces la formula cambia.</vt:lpstr>
      <vt:lpstr>Ejemplo práctico.</vt:lpstr>
      <vt:lpstr>Ejercicio practico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CERTIFICADOS DE TESORERIA DE LA NACIÓN</dc:title>
  <dc:creator>Misael Lopez Sanchez</dc:creator>
  <cp:lastModifiedBy>Misael Lopez Sanchez</cp:lastModifiedBy>
  <cp:revision>6</cp:revision>
  <dcterms:created xsi:type="dcterms:W3CDTF">2020-11-25T15:42:05Z</dcterms:created>
  <dcterms:modified xsi:type="dcterms:W3CDTF">2020-11-25T16:54:59Z</dcterms:modified>
</cp:coreProperties>
</file>