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70" r:id="rId9"/>
    <p:sldId id="266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49783-D666-4EEC-BFBC-0B1D8D9B70EE}" v="4" dt="2020-09-21T18:36:57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da Viridiana Rojas Luna" userId="9ae89fecf7618e05" providerId="LiveId" clId="{8AD49783-D666-4EEC-BFBC-0B1D8D9B70EE}"/>
    <pc:docChg chg="custSel modSld">
      <pc:chgData name="Frida Viridiana Rojas Luna" userId="9ae89fecf7618e05" providerId="LiveId" clId="{8AD49783-D666-4EEC-BFBC-0B1D8D9B70EE}" dt="2020-09-21T18:36:59.872" v="461" actId="20577"/>
      <pc:docMkLst>
        <pc:docMk/>
      </pc:docMkLst>
      <pc:sldChg chg="modSp">
        <pc:chgData name="Frida Viridiana Rojas Luna" userId="9ae89fecf7618e05" providerId="LiveId" clId="{8AD49783-D666-4EEC-BFBC-0B1D8D9B70EE}" dt="2020-09-21T18:14:42.806" v="46"/>
        <pc:sldMkLst>
          <pc:docMk/>
          <pc:sldMk cId="2156422531" sldId="256"/>
        </pc:sldMkLst>
        <pc:spChg chg="mod">
          <ac:chgData name="Frida Viridiana Rojas Luna" userId="9ae89fecf7618e05" providerId="LiveId" clId="{8AD49783-D666-4EEC-BFBC-0B1D8D9B70EE}" dt="2020-09-21T18:14:42.806" v="46"/>
          <ac:spMkLst>
            <pc:docMk/>
            <pc:sldMk cId="2156422531" sldId="256"/>
            <ac:spMk id="3" creationId="{7164C092-0C0C-42ED-BB61-D9B21C92BB8F}"/>
          </ac:spMkLst>
        </pc:spChg>
      </pc:sldChg>
      <pc:sldChg chg="modSp">
        <pc:chgData name="Frida Viridiana Rojas Luna" userId="9ae89fecf7618e05" providerId="LiveId" clId="{8AD49783-D666-4EEC-BFBC-0B1D8D9B70EE}" dt="2020-09-21T18:36:52.732" v="458" actId="5793"/>
        <pc:sldMkLst>
          <pc:docMk/>
          <pc:sldMk cId="4088768442" sldId="259"/>
        </pc:sldMkLst>
        <pc:spChg chg="mod">
          <ac:chgData name="Frida Viridiana Rojas Luna" userId="9ae89fecf7618e05" providerId="LiveId" clId="{8AD49783-D666-4EEC-BFBC-0B1D8D9B70EE}" dt="2020-09-21T18:36:52.732" v="458" actId="5793"/>
          <ac:spMkLst>
            <pc:docMk/>
            <pc:sldMk cId="4088768442" sldId="259"/>
            <ac:spMk id="3" creationId="{83B9960D-2FB4-4F33-8EC8-FBC5127C33AD}"/>
          </ac:spMkLst>
        </pc:spChg>
      </pc:sldChg>
      <pc:sldChg chg="modSp">
        <pc:chgData name="Frida Viridiana Rojas Luna" userId="9ae89fecf7618e05" providerId="LiveId" clId="{8AD49783-D666-4EEC-BFBC-0B1D8D9B70EE}" dt="2020-09-21T18:36:59.872" v="461" actId="20577"/>
        <pc:sldMkLst>
          <pc:docMk/>
          <pc:sldMk cId="3953995431" sldId="260"/>
        </pc:sldMkLst>
        <pc:spChg chg="mod">
          <ac:chgData name="Frida Viridiana Rojas Luna" userId="9ae89fecf7618e05" providerId="LiveId" clId="{8AD49783-D666-4EEC-BFBC-0B1D8D9B70EE}" dt="2020-09-21T18:36:59.872" v="461" actId="20577"/>
          <ac:spMkLst>
            <pc:docMk/>
            <pc:sldMk cId="3953995431" sldId="260"/>
            <ac:spMk id="3" creationId="{CAD782AE-03F9-439E-B78A-F42E694C092B}"/>
          </ac:spMkLst>
        </pc:spChg>
      </pc:sldChg>
      <pc:sldChg chg="modSp">
        <pc:chgData name="Frida Viridiana Rojas Luna" userId="9ae89fecf7618e05" providerId="LiveId" clId="{8AD49783-D666-4EEC-BFBC-0B1D8D9B70EE}" dt="2020-09-21T18:27:52.470" v="456" actId="255"/>
        <pc:sldMkLst>
          <pc:docMk/>
          <pc:sldMk cId="3342734245" sldId="269"/>
        </pc:sldMkLst>
        <pc:spChg chg="mod">
          <ac:chgData name="Frida Viridiana Rojas Luna" userId="9ae89fecf7618e05" providerId="LiveId" clId="{8AD49783-D666-4EEC-BFBC-0B1D8D9B70EE}" dt="2020-09-21T18:27:52.470" v="456" actId="255"/>
          <ac:spMkLst>
            <pc:docMk/>
            <pc:sldMk cId="3342734245" sldId="269"/>
            <ac:spMk id="3" creationId="{11E0032E-9B76-42BA-97CC-4F1A8B3344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8C8B-346E-478D-B972-EF0FE53F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0983DC-0496-45AE-82B3-6A4D9B0A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06D1D-95BA-4C47-82F6-6CC08792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033CE-39FE-4B70-98D8-70E20D4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37A6A-6643-41C3-AF0D-6B40C66E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9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0D849-2CFC-406E-A4FF-FC7B81C3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4CE61-A9CC-4B79-A318-3F285856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D463D-ABBE-42F1-9F08-90B9580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5C5B2-5B25-4E32-93B8-0053FAE8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D5121-7E2A-4437-A096-B9F27D06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3EA416-EE58-4155-A62E-6FB6A7E5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5A16D1-A889-446C-9473-E85D09C61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4DF27-4C5E-41F9-9643-9902AC3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90021-F216-418C-AD1A-2D5B220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A969B-2B84-4CED-A1CA-682F4951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8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905E-3A07-4DF7-AEA4-B1EA5F10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81EA7-FBB7-4121-B291-0A807FC6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92477-271C-4841-AABD-F0F7E3A8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8FAB5-2B28-4ABD-BF7D-E960E95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E4444-FCDC-41CE-9D1E-5F0349C3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B090-A2DC-4D97-954E-CEFAE71C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CD2E16-13BF-4E0D-AA4C-B72B84A5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5314A-FD75-4311-B427-3D54867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21766-5788-4EC6-A44B-5C36F3F4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13843-AC79-404D-BF9E-D34575A2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EFE61-AB62-4FB8-BBF3-9FA96574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95783-0671-4CE6-9888-B24CEFD61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AA706-02E6-4E20-B146-2984C1095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DEE23-0AFA-4C15-8F0D-8E3E295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91FD3-FB25-4E22-8533-8D964A54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32B12-0FA7-44B9-A471-CD624F43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42DB8-DD68-4DFF-A175-39857F9E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CBBA7F-9FD2-4FFA-95B4-83408631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528959-3583-4428-9181-4C3034DA6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5930B-4C8A-4DBE-B447-E76C73D9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A6D02-9998-4146-8FBC-D895E32B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763BC1-D079-4005-8B58-F1DB48B9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437BD9-83B6-4DBB-ACED-942A536F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173FD6-F485-47E4-9829-A680795D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4F84-3BFA-4564-B00A-8A0F8BFA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2ABAA-3A1D-4542-B951-5286B5B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FFBCFC-1BCC-4BCA-979A-632C269D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D38C7F-3A5C-4D11-B69A-99745638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E718EF-F4DD-4356-9DA0-40CF5055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4ED6CD-2B5D-47A7-9136-2EAA8B61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8A247-0BF5-4085-AB0D-6183CC47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29298-C793-4424-B76E-9B93650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CF13B-DAAC-4892-AF24-B9063863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233EA7-9892-4B3C-B288-7B8C21F6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66301-7EFA-475C-8B85-52DB8C05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290F5-8EB5-4574-A186-1CEF528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2B418-8C3C-4CB6-BC46-2DE8EDA6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4110-CAF8-491A-A133-F1889907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91A227-8930-473D-A264-73497A46B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A50E9D-6807-4224-975F-7ABD04E4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06B41-94C3-4B1A-8C8F-2172E3FA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4FEB3-F494-46FD-A7EC-62B4515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3FA05F-973C-4CA2-AB37-0C15279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C6E740-368C-4CDE-A086-653F19A4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91A97-6D04-4936-8F71-35556F9A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E1420-9DF3-49A6-8800-E7476D5B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A9B9F-7A92-4B98-8E48-59A5A59F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01DB-6110-4B0B-81B7-40EF9FDF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 descr="Imagen que contiene agua, hombre, sostener, parado&#10;&#10;Descripción generada automáticamente">
            <a:extLst>
              <a:ext uri="{FF2B5EF4-FFF2-40B4-BE49-F238E27FC236}">
                <a16:creationId xmlns:a16="http://schemas.microsoft.com/office/drawing/2014/main" id="{78820820-A633-43DB-922F-C6CA6C00A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642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4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25665A-AD67-4F43-A407-35E02304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s-ES" sz="5000" b="1">
                <a:solidFill>
                  <a:schemeClr val="bg1"/>
                </a:solidFill>
              </a:rPr>
              <a:t>Carteras de Inversión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64C092-0C0C-42ED-BB61-D9B21C92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Profesor: Yolanda Martínez Guerrero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Ayudante: Juvenal Navarrete Ramírez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Ayudante: Misael López Sánchez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Ayudante: Frida Rojas Luna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2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94C827-5CB5-4523-8869-BC06BC4F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 dirty="0">
                <a:solidFill>
                  <a:schemeClr val="bg1"/>
                </a:solidFill>
              </a:rPr>
              <a:t>Tareas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CE0AF-F0F9-445B-8538-73CC7F2D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 </a:t>
            </a:r>
            <a:r>
              <a:rPr lang="en-US" sz="1400" dirty="0" err="1">
                <a:solidFill>
                  <a:schemeClr val="bg1"/>
                </a:solidFill>
              </a:rPr>
              <a:t>envía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correo</a:t>
            </a:r>
            <a:r>
              <a:rPr lang="en-US" sz="1400" dirty="0">
                <a:solidFill>
                  <a:schemeClr val="bg1"/>
                </a:solidFill>
              </a:rPr>
              <a:t> por </a:t>
            </a:r>
            <a:r>
              <a:rPr lang="en-US" sz="1400" dirty="0" err="1">
                <a:solidFill>
                  <a:schemeClr val="bg1"/>
                </a:solidFill>
              </a:rPr>
              <a:t>equipo</a:t>
            </a:r>
            <a:r>
              <a:rPr lang="en-US" sz="1400" dirty="0">
                <a:solidFill>
                  <a:schemeClr val="bg1"/>
                </a:solidFill>
              </a:rPr>
              <a:t> al </a:t>
            </a:r>
            <a:r>
              <a:rPr lang="en-US" sz="1400" dirty="0" err="1">
                <a:solidFill>
                  <a:schemeClr val="bg1"/>
                </a:solidFill>
              </a:rPr>
              <a:t>correo</a:t>
            </a:r>
            <a:r>
              <a:rPr lang="en-US" sz="1400" dirty="0">
                <a:solidFill>
                  <a:schemeClr val="bg1"/>
                </a:solidFill>
              </a:rPr>
              <a:t> del </a:t>
            </a:r>
            <a:r>
              <a:rPr lang="en-US" sz="1400" dirty="0" err="1">
                <a:solidFill>
                  <a:schemeClr val="bg1"/>
                </a:solidFill>
              </a:rPr>
              <a:t>curso</a:t>
            </a:r>
            <a:r>
              <a:rPr lang="en-US" sz="1400" dirty="0">
                <a:solidFill>
                  <a:schemeClr val="bg1"/>
                </a:solidFill>
              </a:rPr>
              <a:t> (No se </a:t>
            </a:r>
            <a:r>
              <a:rPr lang="en-US" sz="1400" dirty="0" err="1">
                <a:solidFill>
                  <a:schemeClr val="bg1"/>
                </a:solidFill>
              </a:rPr>
              <a:t>reciben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tareas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correos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personales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La hora </a:t>
            </a:r>
            <a:r>
              <a:rPr lang="en-US" sz="1400" dirty="0" err="1">
                <a:solidFill>
                  <a:schemeClr val="bg1"/>
                </a:solidFill>
              </a:rPr>
              <a:t>limite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enviar</a:t>
            </a:r>
            <a:r>
              <a:rPr lang="en-US" sz="1400" dirty="0">
                <a:solidFill>
                  <a:schemeClr val="bg1"/>
                </a:solidFill>
              </a:rPr>
              <a:t> las </a:t>
            </a:r>
            <a:r>
              <a:rPr lang="en-US" sz="1400" dirty="0" err="1">
                <a:solidFill>
                  <a:schemeClr val="bg1"/>
                </a:solidFill>
              </a:rPr>
              <a:t>tareas</a:t>
            </a:r>
            <a:r>
              <a:rPr lang="en-US" sz="1400" dirty="0">
                <a:solidFill>
                  <a:schemeClr val="bg1"/>
                </a:solidFill>
              </a:rPr>
              <a:t> es el Viernes a las 12 de la </a:t>
            </a:r>
            <a:r>
              <a:rPr lang="en-US" sz="1400" dirty="0" err="1">
                <a:solidFill>
                  <a:schemeClr val="bg1"/>
                </a:solidFill>
              </a:rPr>
              <a:t>noche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Las </a:t>
            </a:r>
            <a:r>
              <a:rPr lang="en-US" sz="1400" dirty="0" err="1">
                <a:solidFill>
                  <a:schemeClr val="bg1"/>
                </a:solidFill>
              </a:rPr>
              <a:t>tareas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escritas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entregan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un solo PDF, lo </a:t>
            </a:r>
            <a:r>
              <a:rPr lang="en-US" sz="1400" dirty="0" err="1">
                <a:solidFill>
                  <a:schemeClr val="bg1"/>
                </a:solidFill>
              </a:rPr>
              <a:t>demás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archivos</a:t>
            </a:r>
            <a:r>
              <a:rPr lang="en-US" sz="1400" dirty="0">
                <a:solidFill>
                  <a:schemeClr val="bg1"/>
                </a:solidFill>
              </a:rPr>
              <a:t> de Excel.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 </a:t>
            </a:r>
            <a:r>
              <a:rPr lang="en-US" sz="1400" dirty="0" err="1">
                <a:solidFill>
                  <a:schemeClr val="bg1"/>
                </a:solidFill>
              </a:rPr>
              <a:t>puede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postergar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entrega</a:t>
            </a:r>
            <a:r>
              <a:rPr lang="en-US" sz="1400" dirty="0">
                <a:solidFill>
                  <a:schemeClr val="bg1"/>
                </a:solidFill>
              </a:rPr>
              <a:t> de una </a:t>
            </a:r>
            <a:r>
              <a:rPr lang="en-US" sz="1400" dirty="0" err="1">
                <a:solidFill>
                  <a:schemeClr val="bg1"/>
                </a:solidFill>
              </a:rPr>
              <a:t>tarea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hay un </a:t>
            </a:r>
            <a:r>
              <a:rPr lang="en-US" sz="1400" dirty="0" err="1">
                <a:solidFill>
                  <a:schemeClr val="bg1"/>
                </a:solidFill>
              </a:rPr>
              <a:t>acuerdo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común</a:t>
            </a:r>
            <a:r>
              <a:rPr lang="en-US" sz="1400" dirty="0">
                <a:solidFill>
                  <a:schemeClr val="bg1"/>
                </a:solidFill>
              </a:rPr>
              <a:t> con la </a:t>
            </a:r>
            <a:r>
              <a:rPr lang="en-US" sz="1400" dirty="0" err="1">
                <a:solidFill>
                  <a:schemeClr val="bg1"/>
                </a:solidFill>
              </a:rPr>
              <a:t>parte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académica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agen 6" descr="Imagen que contiene señal&#10;&#10;Descripción generada automáticamente">
            <a:extLst>
              <a:ext uri="{FF2B5EF4-FFF2-40B4-BE49-F238E27FC236}">
                <a16:creationId xmlns:a16="http://schemas.microsoft.com/office/drawing/2014/main" id="{ED0F6E14-85D7-4914-BFB7-903CFC07D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" r="3" b="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CCEB2-02D0-495D-B0FB-1D132E97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700777"/>
            <a:ext cx="4508946" cy="1325563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872EF-22C8-4A99-A23C-D889085C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ASUNTO: </a:t>
            </a:r>
            <a:r>
              <a:rPr lang="es-ES" sz="2000">
                <a:solidFill>
                  <a:schemeClr val="bg1"/>
                </a:solidFill>
              </a:rPr>
              <a:t>T.S#semana.E#equipo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Ejemplo: T.S1.E2 (Tarea semana 1 equipo 2)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PARA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carteras.ciencias2016@gmail.com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6F667-C13A-4AB5-9396-2CCC26D6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Consideraciones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0032E-9B76-42BA-97CC-4F1A8B33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Las dudas se mandarán por WhatsApp con el fin de que las respuestas sean visibles para todos los compañeros.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El correo únicamente se ocupará para las tareas del curso y dudas de programación especificas.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Para ingresar al grupo de WhatsApp es necesario mandar un mensaje al número de la profesora </a:t>
            </a:r>
            <a:r>
              <a:rPr lang="es-ES" sz="2400" b="1" dirty="0">
                <a:solidFill>
                  <a:schemeClr val="bg1"/>
                </a:solidFill>
              </a:rPr>
              <a:t>55 2918 6373 </a:t>
            </a:r>
            <a:r>
              <a:rPr lang="es-ES" sz="2000" dirty="0">
                <a:solidFill>
                  <a:schemeClr val="bg1"/>
                </a:solidFill>
              </a:rPr>
              <a:t>con su </a:t>
            </a:r>
            <a:r>
              <a:rPr lang="es-ES" sz="2400" b="1" dirty="0">
                <a:solidFill>
                  <a:schemeClr val="bg1"/>
                </a:solidFill>
              </a:rPr>
              <a:t>nombre completo </a:t>
            </a:r>
            <a:r>
              <a:rPr lang="es-ES" sz="2000" dirty="0">
                <a:solidFill>
                  <a:schemeClr val="bg1"/>
                </a:solidFill>
              </a:rPr>
              <a:t>y la </a:t>
            </a:r>
            <a:r>
              <a:rPr lang="es-ES" sz="2400" b="1" dirty="0">
                <a:solidFill>
                  <a:schemeClr val="bg1"/>
                </a:solidFill>
              </a:rPr>
              <a:t>materia.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medidor, reloj&#10;&#10;Descripción generada automáticamente">
            <a:extLst>
              <a:ext uri="{FF2B5EF4-FFF2-40B4-BE49-F238E27FC236}">
                <a16:creationId xmlns:a16="http://schemas.microsoft.com/office/drawing/2014/main" id="{77385024-7724-492A-8EC5-77E5F13A6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25665A-AD67-4F43-A407-35E02304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/>
              <a:t>Objetivo</a:t>
            </a:r>
            <a:endParaRPr lang="en-US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64C092-0C0C-42ED-BB61-D9B21C92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just"/>
            <a:r>
              <a:rPr lang="es-ES" sz="1300" dirty="0"/>
              <a:t>El alumno conocerá los fundamentos de la teoría de selección de portafolios de inversión. Conocerá y aplicará los principales modelos de equilibrio en el mercado de capitales. Aplicará esta teoría en la determinación de carteras óptimas con instrumentos de los mercados financieros nacionales e internacionales.</a:t>
            </a:r>
            <a:endParaRPr lang="en-US" sz="13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459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reloj, medidor&#10;&#10;Descripción generada automáticamente">
            <a:extLst>
              <a:ext uri="{FF2B5EF4-FFF2-40B4-BE49-F238E27FC236}">
                <a16:creationId xmlns:a16="http://schemas.microsoft.com/office/drawing/2014/main" id="{6BB2B4C7-F9C6-47E9-AA88-617D61E2E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9091" r="3457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7ABB93-6130-4869-953A-15DA19DF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Lineamientos del curso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7DBEFD-73C8-4669-AD8D-EEFC1DA9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Los siguientes puntos son fijos y no son negociables.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5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576F24-6AB9-4E9E-9A36-8DC07B5F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>
                <a:solidFill>
                  <a:schemeClr val="bg1"/>
                </a:solidFill>
              </a:rPr>
              <a:t>Horario de clase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9960D-2FB4-4F33-8EC8-FBC5127C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Las clases se impartirán de lunes a jueves en modalidad de videoconferencia por zoom en el horario marcado por la facultad, dos de ellas serán impartidas por la profesora y habrá dos sesiones impartidas por los ayudantes.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2E81FC-2AA5-4FE9-B798-9CCDC13F5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" r="3" b="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9DF09-551C-43F8-836F-65DEEFE3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 dirty="0">
                <a:solidFill>
                  <a:schemeClr val="bg1"/>
                </a:solidFill>
              </a:rPr>
              <a:t>Especificaciones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782AE-03F9-439E-B78A-F42E694C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Habrá 15 minutos de tolerancia para cada clase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El link de ingreso se enviará por medio del grupo </a:t>
            </a:r>
            <a:r>
              <a:rPr lang="es-ES" sz="2000">
                <a:solidFill>
                  <a:schemeClr val="bg1"/>
                </a:solidFill>
              </a:rPr>
              <a:t>de WhatsApp</a:t>
            </a:r>
          </a:p>
          <a:p>
            <a:pPr algn="just"/>
            <a:r>
              <a:rPr lang="es-ES" sz="2000">
                <a:solidFill>
                  <a:schemeClr val="bg1"/>
                </a:solidFill>
              </a:rPr>
              <a:t>La </a:t>
            </a:r>
            <a:r>
              <a:rPr lang="es-ES" sz="2000" dirty="0">
                <a:solidFill>
                  <a:schemeClr val="bg1"/>
                </a:solidFill>
              </a:rPr>
              <a:t>asistencia no es obligatoria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72C80D3-3DD6-4BE5-BB00-EBF1692F5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9" r="12227" b="1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86D8E-2785-4575-8481-0528D0D8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>
                <a:solidFill>
                  <a:schemeClr val="bg1"/>
                </a:solidFill>
              </a:rPr>
              <a:t>Calendario de clases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5DC73-B7F3-4FED-842C-90552514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Inicio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tareas</a:t>
            </a:r>
            <a:r>
              <a:rPr lang="en-US" sz="2000" dirty="0">
                <a:solidFill>
                  <a:schemeClr val="bg1"/>
                </a:solidFill>
              </a:rPr>
              <a:t>			09-oct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Entrega</a:t>
            </a:r>
            <a:r>
              <a:rPr lang="en-US" sz="2000" dirty="0">
                <a:solidFill>
                  <a:schemeClr val="bg1"/>
                </a:solidFill>
              </a:rPr>
              <a:t> del </a:t>
            </a:r>
            <a:r>
              <a:rPr lang="en-US" sz="2000" dirty="0" err="1">
                <a:solidFill>
                  <a:schemeClr val="bg1"/>
                </a:solidFill>
              </a:rPr>
              <a:t>previo</a:t>
            </a:r>
            <a:r>
              <a:rPr lang="en-US" sz="2000" dirty="0">
                <a:solidFill>
                  <a:schemeClr val="bg1"/>
                </a:solidFill>
              </a:rPr>
              <a:t> de AT		28-nov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Periodo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Vacacional</a:t>
            </a:r>
            <a:r>
              <a:rPr lang="en-US" sz="2000" dirty="0">
                <a:solidFill>
                  <a:schemeClr val="bg1"/>
                </a:solidFill>
              </a:rPr>
              <a:t>   12-dic hasta 04-ene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Clases</a:t>
            </a:r>
            <a:r>
              <a:rPr lang="en-US" sz="2000" dirty="0">
                <a:solidFill>
                  <a:schemeClr val="bg1"/>
                </a:solidFill>
              </a:rPr>
              <a:t> Finales 			15-ene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Proyecto Final 			29-ene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Videoconferencia</a:t>
            </a:r>
            <a:r>
              <a:rPr lang="en-US" sz="2000" dirty="0">
                <a:solidFill>
                  <a:schemeClr val="bg1"/>
                </a:solidFill>
              </a:rPr>
              <a:t> el PF 	          31-31 </a:t>
            </a:r>
            <a:r>
              <a:rPr lang="en-US" sz="2000" dirty="0" err="1">
                <a:solidFill>
                  <a:schemeClr val="bg1"/>
                </a:solidFill>
              </a:rPr>
              <a:t>ene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Calificaciones</a:t>
            </a:r>
            <a:r>
              <a:rPr lang="en-US" sz="2000" dirty="0">
                <a:solidFill>
                  <a:schemeClr val="bg1"/>
                </a:solidFill>
              </a:rPr>
              <a:t> finales 		02-feb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CB513DF-BE29-494D-9D4B-BF898FD47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51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56574-DF6C-42B5-98C7-CDE09D15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>
                <a:solidFill>
                  <a:schemeClr val="bg1"/>
                </a:solidFill>
              </a:rPr>
              <a:t>Programas ocupados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13BA9-EB65-44AB-98F0-943DFD83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Utilizaremos Excel versión 2013 como mínimo requisito, versiones posteriores son aceptadas. Si no se cuenta con la licencia, la Universidad ofrece la paquetería de Office de manera gratuita.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Para descargar e instalar algún programa de la UNAM es necesario contar con una cuenta de correo electrónico del dominio </a:t>
            </a:r>
            <a:r>
              <a:rPr lang="es-ES" sz="2000" b="1" dirty="0">
                <a:solidFill>
                  <a:schemeClr val="bg1"/>
                </a:solidFill>
              </a:rPr>
              <a:t>unam.mx</a:t>
            </a:r>
            <a:r>
              <a:rPr lang="es-ES" sz="2000" dirty="0">
                <a:solidFill>
                  <a:schemeClr val="bg1"/>
                </a:solidFill>
              </a:rPr>
              <a:t>, como lo son las cuentas con terminación </a:t>
            </a:r>
            <a:r>
              <a:rPr lang="es-ES" sz="2000" b="1" dirty="0">
                <a:solidFill>
                  <a:schemeClr val="bg1"/>
                </a:solidFill>
              </a:rPr>
              <a:t>@comunidad.unam.mx 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6984EB36-A60C-4FD5-9CC1-07029C8A5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r="945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9DF09-551C-43F8-836F-65DEEFE3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Esquema de evaluación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782AE-03F9-439E-B78A-F42E694C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lvl="0"/>
            <a:r>
              <a:rPr lang="es-ES" dirty="0">
                <a:solidFill>
                  <a:prstClr val="white"/>
                </a:solidFill>
              </a:rPr>
              <a:t>Tareas por equipos 40%</a:t>
            </a:r>
          </a:p>
          <a:p>
            <a:pPr lvl="0"/>
            <a:r>
              <a:rPr lang="es-ES" dirty="0">
                <a:solidFill>
                  <a:prstClr val="white"/>
                </a:solidFill>
              </a:rPr>
              <a:t>Proyecto Final 70%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 descr="Imagen que contiene monitor, reloj&#10;&#10;Descripción generada automáticamente">
            <a:extLst>
              <a:ext uri="{FF2B5EF4-FFF2-40B4-BE49-F238E27FC236}">
                <a16:creationId xmlns:a16="http://schemas.microsoft.com/office/drawing/2014/main" id="{A859A691-D662-46F6-B190-FDD2ADE59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" r="3" b="1856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94C827-5CB5-4523-8869-BC06BC4F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CE0AF-F0F9-445B-8538-73CC7F2D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Los </a:t>
            </a:r>
            <a:r>
              <a:rPr lang="en-US" sz="1400" dirty="0" err="1">
                <a:solidFill>
                  <a:schemeClr val="bg1"/>
                </a:solidFill>
              </a:rPr>
              <a:t>equipos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integrarán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mínimo</a:t>
            </a:r>
            <a:r>
              <a:rPr lang="en-US" sz="1400" b="1" dirty="0">
                <a:solidFill>
                  <a:schemeClr val="bg1"/>
                </a:solidFill>
              </a:rPr>
              <a:t> 4</a:t>
            </a:r>
            <a:r>
              <a:rPr lang="en-US" sz="1400" dirty="0">
                <a:solidFill>
                  <a:schemeClr val="bg1"/>
                </a:solidFill>
              </a:rPr>
              <a:t> y </a:t>
            </a:r>
            <a:r>
              <a:rPr lang="en-US" sz="1400" b="1" dirty="0" err="1">
                <a:solidFill>
                  <a:schemeClr val="bg1"/>
                </a:solidFill>
              </a:rPr>
              <a:t>máximo</a:t>
            </a:r>
            <a:r>
              <a:rPr lang="en-US" sz="1400" b="1" dirty="0">
                <a:solidFill>
                  <a:schemeClr val="bg1"/>
                </a:solidFill>
              </a:rPr>
              <a:t> 6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alumnos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No se </a:t>
            </a:r>
            <a:r>
              <a:rPr lang="en-US" sz="1400" dirty="0" err="1">
                <a:solidFill>
                  <a:schemeClr val="bg1"/>
                </a:solidFill>
              </a:rPr>
              <a:t>permiten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cambios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los </a:t>
            </a:r>
            <a:r>
              <a:rPr lang="en-US" sz="1400" dirty="0" err="1">
                <a:solidFill>
                  <a:schemeClr val="bg1"/>
                </a:solidFill>
              </a:rPr>
              <a:t>integrantes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equipo</a:t>
            </a:r>
            <a:r>
              <a:rPr lang="en-US" sz="1400" dirty="0">
                <a:solidFill>
                  <a:schemeClr val="bg1"/>
                </a:solidFill>
              </a:rPr>
              <a:t> salvo </a:t>
            </a:r>
            <a:r>
              <a:rPr lang="en-US" sz="1400" dirty="0" err="1">
                <a:solidFill>
                  <a:schemeClr val="bg1"/>
                </a:solidFill>
              </a:rPr>
              <a:t>efectos</a:t>
            </a:r>
            <a:r>
              <a:rPr lang="en-US" sz="1400" dirty="0">
                <a:solidFill>
                  <a:schemeClr val="bg1"/>
                </a:solidFill>
              </a:rPr>
              <a:t> COVID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No se </a:t>
            </a:r>
            <a:r>
              <a:rPr lang="en-US" sz="1400" dirty="0" err="1">
                <a:solidFill>
                  <a:schemeClr val="bg1"/>
                </a:solidFill>
              </a:rPr>
              <a:t>permiten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equipos</a:t>
            </a:r>
            <a:r>
              <a:rPr lang="en-US" sz="1400" dirty="0">
                <a:solidFill>
                  <a:schemeClr val="bg1"/>
                </a:solidFill>
              </a:rPr>
              <a:t> con </a:t>
            </a:r>
            <a:r>
              <a:rPr lang="en-US" sz="1400" dirty="0" err="1">
                <a:solidFill>
                  <a:schemeClr val="bg1"/>
                </a:solidFill>
              </a:rPr>
              <a:t>oyentes</a:t>
            </a:r>
            <a:r>
              <a:rPr lang="en-US" sz="1400" dirty="0">
                <a:solidFill>
                  <a:schemeClr val="bg1"/>
                </a:solidFill>
              </a:rPr>
              <a:t> sin derecho a </a:t>
            </a:r>
            <a:r>
              <a:rPr lang="en-US" sz="1400" dirty="0" err="1">
                <a:solidFill>
                  <a:schemeClr val="bg1"/>
                </a:solidFill>
              </a:rPr>
              <a:t>calificación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Cuando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incluyan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oyentes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el </a:t>
            </a:r>
            <a:r>
              <a:rPr lang="en-US" sz="1400" dirty="0" err="1">
                <a:solidFill>
                  <a:schemeClr val="bg1"/>
                </a:solidFill>
              </a:rPr>
              <a:t>equipo</a:t>
            </a:r>
            <a:r>
              <a:rPr lang="en-US" sz="1400" dirty="0">
                <a:solidFill>
                  <a:schemeClr val="bg1"/>
                </a:solidFill>
              </a:rPr>
              <a:t> se debe </a:t>
            </a:r>
            <a:r>
              <a:rPr lang="en-US" sz="1400" dirty="0" err="1">
                <a:solidFill>
                  <a:schemeClr val="bg1"/>
                </a:solidFill>
              </a:rPr>
              <a:t>especificar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modalidad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alumno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en-US" sz="1400" dirty="0" err="1">
                <a:solidFill>
                  <a:schemeClr val="bg1"/>
                </a:solidFill>
              </a:rPr>
              <a:t>inscrito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oyente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competencia de atletismo, dibujo&#10;&#10;Descripción generada automáticamente">
            <a:extLst>
              <a:ext uri="{FF2B5EF4-FFF2-40B4-BE49-F238E27FC236}">
                <a16:creationId xmlns:a16="http://schemas.microsoft.com/office/drawing/2014/main" id="{56C06B29-98E5-473A-B3C8-C545930E0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9" r="25890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3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509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Carteras de Inversión</vt:lpstr>
      <vt:lpstr>Objetivo</vt:lpstr>
      <vt:lpstr>Lineamientos del curso</vt:lpstr>
      <vt:lpstr>Horario de clase</vt:lpstr>
      <vt:lpstr>Especificaciones</vt:lpstr>
      <vt:lpstr>Calendario de clases</vt:lpstr>
      <vt:lpstr>Programas ocupados</vt:lpstr>
      <vt:lpstr>Esquema de evaluación</vt:lpstr>
      <vt:lpstr>Equipos</vt:lpstr>
      <vt:lpstr>Tareas</vt:lpstr>
      <vt:lpstr>Correos</vt:lpstr>
      <vt:lpstr>Consideraciones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Carteras de Inversión</dc:title>
  <dc:creator>Frida Viridiana Rojas Luna</dc:creator>
  <cp:lastModifiedBy>Frida Viridiana Rojas Luna</cp:lastModifiedBy>
  <cp:revision>1</cp:revision>
  <dcterms:created xsi:type="dcterms:W3CDTF">2020-09-21T18:01:42Z</dcterms:created>
  <dcterms:modified xsi:type="dcterms:W3CDTF">2020-09-21T18:37:01Z</dcterms:modified>
</cp:coreProperties>
</file>