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67" r:id="rId5"/>
    <p:sldId id="259" r:id="rId6"/>
    <p:sldId id="260" r:id="rId7"/>
    <p:sldId id="261" r:id="rId8"/>
    <p:sldId id="262" r:id="rId9"/>
    <p:sldId id="263" r:id="rId10"/>
    <p:sldId id="264" r:id="rId11"/>
    <p:sldId id="265" r:id="rId12"/>
    <p:sldId id="266"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10/28/2020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10/28/2020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10/28/2020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10/28/2020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10/28/2020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21tradingcoach.com/es/trading/cursos-gratis/186-principios-de-la-teor%C3%ADa-de-dow"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21tradingcoach.com/es/formaci%C3%B3n-gratuita/an%C3%A1lisis-t%C3%A9cnico/181-velas-japonesas-patrones-de-continuaci%C3%B3n-alcista" TargetMode="External"/><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B526CBF-0AA4-49A9-B305-EE0AF3AF6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Japón: el desempleo se mantuvo en el 2,5% en abril - elEconomista.es">
            <a:extLst>
              <a:ext uri="{FF2B5EF4-FFF2-40B4-BE49-F238E27FC236}">
                <a16:creationId xmlns:a16="http://schemas.microsoft.com/office/drawing/2014/main" id="{19119569-6CBB-4D53-A7CF-A2A04713B3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112"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CC8B5139-02E6-4DEA-9CCE-962CAF0AFB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74" name="Rectangle 73">
              <a:extLst>
                <a:ext uri="{FF2B5EF4-FFF2-40B4-BE49-F238E27FC236}">
                  <a16:creationId xmlns:a16="http://schemas.microsoft.com/office/drawing/2014/main" id="{C0470BC0-AB0D-4A03-B4F1-5DDA9A31C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724A08B2-EC2C-4641-81BE-FE8B068BE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D2993580-93CC-4223-8D6B-309685D3FC1B}"/>
              </a:ext>
            </a:extLst>
          </p:cNvPr>
          <p:cNvSpPr>
            <a:spLocks noGrp="1"/>
          </p:cNvSpPr>
          <p:nvPr>
            <p:ph type="ctrTitle"/>
          </p:nvPr>
        </p:nvSpPr>
        <p:spPr>
          <a:xfrm>
            <a:off x="584200" y="2142067"/>
            <a:ext cx="3412067" cy="2971801"/>
          </a:xfrm>
        </p:spPr>
        <p:txBody>
          <a:bodyPr>
            <a:normAutofit/>
          </a:bodyPr>
          <a:lstStyle/>
          <a:p>
            <a:r>
              <a:rPr lang="es-MX">
                <a:solidFill>
                  <a:srgbClr val="FFFFFF"/>
                </a:solidFill>
              </a:rPr>
              <a:t>Métodos de sakata</a:t>
            </a:r>
          </a:p>
        </p:txBody>
      </p:sp>
      <p:sp>
        <p:nvSpPr>
          <p:cNvPr id="3" name="Subtítulo 2">
            <a:extLst>
              <a:ext uri="{FF2B5EF4-FFF2-40B4-BE49-F238E27FC236}">
                <a16:creationId xmlns:a16="http://schemas.microsoft.com/office/drawing/2014/main" id="{76183C35-77A6-485F-84A8-C6E35780D480}"/>
              </a:ext>
            </a:extLst>
          </p:cNvPr>
          <p:cNvSpPr>
            <a:spLocks noGrp="1"/>
          </p:cNvSpPr>
          <p:nvPr>
            <p:ph type="subTitle" idx="1"/>
          </p:nvPr>
        </p:nvSpPr>
        <p:spPr>
          <a:xfrm>
            <a:off x="584200" y="5145513"/>
            <a:ext cx="3412067" cy="738820"/>
          </a:xfrm>
        </p:spPr>
        <p:txBody>
          <a:bodyPr>
            <a:normAutofit/>
          </a:bodyPr>
          <a:lstStyle/>
          <a:p>
            <a:r>
              <a:rPr lang="es-MX">
                <a:solidFill>
                  <a:srgbClr val="EBEBEB"/>
                </a:solidFill>
              </a:rPr>
              <a:t>Carteras de Inversión semestre 2021-1</a:t>
            </a:r>
          </a:p>
        </p:txBody>
      </p:sp>
    </p:spTree>
    <p:extLst>
      <p:ext uri="{BB962C8B-B14F-4D97-AF65-F5344CB8AC3E}">
        <p14:creationId xmlns:p14="http://schemas.microsoft.com/office/powerpoint/2010/main" val="2587616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175732C-A509-470D-9836-76E48191B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B8E9B30-BD28-449E-8EE5-31861DB6C37A}"/>
              </a:ext>
            </a:extLst>
          </p:cNvPr>
          <p:cNvSpPr>
            <a:spLocks noGrp="1"/>
          </p:cNvSpPr>
          <p:nvPr>
            <p:ph type="title"/>
          </p:nvPr>
        </p:nvSpPr>
        <p:spPr>
          <a:xfrm>
            <a:off x="584202" y="702156"/>
            <a:ext cx="7225075" cy="1013800"/>
          </a:xfrm>
        </p:spPr>
        <p:txBody>
          <a:bodyPr>
            <a:normAutofit/>
          </a:bodyPr>
          <a:lstStyle/>
          <a:p>
            <a:r>
              <a:rPr lang="es-MX" dirty="0">
                <a:solidFill>
                  <a:schemeClr val="accent1"/>
                </a:solidFill>
              </a:rPr>
              <a:t>Tres soldados blancos(</a:t>
            </a:r>
            <a:r>
              <a:rPr lang="es-MX" dirty="0" err="1">
                <a:solidFill>
                  <a:schemeClr val="accent1"/>
                </a:solidFill>
              </a:rPr>
              <a:t>Three</a:t>
            </a:r>
            <a:r>
              <a:rPr lang="es-MX" dirty="0">
                <a:solidFill>
                  <a:schemeClr val="accent1"/>
                </a:solidFill>
              </a:rPr>
              <a:t> White </a:t>
            </a:r>
            <a:r>
              <a:rPr lang="es-MX" dirty="0" err="1">
                <a:solidFill>
                  <a:schemeClr val="accent1"/>
                </a:solidFill>
              </a:rPr>
              <a:t>solders</a:t>
            </a:r>
            <a:r>
              <a:rPr lang="es-MX" dirty="0">
                <a:solidFill>
                  <a:schemeClr val="accent1"/>
                </a:solidFill>
              </a:rPr>
              <a:t>)</a:t>
            </a:r>
          </a:p>
        </p:txBody>
      </p:sp>
      <p:grpSp>
        <p:nvGrpSpPr>
          <p:cNvPr id="75" name="Group 74">
            <a:extLst>
              <a:ext uri="{FF2B5EF4-FFF2-40B4-BE49-F238E27FC236}">
                <a16:creationId xmlns:a16="http://schemas.microsoft.com/office/drawing/2014/main" id="{376D5795-E463-41B9-85D2-473EE0A46B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76" name="Rectangle 75">
              <a:extLst>
                <a:ext uri="{FF2B5EF4-FFF2-40B4-BE49-F238E27FC236}">
                  <a16:creationId xmlns:a16="http://schemas.microsoft.com/office/drawing/2014/main" id="{9CF27612-C535-4D0C-9EAE-87F74C97B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B8BFEC1B-A380-4A69-AC71-88399B644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77">
              <a:extLst>
                <a:ext uri="{FF2B5EF4-FFF2-40B4-BE49-F238E27FC236}">
                  <a16:creationId xmlns:a16="http://schemas.microsoft.com/office/drawing/2014/main" id="{689AB692-3273-4D6B-8AA7-674073E958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Marcador de contenido 2">
            <a:extLst>
              <a:ext uri="{FF2B5EF4-FFF2-40B4-BE49-F238E27FC236}">
                <a16:creationId xmlns:a16="http://schemas.microsoft.com/office/drawing/2014/main" id="{5151A2AB-D614-4234-AA90-8E5C83153F00}"/>
              </a:ext>
            </a:extLst>
          </p:cNvPr>
          <p:cNvSpPr>
            <a:spLocks noGrp="1"/>
          </p:cNvSpPr>
          <p:nvPr>
            <p:ph idx="1"/>
          </p:nvPr>
        </p:nvSpPr>
        <p:spPr>
          <a:xfrm>
            <a:off x="584204" y="1896533"/>
            <a:ext cx="7225074" cy="3962266"/>
          </a:xfrm>
        </p:spPr>
        <p:txBody>
          <a:bodyPr>
            <a:normAutofit/>
          </a:bodyPr>
          <a:lstStyle/>
          <a:p>
            <a:r>
              <a:rPr lang="es-MX" dirty="0"/>
              <a:t>Es una formación de cambio de tendencia de bajista a alcista. Esta figura está formada por tres velas que reproduce el gráfico. Debe existir una tendencia definida a la baja antes de hacer esta figura. Es una formación de cambio muy fuerte y es la formación contraria a 3 “cuervos negros” Mucho mejor si los cuerpos de velas son grandes ya que así se considera más alcista. La confiabilidad de la figura aumenta si las sombras de la segunda y tercera vela son muy pequeñas o inexistentes, es decir, que el cierre se produce en los máximos a cerca. La zona de soporte está marcada por el mínimo de primera vela</a:t>
            </a:r>
          </a:p>
        </p:txBody>
      </p:sp>
      <p:pic>
        <p:nvPicPr>
          <p:cNvPr id="8196" name="Picture 4">
            <a:extLst>
              <a:ext uri="{FF2B5EF4-FFF2-40B4-BE49-F238E27FC236}">
                <a16:creationId xmlns:a16="http://schemas.microsoft.com/office/drawing/2014/main" id="{4A71B7CD-3516-45A4-9709-19529E9B7F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325" r="5527" b="1"/>
          <a:stretch/>
        </p:blipFill>
        <p:spPr bwMode="auto">
          <a:xfrm>
            <a:off x="8042590" y="641102"/>
            <a:ext cx="3702877" cy="282850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Christian La Monte on Twitter: &quot;We are Cells at Work for you! I can't tell  you how proud I am to direct and perform in #CellsAtWork! The incredible  story of the world">
            <a:extLst>
              <a:ext uri="{FF2B5EF4-FFF2-40B4-BE49-F238E27FC236}">
                <a16:creationId xmlns:a16="http://schemas.microsoft.com/office/drawing/2014/main" id="{344E722F-FDDD-46B1-AF1D-04754CA293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379" r="3" b="3"/>
          <a:stretch/>
        </p:blipFill>
        <p:spPr bwMode="auto">
          <a:xfrm>
            <a:off x="8042590" y="3562063"/>
            <a:ext cx="3702877" cy="282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746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B1CC0937-4B54-4AB8-9605-7DEED9993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E3EDEA1-97CC-41C2-BE54-EA64ACE7F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614407"/>
            <a:ext cx="750779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A3F020BB-E56C-4FE5-84D2-7DC6CCDDA40E}"/>
              </a:ext>
            </a:extLst>
          </p:cNvPr>
          <p:cNvSpPr>
            <a:spLocks noGrp="1"/>
          </p:cNvSpPr>
          <p:nvPr>
            <p:ph type="title"/>
          </p:nvPr>
        </p:nvSpPr>
        <p:spPr>
          <a:xfrm>
            <a:off x="4401850" y="702156"/>
            <a:ext cx="7208958" cy="1013800"/>
          </a:xfrm>
        </p:spPr>
        <p:txBody>
          <a:bodyPr>
            <a:normAutofit/>
          </a:bodyPr>
          <a:lstStyle/>
          <a:p>
            <a:r>
              <a:rPr lang="es-MX">
                <a:solidFill>
                  <a:srgbClr val="FFFFFF"/>
                </a:solidFill>
              </a:rPr>
              <a:t>Tres velas interiores alcistas (three inside up)</a:t>
            </a:r>
          </a:p>
        </p:txBody>
      </p:sp>
      <p:sp>
        <p:nvSpPr>
          <p:cNvPr id="77" name="Rectangle 76">
            <a:extLst>
              <a:ext uri="{FF2B5EF4-FFF2-40B4-BE49-F238E27FC236}">
                <a16:creationId xmlns:a16="http://schemas.microsoft.com/office/drawing/2014/main" id="{9926A5DB-A90A-4941-81F5-DF0E44A29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391" y="641102"/>
            <a:ext cx="3695019" cy="2827037"/>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a:extLst>
              <a:ext uri="{FF2B5EF4-FFF2-40B4-BE49-F238E27FC236}">
                <a16:creationId xmlns:a16="http://schemas.microsoft.com/office/drawing/2014/main" id="{F1828312-244B-4711-BFF6-11F069F4B8B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5870" y="1174686"/>
            <a:ext cx="3032063" cy="175986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andle stick Dinners | Stock market quotes, Stock market, Marketing meme">
            <a:extLst>
              <a:ext uri="{FF2B5EF4-FFF2-40B4-BE49-F238E27FC236}">
                <a16:creationId xmlns:a16="http://schemas.microsoft.com/office/drawing/2014/main" id="{494124B9-5A25-4DE6-AF91-6B3D05ADE02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08707" y="3881184"/>
            <a:ext cx="2186388" cy="2186388"/>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AB1B71B9-532D-4BBD-BEBA-D028ACC083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134" y="3557674"/>
            <a:ext cx="3695019" cy="2827037"/>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5319EFDF-9B89-4D3A-AE09-1725A2C5C7EC}"/>
              </a:ext>
            </a:extLst>
          </p:cNvPr>
          <p:cNvSpPr>
            <a:spLocks noGrp="1"/>
          </p:cNvSpPr>
          <p:nvPr>
            <p:ph idx="1"/>
          </p:nvPr>
        </p:nvSpPr>
        <p:spPr>
          <a:xfrm>
            <a:off x="4401849" y="2180496"/>
            <a:ext cx="7208957" cy="4045683"/>
          </a:xfrm>
        </p:spPr>
        <p:txBody>
          <a:bodyPr>
            <a:normAutofit/>
          </a:bodyPr>
          <a:lstStyle/>
          <a:p>
            <a:r>
              <a:rPr lang="es-MX" dirty="0"/>
              <a:t>Es una figura de cambio de tendencia de bajista a alcista compuesta por tres velas interiores alcistas. Es la figura opuesta de tres velas interiores bajistas. Hay una tendencia bajista y aparece una gran vela roja y luego le sigue una vela verde más pequeña en la que está contenido el cuerpo y las sombras dentro de la vela anterior. En esta pauta, se confirma con una tercera vela blanca que necesariamente tendría que cerrar por encima del cierre de la segunda pero adquiere mayor fuerza predictiva si el cierre se realiza por encima del máximo anterior. El color de la segunda vela puede tener variantes en su color y su tamaño, siendo más importante para el cambio de tendencia que sea un </a:t>
            </a:r>
            <a:r>
              <a:rPr lang="es-MX" dirty="0" err="1"/>
              <a:t>doji</a:t>
            </a:r>
            <a:r>
              <a:rPr lang="es-MX" dirty="0"/>
              <a:t>. Si además, la tercera vela se presenta al alza y cierra por encima de los máximos de las velas anteriores adquiere mucha más importancia en el cambio de tendencia.</a:t>
            </a:r>
          </a:p>
        </p:txBody>
      </p:sp>
    </p:spTree>
    <p:extLst>
      <p:ext uri="{BB962C8B-B14F-4D97-AF65-F5344CB8AC3E}">
        <p14:creationId xmlns:p14="http://schemas.microsoft.com/office/powerpoint/2010/main" val="2808896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6" name="Rectangle 72">
            <a:extLst>
              <a:ext uri="{FF2B5EF4-FFF2-40B4-BE49-F238E27FC236}">
                <a16:creationId xmlns:a16="http://schemas.microsoft.com/office/drawing/2014/main" id="{B1CC0937-4B54-4AB8-9605-7DEED9993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E3EDEA1-97CC-41C2-BE54-EA64ACE7F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614407"/>
            <a:ext cx="750779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483C7A19-5391-45B0-897C-7BADB2C20359}"/>
              </a:ext>
            </a:extLst>
          </p:cNvPr>
          <p:cNvSpPr>
            <a:spLocks noGrp="1"/>
          </p:cNvSpPr>
          <p:nvPr>
            <p:ph type="title"/>
          </p:nvPr>
        </p:nvSpPr>
        <p:spPr>
          <a:xfrm>
            <a:off x="4401850" y="702156"/>
            <a:ext cx="7208958" cy="1013800"/>
          </a:xfrm>
        </p:spPr>
        <p:txBody>
          <a:bodyPr>
            <a:normAutofit/>
          </a:bodyPr>
          <a:lstStyle/>
          <a:p>
            <a:r>
              <a:rPr lang="es-MX">
                <a:solidFill>
                  <a:srgbClr val="FFFFFF"/>
                </a:solidFill>
              </a:rPr>
              <a:t>Tres velas exteriores alcistas (Three outside up)</a:t>
            </a:r>
          </a:p>
        </p:txBody>
      </p:sp>
      <p:sp>
        <p:nvSpPr>
          <p:cNvPr id="77" name="Rectangle 76">
            <a:extLst>
              <a:ext uri="{FF2B5EF4-FFF2-40B4-BE49-F238E27FC236}">
                <a16:creationId xmlns:a16="http://schemas.microsoft.com/office/drawing/2014/main" id="{9926A5DB-A90A-4941-81F5-DF0E44A29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391" y="641102"/>
            <a:ext cx="3695019" cy="2827037"/>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Gráfico, Gráfico en cascada&#10;&#10;Descripción generada automáticamente">
            <a:extLst>
              <a:ext uri="{FF2B5EF4-FFF2-40B4-BE49-F238E27FC236}">
                <a16:creationId xmlns:a16="http://schemas.microsoft.com/office/drawing/2014/main" id="{4F0B3A60-8D68-4E8A-B73E-23E5162553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5870" y="1179112"/>
            <a:ext cx="3032063" cy="175101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Funny Trading Memes Stickers | Redbubble">
            <a:extLst>
              <a:ext uri="{FF2B5EF4-FFF2-40B4-BE49-F238E27FC236}">
                <a16:creationId xmlns:a16="http://schemas.microsoft.com/office/drawing/2014/main" id="{76C919DB-A6CD-4614-AF54-6811D801124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08707" y="3881184"/>
            <a:ext cx="2186388" cy="2186388"/>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AB1B71B9-532D-4BBD-BEBA-D028ACC083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134" y="3557674"/>
            <a:ext cx="3695019" cy="2827037"/>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F8CAA845-3E55-4F5D-A91D-FA2E651200B6}"/>
              </a:ext>
            </a:extLst>
          </p:cNvPr>
          <p:cNvSpPr>
            <a:spLocks noGrp="1"/>
          </p:cNvSpPr>
          <p:nvPr>
            <p:ph idx="1"/>
          </p:nvPr>
        </p:nvSpPr>
        <p:spPr>
          <a:xfrm>
            <a:off x="4401849" y="2180496"/>
            <a:ext cx="7208957" cy="4045683"/>
          </a:xfrm>
        </p:spPr>
        <p:txBody>
          <a:bodyPr>
            <a:normAutofit/>
          </a:bodyPr>
          <a:lstStyle/>
          <a:p>
            <a:r>
              <a:rPr lang="es-MX" dirty="0"/>
              <a:t>Es un patrón de cambio de tendencia, el cual se presenta luego de una tendencia claramente bajista. También llamada “confirmación de envolvente alcista”. Está formada por tres velas exteriores alcistas. La primera vela es roja y se da luego una vela envolvente alcista en la siguiente que se confirma finalmente con la tercera vela que cierra por encima del cierre anterior. Es de mayor confianza de cambio de tendencia si dicho patrón si el movimiento está acompañado de alto volumen. Se puede dar tanto al final de una tendencia bajista como en una corrección de una tendencia alcista</a:t>
            </a:r>
          </a:p>
        </p:txBody>
      </p:sp>
    </p:spTree>
    <p:extLst>
      <p:ext uri="{BB962C8B-B14F-4D97-AF65-F5344CB8AC3E}">
        <p14:creationId xmlns:p14="http://schemas.microsoft.com/office/powerpoint/2010/main" val="1057456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263D4F-1EAF-45E5-9C48-F8816EA5AE56}"/>
              </a:ext>
            </a:extLst>
          </p:cNvPr>
          <p:cNvSpPr>
            <a:spLocks noGrp="1"/>
          </p:cNvSpPr>
          <p:nvPr>
            <p:ph type="title"/>
          </p:nvPr>
        </p:nvSpPr>
        <p:spPr/>
        <p:txBody>
          <a:bodyPr/>
          <a:lstStyle/>
          <a:p>
            <a:r>
              <a:rPr lang="es-MX" dirty="0"/>
              <a:t>Filosofía de los tres monos</a:t>
            </a:r>
          </a:p>
        </p:txBody>
      </p:sp>
      <p:sp>
        <p:nvSpPr>
          <p:cNvPr id="3" name="Marcador de contenido 2">
            <a:extLst>
              <a:ext uri="{FF2B5EF4-FFF2-40B4-BE49-F238E27FC236}">
                <a16:creationId xmlns:a16="http://schemas.microsoft.com/office/drawing/2014/main" id="{D1C21D21-7189-4503-97CE-0EACFA2DE8F9}"/>
              </a:ext>
            </a:extLst>
          </p:cNvPr>
          <p:cNvSpPr>
            <a:spLocks noGrp="1"/>
          </p:cNvSpPr>
          <p:nvPr>
            <p:ph idx="1"/>
          </p:nvPr>
        </p:nvSpPr>
        <p:spPr>
          <a:xfrm>
            <a:off x="422167" y="1907901"/>
            <a:ext cx="11029615" cy="2399056"/>
          </a:xfrm>
        </p:spPr>
        <p:txBody>
          <a:bodyPr/>
          <a:lstStyle/>
          <a:p>
            <a:r>
              <a:rPr lang="es-MX" b="1" dirty="0"/>
              <a:t>No ver nada malo: </a:t>
            </a:r>
            <a:r>
              <a:rPr lang="es-MX" dirty="0"/>
              <a:t>cuando vean una tendencia alcista (o bajista) considérenlo una oportunidad para vender (o comprar). Todo es una oportunidad.</a:t>
            </a:r>
          </a:p>
          <a:p>
            <a:r>
              <a:rPr lang="es-MX" b="1" dirty="0"/>
              <a:t>No oír nada malo: </a:t>
            </a:r>
            <a:r>
              <a:rPr lang="es-MX" dirty="0"/>
              <a:t>cuando oigan noticias alcistas o bajistas, no negocien en seguida. En las fluctuaciones del mercado lo más importante no son los hechos en si mismos sino las reacciones humanas ante estos hechos. Desconfíen de un mercado que no se recupera ante noticias alcistas. Tenga cuidado con las “tácticas de Murmuración”: extender noticias falsas para engañar a otros en el mercado.</a:t>
            </a:r>
          </a:p>
          <a:p>
            <a:r>
              <a:rPr lang="es-MX" b="1" dirty="0"/>
              <a:t>No decir nada malo: </a:t>
            </a:r>
            <a:r>
              <a:rPr lang="es-MX" dirty="0"/>
              <a:t>no decir lo que van a hacer en el mercado: “para saber del mercado, pregunta al mercado”</a:t>
            </a:r>
          </a:p>
          <a:p>
            <a:endParaRPr lang="es-MX" dirty="0"/>
          </a:p>
        </p:txBody>
      </p:sp>
      <p:pic>
        <p:nvPicPr>
          <p:cNvPr id="4" name="Picture 2" descr="Fountain of Gold ">
            <a:extLst>
              <a:ext uri="{FF2B5EF4-FFF2-40B4-BE49-F238E27FC236}">
                <a16:creationId xmlns:a16="http://schemas.microsoft.com/office/drawing/2014/main" id="{462B83A2-BED4-4A6C-8437-95FE3F75F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7675" y="4317310"/>
            <a:ext cx="3371850" cy="2305050"/>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contenido 2">
            <a:extLst>
              <a:ext uri="{FF2B5EF4-FFF2-40B4-BE49-F238E27FC236}">
                <a16:creationId xmlns:a16="http://schemas.microsoft.com/office/drawing/2014/main" id="{5129D583-C846-4579-B4FD-DF4C39637ACB}"/>
              </a:ext>
            </a:extLst>
          </p:cNvPr>
          <p:cNvSpPr txBox="1">
            <a:spLocks/>
          </p:cNvSpPr>
          <p:nvPr/>
        </p:nvSpPr>
        <p:spPr>
          <a:xfrm>
            <a:off x="409910" y="4766452"/>
            <a:ext cx="7657765" cy="140676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i="1"/>
              <a:t>Fountain of Gold - Three Monkey record, from which this image first appeared. Before it took on its current meaning it spoke about how a trader should act.  Hear no evil says to not listen to what other traders do.  Speak no evil says to tell no one about your position. See no evil says to not listen or watch economic reports</a:t>
            </a:r>
            <a:endParaRPr lang="es-MX" dirty="0"/>
          </a:p>
        </p:txBody>
      </p:sp>
    </p:spTree>
    <p:extLst>
      <p:ext uri="{BB962C8B-B14F-4D97-AF65-F5344CB8AC3E}">
        <p14:creationId xmlns:p14="http://schemas.microsoft.com/office/powerpoint/2010/main" val="3546449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1A8AF9B1-7D64-4564-969F-CB2B27ED9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Mi opinion sobre esta comunidad💐 | •InuYasha• Amino Amino">
            <a:extLst>
              <a:ext uri="{FF2B5EF4-FFF2-40B4-BE49-F238E27FC236}">
                <a16:creationId xmlns:a16="http://schemas.microsoft.com/office/drawing/2014/main" id="{10DC7BD0-E1A5-4252-B027-59832D6019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000"/>
          <a:stretch/>
        </p:blipFill>
        <p:spPr bwMode="auto">
          <a:xfrm>
            <a:off x="20" y="4771"/>
            <a:ext cx="12191980"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oup 72">
            <a:extLst>
              <a:ext uri="{FF2B5EF4-FFF2-40B4-BE49-F238E27FC236}">
                <a16:creationId xmlns:a16="http://schemas.microsoft.com/office/drawing/2014/main" id="{8D854759-2D3E-4B54-A780-D84D49E80F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74" name="Rectangle 73">
              <a:extLst>
                <a:ext uri="{FF2B5EF4-FFF2-40B4-BE49-F238E27FC236}">
                  <a16:creationId xmlns:a16="http://schemas.microsoft.com/office/drawing/2014/main" id="{459856EA-FC8A-44D1-BC3D-2B8EDD0C86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C1038B56-933B-44DD-AF10-63436FCCF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02CF20CD-478C-4513-8FFD-5303266760FC}"/>
              </a:ext>
            </a:extLst>
          </p:cNvPr>
          <p:cNvSpPr>
            <a:spLocks noGrp="1"/>
          </p:cNvSpPr>
          <p:nvPr>
            <p:ph type="title"/>
          </p:nvPr>
        </p:nvSpPr>
        <p:spPr>
          <a:xfrm>
            <a:off x="584200" y="1006956"/>
            <a:ext cx="3412067" cy="1372177"/>
          </a:xfrm>
        </p:spPr>
        <p:txBody>
          <a:bodyPr anchor="ctr">
            <a:normAutofit/>
          </a:bodyPr>
          <a:lstStyle/>
          <a:p>
            <a:r>
              <a:rPr lang="es-MX">
                <a:solidFill>
                  <a:srgbClr val="FFFFFF"/>
                </a:solidFill>
              </a:rPr>
              <a:t>Introducción</a:t>
            </a:r>
          </a:p>
        </p:txBody>
      </p:sp>
      <p:sp>
        <p:nvSpPr>
          <p:cNvPr id="3" name="Marcador de contenido 2">
            <a:extLst>
              <a:ext uri="{FF2B5EF4-FFF2-40B4-BE49-F238E27FC236}">
                <a16:creationId xmlns:a16="http://schemas.microsoft.com/office/drawing/2014/main" id="{87806F6D-B290-44B0-B4BA-EA2592B56595}"/>
              </a:ext>
            </a:extLst>
          </p:cNvPr>
          <p:cNvSpPr>
            <a:spLocks noGrp="1"/>
          </p:cNvSpPr>
          <p:nvPr>
            <p:ph idx="1"/>
          </p:nvPr>
        </p:nvSpPr>
        <p:spPr>
          <a:xfrm>
            <a:off x="581193" y="2438399"/>
            <a:ext cx="3415074" cy="3564467"/>
          </a:xfrm>
        </p:spPr>
        <p:txBody>
          <a:bodyPr>
            <a:normAutofit/>
          </a:bodyPr>
          <a:lstStyle/>
          <a:p>
            <a:pPr marL="0" indent="0">
              <a:lnSpc>
                <a:spcPct val="90000"/>
              </a:lnSpc>
              <a:buNone/>
            </a:pPr>
            <a:r>
              <a:rPr lang="es-MX" sz="1300" dirty="0">
                <a:solidFill>
                  <a:srgbClr val="FFFFFF"/>
                </a:solidFill>
              </a:rPr>
              <a:t>Las velas Japonesas (o </a:t>
            </a:r>
            <a:r>
              <a:rPr lang="es-MX" sz="1300" dirty="0" err="1">
                <a:solidFill>
                  <a:srgbClr val="FFFFFF"/>
                </a:solidFill>
              </a:rPr>
              <a:t>candlesticks</a:t>
            </a:r>
            <a:r>
              <a:rPr lang="es-MX" sz="1300" dirty="0">
                <a:solidFill>
                  <a:srgbClr val="FFFFFF"/>
                </a:solidFill>
              </a:rPr>
              <a:t>, en inglés) son una técnica de gráficos y análisis usado en la economía. Surge en el Japón en el siglo XVIII en el mercado de arroz con unos principios muy similares al análisis técnico usado en occidente cuyas bases fueron expuestas en la </a:t>
            </a:r>
            <a:r>
              <a:rPr lang="es-MX" sz="1300" dirty="0">
                <a:solidFill>
                  <a:srgbClr val="FFFFFF"/>
                </a:solidFill>
                <a:hlinkClick r:id="rId3"/>
              </a:rPr>
              <a:t>teoría de Dow</a:t>
            </a:r>
            <a:r>
              <a:rPr lang="es-MX" sz="1300" dirty="0">
                <a:solidFill>
                  <a:srgbClr val="FFFFFF"/>
                </a:solidFill>
              </a:rPr>
              <a:t>.</a:t>
            </a:r>
          </a:p>
          <a:p>
            <a:pPr marL="0" indent="0">
              <a:lnSpc>
                <a:spcPct val="90000"/>
              </a:lnSpc>
              <a:buNone/>
            </a:pPr>
            <a:r>
              <a:rPr lang="es-MX" sz="1300" dirty="0">
                <a:solidFill>
                  <a:srgbClr val="FFFFFF"/>
                </a:solidFill>
              </a:rPr>
              <a:t>El desarrollo de las velas japonesas y toda su teoría son atribuidos en su mayor parte a </a:t>
            </a:r>
            <a:r>
              <a:rPr lang="es-MX" sz="1300" dirty="0" err="1">
                <a:solidFill>
                  <a:srgbClr val="FFFFFF"/>
                </a:solidFill>
              </a:rPr>
              <a:t>Homma</a:t>
            </a:r>
            <a:r>
              <a:rPr lang="es-MX" sz="1300" dirty="0">
                <a:solidFill>
                  <a:srgbClr val="FFFFFF"/>
                </a:solidFill>
              </a:rPr>
              <a:t> (), comerciante de arroz natural de Sakata, Japón. A pesar de que los principios de </a:t>
            </a:r>
            <a:r>
              <a:rPr lang="es-MX" sz="1300" dirty="0" err="1">
                <a:solidFill>
                  <a:srgbClr val="FFFFFF"/>
                </a:solidFill>
              </a:rPr>
              <a:t>Homma</a:t>
            </a:r>
            <a:r>
              <a:rPr lang="es-MX" sz="1300" dirty="0">
                <a:solidFill>
                  <a:srgbClr val="FFFFFF"/>
                </a:solidFill>
              </a:rPr>
              <a:t> eran muy elementales, si se compara con las técnicas de velas japonesas de hoy en día, fueron las bases para que sean tal y como las conocemos. El análisis de velas japonesas es una de las categorías de análisis técnico más antiguo y más usado en el mundo.</a:t>
            </a:r>
          </a:p>
        </p:txBody>
      </p:sp>
      <p:pic>
        <p:nvPicPr>
          <p:cNvPr id="3074" name="Picture 2" descr="Sokyu Honma ">
            <a:extLst>
              <a:ext uri="{FF2B5EF4-FFF2-40B4-BE49-F238E27FC236}">
                <a16:creationId xmlns:a16="http://schemas.microsoft.com/office/drawing/2014/main" id="{00547A55-6384-4B9F-A087-2E46395D7E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4226" y="3854548"/>
            <a:ext cx="2877774" cy="2537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10799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6615C4-003F-4478-B9E1-3DE339E1EABE}"/>
              </a:ext>
            </a:extLst>
          </p:cNvPr>
          <p:cNvSpPr>
            <a:spLocks noGrp="1"/>
          </p:cNvSpPr>
          <p:nvPr>
            <p:ph type="title"/>
          </p:nvPr>
        </p:nvSpPr>
        <p:spPr>
          <a:xfrm>
            <a:off x="581192" y="702156"/>
            <a:ext cx="11029616" cy="1013800"/>
          </a:xfrm>
        </p:spPr>
        <p:txBody>
          <a:bodyPr>
            <a:normAutofit/>
          </a:bodyPr>
          <a:lstStyle/>
          <a:p>
            <a:r>
              <a:rPr lang="es-MX"/>
              <a:t>Soportes y resistencias</a:t>
            </a:r>
            <a:endParaRPr lang="es-MX" dirty="0"/>
          </a:p>
        </p:txBody>
      </p:sp>
      <p:sp>
        <p:nvSpPr>
          <p:cNvPr id="1028" name="Rectangle 70">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rafico de patrones de velas japonesas con soportes y resistencias">
            <a:extLst>
              <a:ext uri="{FF2B5EF4-FFF2-40B4-BE49-F238E27FC236}">
                <a16:creationId xmlns:a16="http://schemas.microsoft.com/office/drawing/2014/main" id="{214E51ED-FC0B-4769-A853-3C47A06F3F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408" r="16517" b="-2"/>
          <a:stretch/>
        </p:blipFill>
        <p:spPr bwMode="auto">
          <a:xfrm>
            <a:off x="657225" y="2361056"/>
            <a:ext cx="4962525" cy="3649219"/>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B45D67CD-4883-4DDD-8823-F7889DAC3F9C}"/>
              </a:ext>
            </a:extLst>
          </p:cNvPr>
          <p:cNvSpPr>
            <a:spLocks noGrp="1"/>
          </p:cNvSpPr>
          <p:nvPr>
            <p:ph idx="1"/>
          </p:nvPr>
        </p:nvSpPr>
        <p:spPr>
          <a:xfrm>
            <a:off x="6335805" y="2180496"/>
            <a:ext cx="5275001" cy="4045683"/>
          </a:xfrm>
        </p:spPr>
        <p:txBody>
          <a:bodyPr>
            <a:normAutofit/>
          </a:bodyPr>
          <a:lstStyle/>
          <a:p>
            <a:r>
              <a:rPr lang="es-MX" dirty="0"/>
              <a:t>La parte superior de la vela es una resistencia y la parte inferior es un soporte.</a:t>
            </a:r>
          </a:p>
          <a:p>
            <a:r>
              <a:rPr lang="es-MX" dirty="0"/>
              <a:t>Cuanto más grande es una vela, más importantes son los soportes y </a:t>
            </a:r>
            <a:r>
              <a:rPr lang="es-MX" dirty="0" err="1"/>
              <a:t>resistencisas</a:t>
            </a:r>
            <a:endParaRPr lang="es-MX" dirty="0"/>
          </a:p>
          <a:p>
            <a:r>
              <a:rPr lang="es-MX" dirty="0"/>
              <a:t>El máximo de una vela actúa como resistencia, mienta el mínimo como un soporte</a:t>
            </a:r>
          </a:p>
        </p:txBody>
      </p:sp>
    </p:spTree>
    <p:extLst>
      <p:ext uri="{BB962C8B-B14F-4D97-AF65-F5344CB8AC3E}">
        <p14:creationId xmlns:p14="http://schemas.microsoft.com/office/powerpoint/2010/main" val="1179044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716882-F1C6-4A25-8A93-A619715EB56C}"/>
              </a:ext>
            </a:extLst>
          </p:cNvPr>
          <p:cNvSpPr>
            <a:spLocks noGrp="1"/>
          </p:cNvSpPr>
          <p:nvPr>
            <p:ph type="ctrTitle"/>
          </p:nvPr>
        </p:nvSpPr>
        <p:spPr/>
        <p:txBody>
          <a:bodyPr/>
          <a:lstStyle/>
          <a:p>
            <a:r>
              <a:rPr lang="es-MX" dirty="0"/>
              <a:t>Señales de cambio alcista</a:t>
            </a:r>
          </a:p>
        </p:txBody>
      </p:sp>
      <p:sp>
        <p:nvSpPr>
          <p:cNvPr id="3" name="Subtítulo 2">
            <a:extLst>
              <a:ext uri="{FF2B5EF4-FFF2-40B4-BE49-F238E27FC236}">
                <a16:creationId xmlns:a16="http://schemas.microsoft.com/office/drawing/2014/main" id="{64BB2B42-6B3E-4749-A370-3FCEED29699B}"/>
              </a:ext>
            </a:extLst>
          </p:cNvPr>
          <p:cNvSpPr>
            <a:spLocks noGrp="1"/>
          </p:cNvSpPr>
          <p:nvPr>
            <p:ph type="subTitle" idx="1"/>
          </p:nvPr>
        </p:nvSpPr>
        <p:spPr/>
        <p:txBody>
          <a:bodyPr/>
          <a:lstStyle/>
          <a:p>
            <a:r>
              <a:rPr lang="es-MX" dirty="0"/>
              <a:t>Métodos de Sakata alcistas</a:t>
            </a:r>
          </a:p>
        </p:txBody>
      </p:sp>
    </p:spTree>
    <p:extLst>
      <p:ext uri="{BB962C8B-B14F-4D97-AF65-F5344CB8AC3E}">
        <p14:creationId xmlns:p14="http://schemas.microsoft.com/office/powerpoint/2010/main" val="183312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6613-F9F9-4B9C-AA11-2D12F78598ED}"/>
              </a:ext>
            </a:extLst>
          </p:cNvPr>
          <p:cNvSpPr>
            <a:spLocks noGrp="1"/>
          </p:cNvSpPr>
          <p:nvPr>
            <p:ph type="title"/>
          </p:nvPr>
        </p:nvSpPr>
        <p:spPr/>
        <p:txBody>
          <a:bodyPr/>
          <a:lstStyle/>
          <a:p>
            <a:r>
              <a:rPr lang="es-MX" dirty="0"/>
              <a:t>ESTRELLA DE LA MAÑANA O LUCERO DEL ALBA (</a:t>
            </a:r>
            <a:r>
              <a:rPr lang="es-MX" dirty="0" err="1"/>
              <a:t>Morning</a:t>
            </a:r>
            <a:r>
              <a:rPr lang="es-MX" dirty="0"/>
              <a:t> </a:t>
            </a:r>
            <a:r>
              <a:rPr lang="es-MX" dirty="0" err="1"/>
              <a:t>Star</a:t>
            </a:r>
            <a:r>
              <a:rPr lang="es-MX" dirty="0"/>
              <a:t>)</a:t>
            </a:r>
          </a:p>
        </p:txBody>
      </p:sp>
      <p:sp>
        <p:nvSpPr>
          <p:cNvPr id="3" name="Marcador de contenido 2">
            <a:extLst>
              <a:ext uri="{FF2B5EF4-FFF2-40B4-BE49-F238E27FC236}">
                <a16:creationId xmlns:a16="http://schemas.microsoft.com/office/drawing/2014/main" id="{FF775286-9510-4BD5-8885-3686BD7BB559}"/>
              </a:ext>
            </a:extLst>
          </p:cNvPr>
          <p:cNvSpPr>
            <a:spLocks noGrp="1"/>
          </p:cNvSpPr>
          <p:nvPr>
            <p:ph idx="1"/>
          </p:nvPr>
        </p:nvSpPr>
        <p:spPr>
          <a:xfrm>
            <a:off x="581192" y="2180497"/>
            <a:ext cx="11029615" cy="1248504"/>
          </a:xfrm>
        </p:spPr>
        <p:txBody>
          <a:bodyPr/>
          <a:lstStyle/>
          <a:p>
            <a:r>
              <a:rPr lang="es-MX" dirty="0"/>
              <a:t>Está figura está compuesta de 3 velas: La primera es una vela grande de color rojo. Se da en una tendencia definida a la baja. La segunda vela abre y tiene el cuerpo real pequeño cuya apertura y cierre están por debajo de la vela anterior pudiendo ser una vela verde o roja. La tercera vela es grande y abre al alza y cierra dentro de los niveles del cuerpo de la primera vela.</a:t>
            </a:r>
          </a:p>
        </p:txBody>
      </p:sp>
      <p:pic>
        <p:nvPicPr>
          <p:cNvPr id="3074" name="Picture 2">
            <a:extLst>
              <a:ext uri="{FF2B5EF4-FFF2-40B4-BE49-F238E27FC236}">
                <a16:creationId xmlns:a16="http://schemas.microsoft.com/office/drawing/2014/main" id="{878AE7FC-599F-4F21-9D5C-51B65400FA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3390171"/>
            <a:ext cx="4591050" cy="2895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ico Mc Pato' cumple 80 años de avaricia">
            <a:extLst>
              <a:ext uri="{FF2B5EF4-FFF2-40B4-BE49-F238E27FC236}">
                <a16:creationId xmlns:a16="http://schemas.microsoft.com/office/drawing/2014/main" id="{AE526327-67D6-40D8-A729-E94D7D2777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1077" y="3893542"/>
            <a:ext cx="3445565" cy="2584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682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A0E115-5E35-4A5F-A51B-6F6F13BEBD7B}"/>
              </a:ext>
            </a:extLst>
          </p:cNvPr>
          <p:cNvSpPr>
            <a:spLocks noGrp="1"/>
          </p:cNvSpPr>
          <p:nvPr>
            <p:ph type="title"/>
          </p:nvPr>
        </p:nvSpPr>
        <p:spPr/>
        <p:txBody>
          <a:bodyPr/>
          <a:lstStyle/>
          <a:p>
            <a:r>
              <a:rPr lang="es-MX" dirty="0"/>
              <a:t>Estrella de la mañana </a:t>
            </a:r>
            <a:r>
              <a:rPr lang="es-MX" dirty="0" err="1"/>
              <a:t>doji</a:t>
            </a:r>
            <a:r>
              <a:rPr lang="es-MX" dirty="0"/>
              <a:t> o </a:t>
            </a:r>
            <a:r>
              <a:rPr lang="es-MX" dirty="0" err="1"/>
              <a:t>lUcero</a:t>
            </a:r>
            <a:r>
              <a:rPr lang="es-MX" dirty="0"/>
              <a:t> del Alba </a:t>
            </a:r>
            <a:r>
              <a:rPr lang="es-MX" dirty="0" err="1"/>
              <a:t>Doji</a:t>
            </a:r>
            <a:r>
              <a:rPr lang="es-MX" dirty="0"/>
              <a:t>( </a:t>
            </a:r>
            <a:r>
              <a:rPr lang="es-MX" dirty="0" err="1"/>
              <a:t>Morning</a:t>
            </a:r>
            <a:r>
              <a:rPr lang="es-MX" dirty="0"/>
              <a:t> </a:t>
            </a:r>
            <a:r>
              <a:rPr lang="es-MX" dirty="0" err="1"/>
              <a:t>doji</a:t>
            </a:r>
            <a:r>
              <a:rPr lang="es-MX" dirty="0"/>
              <a:t> </a:t>
            </a:r>
            <a:r>
              <a:rPr lang="es-MX" dirty="0" err="1"/>
              <a:t>star</a:t>
            </a:r>
            <a:r>
              <a:rPr lang="es-MX" dirty="0"/>
              <a:t>)</a:t>
            </a:r>
          </a:p>
        </p:txBody>
      </p:sp>
      <p:sp>
        <p:nvSpPr>
          <p:cNvPr id="3" name="Marcador de contenido 2">
            <a:extLst>
              <a:ext uri="{FF2B5EF4-FFF2-40B4-BE49-F238E27FC236}">
                <a16:creationId xmlns:a16="http://schemas.microsoft.com/office/drawing/2014/main" id="{3173B466-562A-457C-8442-77B4729DF7B3}"/>
              </a:ext>
            </a:extLst>
          </p:cNvPr>
          <p:cNvSpPr>
            <a:spLocks noGrp="1"/>
          </p:cNvSpPr>
          <p:nvPr>
            <p:ph idx="1"/>
          </p:nvPr>
        </p:nvSpPr>
        <p:spPr>
          <a:xfrm>
            <a:off x="581192" y="2180497"/>
            <a:ext cx="11029615" cy="1337956"/>
          </a:xfrm>
        </p:spPr>
        <p:txBody>
          <a:bodyPr/>
          <a:lstStyle/>
          <a:p>
            <a:r>
              <a:rPr lang="es-MX" dirty="0"/>
              <a:t>Tiene las mismas características de la figura de “estrella de la mañana”, la diferencia está básicamente en que en este caso, si la segunda vela es un </a:t>
            </a:r>
            <a:r>
              <a:rPr lang="es-MX" dirty="0" err="1"/>
              <a:t>doji</a:t>
            </a:r>
            <a:r>
              <a:rPr lang="es-MX" dirty="0"/>
              <a:t>, toma el nombre de “estrella de la mañana </a:t>
            </a:r>
            <a:r>
              <a:rPr lang="es-MX" dirty="0" err="1"/>
              <a:t>doji</a:t>
            </a:r>
            <a:r>
              <a:rPr lang="es-MX" dirty="0"/>
              <a:t>” y tiene implicaciones alcistas más fuertes que la anterior pauta, siendo paralela su interpretación. Si el precio del activo cae por debajo de los mínimos de esta figura de tres velas, se descartan sus efectos al alza.</a:t>
            </a:r>
          </a:p>
        </p:txBody>
      </p:sp>
      <p:pic>
        <p:nvPicPr>
          <p:cNvPr id="4098" name="Picture 2">
            <a:extLst>
              <a:ext uri="{FF2B5EF4-FFF2-40B4-BE49-F238E27FC236}">
                <a16:creationId xmlns:a16="http://schemas.microsoft.com/office/drawing/2014/main" id="{1337EC34-60BD-4167-9B80-1CBC8B8578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726" y="3615340"/>
            <a:ext cx="4379429" cy="286580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Estrella de la Mañana y Estrella de la Tarde">
            <a:extLst>
              <a:ext uri="{FF2B5EF4-FFF2-40B4-BE49-F238E27FC236}">
                <a16:creationId xmlns:a16="http://schemas.microsoft.com/office/drawing/2014/main" id="{5EF08729-75AD-4339-AB3C-9AA9D83DA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3518453"/>
            <a:ext cx="4857750"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094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AD6993-3D58-466A-B580-34F2FD87A19C}"/>
              </a:ext>
            </a:extLst>
          </p:cNvPr>
          <p:cNvSpPr>
            <a:spLocks noGrp="1"/>
          </p:cNvSpPr>
          <p:nvPr>
            <p:ph type="title"/>
          </p:nvPr>
        </p:nvSpPr>
        <p:spPr/>
        <p:txBody>
          <a:bodyPr/>
          <a:lstStyle/>
          <a:p>
            <a:r>
              <a:rPr lang="es-MX" dirty="0"/>
              <a:t>Patada o Coz alcista (</a:t>
            </a:r>
            <a:r>
              <a:rPr lang="es-MX" dirty="0" err="1"/>
              <a:t>Kicking</a:t>
            </a:r>
            <a:r>
              <a:rPr lang="es-MX" dirty="0"/>
              <a:t>)</a:t>
            </a:r>
          </a:p>
        </p:txBody>
      </p:sp>
      <p:sp>
        <p:nvSpPr>
          <p:cNvPr id="3" name="Marcador de contenido 2">
            <a:extLst>
              <a:ext uri="{FF2B5EF4-FFF2-40B4-BE49-F238E27FC236}">
                <a16:creationId xmlns:a16="http://schemas.microsoft.com/office/drawing/2014/main" id="{904399FB-2D2D-4EE3-B2DE-5D87E6988A2D}"/>
              </a:ext>
            </a:extLst>
          </p:cNvPr>
          <p:cNvSpPr>
            <a:spLocks noGrp="1"/>
          </p:cNvSpPr>
          <p:nvPr>
            <p:ph idx="1"/>
          </p:nvPr>
        </p:nvSpPr>
        <p:spPr>
          <a:xfrm>
            <a:off x="581191" y="1932847"/>
            <a:ext cx="11029615" cy="1013800"/>
          </a:xfrm>
        </p:spPr>
        <p:txBody>
          <a:bodyPr>
            <a:normAutofit/>
          </a:bodyPr>
          <a:lstStyle/>
          <a:p>
            <a:r>
              <a:rPr lang="es-MX" dirty="0"/>
              <a:t>La figura de Patada o Coz alcista, está compuesta por dos velas grandes sin sombras (</a:t>
            </a:r>
            <a:r>
              <a:rPr lang="es-MX" dirty="0" err="1"/>
              <a:t>Marubozus</a:t>
            </a:r>
            <a:r>
              <a:rPr lang="es-MX" dirty="0"/>
              <a:t>). Esta es una de las formaciones de velas que no requiere una pauta previa en ningún sentido. No requiere tendencia alcista ni bajista sino que su fuerza es por sí sola</a:t>
            </a:r>
          </a:p>
        </p:txBody>
      </p:sp>
      <p:pic>
        <p:nvPicPr>
          <p:cNvPr id="5122" name="Picture 2">
            <a:extLst>
              <a:ext uri="{FF2B5EF4-FFF2-40B4-BE49-F238E27FC236}">
                <a16:creationId xmlns:a16="http://schemas.microsoft.com/office/drawing/2014/main" id="{84A226DA-C73C-4F07-BDAB-67A4326B7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4535" y="2910790"/>
            <a:ext cx="3571875" cy="263842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6438FDC-BAF0-4D21-83B5-63B50C23F160}"/>
              </a:ext>
            </a:extLst>
          </p:cNvPr>
          <p:cNvSpPr txBox="1"/>
          <p:nvPr/>
        </p:nvSpPr>
        <p:spPr>
          <a:xfrm>
            <a:off x="795590" y="3075841"/>
            <a:ext cx="6714958" cy="1754326"/>
          </a:xfrm>
          <a:prstGeom prst="rect">
            <a:avLst/>
          </a:prstGeom>
          <a:noFill/>
        </p:spPr>
        <p:txBody>
          <a:bodyPr wrap="square" rtlCol="0">
            <a:spAutoFit/>
          </a:bodyPr>
          <a:lstStyle/>
          <a:p>
            <a:r>
              <a:rPr lang="es-MX" dirty="0"/>
              <a:t>. La primera vela es una vela roja y la segunda es puro reflejo de una “patada alcista”, se dibuja una vela verde con un cierre, es cual está por encima de la apertura y en máximos. Es una pauta muy alcista, ya que luego de una caída y cierre en mínimos se produce algo que la lanza al alza. Si se desea mayor fiabilidad se puede esperar a la tercera vela y comprobar que el cierre es más alto que el día anterior. </a:t>
            </a:r>
          </a:p>
        </p:txBody>
      </p:sp>
    </p:spTree>
    <p:extLst>
      <p:ext uri="{BB962C8B-B14F-4D97-AF65-F5344CB8AC3E}">
        <p14:creationId xmlns:p14="http://schemas.microsoft.com/office/powerpoint/2010/main" val="2149264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830508-B54D-4BD9-A6D5-B4CA82A9D85C}"/>
              </a:ext>
            </a:extLst>
          </p:cNvPr>
          <p:cNvSpPr>
            <a:spLocks noGrp="1"/>
          </p:cNvSpPr>
          <p:nvPr>
            <p:ph type="title"/>
          </p:nvPr>
        </p:nvSpPr>
        <p:spPr>
          <a:xfrm>
            <a:off x="581192" y="702156"/>
            <a:ext cx="11029616" cy="1013800"/>
          </a:xfrm>
        </p:spPr>
        <p:txBody>
          <a:bodyPr>
            <a:normAutofit/>
          </a:bodyPr>
          <a:lstStyle/>
          <a:p>
            <a:r>
              <a:rPr lang="es-MX">
                <a:solidFill>
                  <a:srgbClr val="FFFFFF"/>
                </a:solidFill>
              </a:rPr>
              <a:t>Bebe abandonado alcista (abandoned baby)</a:t>
            </a:r>
          </a:p>
        </p:txBody>
      </p:sp>
      <p:sp>
        <p:nvSpPr>
          <p:cNvPr id="3" name="Marcador de contenido 2">
            <a:extLst>
              <a:ext uri="{FF2B5EF4-FFF2-40B4-BE49-F238E27FC236}">
                <a16:creationId xmlns:a16="http://schemas.microsoft.com/office/drawing/2014/main" id="{18CF82E9-8EB2-4CBB-B62D-1ECFD25CCDC4}"/>
              </a:ext>
            </a:extLst>
          </p:cNvPr>
          <p:cNvSpPr>
            <a:spLocks noGrp="1"/>
          </p:cNvSpPr>
          <p:nvPr>
            <p:ph idx="1"/>
          </p:nvPr>
        </p:nvSpPr>
        <p:spPr>
          <a:xfrm>
            <a:off x="581192" y="2180496"/>
            <a:ext cx="7225075" cy="3678303"/>
          </a:xfrm>
        </p:spPr>
        <p:txBody>
          <a:bodyPr>
            <a:normAutofit/>
          </a:bodyPr>
          <a:lstStyle/>
          <a:p>
            <a:r>
              <a:rPr lang="es-MX" dirty="0"/>
              <a:t>Esta es una figura está formada de 3 velas que puede ser alcista o bajista. El bebé abandonado alcista es una figura de tres velas muy parecida al lucero del alba </a:t>
            </a:r>
            <a:r>
              <a:rPr lang="es-MX" dirty="0" err="1"/>
              <a:t>doji</a:t>
            </a:r>
            <a:r>
              <a:rPr lang="es-MX" dirty="0"/>
              <a:t>, con la particularidad que el </a:t>
            </a:r>
            <a:r>
              <a:rPr lang="es-MX" dirty="0" err="1"/>
              <a:t>doji</a:t>
            </a:r>
            <a:r>
              <a:rPr lang="es-MX" dirty="0"/>
              <a:t> central está “abandonado” y sus efectos alcistas son más fuertes. El término abandonado hace referencia a que el </a:t>
            </a:r>
            <a:r>
              <a:rPr lang="es-MX" dirty="0" err="1"/>
              <a:t>doji</a:t>
            </a:r>
            <a:r>
              <a:rPr lang="es-MX" dirty="0"/>
              <a:t> está aislado de las otras dos velas, es decir. La primera vela es negra y se produce tras una tendencia bajista. La segunda vela es un </a:t>
            </a:r>
            <a:r>
              <a:rPr lang="es-MX" dirty="0" err="1"/>
              <a:t>doji</a:t>
            </a:r>
            <a:r>
              <a:rPr lang="es-MX" dirty="0"/>
              <a:t> que abre y cierra por debajo del mínimo de la vela anterior, así como su máximo que también es inferior al mínimo de la primera vela. La tercera vela es verde que está siempre por encima del </a:t>
            </a:r>
            <a:r>
              <a:rPr lang="es-MX" dirty="0" err="1"/>
              <a:t>doji</a:t>
            </a:r>
            <a:r>
              <a:rPr lang="es-MX" dirty="0"/>
              <a:t>. Esta tercera vela abre y cierra dentro del cuerpo de la vela roja. El </a:t>
            </a:r>
            <a:r>
              <a:rPr lang="es-MX" dirty="0" err="1"/>
              <a:t>doji</a:t>
            </a:r>
            <a:r>
              <a:rPr lang="es-MX" dirty="0"/>
              <a:t> es un nivel que marca sugiere un soporte y sus efectos se quedarían eliminados si la cotización hace ruptura de dicho soporte.</a:t>
            </a:r>
          </a:p>
        </p:txBody>
      </p:sp>
      <p:pic>
        <p:nvPicPr>
          <p:cNvPr id="6148" name="Picture 4">
            <a:extLst>
              <a:ext uri="{FF2B5EF4-FFF2-40B4-BE49-F238E27FC236}">
                <a16:creationId xmlns:a16="http://schemas.microsoft.com/office/drawing/2014/main" id="{24A0E943-A221-41F3-9BAB-9F46C25F5F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61" r="5" b="5"/>
          <a:stretch/>
        </p:blipFill>
        <p:spPr bwMode="auto">
          <a:xfrm>
            <a:off x="8051799" y="1892627"/>
            <a:ext cx="3699935" cy="2202738"/>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 Puzzles Online.es 👍 Juegos » » Son Goku llorando de bebé » Rompecabezas  Gratis » Juegos de » Son Goku llorando de bebé Puzzles Jigsaw">
            <a:extLst>
              <a:ext uri="{FF2B5EF4-FFF2-40B4-BE49-F238E27FC236}">
                <a16:creationId xmlns:a16="http://schemas.microsoft.com/office/drawing/2014/main" id="{9701A6EF-F8C5-413C-AADE-E707AC0C0B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12" r="-1" b="3665"/>
          <a:stretch/>
        </p:blipFill>
        <p:spPr bwMode="auto">
          <a:xfrm>
            <a:off x="8051799" y="4187827"/>
            <a:ext cx="3699935" cy="2202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832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175732C-A509-470D-9836-76E48191B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91EA067-17DC-4095-84DB-38C9B2C42CC9}"/>
              </a:ext>
            </a:extLst>
          </p:cNvPr>
          <p:cNvSpPr>
            <a:spLocks noGrp="1"/>
          </p:cNvSpPr>
          <p:nvPr>
            <p:ph type="title"/>
          </p:nvPr>
        </p:nvSpPr>
        <p:spPr>
          <a:xfrm>
            <a:off x="584202" y="702156"/>
            <a:ext cx="7225075" cy="1013800"/>
          </a:xfrm>
        </p:spPr>
        <p:txBody>
          <a:bodyPr>
            <a:normAutofit/>
          </a:bodyPr>
          <a:lstStyle/>
          <a:p>
            <a:r>
              <a:rPr lang="es-MX">
                <a:solidFill>
                  <a:schemeClr val="accent1"/>
                </a:solidFill>
              </a:rPr>
              <a:t>Pequeña golondrina Escondida (Concealing baby swallow)</a:t>
            </a:r>
          </a:p>
        </p:txBody>
      </p:sp>
      <p:grpSp>
        <p:nvGrpSpPr>
          <p:cNvPr id="75" name="Group 74">
            <a:extLst>
              <a:ext uri="{FF2B5EF4-FFF2-40B4-BE49-F238E27FC236}">
                <a16:creationId xmlns:a16="http://schemas.microsoft.com/office/drawing/2014/main" id="{376D5795-E463-41B9-85D2-473EE0A46B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76" name="Rectangle 75">
              <a:extLst>
                <a:ext uri="{FF2B5EF4-FFF2-40B4-BE49-F238E27FC236}">
                  <a16:creationId xmlns:a16="http://schemas.microsoft.com/office/drawing/2014/main" id="{9CF27612-C535-4D0C-9EAE-87F74C97B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B8BFEC1B-A380-4A69-AC71-88399B644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77">
              <a:extLst>
                <a:ext uri="{FF2B5EF4-FFF2-40B4-BE49-F238E27FC236}">
                  <a16:creationId xmlns:a16="http://schemas.microsoft.com/office/drawing/2014/main" id="{689AB692-3273-4D6B-8AA7-674073E958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Marcador de contenido 2">
            <a:extLst>
              <a:ext uri="{FF2B5EF4-FFF2-40B4-BE49-F238E27FC236}">
                <a16:creationId xmlns:a16="http://schemas.microsoft.com/office/drawing/2014/main" id="{DDEB8F27-B435-44C7-8EBF-1A1FB07CD879}"/>
              </a:ext>
            </a:extLst>
          </p:cNvPr>
          <p:cNvSpPr>
            <a:spLocks noGrp="1"/>
          </p:cNvSpPr>
          <p:nvPr>
            <p:ph idx="1"/>
          </p:nvPr>
        </p:nvSpPr>
        <p:spPr>
          <a:xfrm>
            <a:off x="584204" y="1896533"/>
            <a:ext cx="7225074" cy="3962266"/>
          </a:xfrm>
        </p:spPr>
        <p:txBody>
          <a:bodyPr>
            <a:normAutofit/>
          </a:bodyPr>
          <a:lstStyle/>
          <a:p>
            <a:r>
              <a:rPr lang="es-MX" dirty="0"/>
              <a:t>En esta esta figura todas las velas de pauta son rojas, es un </a:t>
            </a:r>
            <a:r>
              <a:rPr lang="es-MX" dirty="0">
                <a:hlinkClick r:id="rId2"/>
              </a:rPr>
              <a:t>patrón de cambio de tendencia de bajista a alcista</a:t>
            </a:r>
            <a:r>
              <a:rPr lang="es-MX" dirty="0"/>
              <a:t>.</a:t>
            </a:r>
            <a:br>
              <a:rPr lang="es-MX" dirty="0"/>
            </a:br>
            <a:r>
              <a:rPr lang="es-MX" dirty="0"/>
              <a:t>Esta formación se producirse en una tendencia bajista en la cual se producen dos velas rojas sin sombra, es decir, dos velas a la baja con cierres en mínimos. La tercera vela abre bajista pero se cierra con forma de martillo invertido que puede significar un de actitud. La cuarta vela, abre con un gap alcista por encima de los máximos de la vela anterior. Abre más arriba pero pierde fuerza y termina cerrando en lo que podría ser un soporte. El activo visita continuamente esos niveles de soporte, pero sin vulnerarlos. Para confirmar dicha pauta se necesita que el activo cierre por encima de la vela anterior y con un rebote fuerte.</a:t>
            </a:r>
          </a:p>
        </p:txBody>
      </p:sp>
      <p:pic>
        <p:nvPicPr>
          <p:cNvPr id="7170" name="Picture 2">
            <a:extLst>
              <a:ext uri="{FF2B5EF4-FFF2-40B4-BE49-F238E27FC236}">
                <a16:creationId xmlns:a16="http://schemas.microsoft.com/office/drawing/2014/main" id="{CA79354D-6379-4223-A4C8-44E733E518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918" r="2" b="2"/>
          <a:stretch/>
        </p:blipFill>
        <p:spPr bwMode="auto">
          <a:xfrm>
            <a:off x="8042590" y="641102"/>
            <a:ext cx="3702877" cy="28285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nuyasha: ¿cómo será la secuela del anime? | Hanyo no Yashahime: Sengoku  Otogi Soshi | Series TV | Cine | Anime | Rumiko Takahashi | Viz Media |  Estados Unidos nnda nnlt | RESPUESTAS | MAG.">
            <a:extLst>
              <a:ext uri="{FF2B5EF4-FFF2-40B4-BE49-F238E27FC236}">
                <a16:creationId xmlns:a16="http://schemas.microsoft.com/office/drawing/2014/main" id="{9164DA41-17E0-4999-A1E8-9F78EACA062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463" r="6898" b="-1"/>
          <a:stretch/>
        </p:blipFill>
        <p:spPr bwMode="auto">
          <a:xfrm>
            <a:off x="8042590" y="3562063"/>
            <a:ext cx="3702877" cy="282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012239"/>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353</TotalTime>
  <Words>1495</Words>
  <Application>Microsoft Office PowerPoint</Application>
  <PresentationFormat>Panorámica</PresentationFormat>
  <Paragraphs>33</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Gill Sans MT</vt:lpstr>
      <vt:lpstr>Wingdings 2</vt:lpstr>
      <vt:lpstr>Dividendo</vt:lpstr>
      <vt:lpstr>Métodos de sakata</vt:lpstr>
      <vt:lpstr>Introducción</vt:lpstr>
      <vt:lpstr>Soportes y resistencias</vt:lpstr>
      <vt:lpstr>Señales de cambio alcista</vt:lpstr>
      <vt:lpstr>ESTRELLA DE LA MAÑANA O LUCERO DEL ALBA (Morning Star)</vt:lpstr>
      <vt:lpstr>Estrella de la mañana doji o lUcero del Alba Doji( Morning doji star)</vt:lpstr>
      <vt:lpstr>Patada o Coz alcista (Kicking)</vt:lpstr>
      <vt:lpstr>Bebe abandonado alcista (abandoned baby)</vt:lpstr>
      <vt:lpstr>Pequeña golondrina Escondida (Concealing baby swallow)</vt:lpstr>
      <vt:lpstr>Tres soldados blancos(Three White solders)</vt:lpstr>
      <vt:lpstr>Tres velas interiores alcistas (three inside up)</vt:lpstr>
      <vt:lpstr>Tres velas exteriores alcistas (Three outside up)</vt:lpstr>
      <vt:lpstr>Filosofía de los tres monos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Métodos de sakata</dc:title>
  <dc:creator>Misael Lopez Sanchez</dc:creator>
  <cp:lastModifiedBy>Misael Lopez Sanchez</cp:lastModifiedBy>
  <cp:revision>4</cp:revision>
  <dcterms:created xsi:type="dcterms:W3CDTF">2020-10-28T18:16:14Z</dcterms:created>
  <dcterms:modified xsi:type="dcterms:W3CDTF">2020-10-29T00:09:49Z</dcterms:modified>
</cp:coreProperties>
</file>