
<file path=[Content_Types].xml><?xml version="1.0" encoding="utf-8"?>
<Types xmlns="http://schemas.openxmlformats.org/package/2006/content-types">
  <Default Extension="docx" ContentType="application/vnd.openxmlformats-officedocument.wordprocessingml.documen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mo" panose="020B0604020202020204" charset="0"/>
      <p:regular r:id="rId13"/>
    </p:embeddedFont>
    <p:embeddedFont>
      <p:font typeface="Calibri" panose="020F0502020204030204" pitchFamily="34" charset="0"/>
      <p:regular r:id="rId14"/>
      <p:bold r:id="rId15"/>
      <p:italic r:id="rId16"/>
      <p:boldItalic r:id="rId17"/>
    </p:embeddedFont>
    <p:embeddedFont>
      <p:font typeface="Cambria Math" panose="02040503050406030204" pitchFamily="18" charset="0"/>
      <p:regular r:id="rId18"/>
    </p:embeddedFont>
    <p:embeddedFont>
      <p:font typeface="Libre Franklin Bold" panose="020B0604020202020204" charset="0"/>
      <p:regular r:id="rId19"/>
    </p:embeddedFont>
    <p:embeddedFont>
      <p:font typeface="Libre Franklin Bold Bold" panose="020B0604020202020204" charset="0"/>
      <p:regular r:id="rId20"/>
    </p:embeddedFont>
    <p:embeddedFont>
      <p:font typeface="Libre Franklin Light" panose="020B0604020202020204" charset="0"/>
      <p:regular r:id="rId21"/>
    </p:embeddedFont>
    <p:embeddedFont>
      <p:font typeface="Libre Franklin Light Bold" panose="020B0604020202020204" charset="0"/>
      <p:regular r:id="rId22"/>
    </p:embeddedFont>
    <p:embeddedFont>
      <p:font typeface="Libre Franklin Medium" panose="020B0604020202020204" charset="0"/>
      <p:regular r:id="rId23"/>
    </p:embeddedFont>
    <p:embeddedFont>
      <p:font typeface="Libre Franklin Medium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9B3F2-20FC-44C1-9903-216153956213}" v="53" dt="2020-10-18T18:01:48.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5828" autoAdjust="0"/>
  </p:normalViewPr>
  <p:slideViewPr>
    <p:cSldViewPr>
      <p:cViewPr varScale="1">
        <p:scale>
          <a:sx n="53" d="100"/>
          <a:sy n="53" d="100"/>
        </p:scale>
        <p:origin x="134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package" Target="../embeddings/Microsoft_Word_Document.docx"/><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E2D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0023069" y="5657850"/>
            <a:ext cx="11823872" cy="7825254"/>
          </a:xfrm>
          <a:prstGeom prst="rect">
            <a:avLst/>
          </a:prstGeom>
        </p:spPr>
      </p:pic>
      <p:pic>
        <p:nvPicPr>
          <p:cNvPr id="3" name="Picture 3"/>
          <p:cNvPicPr>
            <a:picLocks noChangeAspect="1"/>
          </p:cNvPicPr>
          <p:nvPr/>
        </p:nvPicPr>
        <p:blipFill>
          <a:blip r:embed="rId3"/>
          <a:srcRect/>
          <a:stretch>
            <a:fillRect/>
          </a:stretch>
        </p:blipFill>
        <p:spPr>
          <a:xfrm rot="1532132">
            <a:off x="-4471438" y="-2883927"/>
            <a:ext cx="11823872" cy="7825254"/>
          </a:xfrm>
          <a:prstGeom prst="rect">
            <a:avLst/>
          </a:prstGeom>
        </p:spPr>
      </p:pic>
      <p:pic>
        <p:nvPicPr>
          <p:cNvPr id="4" name="Picture 4"/>
          <p:cNvPicPr>
            <a:picLocks noChangeAspect="1"/>
          </p:cNvPicPr>
          <p:nvPr/>
        </p:nvPicPr>
        <p:blipFill>
          <a:blip r:embed="rId4"/>
          <a:srcRect/>
          <a:stretch>
            <a:fillRect/>
          </a:stretch>
        </p:blipFill>
        <p:spPr>
          <a:xfrm rot="-405914">
            <a:off x="1329251" y="1743279"/>
            <a:ext cx="9523232" cy="5665559"/>
          </a:xfrm>
          <a:prstGeom prst="rect">
            <a:avLst/>
          </a:prstGeom>
        </p:spPr>
      </p:pic>
      <p:sp>
        <p:nvSpPr>
          <p:cNvPr id="5" name="TextBox 5"/>
          <p:cNvSpPr txBox="1"/>
          <p:nvPr/>
        </p:nvSpPr>
        <p:spPr>
          <a:xfrm rot="-405914">
            <a:off x="2124715" y="2833331"/>
            <a:ext cx="7959321" cy="2260501"/>
          </a:xfrm>
          <a:prstGeom prst="rect">
            <a:avLst/>
          </a:prstGeom>
        </p:spPr>
        <p:txBody>
          <a:bodyPr lIns="0" tIns="0" rIns="0" bIns="0" rtlCol="0" anchor="t">
            <a:spAutoFit/>
          </a:bodyPr>
          <a:lstStyle/>
          <a:p>
            <a:pPr algn="ctr">
              <a:lnSpc>
                <a:spcPts val="8800"/>
              </a:lnSpc>
            </a:pPr>
            <a:r>
              <a:rPr lang="en-US" sz="8000">
                <a:solidFill>
                  <a:srgbClr val="233D5D"/>
                </a:solidFill>
                <a:latin typeface="Libre Franklin Bold"/>
              </a:rPr>
              <a:t>ANÁLISIS TÉCNICO</a:t>
            </a:r>
          </a:p>
        </p:txBody>
      </p:sp>
      <p:pic>
        <p:nvPicPr>
          <p:cNvPr id="6" name="Picture 6"/>
          <p:cNvPicPr>
            <a:picLocks noChangeAspect="1"/>
          </p:cNvPicPr>
          <p:nvPr/>
        </p:nvPicPr>
        <p:blipFill>
          <a:blip r:embed="rId5"/>
          <a:srcRect/>
          <a:stretch>
            <a:fillRect/>
          </a:stretch>
        </p:blipFill>
        <p:spPr>
          <a:xfrm>
            <a:off x="11652856" y="2296665"/>
            <a:ext cx="5606444" cy="6560732"/>
          </a:xfrm>
          <a:prstGeom prst="rect">
            <a:avLst/>
          </a:prstGeom>
        </p:spPr>
      </p:pic>
      <p:sp>
        <p:nvSpPr>
          <p:cNvPr id="7" name="TextBox 7"/>
          <p:cNvSpPr txBox="1"/>
          <p:nvPr/>
        </p:nvSpPr>
        <p:spPr>
          <a:xfrm>
            <a:off x="1028700" y="8691799"/>
            <a:ext cx="7741090" cy="566501"/>
          </a:xfrm>
          <a:prstGeom prst="rect">
            <a:avLst/>
          </a:prstGeom>
        </p:spPr>
        <p:txBody>
          <a:bodyPr lIns="0" tIns="0" rIns="0" bIns="0" rtlCol="0" anchor="t">
            <a:spAutoFit/>
          </a:bodyPr>
          <a:lstStyle/>
          <a:p>
            <a:pPr>
              <a:lnSpc>
                <a:spcPts val="2240"/>
              </a:lnSpc>
            </a:pPr>
            <a:r>
              <a:rPr lang="en-US" sz="1599" spc="79">
                <a:solidFill>
                  <a:srgbClr val="233D5D"/>
                </a:solidFill>
                <a:latin typeface="Libre Franklin Light Bold"/>
              </a:rPr>
              <a:t>CARTERAS DE INVERSIÓN</a:t>
            </a:r>
          </a:p>
          <a:p>
            <a:pPr>
              <a:lnSpc>
                <a:spcPts val="2239"/>
              </a:lnSpc>
            </a:pPr>
            <a:r>
              <a:rPr lang="en-US" sz="1600" spc="80">
                <a:solidFill>
                  <a:srgbClr val="233D5D"/>
                </a:solidFill>
                <a:latin typeface="Libre Franklin Light Bold"/>
              </a:rPr>
              <a:t>GRUPO 9121</a:t>
            </a:r>
          </a:p>
        </p:txBody>
      </p:sp>
      <p:graphicFrame>
        <p:nvGraphicFramePr>
          <p:cNvPr id="8" name="Object 7">
            <a:extLst>
              <a:ext uri="{FF2B5EF4-FFF2-40B4-BE49-F238E27FC236}">
                <a16:creationId xmlns:a16="http://schemas.microsoft.com/office/drawing/2014/main" id="{788D015C-0101-4DB0-9FE6-777C248FF9DD}"/>
              </a:ext>
            </a:extLst>
          </p:cNvPr>
          <p:cNvGraphicFramePr>
            <a:graphicFrameLocks noChangeAspect="1"/>
          </p:cNvGraphicFramePr>
          <p:nvPr>
            <p:extLst>
              <p:ext uri="{D42A27DB-BD31-4B8C-83A1-F6EECF244321}">
                <p14:modId xmlns:p14="http://schemas.microsoft.com/office/powerpoint/2010/main" val="1732820047"/>
              </p:ext>
            </p:extLst>
          </p:nvPr>
        </p:nvGraphicFramePr>
        <p:xfrm>
          <a:off x="15935325" y="341313"/>
          <a:ext cx="2225675" cy="1928812"/>
        </p:xfrm>
        <a:graphic>
          <a:graphicData uri="http://schemas.openxmlformats.org/presentationml/2006/ole">
            <mc:AlternateContent xmlns:mc="http://schemas.openxmlformats.org/markup-compatibility/2006">
              <mc:Choice xmlns:v="urn:schemas-microsoft-com:vml" Requires="v">
                <p:oleObj spid="_x0000_s1031" name="Document" showAsIcon="1" r:id="rId6" imgW="914400" imgH="792360" progId="Word.Document.12">
                  <p:embed/>
                </p:oleObj>
              </mc:Choice>
              <mc:Fallback>
                <p:oleObj name="Document" showAsIcon="1" r:id="rId6" imgW="914400" imgH="792360" progId="Word.Document.12">
                  <p:embed/>
                  <p:pic>
                    <p:nvPicPr>
                      <p:cNvPr id="0" name=""/>
                      <p:cNvPicPr/>
                      <p:nvPr/>
                    </p:nvPicPr>
                    <p:blipFill>
                      <a:blip r:embed="rId7"/>
                      <a:stretch>
                        <a:fillRect/>
                      </a:stretch>
                    </p:blipFill>
                    <p:spPr>
                      <a:xfrm>
                        <a:off x="15935325" y="341313"/>
                        <a:ext cx="2225675" cy="1928812"/>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2D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2579019">
            <a:off x="-3008843" y="4758456"/>
            <a:ext cx="11676750" cy="11676750"/>
          </a:xfrm>
          <a:prstGeom prst="rect">
            <a:avLst/>
          </a:prstGeom>
        </p:spPr>
      </p:pic>
      <p:pic>
        <p:nvPicPr>
          <p:cNvPr id="3" name="Picture 3"/>
          <p:cNvPicPr>
            <a:picLocks noChangeAspect="1"/>
          </p:cNvPicPr>
          <p:nvPr/>
        </p:nvPicPr>
        <p:blipFill>
          <a:blip r:embed="rId2"/>
          <a:srcRect/>
          <a:stretch>
            <a:fillRect/>
          </a:stretch>
        </p:blipFill>
        <p:spPr>
          <a:xfrm rot="-2579019">
            <a:off x="13500826" y="-2167257"/>
            <a:ext cx="8066953" cy="8066953"/>
          </a:xfrm>
          <a:prstGeom prst="rect">
            <a:avLst/>
          </a:prstGeom>
        </p:spPr>
      </p:pic>
      <p:pic>
        <p:nvPicPr>
          <p:cNvPr id="4" name="Picture 4"/>
          <p:cNvPicPr>
            <a:picLocks noChangeAspect="1"/>
          </p:cNvPicPr>
          <p:nvPr/>
        </p:nvPicPr>
        <p:blipFill>
          <a:blip r:embed="rId3"/>
          <a:srcRect/>
          <a:stretch>
            <a:fillRect/>
          </a:stretch>
        </p:blipFill>
        <p:spPr>
          <a:xfrm rot="147431">
            <a:off x="7760211" y="1499818"/>
            <a:ext cx="12249322" cy="7287364"/>
          </a:xfrm>
          <a:prstGeom prst="rect">
            <a:avLst/>
          </a:prstGeom>
        </p:spPr>
      </p:pic>
      <p:sp>
        <p:nvSpPr>
          <p:cNvPr id="5" name="TextBox 5"/>
          <p:cNvSpPr txBox="1"/>
          <p:nvPr/>
        </p:nvSpPr>
        <p:spPr>
          <a:xfrm rot="112259">
            <a:off x="8904087" y="2160963"/>
            <a:ext cx="8834346" cy="4081857"/>
          </a:xfrm>
          <a:prstGeom prst="rect">
            <a:avLst/>
          </a:prstGeom>
        </p:spPr>
        <p:txBody>
          <a:bodyPr lIns="0" tIns="0" rIns="0" bIns="0" rtlCol="0" anchor="t">
            <a:spAutoFit/>
          </a:bodyPr>
          <a:lstStyle/>
          <a:p>
            <a:pPr algn="ctr">
              <a:lnSpc>
                <a:spcPts val="5705"/>
              </a:lnSpc>
            </a:pPr>
            <a:r>
              <a:rPr lang="en-US" sz="5187">
                <a:solidFill>
                  <a:srgbClr val="233D5D"/>
                </a:solidFill>
                <a:latin typeface="Libre Franklin Medium Bold"/>
              </a:rPr>
              <a:t>Media móvil exponencial</a:t>
            </a:r>
          </a:p>
          <a:p>
            <a:pPr algn="just">
              <a:lnSpc>
                <a:spcPts val="3300"/>
              </a:lnSpc>
            </a:pPr>
            <a:r>
              <a:rPr lang="en-US" sz="3000">
                <a:solidFill>
                  <a:srgbClr val="233D5D"/>
                </a:solidFill>
                <a:latin typeface="Libre Franklin Medium"/>
              </a:rPr>
              <a:t>La media exponencial, es más efectiva que la media simple para seguir las tendencias. </a:t>
            </a:r>
          </a:p>
          <a:p>
            <a:pPr algn="just">
              <a:lnSpc>
                <a:spcPts val="3300"/>
              </a:lnSpc>
            </a:pPr>
            <a:r>
              <a:rPr lang="en-US" sz="3000">
                <a:solidFill>
                  <a:srgbClr val="233D5D"/>
                </a:solidFill>
                <a:latin typeface="Libre Franklin Medium"/>
              </a:rPr>
              <a:t>Para construir la media móvil exponencial, los datos recientes tienen más peso y reacciona más rápidamente a esos cambios, restando importancia a los datos antiguos y eliminando el problema que surge en la media simple, cuando los datos viejos abandonan el promedio.</a:t>
            </a:r>
          </a:p>
        </p:txBody>
      </p:sp>
      <p:pic>
        <p:nvPicPr>
          <p:cNvPr id="6" name="Picture 6"/>
          <p:cNvPicPr>
            <a:picLocks noChangeAspect="1"/>
          </p:cNvPicPr>
          <p:nvPr/>
        </p:nvPicPr>
        <p:blipFill>
          <a:blip r:embed="rId4"/>
          <a:srcRect/>
          <a:stretch>
            <a:fillRect/>
          </a:stretch>
        </p:blipFill>
        <p:spPr>
          <a:xfrm>
            <a:off x="1723328" y="2770809"/>
            <a:ext cx="4871031" cy="513231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1FDF38-6FF1-4A99-90C1-1B7F34395E13}"/>
                  </a:ext>
                </a:extLst>
              </p:cNvPr>
              <p:cNvSpPr txBox="1"/>
              <p:nvPr/>
            </p:nvSpPr>
            <p:spPr>
              <a:xfrm>
                <a:off x="4648200" y="8115915"/>
                <a:ext cx="13149529" cy="12324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20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𝐸𝑀𝐴</m:t>
                          </m:r>
                        </m:e>
                        <m:sub>
                          <m:r>
                            <a:rPr lang="es-MX" sz="3200" b="0" i="1" smtClean="0">
                              <a:latin typeface="Cambria Math" panose="02040503050406030204" pitchFamily="18" charset="0"/>
                              <a:ea typeface="Cambria Math" panose="02040503050406030204" pitchFamily="18" charset="0"/>
                            </a:rPr>
                            <m:t>𝑡</m:t>
                          </m:r>
                        </m:sub>
                      </m:sSub>
                      <m:r>
                        <a:rPr lang="es-MX" sz="3200" i="0">
                          <a:latin typeface="Cambria Math" panose="02040503050406030204" pitchFamily="18" charset="0"/>
                          <a:ea typeface="Cambria Math" panose="02040503050406030204" pitchFamily="18" charset="0"/>
                        </a:rPr>
                        <m:t>=</m:t>
                      </m:r>
                      <m:r>
                        <a:rPr lang="es-MX" sz="3200" i="1">
                          <a:latin typeface="Cambria Math" panose="02040503050406030204" pitchFamily="18" charset="0"/>
                          <a:ea typeface="Cambria Math" panose="02040503050406030204" pitchFamily="18" charset="0"/>
                        </a:rPr>
                        <m:t>𝐾</m:t>
                      </m:r>
                      <m:r>
                        <a:rPr lang="es-MX" sz="3200" i="1">
                          <a:latin typeface="Cambria Math" panose="02040503050406030204" pitchFamily="18" charset="0"/>
                          <a:ea typeface="Cambria Math" panose="02040503050406030204" pitchFamily="18" charset="0"/>
                        </a:rPr>
                        <m:t>∗</m:t>
                      </m:r>
                      <m:sSub>
                        <m:sSubPr>
                          <m:ctrlPr>
                            <a:rPr lang="es-MX" sz="3200" i="1">
                              <a:latin typeface="Cambria Math" panose="02040503050406030204" pitchFamily="18" charset="0"/>
                              <a:ea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𝑃</m:t>
                          </m:r>
                        </m:e>
                        <m:sub>
                          <m:r>
                            <a:rPr lang="es-MX" sz="3200" i="1">
                              <a:latin typeface="Cambria Math" panose="02040503050406030204" pitchFamily="18" charset="0"/>
                              <a:ea typeface="Cambria Math" panose="02040503050406030204" pitchFamily="18" charset="0"/>
                            </a:rPr>
                            <m:t>𝑡</m:t>
                          </m:r>
                        </m:sub>
                      </m:sSub>
                      <m:r>
                        <a:rPr lang="es-MX" sz="3200" i="1">
                          <a:latin typeface="Cambria Math" panose="02040503050406030204" pitchFamily="18" charset="0"/>
                          <a:ea typeface="Cambria Math" panose="02040503050406030204" pitchFamily="18" charset="0"/>
                        </a:rPr>
                        <m:t>+(1−</m:t>
                      </m:r>
                      <m:r>
                        <a:rPr lang="es-MX" sz="3200" i="1">
                          <a:latin typeface="Cambria Math" panose="02040503050406030204" pitchFamily="18" charset="0"/>
                          <a:ea typeface="Cambria Math" panose="02040503050406030204" pitchFamily="18" charset="0"/>
                        </a:rPr>
                        <m:t>𝐾</m:t>
                      </m:r>
                      <m:r>
                        <a:rPr lang="es-MX" sz="3200" i="1">
                          <a:latin typeface="Cambria Math" panose="02040503050406030204" pitchFamily="18" charset="0"/>
                          <a:ea typeface="Cambria Math" panose="02040503050406030204" pitchFamily="18" charset="0"/>
                        </a:rPr>
                        <m:t>)</m:t>
                      </m:r>
                      <m:r>
                        <a:rPr lang="es-MX" sz="3200">
                          <a:latin typeface="Cambria Math" panose="02040503050406030204" pitchFamily="18" charset="0"/>
                          <a:ea typeface="Cambria Math" panose="02040503050406030204" pitchFamily="18" charset="0"/>
                        </a:rPr>
                        <m:t>∗</m:t>
                      </m:r>
                      <m:r>
                        <a:rPr lang="es-MX" sz="3200" i="1">
                          <a:latin typeface="Cambria Math" panose="02040503050406030204" pitchFamily="18" charset="0"/>
                          <a:ea typeface="Cambria Math" panose="02040503050406030204" pitchFamily="18" charset="0"/>
                        </a:rPr>
                        <m:t>𝐸𝑚</m:t>
                      </m:r>
                      <m:sSub>
                        <m:sSubPr>
                          <m:ctrlPr>
                            <a:rPr lang="es-MX" sz="3200" i="1">
                              <a:latin typeface="Cambria Math" panose="02040503050406030204" pitchFamily="18" charset="0"/>
                              <a:ea typeface="Cambria Math" panose="02040503050406030204" pitchFamily="18" charset="0"/>
                            </a:rPr>
                          </m:ctrlPr>
                        </m:sSubPr>
                        <m:e>
                          <m:r>
                            <a:rPr lang="es-MX" sz="3200" i="1">
                              <a:latin typeface="Cambria Math" panose="02040503050406030204" pitchFamily="18" charset="0"/>
                              <a:ea typeface="Cambria Math" panose="02040503050406030204" pitchFamily="18" charset="0"/>
                            </a:rPr>
                            <m:t>𝑎</m:t>
                          </m:r>
                        </m:e>
                        <m:sub>
                          <m:r>
                            <a:rPr lang="es-MX" sz="3200" i="1">
                              <a:latin typeface="Cambria Math" panose="02040503050406030204" pitchFamily="18" charset="0"/>
                              <a:ea typeface="Cambria Math" panose="02040503050406030204" pitchFamily="18" charset="0"/>
                            </a:rPr>
                            <m:t>𝑡</m:t>
                          </m:r>
                          <m:r>
                            <a:rPr lang="es-MX" sz="3200" i="1">
                              <a:latin typeface="Cambria Math" panose="02040503050406030204" pitchFamily="18" charset="0"/>
                              <a:ea typeface="Cambria Math" panose="02040503050406030204" pitchFamily="18" charset="0"/>
                            </a:rPr>
                            <m:t>−1</m:t>
                          </m:r>
                        </m:sub>
                      </m:sSub>
                    </m:oMath>
                  </m:oMathPara>
                </a14:m>
                <a:endParaRPr lang="es-MX" sz="3200" dirty="0">
                  <a:latin typeface="Cambria Math" panose="02040503050406030204" pitchFamily="18" charset="0"/>
                  <a:ea typeface="Cambria Math" panose="02040503050406030204" pitchFamily="18" charset="0"/>
                </a:endParaRPr>
              </a:p>
              <a:p>
                <a:pPr algn="ctr"/>
                <a:r>
                  <a:rPr lang="es-MX" sz="3200" dirty="0">
                    <a:latin typeface="Cambria Math" panose="02040503050406030204" pitchFamily="18" charset="0"/>
                    <a:ea typeface="Cambria Math" panose="02040503050406030204" pitchFamily="18" charset="0"/>
                  </a:rPr>
                  <a:t>K=</a:t>
                </a:r>
                <a14:m>
                  <m:oMath xmlns:m="http://schemas.openxmlformats.org/officeDocument/2006/math">
                    <m:f>
                      <m:fPr>
                        <m:ctrlPr>
                          <a:rPr lang="es-MX" sz="3200" i="1" smtClean="0">
                            <a:latin typeface="Cambria Math" panose="02040503050406030204" pitchFamily="18" charset="0"/>
                            <a:ea typeface="Cambria Math" panose="02040503050406030204" pitchFamily="18" charset="0"/>
                          </a:rPr>
                        </m:ctrlPr>
                      </m:fPr>
                      <m:num>
                        <m:r>
                          <a:rPr lang="es-MX" sz="3200" b="0" i="1" smtClean="0">
                            <a:latin typeface="Cambria Math" panose="02040503050406030204" pitchFamily="18" charset="0"/>
                            <a:ea typeface="Cambria Math" panose="02040503050406030204" pitchFamily="18" charset="0"/>
                          </a:rPr>
                          <m:t>2</m:t>
                        </m:r>
                      </m:num>
                      <m:den>
                        <m:r>
                          <a:rPr lang="es-MX" sz="3200" b="0" i="1" smtClean="0">
                            <a:latin typeface="Cambria Math" panose="02040503050406030204" pitchFamily="18" charset="0"/>
                            <a:ea typeface="Cambria Math" panose="02040503050406030204" pitchFamily="18" charset="0"/>
                          </a:rPr>
                          <m:t>𝑁</m:t>
                        </m:r>
                        <m:r>
                          <a:rPr lang="es-MX" sz="3200" b="0" i="1" smtClean="0">
                            <a:latin typeface="Cambria Math" panose="02040503050406030204" pitchFamily="18" charset="0"/>
                            <a:ea typeface="Cambria Math" panose="02040503050406030204" pitchFamily="18" charset="0"/>
                          </a:rPr>
                          <m:t>+1</m:t>
                        </m:r>
                      </m:den>
                    </m:f>
                  </m:oMath>
                </a14:m>
                <a:endParaRPr lang="es-MX" sz="32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6C1FDF38-6FF1-4A99-90C1-1B7F34395E13}"/>
                  </a:ext>
                </a:extLst>
              </p:cNvPr>
              <p:cNvSpPr txBox="1">
                <a:spLocks noRot="1" noChangeAspect="1" noMove="1" noResize="1" noEditPoints="1" noAdjustHandles="1" noChangeArrowheads="1" noChangeShapeType="1" noTextEdit="1"/>
              </p:cNvSpPr>
              <p:nvPr/>
            </p:nvSpPr>
            <p:spPr>
              <a:xfrm>
                <a:off x="4648200" y="8115915"/>
                <a:ext cx="13149529" cy="1232453"/>
              </a:xfrm>
              <a:prstGeom prst="rect">
                <a:avLst/>
              </a:prstGeom>
              <a:blipFill>
                <a:blip r:embed="rId5"/>
                <a:stretch>
                  <a:fillRect b="-6404"/>
                </a:stretch>
              </a:blipFill>
            </p:spPr>
            <p:txBody>
              <a:bodyPr/>
              <a:lstStyle/>
              <a:p>
                <a:r>
                  <a:rPr lang="es-MX">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5BD9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442456">
            <a:off x="11643188" y="3763596"/>
            <a:ext cx="9385047" cy="9385047"/>
          </a:xfrm>
          <a:prstGeom prst="rect">
            <a:avLst/>
          </a:prstGeom>
        </p:spPr>
      </p:pic>
      <p:pic>
        <p:nvPicPr>
          <p:cNvPr id="3" name="Picture 3"/>
          <p:cNvPicPr>
            <a:picLocks noChangeAspect="1"/>
          </p:cNvPicPr>
          <p:nvPr/>
        </p:nvPicPr>
        <p:blipFill>
          <a:blip r:embed="rId3"/>
          <a:srcRect/>
          <a:stretch>
            <a:fillRect/>
          </a:stretch>
        </p:blipFill>
        <p:spPr>
          <a:xfrm rot="425886">
            <a:off x="9590694" y="1368954"/>
            <a:ext cx="6207587" cy="6322542"/>
          </a:xfrm>
          <a:prstGeom prst="rect">
            <a:avLst/>
          </a:prstGeom>
        </p:spPr>
      </p:pic>
      <p:sp>
        <p:nvSpPr>
          <p:cNvPr id="4" name="TextBox 4"/>
          <p:cNvSpPr txBox="1"/>
          <p:nvPr/>
        </p:nvSpPr>
        <p:spPr>
          <a:xfrm rot="425886">
            <a:off x="10446098" y="2456107"/>
            <a:ext cx="4490975" cy="3781425"/>
          </a:xfrm>
          <a:prstGeom prst="rect">
            <a:avLst/>
          </a:prstGeom>
        </p:spPr>
        <p:txBody>
          <a:bodyPr lIns="0" tIns="0" rIns="0" bIns="0" rtlCol="0" anchor="t">
            <a:spAutoFit/>
          </a:bodyPr>
          <a:lstStyle/>
          <a:p>
            <a:pPr algn="ctr">
              <a:lnSpc>
                <a:spcPts val="4950"/>
              </a:lnSpc>
            </a:pPr>
            <a:r>
              <a:rPr lang="en-US" sz="4500">
                <a:solidFill>
                  <a:srgbClr val="233D5D"/>
                </a:solidFill>
                <a:latin typeface="Libre Franklin Bold"/>
              </a:rPr>
              <a:t>¿CUÁL ES LA LONGITUD QUÉ MAS NOS CONVIENE?</a:t>
            </a:r>
          </a:p>
          <a:p>
            <a:pPr algn="ctr">
              <a:lnSpc>
                <a:spcPts val="4950"/>
              </a:lnSpc>
            </a:pPr>
            <a:r>
              <a:rPr lang="en-US" sz="4500">
                <a:solidFill>
                  <a:srgbClr val="233D5D"/>
                </a:solidFill>
                <a:latin typeface="Libre Franklin Bold"/>
              </a:rPr>
              <a:t>MEDIA CORTA O LARGA?</a:t>
            </a:r>
          </a:p>
        </p:txBody>
      </p:sp>
      <p:pic>
        <p:nvPicPr>
          <p:cNvPr id="5" name="Picture 5"/>
          <p:cNvPicPr>
            <a:picLocks noChangeAspect="1"/>
          </p:cNvPicPr>
          <p:nvPr/>
        </p:nvPicPr>
        <p:blipFill>
          <a:blip r:embed="rId4"/>
          <a:srcRect/>
          <a:stretch>
            <a:fillRect/>
          </a:stretch>
        </p:blipFill>
        <p:spPr>
          <a:xfrm rot="8100000">
            <a:off x="-3307798" y="-2635356"/>
            <a:ext cx="11656162" cy="11656162"/>
          </a:xfrm>
          <a:prstGeom prst="rect">
            <a:avLst/>
          </a:prstGeom>
        </p:spPr>
      </p:pic>
      <p:pic>
        <p:nvPicPr>
          <p:cNvPr id="6" name="Picture 6"/>
          <p:cNvPicPr>
            <a:picLocks noChangeAspect="1"/>
          </p:cNvPicPr>
          <p:nvPr/>
        </p:nvPicPr>
        <p:blipFill>
          <a:blip r:embed="rId5"/>
          <a:srcRect/>
          <a:stretch>
            <a:fillRect/>
          </a:stretch>
        </p:blipFill>
        <p:spPr>
          <a:xfrm>
            <a:off x="2302033" y="1961253"/>
            <a:ext cx="6255150" cy="9190901"/>
          </a:xfrm>
          <a:prstGeom prst="rect">
            <a:avLst/>
          </a:prstGeom>
        </p:spPr>
      </p:pic>
    </p:spTree>
    <p:extLst>
      <p:ext uri="{BB962C8B-B14F-4D97-AF65-F5344CB8AC3E}">
        <p14:creationId xmlns:p14="http://schemas.microsoft.com/office/powerpoint/2010/main" val="155657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2D6D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120144">
            <a:off x="-4681000" y="1798717"/>
            <a:ext cx="13449112" cy="13449112"/>
          </a:xfrm>
          <a:prstGeom prst="rect">
            <a:avLst/>
          </a:prstGeom>
        </p:spPr>
      </p:pic>
      <p:grpSp>
        <p:nvGrpSpPr>
          <p:cNvPr id="3" name="Group 3"/>
          <p:cNvGrpSpPr/>
          <p:nvPr/>
        </p:nvGrpSpPr>
        <p:grpSpPr>
          <a:xfrm>
            <a:off x="8641522" y="1827282"/>
            <a:ext cx="8136174" cy="6632435"/>
            <a:chOff x="0" y="0"/>
            <a:chExt cx="10848233" cy="8843247"/>
          </a:xfrm>
        </p:grpSpPr>
        <p:sp>
          <p:nvSpPr>
            <p:cNvPr id="4" name="TextBox 4"/>
            <p:cNvSpPr txBox="1"/>
            <p:nvPr/>
          </p:nvSpPr>
          <p:spPr>
            <a:xfrm>
              <a:off x="0" y="0"/>
              <a:ext cx="10848233" cy="1463040"/>
            </a:xfrm>
            <a:prstGeom prst="rect">
              <a:avLst/>
            </a:prstGeom>
          </p:spPr>
          <p:txBody>
            <a:bodyPr lIns="0" tIns="0" rIns="0" bIns="0" rtlCol="0" anchor="t">
              <a:spAutoFit/>
            </a:bodyPr>
            <a:lstStyle/>
            <a:p>
              <a:pPr>
                <a:lnSpc>
                  <a:spcPts val="8640"/>
                </a:lnSpc>
              </a:pPr>
              <a:r>
                <a:rPr lang="en-US" sz="7200">
                  <a:solidFill>
                    <a:srgbClr val="233D5D"/>
                  </a:solidFill>
                  <a:latin typeface="Libre Franklin Medium"/>
                </a:rPr>
                <a:t>Temas</a:t>
              </a:r>
            </a:p>
          </p:txBody>
        </p:sp>
        <p:sp>
          <p:nvSpPr>
            <p:cNvPr id="5" name="TextBox 5"/>
            <p:cNvSpPr txBox="1"/>
            <p:nvPr/>
          </p:nvSpPr>
          <p:spPr>
            <a:xfrm>
              <a:off x="0" y="1865020"/>
              <a:ext cx="10848233" cy="6978227"/>
            </a:xfrm>
            <a:prstGeom prst="rect">
              <a:avLst/>
            </a:prstGeom>
          </p:spPr>
          <p:txBody>
            <a:bodyPr lIns="0" tIns="0" rIns="0" bIns="0" rtlCol="0" anchor="t">
              <a:spAutoFit/>
            </a:bodyPr>
            <a:lstStyle/>
            <a:p>
              <a:pPr>
                <a:lnSpc>
                  <a:spcPts val="5040"/>
                </a:lnSpc>
              </a:pPr>
              <a:r>
                <a:rPr lang="en-US" sz="3600">
                  <a:solidFill>
                    <a:srgbClr val="233D5D"/>
                  </a:solidFill>
                  <a:latin typeface="Libre Franklin Light Bold"/>
                </a:rPr>
                <a:t>Definición del Análisis  Técnico</a:t>
              </a:r>
            </a:p>
            <a:p>
              <a:pPr>
                <a:lnSpc>
                  <a:spcPts val="5040"/>
                </a:lnSpc>
              </a:pPr>
              <a:r>
                <a:rPr lang="en-US" sz="3600">
                  <a:solidFill>
                    <a:srgbClr val="233D5D"/>
                  </a:solidFill>
                  <a:latin typeface="Libre Franklin Light Bold"/>
                </a:rPr>
                <a:t>Indicadores</a:t>
              </a:r>
            </a:p>
            <a:p>
              <a:pPr marL="690880" lvl="1" indent="-345440">
                <a:lnSpc>
                  <a:spcPts val="4480"/>
                </a:lnSpc>
                <a:buFont typeface="Arial"/>
                <a:buChar char="•"/>
              </a:pPr>
              <a:r>
                <a:rPr lang="en-US" sz="3200">
                  <a:solidFill>
                    <a:srgbClr val="233D5D"/>
                  </a:solidFill>
                  <a:latin typeface="Libre Franklin Light"/>
                </a:rPr>
                <a:t>Media Móvil Simple (Corta y Larga)</a:t>
              </a:r>
            </a:p>
            <a:p>
              <a:pPr marL="690880" lvl="1" indent="-345440">
                <a:lnSpc>
                  <a:spcPts val="4480"/>
                </a:lnSpc>
                <a:buFont typeface="Arial"/>
                <a:buChar char="•"/>
              </a:pPr>
              <a:r>
                <a:rPr lang="en-US" sz="3200">
                  <a:solidFill>
                    <a:srgbClr val="233D5D"/>
                  </a:solidFill>
                  <a:latin typeface="Libre Franklin Light"/>
                </a:rPr>
                <a:t>Média Movil Ponderada (Hacia delante y hacia atras)</a:t>
              </a:r>
            </a:p>
            <a:p>
              <a:pPr marL="690880" lvl="1" indent="-345440">
                <a:lnSpc>
                  <a:spcPts val="4480"/>
                </a:lnSpc>
                <a:buFont typeface="Arial"/>
                <a:buChar char="•"/>
              </a:pPr>
              <a:r>
                <a:rPr lang="en-US" sz="3200">
                  <a:solidFill>
                    <a:srgbClr val="233D5D"/>
                  </a:solidFill>
                  <a:latin typeface="Libre Franklin Light"/>
                </a:rPr>
                <a:t>Media Móvil Exponencial</a:t>
              </a:r>
            </a:p>
            <a:p>
              <a:pPr marL="690880" lvl="1" indent="-345440">
                <a:lnSpc>
                  <a:spcPts val="4480"/>
                </a:lnSpc>
                <a:buFont typeface="Arial"/>
                <a:buChar char="•"/>
              </a:pPr>
              <a:r>
                <a:rPr lang="en-US" sz="3200">
                  <a:solidFill>
                    <a:srgbClr val="233D5D"/>
                  </a:solidFill>
                  <a:latin typeface="Libre Franklin Light"/>
                </a:rPr>
                <a:t>Oscilador Estocástico</a:t>
              </a:r>
            </a:p>
            <a:p>
              <a:pPr marL="690880" lvl="1" indent="-345440">
                <a:lnSpc>
                  <a:spcPts val="4480"/>
                </a:lnSpc>
                <a:buFont typeface="Arial"/>
                <a:buChar char="•"/>
              </a:pPr>
              <a:r>
                <a:rPr lang="en-US" sz="3200">
                  <a:solidFill>
                    <a:srgbClr val="233D5D"/>
                  </a:solidFill>
                  <a:latin typeface="Libre Franklin Light"/>
                </a:rPr>
                <a:t>Bandas de Bollinger</a:t>
              </a:r>
            </a:p>
            <a:p>
              <a:pPr marL="690880" lvl="1" indent="-345440">
                <a:lnSpc>
                  <a:spcPts val="4480"/>
                </a:lnSpc>
                <a:buFont typeface="Arial"/>
                <a:buChar char="•"/>
              </a:pPr>
              <a:r>
                <a:rPr lang="en-US" sz="3200">
                  <a:solidFill>
                    <a:srgbClr val="233D5D"/>
                  </a:solidFill>
                  <a:latin typeface="Libre Franklin Light"/>
                </a:rPr>
                <a:t>MACD</a:t>
              </a:r>
            </a:p>
          </p:txBody>
        </p:sp>
      </p:grpSp>
      <p:pic>
        <p:nvPicPr>
          <p:cNvPr id="6" name="Picture 6"/>
          <p:cNvPicPr>
            <a:picLocks noChangeAspect="1"/>
          </p:cNvPicPr>
          <p:nvPr/>
        </p:nvPicPr>
        <p:blipFill>
          <a:blip r:embed="rId3"/>
          <a:srcRect/>
          <a:stretch>
            <a:fillRect/>
          </a:stretch>
        </p:blipFill>
        <p:spPr>
          <a:xfrm>
            <a:off x="1712781" y="1942750"/>
            <a:ext cx="5388899" cy="6401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947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8974868">
            <a:off x="12250836" y="2580218"/>
            <a:ext cx="9088421" cy="9088421"/>
          </a:xfrm>
          <a:prstGeom prst="rect">
            <a:avLst/>
          </a:prstGeom>
        </p:spPr>
      </p:pic>
      <p:pic>
        <p:nvPicPr>
          <p:cNvPr id="3" name="Picture 3"/>
          <p:cNvPicPr>
            <a:picLocks noChangeAspect="1"/>
          </p:cNvPicPr>
          <p:nvPr/>
        </p:nvPicPr>
        <p:blipFill>
          <a:blip r:embed="rId3"/>
          <a:srcRect/>
          <a:stretch>
            <a:fillRect/>
          </a:stretch>
        </p:blipFill>
        <p:spPr>
          <a:xfrm rot="4922467">
            <a:off x="-2096838" y="-5153678"/>
            <a:ext cx="10396963" cy="10396963"/>
          </a:xfrm>
          <a:prstGeom prst="rect">
            <a:avLst/>
          </a:prstGeom>
        </p:spPr>
      </p:pic>
      <p:pic>
        <p:nvPicPr>
          <p:cNvPr id="4" name="Picture 4"/>
          <p:cNvPicPr>
            <a:picLocks noChangeAspect="1"/>
          </p:cNvPicPr>
          <p:nvPr/>
        </p:nvPicPr>
        <p:blipFill>
          <a:blip r:embed="rId4"/>
          <a:srcRect/>
          <a:stretch>
            <a:fillRect/>
          </a:stretch>
        </p:blipFill>
        <p:spPr>
          <a:xfrm rot="-451555">
            <a:off x="761542" y="1344185"/>
            <a:ext cx="10552264" cy="6830193"/>
          </a:xfrm>
          <a:prstGeom prst="rect">
            <a:avLst/>
          </a:prstGeom>
        </p:spPr>
      </p:pic>
      <p:sp>
        <p:nvSpPr>
          <p:cNvPr id="5" name="TextBox 5"/>
          <p:cNvSpPr txBox="1"/>
          <p:nvPr/>
        </p:nvSpPr>
        <p:spPr>
          <a:xfrm rot="-451555">
            <a:off x="1293317" y="2098330"/>
            <a:ext cx="8758072" cy="3978899"/>
          </a:xfrm>
          <a:prstGeom prst="rect">
            <a:avLst/>
          </a:prstGeom>
        </p:spPr>
        <p:txBody>
          <a:bodyPr lIns="0" tIns="0" rIns="0" bIns="0" rtlCol="0" anchor="t">
            <a:spAutoFit/>
          </a:bodyPr>
          <a:lstStyle/>
          <a:p>
            <a:pPr algn="ctr">
              <a:lnSpc>
                <a:spcPts val="3960"/>
              </a:lnSpc>
            </a:pPr>
            <a:r>
              <a:rPr lang="en-US" sz="3600">
                <a:solidFill>
                  <a:srgbClr val="233D5D"/>
                </a:solidFill>
                <a:latin typeface="Libre Franklin Bold"/>
              </a:rPr>
              <a:t>ANÁLISIS TÉCNICO</a:t>
            </a:r>
          </a:p>
          <a:p>
            <a:pPr algn="just">
              <a:lnSpc>
                <a:spcPts val="3408"/>
              </a:lnSpc>
            </a:pPr>
            <a:endParaRPr lang="en-US" sz="3600">
              <a:solidFill>
                <a:srgbClr val="233D5D"/>
              </a:solidFill>
              <a:latin typeface="Libre Franklin Bold"/>
            </a:endParaRPr>
          </a:p>
          <a:p>
            <a:pPr algn="just">
              <a:lnSpc>
                <a:spcPts val="3408"/>
              </a:lnSpc>
            </a:pPr>
            <a:r>
              <a:rPr lang="en-US" sz="3098">
                <a:solidFill>
                  <a:srgbClr val="233D5D"/>
                </a:solidFill>
                <a:latin typeface="Libre Franklin Medium"/>
              </a:rPr>
              <a:t>Serie de estudios de indicadores y figuras que se presentan en gráficos.</a:t>
            </a:r>
          </a:p>
          <a:p>
            <a:pPr algn="just">
              <a:lnSpc>
                <a:spcPts val="3408"/>
              </a:lnSpc>
            </a:pPr>
            <a:r>
              <a:rPr lang="en-US" sz="3098">
                <a:solidFill>
                  <a:srgbClr val="233D5D"/>
                </a:solidFill>
                <a:latin typeface="Libre Franklin Medium"/>
              </a:rPr>
              <a:t>El Análisis Técnico efectúa operaciones estadísticas y matemáticas con los precios, para determinar y detectar situaciones en las tendencias que siguen las cotizaciones.</a:t>
            </a:r>
          </a:p>
          <a:p>
            <a:pPr algn="just">
              <a:lnSpc>
                <a:spcPts val="3408"/>
              </a:lnSpc>
            </a:pPr>
            <a:endParaRPr lang="en-US" sz="3098">
              <a:solidFill>
                <a:srgbClr val="233D5D"/>
              </a:solidFill>
              <a:latin typeface="Libre Franklin Medium"/>
            </a:endParaRPr>
          </a:p>
        </p:txBody>
      </p:sp>
      <p:pic>
        <p:nvPicPr>
          <p:cNvPr id="6" name="Picture 6"/>
          <p:cNvPicPr>
            <a:picLocks noChangeAspect="1"/>
          </p:cNvPicPr>
          <p:nvPr/>
        </p:nvPicPr>
        <p:blipFill>
          <a:blip r:embed="rId5"/>
          <a:srcRect/>
          <a:stretch>
            <a:fillRect/>
          </a:stretch>
        </p:blipFill>
        <p:spPr>
          <a:xfrm>
            <a:off x="11319489" y="3795793"/>
            <a:ext cx="7563906" cy="64912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2D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786273">
            <a:off x="-2880804" y="3780220"/>
            <a:ext cx="13189624" cy="13189624"/>
          </a:xfrm>
          <a:prstGeom prst="rect">
            <a:avLst/>
          </a:prstGeom>
        </p:spPr>
      </p:pic>
      <p:sp>
        <p:nvSpPr>
          <p:cNvPr id="3" name="TextBox 3"/>
          <p:cNvSpPr txBox="1"/>
          <p:nvPr/>
        </p:nvSpPr>
        <p:spPr>
          <a:xfrm>
            <a:off x="1756405" y="818774"/>
            <a:ext cx="15241008" cy="2447925"/>
          </a:xfrm>
          <a:prstGeom prst="rect">
            <a:avLst/>
          </a:prstGeom>
        </p:spPr>
        <p:txBody>
          <a:bodyPr lIns="0" tIns="0" rIns="0" bIns="0" rtlCol="0" anchor="t">
            <a:spAutoFit/>
          </a:bodyPr>
          <a:lstStyle/>
          <a:p>
            <a:pPr algn="just">
              <a:lnSpc>
                <a:spcPts val="3840"/>
              </a:lnSpc>
            </a:pPr>
            <a:r>
              <a:rPr lang="en-US" sz="3200">
                <a:solidFill>
                  <a:srgbClr val="233D5D"/>
                </a:solidFill>
                <a:latin typeface="Libre Franklin Medium"/>
              </a:rPr>
              <a:t>Las medias móviles son una de las herramientas más populares de análisis técnico, y se utilizan para determinar tendencias alcistas y bajistas en el mercado. Los estudios basados en medias móviles alisan las fluctuaciones a corto plazo, haciendo más fácil la identificación de tendencias generales y de posibles puntos de inflexión. </a:t>
            </a:r>
          </a:p>
        </p:txBody>
      </p:sp>
      <p:pic>
        <p:nvPicPr>
          <p:cNvPr id="4" name="Picture 4"/>
          <p:cNvPicPr>
            <a:picLocks noChangeAspect="1"/>
          </p:cNvPicPr>
          <p:nvPr/>
        </p:nvPicPr>
        <p:blipFill>
          <a:blip r:embed="rId3"/>
          <a:srcRect l="2208" t="5381" r="5521" b="5381"/>
          <a:stretch>
            <a:fillRect/>
          </a:stretch>
        </p:blipFill>
        <p:spPr>
          <a:xfrm>
            <a:off x="4289018" y="3988381"/>
            <a:ext cx="12970282" cy="5869315"/>
          </a:xfrm>
          <a:prstGeom prst="rect">
            <a:avLst/>
          </a:prstGeom>
        </p:spPr>
      </p:pic>
      <p:sp>
        <p:nvSpPr>
          <p:cNvPr id="5" name="TextBox 5"/>
          <p:cNvSpPr txBox="1"/>
          <p:nvPr/>
        </p:nvSpPr>
        <p:spPr>
          <a:xfrm>
            <a:off x="691263" y="7795260"/>
            <a:ext cx="3333135" cy="1463040"/>
          </a:xfrm>
          <a:prstGeom prst="rect">
            <a:avLst/>
          </a:prstGeom>
        </p:spPr>
        <p:txBody>
          <a:bodyPr lIns="0" tIns="0" rIns="0" bIns="0" rtlCol="0" anchor="t">
            <a:spAutoFit/>
          </a:bodyPr>
          <a:lstStyle/>
          <a:p>
            <a:pPr>
              <a:lnSpc>
                <a:spcPts val="5880"/>
              </a:lnSpc>
            </a:pPr>
            <a:r>
              <a:rPr lang="en-US" sz="4200">
                <a:solidFill>
                  <a:srgbClr val="233D5D"/>
                </a:solidFill>
                <a:latin typeface="Libre Franklin Bold Bold"/>
              </a:rPr>
              <a:t>MEDIAS MÓVILES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E2D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8151752" y="1160982"/>
            <a:ext cx="3861153" cy="3910929"/>
          </a:xfrm>
          <a:prstGeom prst="rect">
            <a:avLst/>
          </a:prstGeom>
        </p:spPr>
      </p:pic>
      <p:pic>
        <p:nvPicPr>
          <p:cNvPr id="3" name="Picture 3"/>
          <p:cNvPicPr>
            <a:picLocks noChangeAspect="1"/>
          </p:cNvPicPr>
          <p:nvPr/>
        </p:nvPicPr>
        <p:blipFill>
          <a:blip r:embed="rId3"/>
          <a:srcRect l="44534"/>
          <a:stretch>
            <a:fillRect/>
          </a:stretch>
        </p:blipFill>
        <p:spPr>
          <a:xfrm rot="-5400000">
            <a:off x="9800697" y="3723313"/>
            <a:ext cx="4051994" cy="7399661"/>
          </a:xfrm>
          <a:prstGeom prst="rect">
            <a:avLst/>
          </a:prstGeom>
        </p:spPr>
      </p:pic>
      <p:pic>
        <p:nvPicPr>
          <p:cNvPr id="4" name="Picture 4"/>
          <p:cNvPicPr>
            <a:picLocks noChangeAspect="1"/>
          </p:cNvPicPr>
          <p:nvPr/>
        </p:nvPicPr>
        <p:blipFill>
          <a:blip r:embed="rId4"/>
          <a:srcRect/>
          <a:stretch>
            <a:fillRect/>
          </a:stretch>
        </p:blipFill>
        <p:spPr>
          <a:xfrm rot="-5400000">
            <a:off x="12599629" y="1160982"/>
            <a:ext cx="3861153" cy="3910929"/>
          </a:xfrm>
          <a:prstGeom prst="rect">
            <a:avLst/>
          </a:prstGeom>
        </p:spPr>
      </p:pic>
      <p:pic>
        <p:nvPicPr>
          <p:cNvPr id="5" name="Picture 5"/>
          <p:cNvPicPr>
            <a:picLocks noChangeAspect="1"/>
          </p:cNvPicPr>
          <p:nvPr/>
        </p:nvPicPr>
        <p:blipFill>
          <a:blip r:embed="rId5"/>
          <a:srcRect/>
          <a:stretch>
            <a:fillRect/>
          </a:stretch>
        </p:blipFill>
        <p:spPr>
          <a:xfrm rot="6607580">
            <a:off x="-5379011" y="1230873"/>
            <a:ext cx="11823872" cy="7825254"/>
          </a:xfrm>
          <a:prstGeom prst="rect">
            <a:avLst/>
          </a:prstGeom>
        </p:spPr>
      </p:pic>
      <p:grpSp>
        <p:nvGrpSpPr>
          <p:cNvPr id="6" name="Group 6"/>
          <p:cNvGrpSpPr/>
          <p:nvPr/>
        </p:nvGrpSpPr>
        <p:grpSpPr>
          <a:xfrm>
            <a:off x="9144000" y="6019835"/>
            <a:ext cx="5611220" cy="2787879"/>
            <a:chOff x="0" y="0"/>
            <a:chExt cx="7481626" cy="3717170"/>
          </a:xfrm>
        </p:grpSpPr>
        <p:sp>
          <p:nvSpPr>
            <p:cNvPr id="7" name="TextBox 7"/>
            <p:cNvSpPr txBox="1"/>
            <p:nvPr/>
          </p:nvSpPr>
          <p:spPr>
            <a:xfrm>
              <a:off x="0" y="0"/>
              <a:ext cx="7481626" cy="487697"/>
            </a:xfrm>
            <a:prstGeom prst="rect">
              <a:avLst/>
            </a:prstGeom>
          </p:spPr>
          <p:txBody>
            <a:bodyPr lIns="0" tIns="0" rIns="0" bIns="0" rtlCol="0" anchor="t">
              <a:spAutoFit/>
            </a:bodyPr>
            <a:lstStyle/>
            <a:p>
              <a:pPr>
                <a:lnSpc>
                  <a:spcPts val="2879"/>
                </a:lnSpc>
              </a:pPr>
              <a:r>
                <a:rPr lang="en-US" sz="2400">
                  <a:solidFill>
                    <a:srgbClr val="233D5D"/>
                  </a:solidFill>
                  <a:latin typeface="Libre Franklin Medium Bold"/>
                </a:rPr>
                <a:t>Señal 3</a:t>
              </a:r>
            </a:p>
          </p:txBody>
        </p:sp>
        <p:sp>
          <p:nvSpPr>
            <p:cNvPr id="8" name="TextBox 8"/>
            <p:cNvSpPr txBox="1"/>
            <p:nvPr/>
          </p:nvSpPr>
          <p:spPr>
            <a:xfrm>
              <a:off x="0" y="788078"/>
              <a:ext cx="7481626" cy="2929092"/>
            </a:xfrm>
            <a:prstGeom prst="rect">
              <a:avLst/>
            </a:prstGeom>
          </p:spPr>
          <p:txBody>
            <a:bodyPr lIns="0" tIns="0" rIns="0" bIns="0" rtlCol="0" anchor="t">
              <a:spAutoFit/>
            </a:bodyPr>
            <a:lstStyle/>
            <a:p>
              <a:pPr algn="just">
                <a:lnSpc>
                  <a:spcPts val="2939"/>
                </a:lnSpc>
              </a:pPr>
              <a:r>
                <a:rPr lang="en-US" sz="2000" dirty="0">
                  <a:solidFill>
                    <a:srgbClr val="233D5D"/>
                  </a:solidFill>
                  <a:latin typeface="Libre Franklin Light"/>
                </a:rPr>
                <a:t>Si </a:t>
              </a:r>
              <a:r>
                <a:rPr lang="en-US" sz="2000" err="1">
                  <a:solidFill>
                    <a:srgbClr val="233D5D"/>
                  </a:solidFill>
                  <a:latin typeface="Libre Franklin Light"/>
                </a:rPr>
                <a:t>estamos</a:t>
              </a:r>
              <a:r>
                <a:rPr lang="en-US" sz="2000" dirty="0">
                  <a:solidFill>
                    <a:srgbClr val="233D5D"/>
                  </a:solidFill>
                  <a:latin typeface="Libre Franklin Light"/>
                </a:rPr>
                <a:t> en una </a:t>
              </a:r>
              <a:r>
                <a:rPr lang="en-US" sz="2000" err="1">
                  <a:solidFill>
                    <a:srgbClr val="233D5D"/>
                  </a:solidFill>
                  <a:latin typeface="Libre Franklin Light"/>
                </a:rPr>
                <a:t>tendencia</a:t>
              </a:r>
              <a:r>
                <a:rPr lang="en-US" sz="2000" dirty="0">
                  <a:solidFill>
                    <a:srgbClr val="233D5D"/>
                  </a:solidFill>
                  <a:latin typeface="Libre Franklin Light"/>
                </a:rPr>
                <a:t> </a:t>
              </a:r>
              <a:r>
                <a:rPr lang="en-US" sz="2000" err="1">
                  <a:solidFill>
                    <a:srgbClr val="233D5D"/>
                  </a:solidFill>
                  <a:latin typeface="Libre Franklin Light"/>
                </a:rPr>
                <a:t>alcista</a:t>
              </a:r>
              <a:r>
                <a:rPr lang="en-US" sz="2000" dirty="0">
                  <a:solidFill>
                    <a:srgbClr val="233D5D"/>
                  </a:solidFill>
                  <a:latin typeface="Libre Franklin Light"/>
                </a:rPr>
                <a:t>, </a:t>
              </a:r>
              <a:r>
                <a:rPr lang="en-US" sz="2000" err="1">
                  <a:solidFill>
                    <a:srgbClr val="233D5D"/>
                  </a:solidFill>
                  <a:latin typeface="Libre Franklin Light"/>
                </a:rPr>
                <a:t>evidenciada</a:t>
              </a:r>
              <a:r>
                <a:rPr lang="en-US" sz="2000" dirty="0">
                  <a:solidFill>
                    <a:srgbClr val="233D5D"/>
                  </a:solidFill>
                  <a:latin typeface="Libre Franklin Light"/>
                </a:rPr>
                <a:t> por que los </a:t>
              </a:r>
              <a:r>
                <a:rPr lang="en-US" sz="2000" err="1">
                  <a:solidFill>
                    <a:srgbClr val="233D5D"/>
                  </a:solidFill>
                  <a:latin typeface="Arimo"/>
                </a:rPr>
                <a:t>precios</a:t>
              </a:r>
              <a:r>
                <a:rPr lang="en-US" sz="2000" dirty="0">
                  <a:solidFill>
                    <a:srgbClr val="233D5D"/>
                  </a:solidFill>
                  <a:latin typeface="Arimo"/>
                </a:rPr>
                <a:t> </a:t>
              </a:r>
              <a:r>
                <a:rPr lang="en-US" sz="2000" err="1">
                  <a:solidFill>
                    <a:srgbClr val="233D5D"/>
                  </a:solidFill>
                  <a:latin typeface="Arimo"/>
                </a:rPr>
                <a:t>están</a:t>
              </a:r>
              <a:r>
                <a:rPr lang="en-US" sz="2000" dirty="0">
                  <a:solidFill>
                    <a:srgbClr val="233D5D"/>
                  </a:solidFill>
                  <a:latin typeface="Arimo"/>
                </a:rPr>
                <a:t> por </a:t>
              </a:r>
              <a:r>
                <a:rPr lang="en-US" sz="2000" err="1">
                  <a:solidFill>
                    <a:srgbClr val="233D5D"/>
                  </a:solidFill>
                  <a:latin typeface="Arimo"/>
                </a:rPr>
                <a:t>encima</a:t>
              </a:r>
              <a:r>
                <a:rPr lang="en-US" sz="2000" dirty="0">
                  <a:solidFill>
                    <a:srgbClr val="233D5D"/>
                  </a:solidFill>
                  <a:latin typeface="Arimo"/>
                </a:rPr>
                <a:t> de la media. </a:t>
              </a:r>
              <a:r>
                <a:rPr lang="en-US" sz="2000" err="1">
                  <a:solidFill>
                    <a:srgbClr val="233D5D"/>
                  </a:solidFill>
                  <a:latin typeface="Arimo"/>
                </a:rPr>
                <a:t>Cuando</a:t>
              </a:r>
              <a:r>
                <a:rPr lang="en-US" sz="2000" dirty="0">
                  <a:solidFill>
                    <a:srgbClr val="233D5D"/>
                  </a:solidFill>
                  <a:latin typeface="Arimo"/>
                </a:rPr>
                <a:t> los </a:t>
              </a:r>
              <a:r>
                <a:rPr lang="en-US" sz="2000" err="1">
                  <a:solidFill>
                    <a:srgbClr val="233D5D"/>
                  </a:solidFill>
                  <a:latin typeface="Arimo"/>
                </a:rPr>
                <a:t>precios</a:t>
              </a:r>
              <a:r>
                <a:rPr lang="en-US" sz="2000" dirty="0">
                  <a:solidFill>
                    <a:srgbClr val="233D5D"/>
                  </a:solidFill>
                  <a:latin typeface="Arimo"/>
                </a:rPr>
                <a:t> </a:t>
              </a:r>
              <a:r>
                <a:rPr lang="en-US" sz="2000" err="1">
                  <a:solidFill>
                    <a:srgbClr val="233D5D"/>
                  </a:solidFill>
                  <a:latin typeface="Arimo"/>
                </a:rPr>
                <a:t>descienden</a:t>
              </a:r>
              <a:r>
                <a:rPr lang="en-US" sz="2000" dirty="0">
                  <a:solidFill>
                    <a:srgbClr val="233D5D"/>
                  </a:solidFill>
                  <a:latin typeface="Arimo"/>
                </a:rPr>
                <a:t> en una </a:t>
              </a:r>
              <a:r>
                <a:rPr lang="en-US" sz="2000" err="1">
                  <a:solidFill>
                    <a:srgbClr val="233D5D"/>
                  </a:solidFill>
                  <a:latin typeface="Arimo"/>
                </a:rPr>
                <a:t>tendencia</a:t>
              </a:r>
              <a:r>
                <a:rPr lang="en-US" sz="2000" dirty="0">
                  <a:solidFill>
                    <a:srgbClr val="233D5D"/>
                  </a:solidFill>
                  <a:latin typeface="Arimo"/>
                </a:rPr>
                <a:t> </a:t>
              </a:r>
              <a:r>
                <a:rPr lang="en-US" sz="2000" err="1">
                  <a:solidFill>
                    <a:srgbClr val="233D5D"/>
                  </a:solidFill>
                  <a:latin typeface="Arimo"/>
                </a:rPr>
                <a:t>alcista</a:t>
              </a:r>
              <a:r>
                <a:rPr lang="en-US" sz="2000" dirty="0">
                  <a:solidFill>
                    <a:srgbClr val="233D5D"/>
                  </a:solidFill>
                  <a:latin typeface="Arimo"/>
                </a:rPr>
                <a:t> (</a:t>
              </a:r>
              <a:r>
                <a:rPr lang="en-US" sz="2000" err="1">
                  <a:solidFill>
                    <a:srgbClr val="233D5D"/>
                  </a:solidFill>
                  <a:latin typeface="Arimo"/>
                </a:rPr>
                <a:t>hacia</a:t>
              </a:r>
              <a:r>
                <a:rPr lang="en-US" sz="2000" dirty="0">
                  <a:solidFill>
                    <a:srgbClr val="233D5D"/>
                  </a:solidFill>
                  <a:latin typeface="Arimo"/>
                </a:rPr>
                <a:t> </a:t>
              </a:r>
              <a:r>
                <a:rPr lang="en-US" sz="2000" err="1">
                  <a:solidFill>
                    <a:srgbClr val="233D5D"/>
                  </a:solidFill>
                  <a:latin typeface="Arimo"/>
                </a:rPr>
                <a:t>su</a:t>
              </a:r>
              <a:r>
                <a:rPr lang="en-US" sz="2000" dirty="0">
                  <a:solidFill>
                    <a:srgbClr val="233D5D"/>
                  </a:solidFill>
                  <a:latin typeface="Arimo"/>
                </a:rPr>
                <a:t> media) y con una media </a:t>
              </a:r>
              <a:r>
                <a:rPr lang="en-US" sz="2000" dirty="0" err="1">
                  <a:solidFill>
                    <a:srgbClr val="233D5D"/>
                  </a:solidFill>
                  <a:latin typeface="Arimo"/>
                </a:rPr>
                <a:t>orientada</a:t>
              </a:r>
              <a:r>
                <a:rPr lang="en-US" sz="2000" dirty="0">
                  <a:solidFill>
                    <a:srgbClr val="233D5D"/>
                  </a:solidFill>
                  <a:latin typeface="Arimo"/>
                </a:rPr>
                <a:t> al </a:t>
              </a:r>
              <a:r>
                <a:rPr lang="en-US" sz="2000" dirty="0" err="1">
                  <a:solidFill>
                    <a:srgbClr val="233D5D"/>
                  </a:solidFill>
                  <a:latin typeface="Arimo"/>
                </a:rPr>
                <a:t>alza</a:t>
              </a:r>
              <a:r>
                <a:rPr lang="en-US" sz="2000" dirty="0">
                  <a:solidFill>
                    <a:srgbClr val="233D5D"/>
                  </a:solidFill>
                  <a:latin typeface="Arimo"/>
                </a:rPr>
                <a:t>, se </a:t>
              </a:r>
              <a:r>
                <a:rPr lang="en-US" sz="2000" dirty="0" err="1">
                  <a:solidFill>
                    <a:srgbClr val="233D5D"/>
                  </a:solidFill>
                  <a:latin typeface="Arimo"/>
                </a:rPr>
                <a:t>está</a:t>
              </a:r>
              <a:r>
                <a:rPr lang="en-US" sz="2000" dirty="0">
                  <a:solidFill>
                    <a:srgbClr val="233D5D"/>
                  </a:solidFill>
                  <a:latin typeface="Arimo"/>
                </a:rPr>
                <a:t> </a:t>
              </a:r>
              <a:r>
                <a:rPr lang="en-US" sz="2000" dirty="0" err="1">
                  <a:solidFill>
                    <a:srgbClr val="233D5D"/>
                  </a:solidFill>
                  <a:latin typeface="Arimo"/>
                </a:rPr>
                <a:t>generando</a:t>
              </a:r>
              <a:r>
                <a:rPr lang="en-US" sz="2000" dirty="0">
                  <a:solidFill>
                    <a:srgbClr val="233D5D"/>
                  </a:solidFill>
                  <a:latin typeface="Arimo"/>
                </a:rPr>
                <a:t> una </a:t>
              </a:r>
              <a:r>
                <a:rPr lang="en-US" sz="2000" dirty="0" err="1">
                  <a:solidFill>
                    <a:srgbClr val="233D5D"/>
                  </a:solidFill>
                  <a:latin typeface="Arimo"/>
                </a:rPr>
                <a:t>oportunidad</a:t>
              </a:r>
              <a:r>
                <a:rPr lang="en-US" sz="2000" dirty="0">
                  <a:solidFill>
                    <a:srgbClr val="233D5D"/>
                  </a:solidFill>
                  <a:latin typeface="Arimo"/>
                </a:rPr>
                <a:t> de </a:t>
              </a:r>
              <a:r>
                <a:rPr lang="en-US" sz="2000" dirty="0" err="1">
                  <a:solidFill>
                    <a:srgbClr val="233D5D"/>
                  </a:solidFill>
                  <a:latin typeface="Arimo"/>
                </a:rPr>
                <a:t>ir</a:t>
              </a:r>
              <a:r>
                <a:rPr lang="en-US" sz="2000" dirty="0">
                  <a:solidFill>
                    <a:srgbClr val="233D5D"/>
                  </a:solidFill>
                  <a:latin typeface="Arimo"/>
                </a:rPr>
                <a:t> largo.</a:t>
              </a:r>
            </a:p>
          </p:txBody>
        </p:sp>
      </p:grpSp>
      <p:grpSp>
        <p:nvGrpSpPr>
          <p:cNvPr id="9" name="Group 9"/>
          <p:cNvGrpSpPr/>
          <p:nvPr/>
        </p:nvGrpSpPr>
        <p:grpSpPr>
          <a:xfrm>
            <a:off x="13014619" y="1903350"/>
            <a:ext cx="3031174" cy="2806617"/>
            <a:chOff x="0" y="0"/>
            <a:chExt cx="4041566" cy="3742156"/>
          </a:xfrm>
        </p:grpSpPr>
        <p:sp>
          <p:nvSpPr>
            <p:cNvPr id="10" name="TextBox 10"/>
            <p:cNvSpPr txBox="1"/>
            <p:nvPr/>
          </p:nvSpPr>
          <p:spPr>
            <a:xfrm>
              <a:off x="0" y="0"/>
              <a:ext cx="4041566" cy="487697"/>
            </a:xfrm>
            <a:prstGeom prst="rect">
              <a:avLst/>
            </a:prstGeom>
          </p:spPr>
          <p:txBody>
            <a:bodyPr lIns="0" tIns="0" rIns="0" bIns="0" rtlCol="0" anchor="t">
              <a:spAutoFit/>
            </a:bodyPr>
            <a:lstStyle/>
            <a:p>
              <a:pPr>
                <a:lnSpc>
                  <a:spcPts val="2879"/>
                </a:lnSpc>
              </a:pPr>
              <a:r>
                <a:rPr lang="en-US" sz="2400">
                  <a:solidFill>
                    <a:srgbClr val="233D5D"/>
                  </a:solidFill>
                  <a:latin typeface="Libre Franklin Medium Bold"/>
                </a:rPr>
                <a:t>Señal 2</a:t>
              </a:r>
            </a:p>
          </p:txBody>
        </p:sp>
        <p:sp>
          <p:nvSpPr>
            <p:cNvPr id="11" name="TextBox 11"/>
            <p:cNvSpPr txBox="1"/>
            <p:nvPr/>
          </p:nvSpPr>
          <p:spPr>
            <a:xfrm>
              <a:off x="0" y="788078"/>
              <a:ext cx="4041566" cy="2954078"/>
            </a:xfrm>
            <a:prstGeom prst="rect">
              <a:avLst/>
            </a:prstGeom>
          </p:spPr>
          <p:txBody>
            <a:bodyPr lIns="0" tIns="0" rIns="0" bIns="0" rtlCol="0" anchor="t">
              <a:spAutoFit/>
            </a:bodyPr>
            <a:lstStyle/>
            <a:p>
              <a:pPr algn="just">
                <a:lnSpc>
                  <a:spcPts val="2939"/>
                </a:lnSpc>
              </a:pPr>
              <a:r>
                <a:rPr lang="en-US" sz="2050" dirty="0">
                  <a:solidFill>
                    <a:srgbClr val="233D5D"/>
                  </a:solidFill>
                  <a:latin typeface="Libre Franklin Light"/>
                </a:rPr>
                <a:t>S</a:t>
              </a:r>
              <a:r>
                <a:rPr lang="en-US" sz="2000" dirty="0">
                  <a:solidFill>
                    <a:srgbClr val="233D5D"/>
                  </a:solidFill>
                  <a:latin typeface="Libre Franklin Light"/>
                </a:rPr>
                <a:t>e </a:t>
              </a:r>
              <a:r>
                <a:rPr lang="en-US" sz="2000" dirty="0" err="1">
                  <a:solidFill>
                    <a:srgbClr val="233D5D"/>
                  </a:solidFill>
                  <a:latin typeface="Libre Franklin Light"/>
                </a:rPr>
                <a:t>acelera</a:t>
              </a:r>
              <a:r>
                <a:rPr lang="en-US" sz="2000" dirty="0">
                  <a:solidFill>
                    <a:srgbClr val="233D5D"/>
                  </a:solidFill>
                  <a:latin typeface="Libre Franklin Light"/>
                </a:rPr>
                <a:t> o </a:t>
              </a:r>
              <a:r>
                <a:rPr lang="en-US" sz="2000" dirty="0" err="1">
                  <a:solidFill>
                    <a:srgbClr val="233D5D"/>
                  </a:solidFill>
                  <a:latin typeface="Libre Franklin Light"/>
                </a:rPr>
                <a:t>desacelera</a:t>
              </a:r>
              <a:r>
                <a:rPr lang="en-US" sz="2000" dirty="0">
                  <a:solidFill>
                    <a:srgbClr val="233D5D"/>
                  </a:solidFill>
                  <a:latin typeface="Libre Franklin Light"/>
                </a:rPr>
                <a:t> la </a:t>
              </a:r>
              <a:r>
                <a:rPr lang="en-US" sz="2000" dirty="0" err="1">
                  <a:solidFill>
                    <a:srgbClr val="233D5D"/>
                  </a:solidFill>
                  <a:latin typeface="Libre Franklin Light"/>
                </a:rPr>
                <a:t>tendencia</a:t>
              </a:r>
              <a:r>
                <a:rPr lang="en-US" sz="2000" dirty="0">
                  <a:solidFill>
                    <a:srgbClr val="233D5D"/>
                  </a:solidFill>
                  <a:latin typeface="Libre Franklin Light"/>
                </a:rPr>
                <a:t>: En </a:t>
              </a:r>
              <a:r>
                <a:rPr lang="en-US" sz="2000" dirty="0" err="1">
                  <a:solidFill>
                    <a:srgbClr val="233D5D"/>
                  </a:solidFill>
                  <a:latin typeface="Libre Franklin Light"/>
                </a:rPr>
                <a:t>función</a:t>
              </a:r>
              <a:r>
                <a:rPr lang="en-US" sz="2000" dirty="0">
                  <a:solidFill>
                    <a:srgbClr val="233D5D"/>
                  </a:solidFill>
                  <a:latin typeface="Libre Franklin Light"/>
                </a:rPr>
                <a:t> de la </a:t>
              </a:r>
              <a:r>
                <a:rPr lang="en-US" sz="2000" dirty="0" err="1">
                  <a:solidFill>
                    <a:srgbClr val="233D5D"/>
                  </a:solidFill>
                  <a:latin typeface="Libre Franklin Light"/>
                </a:rPr>
                <a:t>pendiente</a:t>
              </a:r>
              <a:r>
                <a:rPr lang="en-US" sz="2000" dirty="0">
                  <a:solidFill>
                    <a:srgbClr val="233D5D"/>
                  </a:solidFill>
                  <a:latin typeface="Arimo"/>
                </a:rPr>
                <a:t> de las medias, </a:t>
              </a:r>
              <a:r>
                <a:rPr lang="en-US" sz="2000" dirty="0" err="1">
                  <a:solidFill>
                    <a:srgbClr val="233D5D"/>
                  </a:solidFill>
                  <a:latin typeface="Arimo"/>
                </a:rPr>
                <a:t>podemos</a:t>
              </a:r>
              <a:r>
                <a:rPr lang="en-US" sz="2000" dirty="0">
                  <a:solidFill>
                    <a:srgbClr val="233D5D"/>
                  </a:solidFill>
                  <a:latin typeface="Arimo"/>
                </a:rPr>
                <a:t>  </a:t>
              </a:r>
              <a:r>
                <a:rPr lang="en-US" sz="2000" dirty="0" err="1">
                  <a:solidFill>
                    <a:srgbClr val="233D5D"/>
                  </a:solidFill>
                  <a:latin typeface="Arimo"/>
                </a:rPr>
                <a:t>deducir</a:t>
              </a:r>
              <a:r>
                <a:rPr lang="en-US" sz="2000" dirty="0">
                  <a:solidFill>
                    <a:srgbClr val="233D5D"/>
                  </a:solidFill>
                  <a:latin typeface="Arimo"/>
                </a:rPr>
                <a:t> </a:t>
              </a:r>
              <a:r>
                <a:rPr lang="en-US" sz="2000" dirty="0" err="1">
                  <a:solidFill>
                    <a:srgbClr val="233D5D"/>
                  </a:solidFill>
                  <a:latin typeface="Arimo"/>
                </a:rPr>
                <a:t>si</a:t>
              </a:r>
              <a:r>
                <a:rPr lang="en-US" sz="2000" dirty="0">
                  <a:solidFill>
                    <a:srgbClr val="233D5D"/>
                  </a:solidFill>
                  <a:latin typeface="Arimo"/>
                </a:rPr>
                <a:t> la </a:t>
              </a:r>
              <a:r>
                <a:rPr lang="en-US" sz="2000" dirty="0" err="1">
                  <a:solidFill>
                    <a:srgbClr val="233D5D"/>
                  </a:solidFill>
                  <a:latin typeface="Arimo"/>
                </a:rPr>
                <a:t>tendencia</a:t>
              </a:r>
              <a:r>
                <a:rPr lang="en-US" sz="2000" dirty="0">
                  <a:solidFill>
                    <a:srgbClr val="233D5D"/>
                  </a:solidFill>
                  <a:latin typeface="Arimo"/>
                </a:rPr>
                <a:t> se </a:t>
              </a:r>
              <a:r>
                <a:rPr lang="en-US" sz="2000" dirty="0" err="1">
                  <a:solidFill>
                    <a:srgbClr val="233D5D"/>
                  </a:solidFill>
                  <a:latin typeface="Arimo"/>
                </a:rPr>
                <a:t>celera</a:t>
              </a:r>
              <a:r>
                <a:rPr lang="en-US" sz="2000" dirty="0">
                  <a:solidFill>
                    <a:srgbClr val="233D5D"/>
                  </a:solidFill>
                  <a:latin typeface="Arimo"/>
                </a:rPr>
                <a:t> o </a:t>
              </a:r>
              <a:r>
                <a:rPr lang="en-US" sz="2000" dirty="0" err="1">
                  <a:solidFill>
                    <a:srgbClr val="233D5D"/>
                  </a:solidFill>
                  <a:latin typeface="Arimo"/>
                </a:rPr>
                <a:t>desacelera</a:t>
              </a:r>
              <a:endParaRPr lang="en-US" sz="2000" dirty="0" err="1">
                <a:solidFill>
                  <a:srgbClr val="233D5D"/>
                </a:solidFill>
                <a:latin typeface="Arimo"/>
                <a:ea typeface="Arimo"/>
                <a:cs typeface="Arimo"/>
              </a:endParaRPr>
            </a:p>
          </p:txBody>
        </p:sp>
      </p:grpSp>
      <p:pic>
        <p:nvPicPr>
          <p:cNvPr id="12" name="Picture 12"/>
          <p:cNvPicPr>
            <a:picLocks noChangeAspect="1"/>
          </p:cNvPicPr>
          <p:nvPr/>
        </p:nvPicPr>
        <p:blipFill>
          <a:blip r:embed="rId6"/>
          <a:srcRect/>
          <a:stretch>
            <a:fillRect/>
          </a:stretch>
        </p:blipFill>
        <p:spPr>
          <a:xfrm>
            <a:off x="2649498" y="1710029"/>
            <a:ext cx="4153415" cy="8576971"/>
          </a:xfrm>
          <a:prstGeom prst="rect">
            <a:avLst/>
          </a:prstGeom>
        </p:spPr>
      </p:pic>
      <p:grpSp>
        <p:nvGrpSpPr>
          <p:cNvPr id="13" name="Group 13"/>
          <p:cNvGrpSpPr/>
          <p:nvPr/>
        </p:nvGrpSpPr>
        <p:grpSpPr>
          <a:xfrm>
            <a:off x="8566741" y="1903350"/>
            <a:ext cx="3031174" cy="1686455"/>
            <a:chOff x="0" y="0"/>
            <a:chExt cx="4041566" cy="2248607"/>
          </a:xfrm>
        </p:grpSpPr>
        <p:sp>
          <p:nvSpPr>
            <p:cNvPr id="14" name="TextBox 14"/>
            <p:cNvSpPr txBox="1"/>
            <p:nvPr/>
          </p:nvSpPr>
          <p:spPr>
            <a:xfrm>
              <a:off x="0" y="0"/>
              <a:ext cx="4041566" cy="487697"/>
            </a:xfrm>
            <a:prstGeom prst="rect">
              <a:avLst/>
            </a:prstGeom>
          </p:spPr>
          <p:txBody>
            <a:bodyPr lIns="0" tIns="0" rIns="0" bIns="0" rtlCol="0" anchor="t">
              <a:spAutoFit/>
            </a:bodyPr>
            <a:lstStyle/>
            <a:p>
              <a:pPr>
                <a:lnSpc>
                  <a:spcPts val="2879"/>
                </a:lnSpc>
              </a:pPr>
              <a:r>
                <a:rPr lang="en-US" sz="2400">
                  <a:solidFill>
                    <a:srgbClr val="233D5D"/>
                  </a:solidFill>
                  <a:latin typeface="Libre Franklin Medium Bold"/>
                </a:rPr>
                <a:t>Señal 1</a:t>
              </a:r>
            </a:p>
          </p:txBody>
        </p:sp>
        <p:sp>
          <p:nvSpPr>
            <p:cNvPr id="15" name="TextBox 15"/>
            <p:cNvSpPr txBox="1"/>
            <p:nvPr/>
          </p:nvSpPr>
          <p:spPr>
            <a:xfrm>
              <a:off x="0" y="788078"/>
              <a:ext cx="4041566" cy="1460529"/>
            </a:xfrm>
            <a:prstGeom prst="rect">
              <a:avLst/>
            </a:prstGeom>
          </p:spPr>
          <p:txBody>
            <a:bodyPr lIns="0" tIns="0" rIns="0" bIns="0" rtlCol="0" anchor="t">
              <a:spAutoFit/>
            </a:bodyPr>
            <a:lstStyle/>
            <a:p>
              <a:pPr>
                <a:lnSpc>
                  <a:spcPts val="2939"/>
                </a:lnSpc>
              </a:pPr>
              <a:r>
                <a:rPr lang="en-US" sz="2050" dirty="0">
                  <a:solidFill>
                    <a:srgbClr val="233D5D"/>
                  </a:solidFill>
                  <a:latin typeface="Libre Franklin Light"/>
                </a:rPr>
                <a:t>N</a:t>
              </a:r>
              <a:r>
                <a:rPr lang="en-US" sz="2000" dirty="0">
                  <a:solidFill>
                    <a:srgbClr val="233D5D"/>
                  </a:solidFill>
                  <a:latin typeface="Libre Franklin Light"/>
                </a:rPr>
                <a:t>os </a:t>
              </a:r>
              <a:r>
                <a:rPr lang="en-US" sz="2000" dirty="0" err="1">
                  <a:solidFill>
                    <a:srgbClr val="233D5D"/>
                  </a:solidFill>
                  <a:latin typeface="Libre Franklin Light"/>
                </a:rPr>
                <a:t>indican</a:t>
              </a:r>
              <a:r>
                <a:rPr lang="en-US" sz="2000" dirty="0">
                  <a:solidFill>
                    <a:srgbClr val="233D5D"/>
                  </a:solidFill>
                  <a:latin typeface="Libre Franklin Light"/>
                </a:rPr>
                <a:t> la </a:t>
              </a:r>
              <a:r>
                <a:rPr lang="en-US" sz="2000" dirty="0" err="1">
                  <a:solidFill>
                    <a:srgbClr val="233D5D"/>
                  </a:solidFill>
                  <a:latin typeface="Libre Franklin Light"/>
                </a:rPr>
                <a:t>tendencia</a:t>
              </a:r>
              <a:r>
                <a:rPr lang="en-US" sz="2000" dirty="0">
                  <a:solidFill>
                    <a:srgbClr val="233D5D"/>
                  </a:solidFill>
                  <a:latin typeface="Libre Franklin Light"/>
                </a:rPr>
                <a:t> actual de mercado </a:t>
              </a:r>
              <a:r>
                <a:rPr lang="en-US" sz="2000" dirty="0" err="1">
                  <a:solidFill>
                    <a:srgbClr val="233D5D"/>
                  </a:solidFill>
                  <a:latin typeface="Libre Franklin Light"/>
                </a:rPr>
                <a:t>si</a:t>
              </a:r>
              <a:r>
                <a:rPr lang="en-US" sz="2000" dirty="0">
                  <a:solidFill>
                    <a:srgbClr val="233D5D"/>
                  </a:solidFill>
                  <a:latin typeface="Libre Franklin Light"/>
                </a:rPr>
                <a:t> </a:t>
              </a:r>
              <a:r>
                <a:rPr lang="en-US" sz="2000" dirty="0" err="1">
                  <a:solidFill>
                    <a:srgbClr val="233D5D"/>
                  </a:solidFill>
                  <a:latin typeface="Libre Franklin Light"/>
                </a:rPr>
                <a:t>va</a:t>
              </a:r>
              <a:r>
                <a:rPr lang="en-US" sz="2000" dirty="0">
                  <a:solidFill>
                    <a:srgbClr val="233D5D"/>
                  </a:solidFill>
                  <a:latin typeface="Libre Franklin Light"/>
                </a:rPr>
                <a:t> a la </a:t>
              </a:r>
              <a:r>
                <a:rPr lang="en-US" sz="2000" dirty="0" err="1">
                  <a:solidFill>
                    <a:srgbClr val="233D5D"/>
                  </a:solidFill>
                  <a:latin typeface="Libre Franklin Light"/>
                </a:rPr>
                <a:t>laza</a:t>
              </a:r>
              <a:r>
                <a:rPr lang="en-US" sz="2000" dirty="0">
                  <a:solidFill>
                    <a:srgbClr val="233D5D"/>
                  </a:solidFill>
                  <a:latin typeface="Libre Franklin Light"/>
                </a:rPr>
                <a:t> o a la </a:t>
              </a:r>
              <a:r>
                <a:rPr lang="en-US" sz="2000" dirty="0" err="1">
                  <a:solidFill>
                    <a:srgbClr val="233D5D"/>
                  </a:solidFill>
                  <a:latin typeface="Libre Franklin Light"/>
                </a:rPr>
                <a:t>baja</a:t>
              </a:r>
              <a:r>
                <a:rPr lang="en-US" sz="2000" dirty="0">
                  <a:solidFill>
                    <a:srgbClr val="233D5D"/>
                  </a:solidFill>
                  <a:latin typeface="Libre Franklin Light"/>
                </a:rPr>
                <a:t>.</a:t>
              </a:r>
            </a:p>
          </p:txBody>
        </p:sp>
      </p:grpSp>
      <p:sp>
        <p:nvSpPr>
          <p:cNvPr id="16" name="TextBox 16"/>
          <p:cNvSpPr txBox="1"/>
          <p:nvPr/>
        </p:nvSpPr>
        <p:spPr>
          <a:xfrm>
            <a:off x="691263" y="8542020"/>
            <a:ext cx="3333135" cy="716280"/>
          </a:xfrm>
          <a:prstGeom prst="rect">
            <a:avLst/>
          </a:prstGeom>
        </p:spPr>
        <p:txBody>
          <a:bodyPr lIns="0" tIns="0" rIns="0" bIns="0" rtlCol="0" anchor="t">
            <a:spAutoFit/>
          </a:bodyPr>
          <a:lstStyle/>
          <a:p>
            <a:pPr>
              <a:lnSpc>
                <a:spcPts val="5880"/>
              </a:lnSpc>
            </a:pPr>
            <a:r>
              <a:rPr lang="en-US" sz="4200">
                <a:solidFill>
                  <a:srgbClr val="233D5D"/>
                </a:solidFill>
                <a:latin typeface="Libre Franklin Bold Bold"/>
              </a:rPr>
              <a:t>Señales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2D6D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2579019">
            <a:off x="-3008843" y="4758456"/>
            <a:ext cx="11676750" cy="11676750"/>
          </a:xfrm>
          <a:prstGeom prst="rect">
            <a:avLst/>
          </a:prstGeom>
        </p:spPr>
      </p:pic>
      <p:pic>
        <p:nvPicPr>
          <p:cNvPr id="3" name="Picture 3"/>
          <p:cNvPicPr>
            <a:picLocks noChangeAspect="1"/>
          </p:cNvPicPr>
          <p:nvPr/>
        </p:nvPicPr>
        <p:blipFill>
          <a:blip r:embed="rId3"/>
          <a:srcRect/>
          <a:stretch>
            <a:fillRect/>
          </a:stretch>
        </p:blipFill>
        <p:spPr>
          <a:xfrm rot="-2579019">
            <a:off x="13500826" y="-2167257"/>
            <a:ext cx="8066953" cy="8066953"/>
          </a:xfrm>
          <a:prstGeom prst="rect">
            <a:avLst/>
          </a:prstGeom>
        </p:spPr>
      </p:pic>
      <p:pic>
        <p:nvPicPr>
          <p:cNvPr id="4" name="Picture 4"/>
          <p:cNvPicPr>
            <a:picLocks noChangeAspect="1"/>
          </p:cNvPicPr>
          <p:nvPr/>
        </p:nvPicPr>
        <p:blipFill>
          <a:blip r:embed="rId4"/>
          <a:srcRect/>
          <a:stretch>
            <a:fillRect/>
          </a:stretch>
        </p:blipFill>
        <p:spPr>
          <a:xfrm rot="147431">
            <a:off x="7838225" y="2395784"/>
            <a:ext cx="11198172" cy="6662014"/>
          </a:xfrm>
          <a:prstGeom prst="rect">
            <a:avLst/>
          </a:prstGeom>
        </p:spPr>
      </p:pic>
      <p:sp>
        <p:nvSpPr>
          <p:cNvPr id="5" name="TextBox 5"/>
          <p:cNvSpPr txBox="1"/>
          <p:nvPr/>
        </p:nvSpPr>
        <p:spPr>
          <a:xfrm rot="112259">
            <a:off x="8971717" y="2974679"/>
            <a:ext cx="8930190" cy="3783087"/>
          </a:xfrm>
          <a:prstGeom prst="rect">
            <a:avLst/>
          </a:prstGeom>
        </p:spPr>
        <p:txBody>
          <a:bodyPr lIns="0" tIns="0" rIns="0" bIns="0" rtlCol="0" anchor="t">
            <a:spAutoFit/>
          </a:bodyPr>
          <a:lstStyle/>
          <a:p>
            <a:pPr algn="ctr">
              <a:lnSpc>
                <a:spcPts val="5945"/>
              </a:lnSpc>
            </a:pPr>
            <a:r>
              <a:rPr lang="en-US" sz="5400" dirty="0">
                <a:solidFill>
                  <a:srgbClr val="233D5D"/>
                </a:solidFill>
                <a:latin typeface="Libre Franklin Medium Bold"/>
              </a:rPr>
              <a:t>Media </a:t>
            </a:r>
            <a:r>
              <a:rPr lang="en-US" sz="5400" dirty="0" err="1">
                <a:solidFill>
                  <a:srgbClr val="233D5D"/>
                </a:solidFill>
                <a:latin typeface="Libre Franklin Medium Bold"/>
              </a:rPr>
              <a:t>móvil</a:t>
            </a:r>
            <a:r>
              <a:rPr lang="en-US" sz="5400" dirty="0">
                <a:solidFill>
                  <a:srgbClr val="233D5D"/>
                </a:solidFill>
                <a:latin typeface="Libre Franklin Medium Bold"/>
              </a:rPr>
              <a:t> simple </a:t>
            </a:r>
            <a:endParaRPr lang="en-US" sz="5405">
              <a:solidFill>
                <a:srgbClr val="233D5D"/>
              </a:solidFill>
              <a:latin typeface="Libre Franklin Medium Bold"/>
            </a:endParaRPr>
          </a:p>
          <a:p>
            <a:pPr algn="just">
              <a:lnSpc>
                <a:spcPts val="5945"/>
              </a:lnSpc>
            </a:pPr>
            <a:r>
              <a:rPr lang="en-US" sz="5000" dirty="0">
                <a:solidFill>
                  <a:srgbClr val="233D5D"/>
                </a:solidFill>
                <a:latin typeface="Libre Franklin Medium"/>
              </a:rPr>
              <a:t>La más simple de </a:t>
            </a:r>
            <a:r>
              <a:rPr lang="en-US" sz="5000" dirty="0" err="1">
                <a:solidFill>
                  <a:srgbClr val="233D5D"/>
                </a:solidFill>
                <a:latin typeface="Libre Franklin Medium"/>
              </a:rPr>
              <a:t>todas</a:t>
            </a:r>
            <a:r>
              <a:rPr lang="en-US" sz="5000" dirty="0">
                <a:solidFill>
                  <a:srgbClr val="233D5D"/>
                </a:solidFill>
                <a:latin typeface="Libre Franklin Medium"/>
              </a:rPr>
              <a:t> las medias </a:t>
            </a:r>
            <a:r>
              <a:rPr lang="en-US" sz="5000" dirty="0" err="1">
                <a:solidFill>
                  <a:srgbClr val="233D5D"/>
                </a:solidFill>
                <a:latin typeface="Libre Franklin Medium"/>
              </a:rPr>
              <a:t>móviles</a:t>
            </a:r>
            <a:r>
              <a:rPr lang="en-US" sz="5000" dirty="0">
                <a:solidFill>
                  <a:srgbClr val="233D5D"/>
                </a:solidFill>
                <a:latin typeface="Libre Franklin Medium"/>
              </a:rPr>
              <a:t> </a:t>
            </a:r>
            <a:r>
              <a:rPr lang="en-US" sz="5000" dirty="0" err="1">
                <a:solidFill>
                  <a:srgbClr val="233D5D"/>
                </a:solidFill>
                <a:latin typeface="Libre Franklin Medium"/>
              </a:rPr>
              <a:t>calcula</a:t>
            </a:r>
            <a:r>
              <a:rPr lang="en-US" sz="5000" dirty="0">
                <a:solidFill>
                  <a:srgbClr val="233D5D"/>
                </a:solidFill>
                <a:latin typeface="Libre Franklin Medium"/>
              </a:rPr>
              <a:t> un </a:t>
            </a:r>
            <a:r>
              <a:rPr lang="en-US" sz="5000" dirty="0" err="1">
                <a:solidFill>
                  <a:srgbClr val="233D5D"/>
                </a:solidFill>
                <a:latin typeface="Libre Franklin Medium"/>
              </a:rPr>
              <a:t>promedio</a:t>
            </a:r>
            <a:r>
              <a:rPr lang="en-US" sz="5000" dirty="0">
                <a:solidFill>
                  <a:srgbClr val="233D5D"/>
                </a:solidFill>
                <a:latin typeface="Libre Franklin Medium"/>
              </a:rPr>
              <a:t> </a:t>
            </a:r>
            <a:r>
              <a:rPr lang="en-US" sz="5000" dirty="0" err="1">
                <a:solidFill>
                  <a:srgbClr val="233D5D"/>
                </a:solidFill>
                <a:latin typeface="Libre Franklin Medium"/>
              </a:rPr>
              <a:t>sobre</a:t>
            </a:r>
            <a:r>
              <a:rPr lang="en-US" sz="5000" dirty="0">
                <a:solidFill>
                  <a:srgbClr val="233D5D"/>
                </a:solidFill>
                <a:latin typeface="Libre Franklin Medium"/>
              </a:rPr>
              <a:t> un </a:t>
            </a:r>
            <a:r>
              <a:rPr lang="en-US" sz="5000" dirty="0" err="1">
                <a:solidFill>
                  <a:srgbClr val="233D5D"/>
                </a:solidFill>
                <a:latin typeface="Libre Franklin Medium"/>
              </a:rPr>
              <a:t>número</a:t>
            </a:r>
            <a:r>
              <a:rPr lang="en-US" sz="5000" dirty="0">
                <a:solidFill>
                  <a:srgbClr val="233D5D"/>
                </a:solidFill>
                <a:latin typeface="Libre Franklin Medium"/>
              </a:rPr>
              <a:t> determinado de días.</a:t>
            </a:r>
          </a:p>
        </p:txBody>
      </p:sp>
      <p:pic>
        <p:nvPicPr>
          <p:cNvPr id="6" name="Picture 6"/>
          <p:cNvPicPr>
            <a:picLocks noChangeAspect="1"/>
          </p:cNvPicPr>
          <p:nvPr/>
        </p:nvPicPr>
        <p:blipFill>
          <a:blip r:embed="rId5"/>
          <a:srcRect/>
          <a:stretch>
            <a:fillRect/>
          </a:stretch>
        </p:blipFill>
        <p:spPr>
          <a:xfrm>
            <a:off x="1723328" y="2770809"/>
            <a:ext cx="4871031" cy="51323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BD9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442456">
            <a:off x="11643188" y="3763596"/>
            <a:ext cx="9385047" cy="9385047"/>
          </a:xfrm>
          <a:prstGeom prst="rect">
            <a:avLst/>
          </a:prstGeom>
        </p:spPr>
      </p:pic>
      <p:pic>
        <p:nvPicPr>
          <p:cNvPr id="3" name="Picture 3"/>
          <p:cNvPicPr>
            <a:picLocks noChangeAspect="1"/>
          </p:cNvPicPr>
          <p:nvPr/>
        </p:nvPicPr>
        <p:blipFill>
          <a:blip r:embed="rId3"/>
          <a:srcRect/>
          <a:stretch>
            <a:fillRect/>
          </a:stretch>
        </p:blipFill>
        <p:spPr>
          <a:xfrm rot="425886">
            <a:off x="9590694" y="1368954"/>
            <a:ext cx="6207587" cy="6322542"/>
          </a:xfrm>
          <a:prstGeom prst="rect">
            <a:avLst/>
          </a:prstGeom>
        </p:spPr>
      </p:pic>
      <p:sp>
        <p:nvSpPr>
          <p:cNvPr id="4" name="TextBox 4"/>
          <p:cNvSpPr txBox="1"/>
          <p:nvPr/>
        </p:nvSpPr>
        <p:spPr>
          <a:xfrm rot="425886">
            <a:off x="10446098" y="2456107"/>
            <a:ext cx="4490975" cy="3781425"/>
          </a:xfrm>
          <a:prstGeom prst="rect">
            <a:avLst/>
          </a:prstGeom>
        </p:spPr>
        <p:txBody>
          <a:bodyPr lIns="0" tIns="0" rIns="0" bIns="0" rtlCol="0" anchor="t">
            <a:spAutoFit/>
          </a:bodyPr>
          <a:lstStyle/>
          <a:p>
            <a:pPr algn="ctr">
              <a:lnSpc>
                <a:spcPts val="4950"/>
              </a:lnSpc>
            </a:pPr>
            <a:r>
              <a:rPr lang="en-US" sz="4500">
                <a:solidFill>
                  <a:srgbClr val="233D5D"/>
                </a:solidFill>
                <a:latin typeface="Libre Franklin Bold"/>
              </a:rPr>
              <a:t>¿CUÁL ES LA LONGITUD QUÉ MAS NOS CONVIENE?</a:t>
            </a:r>
          </a:p>
          <a:p>
            <a:pPr algn="ctr">
              <a:lnSpc>
                <a:spcPts val="4950"/>
              </a:lnSpc>
            </a:pPr>
            <a:r>
              <a:rPr lang="en-US" sz="4500">
                <a:solidFill>
                  <a:srgbClr val="233D5D"/>
                </a:solidFill>
                <a:latin typeface="Libre Franklin Bold"/>
              </a:rPr>
              <a:t>MEDIA CORTA O LARGA?</a:t>
            </a:r>
          </a:p>
        </p:txBody>
      </p:sp>
      <p:pic>
        <p:nvPicPr>
          <p:cNvPr id="5" name="Picture 5"/>
          <p:cNvPicPr>
            <a:picLocks noChangeAspect="1"/>
          </p:cNvPicPr>
          <p:nvPr/>
        </p:nvPicPr>
        <p:blipFill>
          <a:blip r:embed="rId4"/>
          <a:srcRect/>
          <a:stretch>
            <a:fillRect/>
          </a:stretch>
        </p:blipFill>
        <p:spPr>
          <a:xfrm rot="8100000">
            <a:off x="-3307798" y="-2635356"/>
            <a:ext cx="11656162" cy="11656162"/>
          </a:xfrm>
          <a:prstGeom prst="rect">
            <a:avLst/>
          </a:prstGeom>
        </p:spPr>
      </p:pic>
      <p:pic>
        <p:nvPicPr>
          <p:cNvPr id="6" name="Picture 6"/>
          <p:cNvPicPr>
            <a:picLocks noChangeAspect="1"/>
          </p:cNvPicPr>
          <p:nvPr/>
        </p:nvPicPr>
        <p:blipFill>
          <a:blip r:embed="rId5"/>
          <a:srcRect/>
          <a:stretch>
            <a:fillRect/>
          </a:stretch>
        </p:blipFill>
        <p:spPr>
          <a:xfrm>
            <a:off x="2302033" y="1961253"/>
            <a:ext cx="6255150" cy="9190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2D6D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661145">
            <a:off x="-5154459" y="-2114140"/>
            <a:ext cx="9674436" cy="6402718"/>
          </a:xfrm>
          <a:prstGeom prst="rect">
            <a:avLst/>
          </a:prstGeom>
        </p:spPr>
      </p:pic>
      <p:pic>
        <p:nvPicPr>
          <p:cNvPr id="3" name="Picture 3"/>
          <p:cNvPicPr>
            <a:picLocks noChangeAspect="1"/>
          </p:cNvPicPr>
          <p:nvPr/>
        </p:nvPicPr>
        <p:blipFill>
          <a:blip r:embed="rId3"/>
          <a:srcRect/>
          <a:stretch>
            <a:fillRect/>
          </a:stretch>
        </p:blipFill>
        <p:spPr>
          <a:xfrm rot="5044437">
            <a:off x="3447775" y="-1484506"/>
            <a:ext cx="2936281" cy="7511417"/>
          </a:xfrm>
          <a:prstGeom prst="rect">
            <a:avLst/>
          </a:prstGeom>
        </p:spPr>
      </p:pic>
      <p:pic>
        <p:nvPicPr>
          <p:cNvPr id="4" name="Picture 4"/>
          <p:cNvPicPr>
            <a:picLocks noChangeAspect="1"/>
          </p:cNvPicPr>
          <p:nvPr/>
        </p:nvPicPr>
        <p:blipFill>
          <a:blip r:embed="rId4"/>
          <a:srcRect/>
          <a:stretch>
            <a:fillRect/>
          </a:stretch>
        </p:blipFill>
        <p:spPr>
          <a:xfrm rot="5044437">
            <a:off x="3447775" y="1271636"/>
            <a:ext cx="2936281" cy="7511417"/>
          </a:xfrm>
          <a:prstGeom prst="rect">
            <a:avLst/>
          </a:prstGeom>
        </p:spPr>
      </p:pic>
      <p:pic>
        <p:nvPicPr>
          <p:cNvPr id="5" name="Picture 5"/>
          <p:cNvPicPr>
            <a:picLocks noChangeAspect="1"/>
          </p:cNvPicPr>
          <p:nvPr/>
        </p:nvPicPr>
        <p:blipFill>
          <a:blip r:embed="rId3"/>
          <a:srcRect/>
          <a:stretch>
            <a:fillRect/>
          </a:stretch>
        </p:blipFill>
        <p:spPr>
          <a:xfrm rot="5044437">
            <a:off x="3447775" y="4042164"/>
            <a:ext cx="2936281" cy="7511417"/>
          </a:xfrm>
          <a:prstGeom prst="rect">
            <a:avLst/>
          </a:prstGeom>
        </p:spPr>
      </p:pic>
      <p:pic>
        <p:nvPicPr>
          <p:cNvPr id="6" name="Picture 6"/>
          <p:cNvPicPr>
            <a:picLocks noChangeAspect="1"/>
          </p:cNvPicPr>
          <p:nvPr/>
        </p:nvPicPr>
        <p:blipFill>
          <a:blip r:embed="rId2"/>
          <a:srcRect/>
          <a:stretch>
            <a:fillRect/>
          </a:stretch>
        </p:blipFill>
        <p:spPr>
          <a:xfrm rot="-319332">
            <a:off x="11545959" y="3989653"/>
            <a:ext cx="11426683" cy="7562386"/>
          </a:xfrm>
          <a:prstGeom prst="rect">
            <a:avLst/>
          </a:prstGeom>
        </p:spPr>
      </p:pic>
      <p:pic>
        <p:nvPicPr>
          <p:cNvPr id="7" name="Picture 7"/>
          <p:cNvPicPr>
            <a:picLocks noChangeAspect="1"/>
          </p:cNvPicPr>
          <p:nvPr/>
        </p:nvPicPr>
        <p:blipFill>
          <a:blip r:embed="rId5"/>
          <a:srcRect l="13886" r="903" b="20359"/>
          <a:stretch>
            <a:fillRect/>
          </a:stretch>
        </p:blipFill>
        <p:spPr>
          <a:xfrm>
            <a:off x="9144000" y="2478093"/>
            <a:ext cx="11897152" cy="5195888"/>
          </a:xfrm>
          <a:prstGeom prst="rect">
            <a:avLst/>
          </a:prstGeom>
        </p:spPr>
      </p:pic>
      <p:sp>
        <p:nvSpPr>
          <p:cNvPr id="8" name="TextBox 8"/>
          <p:cNvSpPr txBox="1"/>
          <p:nvPr/>
        </p:nvSpPr>
        <p:spPr>
          <a:xfrm>
            <a:off x="1617048" y="6972791"/>
            <a:ext cx="6235675" cy="1996109"/>
          </a:xfrm>
          <a:prstGeom prst="rect">
            <a:avLst/>
          </a:prstGeom>
        </p:spPr>
        <p:txBody>
          <a:bodyPr lIns="0" tIns="0" rIns="0" bIns="0" rtlCol="0" anchor="t">
            <a:spAutoFit/>
          </a:bodyPr>
          <a:lstStyle/>
          <a:p>
            <a:pPr algn="just">
              <a:lnSpc>
                <a:spcPts val="3158"/>
              </a:lnSpc>
            </a:pPr>
            <a:r>
              <a:rPr lang="en-US" sz="2256">
                <a:solidFill>
                  <a:srgbClr val="233D5D"/>
                </a:solidFill>
                <a:latin typeface="Libre Franklin Light"/>
              </a:rPr>
              <a:t>La media móvil larga suaviza las fluctuaciones de los precios, lo que nos ayuda a mirar más allá de las fluctuaciones transitorias o insignificantes en el precio, y en cambio, ver la tendencia a largo plazo del mercado.</a:t>
            </a:r>
          </a:p>
        </p:txBody>
      </p:sp>
      <p:sp>
        <p:nvSpPr>
          <p:cNvPr id="9" name="TextBox 9"/>
          <p:cNvSpPr txBox="1"/>
          <p:nvPr/>
        </p:nvSpPr>
        <p:spPr>
          <a:xfrm>
            <a:off x="1617048" y="4071630"/>
            <a:ext cx="6629588" cy="1693477"/>
          </a:xfrm>
          <a:prstGeom prst="rect">
            <a:avLst/>
          </a:prstGeom>
        </p:spPr>
        <p:txBody>
          <a:bodyPr lIns="0" tIns="0" rIns="0" bIns="0" rtlCol="0" anchor="t">
            <a:spAutoFit/>
          </a:bodyPr>
          <a:lstStyle/>
          <a:p>
            <a:pPr algn="just">
              <a:lnSpc>
                <a:spcPts val="3366"/>
              </a:lnSpc>
            </a:pPr>
            <a:r>
              <a:rPr lang="en-US" sz="2000" dirty="0">
                <a:solidFill>
                  <a:srgbClr val="233D5D"/>
                </a:solidFill>
                <a:latin typeface="Libre Franklin Light"/>
              </a:rPr>
              <a:t>Una media </a:t>
            </a:r>
            <a:r>
              <a:rPr lang="en-US" sz="2000" dirty="0" err="1">
                <a:solidFill>
                  <a:srgbClr val="233D5D"/>
                </a:solidFill>
                <a:latin typeface="Libre Franklin Light"/>
              </a:rPr>
              <a:t>móvil</a:t>
            </a:r>
            <a:r>
              <a:rPr lang="en-US" sz="2000" dirty="0">
                <a:solidFill>
                  <a:srgbClr val="233D5D"/>
                </a:solidFill>
                <a:latin typeface="Libre Franklin Light"/>
              </a:rPr>
              <a:t> </a:t>
            </a:r>
            <a:r>
              <a:rPr lang="en-US" sz="2000" dirty="0" err="1">
                <a:solidFill>
                  <a:srgbClr val="233D5D"/>
                </a:solidFill>
                <a:latin typeface="Libre Franklin Light"/>
              </a:rPr>
              <a:t>relativamente</a:t>
            </a:r>
            <a:r>
              <a:rPr lang="en-US" sz="2000" dirty="0">
                <a:solidFill>
                  <a:srgbClr val="233D5D"/>
                </a:solidFill>
                <a:latin typeface="Libre Franklin Light"/>
              </a:rPr>
              <a:t> </a:t>
            </a:r>
            <a:r>
              <a:rPr lang="en-US" sz="2000" dirty="0" err="1">
                <a:solidFill>
                  <a:srgbClr val="233D5D"/>
                </a:solidFill>
                <a:latin typeface="Libre Franklin Light"/>
              </a:rPr>
              <a:t>corta</a:t>
            </a:r>
            <a:r>
              <a:rPr lang="en-US" sz="2000" dirty="0">
                <a:solidFill>
                  <a:srgbClr val="233D5D"/>
                </a:solidFill>
                <a:latin typeface="Libre Franklin Light"/>
              </a:rPr>
              <a:t> es </a:t>
            </a:r>
            <a:r>
              <a:rPr lang="en-US" sz="2000" dirty="0" err="1">
                <a:solidFill>
                  <a:srgbClr val="233D5D"/>
                </a:solidFill>
                <a:latin typeface="Libre Franklin Light"/>
              </a:rPr>
              <a:t>más</a:t>
            </a:r>
            <a:r>
              <a:rPr lang="en-US" sz="2000" dirty="0">
                <a:solidFill>
                  <a:srgbClr val="233D5D"/>
                </a:solidFill>
                <a:latin typeface="Libre Franklin Light"/>
              </a:rPr>
              <a:t> sensible a </a:t>
            </a:r>
            <a:r>
              <a:rPr lang="en-US" sz="2000" dirty="0">
                <a:solidFill>
                  <a:srgbClr val="233D5D"/>
                </a:solidFill>
                <a:latin typeface="Arimo"/>
              </a:rPr>
              <a:t>los </a:t>
            </a:r>
            <a:r>
              <a:rPr lang="en-US" sz="2000" dirty="0" err="1">
                <a:solidFill>
                  <a:srgbClr val="233D5D"/>
                </a:solidFill>
                <a:latin typeface="Arimo"/>
              </a:rPr>
              <a:t>cambios</a:t>
            </a:r>
            <a:r>
              <a:rPr lang="en-US" sz="2000" dirty="0">
                <a:solidFill>
                  <a:srgbClr val="233D5D"/>
                </a:solidFill>
                <a:latin typeface="Arimo"/>
              </a:rPr>
              <a:t> de </a:t>
            </a:r>
            <a:r>
              <a:rPr lang="en-US" sz="2000" dirty="0" err="1">
                <a:solidFill>
                  <a:srgbClr val="233D5D"/>
                </a:solidFill>
                <a:latin typeface="Arimo"/>
              </a:rPr>
              <a:t>precios</a:t>
            </a:r>
            <a:r>
              <a:rPr lang="en-US" sz="2000" dirty="0">
                <a:solidFill>
                  <a:srgbClr val="233D5D"/>
                </a:solidFill>
                <a:latin typeface="Arimo"/>
              </a:rPr>
              <a:t>, </a:t>
            </a:r>
            <a:r>
              <a:rPr lang="en-US" sz="2000" dirty="0" err="1">
                <a:solidFill>
                  <a:srgbClr val="233D5D"/>
                </a:solidFill>
                <a:latin typeface="Arimo"/>
              </a:rPr>
              <a:t>ya</a:t>
            </a:r>
            <a:r>
              <a:rPr lang="en-US" sz="2000" dirty="0">
                <a:solidFill>
                  <a:srgbClr val="233D5D"/>
                </a:solidFill>
                <a:latin typeface="Arimo"/>
              </a:rPr>
              <a:t> que </a:t>
            </a:r>
            <a:r>
              <a:rPr lang="en-US" sz="2000" dirty="0" err="1">
                <a:solidFill>
                  <a:srgbClr val="233D5D"/>
                </a:solidFill>
                <a:latin typeface="Arimo"/>
              </a:rPr>
              <a:t>permite</a:t>
            </a:r>
            <a:r>
              <a:rPr lang="en-US" sz="2000" dirty="0">
                <a:solidFill>
                  <a:srgbClr val="233D5D"/>
                </a:solidFill>
                <a:latin typeface="Arimo"/>
              </a:rPr>
              <a:t> </a:t>
            </a:r>
            <a:r>
              <a:rPr lang="en-US" sz="2000" dirty="0" err="1">
                <a:solidFill>
                  <a:srgbClr val="233D5D"/>
                </a:solidFill>
                <a:latin typeface="Arimo"/>
              </a:rPr>
              <a:t>capturar</a:t>
            </a:r>
            <a:r>
              <a:rPr lang="en-US" sz="2000" dirty="0">
                <a:solidFill>
                  <a:srgbClr val="233D5D"/>
                </a:solidFill>
                <a:latin typeface="Arimo"/>
              </a:rPr>
              <a:t> antes las </a:t>
            </a:r>
            <a:r>
              <a:rPr lang="en-US" sz="2000" dirty="0" err="1">
                <a:solidFill>
                  <a:srgbClr val="233D5D"/>
                </a:solidFill>
                <a:latin typeface="Arimo"/>
              </a:rPr>
              <a:t>nuevas</a:t>
            </a:r>
            <a:r>
              <a:rPr lang="en-US" sz="2000" dirty="0">
                <a:solidFill>
                  <a:srgbClr val="233D5D"/>
                </a:solidFill>
                <a:latin typeface="Arimo"/>
              </a:rPr>
              <a:t> </a:t>
            </a:r>
            <a:r>
              <a:rPr lang="en-US" sz="2000" dirty="0" err="1">
                <a:solidFill>
                  <a:srgbClr val="233D5D"/>
                </a:solidFill>
                <a:latin typeface="Arimo"/>
              </a:rPr>
              <a:t>tendencias</a:t>
            </a:r>
            <a:r>
              <a:rPr lang="en-US" sz="2000" dirty="0">
                <a:solidFill>
                  <a:srgbClr val="233D5D"/>
                </a:solidFill>
                <a:latin typeface="Arimo"/>
              </a:rPr>
              <a:t>. Pero </a:t>
            </a:r>
            <a:r>
              <a:rPr lang="en-US" sz="2000" dirty="0" err="1">
                <a:solidFill>
                  <a:srgbClr val="233D5D"/>
                </a:solidFill>
                <a:latin typeface="Arimo"/>
              </a:rPr>
              <a:t>también</a:t>
            </a:r>
            <a:r>
              <a:rPr lang="en-US" sz="2000" dirty="0">
                <a:solidFill>
                  <a:srgbClr val="233D5D"/>
                </a:solidFill>
                <a:latin typeface="Arimo"/>
              </a:rPr>
              <a:t> cambia </a:t>
            </a:r>
            <a:r>
              <a:rPr lang="en-US" sz="2000" dirty="0" err="1">
                <a:solidFill>
                  <a:srgbClr val="233D5D"/>
                </a:solidFill>
                <a:latin typeface="Arimo"/>
              </a:rPr>
              <a:t>más</a:t>
            </a:r>
            <a:r>
              <a:rPr lang="en-US" sz="2000" dirty="0">
                <a:solidFill>
                  <a:srgbClr val="233D5D"/>
                </a:solidFill>
                <a:latin typeface="Arimo"/>
              </a:rPr>
              <a:t> a menudo de </a:t>
            </a:r>
            <a:r>
              <a:rPr lang="en-US" sz="2000" dirty="0" err="1">
                <a:solidFill>
                  <a:srgbClr val="233D5D"/>
                </a:solidFill>
                <a:latin typeface="Arimo"/>
              </a:rPr>
              <a:t>dirección</a:t>
            </a:r>
            <a:r>
              <a:rPr lang="en-US" sz="2000" dirty="0">
                <a:solidFill>
                  <a:srgbClr val="233D5D"/>
                </a:solidFill>
                <a:latin typeface="Arimo"/>
              </a:rPr>
              <a:t> y produce </a:t>
            </a:r>
            <a:r>
              <a:rPr lang="en-US" sz="2000" dirty="0" err="1">
                <a:solidFill>
                  <a:srgbClr val="233D5D"/>
                </a:solidFill>
                <a:latin typeface="Arimo"/>
              </a:rPr>
              <a:t>más</a:t>
            </a:r>
            <a:r>
              <a:rPr lang="en-US" sz="2000" dirty="0">
                <a:solidFill>
                  <a:srgbClr val="233D5D"/>
                </a:solidFill>
                <a:latin typeface="Arimo"/>
              </a:rPr>
              <a:t> </a:t>
            </a:r>
            <a:r>
              <a:rPr lang="en-US" sz="2000" dirty="0" err="1">
                <a:solidFill>
                  <a:srgbClr val="233D5D"/>
                </a:solidFill>
                <a:latin typeface="Arimo"/>
              </a:rPr>
              <a:t>señales</a:t>
            </a:r>
            <a:r>
              <a:rPr lang="en-US" sz="2000" dirty="0">
                <a:solidFill>
                  <a:srgbClr val="233D5D"/>
                </a:solidFill>
                <a:latin typeface="Arimo"/>
              </a:rPr>
              <a:t> falsas.</a:t>
            </a:r>
          </a:p>
        </p:txBody>
      </p:sp>
      <p:sp>
        <p:nvSpPr>
          <p:cNvPr id="10" name="TextBox 10"/>
          <p:cNvSpPr txBox="1"/>
          <p:nvPr/>
        </p:nvSpPr>
        <p:spPr>
          <a:xfrm>
            <a:off x="1818530" y="1722109"/>
            <a:ext cx="5870074" cy="1541976"/>
          </a:xfrm>
          <a:prstGeom prst="rect">
            <a:avLst/>
          </a:prstGeom>
        </p:spPr>
        <p:txBody>
          <a:bodyPr lIns="0" tIns="0" rIns="0" bIns="0" rtlCol="0" anchor="t">
            <a:spAutoFit/>
          </a:bodyPr>
          <a:lstStyle/>
          <a:p>
            <a:pPr algn="just">
              <a:lnSpc>
                <a:spcPts val="3035"/>
              </a:lnSpc>
              <a:spcBef>
                <a:spcPct val="0"/>
              </a:spcBef>
            </a:pPr>
            <a:r>
              <a:rPr lang="en-US" sz="2529">
                <a:solidFill>
                  <a:srgbClr val="233D5D"/>
                </a:solidFill>
                <a:latin typeface="Libre Franklin Light Bold"/>
              </a:rPr>
              <a:t>La media mide lo que tú le digas que mida.   Así que tienes que buscar qué tipo de análisis y qué temporalidad es la que buscas.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E2D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2579019">
            <a:off x="-3911378" y="4534152"/>
            <a:ext cx="11676750" cy="11676750"/>
          </a:xfrm>
          <a:prstGeom prst="rect">
            <a:avLst/>
          </a:prstGeom>
        </p:spPr>
      </p:pic>
      <p:pic>
        <p:nvPicPr>
          <p:cNvPr id="3" name="Picture 3"/>
          <p:cNvPicPr>
            <a:picLocks noChangeAspect="1"/>
          </p:cNvPicPr>
          <p:nvPr/>
        </p:nvPicPr>
        <p:blipFill>
          <a:blip r:embed="rId2"/>
          <a:srcRect/>
          <a:stretch>
            <a:fillRect/>
          </a:stretch>
        </p:blipFill>
        <p:spPr>
          <a:xfrm rot="-2579019">
            <a:off x="13500826" y="-2167257"/>
            <a:ext cx="8066953" cy="8066953"/>
          </a:xfrm>
          <a:prstGeom prst="rect">
            <a:avLst/>
          </a:prstGeom>
        </p:spPr>
      </p:pic>
      <p:pic>
        <p:nvPicPr>
          <p:cNvPr id="4" name="Picture 4"/>
          <p:cNvPicPr>
            <a:picLocks noChangeAspect="1"/>
          </p:cNvPicPr>
          <p:nvPr/>
        </p:nvPicPr>
        <p:blipFill>
          <a:blip r:embed="rId3"/>
          <a:srcRect/>
          <a:stretch>
            <a:fillRect/>
          </a:stretch>
        </p:blipFill>
        <p:spPr>
          <a:xfrm rot="147431">
            <a:off x="7889913" y="1364131"/>
            <a:ext cx="12249322" cy="7287364"/>
          </a:xfrm>
          <a:prstGeom prst="rect">
            <a:avLst/>
          </a:prstGeom>
        </p:spPr>
      </p:pic>
      <p:sp>
        <p:nvSpPr>
          <p:cNvPr id="5" name="TextBox 5"/>
          <p:cNvSpPr txBox="1"/>
          <p:nvPr/>
        </p:nvSpPr>
        <p:spPr>
          <a:xfrm rot="112259">
            <a:off x="8904087" y="2313600"/>
            <a:ext cx="8834346" cy="3776584"/>
          </a:xfrm>
          <a:prstGeom prst="rect">
            <a:avLst/>
          </a:prstGeom>
        </p:spPr>
        <p:txBody>
          <a:bodyPr lIns="0" tIns="0" rIns="0" bIns="0" rtlCol="0" anchor="t">
            <a:spAutoFit/>
          </a:bodyPr>
          <a:lstStyle/>
          <a:p>
            <a:pPr algn="ctr">
              <a:lnSpc>
                <a:spcPts val="5705"/>
              </a:lnSpc>
            </a:pPr>
            <a:r>
              <a:rPr lang="en-US" sz="5187">
                <a:solidFill>
                  <a:srgbClr val="233D5D"/>
                </a:solidFill>
                <a:latin typeface="Libre Franklin Medium Bold"/>
              </a:rPr>
              <a:t>Media móvil ponderada</a:t>
            </a:r>
          </a:p>
          <a:p>
            <a:pPr algn="just">
              <a:lnSpc>
                <a:spcPts val="3994"/>
              </a:lnSpc>
            </a:pPr>
            <a:r>
              <a:rPr lang="en-US" sz="3631">
                <a:solidFill>
                  <a:srgbClr val="233D5D"/>
                </a:solidFill>
                <a:latin typeface="Libre Franklin Medium"/>
              </a:rPr>
              <a:t>La media móvil ponderada pone más énfasis en los cambios recientes (pasados) de precios. Al precio de cada día se le aplica una ponderación que dependerá de cuán reciente (lejano) es el precio .</a:t>
            </a:r>
          </a:p>
        </p:txBody>
      </p:sp>
      <p:pic>
        <p:nvPicPr>
          <p:cNvPr id="6" name="Picture 6"/>
          <p:cNvPicPr>
            <a:picLocks noChangeAspect="1"/>
          </p:cNvPicPr>
          <p:nvPr/>
        </p:nvPicPr>
        <p:blipFill>
          <a:blip r:embed="rId4"/>
          <a:srcRect/>
          <a:stretch>
            <a:fillRect/>
          </a:stretch>
        </p:blipFill>
        <p:spPr>
          <a:xfrm>
            <a:off x="1723328" y="2770809"/>
            <a:ext cx="4871031" cy="5132313"/>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52B78F2-85AB-49A8-8D01-9FE5DFB997EA}"/>
                  </a:ext>
                </a:extLst>
              </p:cNvPr>
              <p:cNvSpPr txBox="1"/>
              <p:nvPr/>
            </p:nvSpPr>
            <p:spPr>
              <a:xfrm>
                <a:off x="5486400" y="9303767"/>
                <a:ext cx="13182599" cy="863570"/>
              </a:xfrm>
              <a:prstGeom prst="rect">
                <a:avLst/>
              </a:prstGeom>
              <a:noFill/>
            </p:spPr>
            <p:txBody>
              <a:bodyPr wrap="square" lIns="0" tIns="0" rIns="0" bIns="0" rtlCol="0">
                <a:spAutoFit/>
              </a:bodyPr>
              <a:lstStyle/>
              <a:p>
                <a:r>
                  <a:rPr lang="es-MX" sz="3200" dirty="0"/>
                  <a:t>WMA Adelante</a:t>
                </a:r>
                <a14:m>
                  <m:oMath xmlns:m="http://schemas.openxmlformats.org/officeDocument/2006/math">
                    <m:r>
                      <a:rPr lang="es-MX" sz="3200" i="0">
                        <a:latin typeface="Cambria Math" panose="02040503050406030204" pitchFamily="18" charset="0"/>
                      </a:rPr>
                      <m:t>=</m:t>
                    </m:r>
                    <m:f>
                      <m:fPr>
                        <m:ctrlPr>
                          <a:rPr lang="es-MX" sz="3200" i="1">
                            <a:latin typeface="Cambria Math" panose="02040503050406030204" pitchFamily="18" charset="0"/>
                          </a:rPr>
                        </m:ctrlPr>
                      </m:fPr>
                      <m:num>
                        <m:r>
                          <a:rPr lang="es-MX" sz="3200" b="0" i="1" smtClean="0">
                            <a:latin typeface="Cambria Math" panose="02040503050406030204" pitchFamily="18" charset="0"/>
                          </a:rPr>
                          <m:t>𝑛</m:t>
                        </m:r>
                        <m:r>
                          <a:rPr lang="es-MX" sz="3200" i="0">
                            <a:latin typeface="Cambria Math" panose="02040503050406030204" pitchFamily="18" charset="0"/>
                          </a:rPr>
                          <m:t>∗</m:t>
                        </m:r>
                        <m:sSub>
                          <m:sSubPr>
                            <m:ctrlPr>
                              <a:rPr lang="es-MX" sz="3200" i="1">
                                <a:latin typeface="Cambria Math" panose="02040503050406030204" pitchFamily="18" charset="0"/>
                              </a:rPr>
                            </m:ctrlPr>
                          </m:sSubPr>
                          <m:e>
                            <m:r>
                              <a:rPr lang="es-MX" sz="3200" b="0" i="1" smtClean="0">
                                <a:latin typeface="Cambria Math" panose="02040503050406030204" pitchFamily="18" charset="0"/>
                              </a:rPr>
                              <m:t>𝑃</m:t>
                            </m:r>
                          </m:e>
                          <m:sub>
                            <m:r>
                              <a:rPr lang="es-MX" sz="3200" i="1">
                                <a:latin typeface="Cambria Math" panose="02040503050406030204" pitchFamily="18" charset="0"/>
                              </a:rPr>
                              <m:t>𝑡</m:t>
                            </m:r>
                          </m:sub>
                        </m:sSub>
                        <m:r>
                          <a:rPr lang="es-MX" sz="3200" b="0" i="1" smtClean="0">
                            <a:latin typeface="Cambria Math" panose="02040503050406030204" pitchFamily="18" charset="0"/>
                          </a:rPr>
                          <m:t>+</m:t>
                        </m:r>
                        <m:d>
                          <m:dPr>
                            <m:ctrlPr>
                              <a:rPr lang="es-MX" sz="3200" b="0" i="0" smtClean="0">
                                <a:latin typeface="Cambria Math" panose="02040503050406030204" pitchFamily="18" charset="0"/>
                              </a:rPr>
                            </m:ctrlPr>
                          </m:dPr>
                          <m:e>
                            <m:r>
                              <m:rPr>
                                <m:sty m:val="p"/>
                              </m:rPr>
                              <a:rPr lang="es-MX" sz="3200" b="0" i="0" smtClean="0">
                                <a:latin typeface="Cambria Math" panose="02040503050406030204" pitchFamily="18" charset="0"/>
                              </a:rPr>
                              <m:t>n</m:t>
                            </m:r>
                            <m:r>
                              <a:rPr lang="es-MX" sz="3200" b="0" i="0" smtClean="0">
                                <a:latin typeface="Cambria Math" panose="02040503050406030204" pitchFamily="18" charset="0"/>
                              </a:rPr>
                              <m:t>−1</m:t>
                            </m:r>
                          </m:e>
                        </m:d>
                        <m:r>
                          <a:rPr lang="es-MX" sz="3200">
                            <a:latin typeface="Cambria Math" panose="02040503050406030204" pitchFamily="18" charset="0"/>
                          </a:rPr>
                          <m:t>∗</m:t>
                        </m:r>
                        <m:sSub>
                          <m:sSubPr>
                            <m:ctrlPr>
                              <a:rPr lang="es-MX" sz="3200" i="1">
                                <a:latin typeface="Cambria Math" panose="02040503050406030204" pitchFamily="18" charset="0"/>
                              </a:rPr>
                            </m:ctrlPr>
                          </m:sSubPr>
                          <m:e>
                            <m:r>
                              <a:rPr lang="es-MX" sz="3200" i="1">
                                <a:latin typeface="Cambria Math" panose="02040503050406030204" pitchFamily="18" charset="0"/>
                              </a:rPr>
                              <m:t>𝑃</m:t>
                            </m:r>
                          </m:e>
                          <m:sub>
                            <m:r>
                              <a:rPr lang="es-MX" sz="3200" i="1">
                                <a:latin typeface="Cambria Math" panose="02040503050406030204" pitchFamily="18" charset="0"/>
                              </a:rPr>
                              <m:t>𝑡</m:t>
                            </m:r>
                            <m:r>
                              <a:rPr lang="es-MX" sz="3200" b="0" i="1" smtClean="0">
                                <a:latin typeface="Cambria Math" panose="02040503050406030204" pitchFamily="18" charset="0"/>
                              </a:rPr>
                              <m:t>−1</m:t>
                            </m:r>
                          </m:sub>
                        </m:sSub>
                        <m:r>
                          <a:rPr lang="es-MX" sz="3200" b="0" i="1" smtClean="0">
                            <a:latin typeface="Cambria Math" panose="02040503050406030204" pitchFamily="18" charset="0"/>
                          </a:rPr>
                          <m:t>+</m:t>
                        </m:r>
                        <m:d>
                          <m:dPr>
                            <m:ctrlPr>
                              <a:rPr lang="es-MX" sz="3200" b="0" i="1" smtClean="0">
                                <a:latin typeface="Cambria Math" panose="02040503050406030204" pitchFamily="18" charset="0"/>
                              </a:rPr>
                            </m:ctrlPr>
                          </m:dPr>
                          <m:e>
                            <m:r>
                              <a:rPr lang="es-MX" sz="3200" b="0" i="1" smtClean="0">
                                <a:latin typeface="Cambria Math" panose="02040503050406030204" pitchFamily="18" charset="0"/>
                              </a:rPr>
                              <m:t>𝑛</m:t>
                            </m:r>
                            <m:r>
                              <a:rPr lang="es-MX" sz="3200" b="0" i="1" smtClean="0">
                                <a:latin typeface="Cambria Math" panose="02040503050406030204" pitchFamily="18" charset="0"/>
                              </a:rPr>
                              <m:t>−2</m:t>
                            </m:r>
                          </m:e>
                        </m:d>
                        <m:r>
                          <a:rPr lang="es-MX" sz="3200">
                            <a:latin typeface="Cambria Math" panose="02040503050406030204" pitchFamily="18" charset="0"/>
                          </a:rPr>
                          <m:t>∗</m:t>
                        </m:r>
                        <m:sSub>
                          <m:sSubPr>
                            <m:ctrlPr>
                              <a:rPr lang="es-MX" sz="3200" i="1">
                                <a:latin typeface="Cambria Math" panose="02040503050406030204" pitchFamily="18" charset="0"/>
                              </a:rPr>
                            </m:ctrlPr>
                          </m:sSubPr>
                          <m:e>
                            <m:r>
                              <a:rPr lang="es-MX" sz="3200" i="1">
                                <a:latin typeface="Cambria Math" panose="02040503050406030204" pitchFamily="18" charset="0"/>
                              </a:rPr>
                              <m:t>𝑃</m:t>
                            </m:r>
                          </m:e>
                          <m:sub>
                            <m:r>
                              <a:rPr lang="es-MX" sz="3200" i="1">
                                <a:latin typeface="Cambria Math" panose="02040503050406030204" pitchFamily="18" charset="0"/>
                              </a:rPr>
                              <m:t>𝑡</m:t>
                            </m:r>
                            <m:r>
                              <a:rPr lang="es-MX" sz="3200" b="0" i="1" smtClean="0">
                                <a:latin typeface="Cambria Math" panose="02040503050406030204" pitchFamily="18" charset="0"/>
                              </a:rPr>
                              <m:t>−2</m:t>
                            </m:r>
                          </m:sub>
                        </m:sSub>
                        <m:r>
                          <a:rPr lang="es-MX" sz="3200" b="0" i="1" smtClean="0">
                            <a:latin typeface="Cambria Math" panose="02040503050406030204" pitchFamily="18" charset="0"/>
                          </a:rPr>
                          <m:t>+…+</m:t>
                        </m:r>
                        <m:r>
                          <a:rPr lang="es-MX" sz="3200" b="0" i="0" smtClean="0">
                            <a:latin typeface="Cambria Math" panose="02040503050406030204" pitchFamily="18" charset="0"/>
                          </a:rPr>
                          <m:t>2</m:t>
                        </m:r>
                        <m:r>
                          <a:rPr lang="es-MX" sz="3200">
                            <a:latin typeface="Cambria Math" panose="02040503050406030204" pitchFamily="18" charset="0"/>
                          </a:rPr>
                          <m:t>∗</m:t>
                        </m:r>
                        <m:sSub>
                          <m:sSubPr>
                            <m:ctrlPr>
                              <a:rPr lang="es-MX" sz="3200" i="1">
                                <a:latin typeface="Cambria Math" panose="02040503050406030204" pitchFamily="18" charset="0"/>
                              </a:rPr>
                            </m:ctrlPr>
                          </m:sSubPr>
                          <m:e>
                            <m:r>
                              <a:rPr lang="es-MX" sz="3200" i="1">
                                <a:latin typeface="Cambria Math" panose="02040503050406030204" pitchFamily="18" charset="0"/>
                              </a:rPr>
                              <m:t>𝑃</m:t>
                            </m:r>
                          </m:e>
                          <m:sub>
                            <m:r>
                              <a:rPr lang="es-MX" sz="3200" i="1">
                                <a:latin typeface="Cambria Math" panose="02040503050406030204" pitchFamily="18" charset="0"/>
                              </a:rPr>
                              <m:t>𝑡</m:t>
                            </m:r>
                            <m:r>
                              <a:rPr lang="es-MX" sz="3200" b="0" i="1" smtClean="0">
                                <a:latin typeface="Cambria Math" panose="02040503050406030204" pitchFamily="18" charset="0"/>
                              </a:rPr>
                              <m:t>−</m:t>
                            </m:r>
                            <m:r>
                              <a:rPr lang="es-MX" sz="3200" b="0" i="1" smtClean="0">
                                <a:latin typeface="Cambria Math" panose="02040503050406030204" pitchFamily="18" charset="0"/>
                              </a:rPr>
                              <m:t>(</m:t>
                            </m:r>
                            <m:r>
                              <a:rPr lang="es-MX" sz="3200" b="0" i="1" smtClean="0">
                                <a:latin typeface="Cambria Math" panose="02040503050406030204" pitchFamily="18" charset="0"/>
                              </a:rPr>
                              <m:t>𝑛</m:t>
                            </m:r>
                            <m:r>
                              <a:rPr lang="es-MX" sz="3200" b="0" i="1" smtClean="0">
                                <a:latin typeface="Cambria Math" panose="02040503050406030204" pitchFamily="18" charset="0"/>
                              </a:rPr>
                              <m:t>−2)</m:t>
                            </m:r>
                          </m:sub>
                        </m:sSub>
                        <m:r>
                          <a:rPr lang="es-MX" sz="3200" b="0" i="1" smtClean="0">
                            <a:latin typeface="Cambria Math" panose="02040503050406030204" pitchFamily="18" charset="0"/>
                          </a:rPr>
                          <m:t>+1</m:t>
                        </m:r>
                        <m:r>
                          <a:rPr lang="es-MX" sz="3200">
                            <a:latin typeface="Cambria Math" panose="02040503050406030204" pitchFamily="18" charset="0"/>
                          </a:rPr>
                          <m:t>∗</m:t>
                        </m:r>
                        <m:sSub>
                          <m:sSubPr>
                            <m:ctrlPr>
                              <a:rPr lang="es-MX" sz="3200" i="1">
                                <a:latin typeface="Cambria Math" panose="02040503050406030204" pitchFamily="18" charset="0"/>
                              </a:rPr>
                            </m:ctrlPr>
                          </m:sSubPr>
                          <m:e>
                            <m:r>
                              <a:rPr lang="es-MX" sz="3200" i="1">
                                <a:latin typeface="Cambria Math" panose="02040503050406030204" pitchFamily="18" charset="0"/>
                              </a:rPr>
                              <m:t>𝑃</m:t>
                            </m:r>
                          </m:e>
                          <m:sub>
                            <m:r>
                              <a:rPr lang="es-MX" sz="3200" i="1">
                                <a:latin typeface="Cambria Math" panose="02040503050406030204" pitchFamily="18" charset="0"/>
                              </a:rPr>
                              <m:t>𝑡</m:t>
                            </m:r>
                            <m:r>
                              <a:rPr lang="es-MX" sz="3200" b="0" i="1" smtClean="0">
                                <a:latin typeface="Cambria Math" panose="02040503050406030204" pitchFamily="18" charset="0"/>
                              </a:rPr>
                              <m:t>−</m:t>
                            </m:r>
                            <m:r>
                              <a:rPr lang="es-MX" sz="3200" b="0" i="1" smtClean="0">
                                <a:latin typeface="Cambria Math" panose="02040503050406030204" pitchFamily="18" charset="0"/>
                              </a:rPr>
                              <m:t>(</m:t>
                            </m:r>
                            <m:r>
                              <a:rPr lang="es-MX" sz="3200" b="0" i="1" smtClean="0">
                                <a:latin typeface="Cambria Math" panose="02040503050406030204" pitchFamily="18" charset="0"/>
                              </a:rPr>
                              <m:t>𝑛</m:t>
                            </m:r>
                            <m:r>
                              <a:rPr lang="es-MX" sz="3200" b="0" i="1" smtClean="0">
                                <a:latin typeface="Cambria Math" panose="02040503050406030204" pitchFamily="18" charset="0"/>
                              </a:rPr>
                              <m:t>−1)</m:t>
                            </m:r>
                          </m:sub>
                        </m:sSub>
                      </m:num>
                      <m:den>
                        <m:nary>
                          <m:naryPr>
                            <m:chr m:val="∑"/>
                            <m:ctrlPr>
                              <a:rPr lang="pt-BR" sz="3200" i="1">
                                <a:latin typeface="Cambria Math" panose="02040503050406030204" pitchFamily="18" charset="0"/>
                              </a:rPr>
                            </m:ctrlPr>
                          </m:naryPr>
                          <m:sub>
                            <m:r>
                              <a:rPr lang="pt-BR" sz="3200" i="1">
                                <a:latin typeface="Cambria Math" panose="02040503050406030204" pitchFamily="18" charset="0"/>
                              </a:rPr>
                              <m:t>𝑘</m:t>
                            </m:r>
                            <m:r>
                              <a:rPr lang="pt-BR" sz="3200" i="1">
                                <a:latin typeface="Cambria Math" panose="02040503050406030204" pitchFamily="18" charset="0"/>
                              </a:rPr>
                              <m:t>=1</m:t>
                            </m:r>
                          </m:sub>
                          <m:sup>
                            <m:r>
                              <a:rPr lang="pt-BR" sz="3200" i="1">
                                <a:latin typeface="Cambria Math" panose="02040503050406030204" pitchFamily="18" charset="0"/>
                              </a:rPr>
                              <m:t>𝑛</m:t>
                            </m:r>
                          </m:sup>
                          <m:e>
                            <m:r>
                              <a:rPr lang="es-MX" sz="3200" i="1">
                                <a:latin typeface="Cambria Math" panose="02040503050406030204" pitchFamily="18" charset="0"/>
                              </a:rPr>
                              <m:t>𝑘</m:t>
                            </m:r>
                          </m:e>
                        </m:nary>
                      </m:den>
                    </m:f>
                  </m:oMath>
                </a14:m>
                <a:endParaRPr lang="es-MX" sz="3200" dirty="0"/>
              </a:p>
            </p:txBody>
          </p:sp>
        </mc:Choice>
        <mc:Fallback>
          <p:sp>
            <p:nvSpPr>
              <p:cNvPr id="8" name="TextBox 7">
                <a:extLst>
                  <a:ext uri="{FF2B5EF4-FFF2-40B4-BE49-F238E27FC236}">
                    <a16:creationId xmlns:a16="http://schemas.microsoft.com/office/drawing/2014/main" id="{052B78F2-85AB-49A8-8D01-9FE5DFB997EA}"/>
                  </a:ext>
                </a:extLst>
              </p:cNvPr>
              <p:cNvSpPr txBox="1">
                <a:spLocks noRot="1" noChangeAspect="1" noMove="1" noResize="1" noEditPoints="1" noAdjustHandles="1" noChangeArrowheads="1" noChangeShapeType="1" noTextEdit="1"/>
              </p:cNvSpPr>
              <p:nvPr/>
            </p:nvSpPr>
            <p:spPr>
              <a:xfrm>
                <a:off x="5486400" y="9303767"/>
                <a:ext cx="13182599" cy="863570"/>
              </a:xfrm>
              <a:prstGeom prst="rect">
                <a:avLst/>
              </a:prstGeom>
              <a:blipFill>
                <a:blip r:embed="rId5"/>
                <a:stretch>
                  <a:fillRect l="-1850" b="-5634"/>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C6CD29E-47ED-4807-BBF6-FCAD257DB0C2}"/>
                  </a:ext>
                </a:extLst>
              </p:cNvPr>
              <p:cNvSpPr txBox="1"/>
              <p:nvPr/>
            </p:nvSpPr>
            <p:spPr>
              <a:xfrm>
                <a:off x="5636555" y="8018790"/>
                <a:ext cx="12158929" cy="850617"/>
              </a:xfrm>
              <a:prstGeom prst="rect">
                <a:avLst/>
              </a:prstGeom>
              <a:noFill/>
            </p:spPr>
            <p:txBody>
              <a:bodyPr wrap="square" lIns="0" tIns="0" rIns="0" bIns="0" rtlCol="0">
                <a:spAutoFit/>
              </a:bodyPr>
              <a:lstStyle/>
              <a:p>
                <a:r>
                  <a:rPr lang="es-MX" sz="3200" dirty="0"/>
                  <a:t>WMA Atrás</a:t>
                </a:r>
                <a14:m>
                  <m:oMath xmlns:m="http://schemas.openxmlformats.org/officeDocument/2006/math">
                    <m:r>
                      <a:rPr lang="es-MX" sz="3200" i="0">
                        <a:latin typeface="Cambria Math" panose="02040503050406030204" pitchFamily="18" charset="0"/>
                      </a:rPr>
                      <m:t>=</m:t>
                    </m:r>
                    <m:f>
                      <m:fPr>
                        <m:ctrlPr>
                          <a:rPr lang="es-MX" sz="3200" i="1">
                            <a:latin typeface="Cambria Math" panose="02040503050406030204" pitchFamily="18" charset="0"/>
                          </a:rPr>
                        </m:ctrlPr>
                      </m:fPr>
                      <m:num>
                        <m:r>
                          <a:rPr lang="es-MX" sz="3200" b="0" i="1" smtClean="0">
                            <a:latin typeface="Cambria Math" panose="02040503050406030204" pitchFamily="18" charset="0"/>
                          </a:rPr>
                          <m:t>1</m:t>
                        </m:r>
                        <m:r>
                          <a:rPr lang="es-MX" sz="3200" i="0">
                            <a:latin typeface="Cambria Math" panose="02040503050406030204" pitchFamily="18" charset="0"/>
                          </a:rPr>
                          <m:t>∗</m:t>
                        </m:r>
                        <m:sSub>
                          <m:sSubPr>
                            <m:ctrlPr>
                              <a:rPr lang="es-MX" sz="3200" i="1">
                                <a:latin typeface="Cambria Math" panose="02040503050406030204" pitchFamily="18" charset="0"/>
                              </a:rPr>
                            </m:ctrlPr>
                          </m:sSubPr>
                          <m:e>
                            <m:r>
                              <a:rPr lang="es-MX" sz="3200" b="0" i="1" smtClean="0">
                                <a:latin typeface="Cambria Math" panose="02040503050406030204" pitchFamily="18" charset="0"/>
                              </a:rPr>
                              <m:t>𝑃</m:t>
                            </m:r>
                          </m:e>
                          <m:sub>
                            <m:r>
                              <a:rPr lang="es-MX" sz="3200" i="1">
                                <a:latin typeface="Cambria Math" panose="02040503050406030204" pitchFamily="18" charset="0"/>
                              </a:rPr>
                              <m:t>𝑡</m:t>
                            </m:r>
                          </m:sub>
                        </m:sSub>
                        <m:r>
                          <a:rPr lang="es-MX" sz="3200" b="0" i="1" smtClean="0">
                            <a:latin typeface="Cambria Math" panose="02040503050406030204" pitchFamily="18" charset="0"/>
                          </a:rPr>
                          <m:t>+</m:t>
                        </m:r>
                        <m:r>
                          <a:rPr lang="es-MX" sz="3200" b="0" i="0" smtClean="0">
                            <a:latin typeface="Cambria Math" panose="02040503050406030204" pitchFamily="18" charset="0"/>
                          </a:rPr>
                          <m:t>2</m:t>
                        </m:r>
                        <m:r>
                          <a:rPr lang="es-MX" sz="3200">
                            <a:latin typeface="Cambria Math" panose="02040503050406030204" pitchFamily="18" charset="0"/>
                          </a:rPr>
                          <m:t>∗</m:t>
                        </m:r>
                        <m:sSub>
                          <m:sSubPr>
                            <m:ctrlPr>
                              <a:rPr lang="es-MX" sz="3200" i="1">
                                <a:latin typeface="Cambria Math" panose="02040503050406030204" pitchFamily="18" charset="0"/>
                              </a:rPr>
                            </m:ctrlPr>
                          </m:sSubPr>
                          <m:e>
                            <m:r>
                              <a:rPr lang="es-MX" sz="3200" i="1">
                                <a:latin typeface="Cambria Math" panose="02040503050406030204" pitchFamily="18" charset="0"/>
                              </a:rPr>
                              <m:t>𝑃</m:t>
                            </m:r>
                          </m:e>
                          <m:sub>
                            <m:r>
                              <a:rPr lang="es-MX" sz="3200" i="1">
                                <a:latin typeface="Cambria Math" panose="02040503050406030204" pitchFamily="18" charset="0"/>
                              </a:rPr>
                              <m:t>𝑡</m:t>
                            </m:r>
                            <m:r>
                              <a:rPr lang="es-MX" sz="3200" b="0" i="1" smtClean="0">
                                <a:latin typeface="Cambria Math" panose="02040503050406030204" pitchFamily="18" charset="0"/>
                              </a:rPr>
                              <m:t>−1</m:t>
                            </m:r>
                          </m:sub>
                        </m:sSub>
                        <m:r>
                          <a:rPr lang="es-MX" sz="3200" b="0" i="1" smtClean="0">
                            <a:latin typeface="Cambria Math" panose="02040503050406030204" pitchFamily="18" charset="0"/>
                          </a:rPr>
                          <m:t>+</m:t>
                        </m:r>
                        <m:r>
                          <a:rPr lang="es-MX" sz="3200" b="0" i="1" smtClean="0">
                            <a:latin typeface="Cambria Math" panose="02040503050406030204" pitchFamily="18" charset="0"/>
                          </a:rPr>
                          <m:t>…+(</m:t>
                        </m:r>
                        <m:r>
                          <a:rPr lang="es-MX" sz="3200" b="0" i="1" smtClean="0">
                            <a:latin typeface="Cambria Math" panose="02040503050406030204" pitchFamily="18" charset="0"/>
                          </a:rPr>
                          <m:t>𝑛</m:t>
                        </m:r>
                        <m:r>
                          <a:rPr lang="es-MX" sz="3200" b="0" i="1" smtClean="0">
                            <a:latin typeface="Cambria Math" panose="02040503050406030204" pitchFamily="18" charset="0"/>
                          </a:rPr>
                          <m:t>−2)</m:t>
                        </m:r>
                        <m:sSub>
                          <m:sSubPr>
                            <m:ctrlPr>
                              <a:rPr lang="es-MX" sz="3200" i="1" smtClean="0">
                                <a:latin typeface="Cambria Math" panose="02040503050406030204" pitchFamily="18" charset="0"/>
                              </a:rPr>
                            </m:ctrlPr>
                          </m:sSubPr>
                          <m:e>
                            <m:r>
                              <a:rPr lang="es-MX" sz="3200" i="1">
                                <a:latin typeface="Cambria Math" panose="02040503050406030204" pitchFamily="18" charset="0"/>
                              </a:rPr>
                              <m:t>𝑃</m:t>
                            </m:r>
                          </m:e>
                          <m:sub>
                            <m:r>
                              <a:rPr lang="es-MX" sz="3200" i="1">
                                <a:latin typeface="Cambria Math" panose="02040503050406030204" pitchFamily="18" charset="0"/>
                              </a:rPr>
                              <m:t>𝑡</m:t>
                            </m:r>
                            <m:r>
                              <a:rPr lang="es-MX" sz="3200" b="0" i="1" smtClean="0">
                                <a:latin typeface="Cambria Math" panose="02040503050406030204" pitchFamily="18" charset="0"/>
                              </a:rPr>
                              <m:t>−</m:t>
                            </m:r>
                            <m:r>
                              <a:rPr lang="es-MX" sz="3200" b="0" i="1" smtClean="0">
                                <a:latin typeface="Cambria Math" panose="02040503050406030204" pitchFamily="18" charset="0"/>
                              </a:rPr>
                              <m:t>(</m:t>
                            </m:r>
                            <m:r>
                              <a:rPr lang="es-MX" sz="3200" b="0" i="1" smtClean="0">
                                <a:latin typeface="Cambria Math" panose="02040503050406030204" pitchFamily="18" charset="0"/>
                              </a:rPr>
                              <m:t>𝑛</m:t>
                            </m:r>
                            <m:r>
                              <a:rPr lang="es-MX" sz="3200" b="0" i="1" smtClean="0">
                                <a:latin typeface="Cambria Math" panose="02040503050406030204" pitchFamily="18" charset="0"/>
                              </a:rPr>
                              <m:t>−3)</m:t>
                            </m:r>
                          </m:sub>
                        </m:sSub>
                        <m:r>
                          <a:rPr lang="es-MX" sz="3200" b="0" i="1" smtClean="0">
                            <a:latin typeface="Cambria Math" panose="02040503050406030204" pitchFamily="18" charset="0"/>
                          </a:rPr>
                          <m:t>+</m:t>
                        </m:r>
                        <m:r>
                          <a:rPr lang="es-MX" sz="3200" b="0" i="0" smtClean="0">
                            <a:latin typeface="Cambria Math" panose="02040503050406030204" pitchFamily="18" charset="0"/>
                          </a:rPr>
                          <m:t>(</m:t>
                        </m:r>
                        <m:r>
                          <m:rPr>
                            <m:sty m:val="p"/>
                          </m:rPr>
                          <a:rPr lang="es-MX" sz="3200" b="0" i="0" smtClean="0">
                            <a:latin typeface="Cambria Math" panose="02040503050406030204" pitchFamily="18" charset="0"/>
                          </a:rPr>
                          <m:t>n</m:t>
                        </m:r>
                        <m:r>
                          <a:rPr lang="es-MX" sz="3200" b="0" i="0" smtClean="0">
                            <a:latin typeface="Cambria Math" panose="02040503050406030204" pitchFamily="18" charset="0"/>
                          </a:rPr>
                          <m:t>−1)∗</m:t>
                        </m:r>
                        <m:sSub>
                          <m:sSubPr>
                            <m:ctrlPr>
                              <a:rPr lang="es-MX" sz="3200" i="1">
                                <a:latin typeface="Cambria Math" panose="02040503050406030204" pitchFamily="18" charset="0"/>
                              </a:rPr>
                            </m:ctrlPr>
                          </m:sSubPr>
                          <m:e>
                            <m:r>
                              <a:rPr lang="es-MX" sz="3200" i="1">
                                <a:latin typeface="Cambria Math" panose="02040503050406030204" pitchFamily="18" charset="0"/>
                              </a:rPr>
                              <m:t>𝑃</m:t>
                            </m:r>
                          </m:e>
                          <m:sub>
                            <m:r>
                              <a:rPr lang="es-MX" sz="3200" i="1">
                                <a:latin typeface="Cambria Math" panose="02040503050406030204" pitchFamily="18" charset="0"/>
                              </a:rPr>
                              <m:t>𝑡</m:t>
                            </m:r>
                            <m:r>
                              <a:rPr lang="es-MX" sz="3200" b="0" i="1" smtClean="0">
                                <a:latin typeface="Cambria Math" panose="02040503050406030204" pitchFamily="18" charset="0"/>
                              </a:rPr>
                              <m:t>−</m:t>
                            </m:r>
                            <m:r>
                              <a:rPr lang="es-MX" sz="3200" b="0" i="1" smtClean="0">
                                <a:latin typeface="Cambria Math" panose="02040503050406030204" pitchFamily="18" charset="0"/>
                              </a:rPr>
                              <m:t>(</m:t>
                            </m:r>
                            <m:r>
                              <a:rPr lang="es-MX" sz="3200" b="0" i="1" smtClean="0">
                                <a:latin typeface="Cambria Math" panose="02040503050406030204" pitchFamily="18" charset="0"/>
                              </a:rPr>
                              <m:t>𝑛</m:t>
                            </m:r>
                            <m:r>
                              <a:rPr lang="es-MX" sz="3200" b="0" i="1" smtClean="0">
                                <a:latin typeface="Cambria Math" panose="02040503050406030204" pitchFamily="18" charset="0"/>
                              </a:rPr>
                              <m:t>−2)</m:t>
                            </m:r>
                          </m:sub>
                        </m:sSub>
                        <m:r>
                          <a:rPr lang="es-MX" sz="3200" b="0" i="1" smtClean="0">
                            <a:latin typeface="Cambria Math" panose="02040503050406030204" pitchFamily="18" charset="0"/>
                          </a:rPr>
                          <m:t>+</m:t>
                        </m:r>
                        <m:r>
                          <m:rPr>
                            <m:sty m:val="p"/>
                          </m:rPr>
                          <a:rPr lang="es-MX" sz="3200" b="0" i="0" smtClean="0">
                            <a:latin typeface="Cambria Math" panose="02040503050406030204" pitchFamily="18" charset="0"/>
                          </a:rPr>
                          <m:t>n</m:t>
                        </m:r>
                        <m:r>
                          <a:rPr lang="es-MX" sz="3200">
                            <a:latin typeface="Cambria Math" panose="02040503050406030204" pitchFamily="18" charset="0"/>
                          </a:rPr>
                          <m:t>∗</m:t>
                        </m:r>
                        <m:sSub>
                          <m:sSubPr>
                            <m:ctrlPr>
                              <a:rPr lang="es-MX" sz="3200" i="1">
                                <a:latin typeface="Cambria Math" panose="02040503050406030204" pitchFamily="18" charset="0"/>
                              </a:rPr>
                            </m:ctrlPr>
                          </m:sSubPr>
                          <m:e>
                            <m:r>
                              <a:rPr lang="es-MX" sz="3200" i="1">
                                <a:latin typeface="Cambria Math" panose="02040503050406030204" pitchFamily="18" charset="0"/>
                              </a:rPr>
                              <m:t>𝑃</m:t>
                            </m:r>
                          </m:e>
                          <m:sub>
                            <m:r>
                              <a:rPr lang="es-MX" sz="3200" i="1">
                                <a:latin typeface="Cambria Math" panose="02040503050406030204" pitchFamily="18" charset="0"/>
                              </a:rPr>
                              <m:t>𝑡</m:t>
                            </m:r>
                            <m:r>
                              <a:rPr lang="es-MX" sz="3200" b="0" i="1" smtClean="0">
                                <a:latin typeface="Cambria Math" panose="02040503050406030204" pitchFamily="18" charset="0"/>
                              </a:rPr>
                              <m:t>−</m:t>
                            </m:r>
                            <m:r>
                              <a:rPr lang="es-MX" sz="3200" b="0" i="1" smtClean="0">
                                <a:latin typeface="Cambria Math" panose="02040503050406030204" pitchFamily="18" charset="0"/>
                              </a:rPr>
                              <m:t>(</m:t>
                            </m:r>
                            <m:r>
                              <a:rPr lang="es-MX" sz="3200" b="0" i="1" smtClean="0">
                                <a:latin typeface="Cambria Math" panose="02040503050406030204" pitchFamily="18" charset="0"/>
                              </a:rPr>
                              <m:t>𝑛</m:t>
                            </m:r>
                            <m:r>
                              <a:rPr lang="es-MX" sz="3200" b="0" i="1" smtClean="0">
                                <a:latin typeface="Cambria Math" panose="02040503050406030204" pitchFamily="18" charset="0"/>
                              </a:rPr>
                              <m:t>−1)</m:t>
                            </m:r>
                          </m:sub>
                        </m:sSub>
                      </m:num>
                      <m:den>
                        <m:nary>
                          <m:naryPr>
                            <m:chr m:val="∑"/>
                            <m:ctrlPr>
                              <a:rPr lang="pt-BR" sz="3200" b="0" i="1" smtClean="0">
                                <a:latin typeface="Cambria Math" panose="02040503050406030204" pitchFamily="18" charset="0"/>
                              </a:rPr>
                            </m:ctrlPr>
                          </m:naryPr>
                          <m:sub>
                            <m:r>
                              <a:rPr lang="pt-BR" sz="3200" b="0" i="1" smtClean="0">
                                <a:latin typeface="Cambria Math" panose="02040503050406030204" pitchFamily="18" charset="0"/>
                              </a:rPr>
                              <m:t>𝑘</m:t>
                            </m:r>
                            <m:r>
                              <a:rPr lang="pt-BR" sz="3200" b="0" i="1" smtClean="0">
                                <a:latin typeface="Cambria Math" panose="02040503050406030204" pitchFamily="18" charset="0"/>
                              </a:rPr>
                              <m:t>=1</m:t>
                            </m:r>
                          </m:sub>
                          <m:sup>
                            <m:r>
                              <a:rPr lang="pt-BR" sz="3200" b="0" i="1" smtClean="0">
                                <a:latin typeface="Cambria Math" panose="02040503050406030204" pitchFamily="18" charset="0"/>
                              </a:rPr>
                              <m:t>𝑛</m:t>
                            </m:r>
                          </m:sup>
                          <m:e>
                            <m:r>
                              <a:rPr lang="es-MX" sz="3200" b="0" i="1" smtClean="0">
                                <a:latin typeface="Cambria Math" panose="02040503050406030204" pitchFamily="18" charset="0"/>
                              </a:rPr>
                              <m:t>𝑘</m:t>
                            </m:r>
                          </m:e>
                        </m:nary>
                      </m:den>
                    </m:f>
                  </m:oMath>
                </a14:m>
                <a:endParaRPr lang="es-MX" sz="3200" dirty="0"/>
              </a:p>
            </p:txBody>
          </p:sp>
        </mc:Choice>
        <mc:Fallback>
          <p:sp>
            <p:nvSpPr>
              <p:cNvPr id="9" name="TextBox 8">
                <a:extLst>
                  <a:ext uri="{FF2B5EF4-FFF2-40B4-BE49-F238E27FC236}">
                    <a16:creationId xmlns:a16="http://schemas.microsoft.com/office/drawing/2014/main" id="{5C6CD29E-47ED-4807-BBF6-FCAD257DB0C2}"/>
                  </a:ext>
                </a:extLst>
              </p:cNvPr>
              <p:cNvSpPr txBox="1">
                <a:spLocks noRot="1" noChangeAspect="1" noMove="1" noResize="1" noEditPoints="1" noAdjustHandles="1" noChangeArrowheads="1" noChangeShapeType="1" noTextEdit="1"/>
              </p:cNvSpPr>
              <p:nvPr/>
            </p:nvSpPr>
            <p:spPr>
              <a:xfrm>
                <a:off x="5636555" y="8018790"/>
                <a:ext cx="12158929" cy="850617"/>
              </a:xfrm>
              <a:prstGeom prst="rect">
                <a:avLst/>
              </a:prstGeom>
              <a:blipFill>
                <a:blip r:embed="rId6"/>
                <a:stretch>
                  <a:fillRect l="-2056" b="-5714"/>
                </a:stretch>
              </a:blipFill>
            </p:spPr>
            <p:txBody>
              <a:bodyPr/>
              <a:lstStyle/>
              <a:p>
                <a:r>
                  <a:rPr lang="es-MX">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524</Words>
  <Application>Microsoft Office PowerPoint</Application>
  <PresentationFormat>Personalizado</PresentationFormat>
  <Paragraphs>43</Paragraphs>
  <Slides>11</Slides>
  <Notes>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23" baseType="lpstr">
      <vt:lpstr>Libre Franklin Bold</vt:lpstr>
      <vt:lpstr>Libre Franklin Medium Bold</vt:lpstr>
      <vt:lpstr>Libre Franklin Light Bold</vt:lpstr>
      <vt:lpstr>Libre Franklin Medium</vt:lpstr>
      <vt:lpstr>Libre Franklin Light</vt:lpstr>
      <vt:lpstr>Libre Franklin Bold Bold</vt:lpstr>
      <vt:lpstr>Arial</vt:lpstr>
      <vt:lpstr>Calibri</vt:lpstr>
      <vt:lpstr>Arimo</vt:lpstr>
      <vt:lpstr>Cambria Math</vt:lpstr>
      <vt:lpstr>Office Theme</vt:lpstr>
      <vt:lpstr>Documento de Microsoft Word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Rosa Tierno Chic Vintage 90 Trivia Virtual Quiz Presentaciones</dc:title>
  <cp:lastModifiedBy>Frida Viridiana Rojas Luna</cp:lastModifiedBy>
  <cp:revision>28</cp:revision>
  <dcterms:created xsi:type="dcterms:W3CDTF">2006-08-16T00:00:00Z</dcterms:created>
  <dcterms:modified xsi:type="dcterms:W3CDTF">2020-10-20T10:57:37Z</dcterms:modified>
  <dc:identifier>DAEKWpIkMpI</dc:identifier>
</cp:coreProperties>
</file>