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28" Target="slides/slide14.xml" Type="http://schemas.openxmlformats.org/officeDocument/2006/relationships/slide"/><Relationship Id="rId29" Target="slides/slide15.xml" Type="http://schemas.openxmlformats.org/officeDocument/2006/relationships/slide"/><Relationship Id="rId3" Target="viewProps.xml" Type="http://schemas.openxmlformats.org/officeDocument/2006/relationships/viewProps"/><Relationship Id="rId30" Target="slides/slide16.xml" Type="http://schemas.openxmlformats.org/officeDocument/2006/relationships/slide"/><Relationship Id="rId31" Target="slides/slide17.xml" Type="http://schemas.openxmlformats.org/officeDocument/2006/relationships/slide"/><Relationship Id="rId32" Target="slides/slide18.xml" Type="http://schemas.openxmlformats.org/officeDocument/2006/relationships/slide"/><Relationship Id="rId33" Target="slides/slide19.xml" Type="http://schemas.openxmlformats.org/officeDocument/2006/relationships/slide"/><Relationship Id="rId34" Target="slides/slide20.xml" Type="http://schemas.openxmlformats.org/officeDocument/2006/relationships/slide"/><Relationship Id="rId35" Target="slides/slide21.xml" Type="http://schemas.openxmlformats.org/officeDocument/2006/relationships/slide"/><Relationship Id="rId36" Target="slides/slide22.xml" Type="http://schemas.openxmlformats.org/officeDocument/2006/relationships/slide"/><Relationship Id="rId37" Target="slides/slide23.xml" Type="http://schemas.openxmlformats.org/officeDocument/2006/relationships/slide"/><Relationship Id="rId38" Target="slides/slide24.xml" Type="http://schemas.openxmlformats.org/officeDocument/2006/relationships/slide"/><Relationship Id="rId39" Target="slides/slide25.xml" Type="http://schemas.openxmlformats.org/officeDocument/2006/relationships/slide"/><Relationship Id="rId4" Target="theme/theme1.xml" Type="http://schemas.openxmlformats.org/officeDocument/2006/relationships/theme"/><Relationship Id="rId40" Target="slides/slide2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3118883" y="5010150"/>
            <a:ext cx="6126160" cy="7255193"/>
            <a:chOff x="0" y="0"/>
            <a:chExt cx="8168214" cy="9673590"/>
          </a:xfrm>
        </p:grpSpPr>
        <p:grpSp>
          <p:nvGrpSpPr>
            <p:cNvPr name="Group 3" id="3"/>
            <p:cNvGrpSpPr/>
            <p:nvPr/>
          </p:nvGrpSpPr>
          <p:grpSpPr>
            <a:xfrm rot="-2700000">
              <a:off x="1435895" y="2036143"/>
              <a:ext cx="6823242" cy="2569108"/>
              <a:chOff x="0" y="0"/>
              <a:chExt cx="1079350" cy="406400"/>
            </a:xfrm>
          </p:grpSpPr>
          <p:sp>
            <p:nvSpPr>
              <p:cNvPr name="Freeform 4" id="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5" id="5"/>
            <p:cNvGrpSpPr/>
            <p:nvPr/>
          </p:nvGrpSpPr>
          <p:grpSpPr>
            <a:xfrm rot="-2700000">
              <a:off x="-168048" y="4882144"/>
              <a:ext cx="7349881" cy="2569108"/>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10806949" y="-1244263"/>
            <a:ext cx="3426960" cy="4265666"/>
            <a:chOff x="0" y="0"/>
            <a:chExt cx="4569280" cy="5687554"/>
          </a:xfrm>
        </p:grpSpPr>
        <p:grpSp>
          <p:nvGrpSpPr>
            <p:cNvPr name="Group 8" id="8"/>
            <p:cNvGrpSpPr/>
            <p:nvPr/>
          </p:nvGrpSpPr>
          <p:grpSpPr>
            <a:xfrm rot="-2700000">
              <a:off x="27432" y="2577082"/>
              <a:ext cx="4305215" cy="1860867"/>
              <a:chOff x="0" y="0"/>
              <a:chExt cx="940228" cy="406400"/>
            </a:xfrm>
          </p:grpSpPr>
          <p:sp>
            <p:nvSpPr>
              <p:cNvPr name="Freeform 9" id="9"/>
              <p:cNvSpPr/>
              <p:nvPr/>
            </p:nvSpPr>
            <p:spPr>
              <a:xfrm>
                <a:off x="17780" y="22860"/>
                <a:ext cx="914828" cy="360680"/>
              </a:xfrm>
              <a:custGeom>
                <a:avLst/>
                <a:gdLst/>
                <a:ahLst/>
                <a:cxnLst/>
                <a:rect r="r" b="b" t="t" l="l"/>
                <a:pathLst>
                  <a:path h="360680" w="914828">
                    <a:moveTo>
                      <a:pt x="914828" y="180340"/>
                    </a:moveTo>
                    <a:cubicBezTo>
                      <a:pt x="914828" y="81280"/>
                      <a:pt x="834818"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0" id="10"/>
            <p:cNvGrpSpPr/>
            <p:nvPr/>
          </p:nvGrpSpPr>
          <p:grpSpPr>
            <a:xfrm rot="-2700000">
              <a:off x="528051" y="1128897"/>
              <a:ext cx="3963799" cy="1860867"/>
              <a:chOff x="0" y="0"/>
              <a:chExt cx="865665" cy="406400"/>
            </a:xfrm>
          </p:grpSpPr>
          <p:sp>
            <p:nvSpPr>
              <p:cNvPr name="Freeform 11" id="11"/>
              <p:cNvSpPr/>
              <p:nvPr/>
            </p:nvSpPr>
            <p:spPr>
              <a:xfrm>
                <a:off x="17780" y="22860"/>
                <a:ext cx="840266" cy="360680"/>
              </a:xfrm>
              <a:custGeom>
                <a:avLst/>
                <a:gdLst/>
                <a:ahLst/>
                <a:cxnLst/>
                <a:rect r="r" b="b" t="t" l="l"/>
                <a:pathLst>
                  <a:path h="360680" w="840266">
                    <a:moveTo>
                      <a:pt x="840266" y="180340"/>
                    </a:moveTo>
                    <a:cubicBezTo>
                      <a:pt x="840266" y="81280"/>
                      <a:pt x="760256" y="0"/>
                      <a:pt x="659926"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5" y="279400"/>
                      <a:pt x="840265" y="180340"/>
                    </a:cubicBezTo>
                    <a:close/>
                  </a:path>
                </a:pathLst>
              </a:custGeom>
              <a:solidFill>
                <a:srgbClr val="61C2A2"/>
              </a:solidFill>
            </p:spPr>
          </p:sp>
        </p:grpSp>
      </p:grpSp>
      <p:grpSp>
        <p:nvGrpSpPr>
          <p:cNvPr name="Group 12" id="12"/>
          <p:cNvGrpSpPr/>
          <p:nvPr/>
        </p:nvGrpSpPr>
        <p:grpSpPr>
          <a:xfrm rot="0">
            <a:off x="-3533562" y="-2632035"/>
            <a:ext cx="10908612" cy="12919035"/>
            <a:chOff x="0" y="0"/>
            <a:chExt cx="14544816" cy="17225380"/>
          </a:xfrm>
        </p:grpSpPr>
        <p:grpSp>
          <p:nvGrpSpPr>
            <p:cNvPr name="Group 13" id="13"/>
            <p:cNvGrpSpPr/>
            <p:nvPr/>
          </p:nvGrpSpPr>
          <p:grpSpPr>
            <a:xfrm rot="-2700000">
              <a:off x="2556842" y="3625680"/>
              <a:ext cx="12149878" cy="4574709"/>
              <a:chOff x="0" y="0"/>
              <a:chExt cx="1079350" cy="406400"/>
            </a:xfrm>
          </p:grpSpPr>
          <p:sp>
            <p:nvSpPr>
              <p:cNvPr name="Freeform 14" id="1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alpha val="14901"/>
                </a:srgbClr>
              </a:solidFill>
            </p:spPr>
          </p:sp>
        </p:grpSp>
        <p:grpSp>
          <p:nvGrpSpPr>
            <p:cNvPr name="Group 15" id="15"/>
            <p:cNvGrpSpPr/>
            <p:nvPr/>
          </p:nvGrpSpPr>
          <p:grpSpPr>
            <a:xfrm rot="-2700000">
              <a:off x="-299237" y="8693441"/>
              <a:ext cx="13087643" cy="4574709"/>
              <a:chOff x="0" y="0"/>
              <a:chExt cx="1162657" cy="406400"/>
            </a:xfrm>
          </p:grpSpPr>
          <p:sp>
            <p:nvSpPr>
              <p:cNvPr name="Freeform 16" id="1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alpha val="14901"/>
                </a:srgbClr>
              </a:solidFill>
            </p:spPr>
          </p:sp>
        </p:grpSp>
      </p:grpSp>
      <p:grpSp>
        <p:nvGrpSpPr>
          <p:cNvPr name="Group 17" id="17"/>
          <p:cNvGrpSpPr/>
          <p:nvPr/>
        </p:nvGrpSpPr>
        <p:grpSpPr>
          <a:xfrm rot="0">
            <a:off x="1028700" y="3119296"/>
            <a:ext cx="12763900" cy="5968333"/>
            <a:chOff x="0" y="0"/>
            <a:chExt cx="17018533" cy="7957777"/>
          </a:xfrm>
        </p:grpSpPr>
        <p:sp>
          <p:nvSpPr>
            <p:cNvPr name="TextBox 18" id="18"/>
            <p:cNvSpPr txBox="true"/>
            <p:nvPr/>
          </p:nvSpPr>
          <p:spPr>
            <a:xfrm rot="0">
              <a:off x="0" y="0"/>
              <a:ext cx="17018533" cy="5851922"/>
            </a:xfrm>
            <a:prstGeom prst="rect">
              <a:avLst/>
            </a:prstGeom>
          </p:spPr>
          <p:txBody>
            <a:bodyPr anchor="t" rtlCol="false" tIns="0" lIns="0" bIns="0" rIns="0">
              <a:spAutoFit/>
            </a:bodyPr>
            <a:lstStyle/>
            <a:p>
              <a:pPr>
                <a:lnSpc>
                  <a:spcPts val="17280"/>
                </a:lnSpc>
              </a:pPr>
              <a:r>
                <a:rPr lang="en-US" sz="14400" spc="-863">
                  <a:solidFill>
                    <a:srgbClr val="1D617A"/>
                  </a:solidFill>
                  <a:latin typeface="Poppins Bold Bold Italics"/>
                </a:rPr>
                <a:t>Razones Financieras</a:t>
              </a:r>
            </a:p>
          </p:txBody>
        </p:sp>
        <p:sp>
          <p:nvSpPr>
            <p:cNvPr name="TextBox 19" id="19"/>
            <p:cNvSpPr txBox="true"/>
            <p:nvPr/>
          </p:nvSpPr>
          <p:spPr>
            <a:xfrm rot="0">
              <a:off x="0" y="6139174"/>
              <a:ext cx="16790490" cy="1818604"/>
            </a:xfrm>
            <a:prstGeom prst="rect">
              <a:avLst/>
            </a:prstGeom>
          </p:spPr>
          <p:txBody>
            <a:bodyPr anchor="t" rtlCol="false" tIns="0" lIns="0" bIns="0" rIns="0">
              <a:spAutoFit/>
            </a:bodyPr>
            <a:lstStyle/>
            <a:p>
              <a:pPr>
                <a:lnSpc>
                  <a:spcPts val="5466"/>
                </a:lnSpc>
              </a:pPr>
              <a:r>
                <a:rPr lang="en-US" sz="4205">
                  <a:solidFill>
                    <a:srgbClr val="1D617A"/>
                  </a:solidFill>
                  <a:latin typeface="Poppins Medium"/>
                </a:rPr>
                <a:t>Carteras de Inversión</a:t>
              </a:r>
            </a:p>
            <a:p>
              <a:pPr>
                <a:lnSpc>
                  <a:spcPts val="5466"/>
                </a:lnSpc>
              </a:pPr>
              <a:r>
                <a:rPr lang="en-US" sz="4205">
                  <a:solidFill>
                    <a:srgbClr val="1D617A"/>
                  </a:solidFill>
                  <a:latin typeface="Poppins Medium"/>
                </a:rPr>
                <a:t>Grupo 9121</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5172762" y="877980"/>
            <a:ext cx="11493346" cy="8636869"/>
            <a:chOff x="0" y="0"/>
            <a:chExt cx="15324461" cy="11515825"/>
          </a:xfrm>
        </p:grpSpPr>
        <p:sp>
          <p:nvSpPr>
            <p:cNvPr name="TextBox 3" id="3"/>
            <p:cNvSpPr txBox="true"/>
            <p:nvPr/>
          </p:nvSpPr>
          <p:spPr>
            <a:xfrm rot="0">
              <a:off x="0" y="-28575"/>
              <a:ext cx="15324461"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FÓRMULA</a:t>
              </a:r>
            </a:p>
          </p:txBody>
        </p:sp>
        <p:sp>
          <p:nvSpPr>
            <p:cNvPr name="TextBox 4" id="4"/>
            <p:cNvSpPr txBox="true"/>
            <p:nvPr/>
          </p:nvSpPr>
          <p:spPr>
            <a:xfrm rot="0">
              <a:off x="0" y="950747"/>
              <a:ext cx="15324461" cy="1399580"/>
            </a:xfrm>
            <a:prstGeom prst="rect">
              <a:avLst/>
            </a:prstGeom>
          </p:spPr>
          <p:txBody>
            <a:bodyPr anchor="t" rtlCol="false" tIns="0" lIns="0" bIns="0" rIns="0">
              <a:spAutoFit/>
            </a:bodyPr>
            <a:lstStyle/>
            <a:p>
              <a:pPr algn="just">
                <a:lnSpc>
                  <a:spcPts val="4341"/>
                </a:lnSpc>
              </a:pPr>
              <a:r>
                <a:rPr lang="en-US" sz="2894" u="sng">
                  <a:solidFill>
                    <a:srgbClr val="1D617A"/>
                  </a:solidFill>
                  <a:latin typeface="Poppins Bold Bold"/>
                </a:rPr>
                <a:t>Activo Circulante</a:t>
              </a:r>
              <a:r>
                <a:rPr lang="en-US" sz="2894">
                  <a:solidFill>
                    <a:srgbClr val="1D617A"/>
                  </a:solidFill>
                  <a:latin typeface="Poppins Bold Bold"/>
                </a:rPr>
                <a:t>   &gt;=1</a:t>
              </a:r>
            </a:p>
            <a:p>
              <a:pPr algn="just">
                <a:lnSpc>
                  <a:spcPts val="4341"/>
                </a:lnSpc>
              </a:pPr>
              <a:r>
                <a:rPr lang="en-US" sz="2894">
                  <a:solidFill>
                    <a:srgbClr val="1D617A"/>
                  </a:solidFill>
                  <a:latin typeface="Poppins Bold Bold"/>
                </a:rPr>
                <a:t>Pasivo Cirulante </a:t>
              </a:r>
            </a:p>
          </p:txBody>
        </p:sp>
        <p:sp>
          <p:nvSpPr>
            <p:cNvPr name="TextBox 5" id="5"/>
            <p:cNvSpPr txBox="true"/>
            <p:nvPr/>
          </p:nvSpPr>
          <p:spPr>
            <a:xfrm rot="0">
              <a:off x="0" y="3083752"/>
              <a:ext cx="15324461"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DEFINICIÓN</a:t>
              </a:r>
            </a:p>
          </p:txBody>
        </p:sp>
        <p:sp>
          <p:nvSpPr>
            <p:cNvPr name="TextBox 6" id="6"/>
            <p:cNvSpPr txBox="true"/>
            <p:nvPr/>
          </p:nvSpPr>
          <p:spPr>
            <a:xfrm rot="0">
              <a:off x="0" y="6931290"/>
              <a:ext cx="15324461"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INTERPRETACIÓN</a:t>
              </a:r>
            </a:p>
          </p:txBody>
        </p:sp>
        <p:sp>
          <p:nvSpPr>
            <p:cNvPr name="TextBox 7" id="7"/>
            <p:cNvSpPr txBox="true"/>
            <p:nvPr/>
          </p:nvSpPr>
          <p:spPr>
            <a:xfrm rot="0">
              <a:off x="0" y="4063075"/>
              <a:ext cx="15324461" cy="2134791"/>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Mide el número de unidades monetarias de inversión a</a:t>
              </a:r>
            </a:p>
            <a:p>
              <a:pPr algn="just">
                <a:lnSpc>
                  <a:spcPts val="4341"/>
                </a:lnSpc>
              </a:pPr>
              <a:r>
                <a:rPr lang="en-US" sz="1687">
                  <a:solidFill>
                    <a:srgbClr val="1D617A"/>
                  </a:solidFill>
                  <a:latin typeface="Arimo"/>
                </a:rPr>
                <a:t>corto plazo, por cada unidad de financiamiento a corto plazo contraído (por cada $1  hay "$x" en el activo circulante)</a:t>
              </a:r>
            </a:p>
          </p:txBody>
        </p:sp>
        <p:sp>
          <p:nvSpPr>
            <p:cNvPr name="TextBox 8" id="8"/>
            <p:cNvSpPr txBox="true"/>
            <p:nvPr/>
          </p:nvSpPr>
          <p:spPr>
            <a:xfrm rot="0">
              <a:off x="0" y="7910613"/>
              <a:ext cx="15324461" cy="3605212"/>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Una razón circulante alta indica liquidez, pero también puede indicar uso </a:t>
              </a:r>
              <a:r>
                <a:rPr lang="en-US" sz="1687">
                  <a:solidFill>
                    <a:srgbClr val="1D617A"/>
                  </a:solidFill>
                  <a:latin typeface="Arimo"/>
                </a:rPr>
                <a:t>ineficiente del efectivo y otros activos a corto plazo. Una razón circulante de menos de 1 significaría que el capital de trabajo neto es negativo, es decir, no sería una empresa saludable.</a:t>
              </a:r>
            </a:p>
          </p:txBody>
        </p:sp>
      </p:grpSp>
      <p:sp>
        <p:nvSpPr>
          <p:cNvPr name="TextBox 9" id="9"/>
          <p:cNvSpPr txBox="true"/>
          <p:nvPr/>
        </p:nvSpPr>
        <p:spPr>
          <a:xfrm rot="-5400000">
            <a:off x="-601230" y="2715780"/>
            <a:ext cx="5124846" cy="1750685"/>
          </a:xfrm>
          <a:prstGeom prst="rect">
            <a:avLst/>
          </a:prstGeom>
        </p:spPr>
        <p:txBody>
          <a:bodyPr anchor="t" rtlCol="false" tIns="0" lIns="0" bIns="0" rIns="0">
            <a:spAutoFit/>
          </a:bodyPr>
          <a:lstStyle/>
          <a:p>
            <a:pPr algn="r">
              <a:lnSpc>
                <a:spcPts val="6807"/>
              </a:lnSpc>
            </a:pPr>
            <a:r>
              <a:rPr lang="en-US" sz="6189" spc="-185">
                <a:solidFill>
                  <a:srgbClr val="1D617A"/>
                </a:solidFill>
                <a:latin typeface="Poppins Bold Bold Italics"/>
              </a:rPr>
              <a:t>RAZÓN DE LIQUIDEZ</a:t>
            </a:r>
          </a:p>
        </p:txBody>
      </p:sp>
      <p:grpSp>
        <p:nvGrpSpPr>
          <p:cNvPr name="Group 10" id="10"/>
          <p:cNvGrpSpPr/>
          <p:nvPr/>
        </p:nvGrpSpPr>
        <p:grpSpPr>
          <a:xfrm rot="0">
            <a:off x="-2025506" y="6515855"/>
            <a:ext cx="6656720" cy="7973193"/>
            <a:chOff x="0" y="0"/>
            <a:chExt cx="8875626" cy="10630924"/>
          </a:xfrm>
        </p:grpSpPr>
        <p:grpSp>
          <p:nvGrpSpPr>
            <p:cNvPr name="Group 11" id="11"/>
            <p:cNvGrpSpPr/>
            <p:nvPr/>
          </p:nvGrpSpPr>
          <p:grpSpPr>
            <a:xfrm rot="-2700000">
              <a:off x="1808625" y="2049848"/>
              <a:ext cx="7038676" cy="2995629"/>
              <a:chOff x="0" y="0"/>
              <a:chExt cx="954897" cy="406400"/>
            </a:xfrm>
          </p:grpSpPr>
          <p:sp>
            <p:nvSpPr>
              <p:cNvPr name="Freeform 12" id="12"/>
              <p:cNvSpPr/>
              <p:nvPr/>
            </p:nvSpPr>
            <p:spPr>
              <a:xfrm>
                <a:off x="17780" y="22860"/>
                <a:ext cx="929497" cy="360680"/>
              </a:xfrm>
              <a:custGeom>
                <a:avLst/>
                <a:gdLst/>
                <a:ahLst/>
                <a:cxnLst/>
                <a:rect r="r" b="b" t="t" l="l"/>
                <a:pathLst>
                  <a:path h="360680" w="929497">
                    <a:moveTo>
                      <a:pt x="929497" y="180340"/>
                    </a:moveTo>
                    <a:cubicBezTo>
                      <a:pt x="929497" y="81280"/>
                      <a:pt x="849487" y="0"/>
                      <a:pt x="749157" y="0"/>
                    </a:cubicBezTo>
                    <a:lnTo>
                      <a:pt x="172720" y="0"/>
                    </a:lnTo>
                    <a:lnTo>
                      <a:pt x="172720" y="1270"/>
                    </a:lnTo>
                    <a:cubicBezTo>
                      <a:pt x="76200" y="5080"/>
                      <a:pt x="0" y="83820"/>
                      <a:pt x="0" y="180340"/>
                    </a:cubicBezTo>
                    <a:cubicBezTo>
                      <a:pt x="0" y="276860"/>
                      <a:pt x="77470" y="355600"/>
                      <a:pt x="172720" y="359410"/>
                    </a:cubicBezTo>
                    <a:lnTo>
                      <a:pt x="172720" y="360680"/>
                    </a:lnTo>
                    <a:lnTo>
                      <a:pt x="749157" y="360680"/>
                    </a:lnTo>
                    <a:cubicBezTo>
                      <a:pt x="848217" y="360680"/>
                      <a:pt x="929497" y="279400"/>
                      <a:pt x="929497" y="180340"/>
                    </a:cubicBezTo>
                    <a:close/>
                  </a:path>
                </a:pathLst>
              </a:custGeom>
              <a:solidFill>
                <a:srgbClr val="61C2A2"/>
              </a:solidFill>
            </p:spPr>
          </p:sp>
        </p:grpSp>
        <p:grpSp>
          <p:nvGrpSpPr>
            <p:cNvPr name="Group 13" id="13"/>
            <p:cNvGrpSpPr/>
            <p:nvPr/>
          </p:nvGrpSpPr>
          <p:grpSpPr>
            <a:xfrm rot="-2700000">
              <a:off x="-195948" y="5044005"/>
              <a:ext cx="8570103" cy="2995629"/>
              <a:chOff x="0" y="0"/>
              <a:chExt cx="1162657" cy="406400"/>
            </a:xfrm>
          </p:grpSpPr>
          <p:sp>
            <p:nvSpPr>
              <p:cNvPr name="Freeform 14" id="14"/>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15" id="15"/>
          <p:cNvGrpSpPr/>
          <p:nvPr/>
        </p:nvGrpSpPr>
        <p:grpSpPr>
          <a:xfrm rot="0">
            <a:off x="16037210" y="-839101"/>
            <a:ext cx="2983391" cy="3434160"/>
            <a:chOff x="0" y="0"/>
            <a:chExt cx="3977855" cy="4578881"/>
          </a:xfrm>
        </p:grpSpPr>
        <p:grpSp>
          <p:nvGrpSpPr>
            <p:cNvPr name="Group 16" id="16"/>
            <p:cNvGrpSpPr/>
            <p:nvPr/>
          </p:nvGrpSpPr>
          <p:grpSpPr>
            <a:xfrm rot="-2700000">
              <a:off x="-49117" y="1815230"/>
              <a:ext cx="4076090" cy="1549447"/>
              <a:chOff x="0" y="0"/>
              <a:chExt cx="1069106" cy="406400"/>
            </a:xfrm>
          </p:grpSpPr>
          <p:sp>
            <p:nvSpPr>
              <p:cNvPr name="Freeform 17" id="17"/>
              <p:cNvSpPr/>
              <p:nvPr/>
            </p:nvSpPr>
            <p:spPr>
              <a:xfrm>
                <a:off x="17780" y="22860"/>
                <a:ext cx="1043706" cy="360680"/>
              </a:xfrm>
              <a:custGeom>
                <a:avLst/>
                <a:gdLst/>
                <a:ahLst/>
                <a:cxnLst/>
                <a:rect r="r" b="b" t="t" l="l"/>
                <a:pathLst>
                  <a:path h="360680" w="1043706">
                    <a:moveTo>
                      <a:pt x="1043706" y="180340"/>
                    </a:moveTo>
                    <a:cubicBezTo>
                      <a:pt x="1043706" y="81280"/>
                      <a:pt x="963696" y="0"/>
                      <a:pt x="863366" y="0"/>
                    </a:cubicBezTo>
                    <a:lnTo>
                      <a:pt x="172720" y="0"/>
                    </a:lnTo>
                    <a:lnTo>
                      <a:pt x="172720" y="1270"/>
                    </a:lnTo>
                    <a:cubicBezTo>
                      <a:pt x="76200" y="5080"/>
                      <a:pt x="0" y="83820"/>
                      <a:pt x="0" y="180340"/>
                    </a:cubicBezTo>
                    <a:cubicBezTo>
                      <a:pt x="0" y="276860"/>
                      <a:pt x="77470" y="355600"/>
                      <a:pt x="172720" y="359410"/>
                    </a:cubicBezTo>
                    <a:lnTo>
                      <a:pt x="172720" y="360680"/>
                    </a:lnTo>
                    <a:lnTo>
                      <a:pt x="863366" y="360680"/>
                    </a:lnTo>
                    <a:cubicBezTo>
                      <a:pt x="962426" y="360680"/>
                      <a:pt x="1043706" y="279400"/>
                      <a:pt x="1043706" y="180340"/>
                    </a:cubicBezTo>
                    <a:close/>
                  </a:path>
                </a:pathLst>
              </a:custGeom>
              <a:solidFill>
                <a:srgbClr val="1D617A"/>
              </a:solidFill>
            </p:spPr>
          </p:sp>
        </p:grpSp>
        <p:grpSp>
          <p:nvGrpSpPr>
            <p:cNvPr name="Group 18" id="18"/>
            <p:cNvGrpSpPr/>
            <p:nvPr/>
          </p:nvGrpSpPr>
          <p:grpSpPr>
            <a:xfrm rot="-2700000">
              <a:off x="230571" y="971241"/>
              <a:ext cx="3388885" cy="1549447"/>
              <a:chOff x="0" y="0"/>
              <a:chExt cx="888861" cy="406400"/>
            </a:xfrm>
          </p:grpSpPr>
          <p:sp>
            <p:nvSpPr>
              <p:cNvPr name="Freeform 19" id="19"/>
              <p:cNvSpPr/>
              <p:nvPr/>
            </p:nvSpPr>
            <p:spPr>
              <a:xfrm>
                <a:off x="17780" y="22860"/>
                <a:ext cx="863461" cy="360680"/>
              </a:xfrm>
              <a:custGeom>
                <a:avLst/>
                <a:gdLst/>
                <a:ahLst/>
                <a:cxnLst/>
                <a:rect r="r" b="b" t="t" l="l"/>
                <a:pathLst>
                  <a:path h="360680" w="863461">
                    <a:moveTo>
                      <a:pt x="863461" y="180340"/>
                    </a:moveTo>
                    <a:cubicBezTo>
                      <a:pt x="863461" y="81280"/>
                      <a:pt x="783451" y="0"/>
                      <a:pt x="683121" y="0"/>
                    </a:cubicBezTo>
                    <a:lnTo>
                      <a:pt x="172720" y="0"/>
                    </a:lnTo>
                    <a:lnTo>
                      <a:pt x="172720" y="1270"/>
                    </a:lnTo>
                    <a:cubicBezTo>
                      <a:pt x="76200" y="5080"/>
                      <a:pt x="0" y="83820"/>
                      <a:pt x="0" y="180340"/>
                    </a:cubicBezTo>
                    <a:cubicBezTo>
                      <a:pt x="0" y="276860"/>
                      <a:pt x="77470" y="355600"/>
                      <a:pt x="172720" y="359410"/>
                    </a:cubicBezTo>
                    <a:lnTo>
                      <a:pt x="172720" y="360680"/>
                    </a:lnTo>
                    <a:lnTo>
                      <a:pt x="683121" y="360680"/>
                    </a:lnTo>
                    <a:cubicBezTo>
                      <a:pt x="782181" y="360680"/>
                      <a:pt x="863461" y="279400"/>
                      <a:pt x="863461" y="180340"/>
                    </a:cubicBezTo>
                    <a:close/>
                  </a:path>
                </a:pathLst>
              </a:custGeom>
              <a:solidFill>
                <a:srgbClr val="61C2A2"/>
              </a:solidFill>
            </p:spPr>
          </p:sp>
        </p:gr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5010728" y="1028700"/>
            <a:ext cx="12248572" cy="8636869"/>
            <a:chOff x="0" y="0"/>
            <a:chExt cx="16331430" cy="11515825"/>
          </a:xfrm>
        </p:grpSpPr>
        <p:sp>
          <p:nvSpPr>
            <p:cNvPr name="TextBox 3" id="3"/>
            <p:cNvSpPr txBox="true"/>
            <p:nvPr/>
          </p:nvSpPr>
          <p:spPr>
            <a:xfrm rot="0">
              <a:off x="0" y="-28575"/>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FÓRMULA</a:t>
              </a:r>
            </a:p>
          </p:txBody>
        </p:sp>
        <p:sp>
          <p:nvSpPr>
            <p:cNvPr name="TextBox 4" id="4"/>
            <p:cNvSpPr txBox="true"/>
            <p:nvPr/>
          </p:nvSpPr>
          <p:spPr>
            <a:xfrm rot="0">
              <a:off x="0" y="950747"/>
              <a:ext cx="16331430" cy="1399580"/>
            </a:xfrm>
            <a:prstGeom prst="rect">
              <a:avLst/>
            </a:prstGeom>
          </p:spPr>
          <p:txBody>
            <a:bodyPr anchor="t" rtlCol="false" tIns="0" lIns="0" bIns="0" rIns="0">
              <a:spAutoFit/>
            </a:bodyPr>
            <a:lstStyle/>
            <a:p>
              <a:pPr algn="just">
                <a:lnSpc>
                  <a:spcPts val="4341"/>
                </a:lnSpc>
              </a:pPr>
              <a:r>
                <a:rPr lang="en-US" sz="2894" u="sng">
                  <a:solidFill>
                    <a:srgbClr val="1D617A"/>
                  </a:solidFill>
                  <a:latin typeface="Poppins Bold Bold"/>
                </a:rPr>
                <a:t>Activo Circulante-Almacén</a:t>
              </a:r>
            </a:p>
            <a:p>
              <a:pPr algn="just">
                <a:lnSpc>
                  <a:spcPts val="4341"/>
                </a:lnSpc>
              </a:pPr>
              <a:r>
                <a:rPr lang="en-US" sz="2894">
                  <a:solidFill>
                    <a:srgbClr val="1D617A"/>
                  </a:solidFill>
                  <a:latin typeface="Poppins Bold Bold"/>
                </a:rPr>
                <a:t>     Pasivo a Corto plazo</a:t>
              </a:r>
            </a:p>
          </p:txBody>
        </p:sp>
        <p:sp>
          <p:nvSpPr>
            <p:cNvPr name="TextBox 5" id="5"/>
            <p:cNvSpPr txBox="true"/>
            <p:nvPr/>
          </p:nvSpPr>
          <p:spPr>
            <a:xfrm rot="0">
              <a:off x="0" y="3083752"/>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DEFINICIÓN</a:t>
              </a:r>
            </a:p>
          </p:txBody>
        </p:sp>
        <p:sp>
          <p:nvSpPr>
            <p:cNvPr name="TextBox 6" id="6"/>
            <p:cNvSpPr txBox="true"/>
            <p:nvPr/>
          </p:nvSpPr>
          <p:spPr>
            <a:xfrm rot="0">
              <a:off x="0" y="6931290"/>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INTERPRETACIÓN</a:t>
              </a:r>
            </a:p>
          </p:txBody>
        </p:sp>
        <p:sp>
          <p:nvSpPr>
            <p:cNvPr name="TextBox 7" id="7"/>
            <p:cNvSpPr txBox="true"/>
            <p:nvPr/>
          </p:nvSpPr>
          <p:spPr>
            <a:xfrm rot="0">
              <a:off x="0" y="4063075"/>
              <a:ext cx="16331430" cy="2134791"/>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Esta prueba es utilizada para evaluar más a fondo la liquidez, pues ahora consideramos la cuenta de almacén que </a:t>
              </a:r>
              <a:r>
                <a:rPr lang="en-US" sz="2894">
                  <a:solidFill>
                    <a:srgbClr val="1D617A"/>
                  </a:solidFill>
                  <a:latin typeface="Poppins Light"/>
                </a:rPr>
                <a:t>es el activo circulante menos líquido.</a:t>
              </a:r>
            </a:p>
          </p:txBody>
        </p:sp>
        <p:sp>
          <p:nvSpPr>
            <p:cNvPr name="TextBox 8" id="8"/>
            <p:cNvSpPr txBox="true"/>
            <p:nvPr/>
          </p:nvSpPr>
          <p:spPr>
            <a:xfrm rot="0">
              <a:off x="0" y="7910613"/>
              <a:ext cx="16331430" cy="3605212"/>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Cuando almacén es grande puede representar problemas a corto plazo, es decir, como empresa pudimos haber sobreestimado las ventas y haber comprado o producido en exceso y entonces la empresa puede haber sacrificado su liquidez (efectivo) en un almacén que se mueve muy despacio.</a:t>
              </a:r>
            </a:p>
          </p:txBody>
        </p:sp>
      </p:grpSp>
      <p:sp>
        <p:nvSpPr>
          <p:cNvPr name="TextBox 9" id="9"/>
          <p:cNvSpPr txBox="true"/>
          <p:nvPr/>
        </p:nvSpPr>
        <p:spPr>
          <a:xfrm rot="-5400000">
            <a:off x="-601230" y="2715780"/>
            <a:ext cx="5124846" cy="1750685"/>
          </a:xfrm>
          <a:prstGeom prst="rect">
            <a:avLst/>
          </a:prstGeom>
        </p:spPr>
        <p:txBody>
          <a:bodyPr anchor="t" rtlCol="false" tIns="0" lIns="0" bIns="0" rIns="0">
            <a:spAutoFit/>
          </a:bodyPr>
          <a:lstStyle/>
          <a:p>
            <a:pPr algn="r">
              <a:lnSpc>
                <a:spcPts val="6807"/>
              </a:lnSpc>
            </a:pPr>
            <a:r>
              <a:rPr lang="en-US" sz="6189" spc="-185">
                <a:solidFill>
                  <a:srgbClr val="1D617A"/>
                </a:solidFill>
                <a:latin typeface="Poppins Bold Bold Italics"/>
              </a:rPr>
              <a:t>PRUEBA DE ÁCIDO</a:t>
            </a:r>
          </a:p>
        </p:txBody>
      </p:sp>
      <p:grpSp>
        <p:nvGrpSpPr>
          <p:cNvPr name="Group 10" id="10"/>
          <p:cNvGrpSpPr/>
          <p:nvPr/>
        </p:nvGrpSpPr>
        <p:grpSpPr>
          <a:xfrm rot="0">
            <a:off x="-2025506" y="6515855"/>
            <a:ext cx="6656720" cy="7973193"/>
            <a:chOff x="0" y="0"/>
            <a:chExt cx="8875626" cy="10630924"/>
          </a:xfrm>
        </p:grpSpPr>
        <p:grpSp>
          <p:nvGrpSpPr>
            <p:cNvPr name="Group 11" id="11"/>
            <p:cNvGrpSpPr/>
            <p:nvPr/>
          </p:nvGrpSpPr>
          <p:grpSpPr>
            <a:xfrm rot="-2700000">
              <a:off x="1808625" y="2049848"/>
              <a:ext cx="7038676" cy="2995629"/>
              <a:chOff x="0" y="0"/>
              <a:chExt cx="954897" cy="406400"/>
            </a:xfrm>
          </p:grpSpPr>
          <p:sp>
            <p:nvSpPr>
              <p:cNvPr name="Freeform 12" id="12"/>
              <p:cNvSpPr/>
              <p:nvPr/>
            </p:nvSpPr>
            <p:spPr>
              <a:xfrm>
                <a:off x="17780" y="22860"/>
                <a:ext cx="929497" cy="360680"/>
              </a:xfrm>
              <a:custGeom>
                <a:avLst/>
                <a:gdLst/>
                <a:ahLst/>
                <a:cxnLst/>
                <a:rect r="r" b="b" t="t" l="l"/>
                <a:pathLst>
                  <a:path h="360680" w="929497">
                    <a:moveTo>
                      <a:pt x="929497" y="180340"/>
                    </a:moveTo>
                    <a:cubicBezTo>
                      <a:pt x="929497" y="81280"/>
                      <a:pt x="849487" y="0"/>
                      <a:pt x="749157" y="0"/>
                    </a:cubicBezTo>
                    <a:lnTo>
                      <a:pt x="172720" y="0"/>
                    </a:lnTo>
                    <a:lnTo>
                      <a:pt x="172720" y="1270"/>
                    </a:lnTo>
                    <a:cubicBezTo>
                      <a:pt x="76200" y="5080"/>
                      <a:pt x="0" y="83820"/>
                      <a:pt x="0" y="180340"/>
                    </a:cubicBezTo>
                    <a:cubicBezTo>
                      <a:pt x="0" y="276860"/>
                      <a:pt x="77470" y="355600"/>
                      <a:pt x="172720" y="359410"/>
                    </a:cubicBezTo>
                    <a:lnTo>
                      <a:pt x="172720" y="360680"/>
                    </a:lnTo>
                    <a:lnTo>
                      <a:pt x="749157" y="360680"/>
                    </a:lnTo>
                    <a:cubicBezTo>
                      <a:pt x="848217" y="360680"/>
                      <a:pt x="929497" y="279400"/>
                      <a:pt x="929497" y="180340"/>
                    </a:cubicBezTo>
                    <a:close/>
                  </a:path>
                </a:pathLst>
              </a:custGeom>
              <a:solidFill>
                <a:srgbClr val="61C2A2"/>
              </a:solidFill>
            </p:spPr>
          </p:sp>
        </p:grpSp>
        <p:grpSp>
          <p:nvGrpSpPr>
            <p:cNvPr name="Group 13" id="13"/>
            <p:cNvGrpSpPr/>
            <p:nvPr/>
          </p:nvGrpSpPr>
          <p:grpSpPr>
            <a:xfrm rot="-2700000">
              <a:off x="-195948" y="5044005"/>
              <a:ext cx="8570103" cy="2995629"/>
              <a:chOff x="0" y="0"/>
              <a:chExt cx="1162657" cy="406400"/>
            </a:xfrm>
          </p:grpSpPr>
          <p:sp>
            <p:nvSpPr>
              <p:cNvPr name="Freeform 14" id="14"/>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15" id="15"/>
          <p:cNvGrpSpPr/>
          <p:nvPr/>
        </p:nvGrpSpPr>
        <p:grpSpPr>
          <a:xfrm rot="0">
            <a:off x="16037210" y="-839101"/>
            <a:ext cx="2983391" cy="3434160"/>
            <a:chOff x="0" y="0"/>
            <a:chExt cx="3977855" cy="4578881"/>
          </a:xfrm>
        </p:grpSpPr>
        <p:grpSp>
          <p:nvGrpSpPr>
            <p:cNvPr name="Group 16" id="16"/>
            <p:cNvGrpSpPr/>
            <p:nvPr/>
          </p:nvGrpSpPr>
          <p:grpSpPr>
            <a:xfrm rot="-2700000">
              <a:off x="-49117" y="1815230"/>
              <a:ext cx="4076090" cy="1549447"/>
              <a:chOff x="0" y="0"/>
              <a:chExt cx="1069106" cy="406400"/>
            </a:xfrm>
          </p:grpSpPr>
          <p:sp>
            <p:nvSpPr>
              <p:cNvPr name="Freeform 17" id="17"/>
              <p:cNvSpPr/>
              <p:nvPr/>
            </p:nvSpPr>
            <p:spPr>
              <a:xfrm>
                <a:off x="17780" y="22860"/>
                <a:ext cx="1043706" cy="360680"/>
              </a:xfrm>
              <a:custGeom>
                <a:avLst/>
                <a:gdLst/>
                <a:ahLst/>
                <a:cxnLst/>
                <a:rect r="r" b="b" t="t" l="l"/>
                <a:pathLst>
                  <a:path h="360680" w="1043706">
                    <a:moveTo>
                      <a:pt x="1043706" y="180340"/>
                    </a:moveTo>
                    <a:cubicBezTo>
                      <a:pt x="1043706" y="81280"/>
                      <a:pt x="963696" y="0"/>
                      <a:pt x="863366" y="0"/>
                    </a:cubicBezTo>
                    <a:lnTo>
                      <a:pt x="172720" y="0"/>
                    </a:lnTo>
                    <a:lnTo>
                      <a:pt x="172720" y="1270"/>
                    </a:lnTo>
                    <a:cubicBezTo>
                      <a:pt x="76200" y="5080"/>
                      <a:pt x="0" y="83820"/>
                      <a:pt x="0" y="180340"/>
                    </a:cubicBezTo>
                    <a:cubicBezTo>
                      <a:pt x="0" y="276860"/>
                      <a:pt x="77470" y="355600"/>
                      <a:pt x="172720" y="359410"/>
                    </a:cubicBezTo>
                    <a:lnTo>
                      <a:pt x="172720" y="360680"/>
                    </a:lnTo>
                    <a:lnTo>
                      <a:pt x="863366" y="360680"/>
                    </a:lnTo>
                    <a:cubicBezTo>
                      <a:pt x="962426" y="360680"/>
                      <a:pt x="1043706" y="279400"/>
                      <a:pt x="1043706" y="180340"/>
                    </a:cubicBezTo>
                    <a:close/>
                  </a:path>
                </a:pathLst>
              </a:custGeom>
              <a:solidFill>
                <a:srgbClr val="1D617A"/>
              </a:solidFill>
            </p:spPr>
          </p:sp>
        </p:grpSp>
        <p:grpSp>
          <p:nvGrpSpPr>
            <p:cNvPr name="Group 18" id="18"/>
            <p:cNvGrpSpPr/>
            <p:nvPr/>
          </p:nvGrpSpPr>
          <p:grpSpPr>
            <a:xfrm rot="-2700000">
              <a:off x="230571" y="971241"/>
              <a:ext cx="3388885" cy="1549447"/>
              <a:chOff x="0" y="0"/>
              <a:chExt cx="888861" cy="406400"/>
            </a:xfrm>
          </p:grpSpPr>
          <p:sp>
            <p:nvSpPr>
              <p:cNvPr name="Freeform 19" id="19"/>
              <p:cNvSpPr/>
              <p:nvPr/>
            </p:nvSpPr>
            <p:spPr>
              <a:xfrm>
                <a:off x="17780" y="22860"/>
                <a:ext cx="863461" cy="360680"/>
              </a:xfrm>
              <a:custGeom>
                <a:avLst/>
                <a:gdLst/>
                <a:ahLst/>
                <a:cxnLst/>
                <a:rect r="r" b="b" t="t" l="l"/>
                <a:pathLst>
                  <a:path h="360680" w="863461">
                    <a:moveTo>
                      <a:pt x="863461" y="180340"/>
                    </a:moveTo>
                    <a:cubicBezTo>
                      <a:pt x="863461" y="81280"/>
                      <a:pt x="783451" y="0"/>
                      <a:pt x="683121" y="0"/>
                    </a:cubicBezTo>
                    <a:lnTo>
                      <a:pt x="172720" y="0"/>
                    </a:lnTo>
                    <a:lnTo>
                      <a:pt x="172720" y="1270"/>
                    </a:lnTo>
                    <a:cubicBezTo>
                      <a:pt x="76200" y="5080"/>
                      <a:pt x="0" y="83820"/>
                      <a:pt x="0" y="180340"/>
                    </a:cubicBezTo>
                    <a:cubicBezTo>
                      <a:pt x="0" y="276860"/>
                      <a:pt x="77470" y="355600"/>
                      <a:pt x="172720" y="359410"/>
                    </a:cubicBezTo>
                    <a:lnTo>
                      <a:pt x="172720" y="360680"/>
                    </a:lnTo>
                    <a:lnTo>
                      <a:pt x="683121" y="360680"/>
                    </a:lnTo>
                    <a:cubicBezTo>
                      <a:pt x="782181" y="360680"/>
                      <a:pt x="863461" y="279400"/>
                      <a:pt x="863461" y="180340"/>
                    </a:cubicBezTo>
                    <a:close/>
                  </a:path>
                </a:pathLst>
              </a:custGeom>
              <a:solidFill>
                <a:srgbClr val="61C2A2"/>
              </a:solidFill>
            </p:spPr>
          </p:sp>
        </p:gr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5010728" y="1992188"/>
            <a:ext cx="12248572" cy="6302624"/>
            <a:chOff x="0" y="0"/>
            <a:chExt cx="16331430" cy="8403498"/>
          </a:xfrm>
        </p:grpSpPr>
        <p:sp>
          <p:nvSpPr>
            <p:cNvPr name="TextBox 3" id="3"/>
            <p:cNvSpPr txBox="true"/>
            <p:nvPr/>
          </p:nvSpPr>
          <p:spPr>
            <a:xfrm rot="0">
              <a:off x="0" y="-28575"/>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FÓRMULA</a:t>
              </a:r>
            </a:p>
          </p:txBody>
        </p:sp>
        <p:sp>
          <p:nvSpPr>
            <p:cNvPr name="TextBox 4" id="4"/>
            <p:cNvSpPr txBox="true"/>
            <p:nvPr/>
          </p:nvSpPr>
          <p:spPr>
            <a:xfrm rot="0">
              <a:off x="0" y="950747"/>
              <a:ext cx="16331430" cy="1399580"/>
            </a:xfrm>
            <a:prstGeom prst="rect">
              <a:avLst/>
            </a:prstGeom>
          </p:spPr>
          <p:txBody>
            <a:bodyPr anchor="t" rtlCol="false" tIns="0" lIns="0" bIns="0" rIns="0">
              <a:spAutoFit/>
            </a:bodyPr>
            <a:lstStyle/>
            <a:p>
              <a:pPr algn="just">
                <a:lnSpc>
                  <a:spcPts val="4341"/>
                </a:lnSpc>
              </a:pPr>
              <a:r>
                <a:rPr lang="en-US" sz="2894" u="sng">
                  <a:solidFill>
                    <a:srgbClr val="1D617A"/>
                  </a:solidFill>
                  <a:latin typeface="Poppins Bold Bold"/>
                </a:rPr>
                <a:t>              Efectivo          </a:t>
              </a:r>
            </a:p>
            <a:p>
              <a:pPr algn="just">
                <a:lnSpc>
                  <a:spcPts val="4341"/>
                </a:lnSpc>
              </a:pPr>
              <a:r>
                <a:rPr lang="en-US" sz="2894">
                  <a:solidFill>
                    <a:srgbClr val="1D617A"/>
                  </a:solidFill>
                  <a:latin typeface="Poppins Bold Bold"/>
                </a:rPr>
                <a:t> Pasivo a Corto plazo</a:t>
              </a:r>
            </a:p>
          </p:txBody>
        </p:sp>
        <p:sp>
          <p:nvSpPr>
            <p:cNvPr name="TextBox 5" id="5"/>
            <p:cNvSpPr txBox="true"/>
            <p:nvPr/>
          </p:nvSpPr>
          <p:spPr>
            <a:xfrm rot="0">
              <a:off x="0" y="3083752"/>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DEFINICIÓN</a:t>
              </a:r>
            </a:p>
          </p:txBody>
        </p:sp>
        <p:sp>
          <p:nvSpPr>
            <p:cNvPr name="TextBox 6" id="6"/>
            <p:cNvSpPr txBox="true"/>
            <p:nvPr/>
          </p:nvSpPr>
          <p:spPr>
            <a:xfrm rot="0">
              <a:off x="0" y="4063075"/>
              <a:ext cx="16331430" cy="4340423"/>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Esta razón es una de las razones de liquidez más conservadora puesto que sólo considera </a:t>
              </a:r>
              <a:r>
                <a:rPr lang="en-US" sz="1687">
                  <a:solidFill>
                    <a:srgbClr val="1D617A"/>
                  </a:solidFill>
                  <a:latin typeface="Arimo"/>
                </a:rPr>
                <a:t>el efectivo y sus equivalentes para hacer frente a las deudas de corto plazo. Relaciona las inversiones financieras temporales que una empresa puede convertir en efectivo en 1 o 2 días, el cual excluye aquellas cuentas bancarias que no sean de libre disposición por estar afectas a garantía.</a:t>
              </a:r>
            </a:p>
          </p:txBody>
        </p:sp>
      </p:grpSp>
      <p:sp>
        <p:nvSpPr>
          <p:cNvPr name="TextBox 7" id="7"/>
          <p:cNvSpPr txBox="true"/>
          <p:nvPr/>
        </p:nvSpPr>
        <p:spPr>
          <a:xfrm rot="-5400000">
            <a:off x="-601230" y="2715780"/>
            <a:ext cx="5124846" cy="1750685"/>
          </a:xfrm>
          <a:prstGeom prst="rect">
            <a:avLst/>
          </a:prstGeom>
        </p:spPr>
        <p:txBody>
          <a:bodyPr anchor="t" rtlCol="false" tIns="0" lIns="0" bIns="0" rIns="0">
            <a:spAutoFit/>
          </a:bodyPr>
          <a:lstStyle/>
          <a:p>
            <a:pPr algn="r">
              <a:lnSpc>
                <a:spcPts val="6807"/>
              </a:lnSpc>
            </a:pPr>
            <a:r>
              <a:rPr lang="en-US" sz="6189" spc="-185">
                <a:solidFill>
                  <a:srgbClr val="1D617A"/>
                </a:solidFill>
                <a:latin typeface="Poppins Bold Bold Italics"/>
              </a:rPr>
              <a:t>RAZÓN DE EFCTIVO</a:t>
            </a:r>
          </a:p>
        </p:txBody>
      </p:sp>
      <p:grpSp>
        <p:nvGrpSpPr>
          <p:cNvPr name="Group 8" id="8"/>
          <p:cNvGrpSpPr/>
          <p:nvPr/>
        </p:nvGrpSpPr>
        <p:grpSpPr>
          <a:xfrm rot="0">
            <a:off x="-2025506" y="6515855"/>
            <a:ext cx="6656720" cy="7973193"/>
            <a:chOff x="0" y="0"/>
            <a:chExt cx="8875626" cy="10630924"/>
          </a:xfrm>
        </p:grpSpPr>
        <p:grpSp>
          <p:nvGrpSpPr>
            <p:cNvPr name="Group 9" id="9"/>
            <p:cNvGrpSpPr/>
            <p:nvPr/>
          </p:nvGrpSpPr>
          <p:grpSpPr>
            <a:xfrm rot="-2700000">
              <a:off x="1808625" y="2049848"/>
              <a:ext cx="7038676" cy="2995629"/>
              <a:chOff x="0" y="0"/>
              <a:chExt cx="954897" cy="406400"/>
            </a:xfrm>
          </p:grpSpPr>
          <p:sp>
            <p:nvSpPr>
              <p:cNvPr name="Freeform 10" id="10"/>
              <p:cNvSpPr/>
              <p:nvPr/>
            </p:nvSpPr>
            <p:spPr>
              <a:xfrm>
                <a:off x="17780" y="22860"/>
                <a:ext cx="929497" cy="360680"/>
              </a:xfrm>
              <a:custGeom>
                <a:avLst/>
                <a:gdLst/>
                <a:ahLst/>
                <a:cxnLst/>
                <a:rect r="r" b="b" t="t" l="l"/>
                <a:pathLst>
                  <a:path h="360680" w="929497">
                    <a:moveTo>
                      <a:pt x="929497" y="180340"/>
                    </a:moveTo>
                    <a:cubicBezTo>
                      <a:pt x="929497" y="81280"/>
                      <a:pt x="849487" y="0"/>
                      <a:pt x="749157" y="0"/>
                    </a:cubicBezTo>
                    <a:lnTo>
                      <a:pt x="172720" y="0"/>
                    </a:lnTo>
                    <a:lnTo>
                      <a:pt x="172720" y="1270"/>
                    </a:lnTo>
                    <a:cubicBezTo>
                      <a:pt x="76200" y="5080"/>
                      <a:pt x="0" y="83820"/>
                      <a:pt x="0" y="180340"/>
                    </a:cubicBezTo>
                    <a:cubicBezTo>
                      <a:pt x="0" y="276860"/>
                      <a:pt x="77470" y="355600"/>
                      <a:pt x="172720" y="359410"/>
                    </a:cubicBezTo>
                    <a:lnTo>
                      <a:pt x="172720" y="360680"/>
                    </a:lnTo>
                    <a:lnTo>
                      <a:pt x="749157" y="360680"/>
                    </a:lnTo>
                    <a:cubicBezTo>
                      <a:pt x="848217" y="360680"/>
                      <a:pt x="929497" y="279400"/>
                      <a:pt x="929497" y="180340"/>
                    </a:cubicBezTo>
                    <a:close/>
                  </a:path>
                </a:pathLst>
              </a:custGeom>
              <a:solidFill>
                <a:srgbClr val="61C2A2"/>
              </a:solidFill>
            </p:spPr>
          </p:sp>
        </p:grpSp>
        <p:grpSp>
          <p:nvGrpSpPr>
            <p:cNvPr name="Group 11" id="11"/>
            <p:cNvGrpSpPr/>
            <p:nvPr/>
          </p:nvGrpSpPr>
          <p:grpSpPr>
            <a:xfrm rot="-2700000">
              <a:off x="-195948" y="5044005"/>
              <a:ext cx="8570103" cy="2995629"/>
              <a:chOff x="0" y="0"/>
              <a:chExt cx="1162657" cy="406400"/>
            </a:xfrm>
          </p:grpSpPr>
          <p:sp>
            <p:nvSpPr>
              <p:cNvPr name="Freeform 12" id="12"/>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13" id="13"/>
          <p:cNvGrpSpPr/>
          <p:nvPr/>
        </p:nvGrpSpPr>
        <p:grpSpPr>
          <a:xfrm rot="0">
            <a:off x="16037210" y="-839101"/>
            <a:ext cx="2983391" cy="3434160"/>
            <a:chOff x="0" y="0"/>
            <a:chExt cx="3977855" cy="4578881"/>
          </a:xfrm>
        </p:grpSpPr>
        <p:grpSp>
          <p:nvGrpSpPr>
            <p:cNvPr name="Group 14" id="14"/>
            <p:cNvGrpSpPr/>
            <p:nvPr/>
          </p:nvGrpSpPr>
          <p:grpSpPr>
            <a:xfrm rot="-2700000">
              <a:off x="-49117" y="1815230"/>
              <a:ext cx="4076090" cy="1549447"/>
              <a:chOff x="0" y="0"/>
              <a:chExt cx="1069106" cy="406400"/>
            </a:xfrm>
          </p:grpSpPr>
          <p:sp>
            <p:nvSpPr>
              <p:cNvPr name="Freeform 15" id="15"/>
              <p:cNvSpPr/>
              <p:nvPr/>
            </p:nvSpPr>
            <p:spPr>
              <a:xfrm>
                <a:off x="17780" y="22860"/>
                <a:ext cx="1043706" cy="360680"/>
              </a:xfrm>
              <a:custGeom>
                <a:avLst/>
                <a:gdLst/>
                <a:ahLst/>
                <a:cxnLst/>
                <a:rect r="r" b="b" t="t" l="l"/>
                <a:pathLst>
                  <a:path h="360680" w="1043706">
                    <a:moveTo>
                      <a:pt x="1043706" y="180340"/>
                    </a:moveTo>
                    <a:cubicBezTo>
                      <a:pt x="1043706" y="81280"/>
                      <a:pt x="963696" y="0"/>
                      <a:pt x="863366" y="0"/>
                    </a:cubicBezTo>
                    <a:lnTo>
                      <a:pt x="172720" y="0"/>
                    </a:lnTo>
                    <a:lnTo>
                      <a:pt x="172720" y="1270"/>
                    </a:lnTo>
                    <a:cubicBezTo>
                      <a:pt x="76200" y="5080"/>
                      <a:pt x="0" y="83820"/>
                      <a:pt x="0" y="180340"/>
                    </a:cubicBezTo>
                    <a:cubicBezTo>
                      <a:pt x="0" y="276860"/>
                      <a:pt x="77470" y="355600"/>
                      <a:pt x="172720" y="359410"/>
                    </a:cubicBezTo>
                    <a:lnTo>
                      <a:pt x="172720" y="360680"/>
                    </a:lnTo>
                    <a:lnTo>
                      <a:pt x="863366" y="360680"/>
                    </a:lnTo>
                    <a:cubicBezTo>
                      <a:pt x="962426" y="360680"/>
                      <a:pt x="1043706" y="279400"/>
                      <a:pt x="1043706" y="180340"/>
                    </a:cubicBezTo>
                    <a:close/>
                  </a:path>
                </a:pathLst>
              </a:custGeom>
              <a:solidFill>
                <a:srgbClr val="1D617A"/>
              </a:solidFill>
            </p:spPr>
          </p:sp>
        </p:grpSp>
        <p:grpSp>
          <p:nvGrpSpPr>
            <p:cNvPr name="Group 16" id="16"/>
            <p:cNvGrpSpPr/>
            <p:nvPr/>
          </p:nvGrpSpPr>
          <p:grpSpPr>
            <a:xfrm rot="-2700000">
              <a:off x="230571" y="971241"/>
              <a:ext cx="3388885" cy="1549447"/>
              <a:chOff x="0" y="0"/>
              <a:chExt cx="888861" cy="406400"/>
            </a:xfrm>
          </p:grpSpPr>
          <p:sp>
            <p:nvSpPr>
              <p:cNvPr name="Freeform 17" id="17"/>
              <p:cNvSpPr/>
              <p:nvPr/>
            </p:nvSpPr>
            <p:spPr>
              <a:xfrm>
                <a:off x="17780" y="22860"/>
                <a:ext cx="863461" cy="360680"/>
              </a:xfrm>
              <a:custGeom>
                <a:avLst/>
                <a:gdLst/>
                <a:ahLst/>
                <a:cxnLst/>
                <a:rect r="r" b="b" t="t" l="l"/>
                <a:pathLst>
                  <a:path h="360680" w="863461">
                    <a:moveTo>
                      <a:pt x="863461" y="180340"/>
                    </a:moveTo>
                    <a:cubicBezTo>
                      <a:pt x="863461" y="81280"/>
                      <a:pt x="783451" y="0"/>
                      <a:pt x="683121" y="0"/>
                    </a:cubicBezTo>
                    <a:lnTo>
                      <a:pt x="172720" y="0"/>
                    </a:lnTo>
                    <a:lnTo>
                      <a:pt x="172720" y="1270"/>
                    </a:lnTo>
                    <a:cubicBezTo>
                      <a:pt x="76200" y="5080"/>
                      <a:pt x="0" y="83820"/>
                      <a:pt x="0" y="180340"/>
                    </a:cubicBezTo>
                    <a:cubicBezTo>
                      <a:pt x="0" y="276860"/>
                      <a:pt x="77470" y="355600"/>
                      <a:pt x="172720" y="359410"/>
                    </a:cubicBezTo>
                    <a:lnTo>
                      <a:pt x="172720" y="360680"/>
                    </a:lnTo>
                    <a:lnTo>
                      <a:pt x="683121" y="360680"/>
                    </a:lnTo>
                    <a:cubicBezTo>
                      <a:pt x="782181" y="360680"/>
                      <a:pt x="863461" y="279400"/>
                      <a:pt x="863461" y="180340"/>
                    </a:cubicBezTo>
                    <a:close/>
                  </a:path>
                </a:pathLst>
              </a:custGeom>
              <a:solidFill>
                <a:srgbClr val="61C2A2"/>
              </a:solidFill>
            </p:spPr>
          </p:sp>
        </p:gr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5010728" y="549361"/>
            <a:ext cx="12248572" cy="9188277"/>
            <a:chOff x="0" y="0"/>
            <a:chExt cx="16331430" cy="12251036"/>
          </a:xfrm>
        </p:grpSpPr>
        <p:sp>
          <p:nvSpPr>
            <p:cNvPr name="TextBox 3" id="3"/>
            <p:cNvSpPr txBox="true"/>
            <p:nvPr/>
          </p:nvSpPr>
          <p:spPr>
            <a:xfrm rot="0">
              <a:off x="0" y="-28575"/>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FÓRMULA</a:t>
              </a:r>
            </a:p>
          </p:txBody>
        </p:sp>
        <p:sp>
          <p:nvSpPr>
            <p:cNvPr name="TextBox 4" id="4"/>
            <p:cNvSpPr txBox="true"/>
            <p:nvPr/>
          </p:nvSpPr>
          <p:spPr>
            <a:xfrm rot="0">
              <a:off x="0" y="950747"/>
              <a:ext cx="16331430" cy="1399580"/>
            </a:xfrm>
            <a:prstGeom prst="rect">
              <a:avLst/>
            </a:prstGeom>
          </p:spPr>
          <p:txBody>
            <a:bodyPr anchor="t" rtlCol="false" tIns="0" lIns="0" bIns="0" rIns="0">
              <a:spAutoFit/>
            </a:bodyPr>
            <a:lstStyle/>
            <a:p>
              <a:pPr algn="just">
                <a:lnSpc>
                  <a:spcPts val="4341"/>
                </a:lnSpc>
              </a:pPr>
              <a:r>
                <a:rPr lang="en-US" sz="2894" u="sng">
                  <a:solidFill>
                    <a:srgbClr val="1D617A"/>
                  </a:solidFill>
                  <a:latin typeface="Poppins Bold Bold"/>
                </a:rPr>
                <a:t>        Ventas               </a:t>
              </a:r>
            </a:p>
            <a:p>
              <a:pPr algn="just">
                <a:lnSpc>
                  <a:spcPts val="4341"/>
                </a:lnSpc>
              </a:pPr>
              <a:r>
                <a:rPr lang="en-US" sz="2894">
                  <a:solidFill>
                    <a:srgbClr val="1D617A"/>
                  </a:solidFill>
                  <a:latin typeface="Poppins Bold Bold"/>
                </a:rPr>
                <a:t>     ( Clientes)^2</a:t>
              </a:r>
            </a:p>
          </p:txBody>
        </p:sp>
        <p:sp>
          <p:nvSpPr>
            <p:cNvPr name="TextBox 5" id="5"/>
            <p:cNvSpPr txBox="true"/>
            <p:nvPr/>
          </p:nvSpPr>
          <p:spPr>
            <a:xfrm rot="0">
              <a:off x="0" y="3083752"/>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DEFINICIÓN</a:t>
              </a:r>
            </a:p>
          </p:txBody>
        </p:sp>
        <p:sp>
          <p:nvSpPr>
            <p:cNvPr name="TextBox 6" id="6"/>
            <p:cNvSpPr txBox="true"/>
            <p:nvPr/>
          </p:nvSpPr>
          <p:spPr>
            <a:xfrm rot="0">
              <a:off x="0" y="6931290"/>
              <a:ext cx="16331430"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INTERPRETACIÓN</a:t>
              </a:r>
            </a:p>
          </p:txBody>
        </p:sp>
        <p:sp>
          <p:nvSpPr>
            <p:cNvPr name="TextBox 7" id="7"/>
            <p:cNvSpPr txBox="true"/>
            <p:nvPr/>
          </p:nvSpPr>
          <p:spPr>
            <a:xfrm rot="0">
              <a:off x="0" y="4063075"/>
              <a:ext cx="16331430" cy="2134791"/>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La rotación de cuentas por cobrar demuestra el número </a:t>
              </a:r>
              <a:r>
                <a:rPr lang="en-US" sz="1687">
                  <a:solidFill>
                    <a:srgbClr val="1D617A"/>
                  </a:solidFill>
                  <a:latin typeface="Arimo"/>
                </a:rPr>
                <a:t>de días en que la empresa tarda en cobrar a sus deudores, es decir, el tiempo en que convierte sus cuentas por cobrar en efectivo</a:t>
              </a:r>
            </a:p>
          </p:txBody>
        </p:sp>
        <p:sp>
          <p:nvSpPr>
            <p:cNvPr name="TextBox 8" id="8"/>
            <p:cNvSpPr txBox="true"/>
            <p:nvPr/>
          </p:nvSpPr>
          <p:spPr>
            <a:xfrm rot="0">
              <a:off x="0" y="7910613"/>
              <a:ext cx="16331430" cy="4340424"/>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Esta nos dice que por cada peso que los clientes nos deben, se generan “x” pesos o </a:t>
              </a:r>
              <a:r>
                <a:rPr lang="en-US" sz="1687">
                  <a:solidFill>
                    <a:srgbClr val="1D617A"/>
                  </a:solidFill>
                  <a:latin typeface="Arimo"/>
                </a:rPr>
                <a:t>centavos de ventas.</a:t>
              </a:r>
            </a:p>
            <a:p>
              <a:pPr algn="just">
                <a:lnSpc>
                  <a:spcPts val="4341"/>
                </a:lnSpc>
              </a:pPr>
              <a:r>
                <a:rPr lang="en-US" sz="1687">
                  <a:solidFill>
                    <a:srgbClr val="1D617A"/>
                  </a:solidFill>
                  <a:latin typeface="Arimo"/>
                </a:rPr>
                <a:t>En este caso, se puede examinar la rapidez con la que se cobran las ventas, para esto tenemos:</a:t>
              </a:r>
            </a:p>
            <a:p>
              <a:pPr algn="just">
                <a:lnSpc>
                  <a:spcPts val="4341"/>
                </a:lnSpc>
              </a:pPr>
              <a:r>
                <a:rPr lang="en-US" sz="2894">
                  <a:solidFill>
                    <a:srgbClr val="1D617A"/>
                  </a:solidFill>
                  <a:latin typeface="Poppins Light"/>
                </a:rPr>
                <a:t>Días de Ventas en CXC=  </a:t>
              </a:r>
              <a:r>
                <a:rPr lang="en-US" sz="2894" u="sng">
                  <a:solidFill>
                    <a:srgbClr val="1D617A"/>
                  </a:solidFill>
                  <a:latin typeface="Poppins Light"/>
                </a:rPr>
                <a:t>       365 días       </a:t>
              </a:r>
            </a:p>
            <a:p>
              <a:pPr algn="just">
                <a:lnSpc>
                  <a:spcPts val="4341"/>
                </a:lnSpc>
              </a:pPr>
              <a:r>
                <a:rPr lang="en-US" sz="2894">
                  <a:solidFill>
                    <a:srgbClr val="1D617A"/>
                  </a:solidFill>
                  <a:latin typeface="Poppins Light"/>
                </a:rPr>
                <a:t>                                          RotacIón de CXC</a:t>
              </a:r>
            </a:p>
          </p:txBody>
        </p:sp>
      </p:grpSp>
      <p:sp>
        <p:nvSpPr>
          <p:cNvPr name="TextBox 9" id="9"/>
          <p:cNvSpPr txBox="true"/>
          <p:nvPr/>
        </p:nvSpPr>
        <p:spPr>
          <a:xfrm rot="-5400000">
            <a:off x="-168922" y="2283472"/>
            <a:ext cx="5124846" cy="2615302"/>
          </a:xfrm>
          <a:prstGeom prst="rect">
            <a:avLst/>
          </a:prstGeom>
        </p:spPr>
        <p:txBody>
          <a:bodyPr anchor="t" rtlCol="false" tIns="0" lIns="0" bIns="0" rIns="0">
            <a:spAutoFit/>
          </a:bodyPr>
          <a:lstStyle/>
          <a:p>
            <a:pPr algn="r">
              <a:lnSpc>
                <a:spcPts val="6807"/>
              </a:lnSpc>
            </a:pPr>
            <a:r>
              <a:rPr lang="en-US" sz="6189" spc="-185">
                <a:solidFill>
                  <a:srgbClr val="1D617A"/>
                </a:solidFill>
                <a:latin typeface="Poppins Bold"/>
              </a:rPr>
              <a:t>ROTACIÓN DE CUENTAS POR COBRAR</a:t>
            </a:r>
          </a:p>
        </p:txBody>
      </p:sp>
      <p:grpSp>
        <p:nvGrpSpPr>
          <p:cNvPr name="Group 10" id="10"/>
          <p:cNvGrpSpPr/>
          <p:nvPr/>
        </p:nvGrpSpPr>
        <p:grpSpPr>
          <a:xfrm rot="0">
            <a:off x="-2025506" y="6515855"/>
            <a:ext cx="6656720" cy="7973193"/>
            <a:chOff x="0" y="0"/>
            <a:chExt cx="8875626" cy="10630924"/>
          </a:xfrm>
        </p:grpSpPr>
        <p:grpSp>
          <p:nvGrpSpPr>
            <p:cNvPr name="Group 11" id="11"/>
            <p:cNvGrpSpPr/>
            <p:nvPr/>
          </p:nvGrpSpPr>
          <p:grpSpPr>
            <a:xfrm rot="-2700000">
              <a:off x="1808625" y="2049848"/>
              <a:ext cx="7038676" cy="2995629"/>
              <a:chOff x="0" y="0"/>
              <a:chExt cx="954897" cy="406400"/>
            </a:xfrm>
          </p:grpSpPr>
          <p:sp>
            <p:nvSpPr>
              <p:cNvPr name="Freeform 12" id="12"/>
              <p:cNvSpPr/>
              <p:nvPr/>
            </p:nvSpPr>
            <p:spPr>
              <a:xfrm>
                <a:off x="17780" y="22860"/>
                <a:ext cx="929497" cy="360680"/>
              </a:xfrm>
              <a:custGeom>
                <a:avLst/>
                <a:gdLst/>
                <a:ahLst/>
                <a:cxnLst/>
                <a:rect r="r" b="b" t="t" l="l"/>
                <a:pathLst>
                  <a:path h="360680" w="929497">
                    <a:moveTo>
                      <a:pt x="929497" y="180340"/>
                    </a:moveTo>
                    <a:cubicBezTo>
                      <a:pt x="929497" y="81280"/>
                      <a:pt x="849487" y="0"/>
                      <a:pt x="749157" y="0"/>
                    </a:cubicBezTo>
                    <a:lnTo>
                      <a:pt x="172720" y="0"/>
                    </a:lnTo>
                    <a:lnTo>
                      <a:pt x="172720" y="1270"/>
                    </a:lnTo>
                    <a:cubicBezTo>
                      <a:pt x="76200" y="5080"/>
                      <a:pt x="0" y="83820"/>
                      <a:pt x="0" y="180340"/>
                    </a:cubicBezTo>
                    <a:cubicBezTo>
                      <a:pt x="0" y="276860"/>
                      <a:pt x="77470" y="355600"/>
                      <a:pt x="172720" y="359410"/>
                    </a:cubicBezTo>
                    <a:lnTo>
                      <a:pt x="172720" y="360680"/>
                    </a:lnTo>
                    <a:lnTo>
                      <a:pt x="749157" y="360680"/>
                    </a:lnTo>
                    <a:cubicBezTo>
                      <a:pt x="848217" y="360680"/>
                      <a:pt x="929497" y="279400"/>
                      <a:pt x="929497" y="180340"/>
                    </a:cubicBezTo>
                    <a:close/>
                  </a:path>
                </a:pathLst>
              </a:custGeom>
              <a:solidFill>
                <a:srgbClr val="61C2A2"/>
              </a:solidFill>
            </p:spPr>
          </p:sp>
        </p:grpSp>
        <p:grpSp>
          <p:nvGrpSpPr>
            <p:cNvPr name="Group 13" id="13"/>
            <p:cNvGrpSpPr/>
            <p:nvPr/>
          </p:nvGrpSpPr>
          <p:grpSpPr>
            <a:xfrm rot="-2700000">
              <a:off x="-195948" y="5044005"/>
              <a:ext cx="8570103" cy="2995629"/>
              <a:chOff x="0" y="0"/>
              <a:chExt cx="1162657" cy="406400"/>
            </a:xfrm>
          </p:grpSpPr>
          <p:sp>
            <p:nvSpPr>
              <p:cNvPr name="Freeform 14" id="14"/>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15" id="15"/>
          <p:cNvGrpSpPr/>
          <p:nvPr/>
        </p:nvGrpSpPr>
        <p:grpSpPr>
          <a:xfrm rot="0">
            <a:off x="16037210" y="-839101"/>
            <a:ext cx="2983391" cy="3434160"/>
            <a:chOff x="0" y="0"/>
            <a:chExt cx="3977855" cy="4578881"/>
          </a:xfrm>
        </p:grpSpPr>
        <p:grpSp>
          <p:nvGrpSpPr>
            <p:cNvPr name="Group 16" id="16"/>
            <p:cNvGrpSpPr/>
            <p:nvPr/>
          </p:nvGrpSpPr>
          <p:grpSpPr>
            <a:xfrm rot="-2700000">
              <a:off x="-49117" y="1815230"/>
              <a:ext cx="4076090" cy="1549447"/>
              <a:chOff x="0" y="0"/>
              <a:chExt cx="1069106" cy="406400"/>
            </a:xfrm>
          </p:grpSpPr>
          <p:sp>
            <p:nvSpPr>
              <p:cNvPr name="Freeform 17" id="17"/>
              <p:cNvSpPr/>
              <p:nvPr/>
            </p:nvSpPr>
            <p:spPr>
              <a:xfrm>
                <a:off x="17780" y="22860"/>
                <a:ext cx="1043706" cy="360680"/>
              </a:xfrm>
              <a:custGeom>
                <a:avLst/>
                <a:gdLst/>
                <a:ahLst/>
                <a:cxnLst/>
                <a:rect r="r" b="b" t="t" l="l"/>
                <a:pathLst>
                  <a:path h="360680" w="1043706">
                    <a:moveTo>
                      <a:pt x="1043706" y="180340"/>
                    </a:moveTo>
                    <a:cubicBezTo>
                      <a:pt x="1043706" y="81280"/>
                      <a:pt x="963696" y="0"/>
                      <a:pt x="863366" y="0"/>
                    </a:cubicBezTo>
                    <a:lnTo>
                      <a:pt x="172720" y="0"/>
                    </a:lnTo>
                    <a:lnTo>
                      <a:pt x="172720" y="1270"/>
                    </a:lnTo>
                    <a:cubicBezTo>
                      <a:pt x="76200" y="5080"/>
                      <a:pt x="0" y="83820"/>
                      <a:pt x="0" y="180340"/>
                    </a:cubicBezTo>
                    <a:cubicBezTo>
                      <a:pt x="0" y="276860"/>
                      <a:pt x="77470" y="355600"/>
                      <a:pt x="172720" y="359410"/>
                    </a:cubicBezTo>
                    <a:lnTo>
                      <a:pt x="172720" y="360680"/>
                    </a:lnTo>
                    <a:lnTo>
                      <a:pt x="863366" y="360680"/>
                    </a:lnTo>
                    <a:cubicBezTo>
                      <a:pt x="962426" y="360680"/>
                      <a:pt x="1043706" y="279400"/>
                      <a:pt x="1043706" y="180340"/>
                    </a:cubicBezTo>
                    <a:close/>
                  </a:path>
                </a:pathLst>
              </a:custGeom>
              <a:solidFill>
                <a:srgbClr val="1D617A"/>
              </a:solidFill>
            </p:spPr>
          </p:sp>
        </p:grpSp>
        <p:grpSp>
          <p:nvGrpSpPr>
            <p:cNvPr name="Group 18" id="18"/>
            <p:cNvGrpSpPr/>
            <p:nvPr/>
          </p:nvGrpSpPr>
          <p:grpSpPr>
            <a:xfrm rot="-2700000">
              <a:off x="230571" y="971241"/>
              <a:ext cx="3388885" cy="1549447"/>
              <a:chOff x="0" y="0"/>
              <a:chExt cx="888861" cy="406400"/>
            </a:xfrm>
          </p:grpSpPr>
          <p:sp>
            <p:nvSpPr>
              <p:cNvPr name="Freeform 19" id="19"/>
              <p:cNvSpPr/>
              <p:nvPr/>
            </p:nvSpPr>
            <p:spPr>
              <a:xfrm>
                <a:off x="17780" y="22860"/>
                <a:ext cx="863461" cy="360680"/>
              </a:xfrm>
              <a:custGeom>
                <a:avLst/>
                <a:gdLst/>
                <a:ahLst/>
                <a:cxnLst/>
                <a:rect r="r" b="b" t="t" l="l"/>
                <a:pathLst>
                  <a:path h="360680" w="863461">
                    <a:moveTo>
                      <a:pt x="863461" y="180340"/>
                    </a:moveTo>
                    <a:cubicBezTo>
                      <a:pt x="863461" y="81280"/>
                      <a:pt x="783451" y="0"/>
                      <a:pt x="683121" y="0"/>
                    </a:cubicBezTo>
                    <a:lnTo>
                      <a:pt x="172720" y="0"/>
                    </a:lnTo>
                    <a:lnTo>
                      <a:pt x="172720" y="1270"/>
                    </a:lnTo>
                    <a:cubicBezTo>
                      <a:pt x="76200" y="5080"/>
                      <a:pt x="0" y="83820"/>
                      <a:pt x="0" y="180340"/>
                    </a:cubicBezTo>
                    <a:cubicBezTo>
                      <a:pt x="0" y="276860"/>
                      <a:pt x="77470" y="355600"/>
                      <a:pt x="172720" y="359410"/>
                    </a:cubicBezTo>
                    <a:lnTo>
                      <a:pt x="172720" y="360680"/>
                    </a:lnTo>
                    <a:lnTo>
                      <a:pt x="683121" y="360680"/>
                    </a:lnTo>
                    <a:cubicBezTo>
                      <a:pt x="782181" y="360680"/>
                      <a:pt x="863461" y="279400"/>
                      <a:pt x="863461" y="180340"/>
                    </a:cubicBezTo>
                    <a:close/>
                  </a:path>
                </a:pathLst>
              </a:custGeom>
              <a:solidFill>
                <a:srgbClr val="61C2A2"/>
              </a:solidFill>
            </p:spPr>
          </p:sp>
        </p:gr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4521239" y="701357"/>
            <a:ext cx="12738061" cy="8556943"/>
            <a:chOff x="0" y="0"/>
            <a:chExt cx="16984081" cy="11409258"/>
          </a:xfrm>
        </p:grpSpPr>
        <p:sp>
          <p:nvSpPr>
            <p:cNvPr name="TextBox 3" id="3"/>
            <p:cNvSpPr txBox="true"/>
            <p:nvPr/>
          </p:nvSpPr>
          <p:spPr>
            <a:xfrm rot="0">
              <a:off x="0" y="-28575"/>
              <a:ext cx="16984081"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FÓRMULA</a:t>
              </a:r>
            </a:p>
          </p:txBody>
        </p:sp>
        <p:sp>
          <p:nvSpPr>
            <p:cNvPr name="TextBox 4" id="4"/>
            <p:cNvSpPr txBox="true"/>
            <p:nvPr/>
          </p:nvSpPr>
          <p:spPr>
            <a:xfrm rot="0">
              <a:off x="0" y="950747"/>
              <a:ext cx="16984081" cy="1399580"/>
            </a:xfrm>
            <a:prstGeom prst="rect">
              <a:avLst/>
            </a:prstGeom>
          </p:spPr>
          <p:txBody>
            <a:bodyPr anchor="t" rtlCol="false" tIns="0" lIns="0" bIns="0" rIns="0">
              <a:spAutoFit/>
            </a:bodyPr>
            <a:lstStyle/>
            <a:p>
              <a:pPr algn="just">
                <a:lnSpc>
                  <a:spcPts val="4341"/>
                </a:lnSpc>
              </a:pPr>
              <a:r>
                <a:rPr lang="en-US" sz="2894" u="sng">
                  <a:solidFill>
                    <a:srgbClr val="1D617A"/>
                  </a:solidFill>
                  <a:latin typeface="Poppins Bold Bold"/>
                </a:rPr>
                <a:t>        Costo de Ventas               </a:t>
              </a:r>
            </a:p>
            <a:p>
              <a:pPr algn="just">
                <a:lnSpc>
                  <a:spcPts val="4341"/>
                </a:lnSpc>
              </a:pPr>
              <a:r>
                <a:rPr lang="en-US" sz="2894">
                  <a:solidFill>
                    <a:srgbClr val="1D617A"/>
                  </a:solidFill>
                  <a:latin typeface="Poppins Bold Bold"/>
                </a:rPr>
                <a:t>            Almacén</a:t>
              </a:r>
            </a:p>
          </p:txBody>
        </p:sp>
        <p:sp>
          <p:nvSpPr>
            <p:cNvPr name="TextBox 5" id="5"/>
            <p:cNvSpPr txBox="true"/>
            <p:nvPr/>
          </p:nvSpPr>
          <p:spPr>
            <a:xfrm rot="0">
              <a:off x="0" y="3083752"/>
              <a:ext cx="16984081"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DEFINICIÓN</a:t>
              </a:r>
            </a:p>
          </p:txBody>
        </p:sp>
        <p:sp>
          <p:nvSpPr>
            <p:cNvPr name="TextBox 6" id="6"/>
            <p:cNvSpPr txBox="true"/>
            <p:nvPr/>
          </p:nvSpPr>
          <p:spPr>
            <a:xfrm rot="0">
              <a:off x="0" y="5969980"/>
              <a:ext cx="16984081"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INTERPRETACIÓN</a:t>
              </a:r>
            </a:p>
          </p:txBody>
        </p:sp>
        <p:sp>
          <p:nvSpPr>
            <p:cNvPr name="TextBox 7" id="7"/>
            <p:cNvSpPr txBox="true"/>
            <p:nvPr/>
          </p:nvSpPr>
          <p:spPr>
            <a:xfrm rot="0">
              <a:off x="0" y="4063075"/>
              <a:ext cx="16984081" cy="1173480"/>
            </a:xfrm>
            <a:prstGeom prst="rect">
              <a:avLst/>
            </a:prstGeom>
          </p:spPr>
          <p:txBody>
            <a:bodyPr anchor="t" rtlCol="false" tIns="0" lIns="0" bIns="0" rIns="0">
              <a:spAutoFit/>
            </a:bodyPr>
            <a:lstStyle/>
            <a:p>
              <a:pPr algn="just">
                <a:lnSpc>
                  <a:spcPts val="3600"/>
                </a:lnSpc>
              </a:pPr>
              <a:r>
                <a:rPr lang="en-US" sz="2400">
                  <a:solidFill>
                    <a:srgbClr val="1D617A"/>
                  </a:solidFill>
                  <a:latin typeface="Poppins Light"/>
                </a:rPr>
                <a:t>La rotación de inventarios permite al analista observar el tiempo en que tarda en </a:t>
              </a:r>
              <a:r>
                <a:rPr lang="en-US" sz="2400">
                  <a:solidFill>
                    <a:srgbClr val="1D617A"/>
                  </a:solidFill>
                  <a:latin typeface="Arimo"/>
                </a:rPr>
                <a:t>sustituirse el inventario antiguo por uno nuevo. </a:t>
              </a:r>
            </a:p>
          </p:txBody>
        </p:sp>
        <p:sp>
          <p:nvSpPr>
            <p:cNvPr name="TextBox 8" id="8"/>
            <p:cNvSpPr txBox="true"/>
            <p:nvPr/>
          </p:nvSpPr>
          <p:spPr>
            <a:xfrm rot="0">
              <a:off x="0" y="6949302"/>
              <a:ext cx="16984081" cy="4459956"/>
            </a:xfrm>
            <a:prstGeom prst="rect">
              <a:avLst/>
            </a:prstGeom>
          </p:spPr>
          <p:txBody>
            <a:bodyPr anchor="t" rtlCol="false" tIns="0" lIns="0" bIns="0" rIns="0">
              <a:spAutoFit/>
            </a:bodyPr>
            <a:lstStyle/>
            <a:p>
              <a:pPr algn="just">
                <a:lnSpc>
                  <a:spcPts val="3600"/>
                </a:lnSpc>
              </a:pPr>
              <a:r>
                <a:rPr lang="en-US" sz="2400">
                  <a:solidFill>
                    <a:srgbClr val="1D617A"/>
                  </a:solidFill>
                  <a:latin typeface="Poppins Light"/>
                </a:rPr>
                <a:t>Esta nos dice que por cada peso que se tienen en el almacén se están vendiendo “x” pesos o centavos</a:t>
              </a:r>
            </a:p>
            <a:p>
              <a:pPr algn="just">
                <a:lnSpc>
                  <a:spcPts val="3600"/>
                </a:lnSpc>
              </a:pPr>
              <a:r>
                <a:rPr lang="en-US" sz="2400">
                  <a:solidFill>
                    <a:srgbClr val="1D617A"/>
                  </a:solidFill>
                  <a:latin typeface="Poppins Light"/>
                </a:rPr>
                <a:t>Mie</a:t>
              </a:r>
              <a:r>
                <a:rPr lang="en-US" sz="2400">
                  <a:solidFill>
                    <a:srgbClr val="1D617A"/>
                  </a:solidFill>
                  <a:latin typeface="Arimo"/>
                </a:rPr>
                <a:t>ntras más alta sea esta razón, con mayor eficacia se administra el inventario, ya que esto disminuye el número de días que tarda en sustituirse el inventario antiguo por uno nuevo</a:t>
              </a:r>
            </a:p>
            <a:p>
              <a:pPr algn="just">
                <a:lnSpc>
                  <a:spcPts val="4341"/>
                </a:lnSpc>
              </a:pPr>
              <a:r>
                <a:rPr lang="en-US" sz="2894">
                  <a:solidFill>
                    <a:srgbClr val="1D617A"/>
                  </a:solidFill>
                  <a:latin typeface="Poppins Light"/>
                </a:rPr>
                <a:t>Días de Ventas enalmacén =  </a:t>
              </a:r>
              <a:r>
                <a:rPr lang="en-US" sz="2894" u="sng">
                  <a:solidFill>
                    <a:srgbClr val="1D617A"/>
                  </a:solidFill>
                  <a:latin typeface="Poppins Light"/>
                </a:rPr>
                <a:t>         365 días          </a:t>
              </a:r>
            </a:p>
            <a:p>
              <a:pPr algn="just">
                <a:lnSpc>
                  <a:spcPts val="4341"/>
                </a:lnSpc>
              </a:pPr>
              <a:r>
                <a:rPr lang="en-US" sz="2894">
                  <a:solidFill>
                    <a:srgbClr val="1D617A"/>
                  </a:solidFill>
                  <a:latin typeface="Poppins Light"/>
                </a:rPr>
                <a:t>                                                 RotacIón de almacén</a:t>
              </a:r>
            </a:p>
          </p:txBody>
        </p:sp>
      </p:grpSp>
      <p:sp>
        <p:nvSpPr>
          <p:cNvPr name="TextBox 9" id="9"/>
          <p:cNvSpPr txBox="true"/>
          <p:nvPr/>
        </p:nvSpPr>
        <p:spPr>
          <a:xfrm rot="-5400000">
            <a:off x="-168922" y="2283472"/>
            <a:ext cx="5124846" cy="2615302"/>
          </a:xfrm>
          <a:prstGeom prst="rect">
            <a:avLst/>
          </a:prstGeom>
        </p:spPr>
        <p:txBody>
          <a:bodyPr anchor="t" rtlCol="false" tIns="0" lIns="0" bIns="0" rIns="0">
            <a:spAutoFit/>
          </a:bodyPr>
          <a:lstStyle/>
          <a:p>
            <a:pPr algn="r">
              <a:lnSpc>
                <a:spcPts val="6807"/>
              </a:lnSpc>
            </a:pPr>
            <a:r>
              <a:rPr lang="en-US" sz="6189" spc="-185">
                <a:solidFill>
                  <a:srgbClr val="1D617A"/>
                </a:solidFill>
                <a:latin typeface="Poppins Bold"/>
              </a:rPr>
              <a:t>ROTACIÓN DEL ALMACÉN</a:t>
            </a:r>
          </a:p>
        </p:txBody>
      </p:sp>
      <p:grpSp>
        <p:nvGrpSpPr>
          <p:cNvPr name="Group 10" id="10"/>
          <p:cNvGrpSpPr/>
          <p:nvPr/>
        </p:nvGrpSpPr>
        <p:grpSpPr>
          <a:xfrm rot="0">
            <a:off x="-2025506" y="6515855"/>
            <a:ext cx="6656720" cy="7973193"/>
            <a:chOff x="0" y="0"/>
            <a:chExt cx="8875626" cy="10630924"/>
          </a:xfrm>
        </p:grpSpPr>
        <p:grpSp>
          <p:nvGrpSpPr>
            <p:cNvPr name="Group 11" id="11"/>
            <p:cNvGrpSpPr/>
            <p:nvPr/>
          </p:nvGrpSpPr>
          <p:grpSpPr>
            <a:xfrm rot="-2700000">
              <a:off x="1808625" y="2049848"/>
              <a:ext cx="7038676" cy="2995629"/>
              <a:chOff x="0" y="0"/>
              <a:chExt cx="954897" cy="406400"/>
            </a:xfrm>
          </p:grpSpPr>
          <p:sp>
            <p:nvSpPr>
              <p:cNvPr name="Freeform 12" id="12"/>
              <p:cNvSpPr/>
              <p:nvPr/>
            </p:nvSpPr>
            <p:spPr>
              <a:xfrm>
                <a:off x="17780" y="22860"/>
                <a:ext cx="929497" cy="360680"/>
              </a:xfrm>
              <a:custGeom>
                <a:avLst/>
                <a:gdLst/>
                <a:ahLst/>
                <a:cxnLst/>
                <a:rect r="r" b="b" t="t" l="l"/>
                <a:pathLst>
                  <a:path h="360680" w="929497">
                    <a:moveTo>
                      <a:pt x="929497" y="180340"/>
                    </a:moveTo>
                    <a:cubicBezTo>
                      <a:pt x="929497" y="81280"/>
                      <a:pt x="849487" y="0"/>
                      <a:pt x="749157" y="0"/>
                    </a:cubicBezTo>
                    <a:lnTo>
                      <a:pt x="172720" y="0"/>
                    </a:lnTo>
                    <a:lnTo>
                      <a:pt x="172720" y="1270"/>
                    </a:lnTo>
                    <a:cubicBezTo>
                      <a:pt x="76200" y="5080"/>
                      <a:pt x="0" y="83820"/>
                      <a:pt x="0" y="180340"/>
                    </a:cubicBezTo>
                    <a:cubicBezTo>
                      <a:pt x="0" y="276860"/>
                      <a:pt x="77470" y="355600"/>
                      <a:pt x="172720" y="359410"/>
                    </a:cubicBezTo>
                    <a:lnTo>
                      <a:pt x="172720" y="360680"/>
                    </a:lnTo>
                    <a:lnTo>
                      <a:pt x="749157" y="360680"/>
                    </a:lnTo>
                    <a:cubicBezTo>
                      <a:pt x="848217" y="360680"/>
                      <a:pt x="929497" y="279400"/>
                      <a:pt x="929497" y="180340"/>
                    </a:cubicBezTo>
                    <a:close/>
                  </a:path>
                </a:pathLst>
              </a:custGeom>
              <a:solidFill>
                <a:srgbClr val="61C2A2"/>
              </a:solidFill>
            </p:spPr>
          </p:sp>
        </p:grpSp>
        <p:grpSp>
          <p:nvGrpSpPr>
            <p:cNvPr name="Group 13" id="13"/>
            <p:cNvGrpSpPr/>
            <p:nvPr/>
          </p:nvGrpSpPr>
          <p:grpSpPr>
            <a:xfrm rot="-2700000">
              <a:off x="-195948" y="5044005"/>
              <a:ext cx="8570103" cy="2995629"/>
              <a:chOff x="0" y="0"/>
              <a:chExt cx="1162657" cy="406400"/>
            </a:xfrm>
          </p:grpSpPr>
          <p:sp>
            <p:nvSpPr>
              <p:cNvPr name="Freeform 14" id="14"/>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15" id="15"/>
          <p:cNvGrpSpPr/>
          <p:nvPr/>
        </p:nvGrpSpPr>
        <p:grpSpPr>
          <a:xfrm rot="0">
            <a:off x="16037210" y="-839101"/>
            <a:ext cx="2983391" cy="3434160"/>
            <a:chOff x="0" y="0"/>
            <a:chExt cx="3977855" cy="4578881"/>
          </a:xfrm>
        </p:grpSpPr>
        <p:grpSp>
          <p:nvGrpSpPr>
            <p:cNvPr name="Group 16" id="16"/>
            <p:cNvGrpSpPr/>
            <p:nvPr/>
          </p:nvGrpSpPr>
          <p:grpSpPr>
            <a:xfrm rot="-2700000">
              <a:off x="-49117" y="1815230"/>
              <a:ext cx="4076090" cy="1549447"/>
              <a:chOff x="0" y="0"/>
              <a:chExt cx="1069106" cy="406400"/>
            </a:xfrm>
          </p:grpSpPr>
          <p:sp>
            <p:nvSpPr>
              <p:cNvPr name="Freeform 17" id="17"/>
              <p:cNvSpPr/>
              <p:nvPr/>
            </p:nvSpPr>
            <p:spPr>
              <a:xfrm>
                <a:off x="17780" y="22860"/>
                <a:ext cx="1043706" cy="360680"/>
              </a:xfrm>
              <a:custGeom>
                <a:avLst/>
                <a:gdLst/>
                <a:ahLst/>
                <a:cxnLst/>
                <a:rect r="r" b="b" t="t" l="l"/>
                <a:pathLst>
                  <a:path h="360680" w="1043706">
                    <a:moveTo>
                      <a:pt x="1043706" y="180340"/>
                    </a:moveTo>
                    <a:cubicBezTo>
                      <a:pt x="1043706" y="81280"/>
                      <a:pt x="963696" y="0"/>
                      <a:pt x="863366" y="0"/>
                    </a:cubicBezTo>
                    <a:lnTo>
                      <a:pt x="172720" y="0"/>
                    </a:lnTo>
                    <a:lnTo>
                      <a:pt x="172720" y="1270"/>
                    </a:lnTo>
                    <a:cubicBezTo>
                      <a:pt x="76200" y="5080"/>
                      <a:pt x="0" y="83820"/>
                      <a:pt x="0" y="180340"/>
                    </a:cubicBezTo>
                    <a:cubicBezTo>
                      <a:pt x="0" y="276860"/>
                      <a:pt x="77470" y="355600"/>
                      <a:pt x="172720" y="359410"/>
                    </a:cubicBezTo>
                    <a:lnTo>
                      <a:pt x="172720" y="360680"/>
                    </a:lnTo>
                    <a:lnTo>
                      <a:pt x="863366" y="360680"/>
                    </a:lnTo>
                    <a:cubicBezTo>
                      <a:pt x="962426" y="360680"/>
                      <a:pt x="1043706" y="279400"/>
                      <a:pt x="1043706" y="180340"/>
                    </a:cubicBezTo>
                    <a:close/>
                  </a:path>
                </a:pathLst>
              </a:custGeom>
              <a:solidFill>
                <a:srgbClr val="1D617A"/>
              </a:solidFill>
            </p:spPr>
          </p:sp>
        </p:grpSp>
        <p:grpSp>
          <p:nvGrpSpPr>
            <p:cNvPr name="Group 18" id="18"/>
            <p:cNvGrpSpPr/>
            <p:nvPr/>
          </p:nvGrpSpPr>
          <p:grpSpPr>
            <a:xfrm rot="-2700000">
              <a:off x="230571" y="971241"/>
              <a:ext cx="3388885" cy="1549447"/>
              <a:chOff x="0" y="0"/>
              <a:chExt cx="888861" cy="406400"/>
            </a:xfrm>
          </p:grpSpPr>
          <p:sp>
            <p:nvSpPr>
              <p:cNvPr name="Freeform 19" id="19"/>
              <p:cNvSpPr/>
              <p:nvPr/>
            </p:nvSpPr>
            <p:spPr>
              <a:xfrm>
                <a:off x="17780" y="22860"/>
                <a:ext cx="863461" cy="360680"/>
              </a:xfrm>
              <a:custGeom>
                <a:avLst/>
                <a:gdLst/>
                <a:ahLst/>
                <a:cxnLst/>
                <a:rect r="r" b="b" t="t" l="l"/>
                <a:pathLst>
                  <a:path h="360680" w="863461">
                    <a:moveTo>
                      <a:pt x="863461" y="180340"/>
                    </a:moveTo>
                    <a:cubicBezTo>
                      <a:pt x="863461" y="81280"/>
                      <a:pt x="783451" y="0"/>
                      <a:pt x="683121" y="0"/>
                    </a:cubicBezTo>
                    <a:lnTo>
                      <a:pt x="172720" y="0"/>
                    </a:lnTo>
                    <a:lnTo>
                      <a:pt x="172720" y="1270"/>
                    </a:lnTo>
                    <a:cubicBezTo>
                      <a:pt x="76200" y="5080"/>
                      <a:pt x="0" y="83820"/>
                      <a:pt x="0" y="180340"/>
                    </a:cubicBezTo>
                    <a:cubicBezTo>
                      <a:pt x="0" y="276860"/>
                      <a:pt x="77470" y="355600"/>
                      <a:pt x="172720" y="359410"/>
                    </a:cubicBezTo>
                    <a:lnTo>
                      <a:pt x="172720" y="360680"/>
                    </a:lnTo>
                    <a:lnTo>
                      <a:pt x="683121" y="360680"/>
                    </a:lnTo>
                    <a:cubicBezTo>
                      <a:pt x="782181" y="360680"/>
                      <a:pt x="863461" y="279400"/>
                      <a:pt x="863461" y="180340"/>
                    </a:cubicBezTo>
                    <a:close/>
                  </a:path>
                </a:pathLst>
              </a:custGeom>
              <a:solidFill>
                <a:srgbClr val="61C2A2"/>
              </a:solidFill>
            </p:spPr>
          </p:sp>
        </p:gr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3454256" y="2354275"/>
            <a:ext cx="10222304" cy="12106243"/>
            <a:chOff x="0" y="0"/>
            <a:chExt cx="13629739" cy="16141657"/>
          </a:xfrm>
        </p:grpSpPr>
        <p:grpSp>
          <p:nvGrpSpPr>
            <p:cNvPr name="Group 3" id="3"/>
            <p:cNvGrpSpPr/>
            <p:nvPr/>
          </p:nvGrpSpPr>
          <p:grpSpPr>
            <a:xfrm rot="-2700000">
              <a:off x="2395980" y="3397573"/>
              <a:ext cx="11385477" cy="4286894"/>
              <a:chOff x="0" y="0"/>
              <a:chExt cx="1079350" cy="406400"/>
            </a:xfrm>
          </p:grpSpPr>
          <p:sp>
            <p:nvSpPr>
              <p:cNvPr name="Freeform 4" id="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5" id="5"/>
            <p:cNvGrpSpPr/>
            <p:nvPr/>
          </p:nvGrpSpPr>
          <p:grpSpPr>
            <a:xfrm rot="-2700000">
              <a:off x="-280411" y="8146499"/>
              <a:ext cx="12264243" cy="4286894"/>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15215312" y="-1504683"/>
            <a:ext cx="3843686" cy="4784380"/>
            <a:chOff x="0" y="0"/>
            <a:chExt cx="5124915" cy="6379173"/>
          </a:xfrm>
        </p:grpSpPr>
        <p:grpSp>
          <p:nvGrpSpPr>
            <p:cNvPr name="Group 8" id="8"/>
            <p:cNvGrpSpPr/>
            <p:nvPr/>
          </p:nvGrpSpPr>
          <p:grpSpPr>
            <a:xfrm rot="-2700000">
              <a:off x="30767" y="2890461"/>
              <a:ext cx="4828738" cy="2087152"/>
              <a:chOff x="0" y="0"/>
              <a:chExt cx="940228" cy="406400"/>
            </a:xfrm>
          </p:grpSpPr>
          <p:sp>
            <p:nvSpPr>
              <p:cNvPr name="Freeform 9" id="9"/>
              <p:cNvSpPr/>
              <p:nvPr/>
            </p:nvSpPr>
            <p:spPr>
              <a:xfrm>
                <a:off x="17780" y="22860"/>
                <a:ext cx="914828" cy="360680"/>
              </a:xfrm>
              <a:custGeom>
                <a:avLst/>
                <a:gdLst/>
                <a:ahLst/>
                <a:cxnLst/>
                <a:rect r="r" b="b" t="t" l="l"/>
                <a:pathLst>
                  <a:path h="360680" w="914828">
                    <a:moveTo>
                      <a:pt x="914828" y="180340"/>
                    </a:moveTo>
                    <a:cubicBezTo>
                      <a:pt x="914828" y="81280"/>
                      <a:pt x="834818"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0" id="10"/>
            <p:cNvGrpSpPr/>
            <p:nvPr/>
          </p:nvGrpSpPr>
          <p:grpSpPr>
            <a:xfrm rot="-2700000">
              <a:off x="592263" y="1266173"/>
              <a:ext cx="4445805" cy="2087152"/>
              <a:chOff x="0" y="0"/>
              <a:chExt cx="865665" cy="406400"/>
            </a:xfrm>
          </p:grpSpPr>
          <p:sp>
            <p:nvSpPr>
              <p:cNvPr name="Freeform 11" id="11"/>
              <p:cNvSpPr/>
              <p:nvPr/>
            </p:nvSpPr>
            <p:spPr>
              <a:xfrm>
                <a:off x="17780" y="22860"/>
                <a:ext cx="840266" cy="360680"/>
              </a:xfrm>
              <a:custGeom>
                <a:avLst/>
                <a:gdLst/>
                <a:ahLst/>
                <a:cxnLst/>
                <a:rect r="r" b="b" t="t" l="l"/>
                <a:pathLst>
                  <a:path h="360680" w="840266">
                    <a:moveTo>
                      <a:pt x="840266" y="180340"/>
                    </a:moveTo>
                    <a:cubicBezTo>
                      <a:pt x="840266" y="81280"/>
                      <a:pt x="760256" y="0"/>
                      <a:pt x="659926"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5" y="279400"/>
                      <a:pt x="840265" y="180340"/>
                    </a:cubicBezTo>
                    <a:close/>
                  </a:path>
                </a:pathLst>
              </a:custGeom>
              <a:solidFill>
                <a:srgbClr val="61C2A2"/>
              </a:solidFill>
            </p:spPr>
          </p:sp>
        </p:grpSp>
      </p:grpSp>
      <p:sp>
        <p:nvSpPr>
          <p:cNvPr name="TextBox 12" id="12"/>
          <p:cNvSpPr txBox="true"/>
          <p:nvPr/>
        </p:nvSpPr>
        <p:spPr>
          <a:xfrm rot="0">
            <a:off x="7274871" y="5808239"/>
            <a:ext cx="9862284" cy="3228975"/>
          </a:xfrm>
          <a:prstGeom prst="rect">
            <a:avLst/>
          </a:prstGeom>
        </p:spPr>
        <p:txBody>
          <a:bodyPr anchor="t" rtlCol="false" tIns="0" lIns="0" bIns="0" rIns="0">
            <a:spAutoFit/>
          </a:bodyPr>
          <a:lstStyle/>
          <a:p>
            <a:pPr algn="just">
              <a:lnSpc>
                <a:spcPts val="3640"/>
              </a:lnSpc>
            </a:pPr>
            <a:r>
              <a:rPr lang="en-US" sz="2800" spc="280">
                <a:solidFill>
                  <a:srgbClr val="1D617A"/>
                </a:solidFill>
                <a:latin typeface="Poppins Light Bold"/>
              </a:rPr>
              <a:t>CAPACIDAD QUE TIENE EL NEGOCIO PARA GENERAR UTILIDADES.</a:t>
            </a:r>
          </a:p>
          <a:p>
            <a:pPr algn="just">
              <a:lnSpc>
                <a:spcPts val="3640"/>
              </a:lnSpc>
            </a:pPr>
            <a:r>
              <a:rPr lang="en-US" sz="2800" spc="280">
                <a:solidFill>
                  <a:srgbClr val="1D617A"/>
                </a:solidFill>
                <a:latin typeface="Arimo"/>
              </a:rPr>
              <a:t>Estas las podemos encontrar en los estados de resultados y mide la eficacia con la que las empresas usan sus activos y la eficiencia con que administran sus operaciones.</a:t>
            </a:r>
          </a:p>
        </p:txBody>
      </p:sp>
      <p:pic>
        <p:nvPicPr>
          <p:cNvPr name="Picture 13" id="13"/>
          <p:cNvPicPr>
            <a:picLocks noChangeAspect="true"/>
          </p:cNvPicPr>
          <p:nvPr/>
        </p:nvPicPr>
        <p:blipFill>
          <a:blip r:embed="rId2"/>
          <a:srcRect l="0" t="0" r="0" b="0"/>
          <a:stretch>
            <a:fillRect/>
          </a:stretch>
        </p:blipFill>
        <p:spPr>
          <a:xfrm flipH="false" flipV="false" rot="0">
            <a:off x="1656896" y="1028700"/>
            <a:ext cx="1200248" cy="1325575"/>
          </a:xfrm>
          <a:prstGeom prst="rect">
            <a:avLst/>
          </a:prstGeom>
        </p:spPr>
      </p:pic>
      <p:sp>
        <p:nvSpPr>
          <p:cNvPr name="TextBox 14" id="14"/>
          <p:cNvSpPr txBox="true"/>
          <p:nvPr/>
        </p:nvSpPr>
        <p:spPr>
          <a:xfrm rot="0">
            <a:off x="3961308" y="877982"/>
            <a:ext cx="9144400" cy="619199"/>
          </a:xfrm>
          <a:prstGeom prst="rect">
            <a:avLst/>
          </a:prstGeom>
        </p:spPr>
        <p:txBody>
          <a:bodyPr anchor="t" rtlCol="false" tIns="0" lIns="0" bIns="0" rIns="0">
            <a:spAutoFit/>
          </a:bodyPr>
          <a:lstStyle/>
          <a:p>
            <a:pPr>
              <a:lnSpc>
                <a:spcPts val="4800"/>
              </a:lnSpc>
            </a:pPr>
            <a:r>
              <a:rPr lang="en-US" sz="4000" spc="280">
                <a:solidFill>
                  <a:srgbClr val="1D617A"/>
                </a:solidFill>
                <a:latin typeface="Poppins Bold Italics"/>
              </a:rPr>
              <a:t>RAZONES DE RENTABILIDAD</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sp>
        <p:nvSpPr>
          <p:cNvPr name="TextBox 2" id="2"/>
          <p:cNvSpPr txBox="true"/>
          <p:nvPr/>
        </p:nvSpPr>
        <p:spPr>
          <a:xfrm rot="-5400000">
            <a:off x="-1103823" y="3218373"/>
            <a:ext cx="6191646" cy="1812300"/>
          </a:xfrm>
          <a:prstGeom prst="rect">
            <a:avLst/>
          </a:prstGeom>
        </p:spPr>
        <p:txBody>
          <a:bodyPr anchor="t" rtlCol="false" tIns="0" lIns="0" bIns="0" rIns="0">
            <a:spAutoFit/>
          </a:bodyPr>
          <a:lstStyle/>
          <a:p>
            <a:pPr algn="r">
              <a:lnSpc>
                <a:spcPts val="7039"/>
              </a:lnSpc>
            </a:pPr>
            <a:r>
              <a:rPr lang="en-US" sz="6399" spc="-191">
                <a:solidFill>
                  <a:srgbClr val="1D617A"/>
                </a:solidFill>
                <a:latin typeface="Poppins Bold"/>
              </a:rPr>
              <a:t>MARGEN DE UTILIDAD</a:t>
            </a:r>
          </a:p>
        </p:txBody>
      </p:sp>
      <p:grpSp>
        <p:nvGrpSpPr>
          <p:cNvPr name="Group 3" id="3"/>
          <p:cNvGrpSpPr/>
          <p:nvPr/>
        </p:nvGrpSpPr>
        <p:grpSpPr>
          <a:xfrm rot="0">
            <a:off x="-1925747" y="7220346"/>
            <a:ext cx="4598966" cy="5486137"/>
            <a:chOff x="0" y="0"/>
            <a:chExt cx="6131955" cy="7314849"/>
          </a:xfrm>
        </p:grpSpPr>
        <p:grpSp>
          <p:nvGrpSpPr>
            <p:cNvPr name="Group 4" id="4"/>
            <p:cNvGrpSpPr/>
            <p:nvPr/>
          </p:nvGrpSpPr>
          <p:grpSpPr>
            <a:xfrm rot="-2700000">
              <a:off x="323152" y="1814806"/>
              <a:ext cx="5969241" cy="2018753"/>
              <a:chOff x="0" y="0"/>
              <a:chExt cx="1201682" cy="406400"/>
            </a:xfrm>
          </p:grpSpPr>
          <p:sp>
            <p:nvSpPr>
              <p:cNvPr name="Freeform 5" id="5"/>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nvGrpSpPr>
            <p:cNvPr name="Group 6" id="6"/>
            <p:cNvGrpSpPr/>
            <p:nvPr/>
          </p:nvGrpSpPr>
          <p:grpSpPr>
            <a:xfrm rot="-2700000">
              <a:off x="-132049" y="3549828"/>
              <a:ext cx="5775387" cy="2018753"/>
              <a:chOff x="0" y="0"/>
              <a:chExt cx="1162657" cy="406400"/>
            </a:xfrm>
          </p:grpSpPr>
          <p:sp>
            <p:nvSpPr>
              <p:cNvPr name="Freeform 7" id="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8" id="8"/>
          <p:cNvGrpSpPr/>
          <p:nvPr/>
        </p:nvGrpSpPr>
        <p:grpSpPr>
          <a:xfrm rot="0">
            <a:off x="14450176" y="-2209404"/>
            <a:ext cx="5108607" cy="6094090"/>
            <a:chOff x="0" y="0"/>
            <a:chExt cx="6811476" cy="8125454"/>
          </a:xfrm>
        </p:grpSpPr>
        <p:grpSp>
          <p:nvGrpSpPr>
            <p:cNvPr name="Group 9" id="9"/>
            <p:cNvGrpSpPr/>
            <p:nvPr/>
          </p:nvGrpSpPr>
          <p:grpSpPr>
            <a:xfrm rot="-2700000">
              <a:off x="-146682" y="3943207"/>
              <a:ext cx="6415394" cy="2242463"/>
              <a:chOff x="0" y="0"/>
              <a:chExt cx="1162657" cy="406400"/>
            </a:xfrm>
          </p:grpSpPr>
          <p:sp>
            <p:nvSpPr>
              <p:cNvPr name="Freeform 10" id="10"/>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nvGrpSpPr>
            <p:cNvPr name="Group 11" id="11"/>
            <p:cNvGrpSpPr/>
            <p:nvPr/>
          </p:nvGrpSpPr>
          <p:grpSpPr>
            <a:xfrm rot="-2700000">
              <a:off x="358963" y="2015916"/>
              <a:ext cx="6630730" cy="2242463"/>
              <a:chOff x="0" y="0"/>
              <a:chExt cx="1201682" cy="406400"/>
            </a:xfrm>
          </p:grpSpPr>
          <p:sp>
            <p:nvSpPr>
              <p:cNvPr name="Freeform 12" id="12"/>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grpSp>
        <p:nvGrpSpPr>
          <p:cNvPr name="Group 13" id="13"/>
          <p:cNvGrpSpPr/>
          <p:nvPr/>
        </p:nvGrpSpPr>
        <p:grpSpPr>
          <a:xfrm rot="0">
            <a:off x="11934586" y="4124523"/>
            <a:ext cx="5640293" cy="4633640"/>
            <a:chOff x="0" y="0"/>
            <a:chExt cx="7520390" cy="6178187"/>
          </a:xfrm>
        </p:grpSpPr>
        <p:sp>
          <p:nvSpPr>
            <p:cNvPr name="TextBox 14" id="14"/>
            <p:cNvSpPr txBox="true"/>
            <p:nvPr/>
          </p:nvSpPr>
          <p:spPr>
            <a:xfrm rot="0">
              <a:off x="0" y="-28575"/>
              <a:ext cx="7520390"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Bold"/>
                </a:rPr>
                <a:t>INTERPRETACIÓN</a:t>
              </a:r>
            </a:p>
          </p:txBody>
        </p:sp>
        <p:sp>
          <p:nvSpPr>
            <p:cNvPr name="TextBox 15" id="15"/>
            <p:cNvSpPr txBox="true"/>
            <p:nvPr/>
          </p:nvSpPr>
          <p:spPr>
            <a:xfrm rot="0">
              <a:off x="0" y="910862"/>
              <a:ext cx="7520390" cy="5267325"/>
            </a:xfrm>
            <a:prstGeom prst="rect">
              <a:avLst/>
            </a:prstGeom>
          </p:spPr>
          <p:txBody>
            <a:bodyPr anchor="t" rtlCol="false" tIns="0" lIns="0" bIns="0" rIns="0">
              <a:spAutoFit/>
            </a:bodyPr>
            <a:lstStyle/>
            <a:p>
              <a:pPr algn="just">
                <a:lnSpc>
                  <a:spcPts val="4499"/>
                </a:lnSpc>
              </a:pPr>
              <a:r>
                <a:rPr lang="en-US" sz="3000">
                  <a:solidFill>
                    <a:srgbClr val="1D617A"/>
                  </a:solidFill>
                  <a:latin typeface="Poppins Light"/>
                </a:rPr>
                <a:t>Nos dice que por cada peso vendido se generan “x” pesos o centavos de ventas.</a:t>
              </a:r>
            </a:p>
            <a:p>
              <a:pPr algn="just">
                <a:lnSpc>
                  <a:spcPts val="4500"/>
                </a:lnSpc>
              </a:pPr>
              <a:r>
                <a:rPr lang="en-US" sz="2999">
                  <a:solidFill>
                    <a:srgbClr val="1D617A"/>
                  </a:solidFill>
                  <a:latin typeface="Poppins Light"/>
                </a:rPr>
                <a:t>*Es necesario que las empresas que se comparen sean del mismo tipo de servicio. </a:t>
              </a:r>
            </a:p>
          </p:txBody>
        </p:sp>
      </p:grpSp>
      <p:grpSp>
        <p:nvGrpSpPr>
          <p:cNvPr name="Group 16" id="16"/>
          <p:cNvGrpSpPr/>
          <p:nvPr/>
        </p:nvGrpSpPr>
        <p:grpSpPr>
          <a:xfrm rot="0">
            <a:off x="3679236" y="1626022"/>
            <a:ext cx="4381900" cy="1772122"/>
            <a:chOff x="0" y="0"/>
            <a:chExt cx="5842533" cy="2362829"/>
          </a:xfrm>
        </p:grpSpPr>
        <p:sp>
          <p:nvSpPr>
            <p:cNvPr name="TextBox 17" id="17"/>
            <p:cNvSpPr txBox="true"/>
            <p:nvPr/>
          </p:nvSpPr>
          <p:spPr>
            <a:xfrm rot="0">
              <a:off x="0" y="-38100"/>
              <a:ext cx="5842533" cy="748070"/>
            </a:xfrm>
            <a:prstGeom prst="rect">
              <a:avLst/>
            </a:prstGeom>
          </p:spPr>
          <p:txBody>
            <a:bodyPr anchor="t" rtlCol="false" tIns="0" lIns="0" bIns="0" rIns="0">
              <a:spAutoFit/>
            </a:bodyPr>
            <a:lstStyle/>
            <a:p>
              <a:pPr>
                <a:lnSpc>
                  <a:spcPts val="4542"/>
                </a:lnSpc>
              </a:pPr>
              <a:r>
                <a:rPr lang="en-US" sz="3494" spc="349">
                  <a:solidFill>
                    <a:srgbClr val="61C2A2"/>
                  </a:solidFill>
                  <a:latin typeface="Poppins Light Bold"/>
                </a:rPr>
                <a:t>FÓRMULA</a:t>
              </a:r>
            </a:p>
          </p:txBody>
        </p:sp>
        <p:sp>
          <p:nvSpPr>
            <p:cNvPr name="TextBox 18" id="18"/>
            <p:cNvSpPr txBox="true"/>
            <p:nvPr/>
          </p:nvSpPr>
          <p:spPr>
            <a:xfrm rot="0">
              <a:off x="0" y="905504"/>
              <a:ext cx="5842533" cy="1457325"/>
            </a:xfrm>
            <a:prstGeom prst="rect">
              <a:avLst/>
            </a:prstGeom>
          </p:spPr>
          <p:txBody>
            <a:bodyPr anchor="t" rtlCol="false" tIns="0" lIns="0" bIns="0" rIns="0">
              <a:spAutoFit/>
            </a:bodyPr>
            <a:lstStyle/>
            <a:p>
              <a:pPr>
                <a:lnSpc>
                  <a:spcPts val="4499"/>
                </a:lnSpc>
              </a:pPr>
              <a:r>
                <a:rPr lang="en-US" sz="3000" u="sng">
                  <a:solidFill>
                    <a:srgbClr val="1D617A"/>
                  </a:solidFill>
                  <a:latin typeface="Poppins Bold"/>
                </a:rPr>
                <a:t>Utilidad net</a:t>
              </a:r>
              <a:r>
                <a:rPr lang="en-US" sz="3000">
                  <a:solidFill>
                    <a:srgbClr val="1D617A"/>
                  </a:solidFill>
                  <a:latin typeface="Poppins Bold"/>
                </a:rPr>
                <a:t>a</a:t>
              </a:r>
            </a:p>
            <a:p>
              <a:pPr>
                <a:lnSpc>
                  <a:spcPts val="4500"/>
                </a:lnSpc>
              </a:pPr>
              <a:r>
                <a:rPr lang="en-US" sz="2999">
                  <a:solidFill>
                    <a:srgbClr val="1D617A"/>
                  </a:solidFill>
                  <a:latin typeface="Poppins Bold"/>
                </a:rPr>
                <a:t>Ventas    </a:t>
              </a:r>
            </a:p>
          </p:txBody>
        </p:sp>
      </p:grpSp>
      <p:grpSp>
        <p:nvGrpSpPr>
          <p:cNvPr name="Group 19" id="19"/>
          <p:cNvGrpSpPr/>
          <p:nvPr/>
        </p:nvGrpSpPr>
        <p:grpSpPr>
          <a:xfrm rot="0">
            <a:off x="3679236" y="3884686"/>
            <a:ext cx="7278999" cy="5205140"/>
            <a:chOff x="0" y="0"/>
            <a:chExt cx="9705331" cy="6940186"/>
          </a:xfrm>
        </p:grpSpPr>
        <p:sp>
          <p:nvSpPr>
            <p:cNvPr name="TextBox 20" id="20"/>
            <p:cNvSpPr txBox="true"/>
            <p:nvPr/>
          </p:nvSpPr>
          <p:spPr>
            <a:xfrm rot="0">
              <a:off x="0" y="-28575"/>
              <a:ext cx="9705331"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a:rPr>
                <a:t>DEFINICIÓN</a:t>
              </a:r>
            </a:p>
          </p:txBody>
        </p:sp>
        <p:sp>
          <p:nvSpPr>
            <p:cNvPr name="TextBox 21" id="21"/>
            <p:cNvSpPr txBox="true"/>
            <p:nvPr/>
          </p:nvSpPr>
          <p:spPr>
            <a:xfrm rot="0">
              <a:off x="0" y="910862"/>
              <a:ext cx="9705331" cy="6029325"/>
            </a:xfrm>
            <a:prstGeom prst="rect">
              <a:avLst/>
            </a:prstGeom>
          </p:spPr>
          <p:txBody>
            <a:bodyPr anchor="t" rtlCol="false" tIns="0" lIns="0" bIns="0" rIns="0">
              <a:spAutoFit/>
            </a:bodyPr>
            <a:lstStyle/>
            <a:p>
              <a:pPr algn="just">
                <a:lnSpc>
                  <a:spcPts val="4499"/>
                </a:lnSpc>
              </a:pPr>
              <a:r>
                <a:rPr lang="en-US" sz="2999">
                  <a:solidFill>
                    <a:srgbClr val="1D617A"/>
                  </a:solidFill>
                  <a:latin typeface="Poppins Light"/>
                </a:rPr>
                <a:t>Esta fórmula mide la capacidad de una empresa para traducir las ventas en ganancias para los accionistas.</a:t>
              </a:r>
            </a:p>
            <a:p>
              <a:pPr algn="just">
                <a:lnSpc>
                  <a:spcPts val="4500"/>
                </a:lnSpc>
              </a:pPr>
              <a:r>
                <a:rPr lang="en-US" sz="3000">
                  <a:solidFill>
                    <a:srgbClr val="1D617A"/>
                  </a:solidFill>
                  <a:latin typeface="Poppins Light"/>
                </a:rPr>
                <a:t>Las empresas en especial, le prestan mucha atención a esta. Debemos recordar que </a:t>
              </a:r>
              <a:r>
                <a:rPr lang="en-US" sz="1687">
                  <a:solidFill>
                    <a:srgbClr val="1D617A"/>
                  </a:solidFill>
                  <a:latin typeface="Arimo"/>
                </a:rPr>
                <a:t>tenemos utilidad cuando los ingresos son mayores a los costos y gastos.</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sp>
        <p:nvSpPr>
          <p:cNvPr name="TextBox 2" id="2"/>
          <p:cNvSpPr txBox="true"/>
          <p:nvPr/>
        </p:nvSpPr>
        <p:spPr>
          <a:xfrm rot="-5400000">
            <a:off x="-656781" y="2531494"/>
            <a:ext cx="6191646" cy="2706385"/>
          </a:xfrm>
          <a:prstGeom prst="rect">
            <a:avLst/>
          </a:prstGeom>
        </p:spPr>
        <p:txBody>
          <a:bodyPr anchor="t" rtlCol="false" tIns="0" lIns="0" bIns="0" rIns="0">
            <a:spAutoFit/>
          </a:bodyPr>
          <a:lstStyle/>
          <a:p>
            <a:pPr algn="r">
              <a:lnSpc>
                <a:spcPts val="7039"/>
              </a:lnSpc>
            </a:pPr>
            <a:r>
              <a:rPr lang="en-US" sz="6399" spc="-191">
                <a:solidFill>
                  <a:srgbClr val="1D617A"/>
                </a:solidFill>
                <a:latin typeface="Poppins Bold Bold Italics"/>
              </a:rPr>
              <a:t>RENDIMIENTO SOBRE LOS ACTIVOS</a:t>
            </a:r>
          </a:p>
        </p:txBody>
      </p:sp>
      <p:grpSp>
        <p:nvGrpSpPr>
          <p:cNvPr name="Group 3" id="3"/>
          <p:cNvGrpSpPr/>
          <p:nvPr/>
        </p:nvGrpSpPr>
        <p:grpSpPr>
          <a:xfrm rot="0">
            <a:off x="-1925747" y="7220346"/>
            <a:ext cx="4598966" cy="5486137"/>
            <a:chOff x="0" y="0"/>
            <a:chExt cx="6131955" cy="7314849"/>
          </a:xfrm>
        </p:grpSpPr>
        <p:grpSp>
          <p:nvGrpSpPr>
            <p:cNvPr name="Group 4" id="4"/>
            <p:cNvGrpSpPr/>
            <p:nvPr/>
          </p:nvGrpSpPr>
          <p:grpSpPr>
            <a:xfrm rot="-2700000">
              <a:off x="323152" y="1814806"/>
              <a:ext cx="5969241" cy="2018753"/>
              <a:chOff x="0" y="0"/>
              <a:chExt cx="1201682" cy="406400"/>
            </a:xfrm>
          </p:grpSpPr>
          <p:sp>
            <p:nvSpPr>
              <p:cNvPr name="Freeform 5" id="5"/>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nvGrpSpPr>
            <p:cNvPr name="Group 6" id="6"/>
            <p:cNvGrpSpPr/>
            <p:nvPr/>
          </p:nvGrpSpPr>
          <p:grpSpPr>
            <a:xfrm rot="-2700000">
              <a:off x="-132049" y="3549828"/>
              <a:ext cx="5775387" cy="2018753"/>
              <a:chOff x="0" y="0"/>
              <a:chExt cx="1162657" cy="406400"/>
            </a:xfrm>
          </p:grpSpPr>
          <p:sp>
            <p:nvSpPr>
              <p:cNvPr name="Freeform 7" id="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8" id="8"/>
          <p:cNvGrpSpPr/>
          <p:nvPr/>
        </p:nvGrpSpPr>
        <p:grpSpPr>
          <a:xfrm rot="0">
            <a:off x="14450176" y="-2209404"/>
            <a:ext cx="5108607" cy="6094090"/>
            <a:chOff x="0" y="0"/>
            <a:chExt cx="6811476" cy="8125454"/>
          </a:xfrm>
        </p:grpSpPr>
        <p:grpSp>
          <p:nvGrpSpPr>
            <p:cNvPr name="Group 9" id="9"/>
            <p:cNvGrpSpPr/>
            <p:nvPr/>
          </p:nvGrpSpPr>
          <p:grpSpPr>
            <a:xfrm rot="-2700000">
              <a:off x="-146682" y="3943207"/>
              <a:ext cx="6415394" cy="2242463"/>
              <a:chOff x="0" y="0"/>
              <a:chExt cx="1162657" cy="406400"/>
            </a:xfrm>
          </p:grpSpPr>
          <p:sp>
            <p:nvSpPr>
              <p:cNvPr name="Freeform 10" id="10"/>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nvGrpSpPr>
            <p:cNvPr name="Group 11" id="11"/>
            <p:cNvGrpSpPr/>
            <p:nvPr/>
          </p:nvGrpSpPr>
          <p:grpSpPr>
            <a:xfrm rot="-2700000">
              <a:off x="358963" y="2015916"/>
              <a:ext cx="6630730" cy="2242463"/>
              <a:chOff x="0" y="0"/>
              <a:chExt cx="1201682" cy="406400"/>
            </a:xfrm>
          </p:grpSpPr>
          <p:sp>
            <p:nvSpPr>
              <p:cNvPr name="Freeform 12" id="12"/>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grpSp>
        <p:nvGrpSpPr>
          <p:cNvPr name="Group 13" id="13"/>
          <p:cNvGrpSpPr/>
          <p:nvPr/>
        </p:nvGrpSpPr>
        <p:grpSpPr>
          <a:xfrm rot="0">
            <a:off x="12038596" y="4456186"/>
            <a:ext cx="5640293" cy="2347640"/>
            <a:chOff x="0" y="0"/>
            <a:chExt cx="7520390" cy="3130187"/>
          </a:xfrm>
        </p:grpSpPr>
        <p:sp>
          <p:nvSpPr>
            <p:cNvPr name="TextBox 14" id="14"/>
            <p:cNvSpPr txBox="true"/>
            <p:nvPr/>
          </p:nvSpPr>
          <p:spPr>
            <a:xfrm rot="0">
              <a:off x="0" y="-28575"/>
              <a:ext cx="7520390"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Bold"/>
                </a:rPr>
                <a:t>INTERPRETACIÓN</a:t>
              </a:r>
            </a:p>
          </p:txBody>
        </p:sp>
        <p:sp>
          <p:nvSpPr>
            <p:cNvPr name="TextBox 15" id="15"/>
            <p:cNvSpPr txBox="true"/>
            <p:nvPr/>
          </p:nvSpPr>
          <p:spPr>
            <a:xfrm rot="0">
              <a:off x="0" y="901337"/>
              <a:ext cx="7520390" cy="2228850"/>
            </a:xfrm>
            <a:prstGeom prst="rect">
              <a:avLst/>
            </a:prstGeom>
          </p:spPr>
          <p:txBody>
            <a:bodyPr anchor="t" rtlCol="false" tIns="0" lIns="0" bIns="0" rIns="0">
              <a:spAutoFit/>
            </a:bodyPr>
            <a:lstStyle/>
            <a:p>
              <a:pPr algn="just">
                <a:lnSpc>
                  <a:spcPts val="4500"/>
                </a:lnSpc>
              </a:pPr>
              <a:r>
                <a:rPr lang="en-US" sz="3000">
                  <a:solidFill>
                    <a:srgbClr val="1D617A"/>
                  </a:solidFill>
                  <a:latin typeface="Poppins Light"/>
                </a:rPr>
                <a:t>PPor cada peso en el activo, se generan “x” pesos o centavos de utilidad</a:t>
              </a:r>
            </a:p>
          </p:txBody>
        </p:sp>
      </p:grpSp>
      <p:grpSp>
        <p:nvGrpSpPr>
          <p:cNvPr name="Group 16" id="16"/>
          <p:cNvGrpSpPr/>
          <p:nvPr/>
        </p:nvGrpSpPr>
        <p:grpSpPr>
          <a:xfrm rot="0">
            <a:off x="4762100" y="1028700"/>
            <a:ext cx="4381900" cy="1772122"/>
            <a:chOff x="0" y="0"/>
            <a:chExt cx="5842533" cy="2362829"/>
          </a:xfrm>
        </p:grpSpPr>
        <p:sp>
          <p:nvSpPr>
            <p:cNvPr name="TextBox 17" id="17"/>
            <p:cNvSpPr txBox="true"/>
            <p:nvPr/>
          </p:nvSpPr>
          <p:spPr>
            <a:xfrm rot="0">
              <a:off x="0" y="-38100"/>
              <a:ext cx="5842533" cy="748070"/>
            </a:xfrm>
            <a:prstGeom prst="rect">
              <a:avLst/>
            </a:prstGeom>
          </p:spPr>
          <p:txBody>
            <a:bodyPr anchor="t" rtlCol="false" tIns="0" lIns="0" bIns="0" rIns="0">
              <a:spAutoFit/>
            </a:bodyPr>
            <a:lstStyle/>
            <a:p>
              <a:pPr>
                <a:lnSpc>
                  <a:spcPts val="4542"/>
                </a:lnSpc>
              </a:pPr>
              <a:r>
                <a:rPr lang="en-US" sz="3494" spc="349">
                  <a:solidFill>
                    <a:srgbClr val="61C2A2"/>
                  </a:solidFill>
                  <a:latin typeface="Poppins Light Bold"/>
                </a:rPr>
                <a:t>FÓRMULA</a:t>
              </a:r>
            </a:p>
          </p:txBody>
        </p:sp>
        <p:sp>
          <p:nvSpPr>
            <p:cNvPr name="TextBox 18" id="18"/>
            <p:cNvSpPr txBox="true"/>
            <p:nvPr/>
          </p:nvSpPr>
          <p:spPr>
            <a:xfrm rot="0">
              <a:off x="0" y="905504"/>
              <a:ext cx="5842533" cy="1457325"/>
            </a:xfrm>
            <a:prstGeom prst="rect">
              <a:avLst/>
            </a:prstGeom>
          </p:spPr>
          <p:txBody>
            <a:bodyPr anchor="t" rtlCol="false" tIns="0" lIns="0" bIns="0" rIns="0">
              <a:spAutoFit/>
            </a:bodyPr>
            <a:lstStyle/>
            <a:p>
              <a:pPr>
                <a:lnSpc>
                  <a:spcPts val="4499"/>
                </a:lnSpc>
              </a:pPr>
              <a:r>
                <a:rPr lang="en-US" sz="3000" u="sng">
                  <a:solidFill>
                    <a:srgbClr val="1D617A"/>
                  </a:solidFill>
                  <a:latin typeface="Poppins Bold"/>
                </a:rPr>
                <a:t>  Utilidad neta  </a:t>
              </a:r>
            </a:p>
            <a:p>
              <a:pPr>
                <a:lnSpc>
                  <a:spcPts val="4500"/>
                </a:lnSpc>
              </a:pPr>
              <a:r>
                <a:rPr lang="en-US" sz="2999">
                  <a:solidFill>
                    <a:srgbClr val="1D617A"/>
                  </a:solidFill>
                  <a:latin typeface="Poppins Bold"/>
                </a:rPr>
                <a:t>Activos Totales</a:t>
              </a:r>
            </a:p>
          </p:txBody>
        </p:sp>
      </p:grpSp>
      <p:grpSp>
        <p:nvGrpSpPr>
          <p:cNvPr name="Group 19" id="19"/>
          <p:cNvGrpSpPr/>
          <p:nvPr/>
        </p:nvGrpSpPr>
        <p:grpSpPr>
          <a:xfrm rot="0">
            <a:off x="4626621" y="4456186"/>
            <a:ext cx="6128455" cy="4633640"/>
            <a:chOff x="0" y="0"/>
            <a:chExt cx="8171274" cy="6178187"/>
          </a:xfrm>
        </p:grpSpPr>
        <p:sp>
          <p:nvSpPr>
            <p:cNvPr name="TextBox 20" id="20"/>
            <p:cNvSpPr txBox="true"/>
            <p:nvPr/>
          </p:nvSpPr>
          <p:spPr>
            <a:xfrm rot="0">
              <a:off x="0" y="-28575"/>
              <a:ext cx="8171274"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a:rPr>
                <a:t>DEFINICIÓN</a:t>
              </a:r>
            </a:p>
          </p:txBody>
        </p:sp>
        <p:sp>
          <p:nvSpPr>
            <p:cNvPr name="TextBox 21" id="21"/>
            <p:cNvSpPr txBox="true"/>
            <p:nvPr/>
          </p:nvSpPr>
          <p:spPr>
            <a:xfrm rot="0">
              <a:off x="0" y="901337"/>
              <a:ext cx="8171274" cy="5276850"/>
            </a:xfrm>
            <a:prstGeom prst="rect">
              <a:avLst/>
            </a:prstGeom>
          </p:spPr>
          <p:txBody>
            <a:bodyPr anchor="t" rtlCol="false" tIns="0" lIns="0" bIns="0" rIns="0">
              <a:spAutoFit/>
            </a:bodyPr>
            <a:lstStyle/>
            <a:p>
              <a:pPr algn="just">
                <a:lnSpc>
                  <a:spcPts val="4500"/>
                </a:lnSpc>
              </a:pPr>
              <a:r>
                <a:rPr lang="en-US" sz="3000">
                  <a:solidFill>
                    <a:srgbClr val="1D617A"/>
                  </a:solidFill>
                  <a:latin typeface="Poppins Light"/>
                </a:rPr>
                <a:t>Es </a:t>
              </a:r>
              <a:r>
                <a:rPr lang="en-US" sz="1687">
                  <a:solidFill>
                    <a:srgbClr val="1D617A"/>
                  </a:solidFill>
                  <a:latin typeface="Arimo"/>
                </a:rPr>
                <a:t> una medida de la eficiencia con que una empresa utiliza sus activos. Una relación alta significa que la compañía puede generar ganancias de manera eficiente utilizando sus activos.</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sp>
        <p:nvSpPr>
          <p:cNvPr name="TextBox 2" id="2"/>
          <p:cNvSpPr txBox="true"/>
          <p:nvPr/>
        </p:nvSpPr>
        <p:spPr>
          <a:xfrm rot="-5400000">
            <a:off x="-656781" y="2531494"/>
            <a:ext cx="6191646" cy="2706385"/>
          </a:xfrm>
          <a:prstGeom prst="rect">
            <a:avLst/>
          </a:prstGeom>
        </p:spPr>
        <p:txBody>
          <a:bodyPr anchor="t" rtlCol="false" tIns="0" lIns="0" bIns="0" rIns="0">
            <a:spAutoFit/>
          </a:bodyPr>
          <a:lstStyle/>
          <a:p>
            <a:pPr algn="r">
              <a:lnSpc>
                <a:spcPts val="7039"/>
              </a:lnSpc>
            </a:pPr>
            <a:r>
              <a:rPr lang="en-US" sz="6399" spc="-191">
                <a:solidFill>
                  <a:srgbClr val="1D617A"/>
                </a:solidFill>
                <a:latin typeface="Poppins Bold Bold Italics"/>
              </a:rPr>
              <a:t>RENDIMIENTO SOBRE EL CAPITAL</a:t>
            </a:r>
          </a:p>
        </p:txBody>
      </p:sp>
      <p:grpSp>
        <p:nvGrpSpPr>
          <p:cNvPr name="Group 3" id="3"/>
          <p:cNvGrpSpPr/>
          <p:nvPr/>
        </p:nvGrpSpPr>
        <p:grpSpPr>
          <a:xfrm rot="0">
            <a:off x="-1925747" y="7220346"/>
            <a:ext cx="4598966" cy="5486137"/>
            <a:chOff x="0" y="0"/>
            <a:chExt cx="6131955" cy="7314849"/>
          </a:xfrm>
        </p:grpSpPr>
        <p:grpSp>
          <p:nvGrpSpPr>
            <p:cNvPr name="Group 4" id="4"/>
            <p:cNvGrpSpPr/>
            <p:nvPr/>
          </p:nvGrpSpPr>
          <p:grpSpPr>
            <a:xfrm rot="-2700000">
              <a:off x="323152" y="1814806"/>
              <a:ext cx="5969241" cy="2018753"/>
              <a:chOff x="0" y="0"/>
              <a:chExt cx="1201682" cy="406400"/>
            </a:xfrm>
          </p:grpSpPr>
          <p:sp>
            <p:nvSpPr>
              <p:cNvPr name="Freeform 5" id="5"/>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nvGrpSpPr>
            <p:cNvPr name="Group 6" id="6"/>
            <p:cNvGrpSpPr/>
            <p:nvPr/>
          </p:nvGrpSpPr>
          <p:grpSpPr>
            <a:xfrm rot="-2700000">
              <a:off x="-132049" y="3549828"/>
              <a:ext cx="5775387" cy="2018753"/>
              <a:chOff x="0" y="0"/>
              <a:chExt cx="1162657" cy="406400"/>
            </a:xfrm>
          </p:grpSpPr>
          <p:sp>
            <p:nvSpPr>
              <p:cNvPr name="Freeform 7" id="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8" id="8"/>
          <p:cNvGrpSpPr/>
          <p:nvPr/>
        </p:nvGrpSpPr>
        <p:grpSpPr>
          <a:xfrm rot="0">
            <a:off x="14450176" y="-2209404"/>
            <a:ext cx="5108607" cy="6094090"/>
            <a:chOff x="0" y="0"/>
            <a:chExt cx="6811476" cy="8125454"/>
          </a:xfrm>
        </p:grpSpPr>
        <p:grpSp>
          <p:nvGrpSpPr>
            <p:cNvPr name="Group 9" id="9"/>
            <p:cNvGrpSpPr/>
            <p:nvPr/>
          </p:nvGrpSpPr>
          <p:grpSpPr>
            <a:xfrm rot="-2700000">
              <a:off x="-146682" y="3943207"/>
              <a:ext cx="6415394" cy="2242463"/>
              <a:chOff x="0" y="0"/>
              <a:chExt cx="1162657" cy="406400"/>
            </a:xfrm>
          </p:grpSpPr>
          <p:sp>
            <p:nvSpPr>
              <p:cNvPr name="Freeform 10" id="10"/>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nvGrpSpPr>
            <p:cNvPr name="Group 11" id="11"/>
            <p:cNvGrpSpPr/>
            <p:nvPr/>
          </p:nvGrpSpPr>
          <p:grpSpPr>
            <a:xfrm rot="-2700000">
              <a:off x="358963" y="2015916"/>
              <a:ext cx="6630730" cy="2242463"/>
              <a:chOff x="0" y="0"/>
              <a:chExt cx="1201682" cy="406400"/>
            </a:xfrm>
          </p:grpSpPr>
          <p:sp>
            <p:nvSpPr>
              <p:cNvPr name="Freeform 12" id="12"/>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grpSp>
        <p:nvGrpSpPr>
          <p:cNvPr name="Group 13" id="13"/>
          <p:cNvGrpSpPr/>
          <p:nvPr/>
        </p:nvGrpSpPr>
        <p:grpSpPr>
          <a:xfrm rot="0">
            <a:off x="12038596" y="4456186"/>
            <a:ext cx="5640293" cy="2347640"/>
            <a:chOff x="0" y="0"/>
            <a:chExt cx="7520390" cy="3130187"/>
          </a:xfrm>
        </p:grpSpPr>
        <p:sp>
          <p:nvSpPr>
            <p:cNvPr name="TextBox 14" id="14"/>
            <p:cNvSpPr txBox="true"/>
            <p:nvPr/>
          </p:nvSpPr>
          <p:spPr>
            <a:xfrm rot="0">
              <a:off x="0" y="-28575"/>
              <a:ext cx="7520390"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Bold"/>
                </a:rPr>
                <a:t>INTERPRETACIÓN</a:t>
              </a:r>
            </a:p>
          </p:txBody>
        </p:sp>
        <p:sp>
          <p:nvSpPr>
            <p:cNvPr name="TextBox 15" id="15"/>
            <p:cNvSpPr txBox="true"/>
            <p:nvPr/>
          </p:nvSpPr>
          <p:spPr>
            <a:xfrm rot="0">
              <a:off x="0" y="901337"/>
              <a:ext cx="7520390" cy="2228850"/>
            </a:xfrm>
            <a:prstGeom prst="rect">
              <a:avLst/>
            </a:prstGeom>
          </p:spPr>
          <p:txBody>
            <a:bodyPr anchor="t" rtlCol="false" tIns="0" lIns="0" bIns="0" rIns="0">
              <a:spAutoFit/>
            </a:bodyPr>
            <a:lstStyle/>
            <a:p>
              <a:pPr algn="just">
                <a:lnSpc>
                  <a:spcPts val="4500"/>
                </a:lnSpc>
              </a:pPr>
              <a:r>
                <a:rPr lang="en-US" sz="3000">
                  <a:solidFill>
                    <a:srgbClr val="1D617A"/>
                  </a:solidFill>
                  <a:latin typeface="Poppins Light"/>
                </a:rPr>
                <a:t>PPor cada peso en el Capital contable, se generan “x” pesos o centavos de utilidad</a:t>
              </a:r>
            </a:p>
          </p:txBody>
        </p:sp>
      </p:grpSp>
      <p:grpSp>
        <p:nvGrpSpPr>
          <p:cNvPr name="Group 16" id="16"/>
          <p:cNvGrpSpPr/>
          <p:nvPr/>
        </p:nvGrpSpPr>
        <p:grpSpPr>
          <a:xfrm rot="0">
            <a:off x="4762100" y="1028700"/>
            <a:ext cx="4381900" cy="1772122"/>
            <a:chOff x="0" y="0"/>
            <a:chExt cx="5842533" cy="2362829"/>
          </a:xfrm>
        </p:grpSpPr>
        <p:sp>
          <p:nvSpPr>
            <p:cNvPr name="TextBox 17" id="17"/>
            <p:cNvSpPr txBox="true"/>
            <p:nvPr/>
          </p:nvSpPr>
          <p:spPr>
            <a:xfrm rot="0">
              <a:off x="0" y="-38100"/>
              <a:ext cx="5842533" cy="748070"/>
            </a:xfrm>
            <a:prstGeom prst="rect">
              <a:avLst/>
            </a:prstGeom>
          </p:spPr>
          <p:txBody>
            <a:bodyPr anchor="t" rtlCol="false" tIns="0" lIns="0" bIns="0" rIns="0">
              <a:spAutoFit/>
            </a:bodyPr>
            <a:lstStyle/>
            <a:p>
              <a:pPr>
                <a:lnSpc>
                  <a:spcPts val="4542"/>
                </a:lnSpc>
              </a:pPr>
              <a:r>
                <a:rPr lang="en-US" sz="3494" spc="349">
                  <a:solidFill>
                    <a:srgbClr val="61C2A2"/>
                  </a:solidFill>
                  <a:latin typeface="Poppins Light Bold"/>
                </a:rPr>
                <a:t>FÓRMULA</a:t>
              </a:r>
            </a:p>
          </p:txBody>
        </p:sp>
        <p:sp>
          <p:nvSpPr>
            <p:cNvPr name="TextBox 18" id="18"/>
            <p:cNvSpPr txBox="true"/>
            <p:nvPr/>
          </p:nvSpPr>
          <p:spPr>
            <a:xfrm rot="0">
              <a:off x="0" y="905504"/>
              <a:ext cx="5842533" cy="1457325"/>
            </a:xfrm>
            <a:prstGeom prst="rect">
              <a:avLst/>
            </a:prstGeom>
          </p:spPr>
          <p:txBody>
            <a:bodyPr anchor="t" rtlCol="false" tIns="0" lIns="0" bIns="0" rIns="0">
              <a:spAutoFit/>
            </a:bodyPr>
            <a:lstStyle/>
            <a:p>
              <a:pPr>
                <a:lnSpc>
                  <a:spcPts val="4499"/>
                </a:lnSpc>
              </a:pPr>
              <a:r>
                <a:rPr lang="en-US" sz="3000" u="sng">
                  <a:solidFill>
                    <a:srgbClr val="1D617A"/>
                  </a:solidFill>
                  <a:latin typeface="Poppins Bold"/>
                </a:rPr>
                <a:t>  Utilidad neta  </a:t>
              </a:r>
            </a:p>
            <a:p>
              <a:pPr>
                <a:lnSpc>
                  <a:spcPts val="4500"/>
                </a:lnSpc>
              </a:pPr>
              <a:r>
                <a:rPr lang="en-US" sz="2999">
                  <a:solidFill>
                    <a:srgbClr val="1D617A"/>
                  </a:solidFill>
                  <a:latin typeface="Poppins Bold"/>
                </a:rPr>
                <a:t>Capital contable </a:t>
              </a:r>
            </a:p>
          </p:txBody>
        </p:sp>
      </p:grpSp>
      <p:grpSp>
        <p:nvGrpSpPr>
          <p:cNvPr name="Group 19" id="19"/>
          <p:cNvGrpSpPr/>
          <p:nvPr/>
        </p:nvGrpSpPr>
        <p:grpSpPr>
          <a:xfrm rot="0">
            <a:off x="4626621" y="4456186"/>
            <a:ext cx="6128455" cy="3490640"/>
            <a:chOff x="0" y="0"/>
            <a:chExt cx="8171274" cy="4654187"/>
          </a:xfrm>
        </p:grpSpPr>
        <p:sp>
          <p:nvSpPr>
            <p:cNvPr name="TextBox 20" id="20"/>
            <p:cNvSpPr txBox="true"/>
            <p:nvPr/>
          </p:nvSpPr>
          <p:spPr>
            <a:xfrm rot="0">
              <a:off x="0" y="-28575"/>
              <a:ext cx="8171274"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a:rPr>
                <a:t>DEFINICIÓN</a:t>
              </a:r>
            </a:p>
          </p:txBody>
        </p:sp>
        <p:sp>
          <p:nvSpPr>
            <p:cNvPr name="TextBox 21" id="21"/>
            <p:cNvSpPr txBox="true"/>
            <p:nvPr/>
          </p:nvSpPr>
          <p:spPr>
            <a:xfrm rot="0">
              <a:off x="0" y="901337"/>
              <a:ext cx="8171274" cy="3752850"/>
            </a:xfrm>
            <a:prstGeom prst="rect">
              <a:avLst/>
            </a:prstGeom>
          </p:spPr>
          <p:txBody>
            <a:bodyPr anchor="t" rtlCol="false" tIns="0" lIns="0" bIns="0" rIns="0">
              <a:spAutoFit/>
            </a:bodyPr>
            <a:lstStyle/>
            <a:p>
              <a:pPr algn="just">
                <a:lnSpc>
                  <a:spcPts val="4500"/>
                </a:lnSpc>
              </a:pPr>
              <a:r>
                <a:rPr lang="en-US" sz="3000">
                  <a:solidFill>
                    <a:srgbClr val="1D617A"/>
                  </a:solidFill>
                  <a:latin typeface="Poppins Light"/>
                </a:rPr>
                <a:t>Esta</a:t>
              </a:r>
              <a:r>
                <a:rPr lang="en-US" sz="1687">
                  <a:solidFill>
                    <a:srgbClr val="1D617A"/>
                  </a:solidFill>
                  <a:latin typeface="Arimo"/>
                </a:rPr>
                <a:t> relación mide el nivel de ingresos atribuidos a los accionistas contra la inversión que los accionistas aportan a la empresa.</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blipFill>
          <a:blip r:embed="rId2"/>
          <a:srcRect l="0" t="7786" r="0" b="7786"/>
          <a:stretch>
            <a:fillRect/>
          </a:stretch>
        </a:blipFill>
      </p:bgPr>
    </p:bg>
    <p:spTree>
      <p:nvGrpSpPr>
        <p:cNvPr id="1" name=""/>
        <p:cNvGrpSpPr/>
        <p:nvPr/>
      </p:nvGrpSpPr>
      <p:grpSpPr>
        <a:xfrm>
          <a:off x="0" y="0"/>
          <a:ext cx="0" cy="0"/>
          <a:chOff x="0" y="0"/>
          <a:chExt cx="0" cy="0"/>
        </a:xfrm>
      </p:grpSpPr>
      <p:grpSp>
        <p:nvGrpSpPr>
          <p:cNvPr name="Group 2" id="2"/>
          <p:cNvGrpSpPr/>
          <p:nvPr/>
        </p:nvGrpSpPr>
        <p:grpSpPr>
          <a:xfrm rot="0">
            <a:off x="15644827" y="-1436083"/>
            <a:ext cx="4215192" cy="4215192"/>
            <a:chOff x="0" y="0"/>
            <a:chExt cx="5620256" cy="5620256"/>
          </a:xfrm>
        </p:grpSpPr>
        <p:grpSp>
          <p:nvGrpSpPr>
            <p:cNvPr name="Group 3" id="3"/>
            <p:cNvGrpSpPr/>
            <p:nvPr/>
          </p:nvGrpSpPr>
          <p:grpSpPr>
            <a:xfrm rot="-2700000">
              <a:off x="-262175" y="1908310"/>
              <a:ext cx="6144605" cy="1803636"/>
              <a:chOff x="0" y="0"/>
              <a:chExt cx="1384518" cy="406400"/>
            </a:xfrm>
          </p:grpSpPr>
          <p:sp>
            <p:nvSpPr>
              <p:cNvPr name="Freeform 4" id="4"/>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61C2A2"/>
              </a:solidFill>
            </p:spPr>
          </p:sp>
        </p:grpSp>
        <p:grpSp>
          <p:nvGrpSpPr>
            <p:cNvPr name="Group 5" id="5"/>
            <p:cNvGrpSpPr/>
            <p:nvPr/>
          </p:nvGrpSpPr>
          <p:grpSpPr>
            <a:xfrm rot="-2700000">
              <a:off x="368260" y="1423043"/>
              <a:ext cx="3740576" cy="1803636"/>
              <a:chOff x="0" y="0"/>
              <a:chExt cx="842836" cy="406400"/>
            </a:xfrm>
          </p:grpSpPr>
          <p:sp>
            <p:nvSpPr>
              <p:cNvPr name="Freeform 6" id="6"/>
              <p:cNvSpPr/>
              <p:nvPr/>
            </p:nvSpPr>
            <p:spPr>
              <a:xfrm>
                <a:off x="17780" y="22860"/>
                <a:ext cx="817436" cy="360680"/>
              </a:xfrm>
              <a:custGeom>
                <a:avLst/>
                <a:gdLst/>
                <a:ahLst/>
                <a:cxnLst/>
                <a:rect r="r" b="b" t="t" l="l"/>
                <a:pathLst>
                  <a:path h="360680" w="817436">
                    <a:moveTo>
                      <a:pt x="817436" y="180340"/>
                    </a:moveTo>
                    <a:cubicBezTo>
                      <a:pt x="817436" y="81280"/>
                      <a:pt x="737426" y="0"/>
                      <a:pt x="637096" y="0"/>
                    </a:cubicBezTo>
                    <a:lnTo>
                      <a:pt x="172720" y="0"/>
                    </a:lnTo>
                    <a:lnTo>
                      <a:pt x="172720" y="1270"/>
                    </a:lnTo>
                    <a:cubicBezTo>
                      <a:pt x="76200" y="5080"/>
                      <a:pt x="0" y="83820"/>
                      <a:pt x="0" y="180340"/>
                    </a:cubicBezTo>
                    <a:cubicBezTo>
                      <a:pt x="0" y="276860"/>
                      <a:pt x="77470" y="355600"/>
                      <a:pt x="172720" y="359410"/>
                    </a:cubicBezTo>
                    <a:lnTo>
                      <a:pt x="172720" y="360680"/>
                    </a:lnTo>
                    <a:lnTo>
                      <a:pt x="637096" y="360680"/>
                    </a:lnTo>
                    <a:cubicBezTo>
                      <a:pt x="736156" y="360680"/>
                      <a:pt x="817436" y="279400"/>
                      <a:pt x="817436" y="180340"/>
                    </a:cubicBezTo>
                    <a:close/>
                  </a:path>
                </a:pathLst>
              </a:custGeom>
              <a:solidFill>
                <a:srgbClr val="DBEFE1"/>
              </a:solidFill>
            </p:spPr>
          </p:sp>
        </p:grpSp>
      </p:grpSp>
      <p:grpSp>
        <p:nvGrpSpPr>
          <p:cNvPr name="Group 7" id="7"/>
          <p:cNvGrpSpPr/>
          <p:nvPr/>
        </p:nvGrpSpPr>
        <p:grpSpPr>
          <a:xfrm rot="0">
            <a:off x="-1557323" y="8179404"/>
            <a:ext cx="4215192" cy="4215192"/>
            <a:chOff x="0" y="0"/>
            <a:chExt cx="5620256" cy="5620256"/>
          </a:xfrm>
        </p:grpSpPr>
        <p:grpSp>
          <p:nvGrpSpPr>
            <p:cNvPr name="Group 8" id="8"/>
            <p:cNvGrpSpPr/>
            <p:nvPr/>
          </p:nvGrpSpPr>
          <p:grpSpPr>
            <a:xfrm rot="-2700000">
              <a:off x="-262175" y="1908310"/>
              <a:ext cx="6144605" cy="1803636"/>
              <a:chOff x="0" y="0"/>
              <a:chExt cx="1384518" cy="406400"/>
            </a:xfrm>
          </p:grpSpPr>
          <p:sp>
            <p:nvSpPr>
              <p:cNvPr name="Freeform 9" id="9"/>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DBEFE1"/>
              </a:solidFill>
            </p:spPr>
          </p:sp>
        </p:grpSp>
        <p:grpSp>
          <p:nvGrpSpPr>
            <p:cNvPr name="Group 10" id="10"/>
            <p:cNvGrpSpPr/>
            <p:nvPr/>
          </p:nvGrpSpPr>
          <p:grpSpPr>
            <a:xfrm rot="-2700000">
              <a:off x="368260" y="1423043"/>
              <a:ext cx="3740576" cy="1803636"/>
              <a:chOff x="0" y="0"/>
              <a:chExt cx="842836" cy="406400"/>
            </a:xfrm>
          </p:grpSpPr>
          <p:sp>
            <p:nvSpPr>
              <p:cNvPr name="Freeform 11" id="11"/>
              <p:cNvSpPr/>
              <p:nvPr/>
            </p:nvSpPr>
            <p:spPr>
              <a:xfrm>
                <a:off x="17780" y="22860"/>
                <a:ext cx="817436" cy="360680"/>
              </a:xfrm>
              <a:custGeom>
                <a:avLst/>
                <a:gdLst/>
                <a:ahLst/>
                <a:cxnLst/>
                <a:rect r="r" b="b" t="t" l="l"/>
                <a:pathLst>
                  <a:path h="360680" w="817436">
                    <a:moveTo>
                      <a:pt x="817436" y="180340"/>
                    </a:moveTo>
                    <a:cubicBezTo>
                      <a:pt x="817436" y="81280"/>
                      <a:pt x="737426" y="0"/>
                      <a:pt x="637096" y="0"/>
                    </a:cubicBezTo>
                    <a:lnTo>
                      <a:pt x="172720" y="0"/>
                    </a:lnTo>
                    <a:lnTo>
                      <a:pt x="172720" y="1270"/>
                    </a:lnTo>
                    <a:cubicBezTo>
                      <a:pt x="76200" y="5080"/>
                      <a:pt x="0" y="83820"/>
                      <a:pt x="0" y="180340"/>
                    </a:cubicBezTo>
                    <a:cubicBezTo>
                      <a:pt x="0" y="276860"/>
                      <a:pt x="77470" y="355600"/>
                      <a:pt x="172720" y="359410"/>
                    </a:cubicBezTo>
                    <a:lnTo>
                      <a:pt x="172720" y="360680"/>
                    </a:lnTo>
                    <a:lnTo>
                      <a:pt x="637096" y="360680"/>
                    </a:lnTo>
                    <a:cubicBezTo>
                      <a:pt x="736156" y="360680"/>
                      <a:pt x="817436" y="279400"/>
                      <a:pt x="817436" y="180340"/>
                    </a:cubicBezTo>
                    <a:close/>
                  </a:path>
                </a:pathLst>
              </a:custGeom>
              <a:solidFill>
                <a:srgbClr val="61C2A2"/>
              </a:solidFill>
            </p:spPr>
          </p:sp>
        </p:grpSp>
      </p:grpSp>
      <p:grpSp>
        <p:nvGrpSpPr>
          <p:cNvPr name="Group 12" id="12"/>
          <p:cNvGrpSpPr/>
          <p:nvPr/>
        </p:nvGrpSpPr>
        <p:grpSpPr>
          <a:xfrm rot="0">
            <a:off x="3190675" y="2929375"/>
            <a:ext cx="12454152" cy="4428250"/>
            <a:chOff x="0" y="0"/>
            <a:chExt cx="16605536" cy="5904333"/>
          </a:xfrm>
        </p:grpSpPr>
        <p:sp>
          <p:nvSpPr>
            <p:cNvPr name="TextBox 13" id="13"/>
            <p:cNvSpPr txBox="true"/>
            <p:nvPr/>
          </p:nvSpPr>
          <p:spPr>
            <a:xfrm rot="0">
              <a:off x="0" y="-9525"/>
              <a:ext cx="16605536" cy="1539778"/>
            </a:xfrm>
            <a:prstGeom prst="rect">
              <a:avLst/>
            </a:prstGeom>
          </p:spPr>
          <p:txBody>
            <a:bodyPr anchor="t" rtlCol="false" tIns="0" lIns="0" bIns="0" rIns="0">
              <a:spAutoFit/>
            </a:bodyPr>
            <a:lstStyle/>
            <a:p>
              <a:pPr algn="ctr">
                <a:lnSpc>
                  <a:spcPts val="9037"/>
                </a:lnSpc>
              </a:pPr>
              <a:r>
                <a:rPr lang="en-US" sz="7531" spc="-225">
                  <a:solidFill>
                    <a:srgbClr val="DBEFE1"/>
                  </a:solidFill>
                  <a:latin typeface="Poppins Medium"/>
                </a:rPr>
                <a:t>Observación</a:t>
              </a:r>
            </a:p>
          </p:txBody>
        </p:sp>
        <p:sp>
          <p:nvSpPr>
            <p:cNvPr name="TextBox 14" id="14"/>
            <p:cNvSpPr txBox="true"/>
            <p:nvPr/>
          </p:nvSpPr>
          <p:spPr>
            <a:xfrm rot="0">
              <a:off x="0" y="1726668"/>
              <a:ext cx="16605536" cy="4177665"/>
            </a:xfrm>
            <a:prstGeom prst="rect">
              <a:avLst/>
            </a:prstGeom>
          </p:spPr>
          <p:txBody>
            <a:bodyPr anchor="t" rtlCol="false" tIns="0" lIns="0" bIns="0" rIns="0">
              <a:spAutoFit/>
            </a:bodyPr>
            <a:lstStyle/>
            <a:p>
              <a:pPr algn="just">
                <a:lnSpc>
                  <a:spcPts val="6300"/>
                </a:lnSpc>
              </a:pPr>
              <a:r>
                <a:rPr lang="en-US" sz="4200">
                  <a:solidFill>
                    <a:srgbClr val="DBEFE1"/>
                  </a:solidFill>
                  <a:latin typeface="Poppins Light Bold"/>
                </a:rPr>
                <a:t>Cuando el ROE es mayor que el ROA quiere decir que existe apalancamiento y </a:t>
              </a:r>
              <a:r>
                <a:rPr lang="en-US" sz="4200">
                  <a:solidFill>
                    <a:srgbClr val="DBEFE1"/>
                  </a:solidFill>
                  <a:latin typeface="Arimo Bold"/>
                </a:rPr>
                <a:t>dependiendo de qué tan mayor sea, es el grado de apalancamiento financiero. </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4218409" y="3865346"/>
            <a:ext cx="6462782" cy="7822414"/>
            <a:chOff x="0" y="0"/>
            <a:chExt cx="8617043" cy="10429885"/>
          </a:xfrm>
        </p:grpSpPr>
        <p:grpSp>
          <p:nvGrpSpPr>
            <p:cNvPr name="Group 3" id="3"/>
            <p:cNvGrpSpPr/>
            <p:nvPr/>
          </p:nvGrpSpPr>
          <p:grpSpPr>
            <a:xfrm rot="-2700000">
              <a:off x="-237730" y="4574446"/>
              <a:ext cx="9092504" cy="3093835"/>
              <a:chOff x="0" y="0"/>
              <a:chExt cx="1194373" cy="406400"/>
            </a:xfrm>
          </p:grpSpPr>
          <p:sp>
            <p:nvSpPr>
              <p:cNvPr name="Freeform 4" id="4"/>
              <p:cNvSpPr/>
              <p:nvPr/>
            </p:nvSpPr>
            <p:spPr>
              <a:xfrm>
                <a:off x="17780" y="22860"/>
                <a:ext cx="1168973" cy="360680"/>
              </a:xfrm>
              <a:custGeom>
                <a:avLst/>
                <a:gdLst/>
                <a:ahLst/>
                <a:cxnLst/>
                <a:rect r="r" b="b" t="t" l="l"/>
                <a:pathLst>
                  <a:path h="360680" w="1168973">
                    <a:moveTo>
                      <a:pt x="1168973" y="180340"/>
                    </a:moveTo>
                    <a:cubicBezTo>
                      <a:pt x="1168973" y="81280"/>
                      <a:pt x="1088963" y="0"/>
                      <a:pt x="988633" y="0"/>
                    </a:cubicBezTo>
                    <a:lnTo>
                      <a:pt x="172720" y="0"/>
                    </a:lnTo>
                    <a:lnTo>
                      <a:pt x="172720" y="1270"/>
                    </a:lnTo>
                    <a:cubicBezTo>
                      <a:pt x="76200" y="5080"/>
                      <a:pt x="0" y="83820"/>
                      <a:pt x="0" y="180340"/>
                    </a:cubicBezTo>
                    <a:cubicBezTo>
                      <a:pt x="0" y="276860"/>
                      <a:pt x="77470" y="355600"/>
                      <a:pt x="172720" y="359410"/>
                    </a:cubicBezTo>
                    <a:lnTo>
                      <a:pt x="172720" y="360680"/>
                    </a:lnTo>
                    <a:lnTo>
                      <a:pt x="988633" y="360680"/>
                    </a:lnTo>
                    <a:cubicBezTo>
                      <a:pt x="1087693" y="360680"/>
                      <a:pt x="1168973" y="279400"/>
                      <a:pt x="1168973" y="180340"/>
                    </a:cubicBezTo>
                    <a:close/>
                  </a:path>
                </a:pathLst>
              </a:custGeom>
              <a:solidFill>
                <a:srgbClr val="1D617A"/>
              </a:solidFill>
            </p:spPr>
          </p:sp>
        </p:grpSp>
        <p:grpSp>
          <p:nvGrpSpPr>
            <p:cNvPr name="Group 5" id="5"/>
            <p:cNvGrpSpPr/>
            <p:nvPr/>
          </p:nvGrpSpPr>
          <p:grpSpPr>
            <a:xfrm rot="-2700000">
              <a:off x="1422354" y="2073974"/>
              <a:ext cx="7147594" cy="3093835"/>
              <a:chOff x="0" y="0"/>
              <a:chExt cx="938894" cy="406400"/>
            </a:xfrm>
          </p:grpSpPr>
          <p:sp>
            <p:nvSpPr>
              <p:cNvPr name="Freeform 6" id="6"/>
              <p:cNvSpPr/>
              <p:nvPr/>
            </p:nvSpPr>
            <p:spPr>
              <a:xfrm>
                <a:off x="17780" y="22860"/>
                <a:ext cx="913494" cy="360680"/>
              </a:xfrm>
              <a:custGeom>
                <a:avLst/>
                <a:gdLst/>
                <a:ahLst/>
                <a:cxnLst/>
                <a:rect r="r" b="b" t="t" l="l"/>
                <a:pathLst>
                  <a:path h="360680" w="913494">
                    <a:moveTo>
                      <a:pt x="913494" y="180340"/>
                    </a:moveTo>
                    <a:cubicBezTo>
                      <a:pt x="913494" y="81280"/>
                      <a:pt x="833484" y="0"/>
                      <a:pt x="733154" y="0"/>
                    </a:cubicBezTo>
                    <a:lnTo>
                      <a:pt x="172720" y="0"/>
                    </a:lnTo>
                    <a:lnTo>
                      <a:pt x="172720" y="1270"/>
                    </a:lnTo>
                    <a:cubicBezTo>
                      <a:pt x="76200" y="5080"/>
                      <a:pt x="0" y="83820"/>
                      <a:pt x="0" y="180340"/>
                    </a:cubicBezTo>
                    <a:cubicBezTo>
                      <a:pt x="0" y="276860"/>
                      <a:pt x="77470" y="355600"/>
                      <a:pt x="172720" y="359410"/>
                    </a:cubicBezTo>
                    <a:lnTo>
                      <a:pt x="172720" y="360680"/>
                    </a:lnTo>
                    <a:lnTo>
                      <a:pt x="733154" y="360680"/>
                    </a:lnTo>
                    <a:cubicBezTo>
                      <a:pt x="832214" y="360680"/>
                      <a:pt x="913494" y="279400"/>
                      <a:pt x="913494" y="180340"/>
                    </a:cubicBezTo>
                    <a:close/>
                  </a:path>
                </a:pathLst>
              </a:custGeom>
              <a:solidFill>
                <a:srgbClr val="61C2A2"/>
              </a:solidFill>
            </p:spPr>
          </p:sp>
        </p:grpSp>
      </p:grpSp>
      <p:grpSp>
        <p:nvGrpSpPr>
          <p:cNvPr name="Group 7" id="7"/>
          <p:cNvGrpSpPr/>
          <p:nvPr/>
        </p:nvGrpSpPr>
        <p:grpSpPr>
          <a:xfrm rot="0">
            <a:off x="2762050" y="2559050"/>
            <a:ext cx="12763900" cy="5111750"/>
            <a:chOff x="0" y="0"/>
            <a:chExt cx="17018533" cy="6815667"/>
          </a:xfrm>
        </p:grpSpPr>
        <p:sp>
          <p:nvSpPr>
            <p:cNvPr name="TextBox 8" id="8"/>
            <p:cNvSpPr txBox="true"/>
            <p:nvPr/>
          </p:nvSpPr>
          <p:spPr>
            <a:xfrm rot="0">
              <a:off x="0" y="1862270"/>
              <a:ext cx="17018533" cy="813197"/>
            </a:xfrm>
            <a:prstGeom prst="rect">
              <a:avLst/>
            </a:prstGeom>
          </p:spPr>
          <p:txBody>
            <a:bodyPr anchor="t" rtlCol="false" tIns="0" lIns="0" bIns="0" rIns="0">
              <a:spAutoFit/>
            </a:bodyPr>
            <a:lstStyle/>
            <a:p>
              <a:pPr algn="ctr">
                <a:lnSpc>
                  <a:spcPts val="4800"/>
                </a:lnSpc>
              </a:pPr>
              <a:r>
                <a:rPr lang="en-US" sz="4000" spc="280">
                  <a:solidFill>
                    <a:srgbClr val="61C2A2"/>
                  </a:solidFill>
                  <a:latin typeface="Poppins Bold Italics"/>
                </a:rPr>
                <a:t>PUNTOS PRINCIPALES</a:t>
              </a:r>
            </a:p>
          </p:txBody>
        </p:sp>
        <p:sp>
          <p:nvSpPr>
            <p:cNvPr name="TextBox 9" id="9"/>
            <p:cNvSpPr txBox="true"/>
            <p:nvPr/>
          </p:nvSpPr>
          <p:spPr>
            <a:xfrm rot="0">
              <a:off x="1206500" y="3072342"/>
              <a:ext cx="14605533" cy="3743325"/>
            </a:xfrm>
            <a:prstGeom prst="rect">
              <a:avLst/>
            </a:prstGeom>
          </p:spPr>
          <p:txBody>
            <a:bodyPr anchor="t" rtlCol="false" tIns="0" lIns="0" bIns="0" rIns="0">
              <a:spAutoFit/>
            </a:bodyPr>
            <a:lstStyle/>
            <a:p>
              <a:pPr algn="ctr">
                <a:lnSpc>
                  <a:spcPts val="4499"/>
                </a:lnSpc>
              </a:pPr>
              <a:r>
                <a:rPr lang="en-US" sz="3000">
                  <a:solidFill>
                    <a:srgbClr val="1D617A"/>
                  </a:solidFill>
                  <a:latin typeface="Poppins Light"/>
                </a:rPr>
                <a:t>Definición y objetivo</a:t>
              </a:r>
            </a:p>
            <a:p>
              <a:pPr algn="ctr">
                <a:lnSpc>
                  <a:spcPts val="4499"/>
                </a:lnSpc>
              </a:pPr>
              <a:r>
                <a:rPr lang="en-US" sz="2999">
                  <a:solidFill>
                    <a:srgbClr val="1D617A"/>
                  </a:solidFill>
                  <a:latin typeface="Poppins Light"/>
                </a:rPr>
                <a:t>Razones de Liquidez</a:t>
              </a:r>
            </a:p>
            <a:p>
              <a:pPr algn="ctr">
                <a:lnSpc>
                  <a:spcPts val="4499"/>
                </a:lnSpc>
              </a:pPr>
              <a:r>
                <a:rPr lang="en-US" sz="2999">
                  <a:solidFill>
                    <a:srgbClr val="1D617A"/>
                  </a:solidFill>
                  <a:latin typeface="Poppins Light"/>
                </a:rPr>
                <a:t>Razones de Endeudamiento</a:t>
              </a:r>
            </a:p>
            <a:p>
              <a:pPr algn="ctr">
                <a:lnSpc>
                  <a:spcPts val="4499"/>
                </a:lnSpc>
              </a:pPr>
              <a:r>
                <a:rPr lang="en-US" sz="2999">
                  <a:solidFill>
                    <a:srgbClr val="1D617A"/>
                  </a:solidFill>
                  <a:latin typeface="Poppins Light"/>
                </a:rPr>
                <a:t>Razones de Productividad</a:t>
              </a:r>
            </a:p>
            <a:p>
              <a:pPr algn="ctr">
                <a:lnSpc>
                  <a:spcPts val="4500"/>
                </a:lnSpc>
              </a:pPr>
              <a:r>
                <a:rPr lang="en-US" sz="2999">
                  <a:solidFill>
                    <a:srgbClr val="1D617A"/>
                  </a:solidFill>
                  <a:latin typeface="Poppins Light"/>
                </a:rPr>
                <a:t>Razones de Rentabilidad</a:t>
              </a:r>
            </a:p>
          </p:txBody>
        </p:sp>
        <p:sp>
          <p:nvSpPr>
            <p:cNvPr name="TextBox 10" id="10"/>
            <p:cNvSpPr txBox="true"/>
            <p:nvPr/>
          </p:nvSpPr>
          <p:spPr>
            <a:xfrm rot="0">
              <a:off x="3" y="66675"/>
              <a:ext cx="17018528" cy="1551120"/>
            </a:xfrm>
            <a:prstGeom prst="rect">
              <a:avLst/>
            </a:prstGeom>
          </p:spPr>
          <p:txBody>
            <a:bodyPr anchor="t" rtlCol="false" tIns="0" lIns="0" bIns="0" rIns="0">
              <a:spAutoFit/>
            </a:bodyPr>
            <a:lstStyle/>
            <a:p>
              <a:pPr algn="ctr">
                <a:lnSpc>
                  <a:spcPts val="8800"/>
                </a:lnSpc>
              </a:pPr>
              <a:r>
                <a:rPr lang="en-US" sz="8000" spc="-240">
                  <a:solidFill>
                    <a:srgbClr val="1D617A"/>
                  </a:solidFill>
                  <a:latin typeface="Poppins Bold Bold Italics"/>
                </a:rPr>
                <a:t>RESUMEN DE LOS TEMAS</a:t>
              </a:r>
            </a:p>
          </p:txBody>
        </p:sp>
      </p:grpSp>
      <p:grpSp>
        <p:nvGrpSpPr>
          <p:cNvPr name="Group 11" id="11"/>
          <p:cNvGrpSpPr/>
          <p:nvPr/>
        </p:nvGrpSpPr>
        <p:grpSpPr>
          <a:xfrm rot="0">
            <a:off x="-1193738" y="-931767"/>
            <a:ext cx="3955788" cy="4663763"/>
            <a:chOff x="0" y="0"/>
            <a:chExt cx="5274385" cy="6218350"/>
          </a:xfrm>
        </p:grpSpPr>
        <p:grpSp>
          <p:nvGrpSpPr>
            <p:cNvPr name="Group 12" id="12"/>
            <p:cNvGrpSpPr/>
            <p:nvPr/>
          </p:nvGrpSpPr>
          <p:grpSpPr>
            <a:xfrm rot="-2700000">
              <a:off x="-81642" y="1746690"/>
              <a:ext cx="5607681" cy="1610992"/>
              <a:chOff x="0" y="0"/>
              <a:chExt cx="1414632" cy="406400"/>
            </a:xfrm>
          </p:grpSpPr>
          <p:sp>
            <p:nvSpPr>
              <p:cNvPr name="Freeform 13" id="13"/>
              <p:cNvSpPr/>
              <p:nvPr/>
            </p:nvSpPr>
            <p:spPr>
              <a:xfrm>
                <a:off x="17780" y="22860"/>
                <a:ext cx="1389232" cy="360680"/>
              </a:xfrm>
              <a:custGeom>
                <a:avLst/>
                <a:gdLst/>
                <a:ahLst/>
                <a:cxnLst/>
                <a:rect r="r" b="b" t="t" l="l"/>
                <a:pathLst>
                  <a:path h="360680" w="1389232">
                    <a:moveTo>
                      <a:pt x="1389232" y="180340"/>
                    </a:moveTo>
                    <a:cubicBezTo>
                      <a:pt x="1389232" y="81280"/>
                      <a:pt x="1309222" y="0"/>
                      <a:pt x="1208892" y="0"/>
                    </a:cubicBezTo>
                    <a:lnTo>
                      <a:pt x="172720" y="0"/>
                    </a:lnTo>
                    <a:lnTo>
                      <a:pt x="172720" y="1270"/>
                    </a:lnTo>
                    <a:cubicBezTo>
                      <a:pt x="76200" y="5080"/>
                      <a:pt x="0" y="83820"/>
                      <a:pt x="0" y="180340"/>
                    </a:cubicBezTo>
                    <a:cubicBezTo>
                      <a:pt x="0" y="276860"/>
                      <a:pt x="77470" y="355600"/>
                      <a:pt x="172720" y="359410"/>
                    </a:cubicBezTo>
                    <a:lnTo>
                      <a:pt x="172720" y="360680"/>
                    </a:lnTo>
                    <a:lnTo>
                      <a:pt x="1208892" y="360680"/>
                    </a:lnTo>
                    <a:cubicBezTo>
                      <a:pt x="1307952" y="360680"/>
                      <a:pt x="1389232" y="279400"/>
                      <a:pt x="1389232" y="180340"/>
                    </a:cubicBezTo>
                    <a:close/>
                  </a:path>
                </a:pathLst>
              </a:custGeom>
              <a:solidFill>
                <a:srgbClr val="61C2A2"/>
              </a:solidFill>
            </p:spPr>
          </p:sp>
        </p:grpSp>
        <p:grpSp>
          <p:nvGrpSpPr>
            <p:cNvPr name="Group 14" id="14"/>
            <p:cNvGrpSpPr/>
            <p:nvPr/>
          </p:nvGrpSpPr>
          <p:grpSpPr>
            <a:xfrm rot="-2700000">
              <a:off x="-97486" y="3232862"/>
              <a:ext cx="4554957" cy="1610992"/>
              <a:chOff x="0" y="0"/>
              <a:chExt cx="1149065" cy="406400"/>
            </a:xfrm>
          </p:grpSpPr>
          <p:sp>
            <p:nvSpPr>
              <p:cNvPr name="Freeform 15" id="15"/>
              <p:cNvSpPr/>
              <p:nvPr/>
            </p:nvSpPr>
            <p:spPr>
              <a:xfrm>
                <a:off x="17780" y="22860"/>
                <a:ext cx="1123665" cy="360680"/>
              </a:xfrm>
              <a:custGeom>
                <a:avLst/>
                <a:gdLst/>
                <a:ahLst/>
                <a:cxnLst/>
                <a:rect r="r" b="b" t="t" l="l"/>
                <a:pathLst>
                  <a:path h="360680" w="1123665">
                    <a:moveTo>
                      <a:pt x="1123665" y="180340"/>
                    </a:moveTo>
                    <a:cubicBezTo>
                      <a:pt x="1123665" y="81280"/>
                      <a:pt x="1043655" y="0"/>
                      <a:pt x="943325" y="0"/>
                    </a:cubicBezTo>
                    <a:lnTo>
                      <a:pt x="172720" y="0"/>
                    </a:lnTo>
                    <a:lnTo>
                      <a:pt x="172720" y="1270"/>
                    </a:lnTo>
                    <a:cubicBezTo>
                      <a:pt x="76200" y="5080"/>
                      <a:pt x="0" y="83820"/>
                      <a:pt x="0" y="180340"/>
                    </a:cubicBezTo>
                    <a:cubicBezTo>
                      <a:pt x="0" y="276860"/>
                      <a:pt x="77470" y="355600"/>
                      <a:pt x="172720" y="359410"/>
                    </a:cubicBezTo>
                    <a:lnTo>
                      <a:pt x="172720" y="360680"/>
                    </a:lnTo>
                    <a:lnTo>
                      <a:pt x="943325" y="360680"/>
                    </a:lnTo>
                    <a:cubicBezTo>
                      <a:pt x="1042385" y="360680"/>
                      <a:pt x="1123665" y="279400"/>
                      <a:pt x="1123665" y="180340"/>
                    </a:cubicBezTo>
                    <a:close/>
                  </a:path>
                </a:pathLst>
              </a:custGeom>
              <a:solidFill>
                <a:srgbClr val="1D617A"/>
              </a:solidFill>
            </p:spPr>
          </p:sp>
        </p:grpSp>
      </p:grpSp>
    </p:spTree>
  </p:cSld>
  <p:clrMapOvr>
    <a:masterClrMapping/>
  </p:clrMapOvr>
</p:sld>
</file>

<file path=ppt/slides/slide20.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sp>
        <p:nvSpPr>
          <p:cNvPr name="TextBox 2" id="2"/>
          <p:cNvSpPr txBox="true"/>
          <p:nvPr/>
        </p:nvSpPr>
        <p:spPr>
          <a:xfrm rot="-5400000">
            <a:off x="-1103823" y="2978536"/>
            <a:ext cx="6191646" cy="1812300"/>
          </a:xfrm>
          <a:prstGeom prst="rect">
            <a:avLst/>
          </a:prstGeom>
        </p:spPr>
        <p:txBody>
          <a:bodyPr anchor="t" rtlCol="false" tIns="0" lIns="0" bIns="0" rIns="0">
            <a:spAutoFit/>
          </a:bodyPr>
          <a:lstStyle/>
          <a:p>
            <a:pPr algn="r">
              <a:lnSpc>
                <a:spcPts val="7039"/>
              </a:lnSpc>
            </a:pPr>
            <a:r>
              <a:rPr lang="en-US" sz="6399" spc="-191">
                <a:solidFill>
                  <a:srgbClr val="1D617A"/>
                </a:solidFill>
                <a:latin typeface="Poppins Bold Bold Italics"/>
              </a:rPr>
              <a:t>UTILIDAD POR ACCIÓN</a:t>
            </a:r>
          </a:p>
        </p:txBody>
      </p:sp>
      <p:grpSp>
        <p:nvGrpSpPr>
          <p:cNvPr name="Group 3" id="3"/>
          <p:cNvGrpSpPr/>
          <p:nvPr/>
        </p:nvGrpSpPr>
        <p:grpSpPr>
          <a:xfrm rot="0">
            <a:off x="-1925747" y="7220346"/>
            <a:ext cx="4598966" cy="5486137"/>
            <a:chOff x="0" y="0"/>
            <a:chExt cx="6131955" cy="7314849"/>
          </a:xfrm>
        </p:grpSpPr>
        <p:grpSp>
          <p:nvGrpSpPr>
            <p:cNvPr name="Group 4" id="4"/>
            <p:cNvGrpSpPr/>
            <p:nvPr/>
          </p:nvGrpSpPr>
          <p:grpSpPr>
            <a:xfrm rot="-2700000">
              <a:off x="323152" y="1814806"/>
              <a:ext cx="5969241" cy="2018753"/>
              <a:chOff x="0" y="0"/>
              <a:chExt cx="1201682" cy="406400"/>
            </a:xfrm>
          </p:grpSpPr>
          <p:sp>
            <p:nvSpPr>
              <p:cNvPr name="Freeform 5" id="5"/>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nvGrpSpPr>
            <p:cNvPr name="Group 6" id="6"/>
            <p:cNvGrpSpPr/>
            <p:nvPr/>
          </p:nvGrpSpPr>
          <p:grpSpPr>
            <a:xfrm rot="-2700000">
              <a:off x="-132049" y="3549828"/>
              <a:ext cx="5775387" cy="2018753"/>
              <a:chOff x="0" y="0"/>
              <a:chExt cx="1162657" cy="406400"/>
            </a:xfrm>
          </p:grpSpPr>
          <p:sp>
            <p:nvSpPr>
              <p:cNvPr name="Freeform 7" id="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8" id="8"/>
          <p:cNvGrpSpPr/>
          <p:nvPr/>
        </p:nvGrpSpPr>
        <p:grpSpPr>
          <a:xfrm rot="0">
            <a:off x="14450176" y="-2209404"/>
            <a:ext cx="5108607" cy="6094090"/>
            <a:chOff x="0" y="0"/>
            <a:chExt cx="6811476" cy="8125454"/>
          </a:xfrm>
        </p:grpSpPr>
        <p:grpSp>
          <p:nvGrpSpPr>
            <p:cNvPr name="Group 9" id="9"/>
            <p:cNvGrpSpPr/>
            <p:nvPr/>
          </p:nvGrpSpPr>
          <p:grpSpPr>
            <a:xfrm rot="-2700000">
              <a:off x="-146682" y="3943207"/>
              <a:ext cx="6415394" cy="2242463"/>
              <a:chOff x="0" y="0"/>
              <a:chExt cx="1162657" cy="406400"/>
            </a:xfrm>
          </p:grpSpPr>
          <p:sp>
            <p:nvSpPr>
              <p:cNvPr name="Freeform 10" id="10"/>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nvGrpSpPr>
            <p:cNvPr name="Group 11" id="11"/>
            <p:cNvGrpSpPr/>
            <p:nvPr/>
          </p:nvGrpSpPr>
          <p:grpSpPr>
            <a:xfrm rot="-2700000">
              <a:off x="358963" y="2015916"/>
              <a:ext cx="6630730" cy="2242463"/>
              <a:chOff x="0" y="0"/>
              <a:chExt cx="1201682" cy="406400"/>
            </a:xfrm>
          </p:grpSpPr>
          <p:sp>
            <p:nvSpPr>
              <p:cNvPr name="Freeform 12" id="12"/>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grpSp>
        <p:nvGrpSpPr>
          <p:cNvPr name="Group 13" id="13"/>
          <p:cNvGrpSpPr/>
          <p:nvPr/>
        </p:nvGrpSpPr>
        <p:grpSpPr>
          <a:xfrm rot="0">
            <a:off x="12758586" y="4053160"/>
            <a:ext cx="4500714" cy="3490640"/>
            <a:chOff x="0" y="0"/>
            <a:chExt cx="6000952" cy="4654186"/>
          </a:xfrm>
        </p:grpSpPr>
        <p:sp>
          <p:nvSpPr>
            <p:cNvPr name="TextBox 14" id="14"/>
            <p:cNvSpPr txBox="true"/>
            <p:nvPr/>
          </p:nvSpPr>
          <p:spPr>
            <a:xfrm rot="0">
              <a:off x="0" y="-28575"/>
              <a:ext cx="6000952"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Bold"/>
                </a:rPr>
                <a:t>INTERPRETACIÓN</a:t>
              </a:r>
            </a:p>
          </p:txBody>
        </p:sp>
        <p:sp>
          <p:nvSpPr>
            <p:cNvPr name="TextBox 15" id="15"/>
            <p:cNvSpPr txBox="true"/>
            <p:nvPr/>
          </p:nvSpPr>
          <p:spPr>
            <a:xfrm rot="0">
              <a:off x="0" y="901337"/>
              <a:ext cx="6000952" cy="3752850"/>
            </a:xfrm>
            <a:prstGeom prst="rect">
              <a:avLst/>
            </a:prstGeom>
          </p:spPr>
          <p:txBody>
            <a:bodyPr anchor="t" rtlCol="false" tIns="0" lIns="0" bIns="0" rIns="0">
              <a:spAutoFit/>
            </a:bodyPr>
            <a:lstStyle/>
            <a:p>
              <a:pPr algn="just">
                <a:lnSpc>
                  <a:spcPts val="4500"/>
                </a:lnSpc>
              </a:pPr>
              <a:r>
                <a:rPr lang="en-US" sz="3000">
                  <a:solidFill>
                    <a:srgbClr val="1D617A"/>
                  </a:solidFill>
                  <a:latin typeface="Poppins Light"/>
                </a:rPr>
                <a:t>Es el precio de mercado por acción. Rendimiento que genera cada una de las acciones</a:t>
              </a:r>
            </a:p>
          </p:txBody>
        </p:sp>
      </p:grpSp>
      <p:grpSp>
        <p:nvGrpSpPr>
          <p:cNvPr name="Group 16" id="16"/>
          <p:cNvGrpSpPr/>
          <p:nvPr/>
        </p:nvGrpSpPr>
        <p:grpSpPr>
          <a:xfrm rot="0">
            <a:off x="4762100" y="1028700"/>
            <a:ext cx="7996486" cy="1772122"/>
            <a:chOff x="0" y="0"/>
            <a:chExt cx="10661982" cy="2362829"/>
          </a:xfrm>
        </p:grpSpPr>
        <p:sp>
          <p:nvSpPr>
            <p:cNvPr name="TextBox 17" id="17"/>
            <p:cNvSpPr txBox="true"/>
            <p:nvPr/>
          </p:nvSpPr>
          <p:spPr>
            <a:xfrm rot="0">
              <a:off x="0" y="-38100"/>
              <a:ext cx="10661982" cy="748070"/>
            </a:xfrm>
            <a:prstGeom prst="rect">
              <a:avLst/>
            </a:prstGeom>
          </p:spPr>
          <p:txBody>
            <a:bodyPr anchor="t" rtlCol="false" tIns="0" lIns="0" bIns="0" rIns="0">
              <a:spAutoFit/>
            </a:bodyPr>
            <a:lstStyle/>
            <a:p>
              <a:pPr>
                <a:lnSpc>
                  <a:spcPts val="4542"/>
                </a:lnSpc>
              </a:pPr>
              <a:r>
                <a:rPr lang="en-US" sz="3494" spc="349">
                  <a:solidFill>
                    <a:srgbClr val="61C2A2"/>
                  </a:solidFill>
                  <a:latin typeface="Poppins Light Bold"/>
                </a:rPr>
                <a:t>FÓRMULA</a:t>
              </a:r>
            </a:p>
          </p:txBody>
        </p:sp>
        <p:sp>
          <p:nvSpPr>
            <p:cNvPr name="TextBox 18" id="18"/>
            <p:cNvSpPr txBox="true"/>
            <p:nvPr/>
          </p:nvSpPr>
          <p:spPr>
            <a:xfrm rot="0">
              <a:off x="0" y="905504"/>
              <a:ext cx="10661982" cy="1457325"/>
            </a:xfrm>
            <a:prstGeom prst="rect">
              <a:avLst/>
            </a:prstGeom>
          </p:spPr>
          <p:txBody>
            <a:bodyPr anchor="t" rtlCol="false" tIns="0" lIns="0" bIns="0" rIns="0">
              <a:spAutoFit/>
            </a:bodyPr>
            <a:lstStyle/>
            <a:p>
              <a:pPr>
                <a:lnSpc>
                  <a:spcPts val="4499"/>
                </a:lnSpc>
              </a:pPr>
              <a:r>
                <a:rPr lang="en-US" sz="3000" u="sng">
                  <a:solidFill>
                    <a:srgbClr val="1D617A"/>
                  </a:solidFill>
                  <a:latin typeface="Poppins Bold"/>
                </a:rPr>
                <a:t>                   Utilidad neta                         </a:t>
              </a:r>
            </a:p>
            <a:p>
              <a:pPr>
                <a:lnSpc>
                  <a:spcPts val="4500"/>
                </a:lnSpc>
              </a:pPr>
              <a:r>
                <a:rPr lang="en-US" sz="2999">
                  <a:solidFill>
                    <a:srgbClr val="1D617A"/>
                  </a:solidFill>
                  <a:latin typeface="Poppins Bold"/>
                </a:rPr>
                <a:t>Número de acciones (en circulación)</a:t>
              </a:r>
            </a:p>
          </p:txBody>
        </p:sp>
      </p:grpSp>
      <p:grpSp>
        <p:nvGrpSpPr>
          <p:cNvPr name="Group 19" id="19"/>
          <p:cNvGrpSpPr/>
          <p:nvPr/>
        </p:nvGrpSpPr>
        <p:grpSpPr>
          <a:xfrm rot="0">
            <a:off x="4762100" y="4061370"/>
            <a:ext cx="7285123" cy="5205140"/>
            <a:chOff x="0" y="0"/>
            <a:chExt cx="9713497" cy="6940186"/>
          </a:xfrm>
        </p:grpSpPr>
        <p:sp>
          <p:nvSpPr>
            <p:cNvPr name="TextBox 20" id="20"/>
            <p:cNvSpPr txBox="true"/>
            <p:nvPr/>
          </p:nvSpPr>
          <p:spPr>
            <a:xfrm rot="0">
              <a:off x="0" y="-28575"/>
              <a:ext cx="9713497" cy="759976"/>
            </a:xfrm>
            <a:prstGeom prst="rect">
              <a:avLst/>
            </a:prstGeom>
          </p:spPr>
          <p:txBody>
            <a:bodyPr anchor="t" rtlCol="false" tIns="0" lIns="0" bIns="0" rIns="0">
              <a:spAutoFit/>
            </a:bodyPr>
            <a:lstStyle/>
            <a:p>
              <a:pPr algn="just">
                <a:lnSpc>
                  <a:spcPts val="4679"/>
                </a:lnSpc>
              </a:pPr>
              <a:r>
                <a:rPr lang="en-US" sz="3599" spc="359">
                  <a:solidFill>
                    <a:srgbClr val="61C2A2"/>
                  </a:solidFill>
                  <a:latin typeface="Poppins Light"/>
                </a:rPr>
                <a:t>DEFINICIÓN</a:t>
              </a:r>
            </a:p>
          </p:txBody>
        </p:sp>
        <p:sp>
          <p:nvSpPr>
            <p:cNvPr name="TextBox 21" id="21"/>
            <p:cNvSpPr txBox="true"/>
            <p:nvPr/>
          </p:nvSpPr>
          <p:spPr>
            <a:xfrm rot="0">
              <a:off x="0" y="901337"/>
              <a:ext cx="9713497" cy="6038850"/>
            </a:xfrm>
            <a:prstGeom prst="rect">
              <a:avLst/>
            </a:prstGeom>
          </p:spPr>
          <p:txBody>
            <a:bodyPr anchor="t" rtlCol="false" tIns="0" lIns="0" bIns="0" rIns="0">
              <a:spAutoFit/>
            </a:bodyPr>
            <a:lstStyle/>
            <a:p>
              <a:pPr algn="just">
                <a:lnSpc>
                  <a:spcPts val="4500"/>
                </a:lnSpc>
              </a:pPr>
              <a:r>
                <a:rPr lang="en-US" sz="2999">
                  <a:solidFill>
                    <a:srgbClr val="1D617A"/>
                  </a:solidFill>
                  <a:latin typeface="Poppins Light"/>
                </a:rPr>
                <a:t>Esta medida determina cuanta Utilidad contable le corresponde a cada acción de la empresa y permite tener una métrica estándar para realizar comparaciones con otras empresas, otras inversiones e incluso con el comportamiento histórico de la compañía.</a:t>
              </a:r>
            </a:p>
          </p:txBody>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1D617A"/>
        </a:solidFill>
      </p:bgPr>
    </p:bg>
    <p:spTree>
      <p:nvGrpSpPr>
        <p:cNvPr id="1" name=""/>
        <p:cNvGrpSpPr/>
        <p:nvPr/>
      </p:nvGrpSpPr>
      <p:grpSpPr>
        <a:xfrm>
          <a:off x="0" y="0"/>
          <a:ext cx="0" cy="0"/>
          <a:chOff x="0" y="0"/>
          <a:chExt cx="0" cy="0"/>
        </a:xfrm>
      </p:grpSpPr>
      <p:grpSp>
        <p:nvGrpSpPr>
          <p:cNvPr name="Group 2" id="2"/>
          <p:cNvGrpSpPr/>
          <p:nvPr/>
        </p:nvGrpSpPr>
        <p:grpSpPr>
          <a:xfrm rot="0">
            <a:off x="13861221" y="3712719"/>
            <a:ext cx="6567557" cy="7927189"/>
            <a:chOff x="0" y="0"/>
            <a:chExt cx="8756743" cy="10569585"/>
          </a:xfrm>
        </p:grpSpPr>
        <p:grpSp>
          <p:nvGrpSpPr>
            <p:cNvPr name="Group 3" id="3"/>
            <p:cNvGrpSpPr/>
            <p:nvPr/>
          </p:nvGrpSpPr>
          <p:grpSpPr>
            <a:xfrm rot="-2700000">
              <a:off x="-150932" y="4923696"/>
              <a:ext cx="8499807" cy="3093835"/>
              <a:chOff x="0" y="0"/>
              <a:chExt cx="1116518" cy="406400"/>
            </a:xfrm>
          </p:grpSpPr>
          <p:sp>
            <p:nvSpPr>
              <p:cNvPr name="Freeform 4" id="4"/>
              <p:cNvSpPr/>
              <p:nvPr/>
            </p:nvSpPr>
            <p:spPr>
              <a:xfrm>
                <a:off x="17780" y="22860"/>
                <a:ext cx="1091118" cy="360680"/>
              </a:xfrm>
              <a:custGeom>
                <a:avLst/>
                <a:gdLst/>
                <a:ahLst/>
                <a:cxnLst/>
                <a:rect r="r" b="b" t="t" l="l"/>
                <a:pathLst>
                  <a:path h="360680" w="1091118">
                    <a:moveTo>
                      <a:pt x="1091118" y="180340"/>
                    </a:moveTo>
                    <a:cubicBezTo>
                      <a:pt x="1091118" y="81280"/>
                      <a:pt x="1011108" y="0"/>
                      <a:pt x="910778" y="0"/>
                    </a:cubicBezTo>
                    <a:lnTo>
                      <a:pt x="172720" y="0"/>
                    </a:lnTo>
                    <a:lnTo>
                      <a:pt x="172720" y="1270"/>
                    </a:lnTo>
                    <a:cubicBezTo>
                      <a:pt x="76200" y="5080"/>
                      <a:pt x="0" y="83820"/>
                      <a:pt x="0" y="180340"/>
                    </a:cubicBezTo>
                    <a:cubicBezTo>
                      <a:pt x="0" y="276860"/>
                      <a:pt x="77470" y="355600"/>
                      <a:pt x="172720" y="359410"/>
                    </a:cubicBezTo>
                    <a:lnTo>
                      <a:pt x="172720" y="360680"/>
                    </a:lnTo>
                    <a:lnTo>
                      <a:pt x="910778" y="360680"/>
                    </a:lnTo>
                    <a:cubicBezTo>
                      <a:pt x="1009838" y="360680"/>
                      <a:pt x="1091118" y="279400"/>
                      <a:pt x="1091118" y="180340"/>
                    </a:cubicBezTo>
                    <a:close/>
                  </a:path>
                </a:pathLst>
              </a:custGeom>
              <a:solidFill>
                <a:srgbClr val="DBEFE1"/>
              </a:solidFill>
            </p:spPr>
          </p:sp>
        </p:grpSp>
        <p:grpSp>
          <p:nvGrpSpPr>
            <p:cNvPr name="Group 5" id="5"/>
            <p:cNvGrpSpPr/>
            <p:nvPr/>
          </p:nvGrpSpPr>
          <p:grpSpPr>
            <a:xfrm rot="-2700000">
              <a:off x="565588" y="2486724"/>
              <a:ext cx="8315027" cy="3093835"/>
              <a:chOff x="0" y="0"/>
              <a:chExt cx="1092245" cy="406400"/>
            </a:xfrm>
          </p:grpSpPr>
          <p:sp>
            <p:nvSpPr>
              <p:cNvPr name="Freeform 6" id="6"/>
              <p:cNvSpPr/>
              <p:nvPr/>
            </p:nvSpPr>
            <p:spPr>
              <a:xfrm>
                <a:off x="17780" y="22860"/>
                <a:ext cx="1066845" cy="360680"/>
              </a:xfrm>
              <a:custGeom>
                <a:avLst/>
                <a:gdLst/>
                <a:ahLst/>
                <a:cxnLst/>
                <a:rect r="r" b="b" t="t" l="l"/>
                <a:pathLst>
                  <a:path h="360680" w="1066845">
                    <a:moveTo>
                      <a:pt x="1066845" y="180340"/>
                    </a:moveTo>
                    <a:cubicBezTo>
                      <a:pt x="1066845" y="81280"/>
                      <a:pt x="986835" y="0"/>
                      <a:pt x="886506" y="0"/>
                    </a:cubicBezTo>
                    <a:lnTo>
                      <a:pt x="172720" y="0"/>
                    </a:lnTo>
                    <a:lnTo>
                      <a:pt x="172720" y="1270"/>
                    </a:lnTo>
                    <a:cubicBezTo>
                      <a:pt x="76200" y="5080"/>
                      <a:pt x="0" y="83820"/>
                      <a:pt x="0" y="180340"/>
                    </a:cubicBezTo>
                    <a:cubicBezTo>
                      <a:pt x="0" y="276860"/>
                      <a:pt x="77470" y="355600"/>
                      <a:pt x="172720" y="359410"/>
                    </a:cubicBezTo>
                    <a:lnTo>
                      <a:pt x="172720" y="360680"/>
                    </a:lnTo>
                    <a:lnTo>
                      <a:pt x="886505" y="360680"/>
                    </a:lnTo>
                    <a:cubicBezTo>
                      <a:pt x="985565" y="360680"/>
                      <a:pt x="1066845" y="279400"/>
                      <a:pt x="1066845" y="180340"/>
                    </a:cubicBezTo>
                    <a:close/>
                  </a:path>
                </a:pathLst>
              </a:custGeom>
              <a:solidFill>
                <a:srgbClr val="61C2A2"/>
              </a:solidFill>
            </p:spPr>
          </p:sp>
        </p:grpSp>
      </p:grpSp>
      <p:grpSp>
        <p:nvGrpSpPr>
          <p:cNvPr name="Group 7" id="7"/>
          <p:cNvGrpSpPr/>
          <p:nvPr/>
        </p:nvGrpSpPr>
        <p:grpSpPr>
          <a:xfrm rot="0">
            <a:off x="2810594" y="3712719"/>
            <a:ext cx="11843885" cy="5133959"/>
            <a:chOff x="0" y="0"/>
            <a:chExt cx="15791847" cy="6845278"/>
          </a:xfrm>
        </p:grpSpPr>
        <p:sp>
          <p:nvSpPr>
            <p:cNvPr name="TextBox 8" id="8"/>
            <p:cNvSpPr txBox="true"/>
            <p:nvPr/>
          </p:nvSpPr>
          <p:spPr>
            <a:xfrm rot="0">
              <a:off x="7" y="38100"/>
              <a:ext cx="15791840" cy="2175534"/>
            </a:xfrm>
            <a:prstGeom prst="rect">
              <a:avLst/>
            </a:prstGeom>
          </p:spPr>
          <p:txBody>
            <a:bodyPr anchor="t" rtlCol="false" tIns="0" lIns="0" bIns="0" rIns="0">
              <a:spAutoFit/>
            </a:bodyPr>
            <a:lstStyle/>
            <a:p>
              <a:pPr algn="just">
                <a:lnSpc>
                  <a:spcPts val="3195"/>
                </a:lnSpc>
              </a:pPr>
              <a:r>
                <a:rPr lang="en-US" sz="2905" spc="-87">
                  <a:solidFill>
                    <a:srgbClr val="DBEFE1"/>
                  </a:solidFill>
                  <a:latin typeface="Poppins Bold"/>
                </a:rPr>
                <a:t>ROA =</a:t>
              </a:r>
              <a:r>
                <a:rPr lang="en-US" sz="2905" spc="-87" u="sng">
                  <a:solidFill>
                    <a:srgbClr val="DBEFE1"/>
                  </a:solidFill>
                  <a:latin typeface="Poppins Bold"/>
                </a:rPr>
                <a:t>    UTILIDAD NETA    </a:t>
              </a:r>
              <a:r>
                <a:rPr lang="en-US" sz="2905" spc="-87">
                  <a:solidFill>
                    <a:srgbClr val="DBEFE1"/>
                  </a:solidFill>
                  <a:latin typeface="Poppins Bold"/>
                </a:rPr>
                <a:t>=  </a:t>
              </a:r>
              <a:r>
                <a:rPr lang="en-US" sz="2905" spc="-87" u="sng">
                  <a:solidFill>
                    <a:srgbClr val="DBEFE1"/>
                  </a:solidFill>
                  <a:latin typeface="Poppins Bold"/>
                </a:rPr>
                <a:t>UTILIDAD NETA  </a:t>
              </a:r>
              <a:r>
                <a:rPr lang="en-US" sz="2905" spc="-87">
                  <a:solidFill>
                    <a:srgbClr val="DBEFE1"/>
                  </a:solidFill>
                  <a:latin typeface="Poppins Bold"/>
                </a:rPr>
                <a:t> X  </a:t>
              </a:r>
              <a:r>
                <a:rPr lang="en-US" sz="2905" spc="-87" u="sng">
                  <a:solidFill>
                    <a:srgbClr val="DBEFE1"/>
                  </a:solidFill>
                  <a:latin typeface="Poppins Bold"/>
                </a:rPr>
                <a:t>    VENTAS   </a:t>
              </a:r>
            </a:p>
            <a:p>
              <a:pPr algn="just">
                <a:lnSpc>
                  <a:spcPts val="3195"/>
                </a:lnSpc>
              </a:pPr>
              <a:r>
                <a:rPr lang="en-US" sz="2905" spc="-87">
                  <a:solidFill>
                    <a:srgbClr val="DBEFE1"/>
                  </a:solidFill>
                  <a:latin typeface="Poppins Bold"/>
                </a:rPr>
                <a:t>                ACT. TOTALES                 VENTAS              ACT. TOTAL</a:t>
              </a:r>
            </a:p>
            <a:p>
              <a:pPr algn="just">
                <a:lnSpc>
                  <a:spcPts val="3195"/>
                </a:lnSpc>
              </a:pPr>
            </a:p>
            <a:p>
              <a:pPr algn="just">
                <a:lnSpc>
                  <a:spcPts val="3195"/>
                </a:lnSpc>
              </a:pPr>
              <a:r>
                <a:rPr lang="en-US" sz="2905" spc="-87">
                  <a:solidFill>
                    <a:srgbClr val="DBEFE1"/>
                  </a:solidFill>
                  <a:latin typeface="Poppins Bold"/>
                </a:rPr>
                <a:t>         = MARGEN DE UTILIDAD X ROTACIÓN DE ACT.</a:t>
              </a:r>
            </a:p>
          </p:txBody>
        </p:sp>
        <p:sp>
          <p:nvSpPr>
            <p:cNvPr name="TextBox 9" id="9"/>
            <p:cNvSpPr txBox="true"/>
            <p:nvPr/>
          </p:nvSpPr>
          <p:spPr>
            <a:xfrm rot="0">
              <a:off x="0" y="2308759"/>
              <a:ext cx="15791847" cy="4536519"/>
            </a:xfrm>
            <a:prstGeom prst="rect">
              <a:avLst/>
            </a:prstGeom>
          </p:spPr>
          <p:txBody>
            <a:bodyPr anchor="t" rtlCol="false" tIns="0" lIns="0" bIns="0" rIns="0">
              <a:spAutoFit/>
            </a:bodyPr>
            <a:lstStyle/>
            <a:p>
              <a:pPr algn="just">
                <a:lnSpc>
                  <a:spcPts val="2360"/>
                </a:lnSpc>
              </a:pPr>
            </a:p>
            <a:p>
              <a:pPr algn="just">
                <a:lnSpc>
                  <a:spcPts val="2730"/>
                </a:lnSpc>
              </a:pPr>
              <a:r>
                <a:rPr lang="en-US" sz="2100" spc="210">
                  <a:solidFill>
                    <a:srgbClr val="DBEFE1"/>
                  </a:solidFill>
                  <a:latin typeface="Poppins Light Bold"/>
                </a:rPr>
                <a:t>Esta i</a:t>
              </a:r>
              <a:r>
                <a:rPr lang="en-US" sz="2100" spc="210">
                  <a:solidFill>
                    <a:srgbClr val="DBEFE1"/>
                  </a:solidFill>
                  <a:latin typeface="Poppins Light Bold"/>
                </a:rPr>
                <a:t>dentidad indica que existen diversos factores que afectan el rendimiento sobre los activos (ROA), como:</a:t>
              </a:r>
            </a:p>
            <a:p>
              <a:pPr algn="just">
                <a:lnSpc>
                  <a:spcPts val="2730"/>
                </a:lnSpc>
              </a:pPr>
              <a:r>
                <a:rPr lang="en-US" sz="2100" spc="210">
                  <a:solidFill>
                    <a:srgbClr val="DBEFE1"/>
                  </a:solidFill>
                  <a:latin typeface="Poppins Light Bold"/>
                </a:rPr>
                <a:t>I) La eficiencia en las operaciones (se mide por el margen de utilidad).</a:t>
              </a:r>
            </a:p>
            <a:p>
              <a:pPr algn="just">
                <a:lnSpc>
                  <a:spcPts val="2730"/>
                </a:lnSpc>
              </a:pPr>
              <a:r>
                <a:rPr lang="en-US" sz="2100" spc="210">
                  <a:solidFill>
                    <a:srgbClr val="DBEFE1"/>
                  </a:solidFill>
                  <a:latin typeface="Poppins Light Bold"/>
                </a:rPr>
                <a:t>II) La eficiencia en el uso de los activos ( se mide por la rotación de activos).</a:t>
              </a:r>
            </a:p>
            <a:p>
              <a:pPr algn="just">
                <a:lnSpc>
                  <a:spcPts val="2730"/>
                </a:lnSpc>
              </a:pPr>
              <a:r>
                <a:rPr lang="en-US" sz="2100" spc="210">
                  <a:solidFill>
                    <a:srgbClr val="DBEFE1"/>
                  </a:solidFill>
                  <a:latin typeface="Poppins Light Bold"/>
                </a:rPr>
                <a:t>III) El apalancamiento financiero (por la relación entre ROA y ROE).</a:t>
              </a:r>
            </a:p>
            <a:p>
              <a:pPr algn="just">
                <a:lnSpc>
                  <a:spcPts val="2730"/>
                </a:lnSpc>
              </a:pPr>
            </a:p>
            <a:p>
              <a:pPr algn="just">
                <a:lnSpc>
                  <a:spcPts val="2730"/>
                </a:lnSpc>
              </a:pPr>
              <a:r>
                <a:rPr lang="en-US" sz="2100" spc="210">
                  <a:solidFill>
                    <a:srgbClr val="DBEFE1"/>
                  </a:solidFill>
                  <a:latin typeface="Poppins Light Bold"/>
                </a:rPr>
                <a:t>Cuando tengamos deficiencia en las operaciones o en el uso de activos, nuestro rendimiento será menor (ROA menor).</a:t>
              </a:r>
            </a:p>
          </p:txBody>
        </p:sp>
      </p:grpSp>
      <p:grpSp>
        <p:nvGrpSpPr>
          <p:cNvPr name="Group 10" id="10"/>
          <p:cNvGrpSpPr/>
          <p:nvPr/>
        </p:nvGrpSpPr>
        <p:grpSpPr>
          <a:xfrm rot="0">
            <a:off x="-2202691" y="-1373631"/>
            <a:ext cx="6567557" cy="7927189"/>
            <a:chOff x="0" y="0"/>
            <a:chExt cx="8756743" cy="10569585"/>
          </a:xfrm>
        </p:grpSpPr>
        <p:grpSp>
          <p:nvGrpSpPr>
            <p:cNvPr name="Group 11" id="11"/>
            <p:cNvGrpSpPr/>
            <p:nvPr/>
          </p:nvGrpSpPr>
          <p:grpSpPr>
            <a:xfrm rot="-2700000">
              <a:off x="565588" y="2486724"/>
              <a:ext cx="8315027" cy="3093835"/>
              <a:chOff x="0" y="0"/>
              <a:chExt cx="1092245" cy="406400"/>
            </a:xfrm>
          </p:grpSpPr>
          <p:sp>
            <p:nvSpPr>
              <p:cNvPr name="Freeform 12" id="12"/>
              <p:cNvSpPr/>
              <p:nvPr/>
            </p:nvSpPr>
            <p:spPr>
              <a:xfrm>
                <a:off x="17780" y="22860"/>
                <a:ext cx="1066845" cy="360680"/>
              </a:xfrm>
              <a:custGeom>
                <a:avLst/>
                <a:gdLst/>
                <a:ahLst/>
                <a:cxnLst/>
                <a:rect r="r" b="b" t="t" l="l"/>
                <a:pathLst>
                  <a:path h="360680" w="1066845">
                    <a:moveTo>
                      <a:pt x="1066845" y="180340"/>
                    </a:moveTo>
                    <a:cubicBezTo>
                      <a:pt x="1066845" y="81280"/>
                      <a:pt x="986835" y="0"/>
                      <a:pt x="886506" y="0"/>
                    </a:cubicBezTo>
                    <a:lnTo>
                      <a:pt x="172720" y="0"/>
                    </a:lnTo>
                    <a:lnTo>
                      <a:pt x="172720" y="1270"/>
                    </a:lnTo>
                    <a:cubicBezTo>
                      <a:pt x="76200" y="5080"/>
                      <a:pt x="0" y="83820"/>
                      <a:pt x="0" y="180340"/>
                    </a:cubicBezTo>
                    <a:cubicBezTo>
                      <a:pt x="0" y="276860"/>
                      <a:pt x="77470" y="355600"/>
                      <a:pt x="172720" y="359410"/>
                    </a:cubicBezTo>
                    <a:lnTo>
                      <a:pt x="172720" y="360680"/>
                    </a:lnTo>
                    <a:lnTo>
                      <a:pt x="886505" y="360680"/>
                    </a:lnTo>
                    <a:cubicBezTo>
                      <a:pt x="985565" y="360680"/>
                      <a:pt x="1066845" y="279400"/>
                      <a:pt x="1066845" y="180340"/>
                    </a:cubicBezTo>
                    <a:close/>
                  </a:path>
                </a:pathLst>
              </a:custGeom>
              <a:solidFill>
                <a:srgbClr val="61C2A2"/>
              </a:solidFill>
            </p:spPr>
          </p:sp>
        </p:grpSp>
        <p:grpSp>
          <p:nvGrpSpPr>
            <p:cNvPr name="Group 13" id="13"/>
            <p:cNvGrpSpPr/>
            <p:nvPr/>
          </p:nvGrpSpPr>
          <p:grpSpPr>
            <a:xfrm rot="-2700000">
              <a:off x="-150932" y="4923696"/>
              <a:ext cx="8499807" cy="3093835"/>
              <a:chOff x="0" y="0"/>
              <a:chExt cx="1116518" cy="406400"/>
            </a:xfrm>
          </p:grpSpPr>
          <p:sp>
            <p:nvSpPr>
              <p:cNvPr name="Freeform 14" id="14"/>
              <p:cNvSpPr/>
              <p:nvPr/>
            </p:nvSpPr>
            <p:spPr>
              <a:xfrm>
                <a:off x="17780" y="22860"/>
                <a:ext cx="1091118" cy="360680"/>
              </a:xfrm>
              <a:custGeom>
                <a:avLst/>
                <a:gdLst/>
                <a:ahLst/>
                <a:cxnLst/>
                <a:rect r="r" b="b" t="t" l="l"/>
                <a:pathLst>
                  <a:path h="360680" w="1091118">
                    <a:moveTo>
                      <a:pt x="1091118" y="180340"/>
                    </a:moveTo>
                    <a:cubicBezTo>
                      <a:pt x="1091118" y="81280"/>
                      <a:pt x="1011108" y="0"/>
                      <a:pt x="910778" y="0"/>
                    </a:cubicBezTo>
                    <a:lnTo>
                      <a:pt x="172720" y="0"/>
                    </a:lnTo>
                    <a:lnTo>
                      <a:pt x="172720" y="1270"/>
                    </a:lnTo>
                    <a:cubicBezTo>
                      <a:pt x="76200" y="5080"/>
                      <a:pt x="0" y="83820"/>
                      <a:pt x="0" y="180340"/>
                    </a:cubicBezTo>
                    <a:cubicBezTo>
                      <a:pt x="0" y="276860"/>
                      <a:pt x="77470" y="355600"/>
                      <a:pt x="172720" y="359410"/>
                    </a:cubicBezTo>
                    <a:lnTo>
                      <a:pt x="172720" y="360680"/>
                    </a:lnTo>
                    <a:lnTo>
                      <a:pt x="910778" y="360680"/>
                    </a:lnTo>
                    <a:cubicBezTo>
                      <a:pt x="1009838" y="360680"/>
                      <a:pt x="1091118" y="279400"/>
                      <a:pt x="1091118" y="180340"/>
                    </a:cubicBezTo>
                    <a:close/>
                  </a:path>
                </a:pathLst>
              </a:custGeom>
              <a:solidFill>
                <a:srgbClr val="DBEFE1"/>
              </a:solidFill>
            </p:spPr>
          </p:sp>
        </p:grpSp>
      </p:grpSp>
      <p:grpSp>
        <p:nvGrpSpPr>
          <p:cNvPr name="Group 15" id="15"/>
          <p:cNvGrpSpPr/>
          <p:nvPr/>
        </p:nvGrpSpPr>
        <p:grpSpPr>
          <a:xfrm rot="0">
            <a:off x="7220757" y="993871"/>
            <a:ext cx="10038543" cy="1596092"/>
            <a:chOff x="0" y="0"/>
            <a:chExt cx="13384724" cy="2128123"/>
          </a:xfrm>
        </p:grpSpPr>
        <p:sp>
          <p:nvSpPr>
            <p:cNvPr name="TextBox 16" id="16"/>
            <p:cNvSpPr txBox="true"/>
            <p:nvPr/>
          </p:nvSpPr>
          <p:spPr>
            <a:xfrm rot="0">
              <a:off x="4" y="57150"/>
              <a:ext cx="13384717" cy="1243330"/>
            </a:xfrm>
            <a:prstGeom prst="rect">
              <a:avLst/>
            </a:prstGeom>
          </p:spPr>
          <p:txBody>
            <a:bodyPr anchor="t" rtlCol="false" tIns="0" lIns="0" bIns="0" rIns="0">
              <a:spAutoFit/>
            </a:bodyPr>
            <a:lstStyle/>
            <a:p>
              <a:pPr>
                <a:lnSpc>
                  <a:spcPts val="7040"/>
                </a:lnSpc>
              </a:pPr>
              <a:r>
                <a:rPr lang="en-US" sz="6400" spc="-192">
                  <a:solidFill>
                    <a:srgbClr val="DBEFE1"/>
                  </a:solidFill>
                  <a:latin typeface="Poppins Bold Bold Italics"/>
                </a:rPr>
                <a:t>IDENTIDAD DE DUPONT</a:t>
              </a:r>
            </a:p>
          </p:txBody>
        </p:sp>
        <p:sp>
          <p:nvSpPr>
            <p:cNvPr name="TextBox 17" id="17"/>
            <p:cNvSpPr txBox="true"/>
            <p:nvPr/>
          </p:nvSpPr>
          <p:spPr>
            <a:xfrm rot="0">
              <a:off x="0" y="1372017"/>
              <a:ext cx="13384724" cy="748070"/>
            </a:xfrm>
            <a:prstGeom prst="rect">
              <a:avLst/>
            </a:prstGeom>
          </p:spPr>
          <p:txBody>
            <a:bodyPr anchor="t" rtlCol="false" tIns="0" lIns="0" bIns="0" rIns="0">
              <a:spAutoFit/>
            </a:bodyPr>
            <a:lstStyle/>
            <a:p>
              <a:pPr>
                <a:lnSpc>
                  <a:spcPts val="4542"/>
                </a:lnSpc>
              </a:pPr>
              <a:r>
                <a:rPr lang="en-US" sz="3494" spc="349">
                  <a:solidFill>
                    <a:srgbClr val="DBEFE1"/>
                  </a:solidFill>
                  <a:latin typeface="Poppins Light Bold"/>
                </a:rPr>
                <a:t>DESCOMPOSICIÓN DEL ROA</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3454256" y="2354275"/>
            <a:ext cx="10222304" cy="12106243"/>
            <a:chOff x="0" y="0"/>
            <a:chExt cx="13629739" cy="16141657"/>
          </a:xfrm>
        </p:grpSpPr>
        <p:grpSp>
          <p:nvGrpSpPr>
            <p:cNvPr name="Group 3" id="3"/>
            <p:cNvGrpSpPr/>
            <p:nvPr/>
          </p:nvGrpSpPr>
          <p:grpSpPr>
            <a:xfrm rot="-2700000">
              <a:off x="2395980" y="3397573"/>
              <a:ext cx="11385477" cy="4286894"/>
              <a:chOff x="0" y="0"/>
              <a:chExt cx="1079350" cy="406400"/>
            </a:xfrm>
          </p:grpSpPr>
          <p:sp>
            <p:nvSpPr>
              <p:cNvPr name="Freeform 4" id="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5" id="5"/>
            <p:cNvGrpSpPr/>
            <p:nvPr/>
          </p:nvGrpSpPr>
          <p:grpSpPr>
            <a:xfrm rot="-2700000">
              <a:off x="-280411" y="8146499"/>
              <a:ext cx="12264243" cy="4286894"/>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15215312" y="-1504683"/>
            <a:ext cx="3843686" cy="4784380"/>
            <a:chOff x="0" y="0"/>
            <a:chExt cx="5124915" cy="6379173"/>
          </a:xfrm>
        </p:grpSpPr>
        <p:grpSp>
          <p:nvGrpSpPr>
            <p:cNvPr name="Group 8" id="8"/>
            <p:cNvGrpSpPr/>
            <p:nvPr/>
          </p:nvGrpSpPr>
          <p:grpSpPr>
            <a:xfrm rot="-2700000">
              <a:off x="30767" y="2890461"/>
              <a:ext cx="4828738" cy="2087152"/>
              <a:chOff x="0" y="0"/>
              <a:chExt cx="940228" cy="406400"/>
            </a:xfrm>
          </p:grpSpPr>
          <p:sp>
            <p:nvSpPr>
              <p:cNvPr name="Freeform 9" id="9"/>
              <p:cNvSpPr/>
              <p:nvPr/>
            </p:nvSpPr>
            <p:spPr>
              <a:xfrm>
                <a:off x="17780" y="22860"/>
                <a:ext cx="914828" cy="360680"/>
              </a:xfrm>
              <a:custGeom>
                <a:avLst/>
                <a:gdLst/>
                <a:ahLst/>
                <a:cxnLst/>
                <a:rect r="r" b="b" t="t" l="l"/>
                <a:pathLst>
                  <a:path h="360680" w="914828">
                    <a:moveTo>
                      <a:pt x="914828" y="180340"/>
                    </a:moveTo>
                    <a:cubicBezTo>
                      <a:pt x="914828" y="81280"/>
                      <a:pt x="834818"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0" id="10"/>
            <p:cNvGrpSpPr/>
            <p:nvPr/>
          </p:nvGrpSpPr>
          <p:grpSpPr>
            <a:xfrm rot="-2700000">
              <a:off x="592263" y="1266173"/>
              <a:ext cx="4445805" cy="2087152"/>
              <a:chOff x="0" y="0"/>
              <a:chExt cx="865665" cy="406400"/>
            </a:xfrm>
          </p:grpSpPr>
          <p:sp>
            <p:nvSpPr>
              <p:cNvPr name="Freeform 11" id="11"/>
              <p:cNvSpPr/>
              <p:nvPr/>
            </p:nvSpPr>
            <p:spPr>
              <a:xfrm>
                <a:off x="17780" y="22860"/>
                <a:ext cx="840266" cy="360680"/>
              </a:xfrm>
              <a:custGeom>
                <a:avLst/>
                <a:gdLst/>
                <a:ahLst/>
                <a:cxnLst/>
                <a:rect r="r" b="b" t="t" l="l"/>
                <a:pathLst>
                  <a:path h="360680" w="840266">
                    <a:moveTo>
                      <a:pt x="840266" y="180340"/>
                    </a:moveTo>
                    <a:cubicBezTo>
                      <a:pt x="840266" y="81280"/>
                      <a:pt x="760256" y="0"/>
                      <a:pt x="659926"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5" y="279400"/>
                      <a:pt x="840265" y="180340"/>
                    </a:cubicBezTo>
                    <a:close/>
                  </a:path>
                </a:pathLst>
              </a:custGeom>
              <a:solidFill>
                <a:srgbClr val="61C2A2"/>
              </a:solidFill>
            </p:spPr>
          </p:sp>
        </p:grpSp>
      </p:grpSp>
      <p:sp>
        <p:nvSpPr>
          <p:cNvPr name="TextBox 12" id="12"/>
          <p:cNvSpPr txBox="true"/>
          <p:nvPr/>
        </p:nvSpPr>
        <p:spPr>
          <a:xfrm rot="0">
            <a:off x="7274871" y="3895087"/>
            <a:ext cx="9862284" cy="3691255"/>
          </a:xfrm>
          <a:prstGeom prst="rect">
            <a:avLst/>
          </a:prstGeom>
        </p:spPr>
        <p:txBody>
          <a:bodyPr anchor="t" rtlCol="false" tIns="0" lIns="0" bIns="0" rIns="0">
            <a:spAutoFit/>
          </a:bodyPr>
          <a:lstStyle/>
          <a:p>
            <a:pPr algn="just">
              <a:lnSpc>
                <a:spcPts val="3639"/>
              </a:lnSpc>
            </a:pPr>
            <a:r>
              <a:rPr lang="en-US" sz="2800" spc="280">
                <a:solidFill>
                  <a:srgbClr val="1D617A"/>
                </a:solidFill>
                <a:latin typeface="Poppins Light Bold"/>
              </a:rPr>
              <a:t>CAPACIDAD QUE TIENE LA EMPRESA PARA HACER FRENTE A SUS OBLIGACIONES.</a:t>
            </a:r>
          </a:p>
          <a:p>
            <a:pPr algn="just">
              <a:lnSpc>
                <a:spcPts val="3639"/>
              </a:lnSpc>
            </a:pPr>
          </a:p>
          <a:p>
            <a:pPr algn="just">
              <a:lnSpc>
                <a:spcPts val="3639"/>
              </a:lnSpc>
            </a:pPr>
            <a:r>
              <a:rPr lang="en-US" sz="2800" spc="280">
                <a:solidFill>
                  <a:srgbClr val="1D617A"/>
                </a:solidFill>
                <a:latin typeface="Poppins Light Bold"/>
              </a:rPr>
              <a:t>MIDE LA INTENSIDAD DE TODA LA </a:t>
            </a:r>
            <a:r>
              <a:rPr lang="en-US" sz="2800" spc="280">
                <a:solidFill>
                  <a:srgbClr val="1D617A"/>
                </a:solidFill>
                <a:latin typeface="Poppins Light"/>
              </a:rPr>
              <a:t>deuda de la empresa con relación a sus fondos.</a:t>
            </a:r>
          </a:p>
          <a:p>
            <a:pPr algn="just">
              <a:lnSpc>
                <a:spcPts val="3639"/>
              </a:lnSpc>
            </a:pPr>
          </a:p>
          <a:p>
            <a:pPr algn="just">
              <a:lnSpc>
                <a:spcPts val="3640"/>
              </a:lnSpc>
            </a:pPr>
            <a:r>
              <a:rPr lang="en-US" sz="2800" spc="280">
                <a:solidFill>
                  <a:srgbClr val="1D617A"/>
                </a:solidFill>
                <a:latin typeface="Poppins Light"/>
              </a:rPr>
              <a:t>mide el porcentaje de fondos totales proporcionado por los acreedores.</a:t>
            </a:r>
          </a:p>
        </p:txBody>
      </p:sp>
      <p:pic>
        <p:nvPicPr>
          <p:cNvPr name="Picture 13" id="13"/>
          <p:cNvPicPr>
            <a:picLocks noChangeAspect="true"/>
          </p:cNvPicPr>
          <p:nvPr/>
        </p:nvPicPr>
        <p:blipFill>
          <a:blip r:embed="rId2"/>
          <a:srcRect l="0" t="0" r="0" b="0"/>
          <a:stretch>
            <a:fillRect/>
          </a:stretch>
        </p:blipFill>
        <p:spPr>
          <a:xfrm flipH="false" flipV="false" rot="0">
            <a:off x="1356316" y="1028700"/>
            <a:ext cx="1942555" cy="1532852"/>
          </a:xfrm>
          <a:prstGeom prst="rect">
            <a:avLst/>
          </a:prstGeom>
        </p:spPr>
      </p:pic>
      <p:sp>
        <p:nvSpPr>
          <p:cNvPr name="TextBox 14" id="14"/>
          <p:cNvSpPr txBox="true"/>
          <p:nvPr/>
        </p:nvSpPr>
        <p:spPr>
          <a:xfrm rot="0">
            <a:off x="4091264" y="1019175"/>
            <a:ext cx="9144400" cy="619199"/>
          </a:xfrm>
          <a:prstGeom prst="rect">
            <a:avLst/>
          </a:prstGeom>
        </p:spPr>
        <p:txBody>
          <a:bodyPr anchor="t" rtlCol="false" tIns="0" lIns="0" bIns="0" rIns="0">
            <a:spAutoFit/>
          </a:bodyPr>
          <a:lstStyle/>
          <a:p>
            <a:pPr>
              <a:lnSpc>
                <a:spcPts val="4800"/>
              </a:lnSpc>
            </a:pPr>
            <a:r>
              <a:rPr lang="en-US" sz="4000" spc="280">
                <a:solidFill>
                  <a:srgbClr val="1D617A"/>
                </a:solidFill>
                <a:latin typeface="Poppins Bold Italics"/>
              </a:rPr>
              <a:t>RAZONES DE ENDEUDAMIENTO</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637202" y="2715563"/>
            <a:ext cx="2847002" cy="1208244"/>
            <a:chOff x="0" y="0"/>
            <a:chExt cx="957606" cy="406400"/>
          </a:xfrm>
        </p:grpSpPr>
        <p:sp>
          <p:nvSpPr>
            <p:cNvPr name="Freeform 3" id="3"/>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61C2A2"/>
            </a:solidFill>
          </p:spPr>
        </p:sp>
      </p:grpSp>
      <p:grpSp>
        <p:nvGrpSpPr>
          <p:cNvPr name="Group 4" id="4"/>
          <p:cNvGrpSpPr/>
          <p:nvPr/>
        </p:nvGrpSpPr>
        <p:grpSpPr>
          <a:xfrm rot="0">
            <a:off x="-637202" y="6363193"/>
            <a:ext cx="2847002" cy="1208244"/>
            <a:chOff x="0" y="0"/>
            <a:chExt cx="957606" cy="406400"/>
          </a:xfrm>
        </p:grpSpPr>
        <p:sp>
          <p:nvSpPr>
            <p:cNvPr name="Freeform 5" id="5"/>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61C2A2"/>
            </a:solidFill>
          </p:spPr>
        </p:sp>
      </p:grpSp>
      <p:grpSp>
        <p:nvGrpSpPr>
          <p:cNvPr name="Group 6" id="6"/>
          <p:cNvGrpSpPr/>
          <p:nvPr/>
        </p:nvGrpSpPr>
        <p:grpSpPr>
          <a:xfrm rot="0">
            <a:off x="-1399202" y="5595536"/>
            <a:ext cx="2847002" cy="1208244"/>
            <a:chOff x="0" y="0"/>
            <a:chExt cx="957606" cy="406400"/>
          </a:xfrm>
        </p:grpSpPr>
        <p:sp>
          <p:nvSpPr>
            <p:cNvPr name="Freeform 7" id="7"/>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1D617A"/>
            </a:solidFill>
          </p:spPr>
        </p:sp>
      </p:grpSp>
      <p:grpSp>
        <p:nvGrpSpPr>
          <p:cNvPr name="Group 8" id="8"/>
          <p:cNvGrpSpPr/>
          <p:nvPr/>
        </p:nvGrpSpPr>
        <p:grpSpPr>
          <a:xfrm rot="0">
            <a:off x="-1399202" y="2052724"/>
            <a:ext cx="2847002" cy="1208244"/>
            <a:chOff x="0" y="0"/>
            <a:chExt cx="957606" cy="406400"/>
          </a:xfrm>
        </p:grpSpPr>
        <p:sp>
          <p:nvSpPr>
            <p:cNvPr name="Freeform 9" id="9"/>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1D617A"/>
            </a:solidFill>
          </p:spPr>
        </p:sp>
      </p:grpSp>
      <p:grpSp>
        <p:nvGrpSpPr>
          <p:cNvPr name="Group 10" id="10"/>
          <p:cNvGrpSpPr/>
          <p:nvPr/>
        </p:nvGrpSpPr>
        <p:grpSpPr>
          <a:xfrm rot="0">
            <a:off x="2781300" y="1868835"/>
            <a:ext cx="6004567" cy="3213705"/>
            <a:chOff x="0" y="0"/>
            <a:chExt cx="8006089" cy="4284940"/>
          </a:xfrm>
        </p:grpSpPr>
        <p:sp>
          <p:nvSpPr>
            <p:cNvPr name="TextBox 11" id="11"/>
            <p:cNvSpPr txBox="true"/>
            <p:nvPr/>
          </p:nvSpPr>
          <p:spPr>
            <a:xfrm rot="0">
              <a:off x="0" y="-9525"/>
              <a:ext cx="8006089" cy="1310005"/>
            </a:xfrm>
            <a:prstGeom prst="rect">
              <a:avLst/>
            </a:prstGeom>
          </p:spPr>
          <p:txBody>
            <a:bodyPr anchor="t" rtlCol="false" tIns="0" lIns="0" bIns="0" rIns="0">
              <a:spAutoFit/>
            </a:bodyPr>
            <a:lstStyle/>
            <a:p>
              <a:pPr>
                <a:lnSpc>
                  <a:spcPts val="3840"/>
                </a:lnSpc>
              </a:pPr>
              <a:r>
                <a:rPr lang="en-US" sz="3200" spc="224">
                  <a:solidFill>
                    <a:srgbClr val="61C2A2"/>
                  </a:solidFill>
                  <a:latin typeface="Poppins Bold Italics"/>
                </a:rPr>
                <a:t>ENDEUDAMIENTO A CORTO PLAZO</a:t>
              </a:r>
            </a:p>
          </p:txBody>
        </p:sp>
        <p:sp>
          <p:nvSpPr>
            <p:cNvPr name="TextBox 12" id="12"/>
            <p:cNvSpPr txBox="true"/>
            <p:nvPr/>
          </p:nvSpPr>
          <p:spPr>
            <a:xfrm rot="0">
              <a:off x="0" y="1511915"/>
              <a:ext cx="8006089" cy="2748915"/>
            </a:xfrm>
            <a:prstGeom prst="rect">
              <a:avLst/>
            </a:prstGeom>
          </p:spPr>
          <p:txBody>
            <a:bodyPr anchor="t" rtlCol="false" tIns="0" lIns="0" bIns="0" rIns="0">
              <a:spAutoFit/>
            </a:bodyPr>
            <a:lstStyle/>
            <a:p>
              <a:pPr algn="just">
                <a:lnSpc>
                  <a:spcPts val="3300"/>
                </a:lnSpc>
              </a:pPr>
              <a:r>
                <a:rPr lang="en-US" sz="2200">
                  <a:solidFill>
                    <a:srgbClr val="1D617A"/>
                  </a:solidFill>
                  <a:latin typeface="Poppins Bold"/>
                </a:rPr>
                <a:t>E.C.P =</a:t>
              </a:r>
              <a:r>
                <a:rPr lang="en-US" sz="2200" u="sng">
                  <a:solidFill>
                    <a:srgbClr val="1D617A"/>
                  </a:solidFill>
                  <a:latin typeface="Poppins Bold"/>
                </a:rPr>
                <a:t> Pasivo a Corto Plazo</a:t>
              </a:r>
            </a:p>
            <a:p>
              <a:pPr algn="just">
                <a:lnSpc>
                  <a:spcPts val="3300"/>
                </a:lnSpc>
              </a:pPr>
              <a:r>
                <a:rPr lang="en-US" sz="2200">
                  <a:solidFill>
                    <a:srgbClr val="1D617A"/>
                  </a:solidFill>
                  <a:latin typeface="Poppins Bold"/>
                </a:rPr>
                <a:t>              Activo Circulante</a:t>
              </a:r>
            </a:p>
            <a:p>
              <a:pPr algn="just">
                <a:lnSpc>
                  <a:spcPts val="3300"/>
                </a:lnSpc>
              </a:pPr>
              <a:r>
                <a:rPr lang="en-US" sz="2200">
                  <a:solidFill>
                    <a:srgbClr val="1D617A"/>
                  </a:solidFill>
                  <a:latin typeface="Poppins Light"/>
                </a:rPr>
                <a:t>Nos indica que por cada peso que tenemos en el activo circulante se deben “x” pesos o centavos a corto plazo.</a:t>
              </a:r>
            </a:p>
          </p:txBody>
        </p:sp>
      </p:grpSp>
      <p:grpSp>
        <p:nvGrpSpPr>
          <p:cNvPr name="Group 13" id="13"/>
          <p:cNvGrpSpPr/>
          <p:nvPr/>
        </p:nvGrpSpPr>
        <p:grpSpPr>
          <a:xfrm rot="0">
            <a:off x="9581076" y="1929795"/>
            <a:ext cx="5715400" cy="3213705"/>
            <a:chOff x="0" y="0"/>
            <a:chExt cx="7620533" cy="4284940"/>
          </a:xfrm>
        </p:grpSpPr>
        <p:sp>
          <p:nvSpPr>
            <p:cNvPr name="TextBox 14" id="14"/>
            <p:cNvSpPr txBox="true"/>
            <p:nvPr/>
          </p:nvSpPr>
          <p:spPr>
            <a:xfrm rot="0">
              <a:off x="0" y="-9525"/>
              <a:ext cx="7620533" cy="1310005"/>
            </a:xfrm>
            <a:prstGeom prst="rect">
              <a:avLst/>
            </a:prstGeom>
          </p:spPr>
          <p:txBody>
            <a:bodyPr anchor="t" rtlCol="false" tIns="0" lIns="0" bIns="0" rIns="0">
              <a:spAutoFit/>
            </a:bodyPr>
            <a:lstStyle/>
            <a:p>
              <a:pPr>
                <a:lnSpc>
                  <a:spcPts val="3840"/>
                </a:lnSpc>
              </a:pPr>
              <a:r>
                <a:rPr lang="en-US" sz="3200" spc="224">
                  <a:solidFill>
                    <a:srgbClr val="61C2A2"/>
                  </a:solidFill>
                  <a:latin typeface="Poppins Bold Italics"/>
                </a:rPr>
                <a:t>RAZÓN DE APALANCAMIENTO</a:t>
              </a:r>
            </a:p>
          </p:txBody>
        </p:sp>
        <p:sp>
          <p:nvSpPr>
            <p:cNvPr name="TextBox 15" id="15"/>
            <p:cNvSpPr txBox="true"/>
            <p:nvPr/>
          </p:nvSpPr>
          <p:spPr>
            <a:xfrm rot="0">
              <a:off x="0" y="1511915"/>
              <a:ext cx="7620533" cy="2748915"/>
            </a:xfrm>
            <a:prstGeom prst="rect">
              <a:avLst/>
            </a:prstGeom>
          </p:spPr>
          <p:txBody>
            <a:bodyPr anchor="t" rtlCol="false" tIns="0" lIns="0" bIns="0" rIns="0">
              <a:spAutoFit/>
            </a:bodyPr>
            <a:lstStyle/>
            <a:p>
              <a:pPr algn="just">
                <a:lnSpc>
                  <a:spcPts val="3300"/>
                </a:lnSpc>
              </a:pPr>
              <a:r>
                <a:rPr lang="en-US" sz="2200">
                  <a:solidFill>
                    <a:srgbClr val="1D617A"/>
                  </a:solidFill>
                  <a:latin typeface="Poppins Bold"/>
                </a:rPr>
                <a:t>R.A=  </a:t>
              </a:r>
              <a:r>
                <a:rPr lang="en-US" sz="2200" u="sng">
                  <a:solidFill>
                    <a:srgbClr val="1D617A"/>
                  </a:solidFill>
                  <a:latin typeface="Poppins Bold"/>
                </a:rPr>
                <a:t>     Pasivo Total          </a:t>
              </a:r>
            </a:p>
            <a:p>
              <a:pPr algn="just">
                <a:lnSpc>
                  <a:spcPts val="3300"/>
                </a:lnSpc>
              </a:pPr>
              <a:r>
                <a:rPr lang="en-US" sz="2200">
                  <a:solidFill>
                    <a:srgbClr val="1D617A"/>
                  </a:solidFill>
                  <a:latin typeface="Poppins Bold"/>
                </a:rPr>
                <a:t>             Capital Contable</a:t>
              </a:r>
            </a:p>
            <a:p>
              <a:pPr algn="just">
                <a:lnSpc>
                  <a:spcPts val="3300"/>
                </a:lnSpc>
              </a:pPr>
              <a:r>
                <a:rPr lang="en-US" sz="2200">
                  <a:solidFill>
                    <a:srgbClr val="1D617A"/>
                  </a:solidFill>
                  <a:latin typeface="Poppins Light"/>
                </a:rPr>
                <a:t>Nos indica que por cada peso del capital, se deben “x” pesos o centavos del pasivo</a:t>
              </a:r>
            </a:p>
            <a:p>
              <a:pPr algn="r">
                <a:lnSpc>
                  <a:spcPts val="3300"/>
                </a:lnSpc>
              </a:pPr>
            </a:p>
          </p:txBody>
        </p:sp>
      </p:grpSp>
      <p:grpSp>
        <p:nvGrpSpPr>
          <p:cNvPr name="Group 16" id="16"/>
          <p:cNvGrpSpPr/>
          <p:nvPr/>
        </p:nvGrpSpPr>
        <p:grpSpPr>
          <a:xfrm rot="0">
            <a:off x="2781300" y="5626016"/>
            <a:ext cx="6799776" cy="2726025"/>
            <a:chOff x="0" y="0"/>
            <a:chExt cx="9066368" cy="3634700"/>
          </a:xfrm>
        </p:grpSpPr>
        <p:sp>
          <p:nvSpPr>
            <p:cNvPr name="TextBox 17" id="17"/>
            <p:cNvSpPr txBox="true"/>
            <p:nvPr/>
          </p:nvSpPr>
          <p:spPr>
            <a:xfrm rot="0">
              <a:off x="0" y="-9525"/>
              <a:ext cx="9066368" cy="659765"/>
            </a:xfrm>
            <a:prstGeom prst="rect">
              <a:avLst/>
            </a:prstGeom>
          </p:spPr>
          <p:txBody>
            <a:bodyPr anchor="t" rtlCol="false" tIns="0" lIns="0" bIns="0" rIns="0">
              <a:spAutoFit/>
            </a:bodyPr>
            <a:lstStyle/>
            <a:p>
              <a:pPr>
                <a:lnSpc>
                  <a:spcPts val="3840"/>
                </a:lnSpc>
              </a:pPr>
              <a:r>
                <a:rPr lang="en-US" sz="3200" spc="224">
                  <a:solidFill>
                    <a:srgbClr val="61C2A2"/>
                  </a:solidFill>
                  <a:latin typeface="Poppins Bold Italics"/>
                </a:rPr>
                <a:t>ENDEUDAMIENTO TOTAL</a:t>
              </a:r>
            </a:p>
          </p:txBody>
        </p:sp>
        <p:sp>
          <p:nvSpPr>
            <p:cNvPr name="TextBox 18" id="18"/>
            <p:cNvSpPr txBox="true"/>
            <p:nvPr/>
          </p:nvSpPr>
          <p:spPr>
            <a:xfrm rot="0">
              <a:off x="0" y="861675"/>
              <a:ext cx="9066368" cy="2748915"/>
            </a:xfrm>
            <a:prstGeom prst="rect">
              <a:avLst/>
            </a:prstGeom>
          </p:spPr>
          <p:txBody>
            <a:bodyPr anchor="t" rtlCol="false" tIns="0" lIns="0" bIns="0" rIns="0">
              <a:spAutoFit/>
            </a:bodyPr>
            <a:lstStyle/>
            <a:p>
              <a:pPr>
                <a:lnSpc>
                  <a:spcPts val="3300"/>
                </a:lnSpc>
              </a:pPr>
              <a:r>
                <a:rPr lang="en-US" sz="2200">
                  <a:solidFill>
                    <a:srgbClr val="1D617A"/>
                  </a:solidFill>
                  <a:latin typeface="Poppins Bold"/>
                </a:rPr>
                <a:t>E.T=</a:t>
              </a:r>
              <a:r>
                <a:rPr lang="en-US" sz="2200" u="sng">
                  <a:solidFill>
                    <a:srgbClr val="1D617A"/>
                  </a:solidFill>
                  <a:latin typeface="Poppins Bold"/>
                </a:rPr>
                <a:t> Pasivo Total </a:t>
              </a:r>
              <a:r>
                <a:rPr lang="en-US" sz="2200">
                  <a:solidFill>
                    <a:srgbClr val="1D617A"/>
                  </a:solidFill>
                  <a:latin typeface="Poppins Bold"/>
                </a:rPr>
                <a:t>  &lt; 0.66</a:t>
              </a:r>
            </a:p>
            <a:p>
              <a:pPr>
                <a:lnSpc>
                  <a:spcPts val="3300"/>
                </a:lnSpc>
              </a:pPr>
              <a:r>
                <a:rPr lang="en-US" sz="2200">
                  <a:solidFill>
                    <a:srgbClr val="1D617A"/>
                  </a:solidFill>
                  <a:latin typeface="Poppins Bold"/>
                </a:rPr>
                <a:t>        Activo Total</a:t>
              </a:r>
            </a:p>
            <a:p>
              <a:pPr>
                <a:lnSpc>
                  <a:spcPts val="3300"/>
                </a:lnSpc>
              </a:pPr>
              <a:r>
                <a:rPr lang="en-US" sz="2200">
                  <a:solidFill>
                    <a:srgbClr val="1D617A"/>
                  </a:solidFill>
                  <a:latin typeface="Poppins Light"/>
                </a:rPr>
                <a:t>Nos indica que por cada peso del activo total, se encuentra financiado por “x” pesos del pasivo (o sea la fuente externa de financiamiento).</a:t>
              </a:r>
            </a:p>
          </p:txBody>
        </p:sp>
      </p:grpSp>
      <p:grpSp>
        <p:nvGrpSpPr>
          <p:cNvPr name="Group 19" id="19"/>
          <p:cNvGrpSpPr/>
          <p:nvPr/>
        </p:nvGrpSpPr>
        <p:grpSpPr>
          <a:xfrm rot="0">
            <a:off x="16078200" y="2656846"/>
            <a:ext cx="2847002" cy="1208244"/>
            <a:chOff x="0" y="0"/>
            <a:chExt cx="957606" cy="406400"/>
          </a:xfrm>
        </p:grpSpPr>
        <p:sp>
          <p:nvSpPr>
            <p:cNvPr name="Freeform 20" id="20"/>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61C2A2"/>
            </a:solidFill>
          </p:spPr>
        </p:sp>
      </p:grpSp>
      <p:grpSp>
        <p:nvGrpSpPr>
          <p:cNvPr name="Group 21" id="21"/>
          <p:cNvGrpSpPr/>
          <p:nvPr/>
        </p:nvGrpSpPr>
        <p:grpSpPr>
          <a:xfrm rot="0">
            <a:off x="16864499" y="2052724"/>
            <a:ext cx="2847002" cy="1208244"/>
            <a:chOff x="0" y="0"/>
            <a:chExt cx="957606" cy="406400"/>
          </a:xfrm>
        </p:grpSpPr>
        <p:sp>
          <p:nvSpPr>
            <p:cNvPr name="Freeform 22" id="22"/>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1D617A"/>
            </a:solidFill>
          </p:spPr>
        </p:sp>
      </p:grpSp>
      <p:grpSp>
        <p:nvGrpSpPr>
          <p:cNvPr name="Group 23" id="23"/>
          <p:cNvGrpSpPr/>
          <p:nvPr/>
        </p:nvGrpSpPr>
        <p:grpSpPr>
          <a:xfrm rot="0">
            <a:off x="16078200" y="6363193"/>
            <a:ext cx="2847002" cy="1208244"/>
            <a:chOff x="0" y="0"/>
            <a:chExt cx="957606" cy="406400"/>
          </a:xfrm>
        </p:grpSpPr>
        <p:sp>
          <p:nvSpPr>
            <p:cNvPr name="Freeform 24" id="24"/>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61C2A2"/>
            </a:solidFill>
          </p:spPr>
        </p:sp>
      </p:grpSp>
      <p:grpSp>
        <p:nvGrpSpPr>
          <p:cNvPr name="Group 25" id="25"/>
          <p:cNvGrpSpPr/>
          <p:nvPr/>
        </p:nvGrpSpPr>
        <p:grpSpPr>
          <a:xfrm rot="0">
            <a:off x="16864499" y="5595536"/>
            <a:ext cx="2847002" cy="1208244"/>
            <a:chOff x="0" y="0"/>
            <a:chExt cx="957606" cy="406400"/>
          </a:xfrm>
        </p:grpSpPr>
        <p:sp>
          <p:nvSpPr>
            <p:cNvPr name="Freeform 26" id="26"/>
            <p:cNvSpPr/>
            <p:nvPr/>
          </p:nvSpPr>
          <p:spPr>
            <a:xfrm>
              <a:off x="17780" y="22860"/>
              <a:ext cx="932206" cy="360680"/>
            </a:xfrm>
            <a:custGeom>
              <a:avLst/>
              <a:gdLst/>
              <a:ahLst/>
              <a:cxnLst/>
              <a:rect r="r" b="b" t="t" l="l"/>
              <a:pathLst>
                <a:path h="360680" w="932206">
                  <a:moveTo>
                    <a:pt x="932206" y="180340"/>
                  </a:moveTo>
                  <a:cubicBezTo>
                    <a:pt x="932206" y="81280"/>
                    <a:pt x="852196" y="0"/>
                    <a:pt x="751866" y="0"/>
                  </a:cubicBezTo>
                  <a:lnTo>
                    <a:pt x="172720" y="0"/>
                  </a:lnTo>
                  <a:lnTo>
                    <a:pt x="172720" y="1270"/>
                  </a:lnTo>
                  <a:cubicBezTo>
                    <a:pt x="76200" y="5080"/>
                    <a:pt x="0" y="83820"/>
                    <a:pt x="0" y="180340"/>
                  </a:cubicBezTo>
                  <a:cubicBezTo>
                    <a:pt x="0" y="276860"/>
                    <a:pt x="77470" y="355600"/>
                    <a:pt x="172720" y="359410"/>
                  </a:cubicBezTo>
                  <a:lnTo>
                    <a:pt x="172720" y="360680"/>
                  </a:lnTo>
                  <a:lnTo>
                    <a:pt x="751866" y="360680"/>
                  </a:lnTo>
                  <a:cubicBezTo>
                    <a:pt x="850926" y="360680"/>
                    <a:pt x="932206" y="279400"/>
                    <a:pt x="932206" y="180340"/>
                  </a:cubicBezTo>
                  <a:close/>
                </a:path>
              </a:pathLst>
            </a:custGeom>
            <a:solidFill>
              <a:srgbClr val="1D617A"/>
            </a:solidFill>
          </p:spPr>
        </p:sp>
      </p:grpSp>
    </p:spTree>
  </p:cSld>
  <p:clrMapOvr>
    <a:masterClrMapping/>
  </p:clrMapOvr>
</p:sld>
</file>

<file path=ppt/slides/slide24.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3454256" y="2354275"/>
            <a:ext cx="10222304" cy="12106243"/>
            <a:chOff x="0" y="0"/>
            <a:chExt cx="13629739" cy="16141657"/>
          </a:xfrm>
        </p:grpSpPr>
        <p:grpSp>
          <p:nvGrpSpPr>
            <p:cNvPr name="Group 3" id="3"/>
            <p:cNvGrpSpPr/>
            <p:nvPr/>
          </p:nvGrpSpPr>
          <p:grpSpPr>
            <a:xfrm rot="-2700000">
              <a:off x="2395980" y="3397573"/>
              <a:ext cx="11385477" cy="4286894"/>
              <a:chOff x="0" y="0"/>
              <a:chExt cx="1079350" cy="406400"/>
            </a:xfrm>
          </p:grpSpPr>
          <p:sp>
            <p:nvSpPr>
              <p:cNvPr name="Freeform 4" id="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5" id="5"/>
            <p:cNvGrpSpPr/>
            <p:nvPr/>
          </p:nvGrpSpPr>
          <p:grpSpPr>
            <a:xfrm rot="-2700000">
              <a:off x="-280411" y="8146499"/>
              <a:ext cx="12264243" cy="4286894"/>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15215312" y="-1504683"/>
            <a:ext cx="3843686" cy="4784380"/>
            <a:chOff x="0" y="0"/>
            <a:chExt cx="5124915" cy="6379173"/>
          </a:xfrm>
        </p:grpSpPr>
        <p:grpSp>
          <p:nvGrpSpPr>
            <p:cNvPr name="Group 8" id="8"/>
            <p:cNvGrpSpPr/>
            <p:nvPr/>
          </p:nvGrpSpPr>
          <p:grpSpPr>
            <a:xfrm rot="-2700000">
              <a:off x="30767" y="2890461"/>
              <a:ext cx="4828738" cy="2087152"/>
              <a:chOff x="0" y="0"/>
              <a:chExt cx="940228" cy="406400"/>
            </a:xfrm>
          </p:grpSpPr>
          <p:sp>
            <p:nvSpPr>
              <p:cNvPr name="Freeform 9" id="9"/>
              <p:cNvSpPr/>
              <p:nvPr/>
            </p:nvSpPr>
            <p:spPr>
              <a:xfrm>
                <a:off x="17780" y="22860"/>
                <a:ext cx="914828" cy="360680"/>
              </a:xfrm>
              <a:custGeom>
                <a:avLst/>
                <a:gdLst/>
                <a:ahLst/>
                <a:cxnLst/>
                <a:rect r="r" b="b" t="t" l="l"/>
                <a:pathLst>
                  <a:path h="360680" w="914828">
                    <a:moveTo>
                      <a:pt x="914828" y="180340"/>
                    </a:moveTo>
                    <a:cubicBezTo>
                      <a:pt x="914828" y="81280"/>
                      <a:pt x="834818"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0" id="10"/>
            <p:cNvGrpSpPr/>
            <p:nvPr/>
          </p:nvGrpSpPr>
          <p:grpSpPr>
            <a:xfrm rot="-2700000">
              <a:off x="592263" y="1266173"/>
              <a:ext cx="4445805" cy="2087152"/>
              <a:chOff x="0" y="0"/>
              <a:chExt cx="865665" cy="406400"/>
            </a:xfrm>
          </p:grpSpPr>
          <p:sp>
            <p:nvSpPr>
              <p:cNvPr name="Freeform 11" id="11"/>
              <p:cNvSpPr/>
              <p:nvPr/>
            </p:nvSpPr>
            <p:spPr>
              <a:xfrm>
                <a:off x="17780" y="22860"/>
                <a:ext cx="840266" cy="360680"/>
              </a:xfrm>
              <a:custGeom>
                <a:avLst/>
                <a:gdLst/>
                <a:ahLst/>
                <a:cxnLst/>
                <a:rect r="r" b="b" t="t" l="l"/>
                <a:pathLst>
                  <a:path h="360680" w="840266">
                    <a:moveTo>
                      <a:pt x="840266" y="180340"/>
                    </a:moveTo>
                    <a:cubicBezTo>
                      <a:pt x="840266" y="81280"/>
                      <a:pt x="760256" y="0"/>
                      <a:pt x="659926"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5" y="279400"/>
                      <a:pt x="840265" y="180340"/>
                    </a:cubicBezTo>
                    <a:close/>
                  </a:path>
                </a:pathLst>
              </a:custGeom>
              <a:solidFill>
                <a:srgbClr val="61C2A2"/>
              </a:solidFill>
            </p:spPr>
          </p:sp>
        </p:grpSp>
      </p:grpSp>
      <p:sp>
        <p:nvSpPr>
          <p:cNvPr name="TextBox 12" id="12"/>
          <p:cNvSpPr txBox="true"/>
          <p:nvPr/>
        </p:nvSpPr>
        <p:spPr>
          <a:xfrm rot="0">
            <a:off x="4070850" y="1019175"/>
            <a:ext cx="9144400" cy="619199"/>
          </a:xfrm>
          <a:prstGeom prst="rect">
            <a:avLst/>
          </a:prstGeom>
        </p:spPr>
        <p:txBody>
          <a:bodyPr anchor="t" rtlCol="false" tIns="0" lIns="0" bIns="0" rIns="0">
            <a:spAutoFit/>
          </a:bodyPr>
          <a:lstStyle/>
          <a:p>
            <a:pPr>
              <a:lnSpc>
                <a:spcPts val="4800"/>
              </a:lnSpc>
            </a:pPr>
            <a:r>
              <a:rPr lang="en-US" sz="4000" spc="280">
                <a:solidFill>
                  <a:srgbClr val="1D617A"/>
                </a:solidFill>
                <a:latin typeface="Poppins Bold Italics"/>
              </a:rPr>
              <a:t>RAZONES DE PRODUCTIVIDAD</a:t>
            </a:r>
          </a:p>
        </p:txBody>
      </p:sp>
      <p:sp>
        <p:nvSpPr>
          <p:cNvPr name="TextBox 13" id="13"/>
          <p:cNvSpPr txBox="true"/>
          <p:nvPr/>
        </p:nvSpPr>
        <p:spPr>
          <a:xfrm rot="0">
            <a:off x="7274871" y="7983114"/>
            <a:ext cx="9862284" cy="1054100"/>
          </a:xfrm>
          <a:prstGeom prst="rect">
            <a:avLst/>
          </a:prstGeom>
        </p:spPr>
        <p:txBody>
          <a:bodyPr anchor="t" rtlCol="false" tIns="0" lIns="0" bIns="0" rIns="0">
            <a:spAutoFit/>
          </a:bodyPr>
          <a:lstStyle/>
          <a:p>
            <a:pPr algn="just">
              <a:lnSpc>
                <a:spcPts val="4160"/>
              </a:lnSpc>
            </a:pPr>
            <a:r>
              <a:rPr lang="en-US" sz="3200" spc="320">
                <a:solidFill>
                  <a:srgbClr val="1D617A"/>
                </a:solidFill>
                <a:latin typeface="Poppins Light Bold"/>
              </a:rPr>
              <a:t>ES LA CAPACIDAD DEL NEGOCIO PARA GENERAR VENTAS</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sp>
        <p:nvSpPr>
          <p:cNvPr name="AutoShape 2" id="2"/>
          <p:cNvSpPr/>
          <p:nvPr/>
        </p:nvSpPr>
        <p:spPr>
          <a:xfrm rot="0">
            <a:off x="11215208" y="-266700"/>
            <a:ext cx="38100" cy="9525000"/>
          </a:xfrm>
          <a:prstGeom prst="rect">
            <a:avLst/>
          </a:prstGeom>
          <a:solidFill>
            <a:srgbClr val="1D617A"/>
          </a:solidFill>
        </p:spPr>
      </p:sp>
      <p:grpSp>
        <p:nvGrpSpPr>
          <p:cNvPr name="Group 3" id="3"/>
          <p:cNvGrpSpPr/>
          <p:nvPr/>
        </p:nvGrpSpPr>
        <p:grpSpPr>
          <a:xfrm rot="0">
            <a:off x="11119958" y="1904643"/>
            <a:ext cx="228600" cy="228600"/>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grpSp>
        <p:nvGrpSpPr>
          <p:cNvPr name="Group 5" id="5"/>
          <p:cNvGrpSpPr/>
          <p:nvPr/>
        </p:nvGrpSpPr>
        <p:grpSpPr>
          <a:xfrm rot="0">
            <a:off x="11119958" y="8153757"/>
            <a:ext cx="228600" cy="228600"/>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grpSp>
        <p:nvGrpSpPr>
          <p:cNvPr name="Group 7" id="7"/>
          <p:cNvGrpSpPr/>
          <p:nvPr/>
        </p:nvGrpSpPr>
        <p:grpSpPr>
          <a:xfrm rot="0">
            <a:off x="11119958" y="6070719"/>
            <a:ext cx="228600" cy="228600"/>
            <a:chOff x="0" y="0"/>
            <a:chExt cx="6350000" cy="6350000"/>
          </a:xfrm>
        </p:grpSpPr>
        <p:sp>
          <p:nvSpPr>
            <p:cNvPr name="Freeform 8" id="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grpSp>
        <p:nvGrpSpPr>
          <p:cNvPr name="Group 9" id="9"/>
          <p:cNvGrpSpPr/>
          <p:nvPr/>
        </p:nvGrpSpPr>
        <p:grpSpPr>
          <a:xfrm rot="0">
            <a:off x="11119958" y="3987681"/>
            <a:ext cx="228600" cy="228600"/>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grpSp>
        <p:nvGrpSpPr>
          <p:cNvPr name="Group 11" id="11"/>
          <p:cNvGrpSpPr/>
          <p:nvPr/>
        </p:nvGrpSpPr>
        <p:grpSpPr>
          <a:xfrm rot="0">
            <a:off x="4510682" y="913730"/>
            <a:ext cx="5883422" cy="3809911"/>
            <a:chOff x="0" y="0"/>
            <a:chExt cx="7844562" cy="5079881"/>
          </a:xfrm>
        </p:grpSpPr>
        <p:sp>
          <p:nvSpPr>
            <p:cNvPr name="TextBox 12" id="12"/>
            <p:cNvSpPr txBox="true"/>
            <p:nvPr/>
          </p:nvSpPr>
          <p:spPr>
            <a:xfrm rot="0">
              <a:off x="0" y="-38100"/>
              <a:ext cx="7844562" cy="688340"/>
            </a:xfrm>
            <a:prstGeom prst="rect">
              <a:avLst/>
            </a:prstGeom>
          </p:spPr>
          <p:txBody>
            <a:bodyPr anchor="t" rtlCol="false" tIns="0" lIns="0" bIns="0" rIns="0">
              <a:spAutoFit/>
            </a:bodyPr>
            <a:lstStyle/>
            <a:p>
              <a:pPr algn="just">
                <a:lnSpc>
                  <a:spcPts val="4160"/>
                </a:lnSpc>
              </a:pPr>
              <a:r>
                <a:rPr lang="en-US" sz="3200" spc="320">
                  <a:solidFill>
                    <a:srgbClr val="61C2A2"/>
                  </a:solidFill>
                  <a:latin typeface="Poppins Light Bold"/>
                </a:rPr>
                <a:t>ROTACIÓN DE ACTIVOS</a:t>
              </a:r>
            </a:p>
          </p:txBody>
        </p:sp>
        <p:sp>
          <p:nvSpPr>
            <p:cNvPr name="TextBox 13" id="13"/>
            <p:cNvSpPr txBox="true"/>
            <p:nvPr/>
          </p:nvSpPr>
          <p:spPr>
            <a:xfrm rot="0">
              <a:off x="0" y="843220"/>
              <a:ext cx="7844562" cy="4221480"/>
            </a:xfrm>
            <a:prstGeom prst="rect">
              <a:avLst/>
            </a:prstGeom>
          </p:spPr>
          <p:txBody>
            <a:bodyPr anchor="t" rtlCol="false" tIns="0" lIns="0" bIns="0" rIns="0">
              <a:spAutoFit/>
            </a:bodyPr>
            <a:lstStyle/>
            <a:p>
              <a:pPr>
                <a:lnSpc>
                  <a:spcPts val="3600"/>
                </a:lnSpc>
              </a:pPr>
              <a:r>
                <a:rPr lang="en-US" sz="2400">
                  <a:solidFill>
                    <a:srgbClr val="1D617A"/>
                  </a:solidFill>
                  <a:latin typeface="Poppins Bold"/>
                </a:rPr>
                <a:t> </a:t>
              </a:r>
              <a:r>
                <a:rPr lang="en-US" sz="2400" u="sng">
                  <a:solidFill>
                    <a:srgbClr val="1D617A"/>
                  </a:solidFill>
                  <a:latin typeface="Poppins Bold"/>
                </a:rPr>
                <a:t>         Ventas          </a:t>
              </a:r>
            </a:p>
            <a:p>
              <a:pPr>
                <a:lnSpc>
                  <a:spcPts val="3600"/>
                </a:lnSpc>
              </a:pPr>
              <a:r>
                <a:rPr lang="en-US" sz="2400">
                  <a:solidFill>
                    <a:srgbClr val="1D617A"/>
                  </a:solidFill>
                  <a:latin typeface="Poppins Bold"/>
                </a:rPr>
                <a:t>      Activo Total</a:t>
              </a:r>
            </a:p>
            <a:p>
              <a:pPr algn="just">
                <a:lnSpc>
                  <a:spcPts val="3600"/>
                </a:lnSpc>
              </a:pPr>
              <a:r>
                <a:rPr lang="en-US" sz="2400">
                  <a:solidFill>
                    <a:srgbClr val="1D617A"/>
                  </a:solidFill>
                  <a:latin typeface="Poppins Light"/>
                </a:rPr>
                <a:t>Por cada peso invertido en el activo, se generan “x” pesos o centavos de ventas.  Esta representa una “visión global” de la administración del negocio.</a:t>
              </a:r>
            </a:p>
          </p:txBody>
        </p:sp>
      </p:grpSp>
      <p:grpSp>
        <p:nvGrpSpPr>
          <p:cNvPr name="Group 14" id="14"/>
          <p:cNvGrpSpPr/>
          <p:nvPr/>
        </p:nvGrpSpPr>
        <p:grpSpPr>
          <a:xfrm rot="0">
            <a:off x="4510682" y="5611775"/>
            <a:ext cx="5883422" cy="3423831"/>
            <a:chOff x="0" y="0"/>
            <a:chExt cx="7844562" cy="4565108"/>
          </a:xfrm>
        </p:grpSpPr>
        <p:sp>
          <p:nvSpPr>
            <p:cNvPr name="TextBox 15" id="15"/>
            <p:cNvSpPr txBox="true"/>
            <p:nvPr/>
          </p:nvSpPr>
          <p:spPr>
            <a:xfrm rot="0">
              <a:off x="0" y="-38100"/>
              <a:ext cx="7844562" cy="1392767"/>
            </a:xfrm>
            <a:prstGeom prst="rect">
              <a:avLst/>
            </a:prstGeom>
          </p:spPr>
          <p:txBody>
            <a:bodyPr anchor="t" rtlCol="false" tIns="0" lIns="0" bIns="0" rIns="0">
              <a:spAutoFit/>
            </a:bodyPr>
            <a:lstStyle/>
            <a:p>
              <a:pPr>
                <a:lnSpc>
                  <a:spcPts val="4160"/>
                </a:lnSpc>
              </a:pPr>
              <a:r>
                <a:rPr lang="en-US" sz="3200" spc="320">
                  <a:solidFill>
                    <a:srgbClr val="61C2A2"/>
                  </a:solidFill>
                  <a:latin typeface="Poppins Light Bold"/>
                </a:rPr>
                <a:t>PRODUCTIVIDAD DEL ALMACÉN</a:t>
              </a:r>
            </a:p>
          </p:txBody>
        </p:sp>
        <p:sp>
          <p:nvSpPr>
            <p:cNvPr name="TextBox 16" id="16"/>
            <p:cNvSpPr txBox="true"/>
            <p:nvPr/>
          </p:nvSpPr>
          <p:spPr>
            <a:xfrm rot="0">
              <a:off x="0" y="1547647"/>
              <a:ext cx="7844562" cy="3002280"/>
            </a:xfrm>
            <a:prstGeom prst="rect">
              <a:avLst/>
            </a:prstGeom>
          </p:spPr>
          <p:txBody>
            <a:bodyPr anchor="t" rtlCol="false" tIns="0" lIns="0" bIns="0" rIns="0">
              <a:spAutoFit/>
            </a:bodyPr>
            <a:lstStyle/>
            <a:p>
              <a:pPr algn="just">
                <a:lnSpc>
                  <a:spcPts val="3600"/>
                </a:lnSpc>
              </a:pPr>
              <a:r>
                <a:rPr lang="en-US" sz="2400" u="sng">
                  <a:solidFill>
                    <a:srgbClr val="1D617A"/>
                  </a:solidFill>
                  <a:latin typeface="Poppins Bold"/>
                </a:rPr>
                <a:t>       Ventas         </a:t>
              </a:r>
            </a:p>
            <a:p>
              <a:pPr algn="just">
                <a:lnSpc>
                  <a:spcPts val="3600"/>
                </a:lnSpc>
              </a:pPr>
              <a:r>
                <a:rPr lang="en-US" sz="2400">
                  <a:solidFill>
                    <a:srgbClr val="1D617A"/>
                  </a:solidFill>
                  <a:latin typeface="Poppins Bold"/>
                </a:rPr>
                <a:t>      Almacén</a:t>
              </a:r>
            </a:p>
            <a:p>
              <a:pPr algn="just">
                <a:lnSpc>
                  <a:spcPts val="3600"/>
                </a:lnSpc>
              </a:pPr>
              <a:r>
                <a:rPr lang="en-US" sz="2400">
                  <a:solidFill>
                    <a:srgbClr val="1D617A"/>
                  </a:solidFill>
                  <a:latin typeface="Poppins Light"/>
                </a:rPr>
                <a:t>Por cada peso invertido en el almacén, se generan “x” pesos o centavos de ventas.</a:t>
              </a:r>
              <a:r>
                <a:rPr lang="en-US" sz="2400">
                  <a:solidFill>
                    <a:srgbClr val="1D617A"/>
                  </a:solidFill>
                  <a:latin typeface="Poppins Light"/>
                </a:rPr>
                <a:t>.</a:t>
              </a:r>
            </a:p>
          </p:txBody>
        </p:sp>
      </p:grpSp>
      <p:grpSp>
        <p:nvGrpSpPr>
          <p:cNvPr name="Group 17" id="17"/>
          <p:cNvGrpSpPr/>
          <p:nvPr/>
        </p:nvGrpSpPr>
        <p:grpSpPr>
          <a:xfrm rot="0">
            <a:off x="12255142" y="3538401"/>
            <a:ext cx="4762900" cy="3423831"/>
            <a:chOff x="0" y="0"/>
            <a:chExt cx="6350533" cy="4565108"/>
          </a:xfrm>
        </p:grpSpPr>
        <p:sp>
          <p:nvSpPr>
            <p:cNvPr name="TextBox 18" id="18"/>
            <p:cNvSpPr txBox="true"/>
            <p:nvPr/>
          </p:nvSpPr>
          <p:spPr>
            <a:xfrm rot="0">
              <a:off x="0" y="-38100"/>
              <a:ext cx="6350533" cy="1392767"/>
            </a:xfrm>
            <a:prstGeom prst="rect">
              <a:avLst/>
            </a:prstGeom>
          </p:spPr>
          <p:txBody>
            <a:bodyPr anchor="t" rtlCol="false" tIns="0" lIns="0" bIns="0" rIns="0">
              <a:spAutoFit/>
            </a:bodyPr>
            <a:lstStyle/>
            <a:p>
              <a:pPr>
                <a:lnSpc>
                  <a:spcPts val="4160"/>
                </a:lnSpc>
              </a:pPr>
              <a:r>
                <a:rPr lang="en-US" sz="3200" spc="320">
                  <a:solidFill>
                    <a:srgbClr val="61C2A2"/>
                  </a:solidFill>
                  <a:latin typeface="Poppins Light Bold"/>
                </a:rPr>
                <a:t>PRODUCTIVIDAD DEL CAPITAL CONTABLE</a:t>
              </a:r>
            </a:p>
          </p:txBody>
        </p:sp>
        <p:sp>
          <p:nvSpPr>
            <p:cNvPr name="TextBox 19" id="19"/>
            <p:cNvSpPr txBox="true"/>
            <p:nvPr/>
          </p:nvSpPr>
          <p:spPr>
            <a:xfrm rot="0">
              <a:off x="0" y="1547647"/>
              <a:ext cx="6350533" cy="3002280"/>
            </a:xfrm>
            <a:prstGeom prst="rect">
              <a:avLst/>
            </a:prstGeom>
          </p:spPr>
          <p:txBody>
            <a:bodyPr anchor="t" rtlCol="false" tIns="0" lIns="0" bIns="0" rIns="0">
              <a:spAutoFit/>
            </a:bodyPr>
            <a:lstStyle/>
            <a:p>
              <a:pPr algn="just">
                <a:lnSpc>
                  <a:spcPts val="3600"/>
                </a:lnSpc>
              </a:pPr>
              <a:r>
                <a:rPr lang="en-US" sz="2400" u="sng">
                  <a:solidFill>
                    <a:srgbClr val="1D617A"/>
                  </a:solidFill>
                  <a:latin typeface="Poppins Bold"/>
                </a:rPr>
                <a:t>      Ventas           </a:t>
              </a:r>
            </a:p>
            <a:p>
              <a:pPr algn="just">
                <a:lnSpc>
                  <a:spcPts val="3600"/>
                </a:lnSpc>
              </a:pPr>
              <a:r>
                <a:rPr lang="en-US" sz="2400">
                  <a:solidFill>
                    <a:srgbClr val="1D617A"/>
                  </a:solidFill>
                  <a:latin typeface="Poppins Bold"/>
                </a:rPr>
                <a:t>Capital Contable</a:t>
              </a:r>
            </a:p>
            <a:p>
              <a:pPr algn="just">
                <a:lnSpc>
                  <a:spcPts val="3600"/>
                </a:lnSpc>
              </a:pPr>
              <a:r>
                <a:rPr lang="en-US" sz="2400">
                  <a:solidFill>
                    <a:srgbClr val="1D617A"/>
                  </a:solidFill>
                  <a:latin typeface="Poppins Light"/>
                </a:rPr>
                <a:t>Por cada peso invertido por los socios, se generan “x” pesos o centavos</a:t>
              </a:r>
            </a:p>
          </p:txBody>
        </p:sp>
      </p:grpSp>
      <p:sp>
        <p:nvSpPr>
          <p:cNvPr name="TextBox 20" id="20"/>
          <p:cNvSpPr txBox="true"/>
          <p:nvPr/>
        </p:nvSpPr>
        <p:spPr>
          <a:xfrm rot="-5400000">
            <a:off x="-1001910" y="3106936"/>
            <a:ext cx="5715396" cy="1558925"/>
          </a:xfrm>
          <a:prstGeom prst="rect">
            <a:avLst/>
          </a:prstGeom>
        </p:spPr>
        <p:txBody>
          <a:bodyPr anchor="t" rtlCol="false" tIns="0" lIns="0" bIns="0" rIns="0">
            <a:spAutoFit/>
          </a:bodyPr>
          <a:lstStyle/>
          <a:p>
            <a:pPr algn="r">
              <a:lnSpc>
                <a:spcPts val="6050"/>
              </a:lnSpc>
            </a:pPr>
            <a:r>
              <a:rPr lang="en-US" sz="5500" spc="-165">
                <a:solidFill>
                  <a:srgbClr val="1D617A"/>
                </a:solidFill>
                <a:latin typeface="Poppins Bold Bold Italics"/>
              </a:rPr>
              <a:t>RAZONES DE PRODUCTIVIDAD</a:t>
            </a:r>
          </a:p>
        </p:txBody>
      </p:sp>
      <p:grpSp>
        <p:nvGrpSpPr>
          <p:cNvPr name="Group 21" id="21"/>
          <p:cNvGrpSpPr/>
          <p:nvPr/>
        </p:nvGrpSpPr>
        <p:grpSpPr>
          <a:xfrm rot="0">
            <a:off x="16324153" y="-1260206"/>
            <a:ext cx="3419289" cy="4078892"/>
            <a:chOff x="0" y="0"/>
            <a:chExt cx="4559052" cy="5438522"/>
          </a:xfrm>
        </p:grpSpPr>
        <p:grpSp>
          <p:nvGrpSpPr>
            <p:cNvPr name="Group 22" id="22"/>
            <p:cNvGrpSpPr/>
            <p:nvPr/>
          </p:nvGrpSpPr>
          <p:grpSpPr>
            <a:xfrm rot="-2700000">
              <a:off x="-98177" y="2639264"/>
              <a:ext cx="4293947" cy="1500924"/>
              <a:chOff x="0" y="0"/>
              <a:chExt cx="1162657" cy="406400"/>
            </a:xfrm>
          </p:grpSpPr>
          <p:sp>
            <p:nvSpPr>
              <p:cNvPr name="Freeform 23" id="23"/>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nvGrpSpPr>
            <p:cNvPr name="Group 24" id="24"/>
            <p:cNvGrpSpPr/>
            <p:nvPr/>
          </p:nvGrpSpPr>
          <p:grpSpPr>
            <a:xfrm rot="-2700000">
              <a:off x="240261" y="1349291"/>
              <a:ext cx="4438075" cy="1500924"/>
              <a:chOff x="0" y="0"/>
              <a:chExt cx="1201682" cy="406400"/>
            </a:xfrm>
          </p:grpSpPr>
          <p:sp>
            <p:nvSpPr>
              <p:cNvPr name="Freeform 25" id="25"/>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grpSp>
        <p:nvGrpSpPr>
          <p:cNvPr name="Group 26" id="26"/>
          <p:cNvGrpSpPr/>
          <p:nvPr/>
        </p:nvGrpSpPr>
        <p:grpSpPr>
          <a:xfrm rot="0">
            <a:off x="-1525603" y="6846493"/>
            <a:ext cx="5108607" cy="6094090"/>
            <a:chOff x="0" y="0"/>
            <a:chExt cx="6811476" cy="8125454"/>
          </a:xfrm>
        </p:grpSpPr>
        <p:grpSp>
          <p:nvGrpSpPr>
            <p:cNvPr name="Group 27" id="27"/>
            <p:cNvGrpSpPr/>
            <p:nvPr/>
          </p:nvGrpSpPr>
          <p:grpSpPr>
            <a:xfrm rot="-2700000">
              <a:off x="358963" y="2015916"/>
              <a:ext cx="6630730" cy="2242463"/>
              <a:chOff x="0" y="0"/>
              <a:chExt cx="1201682" cy="406400"/>
            </a:xfrm>
          </p:grpSpPr>
          <p:sp>
            <p:nvSpPr>
              <p:cNvPr name="Freeform 28" id="28"/>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nvGrpSpPr>
            <p:cNvPr name="Group 29" id="29"/>
            <p:cNvGrpSpPr/>
            <p:nvPr/>
          </p:nvGrpSpPr>
          <p:grpSpPr>
            <a:xfrm rot="-2700000">
              <a:off x="-146682" y="3943207"/>
              <a:ext cx="6415394" cy="2242463"/>
              <a:chOff x="0" y="0"/>
              <a:chExt cx="1162657" cy="406400"/>
            </a:xfrm>
          </p:grpSpPr>
          <p:sp>
            <p:nvSpPr>
              <p:cNvPr name="Freeform 30" id="30"/>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2202691" y="-1392681"/>
            <a:ext cx="6567557" cy="7927189"/>
            <a:chOff x="0" y="0"/>
            <a:chExt cx="8756743" cy="10569585"/>
          </a:xfrm>
        </p:grpSpPr>
        <p:grpSp>
          <p:nvGrpSpPr>
            <p:cNvPr name="Group 3" id="3"/>
            <p:cNvGrpSpPr/>
            <p:nvPr/>
          </p:nvGrpSpPr>
          <p:grpSpPr>
            <a:xfrm rot="-2700000">
              <a:off x="565588" y="2486724"/>
              <a:ext cx="8315027" cy="3093835"/>
              <a:chOff x="0" y="0"/>
              <a:chExt cx="1092245" cy="406400"/>
            </a:xfrm>
          </p:grpSpPr>
          <p:sp>
            <p:nvSpPr>
              <p:cNvPr name="Freeform 4" id="4"/>
              <p:cNvSpPr/>
              <p:nvPr/>
            </p:nvSpPr>
            <p:spPr>
              <a:xfrm>
                <a:off x="17780" y="22860"/>
                <a:ext cx="1066845" cy="360680"/>
              </a:xfrm>
              <a:custGeom>
                <a:avLst/>
                <a:gdLst/>
                <a:ahLst/>
                <a:cxnLst/>
                <a:rect r="r" b="b" t="t" l="l"/>
                <a:pathLst>
                  <a:path h="360680" w="1066845">
                    <a:moveTo>
                      <a:pt x="1066845" y="180340"/>
                    </a:moveTo>
                    <a:cubicBezTo>
                      <a:pt x="1066845" y="81280"/>
                      <a:pt x="986835" y="0"/>
                      <a:pt x="886506" y="0"/>
                    </a:cubicBezTo>
                    <a:lnTo>
                      <a:pt x="172720" y="0"/>
                    </a:lnTo>
                    <a:lnTo>
                      <a:pt x="172720" y="1270"/>
                    </a:lnTo>
                    <a:cubicBezTo>
                      <a:pt x="76200" y="5080"/>
                      <a:pt x="0" y="83820"/>
                      <a:pt x="0" y="180340"/>
                    </a:cubicBezTo>
                    <a:cubicBezTo>
                      <a:pt x="0" y="276860"/>
                      <a:pt x="77470" y="355600"/>
                      <a:pt x="172720" y="359410"/>
                    </a:cubicBezTo>
                    <a:lnTo>
                      <a:pt x="172720" y="360680"/>
                    </a:lnTo>
                    <a:lnTo>
                      <a:pt x="886505" y="360680"/>
                    </a:lnTo>
                    <a:cubicBezTo>
                      <a:pt x="985565" y="360680"/>
                      <a:pt x="1066845" y="279400"/>
                      <a:pt x="1066845" y="180340"/>
                    </a:cubicBezTo>
                    <a:close/>
                  </a:path>
                </a:pathLst>
              </a:custGeom>
              <a:solidFill>
                <a:srgbClr val="61C2A2"/>
              </a:solidFill>
            </p:spPr>
          </p:sp>
        </p:grpSp>
        <p:grpSp>
          <p:nvGrpSpPr>
            <p:cNvPr name="Group 5" id="5"/>
            <p:cNvGrpSpPr/>
            <p:nvPr/>
          </p:nvGrpSpPr>
          <p:grpSpPr>
            <a:xfrm rot="-2700000">
              <a:off x="-150932" y="4923696"/>
              <a:ext cx="8499807" cy="3093835"/>
              <a:chOff x="0" y="0"/>
              <a:chExt cx="1116518" cy="406400"/>
            </a:xfrm>
          </p:grpSpPr>
          <p:sp>
            <p:nvSpPr>
              <p:cNvPr name="Freeform 6" id="6"/>
              <p:cNvSpPr/>
              <p:nvPr/>
            </p:nvSpPr>
            <p:spPr>
              <a:xfrm>
                <a:off x="17780" y="22860"/>
                <a:ext cx="1091118" cy="360680"/>
              </a:xfrm>
              <a:custGeom>
                <a:avLst/>
                <a:gdLst/>
                <a:ahLst/>
                <a:cxnLst/>
                <a:rect r="r" b="b" t="t" l="l"/>
                <a:pathLst>
                  <a:path h="360680" w="1091118">
                    <a:moveTo>
                      <a:pt x="1091118" y="180340"/>
                    </a:moveTo>
                    <a:cubicBezTo>
                      <a:pt x="1091118" y="81280"/>
                      <a:pt x="1011108" y="0"/>
                      <a:pt x="910778" y="0"/>
                    </a:cubicBezTo>
                    <a:lnTo>
                      <a:pt x="172720" y="0"/>
                    </a:lnTo>
                    <a:lnTo>
                      <a:pt x="172720" y="1270"/>
                    </a:lnTo>
                    <a:cubicBezTo>
                      <a:pt x="76200" y="5080"/>
                      <a:pt x="0" y="83820"/>
                      <a:pt x="0" y="180340"/>
                    </a:cubicBezTo>
                    <a:cubicBezTo>
                      <a:pt x="0" y="276860"/>
                      <a:pt x="77470" y="355600"/>
                      <a:pt x="172720" y="359410"/>
                    </a:cubicBezTo>
                    <a:lnTo>
                      <a:pt x="172720" y="360680"/>
                    </a:lnTo>
                    <a:lnTo>
                      <a:pt x="910778" y="360680"/>
                    </a:lnTo>
                    <a:cubicBezTo>
                      <a:pt x="1009838" y="360680"/>
                      <a:pt x="1091118" y="279400"/>
                      <a:pt x="1091118" y="180340"/>
                    </a:cubicBezTo>
                    <a:close/>
                  </a:path>
                </a:pathLst>
              </a:custGeom>
              <a:solidFill>
                <a:srgbClr val="1D617A"/>
              </a:solidFill>
            </p:spPr>
          </p:sp>
        </p:grpSp>
      </p:grpSp>
      <p:grpSp>
        <p:nvGrpSpPr>
          <p:cNvPr name="Group 7" id="7"/>
          <p:cNvGrpSpPr/>
          <p:nvPr/>
        </p:nvGrpSpPr>
        <p:grpSpPr>
          <a:xfrm rot="0">
            <a:off x="15929106" y="6156099"/>
            <a:ext cx="4717788" cy="4717788"/>
            <a:chOff x="0" y="0"/>
            <a:chExt cx="6290385" cy="6290385"/>
          </a:xfrm>
        </p:grpSpPr>
        <p:grpSp>
          <p:nvGrpSpPr>
            <p:cNvPr name="Group 8" id="8"/>
            <p:cNvGrpSpPr/>
            <p:nvPr/>
          </p:nvGrpSpPr>
          <p:grpSpPr>
            <a:xfrm rot="-2700000">
              <a:off x="-497285" y="2339696"/>
              <a:ext cx="7284955" cy="1610992"/>
              <a:chOff x="0" y="0"/>
              <a:chExt cx="1837753" cy="406400"/>
            </a:xfrm>
          </p:grpSpPr>
          <p:sp>
            <p:nvSpPr>
              <p:cNvPr name="Freeform 9" id="9"/>
              <p:cNvSpPr/>
              <p:nvPr/>
            </p:nvSpPr>
            <p:spPr>
              <a:xfrm>
                <a:off x="17780" y="22860"/>
                <a:ext cx="1812353" cy="360680"/>
              </a:xfrm>
              <a:custGeom>
                <a:avLst/>
                <a:gdLst/>
                <a:ahLst/>
                <a:cxnLst/>
                <a:rect r="r" b="b" t="t" l="l"/>
                <a:pathLst>
                  <a:path h="360680" w="1812353">
                    <a:moveTo>
                      <a:pt x="1812353" y="180340"/>
                    </a:moveTo>
                    <a:cubicBezTo>
                      <a:pt x="1812353" y="81280"/>
                      <a:pt x="1732343" y="0"/>
                      <a:pt x="1632013" y="0"/>
                    </a:cubicBezTo>
                    <a:lnTo>
                      <a:pt x="172720" y="0"/>
                    </a:lnTo>
                    <a:lnTo>
                      <a:pt x="172720" y="1270"/>
                    </a:lnTo>
                    <a:cubicBezTo>
                      <a:pt x="76200" y="5080"/>
                      <a:pt x="0" y="83820"/>
                      <a:pt x="0" y="180340"/>
                    </a:cubicBezTo>
                    <a:cubicBezTo>
                      <a:pt x="0" y="276860"/>
                      <a:pt x="77470" y="355600"/>
                      <a:pt x="172720" y="359410"/>
                    </a:cubicBezTo>
                    <a:lnTo>
                      <a:pt x="172720" y="360680"/>
                    </a:lnTo>
                    <a:lnTo>
                      <a:pt x="1632013" y="360680"/>
                    </a:lnTo>
                    <a:cubicBezTo>
                      <a:pt x="1731073" y="360680"/>
                      <a:pt x="1812353" y="279400"/>
                      <a:pt x="1812353" y="180340"/>
                    </a:cubicBezTo>
                    <a:close/>
                  </a:path>
                </a:pathLst>
              </a:custGeom>
              <a:solidFill>
                <a:srgbClr val="1D617A"/>
              </a:solidFill>
            </p:spPr>
          </p:sp>
        </p:grpSp>
        <p:grpSp>
          <p:nvGrpSpPr>
            <p:cNvPr name="Group 10" id="10"/>
            <p:cNvGrpSpPr/>
            <p:nvPr/>
          </p:nvGrpSpPr>
          <p:grpSpPr>
            <a:xfrm rot="-2700000">
              <a:off x="202722" y="2028274"/>
              <a:ext cx="4619852" cy="1610992"/>
              <a:chOff x="0" y="0"/>
              <a:chExt cx="1165436" cy="406400"/>
            </a:xfrm>
          </p:grpSpPr>
          <p:sp>
            <p:nvSpPr>
              <p:cNvPr name="Freeform 11" id="11"/>
              <p:cNvSpPr/>
              <p:nvPr/>
            </p:nvSpPr>
            <p:spPr>
              <a:xfrm>
                <a:off x="17780" y="22860"/>
                <a:ext cx="1140036" cy="360680"/>
              </a:xfrm>
              <a:custGeom>
                <a:avLst/>
                <a:gdLst/>
                <a:ahLst/>
                <a:cxnLst/>
                <a:rect r="r" b="b" t="t" l="l"/>
                <a:pathLst>
                  <a:path h="360680" w="1140036">
                    <a:moveTo>
                      <a:pt x="1140036" y="180340"/>
                    </a:moveTo>
                    <a:cubicBezTo>
                      <a:pt x="1140036" y="81280"/>
                      <a:pt x="1060026" y="0"/>
                      <a:pt x="959696" y="0"/>
                    </a:cubicBezTo>
                    <a:lnTo>
                      <a:pt x="172720" y="0"/>
                    </a:lnTo>
                    <a:lnTo>
                      <a:pt x="172720" y="1270"/>
                    </a:lnTo>
                    <a:cubicBezTo>
                      <a:pt x="76200" y="5080"/>
                      <a:pt x="0" y="83820"/>
                      <a:pt x="0" y="180340"/>
                    </a:cubicBezTo>
                    <a:cubicBezTo>
                      <a:pt x="0" y="276860"/>
                      <a:pt x="77470" y="355600"/>
                      <a:pt x="172720" y="359410"/>
                    </a:cubicBezTo>
                    <a:lnTo>
                      <a:pt x="172720" y="360680"/>
                    </a:lnTo>
                    <a:lnTo>
                      <a:pt x="959696" y="360680"/>
                    </a:lnTo>
                    <a:cubicBezTo>
                      <a:pt x="1058756" y="360680"/>
                      <a:pt x="1140036" y="279400"/>
                      <a:pt x="1140036" y="180340"/>
                    </a:cubicBezTo>
                    <a:close/>
                  </a:path>
                </a:pathLst>
              </a:custGeom>
              <a:solidFill>
                <a:srgbClr val="61C2A2"/>
              </a:solidFill>
            </p:spPr>
          </p:sp>
        </p:grpSp>
      </p:grpSp>
      <p:pic>
        <p:nvPicPr>
          <p:cNvPr name="Picture 12" id="12"/>
          <p:cNvPicPr>
            <a:picLocks noChangeAspect="true"/>
          </p:cNvPicPr>
          <p:nvPr/>
        </p:nvPicPr>
        <p:blipFill>
          <a:blip r:embed="rId2"/>
          <a:srcRect l="0" t="0" r="0" b="0"/>
          <a:stretch>
            <a:fillRect/>
          </a:stretch>
        </p:blipFill>
        <p:spPr>
          <a:xfrm flipH="false" flipV="false" rot="0">
            <a:off x="12828015" y="1409700"/>
            <a:ext cx="2919153" cy="3733800"/>
          </a:xfrm>
          <a:prstGeom prst="rect">
            <a:avLst/>
          </a:prstGeom>
        </p:spPr>
      </p:pic>
      <p:pic>
        <p:nvPicPr>
          <p:cNvPr name="Picture 13" id="13"/>
          <p:cNvPicPr>
            <a:picLocks noChangeAspect="true"/>
          </p:cNvPicPr>
          <p:nvPr/>
        </p:nvPicPr>
        <p:blipFill>
          <a:blip r:embed="rId3"/>
          <a:srcRect l="0" t="0" r="0" b="0"/>
          <a:stretch>
            <a:fillRect/>
          </a:stretch>
        </p:blipFill>
        <p:spPr>
          <a:xfrm flipH="false" flipV="false" rot="0">
            <a:off x="7337177" y="2570913"/>
            <a:ext cx="3613647" cy="3265423"/>
          </a:xfrm>
          <a:prstGeom prst="rect">
            <a:avLst/>
          </a:prstGeom>
        </p:spPr>
      </p:pic>
      <p:pic>
        <p:nvPicPr>
          <p:cNvPr name="Picture 14" id="14"/>
          <p:cNvPicPr>
            <a:picLocks noChangeAspect="true"/>
          </p:cNvPicPr>
          <p:nvPr/>
        </p:nvPicPr>
        <p:blipFill>
          <a:blip r:embed="rId4"/>
          <a:srcRect l="0" t="0" r="0" b="0"/>
          <a:stretch>
            <a:fillRect/>
          </a:stretch>
        </p:blipFill>
        <p:spPr>
          <a:xfrm flipH="false" flipV="false" rot="0">
            <a:off x="2193292" y="3557693"/>
            <a:ext cx="3614233" cy="2976814"/>
          </a:xfrm>
          <a:prstGeom prst="rect">
            <a:avLst/>
          </a:prstGeom>
        </p:spPr>
      </p:pic>
      <p:grpSp>
        <p:nvGrpSpPr>
          <p:cNvPr name="Group 15" id="15"/>
          <p:cNvGrpSpPr/>
          <p:nvPr/>
        </p:nvGrpSpPr>
        <p:grpSpPr>
          <a:xfrm rot="0">
            <a:off x="1618958" y="6915507"/>
            <a:ext cx="4762900" cy="2758351"/>
            <a:chOff x="0" y="0"/>
            <a:chExt cx="6350533" cy="3677801"/>
          </a:xfrm>
        </p:grpSpPr>
        <p:sp>
          <p:nvSpPr>
            <p:cNvPr name="TextBox 16" id="16"/>
            <p:cNvSpPr txBox="true"/>
            <p:nvPr/>
          </p:nvSpPr>
          <p:spPr>
            <a:xfrm rot="0">
              <a:off x="0" y="-38100"/>
              <a:ext cx="6350533" cy="1308100"/>
            </a:xfrm>
            <a:prstGeom prst="rect">
              <a:avLst/>
            </a:prstGeom>
          </p:spPr>
          <p:txBody>
            <a:bodyPr anchor="t" rtlCol="false" tIns="0" lIns="0" bIns="0" rIns="0">
              <a:spAutoFit/>
            </a:bodyPr>
            <a:lstStyle/>
            <a:p>
              <a:pPr algn="ctr">
                <a:lnSpc>
                  <a:spcPts val="3900"/>
                </a:lnSpc>
              </a:pPr>
              <a:r>
                <a:rPr lang="en-US" sz="3000" spc="300">
                  <a:solidFill>
                    <a:srgbClr val="61C2A2"/>
                  </a:solidFill>
                  <a:latin typeface="Poppins Light Bold"/>
                </a:rPr>
                <a:t>USO DE VARIAS RAZONES</a:t>
              </a:r>
            </a:p>
          </p:txBody>
        </p:sp>
        <p:sp>
          <p:nvSpPr>
            <p:cNvPr name="TextBox 17" id="17"/>
            <p:cNvSpPr txBox="true"/>
            <p:nvPr/>
          </p:nvSpPr>
          <p:spPr>
            <a:xfrm rot="0">
              <a:off x="0" y="1457325"/>
              <a:ext cx="6350533" cy="2190115"/>
            </a:xfrm>
            <a:prstGeom prst="rect">
              <a:avLst/>
            </a:prstGeom>
          </p:spPr>
          <p:txBody>
            <a:bodyPr anchor="t" rtlCol="false" tIns="0" lIns="0" bIns="0" rIns="0">
              <a:spAutoFit/>
            </a:bodyPr>
            <a:lstStyle/>
            <a:p>
              <a:pPr algn="just">
                <a:lnSpc>
                  <a:spcPts val="3300"/>
                </a:lnSpc>
              </a:pPr>
              <a:r>
                <a:rPr lang="en-US" sz="2200">
                  <a:solidFill>
                    <a:srgbClr val="1D617A"/>
                  </a:solidFill>
                  <a:latin typeface="Poppins Light"/>
                </a:rPr>
                <a:t>Una sola razón no ofrece un panorame completo para juzgar el funcionamiento de una empresa.</a:t>
              </a:r>
            </a:p>
          </p:txBody>
        </p:sp>
      </p:grpSp>
      <p:grpSp>
        <p:nvGrpSpPr>
          <p:cNvPr name="Group 18" id="18"/>
          <p:cNvGrpSpPr/>
          <p:nvPr/>
        </p:nvGrpSpPr>
        <p:grpSpPr>
          <a:xfrm rot="0">
            <a:off x="6762550" y="6534507"/>
            <a:ext cx="4762900" cy="2339251"/>
            <a:chOff x="0" y="0"/>
            <a:chExt cx="6350533" cy="3119001"/>
          </a:xfrm>
        </p:grpSpPr>
        <p:sp>
          <p:nvSpPr>
            <p:cNvPr name="TextBox 19" id="19"/>
            <p:cNvSpPr txBox="true"/>
            <p:nvPr/>
          </p:nvSpPr>
          <p:spPr>
            <a:xfrm rot="0">
              <a:off x="0" y="-38100"/>
              <a:ext cx="6350533" cy="1308100"/>
            </a:xfrm>
            <a:prstGeom prst="rect">
              <a:avLst/>
            </a:prstGeom>
          </p:spPr>
          <p:txBody>
            <a:bodyPr anchor="t" rtlCol="false" tIns="0" lIns="0" bIns="0" rIns="0">
              <a:spAutoFit/>
            </a:bodyPr>
            <a:lstStyle/>
            <a:p>
              <a:pPr algn="ctr">
                <a:lnSpc>
                  <a:spcPts val="3900"/>
                </a:lnSpc>
              </a:pPr>
              <a:r>
                <a:rPr lang="en-US" sz="3000" spc="300">
                  <a:solidFill>
                    <a:srgbClr val="61C2A2"/>
                  </a:solidFill>
                  <a:latin typeface="Poppins Light Bold"/>
                </a:rPr>
                <a:t>PERIODOS CONTABLES</a:t>
              </a:r>
            </a:p>
          </p:txBody>
        </p:sp>
        <p:sp>
          <p:nvSpPr>
            <p:cNvPr name="TextBox 20" id="20"/>
            <p:cNvSpPr txBox="true"/>
            <p:nvPr/>
          </p:nvSpPr>
          <p:spPr>
            <a:xfrm rot="0">
              <a:off x="0" y="1457325"/>
              <a:ext cx="6350533" cy="1631315"/>
            </a:xfrm>
            <a:prstGeom prst="rect">
              <a:avLst/>
            </a:prstGeom>
          </p:spPr>
          <p:txBody>
            <a:bodyPr anchor="t" rtlCol="false" tIns="0" lIns="0" bIns="0" rIns="0">
              <a:spAutoFit/>
            </a:bodyPr>
            <a:lstStyle/>
            <a:p>
              <a:pPr algn="just">
                <a:lnSpc>
                  <a:spcPts val="3300"/>
                </a:lnSpc>
              </a:pPr>
              <a:r>
                <a:rPr lang="en-US" sz="2200">
                  <a:solidFill>
                    <a:srgbClr val="1D617A"/>
                  </a:solidFill>
                  <a:latin typeface="Poppins Light"/>
                </a:rPr>
                <a:t>Los periodos contables deben ser similares para poder comparar estados financieros.</a:t>
              </a:r>
            </a:p>
          </p:txBody>
        </p:sp>
      </p:grpSp>
      <p:grpSp>
        <p:nvGrpSpPr>
          <p:cNvPr name="Group 21" id="21"/>
          <p:cNvGrpSpPr/>
          <p:nvPr/>
        </p:nvGrpSpPr>
        <p:grpSpPr>
          <a:xfrm rot="0">
            <a:off x="11906142" y="5836336"/>
            <a:ext cx="4762900" cy="2339251"/>
            <a:chOff x="0" y="0"/>
            <a:chExt cx="6350533" cy="3119001"/>
          </a:xfrm>
        </p:grpSpPr>
        <p:sp>
          <p:nvSpPr>
            <p:cNvPr name="TextBox 22" id="22"/>
            <p:cNvSpPr txBox="true"/>
            <p:nvPr/>
          </p:nvSpPr>
          <p:spPr>
            <a:xfrm rot="0">
              <a:off x="0" y="-38100"/>
              <a:ext cx="6350533" cy="1308100"/>
            </a:xfrm>
            <a:prstGeom prst="rect">
              <a:avLst/>
            </a:prstGeom>
          </p:spPr>
          <p:txBody>
            <a:bodyPr anchor="t" rtlCol="false" tIns="0" lIns="0" bIns="0" rIns="0">
              <a:spAutoFit/>
            </a:bodyPr>
            <a:lstStyle/>
            <a:p>
              <a:pPr algn="ctr">
                <a:lnSpc>
                  <a:spcPts val="3900"/>
                </a:lnSpc>
              </a:pPr>
              <a:r>
                <a:rPr lang="en-US" sz="3000" spc="300">
                  <a:solidFill>
                    <a:srgbClr val="61C2A2"/>
                  </a:solidFill>
                  <a:latin typeface="Poppins Light Bold"/>
                </a:rPr>
                <a:t>ESTADOS FINANCIEROS</a:t>
              </a:r>
            </a:p>
          </p:txBody>
        </p:sp>
        <p:sp>
          <p:nvSpPr>
            <p:cNvPr name="TextBox 23" id="23"/>
            <p:cNvSpPr txBox="true"/>
            <p:nvPr/>
          </p:nvSpPr>
          <p:spPr>
            <a:xfrm rot="0">
              <a:off x="0" y="1457325"/>
              <a:ext cx="6350533" cy="1631315"/>
            </a:xfrm>
            <a:prstGeom prst="rect">
              <a:avLst/>
            </a:prstGeom>
          </p:spPr>
          <p:txBody>
            <a:bodyPr anchor="t" rtlCol="false" tIns="0" lIns="0" bIns="0" rIns="0">
              <a:spAutoFit/>
            </a:bodyPr>
            <a:lstStyle/>
            <a:p>
              <a:pPr algn="just">
                <a:lnSpc>
                  <a:spcPts val="3300"/>
                </a:lnSpc>
              </a:pPr>
              <a:r>
                <a:rPr lang="en-US" sz="2200">
                  <a:solidFill>
                    <a:srgbClr val="1D617A"/>
                  </a:solidFill>
                  <a:latin typeface="Poppins Light"/>
                </a:rPr>
                <a:t>Asegurarse que los datos ocupados esten previamente validados por la compañía.</a:t>
              </a:r>
            </a:p>
          </p:txBody>
        </p:sp>
      </p:grpSp>
      <p:sp>
        <p:nvSpPr>
          <p:cNvPr name="TextBox 24" id="24"/>
          <p:cNvSpPr txBox="true"/>
          <p:nvPr/>
        </p:nvSpPr>
        <p:spPr>
          <a:xfrm rot="0">
            <a:off x="4000408" y="695325"/>
            <a:ext cx="7810896" cy="714375"/>
          </a:xfrm>
          <a:prstGeom prst="rect">
            <a:avLst/>
          </a:prstGeom>
        </p:spPr>
        <p:txBody>
          <a:bodyPr anchor="t" rtlCol="false" tIns="0" lIns="0" bIns="0" rIns="0">
            <a:spAutoFit/>
          </a:bodyPr>
          <a:lstStyle/>
          <a:p>
            <a:pPr algn="ctr">
              <a:lnSpc>
                <a:spcPts val="5500"/>
              </a:lnSpc>
            </a:pPr>
            <a:r>
              <a:rPr lang="en-US" sz="5000" spc="-150">
                <a:solidFill>
                  <a:srgbClr val="1D617A"/>
                </a:solidFill>
                <a:latin typeface="Poppins Bold Bold Italics"/>
              </a:rPr>
              <a:t>CONSIDERACIONES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D617A"/>
        </a:solidFill>
      </p:bgPr>
    </p:bg>
    <p:spTree>
      <p:nvGrpSpPr>
        <p:cNvPr id="1" name=""/>
        <p:cNvGrpSpPr/>
        <p:nvPr/>
      </p:nvGrpSpPr>
      <p:grpSpPr>
        <a:xfrm>
          <a:off x="0" y="0"/>
          <a:ext cx="0" cy="0"/>
          <a:chOff x="0" y="0"/>
          <a:chExt cx="0" cy="0"/>
        </a:xfrm>
      </p:grpSpPr>
      <p:grpSp>
        <p:nvGrpSpPr>
          <p:cNvPr name="Group 2" id="2"/>
          <p:cNvGrpSpPr/>
          <p:nvPr/>
        </p:nvGrpSpPr>
        <p:grpSpPr>
          <a:xfrm rot="0">
            <a:off x="-3454256" y="1541483"/>
            <a:ext cx="10908612" cy="12919035"/>
            <a:chOff x="0" y="0"/>
            <a:chExt cx="14544816" cy="17225380"/>
          </a:xfrm>
        </p:grpSpPr>
        <p:grpSp>
          <p:nvGrpSpPr>
            <p:cNvPr name="Group 3" id="3"/>
            <p:cNvGrpSpPr/>
            <p:nvPr/>
          </p:nvGrpSpPr>
          <p:grpSpPr>
            <a:xfrm rot="-2700000">
              <a:off x="2556842" y="3625680"/>
              <a:ext cx="12149878" cy="4574709"/>
              <a:chOff x="0" y="0"/>
              <a:chExt cx="1079350" cy="406400"/>
            </a:xfrm>
          </p:grpSpPr>
          <p:sp>
            <p:nvSpPr>
              <p:cNvPr name="Freeform 4" id="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alpha val="14901"/>
                </a:srgbClr>
              </a:solidFill>
            </p:spPr>
          </p:sp>
        </p:grpSp>
        <p:grpSp>
          <p:nvGrpSpPr>
            <p:cNvPr name="Group 5" id="5"/>
            <p:cNvGrpSpPr/>
            <p:nvPr/>
          </p:nvGrpSpPr>
          <p:grpSpPr>
            <a:xfrm rot="-2700000">
              <a:off x="-299237" y="8693441"/>
              <a:ext cx="13087643" cy="4574709"/>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DBEFE1">
                  <a:alpha val="14901"/>
                </a:srgbClr>
              </a:solidFill>
            </p:spPr>
          </p:sp>
        </p:grpSp>
      </p:grpSp>
      <p:grpSp>
        <p:nvGrpSpPr>
          <p:cNvPr name="Group 7" id="7"/>
          <p:cNvGrpSpPr/>
          <p:nvPr/>
        </p:nvGrpSpPr>
        <p:grpSpPr>
          <a:xfrm rot="0">
            <a:off x="15644827" y="-1436083"/>
            <a:ext cx="4215192" cy="4215192"/>
            <a:chOff x="0" y="0"/>
            <a:chExt cx="5620256" cy="5620256"/>
          </a:xfrm>
        </p:grpSpPr>
        <p:grpSp>
          <p:nvGrpSpPr>
            <p:cNvPr name="Group 8" id="8"/>
            <p:cNvGrpSpPr/>
            <p:nvPr/>
          </p:nvGrpSpPr>
          <p:grpSpPr>
            <a:xfrm rot="-2700000">
              <a:off x="-262175" y="1908310"/>
              <a:ext cx="6144605" cy="1803636"/>
              <a:chOff x="0" y="0"/>
              <a:chExt cx="1384518" cy="406400"/>
            </a:xfrm>
          </p:grpSpPr>
          <p:sp>
            <p:nvSpPr>
              <p:cNvPr name="Freeform 9" id="9"/>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61C2A2"/>
              </a:solidFill>
            </p:spPr>
          </p:sp>
        </p:grpSp>
        <p:grpSp>
          <p:nvGrpSpPr>
            <p:cNvPr name="Group 10" id="10"/>
            <p:cNvGrpSpPr/>
            <p:nvPr/>
          </p:nvGrpSpPr>
          <p:grpSpPr>
            <a:xfrm rot="-2700000">
              <a:off x="368260" y="1423043"/>
              <a:ext cx="3740576" cy="1803636"/>
              <a:chOff x="0" y="0"/>
              <a:chExt cx="842836" cy="406400"/>
            </a:xfrm>
          </p:grpSpPr>
          <p:sp>
            <p:nvSpPr>
              <p:cNvPr name="Freeform 11" id="11"/>
              <p:cNvSpPr/>
              <p:nvPr/>
            </p:nvSpPr>
            <p:spPr>
              <a:xfrm>
                <a:off x="17780" y="22860"/>
                <a:ext cx="817436" cy="360680"/>
              </a:xfrm>
              <a:custGeom>
                <a:avLst/>
                <a:gdLst/>
                <a:ahLst/>
                <a:cxnLst/>
                <a:rect r="r" b="b" t="t" l="l"/>
                <a:pathLst>
                  <a:path h="360680" w="817436">
                    <a:moveTo>
                      <a:pt x="817436" y="180340"/>
                    </a:moveTo>
                    <a:cubicBezTo>
                      <a:pt x="817436" y="81280"/>
                      <a:pt x="737426" y="0"/>
                      <a:pt x="637096" y="0"/>
                    </a:cubicBezTo>
                    <a:lnTo>
                      <a:pt x="172720" y="0"/>
                    </a:lnTo>
                    <a:lnTo>
                      <a:pt x="172720" y="1270"/>
                    </a:lnTo>
                    <a:cubicBezTo>
                      <a:pt x="76200" y="5080"/>
                      <a:pt x="0" y="83820"/>
                      <a:pt x="0" y="180340"/>
                    </a:cubicBezTo>
                    <a:cubicBezTo>
                      <a:pt x="0" y="276860"/>
                      <a:pt x="77470" y="355600"/>
                      <a:pt x="172720" y="359410"/>
                    </a:cubicBezTo>
                    <a:lnTo>
                      <a:pt x="172720" y="360680"/>
                    </a:lnTo>
                    <a:lnTo>
                      <a:pt x="637096" y="360680"/>
                    </a:lnTo>
                    <a:cubicBezTo>
                      <a:pt x="736156" y="360680"/>
                      <a:pt x="817436" y="279400"/>
                      <a:pt x="817436" y="180340"/>
                    </a:cubicBezTo>
                    <a:close/>
                  </a:path>
                </a:pathLst>
              </a:custGeom>
              <a:solidFill>
                <a:srgbClr val="DBEFE1"/>
              </a:solidFill>
            </p:spPr>
          </p:sp>
        </p:grpSp>
      </p:grpSp>
      <p:grpSp>
        <p:nvGrpSpPr>
          <p:cNvPr name="Group 12" id="12"/>
          <p:cNvGrpSpPr/>
          <p:nvPr/>
        </p:nvGrpSpPr>
        <p:grpSpPr>
          <a:xfrm rot="0">
            <a:off x="2000050" y="2368563"/>
            <a:ext cx="14287900" cy="5549874"/>
            <a:chOff x="0" y="0"/>
            <a:chExt cx="19050533" cy="7399832"/>
          </a:xfrm>
        </p:grpSpPr>
        <p:sp>
          <p:nvSpPr>
            <p:cNvPr name="TextBox 13" id="13"/>
            <p:cNvSpPr txBox="true"/>
            <p:nvPr/>
          </p:nvSpPr>
          <p:spPr>
            <a:xfrm rot="0">
              <a:off x="0" y="0"/>
              <a:ext cx="19050533" cy="5120640"/>
            </a:xfrm>
            <a:prstGeom prst="rect">
              <a:avLst/>
            </a:prstGeom>
          </p:spPr>
          <p:txBody>
            <a:bodyPr anchor="t" rtlCol="false" tIns="0" lIns="0" bIns="0" rIns="0">
              <a:spAutoFit/>
            </a:bodyPr>
            <a:lstStyle/>
            <a:p>
              <a:pPr algn="ctr">
                <a:lnSpc>
                  <a:spcPts val="5040"/>
                </a:lnSpc>
              </a:pPr>
              <a:r>
                <a:rPr lang="en-US" sz="4200" spc="-126">
                  <a:solidFill>
                    <a:srgbClr val="DBEFE1"/>
                  </a:solidFill>
                  <a:latin typeface="Poppins Medium Bold"/>
                </a:rPr>
                <a:t>Las razones financieras son indicadores utilizados para medir o cuantificar la realidad económica y financiera de una empresa o unidad evaluada, y su capacidad para asumir las diferentes obligaciones de las que se hace cargo para poder desarrollar su objeto social.</a:t>
              </a:r>
            </a:p>
          </p:txBody>
        </p:sp>
        <p:grpSp>
          <p:nvGrpSpPr>
            <p:cNvPr name="Group 14" id="14"/>
            <p:cNvGrpSpPr/>
            <p:nvPr/>
          </p:nvGrpSpPr>
          <p:grpSpPr>
            <a:xfrm rot="0">
              <a:off x="8825857" y="5797668"/>
              <a:ext cx="1398819" cy="193736"/>
              <a:chOff x="0" y="0"/>
              <a:chExt cx="2934307" cy="406400"/>
            </a:xfrm>
          </p:grpSpPr>
          <p:sp>
            <p:nvSpPr>
              <p:cNvPr name="Freeform 15" id="15"/>
              <p:cNvSpPr/>
              <p:nvPr/>
            </p:nvSpPr>
            <p:spPr>
              <a:xfrm>
                <a:off x="17780" y="22860"/>
                <a:ext cx="2908908" cy="360680"/>
              </a:xfrm>
              <a:custGeom>
                <a:avLst/>
                <a:gdLst/>
                <a:ahLst/>
                <a:cxnLst/>
                <a:rect r="r" b="b" t="t" l="l"/>
                <a:pathLst>
                  <a:path h="360680" w="2908908">
                    <a:moveTo>
                      <a:pt x="2908908" y="180340"/>
                    </a:moveTo>
                    <a:cubicBezTo>
                      <a:pt x="2908908" y="81280"/>
                      <a:pt x="2828898" y="0"/>
                      <a:pt x="2728568" y="0"/>
                    </a:cubicBezTo>
                    <a:lnTo>
                      <a:pt x="172720" y="0"/>
                    </a:lnTo>
                    <a:lnTo>
                      <a:pt x="172720" y="1270"/>
                    </a:lnTo>
                    <a:cubicBezTo>
                      <a:pt x="76200" y="5080"/>
                      <a:pt x="0" y="83820"/>
                      <a:pt x="0" y="180340"/>
                    </a:cubicBezTo>
                    <a:cubicBezTo>
                      <a:pt x="0" y="276860"/>
                      <a:pt x="77470" y="355600"/>
                      <a:pt x="172720" y="359410"/>
                    </a:cubicBezTo>
                    <a:lnTo>
                      <a:pt x="172720" y="360680"/>
                    </a:lnTo>
                    <a:lnTo>
                      <a:pt x="2728567" y="360680"/>
                    </a:lnTo>
                    <a:cubicBezTo>
                      <a:pt x="2827628" y="360680"/>
                      <a:pt x="2908907" y="279400"/>
                      <a:pt x="2908907" y="180340"/>
                    </a:cubicBezTo>
                    <a:close/>
                  </a:path>
                </a:pathLst>
              </a:custGeom>
              <a:solidFill>
                <a:srgbClr val="61C2A2"/>
              </a:solidFill>
            </p:spPr>
          </p:sp>
        </p:grpSp>
        <p:sp>
          <p:nvSpPr>
            <p:cNvPr name="TextBox 16" id="16"/>
            <p:cNvSpPr txBox="true"/>
            <p:nvPr/>
          </p:nvSpPr>
          <p:spPr>
            <a:xfrm rot="0">
              <a:off x="5397500" y="6639856"/>
              <a:ext cx="8255533" cy="759976"/>
            </a:xfrm>
            <a:prstGeom prst="rect">
              <a:avLst/>
            </a:prstGeom>
          </p:spPr>
          <p:txBody>
            <a:bodyPr anchor="t" rtlCol="false" tIns="0" lIns="0" bIns="0" rIns="0">
              <a:spAutoFit/>
            </a:bodyPr>
            <a:lstStyle/>
            <a:p>
              <a:pPr algn="ctr">
                <a:lnSpc>
                  <a:spcPts val="4679"/>
                </a:lnSpc>
              </a:pPr>
              <a:r>
                <a:rPr lang="en-US" sz="3599" spc="359">
                  <a:solidFill>
                    <a:srgbClr val="DBEFE1"/>
                  </a:solidFill>
                  <a:latin typeface="Poppins Light Bold"/>
                </a:rPr>
                <a:t>DEFINICIÓN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6686" t="0" r="16686" b="0"/>
          <a:stretch>
            <a:fillRect/>
          </a:stretch>
        </p:blipFill>
        <p:spPr>
          <a:xfrm flipH="false" flipV="false" rot="0">
            <a:off x="11448958" y="2238375"/>
            <a:ext cx="5810342" cy="5810250"/>
          </a:xfrm>
          <a:prstGeom prst="rect">
            <a:avLst/>
          </a:prstGeom>
        </p:spPr>
      </p:pic>
      <p:grpSp>
        <p:nvGrpSpPr>
          <p:cNvPr name="Group 3" id="3"/>
          <p:cNvGrpSpPr/>
          <p:nvPr/>
        </p:nvGrpSpPr>
        <p:grpSpPr>
          <a:xfrm rot="0">
            <a:off x="9144000" y="6754969"/>
            <a:ext cx="3841488" cy="4549463"/>
            <a:chOff x="0" y="0"/>
            <a:chExt cx="5121985" cy="6065950"/>
          </a:xfrm>
        </p:grpSpPr>
        <p:grpSp>
          <p:nvGrpSpPr>
            <p:cNvPr name="Group 4" id="4"/>
            <p:cNvGrpSpPr/>
            <p:nvPr/>
          </p:nvGrpSpPr>
          <p:grpSpPr>
            <a:xfrm rot="-2700000">
              <a:off x="900397" y="1276790"/>
              <a:ext cx="4278603" cy="1610992"/>
              <a:chOff x="0" y="0"/>
              <a:chExt cx="1079350" cy="406400"/>
            </a:xfrm>
          </p:grpSpPr>
          <p:sp>
            <p:nvSpPr>
              <p:cNvPr name="Freeform 5" id="5"/>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6" id="6"/>
            <p:cNvGrpSpPr/>
            <p:nvPr/>
          </p:nvGrpSpPr>
          <p:grpSpPr>
            <a:xfrm rot="-2700000">
              <a:off x="-105377" y="3061412"/>
              <a:ext cx="4608838" cy="1610992"/>
              <a:chOff x="0" y="0"/>
              <a:chExt cx="1162657" cy="406400"/>
            </a:xfrm>
          </p:grpSpPr>
          <p:sp>
            <p:nvSpPr>
              <p:cNvPr name="Freeform 7" id="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8" id="8"/>
          <p:cNvGrpSpPr/>
          <p:nvPr/>
        </p:nvGrpSpPr>
        <p:grpSpPr>
          <a:xfrm rot="0">
            <a:off x="16113342" y="-432445"/>
            <a:ext cx="3120591" cy="3884316"/>
            <a:chOff x="0" y="0"/>
            <a:chExt cx="4160788" cy="5179088"/>
          </a:xfrm>
        </p:grpSpPr>
        <p:grpSp>
          <p:nvGrpSpPr>
            <p:cNvPr name="Group 9" id="9"/>
            <p:cNvGrpSpPr/>
            <p:nvPr/>
          </p:nvGrpSpPr>
          <p:grpSpPr>
            <a:xfrm rot="-2700000">
              <a:off x="24979" y="2346691"/>
              <a:ext cx="3920329" cy="1694505"/>
              <a:chOff x="0" y="0"/>
              <a:chExt cx="940228" cy="406400"/>
            </a:xfrm>
          </p:grpSpPr>
          <p:sp>
            <p:nvSpPr>
              <p:cNvPr name="Freeform 10" id="10"/>
              <p:cNvSpPr/>
              <p:nvPr/>
            </p:nvSpPr>
            <p:spPr>
              <a:xfrm>
                <a:off x="17780" y="22860"/>
                <a:ext cx="914828" cy="360680"/>
              </a:xfrm>
              <a:custGeom>
                <a:avLst/>
                <a:gdLst/>
                <a:ahLst/>
                <a:cxnLst/>
                <a:rect r="r" b="b" t="t" l="l"/>
                <a:pathLst>
                  <a:path h="360680" w="914828">
                    <a:moveTo>
                      <a:pt x="914828" y="180340"/>
                    </a:moveTo>
                    <a:cubicBezTo>
                      <a:pt x="914828" y="81280"/>
                      <a:pt x="834818"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1" id="11"/>
            <p:cNvGrpSpPr/>
            <p:nvPr/>
          </p:nvGrpSpPr>
          <p:grpSpPr>
            <a:xfrm rot="-2700000">
              <a:off x="480843" y="1027974"/>
              <a:ext cx="3609436" cy="1694505"/>
              <a:chOff x="0" y="0"/>
              <a:chExt cx="865665" cy="406400"/>
            </a:xfrm>
          </p:grpSpPr>
          <p:sp>
            <p:nvSpPr>
              <p:cNvPr name="Freeform 12" id="12"/>
              <p:cNvSpPr/>
              <p:nvPr/>
            </p:nvSpPr>
            <p:spPr>
              <a:xfrm>
                <a:off x="17780" y="22860"/>
                <a:ext cx="840266" cy="360680"/>
              </a:xfrm>
              <a:custGeom>
                <a:avLst/>
                <a:gdLst/>
                <a:ahLst/>
                <a:cxnLst/>
                <a:rect r="r" b="b" t="t" l="l"/>
                <a:pathLst>
                  <a:path h="360680" w="840266">
                    <a:moveTo>
                      <a:pt x="840266" y="180340"/>
                    </a:moveTo>
                    <a:cubicBezTo>
                      <a:pt x="840266" y="81280"/>
                      <a:pt x="760256" y="0"/>
                      <a:pt x="659926"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5" y="279400"/>
                      <a:pt x="840265" y="180340"/>
                    </a:cubicBezTo>
                    <a:close/>
                  </a:path>
                </a:pathLst>
              </a:custGeom>
              <a:solidFill>
                <a:srgbClr val="61C2A2"/>
              </a:solidFill>
            </p:spPr>
          </p:sp>
        </p:grpSp>
      </p:grpSp>
      <p:grpSp>
        <p:nvGrpSpPr>
          <p:cNvPr name="Group 13" id="13"/>
          <p:cNvGrpSpPr/>
          <p:nvPr/>
        </p:nvGrpSpPr>
        <p:grpSpPr>
          <a:xfrm rot="0">
            <a:off x="-3533562" y="-2632035"/>
            <a:ext cx="10908612" cy="12919035"/>
            <a:chOff x="0" y="0"/>
            <a:chExt cx="14544816" cy="17225380"/>
          </a:xfrm>
        </p:grpSpPr>
        <p:grpSp>
          <p:nvGrpSpPr>
            <p:cNvPr name="Group 14" id="14"/>
            <p:cNvGrpSpPr/>
            <p:nvPr/>
          </p:nvGrpSpPr>
          <p:grpSpPr>
            <a:xfrm rot="-2700000">
              <a:off x="2556842" y="3625680"/>
              <a:ext cx="12149878" cy="4574709"/>
              <a:chOff x="0" y="0"/>
              <a:chExt cx="1079350" cy="406400"/>
            </a:xfrm>
          </p:grpSpPr>
          <p:sp>
            <p:nvSpPr>
              <p:cNvPr name="Freeform 15" id="15"/>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alpha val="14901"/>
                </a:srgbClr>
              </a:solidFill>
            </p:spPr>
          </p:sp>
        </p:grpSp>
        <p:grpSp>
          <p:nvGrpSpPr>
            <p:cNvPr name="Group 16" id="16"/>
            <p:cNvGrpSpPr/>
            <p:nvPr/>
          </p:nvGrpSpPr>
          <p:grpSpPr>
            <a:xfrm rot="-2700000">
              <a:off x="-299237" y="8693441"/>
              <a:ext cx="13087643" cy="4574709"/>
              <a:chOff x="0" y="0"/>
              <a:chExt cx="1162657" cy="406400"/>
            </a:xfrm>
          </p:grpSpPr>
          <p:sp>
            <p:nvSpPr>
              <p:cNvPr name="Freeform 17" id="1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alpha val="14901"/>
                </a:srgbClr>
              </a:solidFill>
            </p:spPr>
          </p:sp>
        </p:grpSp>
      </p:grpSp>
      <p:grpSp>
        <p:nvGrpSpPr>
          <p:cNvPr name="Group 18" id="18"/>
          <p:cNvGrpSpPr/>
          <p:nvPr/>
        </p:nvGrpSpPr>
        <p:grpSpPr>
          <a:xfrm rot="0">
            <a:off x="1028700" y="1939330"/>
            <a:ext cx="9525400" cy="6408341"/>
            <a:chOff x="0" y="0"/>
            <a:chExt cx="12700533" cy="8544454"/>
          </a:xfrm>
        </p:grpSpPr>
        <p:sp>
          <p:nvSpPr>
            <p:cNvPr name="TextBox 19" id="19"/>
            <p:cNvSpPr txBox="true"/>
            <p:nvPr/>
          </p:nvSpPr>
          <p:spPr>
            <a:xfrm rot="0">
              <a:off x="0" y="1893821"/>
              <a:ext cx="12700533" cy="1540074"/>
            </a:xfrm>
            <a:prstGeom prst="rect">
              <a:avLst/>
            </a:prstGeom>
          </p:spPr>
          <p:txBody>
            <a:bodyPr anchor="t" rtlCol="false" tIns="0" lIns="0" bIns="0" rIns="0">
              <a:spAutoFit/>
            </a:bodyPr>
            <a:lstStyle/>
            <a:p>
              <a:pPr algn="r">
                <a:lnSpc>
                  <a:spcPts val="4546"/>
                </a:lnSpc>
              </a:pPr>
              <a:r>
                <a:rPr lang="en-US" sz="3789" spc="265">
                  <a:solidFill>
                    <a:srgbClr val="61C2A2"/>
                  </a:solidFill>
                  <a:latin typeface="Poppins Bold Italics"/>
                </a:rPr>
                <a:t>¿</a:t>
              </a:r>
              <a:r>
                <a:rPr lang="en-US" sz="3789" spc="265">
                  <a:solidFill>
                    <a:srgbClr val="61C2A2"/>
                  </a:solidFill>
                  <a:latin typeface="Poppins Bold Italics"/>
                </a:rPr>
                <a:t>QUÉ BUSCAMOS Y CÓMO LO HACEMOS?</a:t>
              </a:r>
            </a:p>
          </p:txBody>
        </p:sp>
        <p:sp>
          <p:nvSpPr>
            <p:cNvPr name="TextBox 20" id="20"/>
            <p:cNvSpPr txBox="true"/>
            <p:nvPr/>
          </p:nvSpPr>
          <p:spPr>
            <a:xfrm rot="0">
              <a:off x="0" y="3629554"/>
              <a:ext cx="12700533" cy="4914900"/>
            </a:xfrm>
            <a:prstGeom prst="rect">
              <a:avLst/>
            </a:prstGeom>
          </p:spPr>
          <p:txBody>
            <a:bodyPr anchor="t" rtlCol="false" tIns="0" lIns="0" bIns="0" rIns="0">
              <a:spAutoFit/>
            </a:bodyPr>
            <a:lstStyle/>
            <a:p>
              <a:pPr algn="just">
                <a:lnSpc>
                  <a:spcPts val="3750"/>
                </a:lnSpc>
              </a:pPr>
              <a:r>
                <a:rPr lang="en-US" sz="2500">
                  <a:solidFill>
                    <a:srgbClr val="1D617A"/>
                  </a:solidFill>
                  <a:latin typeface="Poppins Light"/>
                </a:rPr>
                <a:t>La información que genera la contabilidad y que se resume en los </a:t>
              </a:r>
              <a:r>
                <a:rPr lang="en-US" sz="2500">
                  <a:solidFill>
                    <a:srgbClr val="1D617A"/>
                  </a:solidFill>
                  <a:latin typeface="Arimo"/>
                </a:rPr>
                <a:t>estados financieros, debe ser interpretada y analizada para poder comprender el estado de la empresa al momento de generar dicha información, y una forma de hacerlo es mediante una serie de indicadores que permiten analizar las partes que componen la estructura financiera de la empresa.</a:t>
              </a:r>
            </a:p>
            <a:p>
              <a:pPr algn="just">
                <a:lnSpc>
                  <a:spcPts val="3000"/>
                </a:lnSpc>
              </a:pPr>
            </a:p>
          </p:txBody>
        </p:sp>
        <p:sp>
          <p:nvSpPr>
            <p:cNvPr name="TextBox 21" id="21"/>
            <p:cNvSpPr txBox="true"/>
            <p:nvPr/>
          </p:nvSpPr>
          <p:spPr>
            <a:xfrm rot="0">
              <a:off x="0" y="86320"/>
              <a:ext cx="12700528" cy="1515996"/>
            </a:xfrm>
            <a:prstGeom prst="rect">
              <a:avLst/>
            </a:prstGeom>
          </p:spPr>
          <p:txBody>
            <a:bodyPr anchor="t" rtlCol="false" tIns="0" lIns="0" bIns="0" rIns="0">
              <a:spAutoFit/>
            </a:bodyPr>
            <a:lstStyle/>
            <a:p>
              <a:pPr algn="r">
                <a:lnSpc>
                  <a:spcPts val="8567"/>
                </a:lnSpc>
              </a:pPr>
              <a:r>
                <a:rPr lang="en-US" sz="7789" spc="-233">
                  <a:solidFill>
                    <a:srgbClr val="1D617A"/>
                  </a:solidFill>
                  <a:latin typeface="Poppins Bold Bold Italics"/>
                </a:rPr>
                <a:t>OBJETIVO</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2700000">
            <a:off x="5960902" y="1849935"/>
            <a:ext cx="10232000" cy="1715892"/>
            <a:chOff x="0" y="0"/>
            <a:chExt cx="2423395" cy="406400"/>
          </a:xfrm>
        </p:grpSpPr>
        <p:sp>
          <p:nvSpPr>
            <p:cNvPr name="Freeform 3" id="3"/>
            <p:cNvSpPr/>
            <p:nvPr/>
          </p:nvSpPr>
          <p:spPr>
            <a:xfrm>
              <a:off x="17780" y="22860"/>
              <a:ext cx="2397995" cy="360680"/>
            </a:xfrm>
            <a:custGeom>
              <a:avLst/>
              <a:gdLst/>
              <a:ahLst/>
              <a:cxnLst/>
              <a:rect r="r" b="b" t="t" l="l"/>
              <a:pathLst>
                <a:path h="360680" w="2397995">
                  <a:moveTo>
                    <a:pt x="2397995" y="180340"/>
                  </a:moveTo>
                  <a:cubicBezTo>
                    <a:pt x="2397995" y="81280"/>
                    <a:pt x="2317985" y="0"/>
                    <a:pt x="2217655" y="0"/>
                  </a:cubicBezTo>
                  <a:lnTo>
                    <a:pt x="172720" y="0"/>
                  </a:lnTo>
                  <a:lnTo>
                    <a:pt x="172720" y="1270"/>
                  </a:lnTo>
                  <a:cubicBezTo>
                    <a:pt x="76200" y="5080"/>
                    <a:pt x="0" y="83820"/>
                    <a:pt x="0" y="180340"/>
                  </a:cubicBezTo>
                  <a:cubicBezTo>
                    <a:pt x="0" y="276860"/>
                    <a:pt x="77470" y="355600"/>
                    <a:pt x="172720" y="359410"/>
                  </a:cubicBezTo>
                  <a:lnTo>
                    <a:pt x="172720" y="360680"/>
                  </a:lnTo>
                  <a:lnTo>
                    <a:pt x="2217655" y="360680"/>
                  </a:lnTo>
                  <a:cubicBezTo>
                    <a:pt x="2316715" y="360680"/>
                    <a:pt x="2397995" y="279400"/>
                    <a:pt x="2397995" y="180340"/>
                  </a:cubicBezTo>
                  <a:close/>
                </a:path>
              </a:pathLst>
            </a:custGeom>
            <a:solidFill>
              <a:srgbClr val="61C2A2"/>
            </a:solidFill>
          </p:spPr>
        </p:sp>
      </p:grpSp>
      <p:grpSp>
        <p:nvGrpSpPr>
          <p:cNvPr name="Group 4" id="4"/>
          <p:cNvGrpSpPr/>
          <p:nvPr/>
        </p:nvGrpSpPr>
        <p:grpSpPr>
          <a:xfrm rot="-2700000">
            <a:off x="1942819" y="6873865"/>
            <a:ext cx="10231173" cy="1715892"/>
            <a:chOff x="0" y="0"/>
            <a:chExt cx="2423199" cy="406400"/>
          </a:xfrm>
        </p:grpSpPr>
        <p:sp>
          <p:nvSpPr>
            <p:cNvPr name="Freeform 5" id="5"/>
            <p:cNvSpPr/>
            <p:nvPr/>
          </p:nvSpPr>
          <p:spPr>
            <a:xfrm>
              <a:off x="17780" y="22860"/>
              <a:ext cx="2397799" cy="360680"/>
            </a:xfrm>
            <a:custGeom>
              <a:avLst/>
              <a:gdLst/>
              <a:ahLst/>
              <a:cxnLst/>
              <a:rect r="r" b="b" t="t" l="l"/>
              <a:pathLst>
                <a:path h="360680" w="2397799">
                  <a:moveTo>
                    <a:pt x="2397799" y="180340"/>
                  </a:moveTo>
                  <a:cubicBezTo>
                    <a:pt x="2397799" y="81280"/>
                    <a:pt x="2317789" y="0"/>
                    <a:pt x="2217459" y="0"/>
                  </a:cubicBezTo>
                  <a:lnTo>
                    <a:pt x="172720" y="0"/>
                  </a:lnTo>
                  <a:lnTo>
                    <a:pt x="172720" y="1270"/>
                  </a:lnTo>
                  <a:cubicBezTo>
                    <a:pt x="76200" y="5080"/>
                    <a:pt x="0" y="83820"/>
                    <a:pt x="0" y="180340"/>
                  </a:cubicBezTo>
                  <a:cubicBezTo>
                    <a:pt x="0" y="276860"/>
                    <a:pt x="77470" y="355600"/>
                    <a:pt x="172720" y="359410"/>
                  </a:cubicBezTo>
                  <a:lnTo>
                    <a:pt x="172720" y="360680"/>
                  </a:lnTo>
                  <a:lnTo>
                    <a:pt x="2217459" y="360680"/>
                  </a:lnTo>
                  <a:cubicBezTo>
                    <a:pt x="2316519" y="360680"/>
                    <a:pt x="2397799" y="279400"/>
                    <a:pt x="2397799" y="180340"/>
                  </a:cubicBezTo>
                  <a:close/>
                </a:path>
              </a:pathLst>
            </a:custGeom>
            <a:solidFill>
              <a:srgbClr val="1D617A"/>
            </a:solidFill>
          </p:spPr>
        </p:sp>
      </p:grpSp>
      <p:grpSp>
        <p:nvGrpSpPr>
          <p:cNvPr name="Group 6" id="6"/>
          <p:cNvGrpSpPr/>
          <p:nvPr/>
        </p:nvGrpSpPr>
        <p:grpSpPr>
          <a:xfrm rot="0">
            <a:off x="838200" y="727025"/>
            <a:ext cx="6858400" cy="3732014"/>
            <a:chOff x="0" y="0"/>
            <a:chExt cx="9144533" cy="4976019"/>
          </a:xfrm>
        </p:grpSpPr>
        <p:sp>
          <p:nvSpPr>
            <p:cNvPr name="TextBox 7" id="7"/>
            <p:cNvSpPr txBox="true"/>
            <p:nvPr/>
          </p:nvSpPr>
          <p:spPr>
            <a:xfrm rot="0">
              <a:off x="0" y="-9525"/>
              <a:ext cx="9144533" cy="1635324"/>
            </a:xfrm>
            <a:prstGeom prst="rect">
              <a:avLst/>
            </a:prstGeom>
          </p:spPr>
          <p:txBody>
            <a:bodyPr anchor="t" rtlCol="false" tIns="0" lIns="0" bIns="0" rIns="0">
              <a:spAutoFit/>
            </a:bodyPr>
            <a:lstStyle/>
            <a:p>
              <a:pPr algn="ctr">
                <a:lnSpc>
                  <a:spcPts val="4800"/>
                </a:lnSpc>
              </a:pPr>
              <a:r>
                <a:rPr lang="en-US" sz="4000" spc="280">
                  <a:solidFill>
                    <a:srgbClr val="61C2A2"/>
                  </a:solidFill>
                  <a:latin typeface="Poppins Bold"/>
                </a:rPr>
                <a:t>¿DE DÓNDE SALE LA INFORMACIÓN?</a:t>
              </a:r>
            </a:p>
          </p:txBody>
        </p:sp>
        <p:sp>
          <p:nvSpPr>
            <p:cNvPr name="TextBox 8" id="8"/>
            <p:cNvSpPr txBox="true"/>
            <p:nvPr/>
          </p:nvSpPr>
          <p:spPr>
            <a:xfrm rot="0">
              <a:off x="0" y="1827709"/>
              <a:ext cx="9144533" cy="3124200"/>
            </a:xfrm>
            <a:prstGeom prst="rect">
              <a:avLst/>
            </a:prstGeom>
          </p:spPr>
          <p:txBody>
            <a:bodyPr anchor="t" rtlCol="false" tIns="0" lIns="0" bIns="0" rIns="0">
              <a:spAutoFit/>
            </a:bodyPr>
            <a:lstStyle/>
            <a:p>
              <a:pPr algn="just">
                <a:lnSpc>
                  <a:spcPts val="3750"/>
                </a:lnSpc>
              </a:pPr>
              <a:r>
                <a:rPr lang="en-US" sz="2500">
                  <a:solidFill>
                    <a:srgbClr val="1D617A"/>
                  </a:solidFill>
                  <a:latin typeface="Poppins Light"/>
                </a:rPr>
                <a:t>La información básica se obtiene del Balance General y el Estado de Resultados de la empresa (nos permite realizar una cuidadosa evaluación de la posición de la empresa).</a:t>
              </a:r>
            </a:p>
          </p:txBody>
        </p:sp>
      </p:grpSp>
      <p:grpSp>
        <p:nvGrpSpPr>
          <p:cNvPr name="Group 9" id="9"/>
          <p:cNvGrpSpPr/>
          <p:nvPr/>
        </p:nvGrpSpPr>
        <p:grpSpPr>
          <a:xfrm rot="0">
            <a:off x="10860027" y="4707210"/>
            <a:ext cx="6858400" cy="4551090"/>
            <a:chOff x="0" y="0"/>
            <a:chExt cx="9144533" cy="6068119"/>
          </a:xfrm>
        </p:grpSpPr>
        <p:sp>
          <p:nvSpPr>
            <p:cNvPr name="TextBox 10" id="10"/>
            <p:cNvSpPr txBox="true"/>
            <p:nvPr/>
          </p:nvSpPr>
          <p:spPr>
            <a:xfrm rot="0">
              <a:off x="0" y="-9525"/>
              <a:ext cx="9144533" cy="822424"/>
            </a:xfrm>
            <a:prstGeom prst="rect">
              <a:avLst/>
            </a:prstGeom>
          </p:spPr>
          <p:txBody>
            <a:bodyPr anchor="t" rtlCol="false" tIns="0" lIns="0" bIns="0" rIns="0">
              <a:spAutoFit/>
            </a:bodyPr>
            <a:lstStyle/>
            <a:p>
              <a:pPr algn="ctr">
                <a:lnSpc>
                  <a:spcPts val="4800"/>
                </a:lnSpc>
              </a:pPr>
              <a:r>
                <a:rPr lang="en-US" sz="4000" spc="280">
                  <a:solidFill>
                    <a:srgbClr val="61C2A2"/>
                  </a:solidFill>
                  <a:latin typeface="Poppins Bold Italics"/>
                </a:rPr>
                <a:t>OBJETO</a:t>
              </a:r>
            </a:p>
          </p:txBody>
        </p:sp>
        <p:sp>
          <p:nvSpPr>
            <p:cNvPr name="TextBox 11" id="11"/>
            <p:cNvSpPr txBox="true"/>
            <p:nvPr/>
          </p:nvSpPr>
          <p:spPr>
            <a:xfrm rot="0">
              <a:off x="0" y="1014809"/>
              <a:ext cx="9144533" cy="5029200"/>
            </a:xfrm>
            <a:prstGeom prst="rect">
              <a:avLst/>
            </a:prstGeom>
          </p:spPr>
          <p:txBody>
            <a:bodyPr anchor="t" rtlCol="false" tIns="0" lIns="0" bIns="0" rIns="0">
              <a:spAutoFit/>
            </a:bodyPr>
            <a:lstStyle/>
            <a:p>
              <a:pPr algn="just">
                <a:lnSpc>
                  <a:spcPts val="3750"/>
                </a:lnSpc>
              </a:pPr>
              <a:r>
                <a:rPr lang="en-US" sz="2500">
                  <a:solidFill>
                    <a:srgbClr val="1D617A"/>
                  </a:solidFill>
                  <a:latin typeface="Poppins Light"/>
                </a:rPr>
                <a:t>Las razones financieras permiten hacer comparativas entre los diferentes periodos contables o económicos de la empresa para conocer cuál ha sido el comportamiento de esta durante el tiempo.</a:t>
              </a:r>
              <a:r>
                <a:rPr lang="en-US" sz="2500">
                  <a:solidFill>
                    <a:srgbClr val="1D617A"/>
                  </a:solidFill>
                  <a:latin typeface="Arimo"/>
                </a:rPr>
                <a:t> Mediante este procedimiento se analiza cualquier cambio no previsto a fin de detectar a tiempo los problemas.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1553351" y="6245186"/>
            <a:ext cx="5661480" cy="6781128"/>
            <a:chOff x="0" y="0"/>
            <a:chExt cx="7548639" cy="9041504"/>
          </a:xfrm>
        </p:grpSpPr>
        <p:grpSp>
          <p:nvGrpSpPr>
            <p:cNvPr name="Group 3" id="3"/>
            <p:cNvGrpSpPr/>
            <p:nvPr/>
          </p:nvGrpSpPr>
          <p:grpSpPr>
            <a:xfrm rot="-2700000">
              <a:off x="167220" y="2311264"/>
              <a:ext cx="7592556" cy="2547755"/>
              <a:chOff x="0" y="0"/>
              <a:chExt cx="1211111" cy="406400"/>
            </a:xfrm>
          </p:grpSpPr>
          <p:sp>
            <p:nvSpPr>
              <p:cNvPr name="Freeform 4" id="4"/>
              <p:cNvSpPr/>
              <p:nvPr/>
            </p:nvSpPr>
            <p:spPr>
              <a:xfrm>
                <a:off x="17780" y="22860"/>
                <a:ext cx="1185711" cy="360680"/>
              </a:xfrm>
              <a:custGeom>
                <a:avLst/>
                <a:gdLst/>
                <a:ahLst/>
                <a:cxnLst/>
                <a:rect r="r" b="b" t="t" l="l"/>
                <a:pathLst>
                  <a:path h="360680" w="1185711">
                    <a:moveTo>
                      <a:pt x="1185711" y="180340"/>
                    </a:moveTo>
                    <a:cubicBezTo>
                      <a:pt x="1185711" y="81280"/>
                      <a:pt x="1105701" y="0"/>
                      <a:pt x="1005371" y="0"/>
                    </a:cubicBezTo>
                    <a:lnTo>
                      <a:pt x="172720" y="0"/>
                    </a:lnTo>
                    <a:lnTo>
                      <a:pt x="172720" y="1270"/>
                    </a:lnTo>
                    <a:cubicBezTo>
                      <a:pt x="76200" y="5080"/>
                      <a:pt x="0" y="83820"/>
                      <a:pt x="0" y="180340"/>
                    </a:cubicBezTo>
                    <a:cubicBezTo>
                      <a:pt x="0" y="276860"/>
                      <a:pt x="77470" y="355600"/>
                      <a:pt x="172720" y="359410"/>
                    </a:cubicBezTo>
                    <a:lnTo>
                      <a:pt x="172720" y="360680"/>
                    </a:lnTo>
                    <a:lnTo>
                      <a:pt x="1005371" y="360680"/>
                    </a:lnTo>
                    <a:cubicBezTo>
                      <a:pt x="1104431" y="360680"/>
                      <a:pt x="1185711" y="279400"/>
                      <a:pt x="1185711" y="180340"/>
                    </a:cubicBezTo>
                    <a:close/>
                  </a:path>
                </a:pathLst>
              </a:custGeom>
              <a:solidFill>
                <a:srgbClr val="61C2A2"/>
              </a:solidFill>
            </p:spPr>
          </p:sp>
        </p:grpSp>
        <p:grpSp>
          <p:nvGrpSpPr>
            <p:cNvPr name="Group 5" id="5"/>
            <p:cNvGrpSpPr/>
            <p:nvPr/>
          </p:nvGrpSpPr>
          <p:grpSpPr>
            <a:xfrm rot="-2700000">
              <a:off x="-166652" y="4289881"/>
              <a:ext cx="7288795" cy="2547755"/>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4397375" y="3104243"/>
            <a:ext cx="3048400" cy="2838450"/>
            <a:chOff x="0" y="0"/>
            <a:chExt cx="4064533" cy="3784600"/>
          </a:xfrm>
        </p:grpSpPr>
        <p:grpSp>
          <p:nvGrpSpPr>
            <p:cNvPr name="Group 8" id="8"/>
            <p:cNvGrpSpPr/>
            <p:nvPr/>
          </p:nvGrpSpPr>
          <p:grpSpPr>
            <a:xfrm rot="0">
              <a:off x="698767" y="0"/>
              <a:ext cx="2667000" cy="2667000"/>
              <a:chOff x="0" y="0"/>
              <a:chExt cx="6350000" cy="6350000"/>
            </a:xfrm>
          </p:grpSpPr>
          <p:sp>
            <p:nvSpPr>
              <p:cNvPr name="Freeform 9" id="9"/>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sp>
          <p:nvSpPr>
            <p:cNvPr name="TextBox 10" id="10"/>
            <p:cNvSpPr txBox="true"/>
            <p:nvPr/>
          </p:nvSpPr>
          <p:spPr>
            <a:xfrm rot="0">
              <a:off x="0" y="3079750"/>
              <a:ext cx="4064533" cy="704850"/>
            </a:xfrm>
            <a:prstGeom prst="rect">
              <a:avLst/>
            </a:prstGeom>
          </p:spPr>
          <p:txBody>
            <a:bodyPr anchor="t" rtlCol="false" tIns="0" lIns="0" bIns="0" rIns="0">
              <a:spAutoFit/>
            </a:bodyPr>
            <a:lstStyle/>
            <a:p>
              <a:pPr algn="ctr">
                <a:lnSpc>
                  <a:spcPts val="4500"/>
                </a:lnSpc>
              </a:pPr>
              <a:r>
                <a:rPr lang="en-US" sz="3000">
                  <a:solidFill>
                    <a:srgbClr val="1D617A"/>
                  </a:solidFill>
                  <a:latin typeface="Poppins Bold"/>
                </a:rPr>
                <a:t>Liquidez</a:t>
              </a:r>
            </a:p>
          </p:txBody>
        </p:sp>
      </p:grpSp>
      <p:grpSp>
        <p:nvGrpSpPr>
          <p:cNvPr name="Group 11" id="11"/>
          <p:cNvGrpSpPr/>
          <p:nvPr/>
        </p:nvGrpSpPr>
        <p:grpSpPr>
          <a:xfrm rot="0">
            <a:off x="7668550" y="3104243"/>
            <a:ext cx="3048400" cy="2838450"/>
            <a:chOff x="0" y="0"/>
            <a:chExt cx="4064533" cy="3784600"/>
          </a:xfrm>
        </p:grpSpPr>
        <p:grpSp>
          <p:nvGrpSpPr>
            <p:cNvPr name="Group 12" id="12"/>
            <p:cNvGrpSpPr/>
            <p:nvPr/>
          </p:nvGrpSpPr>
          <p:grpSpPr>
            <a:xfrm rot="0">
              <a:off x="698767" y="0"/>
              <a:ext cx="2667000" cy="2667000"/>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sp>
          <p:nvSpPr>
            <p:cNvPr name="TextBox 14" id="14"/>
            <p:cNvSpPr txBox="true"/>
            <p:nvPr/>
          </p:nvSpPr>
          <p:spPr>
            <a:xfrm rot="0">
              <a:off x="0" y="3079750"/>
              <a:ext cx="4064533" cy="704850"/>
            </a:xfrm>
            <a:prstGeom prst="rect">
              <a:avLst/>
            </a:prstGeom>
          </p:spPr>
          <p:txBody>
            <a:bodyPr anchor="t" rtlCol="false" tIns="0" lIns="0" bIns="0" rIns="0">
              <a:spAutoFit/>
            </a:bodyPr>
            <a:lstStyle/>
            <a:p>
              <a:pPr algn="ctr">
                <a:lnSpc>
                  <a:spcPts val="4500"/>
                </a:lnSpc>
              </a:pPr>
              <a:r>
                <a:rPr lang="en-US" sz="3000">
                  <a:solidFill>
                    <a:srgbClr val="1D617A"/>
                  </a:solidFill>
                  <a:latin typeface="Poppins Bold"/>
                </a:rPr>
                <a:t>Rentabilidad</a:t>
              </a:r>
            </a:p>
          </p:txBody>
        </p:sp>
      </p:grpSp>
      <p:grpSp>
        <p:nvGrpSpPr>
          <p:cNvPr name="Group 15" id="15"/>
          <p:cNvGrpSpPr/>
          <p:nvPr/>
        </p:nvGrpSpPr>
        <p:grpSpPr>
          <a:xfrm rot="0">
            <a:off x="15423801" y="-1828404"/>
            <a:ext cx="4134982" cy="4932647"/>
            <a:chOff x="0" y="0"/>
            <a:chExt cx="5513309" cy="6576862"/>
          </a:xfrm>
        </p:grpSpPr>
        <p:grpSp>
          <p:nvGrpSpPr>
            <p:cNvPr name="Group 16" id="16"/>
            <p:cNvGrpSpPr/>
            <p:nvPr/>
          </p:nvGrpSpPr>
          <p:grpSpPr>
            <a:xfrm rot="-2700000">
              <a:off x="-118727" y="3191690"/>
              <a:ext cx="5192715" cy="1815083"/>
              <a:chOff x="0" y="0"/>
              <a:chExt cx="1162657" cy="406400"/>
            </a:xfrm>
          </p:grpSpPr>
          <p:sp>
            <p:nvSpPr>
              <p:cNvPr name="Freeform 17" id="17"/>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nvGrpSpPr>
            <p:cNvPr name="Group 18" id="18"/>
            <p:cNvGrpSpPr/>
            <p:nvPr/>
          </p:nvGrpSpPr>
          <p:grpSpPr>
            <a:xfrm rot="-2700000">
              <a:off x="290550" y="1631712"/>
              <a:ext cx="5367011" cy="1815083"/>
              <a:chOff x="0" y="0"/>
              <a:chExt cx="1201682" cy="406400"/>
            </a:xfrm>
          </p:grpSpPr>
          <p:sp>
            <p:nvSpPr>
              <p:cNvPr name="Freeform 19" id="19"/>
              <p:cNvSpPr/>
              <p:nvPr/>
            </p:nvSpPr>
            <p:spPr>
              <a:xfrm>
                <a:off x="17780" y="22860"/>
                <a:ext cx="1176283" cy="360680"/>
              </a:xfrm>
              <a:custGeom>
                <a:avLst/>
                <a:gdLst/>
                <a:ahLst/>
                <a:cxnLst/>
                <a:rect r="r" b="b" t="t" l="l"/>
                <a:pathLst>
                  <a:path h="360680" w="1176283">
                    <a:moveTo>
                      <a:pt x="1176283" y="180340"/>
                    </a:moveTo>
                    <a:cubicBezTo>
                      <a:pt x="1176283" y="81280"/>
                      <a:pt x="1096273" y="0"/>
                      <a:pt x="995943" y="0"/>
                    </a:cubicBezTo>
                    <a:lnTo>
                      <a:pt x="172720" y="0"/>
                    </a:lnTo>
                    <a:lnTo>
                      <a:pt x="172720" y="1270"/>
                    </a:lnTo>
                    <a:cubicBezTo>
                      <a:pt x="76200" y="5080"/>
                      <a:pt x="0" y="83820"/>
                      <a:pt x="0" y="180340"/>
                    </a:cubicBezTo>
                    <a:cubicBezTo>
                      <a:pt x="0" y="276860"/>
                      <a:pt x="77470" y="355600"/>
                      <a:pt x="172720" y="359410"/>
                    </a:cubicBezTo>
                    <a:lnTo>
                      <a:pt x="172720" y="360680"/>
                    </a:lnTo>
                    <a:lnTo>
                      <a:pt x="995942" y="360680"/>
                    </a:lnTo>
                    <a:cubicBezTo>
                      <a:pt x="1095002" y="360680"/>
                      <a:pt x="1176282" y="279400"/>
                      <a:pt x="1176282" y="180340"/>
                    </a:cubicBezTo>
                    <a:close/>
                  </a:path>
                </a:pathLst>
              </a:custGeom>
              <a:solidFill>
                <a:srgbClr val="61C2A2"/>
              </a:solidFill>
            </p:spPr>
          </p:sp>
        </p:grpSp>
      </p:grpSp>
      <p:grpSp>
        <p:nvGrpSpPr>
          <p:cNvPr name="Group 20" id="20"/>
          <p:cNvGrpSpPr/>
          <p:nvPr/>
        </p:nvGrpSpPr>
        <p:grpSpPr>
          <a:xfrm rot="0">
            <a:off x="10939725" y="3104243"/>
            <a:ext cx="3048400" cy="2807970"/>
            <a:chOff x="0" y="0"/>
            <a:chExt cx="4064533" cy="3743960"/>
          </a:xfrm>
        </p:grpSpPr>
        <p:grpSp>
          <p:nvGrpSpPr>
            <p:cNvPr name="Group 21" id="21"/>
            <p:cNvGrpSpPr/>
            <p:nvPr/>
          </p:nvGrpSpPr>
          <p:grpSpPr>
            <a:xfrm rot="0">
              <a:off x="698767" y="0"/>
              <a:ext cx="2667000" cy="2667000"/>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sp>
          <p:nvSpPr>
            <p:cNvPr name="TextBox 23" id="23"/>
            <p:cNvSpPr txBox="true"/>
            <p:nvPr/>
          </p:nvSpPr>
          <p:spPr>
            <a:xfrm rot="0">
              <a:off x="0" y="3089275"/>
              <a:ext cx="4064533" cy="654685"/>
            </a:xfrm>
            <a:prstGeom prst="rect">
              <a:avLst/>
            </a:prstGeom>
          </p:spPr>
          <p:txBody>
            <a:bodyPr anchor="t" rtlCol="false" tIns="0" lIns="0" bIns="0" rIns="0">
              <a:spAutoFit/>
            </a:bodyPr>
            <a:lstStyle/>
            <a:p>
              <a:pPr algn="ctr">
                <a:lnSpc>
                  <a:spcPts val="4200"/>
                </a:lnSpc>
              </a:pPr>
              <a:r>
                <a:rPr lang="en-US" sz="2800">
                  <a:solidFill>
                    <a:srgbClr val="1D617A"/>
                  </a:solidFill>
                  <a:latin typeface="Poppins Bold"/>
                </a:rPr>
                <a:t>Endeudamiento</a:t>
              </a:r>
            </a:p>
          </p:txBody>
        </p:sp>
      </p:grpSp>
      <p:grpSp>
        <p:nvGrpSpPr>
          <p:cNvPr name="Group 24" id="24"/>
          <p:cNvGrpSpPr/>
          <p:nvPr/>
        </p:nvGrpSpPr>
        <p:grpSpPr>
          <a:xfrm rot="0">
            <a:off x="14210900" y="3104243"/>
            <a:ext cx="3048400" cy="2838450"/>
            <a:chOff x="0" y="0"/>
            <a:chExt cx="4064533" cy="3784600"/>
          </a:xfrm>
        </p:grpSpPr>
        <p:grpSp>
          <p:nvGrpSpPr>
            <p:cNvPr name="Group 25" id="25"/>
            <p:cNvGrpSpPr/>
            <p:nvPr/>
          </p:nvGrpSpPr>
          <p:grpSpPr>
            <a:xfrm rot="0">
              <a:off x="698767" y="0"/>
              <a:ext cx="2667000" cy="2667000"/>
              <a:chOff x="0" y="0"/>
              <a:chExt cx="6350000" cy="6350000"/>
            </a:xfrm>
          </p:grpSpPr>
          <p:sp>
            <p:nvSpPr>
              <p:cNvPr name="Freeform 26" id="2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617A"/>
              </a:solidFill>
            </p:spPr>
          </p:sp>
        </p:grpSp>
        <p:sp>
          <p:nvSpPr>
            <p:cNvPr name="TextBox 27" id="27"/>
            <p:cNvSpPr txBox="true"/>
            <p:nvPr/>
          </p:nvSpPr>
          <p:spPr>
            <a:xfrm rot="0">
              <a:off x="0" y="3079750"/>
              <a:ext cx="4064533" cy="704850"/>
            </a:xfrm>
            <a:prstGeom prst="rect">
              <a:avLst/>
            </a:prstGeom>
          </p:spPr>
          <p:txBody>
            <a:bodyPr anchor="t" rtlCol="false" tIns="0" lIns="0" bIns="0" rIns="0">
              <a:spAutoFit/>
            </a:bodyPr>
            <a:lstStyle/>
            <a:p>
              <a:pPr algn="ctr">
                <a:lnSpc>
                  <a:spcPts val="4500"/>
                </a:lnSpc>
              </a:pPr>
              <a:r>
                <a:rPr lang="en-US" sz="3000">
                  <a:solidFill>
                    <a:srgbClr val="1D617A"/>
                  </a:solidFill>
                  <a:latin typeface="Poppins Bold"/>
                </a:rPr>
                <a:t>Productividad</a:t>
              </a:r>
            </a:p>
          </p:txBody>
        </p:sp>
      </p:grpSp>
      <p:pic>
        <p:nvPicPr>
          <p:cNvPr name="Picture 28" id="28"/>
          <p:cNvPicPr>
            <a:picLocks noChangeAspect="true"/>
          </p:cNvPicPr>
          <p:nvPr/>
        </p:nvPicPr>
        <p:blipFill>
          <a:blip r:embed="rId2"/>
          <a:srcRect l="0" t="0" r="0" b="0"/>
          <a:stretch>
            <a:fillRect/>
          </a:stretch>
        </p:blipFill>
        <p:spPr>
          <a:xfrm flipH="false" flipV="false" rot="0">
            <a:off x="11807190" y="3616345"/>
            <a:ext cx="1313470" cy="1036447"/>
          </a:xfrm>
          <a:prstGeom prst="rect">
            <a:avLst/>
          </a:prstGeom>
        </p:spPr>
      </p:pic>
      <p:sp>
        <p:nvSpPr>
          <p:cNvPr name="TextBox 29" id="29"/>
          <p:cNvSpPr txBox="true"/>
          <p:nvPr/>
        </p:nvSpPr>
        <p:spPr>
          <a:xfrm rot="-5400000">
            <a:off x="-994844" y="3109394"/>
            <a:ext cx="5143896" cy="982509"/>
          </a:xfrm>
          <a:prstGeom prst="rect">
            <a:avLst/>
          </a:prstGeom>
        </p:spPr>
        <p:txBody>
          <a:bodyPr anchor="t" rtlCol="false" tIns="0" lIns="0" bIns="0" rIns="0">
            <a:spAutoFit/>
          </a:bodyPr>
          <a:lstStyle/>
          <a:p>
            <a:pPr algn="r">
              <a:lnSpc>
                <a:spcPts val="7504"/>
              </a:lnSpc>
            </a:pPr>
            <a:r>
              <a:rPr lang="en-US" sz="6821" spc="-204">
                <a:solidFill>
                  <a:srgbClr val="1D617A"/>
                </a:solidFill>
                <a:latin typeface="Poppins Bold Bold Italics"/>
              </a:rPr>
              <a:t>OBJETIVO</a:t>
            </a:r>
          </a:p>
        </p:txBody>
      </p:sp>
      <p:sp>
        <p:nvSpPr>
          <p:cNvPr name="TextBox 30" id="30"/>
          <p:cNvSpPr txBox="true"/>
          <p:nvPr/>
        </p:nvSpPr>
        <p:spPr>
          <a:xfrm rot="0">
            <a:off x="4397375" y="6553781"/>
            <a:ext cx="12861925" cy="1620143"/>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Las razones financieras, son pues, esos ratios e indicadores que permiten identificar situaciones particulares de la estructura de una empresa, lo que permite evaluar su gestión y desempeño.</a:t>
            </a:r>
          </a:p>
        </p:txBody>
      </p:sp>
      <p:pic>
        <p:nvPicPr>
          <p:cNvPr name="Picture 31" id="31"/>
          <p:cNvPicPr>
            <a:picLocks noChangeAspect="true"/>
          </p:cNvPicPr>
          <p:nvPr/>
        </p:nvPicPr>
        <p:blipFill>
          <a:blip r:embed="rId3"/>
          <a:srcRect l="0" t="0" r="0" b="0"/>
          <a:stretch>
            <a:fillRect/>
          </a:stretch>
        </p:blipFill>
        <p:spPr>
          <a:xfrm flipH="false" flipV="false" rot="0">
            <a:off x="5181019" y="3600710"/>
            <a:ext cx="1481112" cy="907518"/>
          </a:xfrm>
          <a:prstGeom prst="rect">
            <a:avLst/>
          </a:prstGeom>
        </p:spPr>
      </p:pic>
      <p:pic>
        <p:nvPicPr>
          <p:cNvPr name="Picture 32" id="32"/>
          <p:cNvPicPr>
            <a:picLocks noChangeAspect="true"/>
          </p:cNvPicPr>
          <p:nvPr/>
        </p:nvPicPr>
        <p:blipFill>
          <a:blip r:embed="rId4"/>
          <a:srcRect l="0" t="0" r="0" b="0"/>
          <a:stretch>
            <a:fillRect/>
          </a:stretch>
        </p:blipFill>
        <p:spPr>
          <a:xfrm flipH="false" flipV="false" rot="0">
            <a:off x="8592626" y="3471781"/>
            <a:ext cx="1200248" cy="13255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bg>
      <p:bgPr>
        <a:solidFill>
          <a:srgbClr val="1D617A"/>
        </a:solidFill>
      </p:bgPr>
    </p:bg>
    <p:spTree>
      <p:nvGrpSpPr>
        <p:cNvPr id="1" name=""/>
        <p:cNvGrpSpPr/>
        <p:nvPr/>
      </p:nvGrpSpPr>
      <p:grpSpPr>
        <a:xfrm>
          <a:off x="0" y="0"/>
          <a:ext cx="0" cy="0"/>
          <a:chOff x="0" y="0"/>
          <a:chExt cx="0" cy="0"/>
        </a:xfrm>
      </p:grpSpPr>
      <p:sp>
        <p:nvSpPr>
          <p:cNvPr name="AutoShape 2" id="2"/>
          <p:cNvSpPr/>
          <p:nvPr/>
        </p:nvSpPr>
        <p:spPr>
          <a:xfrm rot="0">
            <a:off x="9239250" y="952500"/>
            <a:ext cx="8096250" cy="4095750"/>
          </a:xfrm>
          <a:prstGeom prst="rect">
            <a:avLst/>
          </a:prstGeom>
          <a:solidFill>
            <a:srgbClr val="DBEFE1"/>
          </a:solidFill>
        </p:spPr>
      </p:sp>
      <p:sp>
        <p:nvSpPr>
          <p:cNvPr name="AutoShape 3" id="3"/>
          <p:cNvSpPr/>
          <p:nvPr/>
        </p:nvSpPr>
        <p:spPr>
          <a:xfrm rot="0">
            <a:off x="9239250" y="5238750"/>
            <a:ext cx="8096250" cy="4095750"/>
          </a:xfrm>
          <a:prstGeom prst="rect">
            <a:avLst/>
          </a:prstGeom>
          <a:solidFill>
            <a:srgbClr val="DBEFE1"/>
          </a:solidFill>
        </p:spPr>
      </p:sp>
      <p:grpSp>
        <p:nvGrpSpPr>
          <p:cNvPr name="Group 4" id="4"/>
          <p:cNvGrpSpPr/>
          <p:nvPr/>
        </p:nvGrpSpPr>
        <p:grpSpPr>
          <a:xfrm rot="0">
            <a:off x="9858175" y="1650898"/>
            <a:ext cx="6858400" cy="2698953"/>
            <a:chOff x="0" y="0"/>
            <a:chExt cx="9144533" cy="3598604"/>
          </a:xfrm>
        </p:grpSpPr>
        <p:sp>
          <p:nvSpPr>
            <p:cNvPr name="TextBox 5" id="5"/>
            <p:cNvSpPr txBox="true"/>
            <p:nvPr/>
          </p:nvSpPr>
          <p:spPr>
            <a:xfrm rot="0">
              <a:off x="0" y="-30063"/>
              <a:ext cx="9144533" cy="1517213"/>
            </a:xfrm>
            <a:prstGeom prst="rect">
              <a:avLst/>
            </a:prstGeom>
          </p:spPr>
          <p:txBody>
            <a:bodyPr anchor="t" rtlCol="false" tIns="0" lIns="0" bIns="0" rIns="0">
              <a:spAutoFit/>
            </a:bodyPr>
            <a:lstStyle/>
            <a:p>
              <a:pPr algn="ctr">
                <a:lnSpc>
                  <a:spcPts val="4542"/>
                </a:lnSpc>
              </a:pPr>
              <a:r>
                <a:rPr lang="en-US" sz="3494" spc="349">
                  <a:solidFill>
                    <a:srgbClr val="61C2A2"/>
                  </a:solidFill>
                  <a:latin typeface="Poppins Light Bold"/>
                </a:rPr>
                <a:t>RAZONES DE ENDEUDAMIENTO</a:t>
              </a:r>
            </a:p>
          </p:txBody>
        </p:sp>
        <p:sp>
          <p:nvSpPr>
            <p:cNvPr name="TextBox 6" id="6"/>
            <p:cNvSpPr txBox="true"/>
            <p:nvPr/>
          </p:nvSpPr>
          <p:spPr>
            <a:xfrm rot="0">
              <a:off x="0" y="1663462"/>
              <a:ext cx="9144533" cy="1935142"/>
            </a:xfrm>
            <a:prstGeom prst="rect">
              <a:avLst/>
            </a:prstGeom>
          </p:spPr>
          <p:txBody>
            <a:bodyPr anchor="t" rtlCol="false" tIns="0" lIns="0" bIns="0" rIns="0">
              <a:spAutoFit/>
            </a:bodyPr>
            <a:lstStyle/>
            <a:p>
              <a:pPr algn="ctr" marL="561341" indent="-280671" lvl="1">
                <a:lnSpc>
                  <a:spcPts val="3900"/>
                </a:lnSpc>
                <a:buFont typeface="Arial"/>
                <a:buChar char="•"/>
              </a:pPr>
              <a:r>
                <a:rPr lang="en-US" sz="2600">
                  <a:solidFill>
                    <a:srgbClr val="1D617A"/>
                  </a:solidFill>
                  <a:latin typeface="Poppins Light"/>
                </a:rPr>
                <a:t>Endeudamiento a corto plazo</a:t>
              </a:r>
            </a:p>
            <a:p>
              <a:pPr algn="ctr" marL="561341" indent="-280671" lvl="1">
                <a:lnSpc>
                  <a:spcPts val="3900"/>
                </a:lnSpc>
                <a:buFont typeface="Arial"/>
                <a:buChar char="•"/>
              </a:pPr>
              <a:r>
                <a:rPr lang="en-US" sz="2600">
                  <a:solidFill>
                    <a:srgbClr val="1D617A"/>
                  </a:solidFill>
                  <a:latin typeface="Poppins Light"/>
                </a:rPr>
                <a:t>Endeudamiento Total</a:t>
              </a:r>
            </a:p>
            <a:p>
              <a:pPr algn="ctr" marL="561340" indent="-280670" lvl="1">
                <a:lnSpc>
                  <a:spcPts val="3900"/>
                </a:lnSpc>
                <a:buFont typeface="Arial"/>
                <a:buChar char="•"/>
              </a:pPr>
              <a:r>
                <a:rPr lang="en-US" sz="2600">
                  <a:solidFill>
                    <a:srgbClr val="1D617A"/>
                  </a:solidFill>
                  <a:latin typeface="Poppins Light"/>
                </a:rPr>
                <a:t>Razón de apalancamiento</a:t>
              </a:r>
            </a:p>
          </p:txBody>
        </p:sp>
      </p:grpSp>
      <p:sp>
        <p:nvSpPr>
          <p:cNvPr name="AutoShape 7" id="7"/>
          <p:cNvSpPr/>
          <p:nvPr/>
        </p:nvSpPr>
        <p:spPr>
          <a:xfrm rot="0">
            <a:off x="952500" y="5238750"/>
            <a:ext cx="8096250" cy="4095750"/>
          </a:xfrm>
          <a:prstGeom prst="rect">
            <a:avLst/>
          </a:prstGeom>
          <a:solidFill>
            <a:srgbClr val="DBEFE1"/>
          </a:solidFill>
        </p:spPr>
      </p:sp>
      <p:sp>
        <p:nvSpPr>
          <p:cNvPr name="AutoShape 8" id="8"/>
          <p:cNvSpPr/>
          <p:nvPr/>
        </p:nvSpPr>
        <p:spPr>
          <a:xfrm rot="0">
            <a:off x="952500" y="952500"/>
            <a:ext cx="8096250" cy="4095750"/>
          </a:xfrm>
          <a:prstGeom prst="rect">
            <a:avLst/>
          </a:prstGeom>
          <a:solidFill>
            <a:srgbClr val="DBEFE1"/>
          </a:solidFill>
        </p:spPr>
      </p:sp>
      <p:grpSp>
        <p:nvGrpSpPr>
          <p:cNvPr name="Group 9" id="9"/>
          <p:cNvGrpSpPr/>
          <p:nvPr/>
        </p:nvGrpSpPr>
        <p:grpSpPr>
          <a:xfrm rot="0">
            <a:off x="1571425" y="5937148"/>
            <a:ext cx="6858400" cy="2698953"/>
            <a:chOff x="0" y="0"/>
            <a:chExt cx="9144533" cy="3598604"/>
          </a:xfrm>
        </p:grpSpPr>
        <p:sp>
          <p:nvSpPr>
            <p:cNvPr name="TextBox 10" id="10"/>
            <p:cNvSpPr txBox="true"/>
            <p:nvPr/>
          </p:nvSpPr>
          <p:spPr>
            <a:xfrm rot="0">
              <a:off x="0" y="-30063"/>
              <a:ext cx="9144533" cy="1517213"/>
            </a:xfrm>
            <a:prstGeom prst="rect">
              <a:avLst/>
            </a:prstGeom>
          </p:spPr>
          <p:txBody>
            <a:bodyPr anchor="t" rtlCol="false" tIns="0" lIns="0" bIns="0" rIns="0">
              <a:spAutoFit/>
            </a:bodyPr>
            <a:lstStyle/>
            <a:p>
              <a:pPr algn="ctr">
                <a:lnSpc>
                  <a:spcPts val="4542"/>
                </a:lnSpc>
              </a:pPr>
              <a:r>
                <a:rPr lang="en-US" sz="3494" spc="349">
                  <a:solidFill>
                    <a:srgbClr val="61C2A2"/>
                  </a:solidFill>
                  <a:latin typeface="Poppins Light Bold"/>
                </a:rPr>
                <a:t>RAZONES DE PRODUCTIVIDAD</a:t>
              </a:r>
            </a:p>
          </p:txBody>
        </p:sp>
        <p:sp>
          <p:nvSpPr>
            <p:cNvPr name="TextBox 11" id="11"/>
            <p:cNvSpPr txBox="true"/>
            <p:nvPr/>
          </p:nvSpPr>
          <p:spPr>
            <a:xfrm rot="0">
              <a:off x="0" y="1663462"/>
              <a:ext cx="9144533" cy="1935142"/>
            </a:xfrm>
            <a:prstGeom prst="rect">
              <a:avLst/>
            </a:prstGeom>
          </p:spPr>
          <p:txBody>
            <a:bodyPr anchor="t" rtlCol="false" tIns="0" lIns="0" bIns="0" rIns="0">
              <a:spAutoFit/>
            </a:bodyPr>
            <a:lstStyle/>
            <a:p>
              <a:pPr algn="ctr" marL="561341" indent="-280671" lvl="1">
                <a:lnSpc>
                  <a:spcPts val="3900"/>
                </a:lnSpc>
                <a:buFont typeface="Arial"/>
                <a:buChar char="•"/>
              </a:pPr>
              <a:r>
                <a:rPr lang="en-US" sz="2600">
                  <a:solidFill>
                    <a:srgbClr val="1D617A"/>
                  </a:solidFill>
                  <a:latin typeface="Poppins Light"/>
                </a:rPr>
                <a:t>Rotación de Activos</a:t>
              </a:r>
            </a:p>
            <a:p>
              <a:pPr algn="ctr" marL="561341" indent="-280671" lvl="1">
                <a:lnSpc>
                  <a:spcPts val="3900"/>
                </a:lnSpc>
                <a:buFont typeface="Arial"/>
                <a:buChar char="•"/>
              </a:pPr>
              <a:r>
                <a:rPr lang="en-US" sz="2600">
                  <a:solidFill>
                    <a:srgbClr val="1D617A"/>
                  </a:solidFill>
                  <a:latin typeface="Poppins Light"/>
                </a:rPr>
                <a:t>Productividad del almacén</a:t>
              </a:r>
            </a:p>
            <a:p>
              <a:pPr algn="ctr" marL="561340" indent="-280670" lvl="1">
                <a:lnSpc>
                  <a:spcPts val="3900"/>
                </a:lnSpc>
                <a:buFont typeface="Arial"/>
                <a:buChar char="•"/>
              </a:pPr>
              <a:r>
                <a:rPr lang="en-US" sz="2600">
                  <a:solidFill>
                    <a:srgbClr val="1D617A"/>
                  </a:solidFill>
                  <a:latin typeface="Poppins Light"/>
                </a:rPr>
                <a:t>Productividad del capital contable</a:t>
              </a:r>
            </a:p>
          </p:txBody>
        </p:sp>
      </p:grpSp>
      <p:grpSp>
        <p:nvGrpSpPr>
          <p:cNvPr name="Group 12" id="12"/>
          <p:cNvGrpSpPr/>
          <p:nvPr/>
        </p:nvGrpSpPr>
        <p:grpSpPr>
          <a:xfrm rot="0">
            <a:off x="9858175" y="5646906"/>
            <a:ext cx="6858400" cy="3279438"/>
            <a:chOff x="0" y="0"/>
            <a:chExt cx="9144533" cy="4372583"/>
          </a:xfrm>
        </p:grpSpPr>
        <p:sp>
          <p:nvSpPr>
            <p:cNvPr name="TextBox 13" id="13"/>
            <p:cNvSpPr txBox="true"/>
            <p:nvPr/>
          </p:nvSpPr>
          <p:spPr>
            <a:xfrm rot="0">
              <a:off x="0" y="-38100"/>
              <a:ext cx="9144533" cy="1646767"/>
            </a:xfrm>
            <a:prstGeom prst="rect">
              <a:avLst/>
            </a:prstGeom>
          </p:spPr>
          <p:txBody>
            <a:bodyPr anchor="t" rtlCol="false" tIns="0" lIns="0" bIns="0" rIns="0">
              <a:spAutoFit/>
            </a:bodyPr>
            <a:lstStyle/>
            <a:p>
              <a:pPr algn="ctr">
                <a:lnSpc>
                  <a:spcPts val="4939"/>
                </a:lnSpc>
              </a:pPr>
              <a:r>
                <a:rPr lang="en-US" sz="3799" spc="379">
                  <a:solidFill>
                    <a:srgbClr val="61C2A2"/>
                  </a:solidFill>
                  <a:latin typeface="Poppins Light Bold"/>
                </a:rPr>
                <a:t>RAZONES DE RENTABILIDAD</a:t>
              </a:r>
            </a:p>
          </p:txBody>
        </p:sp>
        <p:sp>
          <p:nvSpPr>
            <p:cNvPr name="TextBox 14" id="14"/>
            <p:cNvSpPr txBox="true"/>
            <p:nvPr/>
          </p:nvSpPr>
          <p:spPr>
            <a:xfrm rot="0">
              <a:off x="0" y="1776942"/>
              <a:ext cx="9144533" cy="2595642"/>
            </a:xfrm>
            <a:prstGeom prst="rect">
              <a:avLst/>
            </a:prstGeom>
          </p:spPr>
          <p:txBody>
            <a:bodyPr anchor="t" rtlCol="false" tIns="0" lIns="0" bIns="0" rIns="0">
              <a:spAutoFit/>
            </a:bodyPr>
            <a:lstStyle/>
            <a:p>
              <a:pPr algn="ctr" marL="561341" indent="-280671" lvl="1">
                <a:lnSpc>
                  <a:spcPts val="3900"/>
                </a:lnSpc>
                <a:buFont typeface="Arial"/>
                <a:buChar char="•"/>
              </a:pPr>
              <a:r>
                <a:rPr lang="en-US" sz="2600">
                  <a:solidFill>
                    <a:srgbClr val="1D617A"/>
                  </a:solidFill>
                  <a:latin typeface="Poppins Light"/>
                </a:rPr>
                <a:t>Margen de utilidad</a:t>
              </a:r>
            </a:p>
            <a:p>
              <a:pPr algn="ctr" marL="561341" indent="-280671" lvl="1">
                <a:lnSpc>
                  <a:spcPts val="3900"/>
                </a:lnSpc>
                <a:buFont typeface="Arial"/>
                <a:buChar char="•"/>
              </a:pPr>
              <a:r>
                <a:rPr lang="en-US" sz="2600">
                  <a:solidFill>
                    <a:srgbClr val="1D617A"/>
                  </a:solidFill>
                  <a:latin typeface="Poppins Light"/>
                </a:rPr>
                <a:t>Rendimiento sobre los Activos (ROA)</a:t>
              </a:r>
            </a:p>
            <a:p>
              <a:pPr algn="ctr" marL="561341" indent="-280671" lvl="1">
                <a:lnSpc>
                  <a:spcPts val="3900"/>
                </a:lnSpc>
                <a:buFont typeface="Arial"/>
                <a:buChar char="•"/>
              </a:pPr>
              <a:r>
                <a:rPr lang="en-US" sz="2600">
                  <a:solidFill>
                    <a:srgbClr val="1D617A"/>
                  </a:solidFill>
                  <a:latin typeface="Poppins Light"/>
                </a:rPr>
                <a:t>Rendimiento sobre el capital (ROE)</a:t>
              </a:r>
            </a:p>
            <a:p>
              <a:pPr algn="ctr" marL="561340" indent="-280670" lvl="1">
                <a:lnSpc>
                  <a:spcPts val="3900"/>
                </a:lnSpc>
                <a:buFont typeface="Arial"/>
                <a:buChar char="•"/>
              </a:pPr>
              <a:r>
                <a:rPr lang="en-US" sz="2600">
                  <a:solidFill>
                    <a:srgbClr val="1D617A"/>
                  </a:solidFill>
                  <a:latin typeface="Poppins Light"/>
                </a:rPr>
                <a:t>Utilidad por acción (UPA)</a:t>
              </a:r>
            </a:p>
          </p:txBody>
        </p:sp>
      </p:grpSp>
      <p:grpSp>
        <p:nvGrpSpPr>
          <p:cNvPr name="Group 15" id="15"/>
          <p:cNvGrpSpPr/>
          <p:nvPr/>
        </p:nvGrpSpPr>
        <p:grpSpPr>
          <a:xfrm rot="0">
            <a:off x="1571425" y="1178972"/>
            <a:ext cx="6858400" cy="3642806"/>
            <a:chOff x="0" y="0"/>
            <a:chExt cx="9144533" cy="4857075"/>
          </a:xfrm>
        </p:grpSpPr>
        <p:sp>
          <p:nvSpPr>
            <p:cNvPr name="TextBox 16" id="16"/>
            <p:cNvSpPr txBox="true"/>
            <p:nvPr/>
          </p:nvSpPr>
          <p:spPr>
            <a:xfrm rot="0">
              <a:off x="0" y="-38100"/>
              <a:ext cx="9144533" cy="810260"/>
            </a:xfrm>
            <a:prstGeom prst="rect">
              <a:avLst/>
            </a:prstGeom>
          </p:spPr>
          <p:txBody>
            <a:bodyPr anchor="t" rtlCol="false" tIns="0" lIns="0" bIns="0" rIns="0">
              <a:spAutoFit/>
            </a:bodyPr>
            <a:lstStyle/>
            <a:p>
              <a:pPr algn="ctr">
                <a:lnSpc>
                  <a:spcPts val="4939"/>
                </a:lnSpc>
              </a:pPr>
              <a:r>
                <a:rPr lang="en-US" sz="3799" spc="379">
                  <a:solidFill>
                    <a:srgbClr val="61C2A2"/>
                  </a:solidFill>
                  <a:latin typeface="Poppins Light Bold"/>
                </a:rPr>
                <a:t>RAZONES DE LIQUIDEZ</a:t>
              </a:r>
            </a:p>
          </p:txBody>
        </p:sp>
        <p:sp>
          <p:nvSpPr>
            <p:cNvPr name="TextBox 17" id="17"/>
            <p:cNvSpPr txBox="true"/>
            <p:nvPr/>
          </p:nvSpPr>
          <p:spPr>
            <a:xfrm rot="0">
              <a:off x="0" y="940435"/>
              <a:ext cx="9144533" cy="3916640"/>
            </a:xfrm>
            <a:prstGeom prst="rect">
              <a:avLst/>
            </a:prstGeom>
          </p:spPr>
          <p:txBody>
            <a:bodyPr anchor="t" rtlCol="false" tIns="0" lIns="0" bIns="0" rIns="0">
              <a:spAutoFit/>
            </a:bodyPr>
            <a:lstStyle/>
            <a:p>
              <a:pPr algn="ctr" marL="561341" indent="-280671" lvl="1">
                <a:lnSpc>
                  <a:spcPts val="3900"/>
                </a:lnSpc>
                <a:buFont typeface="Arial"/>
                <a:buChar char="•"/>
              </a:pPr>
              <a:r>
                <a:rPr lang="en-US" sz="2600">
                  <a:solidFill>
                    <a:srgbClr val="1D617A"/>
                  </a:solidFill>
                  <a:latin typeface="Poppins Light"/>
                </a:rPr>
                <a:t>Capital de trabajo</a:t>
              </a:r>
            </a:p>
            <a:p>
              <a:pPr algn="ctr" marL="561341" indent="-280671" lvl="1">
                <a:lnSpc>
                  <a:spcPts val="3900"/>
                </a:lnSpc>
                <a:buFont typeface="Arial"/>
                <a:buChar char="•"/>
              </a:pPr>
              <a:r>
                <a:rPr lang="en-US" sz="2600">
                  <a:solidFill>
                    <a:srgbClr val="1D617A"/>
                  </a:solidFill>
                  <a:latin typeface="Poppins Light"/>
                </a:rPr>
                <a:t>Razón de liquidez (o circulante)</a:t>
              </a:r>
            </a:p>
            <a:p>
              <a:pPr algn="ctr" marL="561341" indent="-280671" lvl="1">
                <a:lnSpc>
                  <a:spcPts val="3900"/>
                </a:lnSpc>
                <a:buFont typeface="Arial"/>
                <a:buChar char="•"/>
              </a:pPr>
              <a:r>
                <a:rPr lang="en-US" sz="2600">
                  <a:solidFill>
                    <a:srgbClr val="1D617A"/>
                  </a:solidFill>
                  <a:latin typeface="Poppins Light"/>
                </a:rPr>
                <a:t>Prueba del ácido ( o razón rápida)</a:t>
              </a:r>
            </a:p>
            <a:p>
              <a:pPr algn="ctr" marL="561341" indent="-280671" lvl="1">
                <a:lnSpc>
                  <a:spcPts val="3900"/>
                </a:lnSpc>
                <a:buFont typeface="Arial"/>
                <a:buChar char="•"/>
              </a:pPr>
              <a:r>
                <a:rPr lang="en-US" sz="2600">
                  <a:solidFill>
                    <a:srgbClr val="1D617A"/>
                  </a:solidFill>
                  <a:latin typeface="Poppins Light"/>
                </a:rPr>
                <a:t>Razón de Efectivo</a:t>
              </a:r>
            </a:p>
            <a:p>
              <a:pPr algn="ctr" marL="561341" indent="-280671" lvl="1">
                <a:lnSpc>
                  <a:spcPts val="3900"/>
                </a:lnSpc>
                <a:buFont typeface="Arial"/>
                <a:buChar char="•"/>
              </a:pPr>
              <a:r>
                <a:rPr lang="en-US" sz="2600">
                  <a:solidFill>
                    <a:srgbClr val="1D617A"/>
                  </a:solidFill>
                  <a:latin typeface="Poppins Light"/>
                </a:rPr>
                <a:t>Rotación de cuentas por cobrar</a:t>
              </a:r>
            </a:p>
            <a:p>
              <a:pPr algn="ctr" marL="561340" indent="-280670" lvl="1">
                <a:lnSpc>
                  <a:spcPts val="3900"/>
                </a:lnSpc>
                <a:buFont typeface="Arial"/>
                <a:buChar char="•"/>
              </a:pPr>
              <a:r>
                <a:rPr lang="en-US" sz="2600">
                  <a:solidFill>
                    <a:srgbClr val="1D617A"/>
                  </a:solidFill>
                  <a:latin typeface="Poppins Light"/>
                </a:rPr>
                <a:t>Rotación del almacén</a:t>
              </a:r>
            </a:p>
          </p:txBody>
        </p:sp>
      </p:grpSp>
      <p:grpSp>
        <p:nvGrpSpPr>
          <p:cNvPr name="Group 18" id="18"/>
          <p:cNvGrpSpPr/>
          <p:nvPr/>
        </p:nvGrpSpPr>
        <p:grpSpPr>
          <a:xfrm rot="0">
            <a:off x="16216327" y="-2007583"/>
            <a:ext cx="4215192" cy="4215192"/>
            <a:chOff x="0" y="0"/>
            <a:chExt cx="5620256" cy="5620256"/>
          </a:xfrm>
        </p:grpSpPr>
        <p:grpSp>
          <p:nvGrpSpPr>
            <p:cNvPr name="Group 19" id="19"/>
            <p:cNvGrpSpPr/>
            <p:nvPr/>
          </p:nvGrpSpPr>
          <p:grpSpPr>
            <a:xfrm rot="-2700000">
              <a:off x="-262175" y="1908310"/>
              <a:ext cx="6144605" cy="1803636"/>
              <a:chOff x="0" y="0"/>
              <a:chExt cx="1384518" cy="406400"/>
            </a:xfrm>
          </p:grpSpPr>
          <p:sp>
            <p:nvSpPr>
              <p:cNvPr name="Freeform 20" id="20"/>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61C2A2"/>
              </a:solidFill>
            </p:spPr>
          </p:sp>
        </p:grpSp>
        <p:grpSp>
          <p:nvGrpSpPr>
            <p:cNvPr name="Group 21" id="21"/>
            <p:cNvGrpSpPr/>
            <p:nvPr/>
          </p:nvGrpSpPr>
          <p:grpSpPr>
            <a:xfrm rot="-2700000">
              <a:off x="368260" y="1423043"/>
              <a:ext cx="3740576" cy="1803636"/>
              <a:chOff x="0" y="0"/>
              <a:chExt cx="842836" cy="406400"/>
            </a:xfrm>
          </p:grpSpPr>
          <p:sp>
            <p:nvSpPr>
              <p:cNvPr name="Freeform 22" id="22"/>
              <p:cNvSpPr/>
              <p:nvPr/>
            </p:nvSpPr>
            <p:spPr>
              <a:xfrm>
                <a:off x="17780" y="22860"/>
                <a:ext cx="817436" cy="360680"/>
              </a:xfrm>
              <a:custGeom>
                <a:avLst/>
                <a:gdLst/>
                <a:ahLst/>
                <a:cxnLst/>
                <a:rect r="r" b="b" t="t" l="l"/>
                <a:pathLst>
                  <a:path h="360680" w="817436">
                    <a:moveTo>
                      <a:pt x="817436" y="180340"/>
                    </a:moveTo>
                    <a:cubicBezTo>
                      <a:pt x="817436" y="81280"/>
                      <a:pt x="737426" y="0"/>
                      <a:pt x="637096" y="0"/>
                    </a:cubicBezTo>
                    <a:lnTo>
                      <a:pt x="172720" y="0"/>
                    </a:lnTo>
                    <a:lnTo>
                      <a:pt x="172720" y="1270"/>
                    </a:lnTo>
                    <a:cubicBezTo>
                      <a:pt x="76200" y="5080"/>
                      <a:pt x="0" y="83820"/>
                      <a:pt x="0" y="180340"/>
                    </a:cubicBezTo>
                    <a:cubicBezTo>
                      <a:pt x="0" y="276860"/>
                      <a:pt x="77470" y="355600"/>
                      <a:pt x="172720" y="359410"/>
                    </a:cubicBezTo>
                    <a:lnTo>
                      <a:pt x="172720" y="360680"/>
                    </a:lnTo>
                    <a:lnTo>
                      <a:pt x="637096" y="360680"/>
                    </a:lnTo>
                    <a:cubicBezTo>
                      <a:pt x="736156" y="360680"/>
                      <a:pt x="817436" y="279400"/>
                      <a:pt x="817436" y="180340"/>
                    </a:cubicBezTo>
                    <a:close/>
                  </a:path>
                </a:pathLst>
              </a:custGeom>
              <a:solidFill>
                <a:srgbClr val="DBEFE1"/>
              </a:solidFill>
            </p:spPr>
          </p:sp>
        </p:grpSp>
      </p:grpSp>
      <p:grpSp>
        <p:nvGrpSpPr>
          <p:cNvPr name="Group 23" id="23"/>
          <p:cNvGrpSpPr/>
          <p:nvPr/>
        </p:nvGrpSpPr>
        <p:grpSpPr>
          <a:xfrm rot="0">
            <a:off x="-1557323" y="8179404"/>
            <a:ext cx="4215192" cy="4215192"/>
            <a:chOff x="0" y="0"/>
            <a:chExt cx="5620256" cy="5620256"/>
          </a:xfrm>
        </p:grpSpPr>
        <p:grpSp>
          <p:nvGrpSpPr>
            <p:cNvPr name="Group 24" id="24"/>
            <p:cNvGrpSpPr/>
            <p:nvPr/>
          </p:nvGrpSpPr>
          <p:grpSpPr>
            <a:xfrm rot="-2700000">
              <a:off x="-262175" y="1908310"/>
              <a:ext cx="6144605" cy="1803636"/>
              <a:chOff x="0" y="0"/>
              <a:chExt cx="1384518" cy="406400"/>
            </a:xfrm>
          </p:grpSpPr>
          <p:sp>
            <p:nvSpPr>
              <p:cNvPr name="Freeform 25" id="25"/>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61C2A2"/>
              </a:solidFill>
            </p:spPr>
          </p:sp>
        </p:grpSp>
        <p:grpSp>
          <p:nvGrpSpPr>
            <p:cNvPr name="Group 26" id="26"/>
            <p:cNvGrpSpPr/>
            <p:nvPr/>
          </p:nvGrpSpPr>
          <p:grpSpPr>
            <a:xfrm rot="-2700000">
              <a:off x="331436" y="1334143"/>
              <a:ext cx="3992023" cy="1803636"/>
              <a:chOff x="0" y="0"/>
              <a:chExt cx="899493" cy="406400"/>
            </a:xfrm>
          </p:grpSpPr>
          <p:sp>
            <p:nvSpPr>
              <p:cNvPr name="Freeform 27" id="27"/>
              <p:cNvSpPr/>
              <p:nvPr/>
            </p:nvSpPr>
            <p:spPr>
              <a:xfrm>
                <a:off x="17780" y="22860"/>
                <a:ext cx="874093" cy="360680"/>
              </a:xfrm>
              <a:custGeom>
                <a:avLst/>
                <a:gdLst/>
                <a:ahLst/>
                <a:cxnLst/>
                <a:rect r="r" b="b" t="t" l="l"/>
                <a:pathLst>
                  <a:path h="360680" w="874093">
                    <a:moveTo>
                      <a:pt x="874093" y="180340"/>
                    </a:moveTo>
                    <a:cubicBezTo>
                      <a:pt x="874093" y="81280"/>
                      <a:pt x="794083" y="0"/>
                      <a:pt x="693753" y="0"/>
                    </a:cubicBezTo>
                    <a:lnTo>
                      <a:pt x="172720" y="0"/>
                    </a:lnTo>
                    <a:lnTo>
                      <a:pt x="172720" y="1270"/>
                    </a:lnTo>
                    <a:cubicBezTo>
                      <a:pt x="76200" y="5080"/>
                      <a:pt x="0" y="83820"/>
                      <a:pt x="0" y="180340"/>
                    </a:cubicBezTo>
                    <a:cubicBezTo>
                      <a:pt x="0" y="276860"/>
                      <a:pt x="77470" y="355600"/>
                      <a:pt x="172720" y="359410"/>
                    </a:cubicBezTo>
                    <a:lnTo>
                      <a:pt x="172720" y="360680"/>
                    </a:lnTo>
                    <a:lnTo>
                      <a:pt x="693753" y="360680"/>
                    </a:lnTo>
                    <a:cubicBezTo>
                      <a:pt x="792813" y="360680"/>
                      <a:pt x="874093" y="279400"/>
                      <a:pt x="874093" y="180340"/>
                    </a:cubicBezTo>
                    <a:close/>
                  </a:path>
                </a:pathLst>
              </a:custGeom>
              <a:solidFill>
                <a:srgbClr val="DBEFE1"/>
              </a:solidFill>
            </p:spPr>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3454256" y="2354275"/>
            <a:ext cx="10222304" cy="12106243"/>
            <a:chOff x="0" y="0"/>
            <a:chExt cx="13629739" cy="16141657"/>
          </a:xfrm>
        </p:grpSpPr>
        <p:grpSp>
          <p:nvGrpSpPr>
            <p:cNvPr name="Group 3" id="3"/>
            <p:cNvGrpSpPr/>
            <p:nvPr/>
          </p:nvGrpSpPr>
          <p:grpSpPr>
            <a:xfrm rot="-2700000">
              <a:off x="2395980" y="3397573"/>
              <a:ext cx="11385477" cy="4286894"/>
              <a:chOff x="0" y="0"/>
              <a:chExt cx="1079350" cy="406400"/>
            </a:xfrm>
          </p:grpSpPr>
          <p:sp>
            <p:nvSpPr>
              <p:cNvPr name="Freeform 4" id="4"/>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solidFill>
            </p:spPr>
          </p:sp>
        </p:grpSp>
        <p:grpSp>
          <p:nvGrpSpPr>
            <p:cNvPr name="Group 5" id="5"/>
            <p:cNvGrpSpPr/>
            <p:nvPr/>
          </p:nvGrpSpPr>
          <p:grpSpPr>
            <a:xfrm rot="-2700000">
              <a:off x="-280411" y="8146499"/>
              <a:ext cx="12264243" cy="4286894"/>
              <a:chOff x="0" y="0"/>
              <a:chExt cx="1162657" cy="406400"/>
            </a:xfrm>
          </p:grpSpPr>
          <p:sp>
            <p:nvSpPr>
              <p:cNvPr name="Freeform 6" id="6"/>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7" id="7"/>
          <p:cNvGrpSpPr/>
          <p:nvPr/>
        </p:nvGrpSpPr>
        <p:grpSpPr>
          <a:xfrm rot="0">
            <a:off x="15215312" y="-1504683"/>
            <a:ext cx="3843686" cy="4784380"/>
            <a:chOff x="0" y="0"/>
            <a:chExt cx="5124915" cy="6379173"/>
          </a:xfrm>
        </p:grpSpPr>
        <p:grpSp>
          <p:nvGrpSpPr>
            <p:cNvPr name="Group 8" id="8"/>
            <p:cNvGrpSpPr/>
            <p:nvPr/>
          </p:nvGrpSpPr>
          <p:grpSpPr>
            <a:xfrm rot="-2700000">
              <a:off x="30767" y="2890461"/>
              <a:ext cx="4828738" cy="2087152"/>
              <a:chOff x="0" y="0"/>
              <a:chExt cx="940228" cy="406400"/>
            </a:xfrm>
          </p:grpSpPr>
          <p:sp>
            <p:nvSpPr>
              <p:cNvPr name="Freeform 9" id="9"/>
              <p:cNvSpPr/>
              <p:nvPr/>
            </p:nvSpPr>
            <p:spPr>
              <a:xfrm>
                <a:off x="17780" y="22860"/>
                <a:ext cx="914828" cy="360680"/>
              </a:xfrm>
              <a:custGeom>
                <a:avLst/>
                <a:gdLst/>
                <a:ahLst/>
                <a:cxnLst/>
                <a:rect r="r" b="b" t="t" l="l"/>
                <a:pathLst>
                  <a:path h="360680" w="914828">
                    <a:moveTo>
                      <a:pt x="914828" y="180340"/>
                    </a:moveTo>
                    <a:cubicBezTo>
                      <a:pt x="914828" y="81280"/>
                      <a:pt x="834818" y="0"/>
                      <a:pt x="734488" y="0"/>
                    </a:cubicBezTo>
                    <a:lnTo>
                      <a:pt x="172720" y="0"/>
                    </a:lnTo>
                    <a:lnTo>
                      <a:pt x="172720" y="1270"/>
                    </a:lnTo>
                    <a:cubicBezTo>
                      <a:pt x="76200" y="5080"/>
                      <a:pt x="0" y="83820"/>
                      <a:pt x="0" y="180340"/>
                    </a:cubicBezTo>
                    <a:cubicBezTo>
                      <a:pt x="0" y="276860"/>
                      <a:pt x="77470" y="355600"/>
                      <a:pt x="172720" y="359410"/>
                    </a:cubicBezTo>
                    <a:lnTo>
                      <a:pt x="172720" y="360680"/>
                    </a:lnTo>
                    <a:lnTo>
                      <a:pt x="734488" y="360680"/>
                    </a:lnTo>
                    <a:cubicBezTo>
                      <a:pt x="833548" y="360680"/>
                      <a:pt x="914828" y="279400"/>
                      <a:pt x="914828" y="180340"/>
                    </a:cubicBezTo>
                    <a:close/>
                  </a:path>
                </a:pathLst>
              </a:custGeom>
              <a:solidFill>
                <a:srgbClr val="1D617A"/>
              </a:solidFill>
            </p:spPr>
          </p:sp>
        </p:grpSp>
        <p:grpSp>
          <p:nvGrpSpPr>
            <p:cNvPr name="Group 10" id="10"/>
            <p:cNvGrpSpPr/>
            <p:nvPr/>
          </p:nvGrpSpPr>
          <p:grpSpPr>
            <a:xfrm rot="-2700000">
              <a:off x="592263" y="1266173"/>
              <a:ext cx="4445805" cy="2087152"/>
              <a:chOff x="0" y="0"/>
              <a:chExt cx="865665" cy="406400"/>
            </a:xfrm>
          </p:grpSpPr>
          <p:sp>
            <p:nvSpPr>
              <p:cNvPr name="Freeform 11" id="11"/>
              <p:cNvSpPr/>
              <p:nvPr/>
            </p:nvSpPr>
            <p:spPr>
              <a:xfrm>
                <a:off x="17780" y="22860"/>
                <a:ext cx="840266" cy="360680"/>
              </a:xfrm>
              <a:custGeom>
                <a:avLst/>
                <a:gdLst/>
                <a:ahLst/>
                <a:cxnLst/>
                <a:rect r="r" b="b" t="t" l="l"/>
                <a:pathLst>
                  <a:path h="360680" w="840266">
                    <a:moveTo>
                      <a:pt x="840266" y="180340"/>
                    </a:moveTo>
                    <a:cubicBezTo>
                      <a:pt x="840266" y="81280"/>
                      <a:pt x="760256" y="0"/>
                      <a:pt x="659926" y="0"/>
                    </a:cubicBezTo>
                    <a:lnTo>
                      <a:pt x="172720" y="0"/>
                    </a:lnTo>
                    <a:lnTo>
                      <a:pt x="172720" y="1270"/>
                    </a:lnTo>
                    <a:cubicBezTo>
                      <a:pt x="76200" y="5080"/>
                      <a:pt x="0" y="83820"/>
                      <a:pt x="0" y="180340"/>
                    </a:cubicBezTo>
                    <a:cubicBezTo>
                      <a:pt x="0" y="276860"/>
                      <a:pt x="77470" y="355600"/>
                      <a:pt x="172720" y="359410"/>
                    </a:cubicBezTo>
                    <a:lnTo>
                      <a:pt x="172720" y="360680"/>
                    </a:lnTo>
                    <a:lnTo>
                      <a:pt x="659925" y="360680"/>
                    </a:lnTo>
                    <a:cubicBezTo>
                      <a:pt x="758985" y="360680"/>
                      <a:pt x="840265" y="279400"/>
                      <a:pt x="840265" y="180340"/>
                    </a:cubicBezTo>
                    <a:close/>
                  </a:path>
                </a:pathLst>
              </a:custGeom>
              <a:solidFill>
                <a:srgbClr val="61C2A2"/>
              </a:solidFill>
            </p:spPr>
          </p:sp>
        </p:grpSp>
      </p:grpSp>
      <p:sp>
        <p:nvSpPr>
          <p:cNvPr name="TextBox 12" id="12"/>
          <p:cNvSpPr txBox="true"/>
          <p:nvPr/>
        </p:nvSpPr>
        <p:spPr>
          <a:xfrm rot="0">
            <a:off x="7274871" y="3409844"/>
            <a:ext cx="9862284" cy="5627370"/>
          </a:xfrm>
          <a:prstGeom prst="rect">
            <a:avLst/>
          </a:prstGeom>
        </p:spPr>
        <p:txBody>
          <a:bodyPr anchor="t" rtlCol="false" tIns="0" lIns="0" bIns="0" rIns="0">
            <a:spAutoFit/>
          </a:bodyPr>
          <a:lstStyle/>
          <a:p>
            <a:pPr algn="just">
              <a:lnSpc>
                <a:spcPts val="3120"/>
              </a:lnSpc>
            </a:pPr>
            <a:r>
              <a:rPr lang="en-US" sz="2400" spc="240">
                <a:solidFill>
                  <a:srgbClr val="1D617A"/>
                </a:solidFill>
                <a:latin typeface="Poppins Light"/>
              </a:rPr>
              <a:t>MIDEN LA CAPACIDAD DE LAS EMPRESAS PARA:</a:t>
            </a:r>
          </a:p>
          <a:p>
            <a:pPr algn="just" marL="518160" indent="-259080" lvl="1">
              <a:lnSpc>
                <a:spcPts val="3120"/>
              </a:lnSpc>
              <a:buFont typeface="Arial"/>
              <a:buChar char="•"/>
            </a:pPr>
            <a:r>
              <a:rPr lang="en-US" sz="2400" spc="240">
                <a:solidFill>
                  <a:srgbClr val="1D617A"/>
                </a:solidFill>
                <a:latin typeface="Poppins Light"/>
              </a:rPr>
              <a:t>SATISFACER O CUBRIR SUS DEUDAS A CORTO PLAZO, </a:t>
            </a:r>
          </a:p>
          <a:p>
            <a:pPr algn="just" marL="518160" indent="-259080" lvl="1">
              <a:lnSpc>
                <a:spcPts val="3120"/>
              </a:lnSpc>
              <a:buFont typeface="Arial"/>
              <a:buChar char="•"/>
            </a:pPr>
            <a:r>
              <a:rPr lang="en-US" sz="2400" spc="240">
                <a:solidFill>
                  <a:srgbClr val="1D617A"/>
                </a:solidFill>
                <a:latin typeface="Poppins Light"/>
              </a:rPr>
              <a:t>generar efectivo. </a:t>
            </a:r>
          </a:p>
          <a:p>
            <a:pPr algn="just">
              <a:lnSpc>
                <a:spcPts val="3120"/>
              </a:lnSpc>
            </a:pPr>
          </a:p>
          <a:p>
            <a:pPr algn="just">
              <a:lnSpc>
                <a:spcPts val="3120"/>
              </a:lnSpc>
            </a:pPr>
            <a:r>
              <a:rPr lang="en-US" sz="2400" spc="240">
                <a:solidFill>
                  <a:srgbClr val="1D617A"/>
                </a:solidFill>
                <a:latin typeface="Poppins Light"/>
              </a:rPr>
              <a:t>Para realizar su cálculo se toman en cuenta los activos más líquidos (o que más fácilmente se pueden convertir en efectivo) para realizar el pago de sus pasivos a corto plazo. </a:t>
            </a:r>
          </a:p>
          <a:p>
            <a:pPr algn="just">
              <a:lnSpc>
                <a:spcPts val="3120"/>
              </a:lnSpc>
            </a:pPr>
          </a:p>
          <a:p>
            <a:pPr algn="just">
              <a:lnSpc>
                <a:spcPts val="3250"/>
              </a:lnSpc>
            </a:pPr>
            <a:r>
              <a:rPr lang="en-US" sz="2500" spc="250">
                <a:solidFill>
                  <a:srgbClr val="1D617A"/>
                </a:solidFill>
                <a:latin typeface="Poppins Light Bold"/>
              </a:rPr>
              <a:t>Mientras más alto sea esta razón, mayor será la capacidad de la empresa para pagar sus deudas; de modo contrario, mientras menor sea el resultado, menor será la capacidad que tiene la compañía de pagar sus deudas.</a:t>
            </a:r>
          </a:p>
        </p:txBody>
      </p:sp>
      <p:pic>
        <p:nvPicPr>
          <p:cNvPr name="Picture 13" id="13"/>
          <p:cNvPicPr>
            <a:picLocks noChangeAspect="true"/>
          </p:cNvPicPr>
          <p:nvPr/>
        </p:nvPicPr>
        <p:blipFill>
          <a:blip r:embed="rId2"/>
          <a:srcRect l="0" t="0" r="0" b="0"/>
          <a:stretch>
            <a:fillRect/>
          </a:stretch>
        </p:blipFill>
        <p:spPr>
          <a:xfrm flipH="false" flipV="false" rot="0">
            <a:off x="1028700" y="989968"/>
            <a:ext cx="2116459" cy="1296812"/>
          </a:xfrm>
          <a:prstGeom prst="rect">
            <a:avLst/>
          </a:prstGeom>
        </p:spPr>
      </p:pic>
      <p:sp>
        <p:nvSpPr>
          <p:cNvPr name="TextBox 14" id="14"/>
          <p:cNvSpPr txBox="true"/>
          <p:nvPr/>
        </p:nvSpPr>
        <p:spPr>
          <a:xfrm rot="0">
            <a:off x="4070850" y="1019175"/>
            <a:ext cx="9144400" cy="619199"/>
          </a:xfrm>
          <a:prstGeom prst="rect">
            <a:avLst/>
          </a:prstGeom>
        </p:spPr>
        <p:txBody>
          <a:bodyPr anchor="t" rtlCol="false" tIns="0" lIns="0" bIns="0" rIns="0">
            <a:spAutoFit/>
          </a:bodyPr>
          <a:lstStyle/>
          <a:p>
            <a:pPr>
              <a:lnSpc>
                <a:spcPts val="4800"/>
              </a:lnSpc>
            </a:pPr>
            <a:r>
              <a:rPr lang="en-US" sz="4000" spc="280">
                <a:solidFill>
                  <a:srgbClr val="1D617A"/>
                </a:solidFill>
                <a:latin typeface="Poppins Bold Italics"/>
              </a:rPr>
              <a:t>RAZONES DE LIQUIDEZ</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BEFE1"/>
        </a:solidFill>
      </p:bgPr>
    </p:bg>
    <p:spTree>
      <p:nvGrpSpPr>
        <p:cNvPr id="1" name=""/>
        <p:cNvGrpSpPr/>
        <p:nvPr/>
      </p:nvGrpSpPr>
      <p:grpSpPr>
        <a:xfrm>
          <a:off x="0" y="0"/>
          <a:ext cx="0" cy="0"/>
          <a:chOff x="0" y="0"/>
          <a:chExt cx="0" cy="0"/>
        </a:xfrm>
      </p:grpSpPr>
      <p:grpSp>
        <p:nvGrpSpPr>
          <p:cNvPr name="Group 2" id="2"/>
          <p:cNvGrpSpPr/>
          <p:nvPr/>
        </p:nvGrpSpPr>
        <p:grpSpPr>
          <a:xfrm rot="0">
            <a:off x="6035560" y="2937928"/>
            <a:ext cx="10001650" cy="6431236"/>
            <a:chOff x="0" y="0"/>
            <a:chExt cx="13335533" cy="8574982"/>
          </a:xfrm>
        </p:grpSpPr>
        <p:sp>
          <p:nvSpPr>
            <p:cNvPr name="TextBox 3" id="3"/>
            <p:cNvSpPr txBox="true"/>
            <p:nvPr/>
          </p:nvSpPr>
          <p:spPr>
            <a:xfrm rot="0">
              <a:off x="0" y="-28575"/>
              <a:ext cx="13335533"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FÓRMULA</a:t>
              </a:r>
            </a:p>
          </p:txBody>
        </p:sp>
        <p:sp>
          <p:nvSpPr>
            <p:cNvPr name="TextBox 4" id="4"/>
            <p:cNvSpPr txBox="true"/>
            <p:nvPr/>
          </p:nvSpPr>
          <p:spPr>
            <a:xfrm rot="0">
              <a:off x="0" y="950747"/>
              <a:ext cx="13335533" cy="664369"/>
            </a:xfrm>
            <a:prstGeom prst="rect">
              <a:avLst/>
            </a:prstGeom>
          </p:spPr>
          <p:txBody>
            <a:bodyPr anchor="t" rtlCol="false" tIns="0" lIns="0" bIns="0" rIns="0">
              <a:spAutoFit/>
            </a:bodyPr>
            <a:lstStyle/>
            <a:p>
              <a:pPr algn="just">
                <a:lnSpc>
                  <a:spcPts val="4341"/>
                </a:lnSpc>
              </a:pPr>
              <a:r>
                <a:rPr lang="en-US" sz="2894">
                  <a:solidFill>
                    <a:srgbClr val="1D617A"/>
                  </a:solidFill>
                  <a:latin typeface="Poppins Bold Bold"/>
                </a:rPr>
                <a:t>Activo Circulante-Pasivo a Corto Plazo</a:t>
              </a:r>
            </a:p>
          </p:txBody>
        </p:sp>
        <p:sp>
          <p:nvSpPr>
            <p:cNvPr name="TextBox 5" id="5"/>
            <p:cNvSpPr txBox="true"/>
            <p:nvPr/>
          </p:nvSpPr>
          <p:spPr>
            <a:xfrm rot="0">
              <a:off x="0" y="2348541"/>
              <a:ext cx="13335533"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DEFINICIÓN</a:t>
              </a:r>
            </a:p>
          </p:txBody>
        </p:sp>
        <p:sp>
          <p:nvSpPr>
            <p:cNvPr name="TextBox 6" id="6"/>
            <p:cNvSpPr txBox="true"/>
            <p:nvPr/>
          </p:nvSpPr>
          <p:spPr>
            <a:xfrm rot="0">
              <a:off x="0" y="5460868"/>
              <a:ext cx="13335533" cy="759976"/>
            </a:xfrm>
            <a:prstGeom prst="rect">
              <a:avLst/>
            </a:prstGeom>
          </p:spPr>
          <p:txBody>
            <a:bodyPr anchor="t" rtlCol="false" tIns="0" lIns="0" bIns="0" rIns="0">
              <a:spAutoFit/>
            </a:bodyPr>
            <a:lstStyle/>
            <a:p>
              <a:pPr algn="just">
                <a:lnSpc>
                  <a:spcPts val="4680"/>
                </a:lnSpc>
              </a:pPr>
              <a:r>
                <a:rPr lang="en-US" sz="3600" spc="359">
                  <a:solidFill>
                    <a:srgbClr val="61C2A2"/>
                  </a:solidFill>
                  <a:latin typeface="Poppins Light Bold"/>
                </a:rPr>
                <a:t>INTERPRETACIÓN</a:t>
              </a:r>
            </a:p>
          </p:txBody>
        </p:sp>
        <p:sp>
          <p:nvSpPr>
            <p:cNvPr name="TextBox 7" id="7"/>
            <p:cNvSpPr txBox="true"/>
            <p:nvPr/>
          </p:nvSpPr>
          <p:spPr>
            <a:xfrm rot="0">
              <a:off x="0" y="3327864"/>
              <a:ext cx="13335533" cy="1399580"/>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Son los recursos que garantizan la operación del siguiente periodo</a:t>
              </a:r>
            </a:p>
          </p:txBody>
        </p:sp>
        <p:sp>
          <p:nvSpPr>
            <p:cNvPr name="TextBox 8" id="8"/>
            <p:cNvSpPr txBox="true"/>
            <p:nvPr/>
          </p:nvSpPr>
          <p:spPr>
            <a:xfrm rot="0">
              <a:off x="0" y="6440191"/>
              <a:ext cx="13335533" cy="2134791"/>
            </a:xfrm>
            <a:prstGeom prst="rect">
              <a:avLst/>
            </a:prstGeom>
          </p:spPr>
          <p:txBody>
            <a:bodyPr anchor="t" rtlCol="false" tIns="0" lIns="0" bIns="0" rIns="0">
              <a:spAutoFit/>
            </a:bodyPr>
            <a:lstStyle/>
            <a:p>
              <a:pPr algn="just">
                <a:lnSpc>
                  <a:spcPts val="4341"/>
                </a:lnSpc>
              </a:pPr>
              <a:r>
                <a:rPr lang="en-US" sz="2894">
                  <a:solidFill>
                    <a:srgbClr val="1D617A"/>
                  </a:solidFill>
                  <a:latin typeface="Poppins Light"/>
                </a:rPr>
                <a:t>Si</a:t>
              </a:r>
              <a:r>
                <a:rPr lang="en-US" sz="2894">
                  <a:solidFill>
                    <a:srgbClr val="1D617A"/>
                  </a:solidFill>
                  <a:latin typeface="Poppins Light"/>
                </a:rPr>
                <a:t> el resultado es positivo quiere decir que la empresa cuenta con los activos suficientes para cubrir sus deudas a corto plazo</a:t>
              </a:r>
            </a:p>
          </p:txBody>
        </p:sp>
      </p:grpSp>
      <p:sp>
        <p:nvSpPr>
          <p:cNvPr name="TextBox 9" id="9"/>
          <p:cNvSpPr txBox="true"/>
          <p:nvPr/>
        </p:nvSpPr>
        <p:spPr>
          <a:xfrm rot="-5400000">
            <a:off x="-601230" y="2715780"/>
            <a:ext cx="5124846" cy="1750685"/>
          </a:xfrm>
          <a:prstGeom prst="rect">
            <a:avLst/>
          </a:prstGeom>
        </p:spPr>
        <p:txBody>
          <a:bodyPr anchor="t" rtlCol="false" tIns="0" lIns="0" bIns="0" rIns="0">
            <a:spAutoFit/>
          </a:bodyPr>
          <a:lstStyle/>
          <a:p>
            <a:pPr algn="r">
              <a:lnSpc>
                <a:spcPts val="6807"/>
              </a:lnSpc>
            </a:pPr>
            <a:r>
              <a:rPr lang="en-US" sz="6189" spc="-185">
                <a:solidFill>
                  <a:srgbClr val="1D617A"/>
                </a:solidFill>
                <a:latin typeface="Poppins Bold Bold Italics"/>
              </a:rPr>
              <a:t>CAPITAL DE TRABAJO</a:t>
            </a:r>
          </a:p>
        </p:txBody>
      </p:sp>
      <p:grpSp>
        <p:nvGrpSpPr>
          <p:cNvPr name="Group 10" id="10"/>
          <p:cNvGrpSpPr/>
          <p:nvPr/>
        </p:nvGrpSpPr>
        <p:grpSpPr>
          <a:xfrm rot="0">
            <a:off x="-2025506" y="6515855"/>
            <a:ext cx="6656720" cy="7973193"/>
            <a:chOff x="0" y="0"/>
            <a:chExt cx="8875626" cy="10630924"/>
          </a:xfrm>
        </p:grpSpPr>
        <p:grpSp>
          <p:nvGrpSpPr>
            <p:cNvPr name="Group 11" id="11"/>
            <p:cNvGrpSpPr/>
            <p:nvPr/>
          </p:nvGrpSpPr>
          <p:grpSpPr>
            <a:xfrm rot="-2700000">
              <a:off x="1808625" y="2049848"/>
              <a:ext cx="7038676" cy="2995629"/>
              <a:chOff x="0" y="0"/>
              <a:chExt cx="954897" cy="406400"/>
            </a:xfrm>
          </p:grpSpPr>
          <p:sp>
            <p:nvSpPr>
              <p:cNvPr name="Freeform 12" id="12"/>
              <p:cNvSpPr/>
              <p:nvPr/>
            </p:nvSpPr>
            <p:spPr>
              <a:xfrm>
                <a:off x="17780" y="22860"/>
                <a:ext cx="929497" cy="360680"/>
              </a:xfrm>
              <a:custGeom>
                <a:avLst/>
                <a:gdLst/>
                <a:ahLst/>
                <a:cxnLst/>
                <a:rect r="r" b="b" t="t" l="l"/>
                <a:pathLst>
                  <a:path h="360680" w="929497">
                    <a:moveTo>
                      <a:pt x="929497" y="180340"/>
                    </a:moveTo>
                    <a:cubicBezTo>
                      <a:pt x="929497" y="81280"/>
                      <a:pt x="849487" y="0"/>
                      <a:pt x="749157" y="0"/>
                    </a:cubicBezTo>
                    <a:lnTo>
                      <a:pt x="172720" y="0"/>
                    </a:lnTo>
                    <a:lnTo>
                      <a:pt x="172720" y="1270"/>
                    </a:lnTo>
                    <a:cubicBezTo>
                      <a:pt x="76200" y="5080"/>
                      <a:pt x="0" y="83820"/>
                      <a:pt x="0" y="180340"/>
                    </a:cubicBezTo>
                    <a:cubicBezTo>
                      <a:pt x="0" y="276860"/>
                      <a:pt x="77470" y="355600"/>
                      <a:pt x="172720" y="359410"/>
                    </a:cubicBezTo>
                    <a:lnTo>
                      <a:pt x="172720" y="360680"/>
                    </a:lnTo>
                    <a:lnTo>
                      <a:pt x="749157" y="360680"/>
                    </a:lnTo>
                    <a:cubicBezTo>
                      <a:pt x="848217" y="360680"/>
                      <a:pt x="929497" y="279400"/>
                      <a:pt x="929497" y="180340"/>
                    </a:cubicBezTo>
                    <a:close/>
                  </a:path>
                </a:pathLst>
              </a:custGeom>
              <a:solidFill>
                <a:srgbClr val="61C2A2"/>
              </a:solidFill>
            </p:spPr>
          </p:sp>
        </p:grpSp>
        <p:grpSp>
          <p:nvGrpSpPr>
            <p:cNvPr name="Group 13" id="13"/>
            <p:cNvGrpSpPr/>
            <p:nvPr/>
          </p:nvGrpSpPr>
          <p:grpSpPr>
            <a:xfrm rot="-2700000">
              <a:off x="-195948" y="5044005"/>
              <a:ext cx="8570103" cy="2995629"/>
              <a:chOff x="0" y="0"/>
              <a:chExt cx="1162657" cy="406400"/>
            </a:xfrm>
          </p:grpSpPr>
          <p:sp>
            <p:nvSpPr>
              <p:cNvPr name="Freeform 14" id="14"/>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1D617A"/>
              </a:solidFill>
            </p:spPr>
          </p:sp>
        </p:grpSp>
      </p:grpSp>
      <p:grpSp>
        <p:nvGrpSpPr>
          <p:cNvPr name="Group 15" id="15"/>
          <p:cNvGrpSpPr/>
          <p:nvPr/>
        </p:nvGrpSpPr>
        <p:grpSpPr>
          <a:xfrm rot="0">
            <a:off x="16037210" y="-839101"/>
            <a:ext cx="2983391" cy="3434160"/>
            <a:chOff x="0" y="0"/>
            <a:chExt cx="3977855" cy="4578881"/>
          </a:xfrm>
        </p:grpSpPr>
        <p:grpSp>
          <p:nvGrpSpPr>
            <p:cNvPr name="Group 16" id="16"/>
            <p:cNvGrpSpPr/>
            <p:nvPr/>
          </p:nvGrpSpPr>
          <p:grpSpPr>
            <a:xfrm rot="-2700000">
              <a:off x="-49117" y="1815230"/>
              <a:ext cx="4076090" cy="1549447"/>
              <a:chOff x="0" y="0"/>
              <a:chExt cx="1069106" cy="406400"/>
            </a:xfrm>
          </p:grpSpPr>
          <p:sp>
            <p:nvSpPr>
              <p:cNvPr name="Freeform 17" id="17"/>
              <p:cNvSpPr/>
              <p:nvPr/>
            </p:nvSpPr>
            <p:spPr>
              <a:xfrm>
                <a:off x="17780" y="22860"/>
                <a:ext cx="1043706" cy="360680"/>
              </a:xfrm>
              <a:custGeom>
                <a:avLst/>
                <a:gdLst/>
                <a:ahLst/>
                <a:cxnLst/>
                <a:rect r="r" b="b" t="t" l="l"/>
                <a:pathLst>
                  <a:path h="360680" w="1043706">
                    <a:moveTo>
                      <a:pt x="1043706" y="180340"/>
                    </a:moveTo>
                    <a:cubicBezTo>
                      <a:pt x="1043706" y="81280"/>
                      <a:pt x="963696" y="0"/>
                      <a:pt x="863366" y="0"/>
                    </a:cubicBezTo>
                    <a:lnTo>
                      <a:pt x="172720" y="0"/>
                    </a:lnTo>
                    <a:lnTo>
                      <a:pt x="172720" y="1270"/>
                    </a:lnTo>
                    <a:cubicBezTo>
                      <a:pt x="76200" y="5080"/>
                      <a:pt x="0" y="83820"/>
                      <a:pt x="0" y="180340"/>
                    </a:cubicBezTo>
                    <a:cubicBezTo>
                      <a:pt x="0" y="276860"/>
                      <a:pt x="77470" y="355600"/>
                      <a:pt x="172720" y="359410"/>
                    </a:cubicBezTo>
                    <a:lnTo>
                      <a:pt x="172720" y="360680"/>
                    </a:lnTo>
                    <a:lnTo>
                      <a:pt x="863366" y="360680"/>
                    </a:lnTo>
                    <a:cubicBezTo>
                      <a:pt x="962426" y="360680"/>
                      <a:pt x="1043706" y="279400"/>
                      <a:pt x="1043706" y="180340"/>
                    </a:cubicBezTo>
                    <a:close/>
                  </a:path>
                </a:pathLst>
              </a:custGeom>
              <a:solidFill>
                <a:srgbClr val="1D617A"/>
              </a:solidFill>
            </p:spPr>
          </p:sp>
        </p:grpSp>
        <p:grpSp>
          <p:nvGrpSpPr>
            <p:cNvPr name="Group 18" id="18"/>
            <p:cNvGrpSpPr/>
            <p:nvPr/>
          </p:nvGrpSpPr>
          <p:grpSpPr>
            <a:xfrm rot="-2700000">
              <a:off x="230571" y="971241"/>
              <a:ext cx="3388885" cy="1549447"/>
              <a:chOff x="0" y="0"/>
              <a:chExt cx="888861" cy="406400"/>
            </a:xfrm>
          </p:grpSpPr>
          <p:sp>
            <p:nvSpPr>
              <p:cNvPr name="Freeform 19" id="19"/>
              <p:cNvSpPr/>
              <p:nvPr/>
            </p:nvSpPr>
            <p:spPr>
              <a:xfrm>
                <a:off x="17780" y="22860"/>
                <a:ext cx="863461" cy="360680"/>
              </a:xfrm>
              <a:custGeom>
                <a:avLst/>
                <a:gdLst/>
                <a:ahLst/>
                <a:cxnLst/>
                <a:rect r="r" b="b" t="t" l="l"/>
                <a:pathLst>
                  <a:path h="360680" w="863461">
                    <a:moveTo>
                      <a:pt x="863461" y="180340"/>
                    </a:moveTo>
                    <a:cubicBezTo>
                      <a:pt x="863461" y="81280"/>
                      <a:pt x="783451" y="0"/>
                      <a:pt x="683121" y="0"/>
                    </a:cubicBezTo>
                    <a:lnTo>
                      <a:pt x="172720" y="0"/>
                    </a:lnTo>
                    <a:lnTo>
                      <a:pt x="172720" y="1270"/>
                    </a:lnTo>
                    <a:cubicBezTo>
                      <a:pt x="76200" y="5080"/>
                      <a:pt x="0" y="83820"/>
                      <a:pt x="0" y="180340"/>
                    </a:cubicBezTo>
                    <a:cubicBezTo>
                      <a:pt x="0" y="276860"/>
                      <a:pt x="77470" y="355600"/>
                      <a:pt x="172720" y="359410"/>
                    </a:cubicBezTo>
                    <a:lnTo>
                      <a:pt x="172720" y="360680"/>
                    </a:lnTo>
                    <a:lnTo>
                      <a:pt x="683121" y="360680"/>
                    </a:lnTo>
                    <a:cubicBezTo>
                      <a:pt x="782181" y="360680"/>
                      <a:pt x="863461" y="279400"/>
                      <a:pt x="863461" y="180340"/>
                    </a:cubicBezTo>
                    <a:close/>
                  </a:path>
                </a:pathLst>
              </a:custGeom>
              <a:solidFill>
                <a:srgbClr val="61C2A2"/>
              </a:solid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DAEJC1LATqg</dc:identifier>
  <dcterms:modified xsi:type="dcterms:W3CDTF">2011-08-01T06:04:30Z</dcterms:modified>
  <cp:revision>1</cp:revision>
  <dc:title>Verde Empleados Integración Profesional Presentación</dc:title>
</cp:coreProperties>
</file>