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6" r:id="rId17"/>
    <p:sldId id="277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3611F-F57D-464F-85C2-58F605282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02043-E115-487C-B4B5-29FF2FC99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79586-06DB-4C63-A076-24F0AC02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F5C64-92AD-452F-9649-598615A5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936A7-01B0-4FFE-B97E-BFD53CB9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2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1DC2C-449D-4266-A500-F734ED27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7154CF-6A4B-4E8D-B820-0959CC020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BFEFD-FCCD-473B-8ADA-E44CDAE7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44B85-F9D2-4009-BC38-1050F9C6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1504CC-4EED-40BE-A4BD-A0907B36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22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B3A6B4-55DC-47CF-94D9-047ACBC3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FD5F0A-1B63-4397-8E77-A7112679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543A44-238D-4509-93F5-160F38F0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F79A5-3BA1-448A-8C9D-E8DD49B1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548C9-81B3-46C4-B6DF-EA14F18A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3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F9579-D30A-4B39-8F49-C762B6CD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C8D2B-211D-47D4-959A-45C73086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32D7D3-7016-4E06-8D1D-D52B37FA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2BFE2-3B3B-4BB2-ADBF-40B082D2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7E1A4F-E9D6-4E61-A6CE-B57C0D1C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4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9DB5F-4F9F-49A3-B71F-3F88F417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AD66C0-E50F-43D3-AB84-719BDD652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8D039-2D3E-46D9-AF64-C9D63166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B46AC-9345-49A3-B477-AD6A69E1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A72B11-D0FA-447F-A637-DD7208DA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23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0FC4-5928-4592-8440-AF7F13B8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15B02-A176-4DD3-90CA-DFFB6D7D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FC4331-F2B0-476C-9FF4-65B71F94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368C18-9F14-419E-B2E7-9170183B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20F19-2ED0-4081-9F22-0CA42AA7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BDA317-D0EF-4FA3-B61B-CDB6C8AC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83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9D4F-2132-4486-88DB-2FA9EDE3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9AED9D-B5A7-4011-9A40-EA36D3EB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96EF95-B7D6-4FB5-BADC-DB1294570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C3E71A-CF49-40DA-9E47-CE6751D39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953D92-40DF-4BEC-9D08-884D7D223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77D0A4-245D-4226-8275-4B171B3D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4899F7-991F-4659-BB2D-1992D7BE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9F8FD5-E7DF-467B-A18D-0876475F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22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3CEE-8FEB-4160-AD8D-2E92789A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3278B5-0C29-4DFE-B569-E25416AC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002336-9BD6-4210-B3EB-187C15B6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13207D-2E9E-49F1-B87A-CE664866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25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840387-5CEF-4E1A-A8B2-2C0CFA02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A2BED5-0F47-487B-B958-B30F9C1F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D8228-6257-43AB-8776-77FF0322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18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FAD21-2D91-4D25-8F71-C7766CBD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5419E-F02D-4A5A-82A2-D59F13F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53BE8C-3BF2-4106-AEA0-E9E963740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2BB0F5-CB70-41E1-843A-2F24BB6C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2F2901-E86C-4615-8AAB-F90B36CF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B66A9-5724-455F-AAB9-CD4D3574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6475-6731-4305-A237-8D50EF58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461075-CF82-4BC4-8BD2-74A0F2DD1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00B5E-5B9F-479C-AA73-7183A1315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EE8EB9-9B13-4985-82AC-E11B2E41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1AEF1D-D1B3-4F6F-8B56-87A371BB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B6FF58-F093-42AA-B11D-D09252B5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17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348ADD-0B1C-4942-B69B-8E213860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5389A6-2377-4268-82CC-5F33D481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F5799-87D0-45B1-98A8-4E5DE766C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9ABB-0BEA-4A35-AF22-1865E339C92F}" type="datetimeFigureOut">
              <a:rPr lang="es-MX" smtClean="0"/>
              <a:t>27/09/2020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95052-90E4-420A-BD4A-7ECE1C851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2BC07-516E-4C1A-8FA0-F0980F561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E42D5-5F8D-49A4-984C-033C37024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6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7D98D0-DF4C-4E36-98BD-A9357E46C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023" y="1973515"/>
            <a:ext cx="6963953" cy="2031055"/>
          </a:xfrm>
        </p:spPr>
        <p:txBody>
          <a:bodyPr>
            <a:noAutofit/>
          </a:bodyPr>
          <a:lstStyle/>
          <a:p>
            <a:r>
              <a:rPr lang="es-MX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mercado de valores.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65972D-4440-437F-A9AB-80B82C5C0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  <a:latin typeface="Arial Black" panose="020B0A04020102020204" pitchFamily="34" charset="0"/>
              </a:rPr>
              <a:t>López Sánchez Misael</a:t>
            </a:r>
          </a:p>
        </p:txBody>
      </p:sp>
    </p:spTree>
    <p:extLst>
      <p:ext uri="{BB962C8B-B14F-4D97-AF65-F5344CB8AC3E}">
        <p14:creationId xmlns:p14="http://schemas.microsoft.com/office/powerpoint/2010/main" val="102828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9A41B-9005-43DA-A4BE-F8C81820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938" y="365125"/>
            <a:ext cx="7625862" cy="1325563"/>
          </a:xfrm>
        </p:spPr>
        <p:txBody>
          <a:bodyPr/>
          <a:lstStyle/>
          <a:p>
            <a:r>
              <a:rPr lang="es-MX" dirty="0"/>
              <a:t>¿Qué es una S.A.B?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E3193-A524-460B-9DEC-9184B93C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sociedad mercantil especializada derivada de las S.A y su característica principal es que tienen la posibilidad de comercializar sus acciones en la </a:t>
            </a:r>
            <a:r>
              <a:rPr lang="es-MX" b="1" dirty="0"/>
              <a:t>Bolsa Mexicana de Valores.</a:t>
            </a:r>
          </a:p>
          <a:p>
            <a:endParaRPr lang="es-MX" b="1" dirty="0"/>
          </a:p>
          <a:p>
            <a:r>
              <a:rPr lang="es-MX" b="1" dirty="0"/>
              <a:t>Bursatilización: </a:t>
            </a:r>
            <a:r>
              <a:rPr lang="es-MX" dirty="0"/>
              <a:t>Mecanismo de financiamiento por el que pueden optar las empresas a través de la emisión de acciones lo cual supone un incremento del capital social sin impactar el grado de endeudamiento, pero supone volver socios a los compradores de títulos (Inversionistas)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0792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ondo de reconstrucción europeo por 750 mil mde impulsa a la BMV">
            <a:extLst>
              <a:ext uri="{FF2B5EF4-FFF2-40B4-BE49-F238E27FC236}">
                <a16:creationId xmlns:a16="http://schemas.microsoft.com/office/drawing/2014/main" id="{16723845-6684-488F-A24E-C577DF805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E6DFC0-C01F-4DDB-B7B6-285C1ED1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MX" sz="5000" b="1" dirty="0">
                <a:latin typeface="Berlin Sans FB Demi" panose="020E0802020502020306" pitchFamily="34" charset="0"/>
              </a:rPr>
              <a:t>Bolsa Mexicana de Valores (BMV) 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A8E16-54C6-401D-B867-42F24905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77" y="3429000"/>
            <a:ext cx="11496119" cy="3137798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Es una entidad financiera privada, organizada y especializada que realiza movimientos por un intermediario (Casas de bolsa) </a:t>
            </a:r>
          </a:p>
          <a:p>
            <a:r>
              <a:rPr lang="es-MX" sz="2400" dirty="0"/>
              <a:t>La BMV ofrece al público general y a sus miembros facilidades, mecanismo e instrumentos</a:t>
            </a:r>
          </a:p>
          <a:p>
            <a:r>
              <a:rPr lang="es-MX" sz="2400" dirty="0"/>
              <a:t>Se realizan operaciones bursátiles del mercado de valores organizado en México, permitiendo facilitar las transacciones con valores y ayudar al desarrollo del mercado,  este es supervisado por entidades como la </a:t>
            </a:r>
            <a:r>
              <a:rPr lang="es-MX" sz="2400" b="1" dirty="0"/>
              <a:t>Comisión nacional Bancaria y de Valores (CNBV), Banco de México (BANXICO) y la Secretaría de Hacienda y Crédito Público (SHCP)</a:t>
            </a:r>
          </a:p>
        </p:txBody>
      </p:sp>
    </p:spTree>
    <p:extLst>
      <p:ext uri="{BB962C8B-B14F-4D97-AF65-F5344CB8AC3E}">
        <p14:creationId xmlns:p14="http://schemas.microsoft.com/office/powerpoint/2010/main" val="100063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7D805-3E5B-42C7-8B19-C3A88723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95" y="132068"/>
            <a:ext cx="10515600" cy="1325563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Requisitos para cotizar en la BMV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6C7934-632F-419B-A850-98454DC8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1492799"/>
            <a:ext cx="8574312" cy="5133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reglamento interno de la BMV establece que para poder cotizar acciones en ella se debe de ser una S.A.B y cumplir los siguientes requisitos: </a:t>
            </a:r>
          </a:p>
          <a:p>
            <a:r>
              <a:rPr lang="es-MX" dirty="0"/>
              <a:t>Historial de operación de al menos 3 años.</a:t>
            </a:r>
          </a:p>
          <a:p>
            <a:r>
              <a:rPr lang="es-MX" dirty="0"/>
              <a:t>Último Estado de Situación Financiera con saldo menor a 20 millones de UDIS auditado no mayor a 6 meses.</a:t>
            </a:r>
          </a:p>
          <a:p>
            <a:r>
              <a:rPr lang="es-MX" dirty="0"/>
              <a:t>Utilidades de operación positivas en los últimos 3 años.</a:t>
            </a:r>
          </a:p>
          <a:p>
            <a:r>
              <a:rPr lang="es-MX" dirty="0"/>
              <a:t>La cantidad mínima de títulos a emitir será de 10,000,00 con precios mínimo de 1 UDI</a:t>
            </a:r>
          </a:p>
        </p:txBody>
      </p:sp>
      <p:pic>
        <p:nvPicPr>
          <p:cNvPr id="5122" name="Picture 2" descr="Lo que debes preguntar al cotizar envíos">
            <a:extLst>
              <a:ext uri="{FF2B5EF4-FFF2-40B4-BE49-F238E27FC236}">
                <a16:creationId xmlns:a16="http://schemas.microsoft.com/office/drawing/2014/main" id="{98D7668F-FDDE-42F0-BF77-E2415B9F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7" t="7491" r="21241" b="6434"/>
          <a:stretch/>
        </p:blipFill>
        <p:spPr bwMode="auto">
          <a:xfrm>
            <a:off x="8751331" y="2342907"/>
            <a:ext cx="3440669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0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4FF5545-83C2-46AF-B9A7-B5273E843316}"/>
              </a:ext>
            </a:extLst>
          </p:cNvPr>
          <p:cNvSpPr/>
          <p:nvPr/>
        </p:nvSpPr>
        <p:spPr>
          <a:xfrm>
            <a:off x="720003" y="2203496"/>
            <a:ext cx="5257703" cy="86004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regulan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 medio de la LEY DEL MERCADO DE VALORES (219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D2029-64D9-41B6-A8DA-5DB673BB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76" y="281354"/>
            <a:ext cx="6570808" cy="642424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3000" dirty="0" err="1"/>
              <a:t>Alcanzar</a:t>
            </a:r>
            <a:r>
              <a:rPr lang="en-US" sz="3000" dirty="0"/>
              <a:t> un </a:t>
            </a:r>
            <a:r>
              <a:rPr lang="en-US" sz="3000" dirty="0" err="1"/>
              <a:t>mínimo</a:t>
            </a:r>
            <a:r>
              <a:rPr lang="en-US" sz="3000" dirty="0"/>
              <a:t> de 200 </a:t>
            </a:r>
            <a:r>
              <a:rPr lang="en-US" sz="3000" dirty="0" err="1"/>
              <a:t>inversionistas</a:t>
            </a:r>
            <a:r>
              <a:rPr lang="en-US" sz="3000" dirty="0"/>
              <a:t>.</a:t>
            </a:r>
          </a:p>
          <a:p>
            <a:r>
              <a:rPr lang="en-US" sz="3000" dirty="0" err="1"/>
              <a:t>Tarea</a:t>
            </a:r>
            <a:r>
              <a:rPr lang="en-US" sz="3000" dirty="0"/>
              <a:t> moral: </a:t>
            </a:r>
            <a:r>
              <a:rPr lang="en-US" sz="3000" dirty="0" err="1"/>
              <a:t>Buscar</a:t>
            </a:r>
            <a:r>
              <a:rPr lang="en-US" sz="3000" dirty="0"/>
              <a:t> las </a:t>
            </a:r>
            <a:r>
              <a:rPr lang="en-US" sz="3000" dirty="0" err="1"/>
              <a:t>demás</a:t>
            </a:r>
            <a:r>
              <a:rPr lang="en-US" sz="3000" dirty="0"/>
              <a:t>.</a:t>
            </a:r>
          </a:p>
          <a:p>
            <a:r>
              <a:rPr lang="en-US" sz="3000" dirty="0"/>
              <a:t>Dar a </a:t>
            </a:r>
            <a:r>
              <a:rPr lang="en-US" sz="3000" dirty="0" err="1"/>
              <a:t>conocer</a:t>
            </a:r>
            <a:r>
              <a:rPr lang="en-US" sz="3000" dirty="0"/>
              <a:t> las </a:t>
            </a:r>
            <a:r>
              <a:rPr lang="en-US" sz="3000" dirty="0" err="1"/>
              <a:t>acciones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el </a:t>
            </a:r>
            <a:r>
              <a:rPr lang="en-US" sz="3000" dirty="0" err="1"/>
              <a:t>Registro</a:t>
            </a:r>
            <a:r>
              <a:rPr lang="en-US" sz="3000" dirty="0"/>
              <a:t> Nacional de </a:t>
            </a:r>
            <a:r>
              <a:rPr lang="en-US" sz="3000" dirty="0" err="1"/>
              <a:t>valores</a:t>
            </a:r>
            <a:r>
              <a:rPr lang="en-US" sz="3000" dirty="0"/>
              <a:t> 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/>
            <a:r>
              <a:rPr lang="en-US" sz="3000" b="1" dirty="0" err="1"/>
              <a:t>Requisitos</a:t>
            </a:r>
            <a:r>
              <a:rPr lang="en-US" sz="3000" b="1" dirty="0"/>
              <a:t> para </a:t>
            </a:r>
            <a:r>
              <a:rPr lang="en-US" sz="3000" b="1" dirty="0" err="1"/>
              <a:t>permanecer</a:t>
            </a:r>
            <a:r>
              <a:rPr lang="en-US" sz="3000" b="1" dirty="0"/>
              <a:t> </a:t>
            </a:r>
            <a:r>
              <a:rPr lang="en-US" sz="3000" b="1" dirty="0" err="1"/>
              <a:t>en</a:t>
            </a:r>
            <a:r>
              <a:rPr lang="en-US" sz="3000" b="1" dirty="0"/>
              <a:t> la </a:t>
            </a:r>
            <a:r>
              <a:rPr lang="en-US" sz="3000" b="1" dirty="0" err="1"/>
              <a:t>bolsa</a:t>
            </a:r>
            <a:r>
              <a:rPr lang="en-US" sz="3000" b="1" dirty="0"/>
              <a:t>.</a:t>
            </a:r>
          </a:p>
          <a:p>
            <a:r>
              <a:rPr lang="en-US" sz="3000" dirty="0" err="1"/>
              <a:t>Incluir</a:t>
            </a:r>
            <a:r>
              <a:rPr lang="en-US" sz="3000" dirty="0"/>
              <a:t> al </a:t>
            </a:r>
            <a:r>
              <a:rPr lang="en-US" sz="3000" dirty="0" err="1"/>
              <a:t>menos</a:t>
            </a:r>
            <a:r>
              <a:rPr lang="en-US" sz="3000" dirty="0"/>
              <a:t> 100 </a:t>
            </a:r>
            <a:r>
              <a:rPr lang="en-US" sz="3000" dirty="0" err="1"/>
              <a:t>accionistas</a:t>
            </a:r>
            <a:endParaRPr lang="en-US" sz="3000" dirty="0"/>
          </a:p>
          <a:p>
            <a:r>
              <a:rPr lang="en-US" sz="3000" dirty="0"/>
              <a:t>Disponer del 12% del capital social </a:t>
            </a:r>
            <a:r>
              <a:rPr lang="en-US" sz="3000" dirty="0" err="1"/>
              <a:t>pagado</a:t>
            </a:r>
            <a:r>
              <a:rPr lang="en-US" sz="3000" dirty="0"/>
              <a:t> entre los </a:t>
            </a:r>
            <a:r>
              <a:rPr lang="en-US" sz="3000" dirty="0" err="1"/>
              <a:t>inversionistas</a:t>
            </a:r>
            <a:endParaRPr lang="en-US" sz="3000" dirty="0"/>
          </a:p>
          <a:p>
            <a:r>
              <a:rPr lang="en-US" sz="3000" dirty="0" err="1"/>
              <a:t>Contar</a:t>
            </a:r>
            <a:r>
              <a:rPr lang="en-US" sz="3000" dirty="0"/>
              <a:t> con </a:t>
            </a:r>
            <a:r>
              <a:rPr lang="en-US" sz="3000" dirty="0" err="1"/>
              <a:t>cobertura</a:t>
            </a:r>
            <a:r>
              <a:rPr lang="en-US" sz="3000" dirty="0"/>
              <a:t> de </a:t>
            </a:r>
            <a:r>
              <a:rPr lang="en-US" sz="3000" dirty="0" err="1"/>
              <a:t>análisis</a:t>
            </a:r>
            <a:r>
              <a:rPr lang="en-US" sz="3000" dirty="0"/>
              <a:t> (al </a:t>
            </a:r>
            <a:r>
              <a:rPr lang="en-US" sz="3000" dirty="0" err="1"/>
              <a:t>menos</a:t>
            </a:r>
            <a:r>
              <a:rPr lang="en-US" sz="3000" dirty="0"/>
              <a:t> un </a:t>
            </a:r>
            <a:r>
              <a:rPr lang="en-US" sz="3000" dirty="0" err="1"/>
              <a:t>analista</a:t>
            </a:r>
            <a:r>
              <a:rPr lang="en-US" sz="3000" dirty="0"/>
              <a:t>)</a:t>
            </a:r>
          </a:p>
          <a:p>
            <a:r>
              <a:rPr lang="en-US" sz="3000" dirty="0"/>
              <a:t>Tener un </a:t>
            </a:r>
            <a:r>
              <a:rPr lang="en-US" sz="3000" dirty="0" err="1"/>
              <a:t>formador</a:t>
            </a:r>
            <a:r>
              <a:rPr lang="en-US" sz="3000" dirty="0"/>
              <a:t> de mercado.</a:t>
            </a:r>
            <a:endParaRPr lang="en-US" dirty="0"/>
          </a:p>
        </p:txBody>
      </p:sp>
      <p:pic>
        <p:nvPicPr>
          <p:cNvPr id="6146" name="Picture 2" descr="Cuáles son las Bolsas de Valores más importantes del Mundo? - Invertix">
            <a:extLst>
              <a:ext uri="{FF2B5EF4-FFF2-40B4-BE49-F238E27FC236}">
                <a16:creationId xmlns:a16="http://schemas.microsoft.com/office/drawing/2014/main" id="{4ABC8634-B349-4F29-BFF5-D3E4DC72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0760" y="2203496"/>
            <a:ext cx="4935970" cy="331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42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6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6D67561-015A-4DA8-94B0-7C7571BBE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3" b="7468"/>
          <a:stretch/>
        </p:blipFill>
        <p:spPr bwMode="auto">
          <a:xfrm>
            <a:off x="2330448" y="570695"/>
            <a:ext cx="7629478" cy="56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9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D Indeval. timeline | Timetoast timelines">
            <a:extLst>
              <a:ext uri="{FF2B5EF4-FFF2-40B4-BE49-F238E27FC236}">
                <a16:creationId xmlns:a16="http://schemas.microsoft.com/office/drawing/2014/main" id="{A210ACD9-01CE-49B1-B70F-82D167F5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985" y="2902772"/>
            <a:ext cx="4260814" cy="18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5CA4F7-163D-4888-B6F4-A5C31484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s-MX" sz="3400"/>
              <a:t>¿Cómo se que mis inversiones en Bolsa son seguras?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3F4BB-7C24-41FF-B956-F666E8B1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s-MX" sz="2000"/>
              <a:t>En el mercado siempre existe un riesgo y la posibilidad de perder dinero, pero si nos referimos acerca de que no seamos victimas de fraude, entonces para eso existe el INDEVAL</a:t>
            </a:r>
          </a:p>
        </p:txBody>
      </p:sp>
    </p:spTree>
    <p:extLst>
      <p:ext uri="{BB962C8B-B14F-4D97-AF65-F5344CB8AC3E}">
        <p14:creationId xmlns:p14="http://schemas.microsoft.com/office/powerpoint/2010/main" val="1404815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2DCD561-3EAB-48CE-A19C-5DB4F869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MX" sz="4800">
                <a:solidFill>
                  <a:schemeClr val="bg1"/>
                </a:solidFill>
              </a:rPr>
              <a:t>¿Qué es el INDEVAL?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9AD52-DEFF-474A-8DAE-3FEAF4AF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s-MX" sz="2400" dirty="0"/>
              <a:t>Es una empresa del la BMV la cual esta autorizada para operar como deposito central del mercado de valores mexicano.</a:t>
            </a:r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Este provee los servicios de guarda, custodia, administración, compensación y liquidación de valores en México  y esta supervisado y regulado por BANXICO</a:t>
            </a:r>
          </a:p>
        </p:txBody>
      </p:sp>
    </p:spTree>
    <p:extLst>
      <p:ext uri="{BB962C8B-B14F-4D97-AF65-F5344CB8AC3E}">
        <p14:creationId xmlns:p14="http://schemas.microsoft.com/office/powerpoint/2010/main" val="55913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74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FE9039-8895-4BCE-98A1-587BBE9CC2E1}"/>
              </a:ext>
            </a:extLst>
          </p:cNvPr>
          <p:cNvSpPr/>
          <p:nvPr/>
        </p:nvSpPr>
        <p:spPr>
          <a:xfrm>
            <a:off x="650449" y="4559523"/>
            <a:ext cx="10901471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https://prezi.com/clsvyz3a-nls/indeval/</a:t>
            </a:r>
          </a:p>
        </p:txBody>
      </p:sp>
      <p:pic>
        <p:nvPicPr>
          <p:cNvPr id="6" name="Picture 8" descr="Inicios del Instituto para el Depósito de Valores – Hablemos de Bolsa">
            <a:extLst>
              <a:ext uri="{FF2B5EF4-FFF2-40B4-BE49-F238E27FC236}">
                <a16:creationId xmlns:a16="http://schemas.microsoft.com/office/drawing/2014/main" id="{8C8DA16F-76C4-47B4-9B7C-60309DEFC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" b="3389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17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5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26" name="Group 7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F37194B-743C-49EB-A947-5E80A3C2E8FC}"/>
              </a:ext>
            </a:extLst>
          </p:cNvPr>
          <p:cNvSpPr txBox="1"/>
          <p:nvPr/>
        </p:nvSpPr>
        <p:spPr>
          <a:xfrm>
            <a:off x="9041227" y="4582483"/>
            <a:ext cx="2667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¿Dudas hasta el momento?</a:t>
            </a:r>
          </a:p>
        </p:txBody>
      </p:sp>
      <p:pic>
        <p:nvPicPr>
          <p:cNvPr id="10" name="Picture 2" descr="meme galatzia, jarcor | Frases divertidas, Palabras prohibidas, Memes">
            <a:extLst>
              <a:ext uri="{FF2B5EF4-FFF2-40B4-BE49-F238E27FC236}">
                <a16:creationId xmlns:a16="http://schemas.microsoft.com/office/drawing/2014/main" id="{6772F035-A5A2-4F90-AC62-92B96DF8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998" y="643466"/>
            <a:ext cx="6800860" cy="5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4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D1DEC-582C-47FE-A551-9171F49A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¿Cómo podemos medir el comportamiento del mercado?</a:t>
            </a:r>
          </a:p>
        </p:txBody>
      </p:sp>
      <p:pic>
        <p:nvPicPr>
          <p:cNvPr id="7170" name="Picture 2" descr="Qué son los índices bursátiles? - Inversiones Financieras">
            <a:extLst>
              <a:ext uri="{FF2B5EF4-FFF2-40B4-BE49-F238E27FC236}">
                <a16:creationId xmlns:a16="http://schemas.microsoft.com/office/drawing/2014/main" id="{3729A647-09F3-432C-82D2-8B35180C4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1" r="13371"/>
          <a:stretch/>
        </p:blipFill>
        <p:spPr bwMode="auto">
          <a:xfrm>
            <a:off x="390266" y="2516777"/>
            <a:ext cx="5149143" cy="302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91D33-886B-4F08-B56B-85B13A53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9" y="2516777"/>
            <a:ext cx="6317006" cy="4123944"/>
          </a:xfrm>
        </p:spPr>
        <p:txBody>
          <a:bodyPr anchor="ctr">
            <a:normAutofit/>
          </a:bodyPr>
          <a:lstStyle/>
          <a:p>
            <a:r>
              <a:rPr lang="es-MX" sz="2400" dirty="0"/>
              <a:t>Por medio de lo Índices Bursátiles!!!</a:t>
            </a:r>
          </a:p>
          <a:p>
            <a:r>
              <a:rPr lang="es-MX" sz="2400" dirty="0"/>
              <a:t>Un índice bursátil (Stock </a:t>
            </a:r>
            <a:r>
              <a:rPr lang="es-MX" sz="2400" dirty="0" err="1"/>
              <a:t>Index</a:t>
            </a:r>
            <a:r>
              <a:rPr lang="es-MX" sz="2400" dirty="0"/>
              <a:t>) es un indicador que muestra la variación del precio de un conjunto de activos cotizados que reúnen unas determinadas características.</a:t>
            </a:r>
          </a:p>
          <a:p>
            <a:r>
              <a:rPr lang="es-MX" sz="2400" dirty="0"/>
              <a:t>¿Para que sirven?</a:t>
            </a:r>
          </a:p>
          <a:p>
            <a:r>
              <a:rPr lang="es-MX" sz="2400" dirty="0"/>
              <a:t>Sirven como referencia para conocer el comportamiento general de determinado tipo de activos. </a:t>
            </a:r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17440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B509F-5438-4F11-9C49-CADB3295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instituciones que no faltan por ver..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60733-1136-4FA5-AB5F-B7D3D482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520825"/>
            <a:ext cx="10515600" cy="4351338"/>
          </a:xfrm>
        </p:spPr>
        <p:txBody>
          <a:bodyPr/>
          <a:lstStyle/>
          <a:p>
            <a:r>
              <a:rPr lang="es-MX" dirty="0"/>
              <a:t>Banco del Bienestar (Antes BANSEFI)</a:t>
            </a:r>
          </a:p>
          <a:p>
            <a:pPr marL="0" indent="0">
              <a:buNone/>
            </a:pPr>
            <a:r>
              <a:rPr lang="es-MX" dirty="0"/>
              <a:t>Es el principal dispersor de recursos de programas sociales del gobierno federal. </a:t>
            </a:r>
          </a:p>
          <a:p>
            <a:pPr marL="0" indent="0">
              <a:buNone/>
            </a:pPr>
            <a:r>
              <a:rPr lang="es-MX" dirty="0"/>
              <a:t>Tiene carácter de banca social y es el mayor dispersor de recursos de programas sociales del gobierno federal.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Funciones: Promover y facilitar el ahorro entre mexicanos, así como el acceso al financiamiento e impulsar la inclusión financiera mediante su presencia en localidades de alta marginación</a:t>
            </a:r>
          </a:p>
        </p:txBody>
      </p:sp>
    </p:spTree>
    <p:extLst>
      <p:ext uri="{BB962C8B-B14F-4D97-AF65-F5344CB8AC3E}">
        <p14:creationId xmlns:p14="http://schemas.microsoft.com/office/powerpoint/2010/main" val="3129540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QUÉ SON LOS ÍNDICES BURSÁTILES?">
            <a:extLst>
              <a:ext uri="{FF2B5EF4-FFF2-40B4-BE49-F238E27FC236}">
                <a16:creationId xmlns:a16="http://schemas.microsoft.com/office/drawing/2014/main" id="{1E2EF446-8087-47D2-B5BE-A7DEAB800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4" r="13808" b="1337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029C6-A3AD-4217-AB7E-458824E9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6687"/>
            <a:ext cx="6668489" cy="5356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600" dirty="0"/>
              <a:t>El principal índice bursátil mexicano es el Índice de Precios y cotizaciones (S&amp;P/BMV IPC) y concentra las 35 principales empresas listadas en la BMV 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r>
              <a:rPr lang="es-MX" sz="2600" dirty="0"/>
              <a:t>Hay varias clasificaciones de los índices, los más comunes son: </a:t>
            </a:r>
          </a:p>
          <a:p>
            <a:r>
              <a:rPr lang="es-MX" sz="2600" dirty="0"/>
              <a:t>Por procedencia Geográfica</a:t>
            </a:r>
          </a:p>
          <a:p>
            <a:r>
              <a:rPr lang="es-MX" sz="2600" dirty="0"/>
              <a:t>Tipo de empresas</a:t>
            </a:r>
          </a:p>
          <a:p>
            <a:r>
              <a:rPr lang="es-MX" sz="2600" dirty="0"/>
              <a:t>Tipo de activos</a:t>
            </a:r>
          </a:p>
          <a:p>
            <a:r>
              <a:rPr lang="es-MX" sz="2600" dirty="0"/>
              <a:t>Etc.</a:t>
            </a:r>
          </a:p>
          <a:p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393598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l IPC de la Bolsa Mexicana de Valores vive su peor julio en 11 años">
            <a:extLst>
              <a:ext uri="{FF2B5EF4-FFF2-40B4-BE49-F238E27FC236}">
                <a16:creationId xmlns:a16="http://schemas.microsoft.com/office/drawing/2014/main" id="{671880E5-82C1-40D8-8C41-26AD66890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EDB283-087F-4BC6-8717-5820BB14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Tarea moral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4A869-267B-4B1D-A565-B8E822AF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/>
              <a:t>Checar las empresas que cotizan en el IPC y ver que porcentaje le corresponde a cada una.</a:t>
            </a:r>
          </a:p>
        </p:txBody>
      </p:sp>
    </p:spTree>
    <p:extLst>
      <p:ext uri="{BB962C8B-B14F-4D97-AF65-F5344CB8AC3E}">
        <p14:creationId xmlns:p14="http://schemas.microsoft.com/office/powerpoint/2010/main" val="326532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B36D9-D6F1-4954-A96C-3108EC12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14" y="249203"/>
            <a:ext cx="11044942" cy="1486832"/>
          </a:xfrm>
        </p:spPr>
        <p:txBody>
          <a:bodyPr/>
          <a:lstStyle/>
          <a:p>
            <a:r>
              <a:rPr lang="es-MX" dirty="0"/>
              <a:t>El gobierno de AMLO planea invertir 10 mil millones de pesos entre 2020 y 2021 para construir al menos 100 sucursales al mes hasta llegar a 7 mil unidades hasta el final del sexenio</a:t>
            </a:r>
          </a:p>
        </p:txBody>
      </p:sp>
      <p:pic>
        <p:nvPicPr>
          <p:cNvPr id="1026" name="Picture 2" descr="Banco del Bienestar - Home | Facebook">
            <a:extLst>
              <a:ext uri="{FF2B5EF4-FFF2-40B4-BE49-F238E27FC236}">
                <a16:creationId xmlns:a16="http://schemas.microsoft.com/office/drawing/2014/main" id="{A990A051-9859-4D5D-A8D1-9BD6A2D4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43" y="2445026"/>
            <a:ext cx="3870360" cy="3870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82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ómo listar tu empresa en la bolsa de valores | Alto Nivel">
            <a:extLst>
              <a:ext uri="{FF2B5EF4-FFF2-40B4-BE49-F238E27FC236}">
                <a16:creationId xmlns:a16="http://schemas.microsoft.com/office/drawing/2014/main" id="{197728B7-43E3-4A6C-B773-8CA32EBD8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" b="84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A31BB3-2240-4F12-B986-BD966F74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¿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Dónde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nace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 la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necesidad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 de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Comercializar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 los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valores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?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2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rece comercio online de alimentos y productos de salud ante Covid-19 |  DPLNews">
            <a:extLst>
              <a:ext uri="{FF2B5EF4-FFF2-40B4-BE49-F238E27FC236}">
                <a16:creationId xmlns:a16="http://schemas.microsoft.com/office/drawing/2014/main" id="{7F622B5A-4601-4AFB-A655-75DF76199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2" b="4142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8227DA-3492-4A15-B576-E2F0A75F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Todo nace de la necesidad de comercializar…</a:t>
            </a:r>
          </a:p>
        </p:txBody>
      </p:sp>
    </p:spTree>
    <p:extLst>
      <p:ext uri="{BB962C8B-B14F-4D97-AF65-F5344CB8AC3E}">
        <p14:creationId xmlns:p14="http://schemas.microsoft.com/office/powerpoint/2010/main" val="219548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82" name="Picture 10" descr="Ilustración de Empresario Llevando Bolsa De Dinero En El Crecimiento Flecha  y más Vectores Libres de Derechos de Actitud - iStock">
            <a:extLst>
              <a:ext uri="{FF2B5EF4-FFF2-40B4-BE49-F238E27FC236}">
                <a16:creationId xmlns:a16="http://schemas.microsoft.com/office/drawing/2014/main" id="{7F25F3CC-B0A2-426C-B331-CCD631802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89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onoce el Régimen de ingresos por enajenación de acciones en bolsa de  valores - Consultas de orientación - Portal de trámites y servicios - SAT">
            <a:extLst>
              <a:ext uri="{FF2B5EF4-FFF2-40B4-BE49-F238E27FC236}">
                <a16:creationId xmlns:a16="http://schemas.microsoft.com/office/drawing/2014/main" id="{7792C2C0-2D0E-43C8-A853-619027C0F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3" r="21046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A79840FF-AF93-47D4-9F90-F4CC84E5C502}"/>
              </a:ext>
            </a:extLst>
          </p:cNvPr>
          <p:cNvSpPr/>
          <p:nvPr/>
        </p:nvSpPr>
        <p:spPr>
          <a:xfrm>
            <a:off x="900334" y="2356338"/>
            <a:ext cx="2757266" cy="214532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21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C0E765-C905-42C2-923C-D6E7BF2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MX" sz="6200" dirty="0">
                <a:solidFill>
                  <a:schemeClr val="bg1"/>
                </a:solidFill>
              </a:rPr>
              <a:t>Hay todo un proceso para cotizar en la Bolsa.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DC485-3F89-4E84-B634-60339B3D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63055"/>
            <a:ext cx="5622388" cy="5531889"/>
          </a:xfrm>
        </p:spPr>
        <p:txBody>
          <a:bodyPr anchor="ctr">
            <a:normAutofit fontScale="92500"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Iniciemos desde la entidad básica que nos interesa estudiar, </a:t>
            </a:r>
          </a:p>
          <a:p>
            <a:r>
              <a:rPr lang="es-MX" sz="3200" b="1" dirty="0">
                <a:solidFill>
                  <a:schemeClr val="bg1"/>
                </a:solidFill>
              </a:rPr>
              <a:t>LA EMPRESA</a:t>
            </a:r>
          </a:p>
          <a:p>
            <a:r>
              <a:rPr lang="es-MX" sz="3200" b="1" dirty="0">
                <a:solidFill>
                  <a:schemeClr val="bg1"/>
                </a:solidFill>
              </a:rPr>
              <a:t>Def: </a:t>
            </a:r>
            <a:r>
              <a:rPr lang="es-MX" sz="3200" dirty="0">
                <a:solidFill>
                  <a:schemeClr val="bg1"/>
                </a:solidFill>
              </a:rPr>
              <a:t>Una </a:t>
            </a:r>
            <a:r>
              <a:rPr lang="es-MX" sz="3200" b="1" dirty="0">
                <a:solidFill>
                  <a:schemeClr val="bg1"/>
                </a:solidFill>
              </a:rPr>
              <a:t>empresa</a:t>
            </a:r>
            <a:r>
              <a:rPr lang="es-MX" sz="3200" dirty="0">
                <a:solidFill>
                  <a:schemeClr val="bg1"/>
                </a:solidFill>
              </a:rPr>
              <a:t> es una unidad económico-social, integrada por elementos humanos, materiales y técnicos, que tiene el objetivo de obtener utilidades a través de su participación en el mercado de bienes y servicios. Para esto, hace uso de los factores productivos (trabajo, tierra y capital).</a:t>
            </a:r>
            <a:endParaRPr lang="es-MX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4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C7102-00A7-496F-930C-2AD95889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s-MX" dirty="0"/>
              <a:t>Las sociedades Mercantiles.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954F9-C41C-47EE-883F-2C052C23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8" y="2316479"/>
            <a:ext cx="6013352" cy="4541501"/>
          </a:xfrm>
        </p:spPr>
        <p:txBody>
          <a:bodyPr>
            <a:normAutofit/>
          </a:bodyPr>
          <a:lstStyle/>
          <a:p>
            <a:r>
              <a:rPr lang="es-MX" sz="2000" dirty="0"/>
              <a:t>Las sociedades mercantiles o comerciales son sociedades que tienen como objetivo la realización de actos de comercio o, en general, una actividad sujeta al derecho mercantil.</a:t>
            </a:r>
          </a:p>
          <a:p>
            <a:endParaRPr lang="es-MX" sz="2000" dirty="0"/>
          </a:p>
          <a:p>
            <a:r>
              <a:rPr lang="es-MX" sz="2000" dirty="0"/>
              <a:t>Las sociedades Mercantiles son personas morales por lo que tienen ciertas características como: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Denominación, domicilio, patrimonio y nacionalidad.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Escritura y registro (Que es como se constituye)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Patrimonio activo y pasivo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Denominación social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Personalidad Jurídica</a:t>
            </a:r>
          </a:p>
          <a:p>
            <a:endParaRPr lang="es-MX" sz="2000" dirty="0"/>
          </a:p>
        </p:txBody>
      </p:sp>
      <p:pic>
        <p:nvPicPr>
          <p:cNvPr id="3074" name="Picture 2" descr="Sociedad mercantil - Qué es, definición y concepto | Economipedia">
            <a:extLst>
              <a:ext uri="{FF2B5EF4-FFF2-40B4-BE49-F238E27FC236}">
                <a16:creationId xmlns:a16="http://schemas.microsoft.com/office/drawing/2014/main" id="{D94DFBDF-5A39-402C-88D7-89AE20E80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8" r="10253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9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DCD0CA-8BB1-462B-B0A5-6B76E9E31BB1}"/>
              </a:ext>
            </a:extLst>
          </p:cNvPr>
          <p:cNvSpPr/>
          <p:nvPr/>
        </p:nvSpPr>
        <p:spPr>
          <a:xfrm>
            <a:off x="635000" y="5067300"/>
            <a:ext cx="6565900" cy="1117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s-MX" sz="2600" dirty="0">
                <a:solidFill>
                  <a:schemeClr val="tx1"/>
                </a:solidFill>
              </a:rPr>
              <a:t>Para más información checar la LEY GENERAL DE SOCIEDADES MERCANTILES. (57 </a:t>
            </a:r>
            <a:r>
              <a:rPr lang="es-MX" sz="2600" dirty="0" err="1">
                <a:solidFill>
                  <a:schemeClr val="tx1"/>
                </a:solidFill>
              </a:rPr>
              <a:t>pág</a:t>
            </a:r>
            <a:r>
              <a:rPr lang="es-MX" sz="2600" dirty="0">
                <a:solidFill>
                  <a:schemeClr val="tx1"/>
                </a:solidFill>
              </a:rPr>
              <a:t>) </a:t>
            </a:r>
          </a:p>
          <a:p>
            <a:pPr algn="ctr">
              <a:spcAft>
                <a:spcPts val="600"/>
              </a:spcAft>
            </a:pPr>
            <a:endParaRPr lang="es-MX" sz="2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60AF52-4D5F-46F4-9DE1-C9B82736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147" y="0"/>
            <a:ext cx="3773558" cy="3497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¿</a:t>
            </a:r>
            <a:r>
              <a:rPr lang="en-US" kern="12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Qué</a:t>
            </a:r>
            <a:r>
              <a:rPr lang="en-US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tipo</a:t>
            </a:r>
            <a:r>
              <a:rPr lang="en-US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de </a:t>
            </a:r>
            <a:r>
              <a:rPr lang="en-US" kern="12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sociedades</a:t>
            </a:r>
            <a:r>
              <a:rPr lang="en-US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mercantiles</a:t>
            </a:r>
            <a:r>
              <a:rPr lang="en-US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nos</a:t>
            </a:r>
            <a:r>
              <a:rPr lang="en-US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interesan</a:t>
            </a:r>
            <a:r>
              <a:rPr lang="en-US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21955-9B7E-4E71-A133-D2E7CBAC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635000"/>
            <a:ext cx="6565900" cy="4356100"/>
          </a:xfrm>
        </p:spPr>
        <p:txBody>
          <a:bodyPr wrap="square" anchor="t">
            <a:normAutofit/>
          </a:bodyPr>
          <a:lstStyle/>
          <a:p>
            <a:r>
              <a:rPr lang="es-MX" sz="2400" b="1" dirty="0"/>
              <a:t>Sociedad en Nombre Colectivo</a:t>
            </a:r>
            <a:endParaRPr lang="es-MX" sz="2400" dirty="0"/>
          </a:p>
          <a:p>
            <a:r>
              <a:rPr lang="es-MX" sz="2400" b="1" dirty="0"/>
              <a:t>Sociedad en Comandita Simple (S. en C. S.)</a:t>
            </a:r>
          </a:p>
          <a:p>
            <a:r>
              <a:rPr lang="es-MX" sz="2400" b="1" dirty="0"/>
              <a:t>Sociedad en Comandita por Acciones (S. en C. por A.)</a:t>
            </a:r>
          </a:p>
          <a:p>
            <a:r>
              <a:rPr lang="es-MX" sz="2400" b="1" dirty="0"/>
              <a:t>Sociedad de Responsabilidad Limitada (S. DE R.L.)</a:t>
            </a:r>
          </a:p>
          <a:p>
            <a:r>
              <a:rPr lang="es-MX" sz="2400" b="1" dirty="0"/>
              <a:t>Sociedad Cooperativa (S.C.)</a:t>
            </a:r>
          </a:p>
          <a:p>
            <a:r>
              <a:rPr lang="es-MX" sz="2400" b="1" dirty="0"/>
              <a:t>Sociedad Anónima (S.A.)</a:t>
            </a:r>
          </a:p>
          <a:p>
            <a:r>
              <a:rPr lang="es-MX" sz="2400" b="1" dirty="0"/>
              <a:t>Sociedad Anonimia Bursátil (S.A.B) la más importante para el curso!!</a:t>
            </a:r>
            <a:endParaRPr lang="es-MX" sz="2400" dirty="0"/>
          </a:p>
        </p:txBody>
      </p:sp>
      <p:pic>
        <p:nvPicPr>
          <p:cNvPr id="2050" name="Picture 2" descr="Sociedades mercantiles: Recomendaciones para ser constituidas - Líder  Empresarial">
            <a:extLst>
              <a:ext uri="{FF2B5EF4-FFF2-40B4-BE49-F238E27FC236}">
                <a16:creationId xmlns:a16="http://schemas.microsoft.com/office/drawing/2014/main" id="{D4F851BA-3CB8-449C-A9A0-C0E8B9D0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56" y="3495981"/>
            <a:ext cx="4657344" cy="336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88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989</Words>
  <Application>Microsoft Office PowerPoint</Application>
  <PresentationFormat>Panorámica</PresentationFormat>
  <Paragraphs>82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Berlin Sans FB Demi</vt:lpstr>
      <vt:lpstr>Calibri</vt:lpstr>
      <vt:lpstr>Calibri Light</vt:lpstr>
      <vt:lpstr>Tema de Office</vt:lpstr>
      <vt:lpstr>Introducción al mercado de valores. </vt:lpstr>
      <vt:lpstr>Algunas instituciones que no faltan por ver..</vt:lpstr>
      <vt:lpstr>Presentación de PowerPoint</vt:lpstr>
      <vt:lpstr>¿Dónde nace la necesidad de Comercializar los valores? </vt:lpstr>
      <vt:lpstr>Todo nace de la necesidad de comercializar…</vt:lpstr>
      <vt:lpstr>Presentación de PowerPoint</vt:lpstr>
      <vt:lpstr>Hay todo un proceso para cotizar en la Bolsa.</vt:lpstr>
      <vt:lpstr>Las sociedades Mercantiles.</vt:lpstr>
      <vt:lpstr>¿Qué tipo de sociedades mercantiles nos interesan? </vt:lpstr>
      <vt:lpstr>¿Qué es una S.A.B?</vt:lpstr>
      <vt:lpstr>Bolsa Mexicana de Valores (BMV)  </vt:lpstr>
      <vt:lpstr>Requisitos para cotizar en la BMV</vt:lpstr>
      <vt:lpstr>Presentación de PowerPoint</vt:lpstr>
      <vt:lpstr>Presentación de PowerPoint</vt:lpstr>
      <vt:lpstr>¿Cómo se que mis inversiones en Bolsa son seguras?</vt:lpstr>
      <vt:lpstr>¿Qué es el INDEVAL?</vt:lpstr>
      <vt:lpstr>Presentación de PowerPoint</vt:lpstr>
      <vt:lpstr>Presentación de PowerPoint</vt:lpstr>
      <vt:lpstr>¿Cómo podemos medir el comportamiento del mercado?</vt:lpstr>
      <vt:lpstr>Presentación de PowerPoint</vt:lpstr>
      <vt:lpstr>Tarea moral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mercado de valores. </dc:title>
  <dc:creator>Misael Lopez Sanchez</dc:creator>
  <cp:lastModifiedBy>Misael Lopez Sanchez</cp:lastModifiedBy>
  <cp:revision>2</cp:revision>
  <dcterms:created xsi:type="dcterms:W3CDTF">2020-09-27T19:46:19Z</dcterms:created>
  <dcterms:modified xsi:type="dcterms:W3CDTF">2020-09-27T19:47:50Z</dcterms:modified>
</cp:coreProperties>
</file>