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Fisher" userId="ef5935af2a4d595b" providerId="LiveId" clId="{CA845A26-86B8-4034-844B-33679142BEF0}"/>
    <pc:docChg chg="modSld">
      <pc:chgData name="Steve Fisher" userId="ef5935af2a4d595b" providerId="LiveId" clId="{CA845A26-86B8-4034-844B-33679142BEF0}" dt="2023-05-12T09:28:06.372" v="40" actId="20577"/>
      <pc:docMkLst>
        <pc:docMk/>
      </pc:docMkLst>
      <pc:sldChg chg="modSp mod">
        <pc:chgData name="Steve Fisher" userId="ef5935af2a4d595b" providerId="LiveId" clId="{CA845A26-86B8-4034-844B-33679142BEF0}" dt="2023-05-12T09:28:06.372" v="40" actId="20577"/>
        <pc:sldMkLst>
          <pc:docMk/>
          <pc:sldMk cId="3767231906" sldId="256"/>
        </pc:sldMkLst>
        <pc:spChg chg="mod">
          <ac:chgData name="Steve Fisher" userId="ef5935af2a4d595b" providerId="LiveId" clId="{CA845A26-86B8-4034-844B-33679142BEF0}" dt="2023-05-12T09:28:06.372" v="40" actId="20577"/>
          <ac:spMkLst>
            <pc:docMk/>
            <pc:sldMk cId="3767231906" sldId="256"/>
            <ac:spMk id="5" creationId="{788B4800-0A22-6339-359D-0E928F0D05F7}"/>
          </ac:spMkLst>
        </pc:spChg>
      </pc:sldChg>
      <pc:sldChg chg="modSp mod">
        <pc:chgData name="Steve Fisher" userId="ef5935af2a4d595b" providerId="LiveId" clId="{CA845A26-86B8-4034-844B-33679142BEF0}" dt="2023-05-12T09:27:28.877" v="1" actId="113"/>
        <pc:sldMkLst>
          <pc:docMk/>
          <pc:sldMk cId="3958485099" sldId="257"/>
        </pc:sldMkLst>
        <pc:spChg chg="mod">
          <ac:chgData name="Steve Fisher" userId="ef5935af2a4d595b" providerId="LiveId" clId="{CA845A26-86B8-4034-844B-33679142BEF0}" dt="2023-05-12T09:27:28.877" v="1" actId="113"/>
          <ac:spMkLst>
            <pc:docMk/>
            <pc:sldMk cId="3958485099" sldId="257"/>
            <ac:spMk id="5" creationId="{D2A0FC78-AA1F-441F-BFEB-AEAC32FDFB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5348-A358-F67A-B291-112413E3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4311B-EE5B-E240-0848-279EA12AC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5AD9A-8F5C-C0F1-4DBD-3CECBB31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DF0A-94F2-4B6A-BFCC-773E3D4CA4A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14BEE-2520-C2A2-43D7-8AA344FF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B44A-0CA8-9EE2-18A6-B66579A6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8079-29FE-4457-8529-2ACE417E3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43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9452-235E-533B-583C-51BE6900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370A8-7CBA-9DDB-03D8-09C734111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461BA-AFAC-2B83-F1FA-0062F60F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DF0A-94F2-4B6A-BFCC-773E3D4CA4A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09ED1-A082-3902-02EC-6C308107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B2E5F-999B-8504-5120-342479A2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8079-29FE-4457-8529-2ACE417E3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59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F85E9-56CD-8134-1B5A-55252507E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E5DAA-BCD9-674B-83D5-C13DA664D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340EC-2415-FF9A-12E0-6314C1D9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DF0A-94F2-4B6A-BFCC-773E3D4CA4A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3FA60-ECB6-C0EA-F857-994A44EE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3A11E-829C-994E-DEA8-F673EAA5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8079-29FE-4457-8529-2ACE417E3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05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FB16-5821-33A6-A418-0EA6F356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6FF2-F6CF-3D0C-A0A5-0ADF63BC9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BAFBD-2AD0-8F0F-C90D-E8D43D30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DF0A-94F2-4B6A-BFCC-773E3D4CA4A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E3668-C708-510A-AF45-BE7963BB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A0524-5116-4343-11FC-5D53911B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8079-29FE-4457-8529-2ACE417E3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0EC1-63AE-A480-4B83-6E0FB165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A433C-7343-36F0-8019-EED76396E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E1E07-EE33-0540-3C62-79C9CBD2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DF0A-94F2-4B6A-BFCC-773E3D4CA4A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4EA0-68BA-8A85-4479-5801E384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E305-F45F-F456-DE41-3715EB3D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8079-29FE-4457-8529-2ACE417E3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64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9722-9A1E-4B0A-94DD-403AD47C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5357-6FA9-2515-4434-50A2ED4F5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B99E6-8DBB-3BD8-8B34-4611DC6FC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08F3B-F105-E75D-C050-60A5B109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DF0A-94F2-4B6A-BFCC-773E3D4CA4A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AD18C-F10D-4B1B-91BE-DBC8BB19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915AE-F6AB-26B2-AE35-B7AEA9F8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8079-29FE-4457-8529-2ACE417E3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2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0060-E1B0-F2F7-00BA-7509BD99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CC523-B973-7513-F59D-78FBE33E9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61A5F-8A24-51AE-4D88-CFBBBD32F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268AB-CA46-A2D9-3E7F-4D8BA3B3E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DE569-7699-FA54-BF2E-70EB3925D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38A7E-8DA5-1F15-ADE1-FC8992DB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DF0A-94F2-4B6A-BFCC-773E3D4CA4A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C706F-9760-C3D0-8D92-8A4D25A5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4D82-7103-2009-7C16-BE90560E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8079-29FE-4457-8529-2ACE417E3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75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CC56-5C95-D7F7-FA8E-3D11FC42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81EE4-851D-1162-B513-1638AE16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DF0A-94F2-4B6A-BFCC-773E3D4CA4A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AC7A1-B4EB-9D53-9B04-0B8CCE13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39A62-A234-879E-70DA-B6F40672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8079-29FE-4457-8529-2ACE417E3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52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26726-7DC2-5151-9A3F-AC13AF5C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DF0A-94F2-4B6A-BFCC-773E3D4CA4A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D19CE-FDCC-FE40-D6E4-C26CF3D8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4F72A-93B0-8414-147B-AF6AA91E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8079-29FE-4457-8529-2ACE417E3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09B9-CDCA-9A7A-45E8-99C13782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82E5C-ED58-5C69-2C58-7E07BECDA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3C99E-12D1-64F2-33A3-42D8E115A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311E6-C3DA-F5C8-3CC5-EE2186CB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DF0A-94F2-4B6A-BFCC-773E3D4CA4A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4D200-2F28-3122-A7BC-975C3F7A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7E8EA-0692-4165-8C1B-10755D8C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8079-29FE-4457-8529-2ACE417E3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14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6F87-DFAE-D044-1155-F799CE7B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3635D-D5BB-C7DC-0C69-D155278B4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0C6A6-2E93-5D63-A573-C89B0699D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AC19D-5FDA-534F-B126-A8317A5C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DF0A-94F2-4B6A-BFCC-773E3D4CA4A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62213-C7F8-13B5-25E5-14EDE28F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27B4B-9F5E-69C8-23F3-D86E3EB4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8079-29FE-4457-8529-2ACE417E3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56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A9133-B5EC-9E1B-22A2-5C1AACA4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49F0C-F3C1-890F-F6F9-4C4F5B376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9DC99-AB2B-6EB5-5811-F51B8A023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4DF0A-94F2-4B6A-BFCC-773E3D4CA4A8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8B890-FF05-F2EA-BB3D-784D8FDF6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7FDE1-3B04-B165-532F-6114F7CA9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58079-29FE-4457-8529-2ACE417E30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20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8B4800-0A22-6339-359D-0E928F0D05F7}"/>
              </a:ext>
            </a:extLst>
          </p:cNvPr>
          <p:cNvSpPr txBox="1"/>
          <p:nvPr/>
        </p:nvSpPr>
        <p:spPr>
          <a:xfrm>
            <a:off x="0" y="983662"/>
            <a:ext cx="1219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What are some of the main vendor lock-in issues the authors identify? How would you mitigate them?</a:t>
            </a:r>
          </a:p>
          <a:p>
            <a:pPr algn="l">
              <a:buFont typeface="+mj-lt"/>
              <a:buAutoNum type="arabicPeriod"/>
            </a:pPr>
            <a:endParaRPr lang="en-GB" dirty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algn="l"/>
            <a:r>
              <a:rPr lang="en-GB" b="0" i="0" dirty="0">
                <a:solidFill>
                  <a:srgbClr val="373A3C"/>
                </a:solidFill>
                <a:effectLst/>
                <a:latin typeface="arial" panose="020B0604020202020204" pitchFamily="34" charset="0"/>
              </a:rPr>
              <a:t>Problems are based around vendor specific, proprietary solutions. There is lack of acceptances of worldwide standards (protectionism?) e.g.</a:t>
            </a:r>
            <a:br>
              <a:rPr lang="en-GB" b="0" i="0" dirty="0">
                <a:solidFill>
                  <a:srgbClr val="373A3C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3A3C"/>
                </a:solidFill>
                <a:latin typeface="arial" panose="020B0604020202020204" pitchFamily="34" charset="0"/>
              </a:rPr>
              <a:t>Lack of standard interfaces &amp; open AI’s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3A3C"/>
                </a:solidFill>
                <a:latin typeface="arial" panose="020B0604020202020204" pitchFamily="34" charset="0"/>
              </a:rPr>
              <a:t>Lack of open standards for Virtual machine format &amp; service deployment interfaces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3A3C"/>
                </a:solidFill>
                <a:latin typeface="arial" panose="020B0604020202020204" pitchFamily="34" charset="0"/>
              </a:rPr>
              <a:t>Lack of open formats for data interchange</a:t>
            </a:r>
          </a:p>
          <a:p>
            <a:pPr algn="l"/>
            <a:endParaRPr lang="en-GB" dirty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algn="l"/>
            <a:r>
              <a:rPr lang="en-GB" dirty="0">
                <a:solidFill>
                  <a:srgbClr val="373A3C"/>
                </a:solidFill>
                <a:latin typeface="arial" panose="020B0604020202020204" pitchFamily="34" charset="0"/>
              </a:rPr>
              <a:t>These issues result in a lack of portability causing large costs if an enterprise wishes to change providers.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algn="l"/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Mitigation is challenging but can be based around:</a:t>
            </a:r>
          </a:p>
          <a:p>
            <a:pPr algn="l"/>
            <a:endParaRPr lang="en-GB" dirty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3A3C"/>
                </a:solidFill>
                <a:latin typeface="arial" panose="020B0604020202020204" pitchFamily="34" charset="0"/>
              </a:rPr>
              <a:t>Education: awareness of the issue of vendor lock-in.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3A3C"/>
                </a:solidFill>
                <a:latin typeface="arial" panose="020B0604020202020204" pitchFamily="34" charset="0"/>
              </a:rPr>
              <a:t>A thorough understanding of the technicalities of any proposed cloud solution and their effects on lock-in.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3A3C"/>
                </a:solidFill>
                <a:latin typeface="arial" panose="020B0604020202020204" pitchFamily="34" charset="0"/>
              </a:rPr>
              <a:t>Selection of providers who support as many standard formats as possible e.g. protocols, data storage formats, APIs.</a:t>
            </a:r>
            <a:endParaRPr lang="en-GB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D5697-7271-3AB1-22A2-60B488D32C95}"/>
              </a:ext>
            </a:extLst>
          </p:cNvPr>
          <p:cNvSpPr txBox="1"/>
          <p:nvPr/>
        </p:nvSpPr>
        <p:spPr>
          <a:xfrm flipH="1">
            <a:off x="2797546" y="198408"/>
            <a:ext cx="760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Seminar 5: DR Solutions Design and Review</a:t>
            </a:r>
          </a:p>
        </p:txBody>
      </p:sp>
    </p:spTree>
    <p:extLst>
      <p:ext uri="{BB962C8B-B14F-4D97-AF65-F5344CB8AC3E}">
        <p14:creationId xmlns:p14="http://schemas.microsoft.com/office/powerpoint/2010/main" val="376723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A0FC78-AA1F-441F-BFEB-AEAC32FDFBBF}"/>
              </a:ext>
            </a:extLst>
          </p:cNvPr>
          <p:cNvSpPr txBox="1"/>
          <p:nvPr/>
        </p:nvSpPr>
        <p:spPr>
          <a:xfrm>
            <a:off x="355839" y="388515"/>
            <a:ext cx="115572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What are some of the security concerns with the modern cloud? How can these be mitigated?</a:t>
            </a:r>
          </a:p>
          <a:p>
            <a:pPr algn="l">
              <a:buFont typeface="+mj-lt"/>
              <a:buAutoNum type="arabicPeriod"/>
            </a:pPr>
            <a:endParaRPr lang="en-GB" dirty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3A3C"/>
                </a:solidFill>
                <a:latin typeface="arial" panose="020B0604020202020204" pitchFamily="34" charset="0"/>
              </a:rPr>
              <a:t>If data is stored in different locations, then this may complicate legal and regulatory compliance (this was the highest concern among respondents in the author’s survey).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3A3C"/>
                </a:solidFill>
                <a:latin typeface="arial" panose="020B0604020202020204" pitchFamily="34" charset="0"/>
              </a:rPr>
              <a:t>Cyber attacks resulting in the legal, financial and reputational ramifications of data breaches.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</a:rPr>
              <a:t>Mitigations to security concerns can include:</a:t>
            </a:r>
          </a:p>
          <a:p>
            <a:pPr algn="l"/>
            <a:endParaRPr lang="en-GB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3A3C"/>
                </a:solidFill>
                <a:effectLst/>
                <a:latin typeface="arial" panose="020B0604020202020204" pitchFamily="34" charset="0"/>
              </a:rPr>
              <a:t>Robust security policies controlling access to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3A3C"/>
                </a:solidFill>
                <a:latin typeface="arial" panose="020B0604020202020204" pitchFamily="34" charset="0"/>
              </a:rPr>
              <a:t>Due diligence when choosing a service provider. Despite this, even if an enterprise can show due diligence regarding data security of a cloud provider, the data owner is often held liable for breaches by the ICO.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3A3C"/>
                </a:solidFill>
                <a:effectLst/>
                <a:latin typeface="arial" panose="020B0604020202020204" pitchFamily="34" charset="0"/>
              </a:rPr>
              <a:t>Cyber insurance - this may mitigate financial loss but not reputational.</a:t>
            </a:r>
          </a:p>
        </p:txBody>
      </p:sp>
    </p:spTree>
    <p:extLst>
      <p:ext uri="{BB962C8B-B14F-4D97-AF65-F5344CB8AC3E}">
        <p14:creationId xmlns:p14="http://schemas.microsoft.com/office/powerpoint/2010/main" val="395848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286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Fisher</dc:creator>
  <cp:lastModifiedBy>Steve Fisher</cp:lastModifiedBy>
  <cp:revision>1</cp:revision>
  <dcterms:created xsi:type="dcterms:W3CDTF">2023-05-12T07:01:18Z</dcterms:created>
  <dcterms:modified xsi:type="dcterms:W3CDTF">2023-05-12T09:28:11Z</dcterms:modified>
</cp:coreProperties>
</file>