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Lst>
  <p:sldSz cy="6858000" cx="12192000"/>
  <p:notesSz cx="6858000" cy="9144000"/>
  <p:embeddedFontLst>
    <p:embeddedFont>
      <p:font typeface="Roboto"/>
      <p:regular r:id="rId44"/>
      <p:bold r:id="rId45"/>
      <p:italic r:id="rId46"/>
      <p:boldItalic r:id="rId4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8" roundtripDataSignature="AMtx7mhwzqs9FvrPpsRXDoxquH2hS2TXO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font" Target="fonts/Roboto-regular.fntdata"/><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font" Target="fonts/Roboto-italic.fntdata"/><Relationship Id="rId23" Type="http://schemas.openxmlformats.org/officeDocument/2006/relationships/slide" Target="slides/slide19.xml"/><Relationship Id="rId45" Type="http://schemas.openxmlformats.org/officeDocument/2006/relationships/font" Target="fonts/Roboto-bold.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48" Type="http://customschemas.google.com/relationships/presentationmetadata" Target="metadata"/><Relationship Id="rId25" Type="http://schemas.openxmlformats.org/officeDocument/2006/relationships/slide" Target="slides/slide21.xml"/><Relationship Id="rId47" Type="http://schemas.openxmlformats.org/officeDocument/2006/relationships/font" Target="fonts/Roboto-boldItalic.fntdata"/><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bf2ade1788_0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3" name="Google Shape;153;g2bf2ade1788_0_3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4" name="Google Shape;154;g2bf2ade1788_0_3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1" name="Google Shape;16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2" name="Google Shape;212;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9" name="Google Shape;219;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6" name="Google Shape;256;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5" name="Google Shape;26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2" name="Google Shape;272;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1" name="Google Shape;28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2bf2ade1788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g2bf2ade1788_0_4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2bf2ade1788_0_4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bf2ade1788_0_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 name="Google Shape;98;g2bf2ade1788_0_8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g2bf2ade1788_0_8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bf2ade1788_0_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g2bf2ade1788_0_5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2bf2ade1788_0_5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2bf2ade1788_0_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0" name="Google Shape;320;g2bf2ade1788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1" name="Google Shape;321;g2bf2ade1788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2bf2ade1788_0_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1" name="Google Shape;341;g2bf2ade1788_0_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2" name="Google Shape;342;g2bf2ade1788_0_7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7" name="Google Shape;34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334060474b5_1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3" name="Google Shape;353;g334060474b5_1_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9" name="Google Shape;359;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5" name="Google Shape;365;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bf2ade1788_0_7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2bf2ade1788_0_7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2bf2ade1788_0_7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bf2ade178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2bf2ade178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2bf2ade1788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bf2ade1788_0_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bf2ade1788_0_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1" name="Google Shape;131;g2bf2ade1788_0_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bf2ade1788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bf2ade1788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8" name="Google Shape;138;g2bf2ade1788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bf2ade1788_0_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2bf2ade1788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2bf2ade1788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итульный слайд" type="title">
  <p:cSld name="TITLE">
    <p:spTree>
      <p:nvGrpSpPr>
        <p:cNvPr id="15" name="Shape 15"/>
        <p:cNvGrpSpPr/>
        <p:nvPr/>
      </p:nvGrpSpPr>
      <p:grpSpPr>
        <a:xfrm>
          <a:off x="0" y="0"/>
          <a:ext cx="0" cy="0"/>
          <a:chOff x="0" y="0"/>
          <a:chExt cx="0" cy="0"/>
        </a:xfrm>
      </p:grpSpPr>
      <p:sp>
        <p:nvSpPr>
          <p:cNvPr id="16" name="Google Shape;16;p29"/>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9"/>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вертикальный текст" type="vertTx">
  <p:cSld name="VERTICAL_TEXT">
    <p:spTree>
      <p:nvGrpSpPr>
        <p:cNvPr id="72" name="Shape 72"/>
        <p:cNvGrpSpPr/>
        <p:nvPr/>
      </p:nvGrpSpPr>
      <p:grpSpPr>
        <a:xfrm>
          <a:off x="0" y="0"/>
          <a:ext cx="0" cy="0"/>
          <a:chOff x="0" y="0"/>
          <a:chExt cx="0" cy="0"/>
        </a:xfrm>
      </p:grpSpPr>
      <p:sp>
        <p:nvSpPr>
          <p:cNvPr id="73" name="Google Shape;73;p3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38"/>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Вертикальный заголовок и текст" type="vertTitleAndTx">
  <p:cSld name="VERTICAL_TITLE_AND_VERTICAL_TEXT">
    <p:spTree>
      <p:nvGrpSpPr>
        <p:cNvPr id="78" name="Shape 78"/>
        <p:cNvGrpSpPr/>
        <p:nvPr/>
      </p:nvGrpSpPr>
      <p:grpSpPr>
        <a:xfrm>
          <a:off x="0" y="0"/>
          <a:ext cx="0" cy="0"/>
          <a:chOff x="0" y="0"/>
          <a:chExt cx="0" cy="0"/>
        </a:xfrm>
      </p:grpSpPr>
      <p:sp>
        <p:nvSpPr>
          <p:cNvPr id="79" name="Google Shape;79;p39"/>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9"/>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объект" type="obj">
  <p:cSld name="OBJECT">
    <p:spTree>
      <p:nvGrpSpPr>
        <p:cNvPr id="21" name="Shape 21"/>
        <p:cNvGrpSpPr/>
        <p:nvPr/>
      </p:nvGrpSpPr>
      <p:grpSpPr>
        <a:xfrm>
          <a:off x="0" y="0"/>
          <a:ext cx="0" cy="0"/>
          <a:chOff x="0" y="0"/>
          <a:chExt cx="0" cy="0"/>
        </a:xfrm>
      </p:grpSpPr>
      <p:sp>
        <p:nvSpPr>
          <p:cNvPr id="22" name="Google Shape;22;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Объект с подписью" type="objTx">
  <p:cSld name="OBJECT_WITH_CAPTION_TEXT">
    <p:spTree>
      <p:nvGrpSpPr>
        <p:cNvPr id="27" name="Shape 27"/>
        <p:cNvGrpSpPr/>
        <p:nvPr/>
      </p:nvGrpSpPr>
      <p:grpSpPr>
        <a:xfrm>
          <a:off x="0" y="0"/>
          <a:ext cx="0" cy="0"/>
          <a:chOff x="0" y="0"/>
          <a:chExt cx="0" cy="0"/>
        </a:xfrm>
      </p:grpSpPr>
      <p:sp>
        <p:nvSpPr>
          <p:cNvPr id="28" name="Google Shape;28;p31"/>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31"/>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30" name="Google Shape;30;p31"/>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31" name="Google Shape;3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Сравнение" type="twoTxTwoObj">
  <p:cSld name="TWO_OBJECTS_WITH_TEXT">
    <p:spTree>
      <p:nvGrpSpPr>
        <p:cNvPr id="34" name="Shape 34"/>
        <p:cNvGrpSpPr/>
        <p:nvPr/>
      </p:nvGrpSpPr>
      <p:grpSpPr>
        <a:xfrm>
          <a:off x="0" y="0"/>
          <a:ext cx="0" cy="0"/>
          <a:chOff x="0" y="0"/>
          <a:chExt cx="0" cy="0"/>
        </a:xfrm>
      </p:grpSpPr>
      <p:sp>
        <p:nvSpPr>
          <p:cNvPr id="35" name="Google Shape;35;p3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3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7" name="Google Shape;37;p3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8" name="Google Shape;38;p3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раздела" type="secHead">
  <p:cSld name="SECTION_HEADER">
    <p:spTree>
      <p:nvGrpSpPr>
        <p:cNvPr id="43" name="Shape 43"/>
        <p:cNvGrpSpPr/>
        <p:nvPr/>
      </p:nvGrpSpPr>
      <p:grpSpPr>
        <a:xfrm>
          <a:off x="0" y="0"/>
          <a:ext cx="0" cy="0"/>
          <a:chOff x="0" y="0"/>
          <a:chExt cx="0" cy="0"/>
        </a:xfrm>
      </p:grpSpPr>
      <p:sp>
        <p:nvSpPr>
          <p:cNvPr id="44" name="Google Shape;44;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6" name="Google Shape;4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Два объекта" type="twoObj">
  <p:cSld name="TWO_OBJECTS">
    <p:spTree>
      <p:nvGrpSpPr>
        <p:cNvPr id="49" name="Shape 49"/>
        <p:cNvGrpSpPr/>
        <p:nvPr/>
      </p:nvGrpSpPr>
      <p:grpSpPr>
        <a:xfrm>
          <a:off x="0" y="0"/>
          <a:ext cx="0" cy="0"/>
          <a:chOff x="0" y="0"/>
          <a:chExt cx="0" cy="0"/>
        </a:xfrm>
      </p:grpSpPr>
      <p:sp>
        <p:nvSpPr>
          <p:cNvPr id="50" name="Google Shape;5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2" name="Google Shape;52;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3" name="Google Shape;5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Только заголовок" type="titleOnly">
  <p:cSld name="TITLE_ONLY">
    <p:spTree>
      <p:nvGrpSpPr>
        <p:cNvPr id="56" name="Shape 56"/>
        <p:cNvGrpSpPr/>
        <p:nvPr/>
      </p:nvGrpSpPr>
      <p:grpSpPr>
        <a:xfrm>
          <a:off x="0" y="0"/>
          <a:ext cx="0" cy="0"/>
          <a:chOff x="0" y="0"/>
          <a:chExt cx="0" cy="0"/>
        </a:xfrm>
      </p:grpSpPr>
      <p:sp>
        <p:nvSpPr>
          <p:cNvPr id="57" name="Google Shape;57;p3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Пустой слайд" type="blank">
  <p:cSld name="BLANK">
    <p:spTree>
      <p:nvGrpSpPr>
        <p:cNvPr id="61" name="Shape 61"/>
        <p:cNvGrpSpPr/>
        <p:nvPr/>
      </p:nvGrpSpPr>
      <p:grpSpPr>
        <a:xfrm>
          <a:off x="0" y="0"/>
          <a:ext cx="0" cy="0"/>
          <a:chOff x="0" y="0"/>
          <a:chExt cx="0" cy="0"/>
        </a:xfrm>
      </p:grpSpPr>
      <p:sp>
        <p:nvSpPr>
          <p:cNvPr id="62" name="Google Shape;62;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Рисунок с подписью" type="picTx">
  <p:cSld name="PICTURE_WITH_CAPTION_TEXT">
    <p:spTree>
      <p:nvGrpSpPr>
        <p:cNvPr id="65" name="Shape 65"/>
        <p:cNvGrpSpPr/>
        <p:nvPr/>
      </p:nvGrpSpPr>
      <p:grpSpPr>
        <a:xfrm>
          <a:off x="0" y="0"/>
          <a:ext cx="0" cy="0"/>
          <a:chOff x="0" y="0"/>
          <a:chExt cx="0" cy="0"/>
        </a:xfrm>
      </p:grpSpPr>
      <p:sp>
        <p:nvSpPr>
          <p:cNvPr id="66" name="Google Shape;66;p3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7"/>
          <p:cNvSpPr/>
          <p:nvPr>
            <p:ph idx="2" type="pic"/>
          </p:nvPr>
        </p:nvSpPr>
        <p:spPr>
          <a:xfrm>
            <a:off x="5183188" y="987425"/>
            <a:ext cx="6172200" cy="4873625"/>
          </a:xfrm>
          <a:prstGeom prst="rect">
            <a:avLst/>
          </a:prstGeom>
          <a:noFill/>
          <a:ln>
            <a:noFill/>
          </a:ln>
        </p:spPr>
      </p:sp>
      <p:sp>
        <p:nvSpPr>
          <p:cNvPr id="68" name="Google Shape;68;p37"/>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6.png"/><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0.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2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2.png"/><Relationship Id="rId4"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Calibri"/>
              <a:buNone/>
            </a:pPr>
            <a:r>
              <a:rPr lang="en-US"/>
              <a:t>Структуры данных</a:t>
            </a:r>
            <a:endParaRPr/>
          </a:p>
        </p:txBody>
      </p:sp>
      <p:sp>
        <p:nvSpPr>
          <p:cNvPr id="89" name="Google Shape;89;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Презентация к лекции</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g2bf2ade1788_0_3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1800"/>
              </a:spcBef>
              <a:spcAft>
                <a:spcPts val="0"/>
              </a:spcAft>
              <a:buClr>
                <a:schemeClr val="dk1"/>
              </a:buClr>
              <a:buSzPct val="167471"/>
              <a:buFont typeface="Arial"/>
              <a:buNone/>
            </a:pPr>
            <a:r>
              <a:rPr lang="en-US"/>
              <a:t>Множественное присваивание</a:t>
            </a:r>
            <a:endParaRPr sz="1700">
              <a:solidFill>
                <a:srgbClr val="212529"/>
              </a:solidFill>
              <a:highlight>
                <a:srgbClr val="FFFFFF"/>
              </a:highlight>
              <a:latin typeface="Roboto"/>
              <a:ea typeface="Roboto"/>
              <a:cs typeface="Roboto"/>
              <a:sym typeface="Roboto"/>
            </a:endParaRPr>
          </a:p>
          <a:p>
            <a:pPr indent="0" lvl="0" marL="0" rtl="0" algn="l">
              <a:lnSpc>
                <a:spcPct val="90000"/>
              </a:lnSpc>
              <a:spcBef>
                <a:spcPts val="400"/>
              </a:spcBef>
              <a:spcAft>
                <a:spcPts val="0"/>
              </a:spcAft>
              <a:buSzPct val="45454"/>
              <a:buNone/>
            </a:pPr>
            <a:r>
              <a:t/>
            </a:r>
            <a:endParaRPr/>
          </a:p>
        </p:txBody>
      </p:sp>
      <p:sp>
        <p:nvSpPr>
          <p:cNvPr id="157" name="Google Shape;157;g2bf2ade1788_0_3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58" name="Google Shape;158;g2bf2ade1788_0_37"/>
          <p:cNvPicPr preferRelativeResize="0"/>
          <p:nvPr/>
        </p:nvPicPr>
        <p:blipFill rotWithShape="1">
          <a:blip r:embed="rId3">
            <a:alphaModFix/>
          </a:blip>
          <a:srcRect b="0" l="0" r="0" t="0"/>
          <a:stretch/>
        </p:blipFill>
        <p:spPr>
          <a:xfrm>
            <a:off x="3538950" y="2380300"/>
            <a:ext cx="5183975" cy="27366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 Списки —   изменяемые последовательности </a:t>
            </a:r>
            <a:endParaRPr/>
          </a:p>
        </p:txBody>
      </p:sp>
      <p:sp>
        <p:nvSpPr>
          <p:cNvPr id="164" name="Google Shape;164;p4"/>
          <p:cNvSpPr txBox="1"/>
          <p:nvPr>
            <p:ph idx="1" type="body"/>
          </p:nvPr>
        </p:nvSpPr>
        <p:spPr>
          <a:xfrm>
            <a:off x="779477" y="3102948"/>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800"/>
              <a:buNone/>
            </a:pPr>
            <a:r>
              <a:rPr lang="en-US"/>
              <a:t>Свойства:</a:t>
            </a:r>
            <a:endParaRPr/>
          </a:p>
          <a:p>
            <a:pPr indent="-228600" lvl="0" marL="228600" rtl="0" algn="l">
              <a:lnSpc>
                <a:spcPct val="90000"/>
              </a:lnSpc>
              <a:spcBef>
                <a:spcPts val="1000"/>
              </a:spcBef>
              <a:spcAft>
                <a:spcPts val="0"/>
              </a:spcAft>
              <a:buClr>
                <a:schemeClr val="dk1"/>
              </a:buClr>
              <a:buSzPts val="2800"/>
              <a:buChar char="•"/>
            </a:pPr>
            <a:r>
              <a:rPr lang="en-US"/>
              <a:t>являются упорядоченными последовательностями.</a:t>
            </a:r>
            <a:endParaRPr/>
          </a:p>
          <a:p>
            <a:pPr indent="-228600" lvl="0" marL="228600" rtl="0" algn="l">
              <a:lnSpc>
                <a:spcPct val="90000"/>
              </a:lnSpc>
              <a:spcBef>
                <a:spcPts val="1000"/>
              </a:spcBef>
              <a:spcAft>
                <a:spcPts val="0"/>
              </a:spcAft>
              <a:buClr>
                <a:schemeClr val="dk1"/>
              </a:buClr>
              <a:buSzPts val="2800"/>
              <a:buChar char="•"/>
            </a:pPr>
            <a:r>
              <a:rPr lang="en-US"/>
              <a:t> в отличии от строк, списки состоят не из символов, а из различных объектов (чисел, строк и даже других списков, данных) </a:t>
            </a:r>
            <a:endParaRPr/>
          </a:p>
          <a:p>
            <a:pPr indent="-228600" lvl="0" marL="228600" rtl="0" algn="l">
              <a:lnSpc>
                <a:spcPct val="90000"/>
              </a:lnSpc>
              <a:spcBef>
                <a:spcPts val="1000"/>
              </a:spcBef>
              <a:spcAft>
                <a:spcPts val="0"/>
              </a:spcAft>
              <a:buClr>
                <a:schemeClr val="dk1"/>
              </a:buClr>
              <a:buSzPts val="2800"/>
              <a:buChar char="•"/>
            </a:pPr>
            <a:r>
              <a:rPr lang="en-US"/>
              <a:t>в отличии от строк заключаются не в кавычки, а в квадратные скобки [ ]. </a:t>
            </a:r>
            <a:endParaRPr/>
          </a:p>
          <a:p>
            <a:pPr indent="-228600" lvl="0" marL="228600" rtl="0" algn="l">
              <a:lnSpc>
                <a:spcPct val="90000"/>
              </a:lnSpc>
              <a:spcBef>
                <a:spcPts val="1000"/>
              </a:spcBef>
              <a:spcAft>
                <a:spcPts val="0"/>
              </a:spcAft>
              <a:buClr>
                <a:schemeClr val="dk1"/>
              </a:buClr>
              <a:buSzPts val="2800"/>
              <a:buChar char="•"/>
            </a:pPr>
            <a:r>
              <a:rPr lang="en-US"/>
              <a:t>Элементы списка отделяются друг от друга с помощью запятой.</a:t>
            </a:r>
            <a:endParaRPr/>
          </a:p>
        </p:txBody>
      </p:sp>
      <p:sp>
        <p:nvSpPr>
          <p:cNvPr id="165" name="Google Shape;165;p4"/>
          <p:cNvSpPr/>
          <p:nvPr/>
        </p:nvSpPr>
        <p:spPr>
          <a:xfrm>
            <a:off x="838200" y="1579383"/>
            <a:ext cx="8374380" cy="1384995"/>
          </a:xfrm>
          <a:prstGeom prst="rect">
            <a:avLst/>
          </a:prstGeom>
          <a:solidFill>
            <a:schemeClr val="lt1"/>
          </a:solidFill>
          <a:ln cap="flat" cmpd="sng" w="38100">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0" i="0" lang="en-US" sz="2800" u="none" cap="none" strike="noStrike">
                <a:solidFill>
                  <a:schemeClr val="dk1"/>
                </a:solidFill>
                <a:latin typeface="Calibri"/>
                <a:ea typeface="Calibri"/>
                <a:cs typeface="Calibri"/>
                <a:sym typeface="Calibri"/>
              </a:rPr>
              <a:t>Список — это сложный тип данных, представляющий собой </a:t>
            </a:r>
            <a:r>
              <a:rPr b="0" i="0" lang="en-US" sz="2800" u="none" cap="none" strike="noStrike">
                <a:solidFill>
                  <a:srgbClr val="008080"/>
                </a:solidFill>
                <a:latin typeface="Calibri"/>
                <a:ea typeface="Calibri"/>
                <a:cs typeface="Calibri"/>
                <a:sym typeface="Calibri"/>
              </a:rPr>
              <a:t>изменяемую упорядоченную</a:t>
            </a:r>
            <a:r>
              <a:rPr b="0" i="0" lang="en-US" sz="2800" u="none" cap="none" strike="noStrike">
                <a:solidFill>
                  <a:schemeClr val="dk1"/>
                </a:solidFill>
                <a:latin typeface="Calibri"/>
                <a:ea typeface="Calibri"/>
                <a:cs typeface="Calibri"/>
                <a:sym typeface="Calibri"/>
              </a:rPr>
              <a:t> последовательность различных объектов.</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Списки могут состоять из различных объектов</a:t>
            </a:r>
            <a:endParaRPr/>
          </a:p>
        </p:txBody>
      </p:sp>
      <p:sp>
        <p:nvSpPr>
          <p:cNvPr id="171" name="Google Shape;171;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[23, 656, -20, 67, -45]   # список целых чисел</a:t>
            </a:r>
            <a:endParaRPr/>
          </a:p>
          <a:p>
            <a:pPr indent="-228600" lvl="0" marL="228600" rtl="0" algn="l">
              <a:lnSpc>
                <a:spcPct val="90000"/>
              </a:lnSpc>
              <a:spcBef>
                <a:spcPts val="1000"/>
              </a:spcBef>
              <a:spcAft>
                <a:spcPts val="0"/>
              </a:spcAft>
              <a:buClr>
                <a:schemeClr val="dk1"/>
              </a:buClr>
              <a:buSzPts val="2800"/>
              <a:buChar char="•"/>
            </a:pPr>
            <a:r>
              <a:rPr lang="en-US"/>
              <a:t> [4.15, 5.93, 6.45, 9.3, 10.0, 11.6]   # список из дробных чисел ["Katy", "Sergei", "Oleg", "Dasha"]   # список из строк</a:t>
            </a:r>
            <a:endParaRPr/>
          </a:p>
          <a:p>
            <a:pPr indent="-228600" lvl="0" marL="228600" rtl="0" algn="l">
              <a:lnSpc>
                <a:spcPct val="90000"/>
              </a:lnSpc>
              <a:spcBef>
                <a:spcPts val="1000"/>
              </a:spcBef>
              <a:spcAft>
                <a:spcPts val="0"/>
              </a:spcAft>
              <a:buClr>
                <a:schemeClr val="dk1"/>
              </a:buClr>
              <a:buSzPts val="2800"/>
              <a:buChar char="•"/>
            </a:pPr>
            <a:r>
              <a:rPr lang="en-US"/>
              <a:t>["Москва", "Титова", 12, 148]   # смешанный список</a:t>
            </a:r>
            <a:endParaRPr/>
          </a:p>
          <a:p>
            <a:pPr indent="-228600" lvl="0" marL="228600" rtl="0" algn="l">
              <a:lnSpc>
                <a:spcPct val="90000"/>
              </a:lnSpc>
              <a:spcBef>
                <a:spcPts val="1000"/>
              </a:spcBef>
              <a:spcAft>
                <a:spcPts val="0"/>
              </a:spcAft>
              <a:buClr>
                <a:schemeClr val="dk1"/>
              </a:buClr>
              <a:buSzPts val="2800"/>
              <a:buChar char="•"/>
            </a:pPr>
            <a:r>
              <a:rPr lang="en-US"/>
              <a:t> [[0, 0, 0], [0, 0, 1], [0, 1, 0]]   # список, состоящий из списков</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6"/>
          <p:cNvSpPr txBox="1"/>
          <p:nvPr>
            <p:ph type="title"/>
          </p:nvPr>
        </p:nvSpPr>
        <p:spPr>
          <a:xfrm>
            <a:off x="6278880" y="786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Операции со списками</a:t>
            </a:r>
            <a:br>
              <a:rPr lang="en-US"/>
            </a:br>
            <a:endParaRPr/>
          </a:p>
        </p:txBody>
      </p:sp>
      <p:sp>
        <p:nvSpPr>
          <p:cNvPr id="177" name="Google Shape;177;p6"/>
          <p:cNvSpPr txBox="1"/>
          <p:nvPr>
            <p:ph idx="1" type="body"/>
          </p:nvPr>
        </p:nvSpPr>
        <p:spPr>
          <a:xfrm>
            <a:off x="7044" y="204946"/>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 операции соединения и повторения,</a:t>
            </a:r>
            <a:endParaRPr/>
          </a:p>
          <a:p>
            <a:pPr indent="-228600" lvl="0" marL="228600" rtl="0" algn="l">
              <a:lnSpc>
                <a:spcPct val="90000"/>
              </a:lnSpc>
              <a:spcBef>
                <a:spcPts val="1000"/>
              </a:spcBef>
              <a:spcAft>
                <a:spcPts val="0"/>
              </a:spcAft>
              <a:buClr>
                <a:schemeClr val="dk1"/>
              </a:buClr>
              <a:buSzPts val="2800"/>
              <a:buChar char="•"/>
            </a:pPr>
            <a:r>
              <a:rPr lang="en-US"/>
              <a:t>извлечение объектов из списка по их индексам, извлечение-срезы, измерять длину списка: </a:t>
            </a:r>
            <a:endParaRPr/>
          </a:p>
        </p:txBody>
      </p:sp>
      <p:pic>
        <p:nvPicPr>
          <p:cNvPr id="178" name="Google Shape;178;p6"/>
          <p:cNvPicPr preferRelativeResize="0"/>
          <p:nvPr/>
        </p:nvPicPr>
        <p:blipFill rotWithShape="1">
          <a:blip r:embed="rId3">
            <a:alphaModFix/>
          </a:blip>
          <a:srcRect b="0" l="0" r="0" t="0"/>
          <a:stretch/>
        </p:blipFill>
        <p:spPr>
          <a:xfrm>
            <a:off x="1303596" y="1638952"/>
            <a:ext cx="9219048" cy="5219048"/>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Списки - изменяемые последовательности</a:t>
            </a:r>
            <a:endParaRPr/>
          </a:p>
        </p:txBody>
      </p:sp>
      <p:sp>
        <p:nvSpPr>
          <p:cNvPr id="184" name="Google Shape;184;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Могут хранить элементы различной природы и менять их количество в процессе исполнения программы.</a:t>
            </a:r>
            <a:endParaRPr/>
          </a:p>
          <a:p>
            <a:pPr indent="-228600" lvl="0" marL="228600" rtl="0" algn="l">
              <a:lnSpc>
                <a:spcPct val="90000"/>
              </a:lnSpc>
              <a:spcBef>
                <a:spcPts val="1000"/>
              </a:spcBef>
              <a:spcAft>
                <a:spcPts val="0"/>
              </a:spcAft>
              <a:buClr>
                <a:schemeClr val="dk1"/>
              </a:buClr>
              <a:buSzPts val="2800"/>
              <a:buChar char="•"/>
            </a:pPr>
            <a:r>
              <a:rPr lang="en-US"/>
              <a:t>Иногда важнее хранить разнородные объекты, иногда объекты должны быть одного типа, но их количество заранее неизвестно.</a:t>
            </a:r>
            <a:endParaRPr/>
          </a:p>
          <a:p>
            <a:pPr indent="-228600" lvl="1" marL="685800" rtl="0" algn="l">
              <a:lnSpc>
                <a:spcPct val="90000"/>
              </a:lnSpc>
              <a:spcBef>
                <a:spcPts val="500"/>
              </a:spcBef>
              <a:spcAft>
                <a:spcPts val="0"/>
              </a:spcAft>
              <a:buClr>
                <a:schemeClr val="dk1"/>
              </a:buClr>
              <a:buSzPts val="2400"/>
              <a:buChar char="•"/>
            </a:pPr>
            <a:r>
              <a:rPr lang="en-US"/>
              <a:t>Списки одного типа объектов, но произвольного размера называют типизированными.</a:t>
            </a:r>
            <a:endParaRPr/>
          </a:p>
          <a:p>
            <a:pPr indent="-228600" lvl="0" marL="228600" rtl="0" algn="l">
              <a:lnSpc>
                <a:spcPct val="90000"/>
              </a:lnSpc>
              <a:spcBef>
                <a:spcPts val="1000"/>
              </a:spcBef>
              <a:spcAft>
                <a:spcPts val="0"/>
              </a:spcAft>
              <a:buClr>
                <a:schemeClr val="dk1"/>
              </a:buClr>
              <a:buSzPts val="2800"/>
              <a:buChar char="•"/>
            </a:pPr>
            <a:r>
              <a:rPr lang="en-US"/>
              <a:t>Элементы списка можно перебирать, сортировать, искать подходящие под условие.</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8"/>
          <p:cNvSpPr txBox="1"/>
          <p:nvPr>
            <p:ph type="title"/>
          </p:nvPr>
        </p:nvSpPr>
        <p:spPr>
          <a:xfrm>
            <a:off x="589267" y="86805"/>
            <a:ext cx="10695074" cy="52921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b="1" lang="en-US"/>
              <a:t>Связный список</a:t>
            </a:r>
            <a:endParaRPr/>
          </a:p>
        </p:txBody>
      </p:sp>
      <p:sp>
        <p:nvSpPr>
          <p:cNvPr id="190" name="Google Shape;190;p8"/>
          <p:cNvSpPr txBox="1"/>
          <p:nvPr>
            <p:ph idx="2" type="body"/>
          </p:nvPr>
        </p:nvSpPr>
        <p:spPr>
          <a:xfrm>
            <a:off x="240632" y="818147"/>
            <a:ext cx="6856730" cy="590982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000"/>
              <a:buNone/>
            </a:pPr>
            <a:r>
              <a:rPr lang="en-US" sz="2000"/>
              <a:t>Связный список состоит из группы узлов, которые вместе представляют последовательность. Каждый узел содержит : фактические данные, которые хранятся (которые могут быть представлены любым типом данных), и указатель (или ссылка) на следующий узел в последовательности. </a:t>
            </a:r>
            <a:endParaRPr/>
          </a:p>
          <a:p>
            <a:pPr indent="0" lvl="0" marL="0" rtl="0" algn="l">
              <a:lnSpc>
                <a:spcPct val="90000"/>
              </a:lnSpc>
              <a:spcBef>
                <a:spcPts val="1000"/>
              </a:spcBef>
              <a:spcAft>
                <a:spcPts val="0"/>
              </a:spcAft>
              <a:buClr>
                <a:schemeClr val="dk1"/>
              </a:buClr>
              <a:buSzPts val="2000"/>
              <a:buNone/>
            </a:pPr>
            <a:r>
              <a:rPr lang="en-US" sz="2000"/>
              <a:t>Существуют также дважды связанные списки, в которых каждый узел имеет указатель и на следующий, и на предыдущий элемент в списке.</a:t>
            </a:r>
            <a:br>
              <a:rPr lang="en-US" sz="2000"/>
            </a:br>
            <a:r>
              <a:rPr lang="en-US" sz="2000"/>
              <a:t>Чтобы получить, например, 100 элемент списка надо пройти каждый элемент от начала списка последовательно, в массиве мы могли бы сразу перескочить к нужному элементу</a:t>
            </a:r>
            <a:endParaRPr/>
          </a:p>
        </p:txBody>
      </p:sp>
      <p:pic>
        <p:nvPicPr>
          <p:cNvPr descr="https://proglib.io/wp-content/uploads/-000/1/596bcbaa48271_0*I2krMHdnjzUqidwf.png" id="191" name="Google Shape;191;p8"/>
          <p:cNvPicPr preferRelativeResize="0"/>
          <p:nvPr>
            <p:ph idx="1" type="body"/>
          </p:nvPr>
        </p:nvPicPr>
        <p:blipFill rotWithShape="1">
          <a:blip r:embed="rId3">
            <a:alphaModFix/>
          </a:blip>
          <a:srcRect b="0" l="0" r="0" t="0"/>
          <a:stretch/>
        </p:blipFill>
        <p:spPr>
          <a:xfrm>
            <a:off x="7097362" y="351411"/>
            <a:ext cx="5019675" cy="21145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Функции используемые при работе со списком.</a:t>
            </a:r>
            <a:br>
              <a:rPr lang="en-US"/>
            </a:br>
            <a:r>
              <a:rPr lang="en-US"/>
              <a:t>Замена одних элементов списка другими</a:t>
            </a:r>
            <a:endParaRPr/>
          </a:p>
        </p:txBody>
      </p:sp>
      <p:sp>
        <p:nvSpPr>
          <p:cNvPr id="197" name="Google Shape;19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В списке фактически хранятся только указатели на области памяти где лежат действительные данные поэтому в эту область памяти можно положить другие данные, тем самым осуществив замену:</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Можно заменить несколько элементов одним элементом </a:t>
            </a:r>
            <a:endParaRPr/>
          </a:p>
          <a:p>
            <a:pPr indent="-228600" lvl="0" marL="228600" rtl="0" algn="l">
              <a:lnSpc>
                <a:spcPct val="90000"/>
              </a:lnSpc>
              <a:spcBef>
                <a:spcPts val="1000"/>
              </a:spcBef>
              <a:spcAft>
                <a:spcPts val="0"/>
              </a:spcAft>
              <a:buClr>
                <a:schemeClr val="dk1"/>
              </a:buClr>
              <a:buSzPts val="2800"/>
              <a:buChar char="•"/>
            </a:pPr>
            <a:r>
              <a:rPr lang="en-US"/>
              <a:t>Можно заменить несколько элементов пустым списком (удалить)</a:t>
            </a:r>
            <a:endParaRPr/>
          </a:p>
        </p:txBody>
      </p:sp>
      <p:sp>
        <p:nvSpPr>
          <p:cNvPr id="198" name="Google Shape;198;p9"/>
          <p:cNvSpPr/>
          <p:nvPr/>
        </p:nvSpPr>
        <p:spPr>
          <a:xfrm>
            <a:off x="2196164" y="2976613"/>
            <a:ext cx="8959516"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&gt;&gt;&gt; mylist = ['ab','ra','ka','da','bra']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&gt;&gt;&gt; mylist[1] = 'ro'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['ab', ‘ro', 'ka', 'da', 'bra’]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&gt;&gt;&gt; mylist[1:3] =['kridle','krable’]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['ab', 'kridle', 'krable', 'da', 'bra’]</a:t>
            </a:r>
            <a:endParaRPr b="0" i="0" sz="2400" u="none" cap="none" strike="noStrike">
              <a:solidFill>
                <a:schemeClr val="dk1"/>
              </a:solidFill>
              <a:latin typeface="Calibri"/>
              <a:ea typeface="Calibri"/>
              <a:cs typeface="Calibri"/>
              <a:sym typeface="Calibri"/>
            </a:endParaRPr>
          </a:p>
        </p:txBody>
      </p:sp>
      <p:sp>
        <p:nvSpPr>
          <p:cNvPr id="199" name="Google Shape;199;p9"/>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10"/>
          <p:cNvSpPr txBox="1"/>
          <p:nvPr>
            <p:ph type="title"/>
          </p:nvPr>
        </p:nvSpPr>
        <p:spPr>
          <a:xfrm>
            <a:off x="838200" y="168443"/>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Функции используемые при работе со списком.</a:t>
            </a:r>
            <a:br>
              <a:rPr lang="en-US"/>
            </a:br>
            <a:r>
              <a:rPr lang="en-US"/>
              <a:t>Замена одних элементов списка другими</a:t>
            </a:r>
            <a:endParaRPr/>
          </a:p>
        </p:txBody>
      </p:sp>
      <p:sp>
        <p:nvSpPr>
          <p:cNvPr id="205" name="Google Shape;205;p10"/>
          <p:cNvSpPr txBox="1"/>
          <p:nvPr>
            <p:ph idx="1" type="body"/>
          </p:nvPr>
        </p:nvSpPr>
        <p:spPr>
          <a:xfrm>
            <a:off x="838200" y="1825624"/>
            <a:ext cx="10515600" cy="4863933"/>
          </a:xfrm>
          <a:prstGeom prst="rect">
            <a:avLst/>
          </a:prstGeom>
          <a:noFill/>
          <a:ln>
            <a:noFill/>
          </a:ln>
        </p:spPr>
        <p:txBody>
          <a:bodyPr anchorCtr="0" anchor="t" bIns="45700" lIns="91425" spcFirstLastPara="1" rIns="91425" wrap="square" tIns="45700">
            <a:normAutofit fontScale="85000" lnSpcReduction="20000"/>
          </a:bodyPr>
          <a:lstStyle/>
          <a:p>
            <a:pPr indent="-77470" lvl="0" marL="228600" rtl="0" algn="l">
              <a:lnSpc>
                <a:spcPct val="90000"/>
              </a:lnSpc>
              <a:spcBef>
                <a:spcPts val="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77470" lvl="0" marL="228600" rtl="0" algn="l">
              <a:lnSpc>
                <a:spcPct val="90000"/>
              </a:lnSpc>
              <a:spcBef>
                <a:spcPts val="1000"/>
              </a:spcBef>
              <a:spcAft>
                <a:spcPts val="0"/>
              </a:spcAft>
              <a:buClr>
                <a:schemeClr val="dk1"/>
              </a:buClr>
              <a:buSzPct val="100000"/>
              <a:buNone/>
            </a:pPr>
            <a:r>
              <a:t/>
            </a:r>
            <a:endParaRPr/>
          </a:p>
          <a:p>
            <a:pPr indent="-228600" lvl="0" marL="228600" rtl="0" algn="l">
              <a:lnSpc>
                <a:spcPct val="90000"/>
              </a:lnSpc>
              <a:spcBef>
                <a:spcPts val="1000"/>
              </a:spcBef>
              <a:spcAft>
                <a:spcPts val="0"/>
              </a:spcAft>
              <a:buClr>
                <a:schemeClr val="dk1"/>
              </a:buClr>
              <a:buSzPct val="100000"/>
              <a:buChar char="•"/>
            </a:pPr>
            <a:r>
              <a:rPr lang="en-US"/>
              <a:t>Можно заменить несколько элементов одним элементом </a:t>
            </a:r>
            <a:endParaRPr/>
          </a:p>
          <a:p>
            <a:pPr indent="0" lvl="0" marL="0" rtl="0" algn="l">
              <a:lnSpc>
                <a:spcPct val="90000"/>
              </a:lnSpc>
              <a:spcBef>
                <a:spcPts val="1000"/>
              </a:spcBef>
              <a:spcAft>
                <a:spcPts val="0"/>
              </a:spcAft>
              <a:buClr>
                <a:schemeClr val="dk1"/>
              </a:buClr>
              <a:buSzPct val="100000"/>
              <a:buNone/>
            </a:pPr>
            <a:r>
              <a:rPr lang="en-US" sz="2400"/>
              <a:t>&gt;&gt;&gt; mylist[3:] = ['bums']</a:t>
            </a:r>
            <a:endParaRPr/>
          </a:p>
          <a:p>
            <a:pPr indent="0" lvl="0" marL="0" rtl="0" algn="l">
              <a:lnSpc>
                <a:spcPct val="90000"/>
              </a:lnSpc>
              <a:spcBef>
                <a:spcPts val="1000"/>
              </a:spcBef>
              <a:spcAft>
                <a:spcPts val="0"/>
              </a:spcAft>
              <a:buClr>
                <a:schemeClr val="dk1"/>
              </a:buClr>
              <a:buSzPct val="100000"/>
              <a:buNone/>
            </a:pPr>
            <a:r>
              <a:rPr lang="en-US" sz="2400"/>
              <a:t>['ab', 'kridle', 'krable', 'bums']</a:t>
            </a:r>
            <a:endParaRPr sz="2400"/>
          </a:p>
          <a:p>
            <a:pPr indent="-228600" lvl="0" marL="228600" rtl="0" algn="l">
              <a:lnSpc>
                <a:spcPct val="90000"/>
              </a:lnSpc>
              <a:spcBef>
                <a:spcPts val="1000"/>
              </a:spcBef>
              <a:spcAft>
                <a:spcPts val="0"/>
              </a:spcAft>
              <a:buClr>
                <a:schemeClr val="dk1"/>
              </a:buClr>
              <a:buSzPct val="100000"/>
              <a:buChar char="•"/>
            </a:pPr>
            <a:r>
              <a:rPr lang="en-US"/>
              <a:t>Можно заменить несколько элементов пустым списком (удалить)</a:t>
            </a:r>
            <a:endParaRPr/>
          </a:p>
          <a:p>
            <a:pPr indent="0" lvl="0" marL="0" rtl="0" algn="l">
              <a:lnSpc>
                <a:spcPct val="90000"/>
              </a:lnSpc>
              <a:spcBef>
                <a:spcPts val="1000"/>
              </a:spcBef>
              <a:spcAft>
                <a:spcPts val="0"/>
              </a:spcAft>
              <a:buClr>
                <a:schemeClr val="dk1"/>
              </a:buClr>
              <a:buSzPct val="100000"/>
              <a:buNone/>
            </a:pPr>
            <a:r>
              <a:rPr lang="en-US" sz="2400"/>
              <a:t>&gt;&gt;&gt; mylist[0] = []</a:t>
            </a:r>
            <a:endParaRPr/>
          </a:p>
          <a:p>
            <a:pPr indent="0" lvl="0" marL="0" rtl="0" algn="l">
              <a:lnSpc>
                <a:spcPct val="90000"/>
              </a:lnSpc>
              <a:spcBef>
                <a:spcPts val="1000"/>
              </a:spcBef>
              <a:spcAft>
                <a:spcPts val="0"/>
              </a:spcAft>
              <a:buClr>
                <a:schemeClr val="dk1"/>
              </a:buClr>
              <a:buSzPct val="100000"/>
              <a:buNone/>
            </a:pPr>
            <a:r>
              <a:rPr lang="en-US" sz="2400"/>
              <a:t>[[], 'kridle', 'krable', 'bums’]</a:t>
            </a:r>
            <a:endParaRPr/>
          </a:p>
          <a:p>
            <a:pPr indent="0" lvl="0" marL="0" rtl="0" algn="l">
              <a:lnSpc>
                <a:spcPct val="90000"/>
              </a:lnSpc>
              <a:spcBef>
                <a:spcPts val="1000"/>
              </a:spcBef>
              <a:spcAft>
                <a:spcPts val="0"/>
              </a:spcAft>
              <a:buClr>
                <a:schemeClr val="dk1"/>
              </a:buClr>
              <a:buSzPct val="100000"/>
              <a:buNone/>
            </a:pPr>
            <a:r>
              <a:rPr lang="en-US"/>
              <a:t>Создание пустого списка или очистка непустого списка</a:t>
            </a:r>
            <a:endParaRPr/>
          </a:p>
          <a:p>
            <a:pPr indent="0" lvl="0" marL="0" rtl="0" algn="l">
              <a:lnSpc>
                <a:spcPct val="90000"/>
              </a:lnSpc>
              <a:spcBef>
                <a:spcPts val="1000"/>
              </a:spcBef>
              <a:spcAft>
                <a:spcPts val="0"/>
              </a:spcAft>
              <a:buClr>
                <a:schemeClr val="dk1"/>
              </a:buClr>
              <a:buSzPct val="100000"/>
              <a:buNone/>
            </a:pPr>
            <a:r>
              <a:rPr lang="en-US"/>
              <a:t>&gt;&gt;&gt; mylist = []</a:t>
            </a:r>
            <a:endParaRPr/>
          </a:p>
          <a:p>
            <a:pPr indent="0" lvl="0" marL="0" rtl="0" algn="l">
              <a:lnSpc>
                <a:spcPct val="90000"/>
              </a:lnSpc>
              <a:spcBef>
                <a:spcPts val="1000"/>
              </a:spcBef>
              <a:spcAft>
                <a:spcPts val="0"/>
              </a:spcAft>
              <a:buClr>
                <a:schemeClr val="dk1"/>
              </a:buClr>
              <a:buSzPct val="100000"/>
              <a:buNone/>
            </a:pPr>
            <a:r>
              <a:rPr lang="en-US"/>
              <a:t>[]</a:t>
            </a:r>
            <a:endParaRPr/>
          </a:p>
        </p:txBody>
      </p:sp>
      <p:sp>
        <p:nvSpPr>
          <p:cNvPr id="206" name="Google Shape;206;p10"/>
          <p:cNvSpPr/>
          <p:nvPr/>
        </p:nvSpPr>
        <p:spPr>
          <a:xfrm>
            <a:off x="838200" y="1388947"/>
            <a:ext cx="8959516" cy="193899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&gt;&gt;&gt; mylist = ['ab','ra','ka','da','bra']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&gt;&gt;&gt; mylist[1] = 'ro'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['ab', ‘ro', 'ka', 'da', 'bra’]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&gt;&gt;&gt; mylist[1:3] =['kridle','krable’]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['ab', 'kridle', 'krable', 'da', 'bra’]</a:t>
            </a:r>
            <a:endParaRPr b="0" i="0" sz="2400" u="none" cap="none" strike="noStrike">
              <a:solidFill>
                <a:schemeClr val="dk1"/>
              </a:solidFill>
              <a:latin typeface="Calibri"/>
              <a:ea typeface="Calibri"/>
              <a:cs typeface="Calibri"/>
              <a:sym typeface="Calibri"/>
            </a:endParaRPr>
          </a:p>
        </p:txBody>
      </p:sp>
      <p:sp>
        <p:nvSpPr>
          <p:cNvPr id="207" name="Google Shape;207;p10"/>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8" name="Google Shape;208;p10"/>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9" name="Google Shape;209;p10"/>
          <p:cNvSpPr/>
          <p:nvPr/>
        </p:nvSpPr>
        <p:spPr>
          <a:xfrm>
            <a:off x="-74596" y="51153"/>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Функции используемые при работе со списком Добавление элементов в  конец списка</a:t>
            </a:r>
            <a:br>
              <a:rPr lang="en-US"/>
            </a:br>
            <a:endParaRPr/>
          </a:p>
        </p:txBody>
      </p:sp>
      <p:sp>
        <p:nvSpPr>
          <p:cNvPr id="215" name="Google Shape;215;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Добавление элементов в  конец списка</a:t>
            </a:r>
            <a:endParaRPr/>
          </a:p>
        </p:txBody>
      </p:sp>
      <p:sp>
        <p:nvSpPr>
          <p:cNvPr id="216" name="Google Shape;216;p11"/>
          <p:cNvSpPr/>
          <p:nvPr/>
        </p:nvSpPr>
        <p:spPr>
          <a:xfrm>
            <a:off x="1382829" y="2524272"/>
            <a:ext cx="6096000" cy="369331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&gt;&gt;&gt; mylist = ['ab','ra','ka','da','bra’]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['ab','ra','ka','da','bra’]</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&gt;&gt;&gt; mylist+ = ['krax', 'pax’]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['ab', 'ra', 'ka', 'da', 'bra', 'krax', 'pax']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&gt;&gt;&gt; mylist.append('rax’) #один элемент</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['ab', 'ra', 'ka', 'da', 'bra', 'krax', 'pax', 'rax']</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3"/>
          <p:cNvSpPr txBox="1"/>
          <p:nvPr>
            <p:ph idx="1" type="body"/>
          </p:nvPr>
        </p:nvSpPr>
        <p:spPr>
          <a:xfrm>
            <a:off x="308105" y="11754"/>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Строка</a:t>
            </a:r>
            <a:endParaRPr/>
          </a:p>
        </p:txBody>
      </p:sp>
      <p:sp>
        <p:nvSpPr>
          <p:cNvPr id="222" name="Google Shape;222;p13"/>
          <p:cNvSpPr txBox="1"/>
          <p:nvPr>
            <p:ph idx="2" type="body"/>
          </p:nvPr>
        </p:nvSpPr>
        <p:spPr>
          <a:xfrm>
            <a:off x="98381" y="986668"/>
            <a:ext cx="5157787" cy="5520010"/>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когда над ней выполняются операции конкатенации и повторения, то это строка не меняется, а в результате операции создается другая строка в другом месте памяти.</a:t>
            </a:r>
            <a:endParaRPr/>
          </a:p>
          <a:p>
            <a:pPr indent="-228600" lvl="0" marL="228600" rtl="0" algn="l">
              <a:lnSpc>
                <a:spcPct val="90000"/>
              </a:lnSpc>
              <a:spcBef>
                <a:spcPts val="1000"/>
              </a:spcBef>
              <a:spcAft>
                <a:spcPts val="0"/>
              </a:spcAft>
              <a:buClr>
                <a:schemeClr val="dk1"/>
              </a:buClr>
              <a:buSzPct val="100000"/>
              <a:buChar char="•"/>
            </a:pPr>
            <a:r>
              <a:rPr lang="en-US"/>
              <a:t> В строку нельзя добавить новый символ или удалить существующий, не создав при этом новой строки.</a:t>
            </a:r>
            <a:endParaRPr/>
          </a:p>
          <a:p>
            <a:pPr indent="-228600" lvl="0" marL="228600" rtl="0" algn="l">
              <a:lnSpc>
                <a:spcPct val="90000"/>
              </a:lnSpc>
              <a:spcBef>
                <a:spcPts val="1000"/>
              </a:spcBef>
              <a:spcAft>
                <a:spcPts val="0"/>
              </a:spcAft>
              <a:buClr>
                <a:schemeClr val="dk1"/>
              </a:buClr>
              <a:buSzPct val="100000"/>
              <a:buChar char="•"/>
            </a:pPr>
            <a:r>
              <a:rPr lang="en-US"/>
              <a:t>Символ в строке изменить нельзя:</a:t>
            </a:r>
            <a:endParaRPr/>
          </a:p>
          <a:p>
            <a:pPr indent="0" lvl="0" marL="0" rtl="0" algn="l">
              <a:lnSpc>
                <a:spcPct val="90000"/>
              </a:lnSpc>
              <a:spcBef>
                <a:spcPts val="1000"/>
              </a:spcBef>
              <a:spcAft>
                <a:spcPts val="0"/>
              </a:spcAft>
              <a:buClr>
                <a:schemeClr val="dk1"/>
              </a:buClr>
              <a:buSzPct val="100000"/>
              <a:buNone/>
            </a:pPr>
            <a:r>
              <a:rPr lang="en-US"/>
              <a:t>&gt;&gt;&gt; mystr = 'abrakadabra’</a:t>
            </a:r>
            <a:endParaRPr/>
          </a:p>
          <a:p>
            <a:pPr indent="0" lvl="0" marL="0" rtl="0" algn="l">
              <a:lnSpc>
                <a:spcPct val="90000"/>
              </a:lnSpc>
              <a:spcBef>
                <a:spcPts val="1000"/>
              </a:spcBef>
              <a:spcAft>
                <a:spcPts val="0"/>
              </a:spcAft>
              <a:buClr>
                <a:schemeClr val="dk1"/>
              </a:buClr>
              <a:buSzPct val="100000"/>
              <a:buNone/>
            </a:pPr>
            <a:r>
              <a:rPr lang="en-US"/>
              <a:t>&gt;&gt;&gt; mystr[3] = '0’ </a:t>
            </a:r>
            <a:endParaRPr/>
          </a:p>
          <a:p>
            <a:pPr indent="0" lvl="0" marL="0" rtl="0" algn="l">
              <a:lnSpc>
                <a:spcPct val="90000"/>
              </a:lnSpc>
              <a:spcBef>
                <a:spcPts val="1000"/>
              </a:spcBef>
              <a:spcAft>
                <a:spcPts val="0"/>
              </a:spcAft>
              <a:buClr>
                <a:schemeClr val="dk1"/>
              </a:buClr>
              <a:buSzPct val="100000"/>
              <a:buNone/>
            </a:pPr>
            <a:r>
              <a:rPr lang="en-US"/>
              <a:t>Traceback (most recent call last): </a:t>
            </a:r>
            <a:endParaRPr/>
          </a:p>
          <a:p>
            <a:pPr indent="0" lvl="0" marL="0" rtl="0" algn="l">
              <a:lnSpc>
                <a:spcPct val="90000"/>
              </a:lnSpc>
              <a:spcBef>
                <a:spcPts val="1000"/>
              </a:spcBef>
              <a:spcAft>
                <a:spcPts val="0"/>
              </a:spcAft>
              <a:buClr>
                <a:schemeClr val="dk1"/>
              </a:buClr>
              <a:buSzPct val="100000"/>
              <a:buNone/>
            </a:pPr>
            <a:r>
              <a:rPr lang="en-US"/>
              <a:t> File "&lt;pyshell#11&gt;", line 1, in &lt;module&gt;    mystr[3] = '0' TypeError: 'str' object does not support item assignment</a:t>
            </a:r>
            <a:endParaRPr/>
          </a:p>
          <a:p>
            <a:pPr indent="-228600" lvl="0" marL="228600" rtl="0" algn="l">
              <a:lnSpc>
                <a:spcPct val="90000"/>
              </a:lnSpc>
              <a:spcBef>
                <a:spcPts val="1000"/>
              </a:spcBef>
              <a:spcAft>
                <a:spcPts val="0"/>
              </a:spcAft>
              <a:buClr>
                <a:schemeClr val="dk1"/>
              </a:buClr>
              <a:buSzPct val="100000"/>
              <a:buChar char="•"/>
            </a:pPr>
            <a:r>
              <a:rPr lang="en-US"/>
              <a:t>Нельзя </a:t>
            </a:r>
            <a:r>
              <a:rPr lang="en-US" sz="2900"/>
              <a:t>добавить</a:t>
            </a:r>
            <a:r>
              <a:rPr lang="en-US"/>
              <a:t> символ  именно в эту строку. Но можно создать новую строку  получаемую сложением уже имеющейся строки и символа . </a:t>
            </a:r>
            <a:endParaRPr/>
          </a:p>
          <a:p>
            <a:pPr indent="-90804" lvl="0" marL="22860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223" name="Google Shape;223;p13"/>
          <p:cNvSpPr txBox="1"/>
          <p:nvPr>
            <p:ph idx="3" type="body"/>
          </p:nvPr>
        </p:nvSpPr>
        <p:spPr>
          <a:xfrm>
            <a:off x="6096000" y="0"/>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Список</a:t>
            </a:r>
            <a:endParaRPr/>
          </a:p>
        </p:txBody>
      </p:sp>
      <p:sp>
        <p:nvSpPr>
          <p:cNvPr id="224" name="Google Shape;224;p13"/>
          <p:cNvSpPr txBox="1"/>
          <p:nvPr>
            <p:ph idx="4" type="body"/>
          </p:nvPr>
        </p:nvSpPr>
        <p:spPr>
          <a:xfrm>
            <a:off x="6012809" y="927944"/>
            <a:ext cx="5183188" cy="5732737"/>
          </a:xfrm>
          <a:prstGeom prst="rect">
            <a:avLst/>
          </a:prstGeom>
          <a:noFill/>
          <a:ln>
            <a:noFill/>
          </a:ln>
        </p:spPr>
        <p:txBody>
          <a:bodyPr anchorCtr="0" anchor="t" bIns="45700" lIns="91425" spcFirstLastPara="1" rIns="91425" wrap="square" tIns="45700">
            <a:normAutofit fontScale="77500" lnSpcReduction="20000"/>
          </a:bodyPr>
          <a:lstStyle/>
          <a:p>
            <a:pPr indent="-228600" lvl="0" marL="228600" rtl="0" algn="l">
              <a:lnSpc>
                <a:spcPct val="90000"/>
              </a:lnSpc>
              <a:spcBef>
                <a:spcPts val="0"/>
              </a:spcBef>
              <a:spcAft>
                <a:spcPts val="0"/>
              </a:spcAft>
              <a:buClr>
                <a:schemeClr val="dk1"/>
              </a:buClr>
              <a:buSzPct val="100000"/>
              <a:buChar char="•"/>
            </a:pPr>
            <a:r>
              <a:rPr lang="en-US"/>
              <a:t>При выполнении операций конкатенации и повторения другие списки могут не создаваться, а изменяться непосредственно оригинал.</a:t>
            </a:r>
            <a:endParaRPr/>
          </a:p>
          <a:p>
            <a:pPr indent="-228600" lvl="0" marL="228600" rtl="0" algn="l">
              <a:lnSpc>
                <a:spcPct val="90000"/>
              </a:lnSpc>
              <a:spcBef>
                <a:spcPts val="1000"/>
              </a:spcBef>
              <a:spcAft>
                <a:spcPts val="0"/>
              </a:spcAft>
              <a:buClr>
                <a:schemeClr val="dk1"/>
              </a:buClr>
              <a:buSzPct val="100000"/>
              <a:buChar char="•"/>
            </a:pPr>
            <a:r>
              <a:rPr lang="en-US"/>
              <a:t>Элемент (символ) списка изменить можно:</a:t>
            </a:r>
            <a:endParaRPr/>
          </a:p>
          <a:p>
            <a:pPr indent="0" lvl="0" marL="0" rtl="0" algn="l">
              <a:lnSpc>
                <a:spcPct val="90000"/>
              </a:lnSpc>
              <a:spcBef>
                <a:spcPts val="1000"/>
              </a:spcBef>
              <a:spcAft>
                <a:spcPts val="0"/>
              </a:spcAft>
              <a:buClr>
                <a:schemeClr val="dk1"/>
              </a:buClr>
              <a:buSzPct val="100000"/>
              <a:buNone/>
            </a:pPr>
            <a:r>
              <a:rPr lang="en-US"/>
              <a:t>&gt;&gt;&gt; mylist = ['ab','ra','ka','da','bra'] </a:t>
            </a:r>
            <a:endParaRPr/>
          </a:p>
          <a:p>
            <a:pPr indent="0" lvl="0" marL="0" rtl="0" algn="l">
              <a:lnSpc>
                <a:spcPct val="90000"/>
              </a:lnSpc>
              <a:spcBef>
                <a:spcPts val="1000"/>
              </a:spcBef>
              <a:spcAft>
                <a:spcPts val="0"/>
              </a:spcAft>
              <a:buClr>
                <a:schemeClr val="dk1"/>
              </a:buClr>
              <a:buSzPct val="100000"/>
              <a:buNone/>
            </a:pPr>
            <a:r>
              <a:rPr lang="en-US"/>
              <a:t>&gt;&gt;&gt; mylist[1] = 'ro' </a:t>
            </a:r>
            <a:endParaRPr/>
          </a:p>
          <a:p>
            <a:pPr indent="0" lvl="0" marL="0" rtl="0" algn="l">
              <a:lnSpc>
                <a:spcPct val="90000"/>
              </a:lnSpc>
              <a:spcBef>
                <a:spcPts val="1000"/>
              </a:spcBef>
              <a:spcAft>
                <a:spcPts val="0"/>
              </a:spcAft>
              <a:buClr>
                <a:schemeClr val="dk1"/>
              </a:buClr>
              <a:buSzPct val="100000"/>
              <a:buNone/>
            </a:pPr>
            <a:r>
              <a:rPr lang="en-US"/>
              <a:t>['ab', ‘ro', 'ka', 'da', 'bra']</a:t>
            </a:r>
            <a:endParaRPr/>
          </a:p>
          <a:p>
            <a:pPr indent="-228600" lvl="0" marL="228600" rtl="0" algn="l">
              <a:lnSpc>
                <a:spcPct val="90000"/>
              </a:lnSpc>
              <a:spcBef>
                <a:spcPts val="1000"/>
              </a:spcBef>
              <a:spcAft>
                <a:spcPts val="0"/>
              </a:spcAft>
              <a:buClr>
                <a:schemeClr val="dk1"/>
              </a:buClr>
              <a:buSzPct val="100000"/>
              <a:buChar char="•"/>
            </a:pPr>
            <a:r>
              <a:rPr lang="en-US"/>
              <a:t>В списке можно заменить целый срез: </a:t>
            </a:r>
            <a:endParaRPr/>
          </a:p>
          <a:p>
            <a:pPr indent="0" lvl="0" marL="0" rtl="0" algn="l">
              <a:lnSpc>
                <a:spcPct val="90000"/>
              </a:lnSpc>
              <a:spcBef>
                <a:spcPts val="1000"/>
              </a:spcBef>
              <a:spcAft>
                <a:spcPts val="0"/>
              </a:spcAft>
              <a:buClr>
                <a:schemeClr val="dk1"/>
              </a:buClr>
              <a:buSzPct val="100000"/>
              <a:buNone/>
            </a:pPr>
            <a:r>
              <a:rPr lang="en-US"/>
              <a:t>&gt;&gt;&gt; mylist[0:2] = [10,20] </a:t>
            </a:r>
            <a:endParaRPr/>
          </a:p>
          <a:p>
            <a:pPr indent="0" lvl="0" marL="0" rtl="0" algn="l">
              <a:lnSpc>
                <a:spcPct val="90000"/>
              </a:lnSpc>
              <a:spcBef>
                <a:spcPts val="1000"/>
              </a:spcBef>
              <a:spcAft>
                <a:spcPts val="0"/>
              </a:spcAft>
              <a:buClr>
                <a:schemeClr val="dk1"/>
              </a:buClr>
              <a:buSzPct val="100000"/>
              <a:buNone/>
            </a:pPr>
            <a:r>
              <a:rPr lang="en-US"/>
              <a:t>10, 20, 'ka', 'da', 'bra'</a:t>
            </a:r>
            <a:endParaRPr/>
          </a:p>
          <a:p>
            <a:pPr indent="0" lvl="0" marL="0" rtl="0" algn="l">
              <a:lnSpc>
                <a:spcPct val="90000"/>
              </a:lnSpc>
              <a:spcBef>
                <a:spcPts val="1000"/>
              </a:spcBef>
              <a:spcAft>
                <a:spcPts val="0"/>
              </a:spcAft>
              <a:buClr>
                <a:schemeClr val="dk1"/>
              </a:buClr>
              <a:buSzPct val="100000"/>
              <a:buNone/>
            </a:pPr>
            <a:r>
              <a:rPr lang="en-US"/>
              <a:t>Добавить элементы (символы) в список можно:</a:t>
            </a:r>
            <a:endParaRPr/>
          </a:p>
          <a:p>
            <a:pPr indent="0" lvl="0" marL="0" rtl="0" algn="l">
              <a:lnSpc>
                <a:spcPct val="90000"/>
              </a:lnSpc>
              <a:spcBef>
                <a:spcPts val="1000"/>
              </a:spcBef>
              <a:spcAft>
                <a:spcPts val="0"/>
              </a:spcAft>
              <a:buClr>
                <a:schemeClr val="dk1"/>
              </a:buClr>
              <a:buSzPct val="100000"/>
              <a:buNone/>
            </a:pPr>
            <a:r>
              <a:rPr lang="en-US"/>
              <a:t>&gt;&gt;&gt; mylist = ['ab','ra','ka','da','bra']</a:t>
            </a:r>
            <a:endParaRPr/>
          </a:p>
          <a:p>
            <a:pPr indent="0" lvl="0" marL="0" rtl="0" algn="l">
              <a:lnSpc>
                <a:spcPct val="90000"/>
              </a:lnSpc>
              <a:spcBef>
                <a:spcPts val="1000"/>
              </a:spcBef>
              <a:spcAft>
                <a:spcPts val="0"/>
              </a:spcAft>
              <a:buClr>
                <a:schemeClr val="dk1"/>
              </a:buClr>
              <a:buSzPct val="100000"/>
              <a:buNone/>
            </a:pPr>
            <a:r>
              <a:rPr lang="en-US"/>
              <a:t>&gt;&gt;&gt; mylist+ = ['krax', 'pax’]</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a:p>
            <a:pPr indent="0" lvl="0" marL="0" rtl="0" algn="l">
              <a:lnSpc>
                <a:spcPct val="90000"/>
              </a:lnSpc>
              <a:spcBef>
                <a:spcPts val="1000"/>
              </a:spcBef>
              <a:spcAft>
                <a:spcPts val="0"/>
              </a:spcAft>
              <a:buClr>
                <a:schemeClr val="dk1"/>
              </a:buClr>
              <a:buSzPct val="100000"/>
              <a:buNone/>
            </a:pPr>
            <a:r>
              <a:t/>
            </a:r>
            <a:endParaRPr/>
          </a:p>
        </p:txBody>
      </p:sp>
      <p:sp>
        <p:nvSpPr>
          <p:cNvPr id="225" name="Google Shape;225;p13"/>
          <p:cNvSpPr/>
          <p:nvPr/>
        </p:nvSpPr>
        <p:spPr>
          <a:xfrm>
            <a:off x="6558012" y="6045286"/>
            <a:ext cx="3594254"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['ab', 'ra', 'ka', 'da', 'bra', 'krax', 'pax']</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Основные структуры для хранения данных:</a:t>
            </a:r>
            <a:endParaRPr/>
          </a:p>
        </p:txBody>
      </p:sp>
      <p:sp>
        <p:nvSpPr>
          <p:cNvPr id="95" name="Google Shape;95;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15265" lvl="0" marL="228600" rtl="0" algn="l">
              <a:lnSpc>
                <a:spcPct val="90000"/>
              </a:lnSpc>
              <a:spcBef>
                <a:spcPts val="1000"/>
              </a:spcBef>
              <a:spcAft>
                <a:spcPts val="0"/>
              </a:spcAft>
              <a:buClr>
                <a:schemeClr val="dk1"/>
              </a:buClr>
              <a:buSzPct val="100000"/>
              <a:buChar char="•"/>
            </a:pPr>
            <a:r>
              <a:rPr lang="en-US"/>
              <a:t> Строка (string)</a:t>
            </a:r>
            <a:endParaRPr/>
          </a:p>
          <a:p>
            <a:pPr indent="-215265" lvl="0" marL="228600" rtl="0" algn="l">
              <a:lnSpc>
                <a:spcPct val="90000"/>
              </a:lnSpc>
              <a:spcBef>
                <a:spcPts val="1000"/>
              </a:spcBef>
              <a:spcAft>
                <a:spcPts val="0"/>
              </a:spcAft>
              <a:buClr>
                <a:schemeClr val="dk1"/>
              </a:buClr>
              <a:buSzPct val="100000"/>
              <a:buChar char="•"/>
            </a:pPr>
            <a:r>
              <a:rPr lang="en-US"/>
              <a:t> Список (list)</a:t>
            </a:r>
            <a:endParaRPr/>
          </a:p>
          <a:p>
            <a:pPr indent="-278765" lvl="1" marL="685800" rtl="0" algn="l">
              <a:lnSpc>
                <a:spcPct val="90000"/>
              </a:lnSpc>
              <a:spcBef>
                <a:spcPts val="500"/>
              </a:spcBef>
              <a:spcAft>
                <a:spcPts val="0"/>
              </a:spcAft>
              <a:buSzPct val="116665"/>
              <a:buChar char="•"/>
            </a:pPr>
            <a:r>
              <a:rPr lang="en-US"/>
              <a:t>Очередь(часть пришла первой-обработана первой, пришла последней, обработана последней)</a:t>
            </a:r>
            <a:endParaRPr/>
          </a:p>
          <a:p>
            <a:pPr indent="-278765" lvl="1" marL="685800" rtl="0" algn="l">
              <a:lnSpc>
                <a:spcPct val="90000"/>
              </a:lnSpc>
              <a:spcBef>
                <a:spcPts val="500"/>
              </a:spcBef>
              <a:spcAft>
                <a:spcPts val="0"/>
              </a:spcAft>
              <a:buSzPct val="116665"/>
              <a:buChar char="•"/>
            </a:pPr>
            <a:r>
              <a:rPr lang="en-US"/>
              <a:t>Стек (последний пришел –первый обработан)</a:t>
            </a:r>
            <a:endParaRPr/>
          </a:p>
          <a:p>
            <a:pPr indent="-215265" lvl="0" marL="228600" rtl="0" algn="l">
              <a:lnSpc>
                <a:spcPct val="90000"/>
              </a:lnSpc>
              <a:spcBef>
                <a:spcPts val="1000"/>
              </a:spcBef>
              <a:spcAft>
                <a:spcPts val="0"/>
              </a:spcAft>
              <a:buClr>
                <a:schemeClr val="dk1"/>
              </a:buClr>
              <a:buSzPct val="100000"/>
              <a:buChar char="•"/>
            </a:pPr>
            <a:r>
              <a:rPr lang="en-US"/>
              <a:t>(tuples) Кортеж, скомпонованный для интернет неизменный список</a:t>
            </a:r>
            <a:endParaRPr/>
          </a:p>
          <a:p>
            <a:pPr indent="-215265" lvl="0" marL="228600" rtl="0" algn="l">
              <a:lnSpc>
                <a:spcPct val="90000"/>
              </a:lnSpc>
              <a:spcBef>
                <a:spcPts val="1000"/>
              </a:spcBef>
              <a:spcAft>
                <a:spcPts val="0"/>
              </a:spcAft>
              <a:buClr>
                <a:schemeClr val="dk1"/>
              </a:buClr>
              <a:buSzPct val="100000"/>
              <a:buChar char="•"/>
            </a:pPr>
            <a:r>
              <a:rPr lang="en-US"/>
              <a:t>Словарь (dictionary)</a:t>
            </a:r>
            <a:endParaRPr/>
          </a:p>
          <a:p>
            <a:pPr indent="-215265" lvl="0" marL="228600" rtl="0" algn="l">
              <a:lnSpc>
                <a:spcPct val="90000"/>
              </a:lnSpc>
              <a:spcBef>
                <a:spcPts val="1000"/>
              </a:spcBef>
              <a:spcAft>
                <a:spcPts val="0"/>
              </a:spcAft>
              <a:buClr>
                <a:schemeClr val="dk1"/>
              </a:buClr>
              <a:buSzPct val="100000"/>
              <a:buChar char="•"/>
            </a:pPr>
            <a:r>
              <a:rPr lang="en-US"/>
              <a:t>Множества</a:t>
            </a:r>
            <a:endParaRPr/>
          </a:p>
          <a:p>
            <a:pPr indent="-215265" lvl="0" marL="228600" rtl="0" algn="l">
              <a:lnSpc>
                <a:spcPct val="90000"/>
              </a:lnSpc>
              <a:spcBef>
                <a:spcPts val="1000"/>
              </a:spcBef>
              <a:spcAft>
                <a:spcPts val="0"/>
              </a:spcAft>
              <a:buClr>
                <a:schemeClr val="dk1"/>
              </a:buClr>
              <a:buSzPct val="100000"/>
              <a:buChar char="•"/>
            </a:pPr>
            <a:r>
              <a:rPr lang="en-US"/>
              <a:t>Карты</a:t>
            </a:r>
            <a:endParaRPr/>
          </a:p>
          <a:p>
            <a:pPr indent="-215265" lvl="0" marL="228600" rtl="0" algn="l">
              <a:lnSpc>
                <a:spcPct val="90000"/>
              </a:lnSpc>
              <a:spcBef>
                <a:spcPts val="1000"/>
              </a:spcBef>
              <a:spcAft>
                <a:spcPts val="0"/>
              </a:spcAft>
              <a:buClr>
                <a:schemeClr val="dk1"/>
              </a:buClr>
              <a:buSzPct val="100000"/>
              <a:buChar char="•"/>
            </a:pPr>
            <a:r>
              <a:rPr lang="en-US"/>
              <a:t>Массив (array)</a:t>
            </a:r>
            <a:endParaRPr/>
          </a:p>
          <a:p>
            <a:pPr indent="-50800"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Использование словарей</a:t>
            </a:r>
            <a:endParaRPr/>
          </a:p>
        </p:txBody>
      </p:sp>
      <p:sp>
        <p:nvSpPr>
          <p:cNvPr id="231" name="Google Shape;231;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Когда необходимо искать данные как-то связанные друг с другом</a:t>
            </a:r>
            <a:endParaRPr/>
          </a:p>
          <a:p>
            <a:pPr indent="-228600" lvl="0" marL="228600" rtl="0" algn="l">
              <a:lnSpc>
                <a:spcPct val="90000"/>
              </a:lnSpc>
              <a:spcBef>
                <a:spcPts val="1000"/>
              </a:spcBef>
              <a:spcAft>
                <a:spcPts val="0"/>
              </a:spcAft>
              <a:buClr>
                <a:schemeClr val="dk1"/>
              </a:buClr>
              <a:buSzPts val="2800"/>
              <a:buChar char="•"/>
            </a:pPr>
            <a:r>
              <a:rPr lang="en-US"/>
              <a:t>Когда есть ключевое слово и что-то с ним связанное, которое должно находиться по этому слову, например, Фамилия-паспорт, Название магазина-адрес, марка автомобиля-стоимость</a:t>
            </a:r>
            <a:endParaRPr/>
          </a:p>
          <a:p>
            <a:pPr indent="-228600" lvl="0" marL="228600" rtl="0" algn="l">
              <a:lnSpc>
                <a:spcPct val="90000"/>
              </a:lnSpc>
              <a:spcBef>
                <a:spcPts val="1000"/>
              </a:spcBef>
              <a:spcAft>
                <a:spcPts val="0"/>
              </a:spcAft>
              <a:buClr>
                <a:schemeClr val="dk1"/>
              </a:buClr>
              <a:buSzPts val="2800"/>
              <a:buChar char="•"/>
            </a:pPr>
            <a:r>
              <a:rPr lang="en-US"/>
              <a:t>Есть структуры, где есть пары или более разветвленные структуры ключевое слово и что-то его расшифровывающее, обладающие возможностью поиска по ключу.</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Словари</a:t>
            </a:r>
            <a:endParaRPr/>
          </a:p>
        </p:txBody>
      </p:sp>
      <p:sp>
        <p:nvSpPr>
          <p:cNvPr id="237" name="Google Shape;237;p15"/>
          <p:cNvSpPr txBox="1"/>
          <p:nvPr>
            <p:ph idx="1" type="body"/>
          </p:nvPr>
        </p:nvSpPr>
        <p:spPr>
          <a:xfrm>
            <a:off x="838200" y="1468073"/>
            <a:ext cx="10515600" cy="1577131"/>
          </a:xfrm>
          <a:prstGeom prst="rect">
            <a:avLst/>
          </a:prstGeom>
          <a:noFill/>
          <a:ln cap="flat" cmpd="sng" w="28575">
            <a:solidFill>
              <a:schemeClr val="dk1"/>
            </a:solidFill>
            <a:prstDash val="solid"/>
            <a:round/>
            <a:headEnd len="sm" w="sm" type="none"/>
            <a:tailEnd len="sm" w="sm" type="none"/>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Словарь это список состоящий из пар</a:t>
            </a:r>
            <a:endParaRPr/>
          </a:p>
          <a:p>
            <a:pPr indent="-228600" lvl="0" marL="228600" rtl="0" algn="l">
              <a:lnSpc>
                <a:spcPct val="90000"/>
              </a:lnSpc>
              <a:spcBef>
                <a:spcPts val="1000"/>
              </a:spcBef>
              <a:spcAft>
                <a:spcPts val="0"/>
              </a:spcAft>
              <a:buClr>
                <a:schemeClr val="dk1"/>
              </a:buClr>
              <a:buSzPts val="2800"/>
              <a:buChar char="•"/>
            </a:pPr>
            <a:r>
              <a:rPr lang="en-US"/>
              <a:t>Словарь - это изменяемый (как список) неупорядоченный (в отличие от строк и списков) набор пар "ключ:значение". </a:t>
            </a:r>
            <a:endParaRPr/>
          </a:p>
        </p:txBody>
      </p:sp>
      <p:sp>
        <p:nvSpPr>
          <p:cNvPr id="238" name="Google Shape;238;p15"/>
          <p:cNvSpPr/>
          <p:nvPr/>
        </p:nvSpPr>
        <p:spPr>
          <a:xfrm>
            <a:off x="737533" y="3429000"/>
            <a:ext cx="10515600" cy="135421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Можно провести аналогию с обычным словарем, например, англо-русским. На каждое английское слово в таком словаре есть русское слово-перевод: cat – кошка, dog – собака, table – стол и т.д.</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В англо-русском словаре созданном с помощью Python, английские слова будут ключами, а русские — их значениями: </a:t>
            </a:r>
            <a:r>
              <a:rPr b="0" i="0" lang="en-US" sz="2800" u="none" cap="none" strike="noStrike">
                <a:solidFill>
                  <a:schemeClr val="dk1"/>
                </a:solidFill>
                <a:latin typeface="Calibri"/>
                <a:ea typeface="Calibri"/>
                <a:cs typeface="Calibri"/>
                <a:sym typeface="Calibri"/>
              </a:rPr>
              <a:t>{'cat':'кошка', 'dog':'собака', 'bird':'птица', 'mouse':'мышь'} </a:t>
            </a:r>
            <a:endParaRPr b="0" i="0" sz="1800" u="none" cap="none" strike="noStrike">
              <a:solidFill>
                <a:schemeClr val="dk1"/>
              </a:solidFill>
              <a:latin typeface="Calibri"/>
              <a:ea typeface="Calibri"/>
              <a:cs typeface="Calibri"/>
              <a:sym typeface="Calibri"/>
            </a:endParaRPr>
          </a:p>
        </p:txBody>
      </p:sp>
      <p:sp>
        <p:nvSpPr>
          <p:cNvPr id="239" name="Google Shape;239;p15"/>
          <p:cNvSpPr/>
          <p:nvPr/>
        </p:nvSpPr>
        <p:spPr>
          <a:xfrm>
            <a:off x="838200" y="4689959"/>
            <a:ext cx="10948332"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Словарь определяется с помощью фигурных скобок</a:t>
            </a:r>
            <a:endParaRPr b="0" i="0" sz="1400" u="none" cap="none" strike="noStrike">
              <a:solidFill>
                <a:srgbClr val="000000"/>
              </a:solidFill>
              <a:latin typeface="Arial"/>
              <a:ea typeface="Arial"/>
              <a:cs typeface="Arial"/>
              <a:sym typeface="Arial"/>
            </a:endParaRPr>
          </a:p>
        </p:txBody>
      </p:sp>
      <p:pic>
        <p:nvPicPr>
          <p:cNvPr id="240" name="Google Shape;240;p15"/>
          <p:cNvPicPr preferRelativeResize="0"/>
          <p:nvPr/>
        </p:nvPicPr>
        <p:blipFill rotWithShape="1">
          <a:blip r:embed="rId3">
            <a:alphaModFix/>
          </a:blip>
          <a:srcRect b="0" l="0" r="0" t="0"/>
          <a:stretch/>
        </p:blipFill>
        <p:spPr>
          <a:xfrm>
            <a:off x="3613033" y="5389927"/>
            <a:ext cx="5905500" cy="514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type="title"/>
          </p:nvPr>
        </p:nvSpPr>
        <p:spPr>
          <a:xfrm>
            <a:off x="536895" y="365125"/>
            <a:ext cx="10816905"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В словаре абсолютно не важен порядок пар, и интерпретатор выводит их в случайном порядке. Словарь- неупорядоченный список пар</a:t>
            </a:r>
            <a:endParaRPr/>
          </a:p>
        </p:txBody>
      </p:sp>
      <p:sp>
        <p:nvSpPr>
          <p:cNvPr id="246" name="Google Shape;246;p16"/>
          <p:cNvSpPr txBox="1"/>
          <p:nvPr>
            <p:ph idx="1" type="body"/>
          </p:nvPr>
        </p:nvSpPr>
        <p:spPr>
          <a:xfrm>
            <a:off x="536895" y="1904751"/>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в интерпретаторе Python, то после нажатия Enter можно наблюдать, что последовательность вывода пар "ключ:значение" не совпадает с тем, как было введено: </a:t>
            </a:r>
            <a:endParaRPr/>
          </a:p>
          <a:p>
            <a:pPr indent="-228600" lvl="0" marL="228600" rtl="0" algn="l">
              <a:lnSpc>
                <a:spcPct val="90000"/>
              </a:lnSpc>
              <a:spcBef>
                <a:spcPts val="1000"/>
              </a:spcBef>
              <a:spcAft>
                <a:spcPts val="0"/>
              </a:spcAft>
              <a:buClr>
                <a:schemeClr val="dk1"/>
              </a:buClr>
              <a:buSzPts val="2800"/>
              <a:buChar char="•"/>
            </a:pPr>
            <a:r>
              <a:rPr lang="en-US"/>
              <a:t>&gt;&gt;&gt; {'cat':'кошка', 'dog':'собака', 'bird':'птица', 'mouse':'мышь'} {'bird': 'птица', 'mouse': 'мышь', 'dog': 'собака', 'cat': 'кошка’}</a:t>
            </a:r>
            <a:endParaRPr/>
          </a:p>
          <a:p>
            <a:pPr indent="-228600" lvl="0" marL="228600" rtl="0" algn="l">
              <a:lnSpc>
                <a:spcPct val="90000"/>
              </a:lnSpc>
              <a:spcBef>
                <a:spcPts val="1000"/>
              </a:spcBef>
              <a:spcAft>
                <a:spcPts val="0"/>
              </a:spcAft>
              <a:buClr>
                <a:schemeClr val="dk1"/>
              </a:buClr>
              <a:buSzPts val="2800"/>
              <a:buChar char="•"/>
            </a:pPr>
            <a:r>
              <a:rPr lang="en-US"/>
              <a:t>Доступ к определенному элементу осуществляется по ключам, которые заключаются в квадратные скобки (по аналогии с индексами строк и списков)</a:t>
            </a:r>
            <a:endParaRPr/>
          </a:p>
        </p:txBody>
      </p:sp>
      <p:pic>
        <p:nvPicPr>
          <p:cNvPr id="247" name="Google Shape;247;p16"/>
          <p:cNvPicPr preferRelativeResize="0"/>
          <p:nvPr/>
        </p:nvPicPr>
        <p:blipFill rotWithShape="1">
          <a:blip r:embed="rId3">
            <a:alphaModFix/>
          </a:blip>
          <a:srcRect b="0" l="0" r="0" t="0"/>
          <a:stretch/>
        </p:blipFill>
        <p:spPr>
          <a:xfrm>
            <a:off x="2044859" y="5339679"/>
            <a:ext cx="7800975" cy="15811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Функции при работе со словарями</a:t>
            </a:r>
            <a:endParaRPr/>
          </a:p>
        </p:txBody>
      </p:sp>
      <p:sp>
        <p:nvSpPr>
          <p:cNvPr id="253" name="Google Shape;253;p17"/>
          <p:cNvSpPr txBox="1"/>
          <p:nvPr>
            <p:ph idx="1" type="body"/>
          </p:nvPr>
        </p:nvSpPr>
        <p:spPr>
          <a:xfrm>
            <a:off x="838200" y="1825625"/>
            <a:ext cx="10515600" cy="4751344"/>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l">
              <a:lnSpc>
                <a:spcPct val="90000"/>
              </a:lnSpc>
              <a:spcBef>
                <a:spcPts val="0"/>
              </a:spcBef>
              <a:spcAft>
                <a:spcPts val="0"/>
              </a:spcAft>
              <a:buClr>
                <a:schemeClr val="dk1"/>
              </a:buClr>
              <a:buSzPct val="100000"/>
              <a:buChar char="•"/>
            </a:pPr>
            <a:r>
              <a:rPr lang="en-US"/>
              <a:t>Словари, как и списки, являются изменяемым типом данных</a:t>
            </a:r>
            <a:endParaRPr/>
          </a:p>
          <a:p>
            <a:pPr indent="-228600" lvl="0" marL="228600" rtl="0" algn="l">
              <a:lnSpc>
                <a:spcPct val="90000"/>
              </a:lnSpc>
              <a:spcBef>
                <a:spcPts val="1000"/>
              </a:spcBef>
              <a:spcAft>
                <a:spcPts val="0"/>
              </a:spcAft>
              <a:buClr>
                <a:schemeClr val="dk1"/>
              </a:buClr>
              <a:buSzPct val="100000"/>
              <a:buChar char="•"/>
            </a:pPr>
            <a:r>
              <a:rPr lang="en-US"/>
              <a:t> можно изменять, добавлять и удалять элементы (пары "ключ:значение").</a:t>
            </a:r>
            <a:endParaRPr/>
          </a:p>
          <a:p>
            <a:pPr indent="-228600" lvl="0" marL="228600" rtl="0" algn="l">
              <a:lnSpc>
                <a:spcPct val="90000"/>
              </a:lnSpc>
              <a:spcBef>
                <a:spcPts val="1000"/>
              </a:spcBef>
              <a:spcAft>
                <a:spcPts val="0"/>
              </a:spcAft>
              <a:buClr>
                <a:schemeClr val="dk1"/>
              </a:buClr>
              <a:buSzPct val="100000"/>
              <a:buChar char="•"/>
            </a:pPr>
            <a:r>
              <a:rPr lang="en-US"/>
              <a:t> Изначально словарь можно создать пустым (например, d = {})</a:t>
            </a:r>
            <a:endParaRPr/>
          </a:p>
          <a:p>
            <a:pPr indent="-228600" lvl="0" marL="228600" rtl="0" algn="l">
              <a:lnSpc>
                <a:spcPct val="90000"/>
              </a:lnSpc>
              <a:spcBef>
                <a:spcPts val="1000"/>
              </a:spcBef>
              <a:spcAft>
                <a:spcPts val="0"/>
              </a:spcAft>
              <a:buClr>
                <a:schemeClr val="dk1"/>
              </a:buClr>
              <a:buSzPct val="100000"/>
              <a:buChar char="•"/>
            </a:pPr>
            <a:r>
              <a:rPr lang="en-US"/>
              <a:t> и потом заполнить его элементами.</a:t>
            </a:r>
            <a:endParaRPr/>
          </a:p>
          <a:p>
            <a:pPr indent="-228600" lvl="0" marL="228600" rtl="0" algn="l">
              <a:lnSpc>
                <a:spcPct val="90000"/>
              </a:lnSpc>
              <a:spcBef>
                <a:spcPts val="1000"/>
              </a:spcBef>
              <a:spcAft>
                <a:spcPts val="0"/>
              </a:spcAft>
              <a:buClr>
                <a:schemeClr val="dk1"/>
              </a:buClr>
              <a:buSzPct val="100000"/>
              <a:buChar char="•"/>
            </a:pPr>
            <a:r>
              <a:rPr lang="en-US"/>
              <a:t> Добавление и изменение объектов имеет одинаковый синтаксис: словарь[ключ] = значение. </a:t>
            </a:r>
            <a:endParaRPr/>
          </a:p>
          <a:p>
            <a:pPr indent="-228600" lvl="0" marL="228600" rtl="0" algn="l">
              <a:lnSpc>
                <a:spcPct val="90000"/>
              </a:lnSpc>
              <a:spcBef>
                <a:spcPts val="1000"/>
              </a:spcBef>
              <a:spcAft>
                <a:spcPts val="0"/>
              </a:spcAft>
              <a:buClr>
                <a:schemeClr val="dk1"/>
              </a:buClr>
              <a:buSzPct val="100000"/>
              <a:buChar char="•"/>
            </a:pPr>
            <a:r>
              <a:rPr lang="en-US"/>
              <a:t>Ключ может быть как уже существующим (тогда происходит </a:t>
            </a:r>
            <a:r>
              <a:rPr b="1" lang="en-US"/>
              <a:t>изменение значения</a:t>
            </a:r>
            <a:r>
              <a:rPr lang="en-US"/>
              <a:t>), </a:t>
            </a:r>
            <a:endParaRPr/>
          </a:p>
          <a:p>
            <a:pPr indent="-228600" lvl="0" marL="228600" rtl="0" algn="l">
              <a:lnSpc>
                <a:spcPct val="90000"/>
              </a:lnSpc>
              <a:spcBef>
                <a:spcPts val="1000"/>
              </a:spcBef>
              <a:spcAft>
                <a:spcPts val="0"/>
              </a:spcAft>
              <a:buClr>
                <a:schemeClr val="dk1"/>
              </a:buClr>
              <a:buSzPct val="100000"/>
              <a:buChar char="•"/>
            </a:pPr>
            <a:r>
              <a:rPr lang="en-US"/>
              <a:t>так и новым (происходит </a:t>
            </a:r>
            <a:r>
              <a:rPr b="1" lang="en-US"/>
              <a:t>добавление элемента </a:t>
            </a:r>
            <a:r>
              <a:rPr lang="en-US"/>
              <a:t>словаря). </a:t>
            </a:r>
            <a:endParaRPr/>
          </a:p>
          <a:p>
            <a:pPr indent="-228600" lvl="0" marL="228600" rtl="0" algn="l">
              <a:lnSpc>
                <a:spcPct val="90000"/>
              </a:lnSpc>
              <a:spcBef>
                <a:spcPts val="1000"/>
              </a:spcBef>
              <a:spcAft>
                <a:spcPts val="0"/>
              </a:spcAft>
              <a:buClr>
                <a:schemeClr val="dk1"/>
              </a:buClr>
              <a:buSzPct val="100000"/>
              <a:buChar char="•"/>
            </a:pPr>
            <a:r>
              <a:rPr lang="en-US"/>
              <a:t>Удаление элемента словаря осуществляется с помощью функции del().</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Добавление и изменение объектов : словарь[ключ] = значение.</a:t>
            </a:r>
            <a:endParaRPr/>
          </a:p>
        </p:txBody>
      </p:sp>
      <p:pic>
        <p:nvPicPr>
          <p:cNvPr id="259" name="Google Shape;259;p18"/>
          <p:cNvPicPr preferRelativeResize="0"/>
          <p:nvPr>
            <p:ph idx="1" type="body"/>
          </p:nvPr>
        </p:nvPicPr>
        <p:blipFill rotWithShape="1">
          <a:blip r:embed="rId3">
            <a:alphaModFix/>
          </a:blip>
          <a:srcRect b="0" l="0" r="0" t="35177"/>
          <a:stretch/>
        </p:blipFill>
        <p:spPr>
          <a:xfrm>
            <a:off x="636864" y="3429000"/>
            <a:ext cx="7753350" cy="512478"/>
          </a:xfrm>
          <a:prstGeom prst="rect">
            <a:avLst/>
          </a:prstGeom>
          <a:noFill/>
          <a:ln>
            <a:noFill/>
          </a:ln>
        </p:spPr>
      </p:pic>
      <p:pic>
        <p:nvPicPr>
          <p:cNvPr id="260" name="Google Shape;260;p18"/>
          <p:cNvPicPr preferRelativeResize="0"/>
          <p:nvPr/>
        </p:nvPicPr>
        <p:blipFill rotWithShape="1">
          <a:blip r:embed="rId3">
            <a:alphaModFix/>
          </a:blip>
          <a:srcRect b="65652" l="0" r="0" t="0"/>
          <a:stretch/>
        </p:blipFill>
        <p:spPr>
          <a:xfrm>
            <a:off x="524748" y="2338690"/>
            <a:ext cx="7753350" cy="271550"/>
          </a:xfrm>
          <a:prstGeom prst="rect">
            <a:avLst/>
          </a:prstGeom>
          <a:noFill/>
          <a:ln>
            <a:noFill/>
          </a:ln>
        </p:spPr>
      </p:pic>
      <p:sp>
        <p:nvSpPr>
          <p:cNvPr id="261" name="Google Shape;261;p18"/>
          <p:cNvSpPr txBox="1"/>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Исходный словарь</a:t>
            </a:r>
            <a:endParaRPr b="0" i="0" sz="1400" u="none" cap="none" strike="noStrike">
              <a:solidFill>
                <a:srgbClr val="000000"/>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Добавление новых объектов в словарь</a:t>
            </a:r>
            <a:endParaRPr b="0" i="0" sz="1400" u="none" cap="none" strike="noStrike">
              <a:solidFill>
                <a:srgbClr val="000000"/>
              </a:solidFill>
              <a:latin typeface="Arial"/>
              <a:ea typeface="Arial"/>
              <a:cs typeface="Arial"/>
              <a:sym typeface="Arial"/>
            </a:endParaRPr>
          </a:p>
          <a:p>
            <a:pPr indent="-50800" lvl="0" marL="228600" marR="0" rtl="0" algn="l">
              <a:lnSpc>
                <a:spcPct val="90000"/>
              </a:lnSpc>
              <a:spcBef>
                <a:spcPts val="1000"/>
              </a:spcBef>
              <a:spcAft>
                <a:spcPts val="0"/>
              </a:spcAft>
              <a:buClr>
                <a:schemeClr val="dk1"/>
              </a:buClr>
              <a:buSzPts val="2800"/>
              <a:buFont typeface="Arial"/>
              <a:buNone/>
            </a:pPr>
            <a:r>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100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Содержимое словаря после добавления</a:t>
            </a:r>
            <a:endParaRPr b="0" i="0" sz="2800" u="none" cap="none" strike="noStrike">
              <a:solidFill>
                <a:schemeClr val="dk1"/>
              </a:solidFill>
              <a:latin typeface="Calibri"/>
              <a:ea typeface="Calibri"/>
              <a:cs typeface="Calibri"/>
              <a:sym typeface="Calibri"/>
            </a:endParaRPr>
          </a:p>
        </p:txBody>
      </p:sp>
      <p:pic>
        <p:nvPicPr>
          <p:cNvPr id="262" name="Google Shape;262;p18"/>
          <p:cNvPicPr preferRelativeResize="0"/>
          <p:nvPr/>
        </p:nvPicPr>
        <p:blipFill rotWithShape="1">
          <a:blip r:embed="rId4">
            <a:alphaModFix/>
          </a:blip>
          <a:srcRect b="0" l="0" r="0" t="0"/>
          <a:stretch/>
        </p:blipFill>
        <p:spPr>
          <a:xfrm>
            <a:off x="779739" y="4523326"/>
            <a:ext cx="8629650" cy="7810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68" name="Google Shape;268;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Тип данных ключей и значений словарей не обязательно должны быть строками. Значения словарей могут быть более сложными (содержать структуры данных, например, другие словари или списки).</a:t>
            </a:r>
            <a:endParaRPr/>
          </a:p>
        </p:txBody>
      </p:sp>
      <p:pic>
        <p:nvPicPr>
          <p:cNvPr id="269" name="Google Shape;269;p19"/>
          <p:cNvPicPr preferRelativeResize="0"/>
          <p:nvPr/>
        </p:nvPicPr>
        <p:blipFill rotWithShape="1">
          <a:blip r:embed="rId3">
            <a:alphaModFix/>
          </a:blip>
          <a:srcRect b="0" l="0" r="0" t="0"/>
          <a:stretch/>
        </p:blipFill>
        <p:spPr>
          <a:xfrm>
            <a:off x="2913164" y="3241558"/>
            <a:ext cx="6415393" cy="3637594"/>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Словари — это широко используемый тип данных языка Python. Для работы с ними существует ряд встроенных функций. </a:t>
            </a:r>
            <a:endParaRPr/>
          </a:p>
        </p:txBody>
      </p:sp>
      <p:sp>
        <p:nvSpPr>
          <p:cNvPr id="275" name="Google Shape;275;p20"/>
          <p:cNvSpPr txBox="1"/>
          <p:nvPr>
            <p:ph idx="1" type="body"/>
          </p:nvPr>
        </p:nvSpPr>
        <p:spPr>
          <a:xfrm>
            <a:off x="1355437" y="1844098"/>
            <a:ext cx="10515600" cy="4351338"/>
          </a:xfrm>
          <a:prstGeom prst="rect">
            <a:avLst/>
          </a:prstGeom>
          <a:noFill/>
          <a:ln>
            <a:noFill/>
          </a:ln>
        </p:spPr>
        <p:txBody>
          <a:bodyPr anchorCtr="0" anchor="t" bIns="45700" lIns="91425" spcFirstLastPara="1" rIns="91425" wrap="square" tIns="45700">
            <a:normAutofit fontScale="85000" lnSpcReduction="20000"/>
          </a:bodyPr>
          <a:lstStyle/>
          <a:p>
            <a:pPr indent="-228600" lvl="0" marL="228600" rtl="0" algn="l">
              <a:lnSpc>
                <a:spcPct val="90000"/>
              </a:lnSpc>
              <a:spcBef>
                <a:spcPts val="0"/>
              </a:spcBef>
              <a:spcAft>
                <a:spcPts val="0"/>
              </a:spcAft>
              <a:buClr>
                <a:schemeClr val="dk1"/>
              </a:buClr>
              <a:buSzPct val="100000"/>
              <a:buChar char="•"/>
            </a:pPr>
            <a:r>
              <a:rPr lang="en-US"/>
              <a:t>Доступ к значению по ключу</a:t>
            </a:r>
            <a:endParaRPr/>
          </a:p>
          <a:p>
            <a:pPr indent="0" lvl="0" marL="0" rtl="0" algn="l">
              <a:lnSpc>
                <a:spcPct val="90000"/>
              </a:lnSpc>
              <a:spcBef>
                <a:spcPts val="1000"/>
              </a:spcBef>
              <a:spcAft>
                <a:spcPts val="0"/>
              </a:spcAft>
              <a:buClr>
                <a:schemeClr val="dk1"/>
              </a:buClr>
              <a:buSzPct val="100000"/>
              <a:buNone/>
            </a:pPr>
            <a:r>
              <a:rPr lang="en-US"/>
              <a:t>&gt;&gt;&gt; dic ={'cat':'кошка','dog':'собака','bird':'птица','mouse':'мышь’}</a:t>
            </a:r>
            <a:endParaRPr/>
          </a:p>
          <a:p>
            <a:pPr indent="0" lvl="0" marL="0" rtl="0" algn="l">
              <a:lnSpc>
                <a:spcPct val="90000"/>
              </a:lnSpc>
              <a:spcBef>
                <a:spcPts val="1000"/>
              </a:spcBef>
              <a:spcAft>
                <a:spcPts val="0"/>
              </a:spcAft>
              <a:buClr>
                <a:schemeClr val="dk1"/>
              </a:buClr>
              <a:buSzPct val="100000"/>
              <a:buNone/>
            </a:pPr>
            <a:r>
              <a:rPr lang="en-US"/>
              <a:t>{'dog': 'собака', 'cat': 'кошка', 'mouse': 'мышь', 'bird': 'птица'}</a:t>
            </a:r>
            <a:endParaRPr/>
          </a:p>
          <a:p>
            <a:pPr indent="0" lvl="0" marL="0" rtl="0" algn="l">
              <a:lnSpc>
                <a:spcPct val="90000"/>
              </a:lnSpc>
              <a:spcBef>
                <a:spcPts val="1000"/>
              </a:spcBef>
              <a:spcAft>
                <a:spcPts val="0"/>
              </a:spcAft>
              <a:buClr>
                <a:schemeClr val="dk1"/>
              </a:buClr>
              <a:buSzPct val="100000"/>
              <a:buNone/>
            </a:pPr>
            <a:r>
              <a:rPr lang="en-US"/>
              <a:t> &gt;&gt;&gt; dic['bird’]</a:t>
            </a:r>
            <a:endParaRPr/>
          </a:p>
          <a:p>
            <a:pPr indent="0" lvl="0" marL="0" rtl="0" algn="l">
              <a:lnSpc>
                <a:spcPct val="90000"/>
              </a:lnSpc>
              <a:spcBef>
                <a:spcPts val="1000"/>
              </a:spcBef>
              <a:spcAft>
                <a:spcPts val="0"/>
              </a:spcAft>
              <a:buClr>
                <a:schemeClr val="dk1"/>
              </a:buClr>
              <a:buSzPct val="100000"/>
              <a:buNone/>
            </a:pPr>
            <a:r>
              <a:rPr lang="en-US"/>
              <a:t>Птица</a:t>
            </a:r>
            <a:endParaRPr/>
          </a:p>
          <a:p>
            <a:pPr indent="0" lvl="0" marL="0" rtl="0" algn="l">
              <a:lnSpc>
                <a:spcPct val="90000"/>
              </a:lnSpc>
              <a:spcBef>
                <a:spcPts val="1000"/>
              </a:spcBef>
              <a:spcAft>
                <a:spcPts val="0"/>
              </a:spcAft>
              <a:buClr>
                <a:schemeClr val="dk1"/>
              </a:buClr>
              <a:buSzPct val="100000"/>
              <a:buNone/>
            </a:pPr>
            <a:r>
              <a:rPr lang="en-US"/>
              <a:t>Если не знаешь ключ, можно вывести  все ключи словаря в виде списка ключей,… можно вывести и список всех значений</a:t>
            </a:r>
            <a:endParaRPr/>
          </a:p>
          <a:p>
            <a:pPr indent="0" lvl="0" marL="0" rtl="0" algn="l">
              <a:lnSpc>
                <a:spcPct val="90000"/>
              </a:lnSpc>
              <a:spcBef>
                <a:spcPts val="1000"/>
              </a:spcBef>
              <a:spcAft>
                <a:spcPts val="0"/>
              </a:spcAft>
              <a:buClr>
                <a:schemeClr val="dk1"/>
              </a:buClr>
              <a:buSzPct val="100000"/>
              <a:buNone/>
            </a:pPr>
            <a:r>
              <a:rPr lang="en-US"/>
              <a:t>&gt;&gt;&gt; dic.keys()</a:t>
            </a:r>
            <a:br>
              <a:rPr lang="en-US"/>
            </a:br>
            <a:br>
              <a:rPr lang="en-US"/>
            </a:br>
            <a:r>
              <a:rPr lang="en-US"/>
              <a:t>&gt;&gt;&gt; dic.values()</a:t>
            </a:r>
            <a:endParaRPr/>
          </a:p>
          <a:p>
            <a:pPr indent="0" lvl="0" marL="0" rtl="0" algn="l">
              <a:lnSpc>
                <a:spcPct val="90000"/>
              </a:lnSpc>
              <a:spcBef>
                <a:spcPts val="1000"/>
              </a:spcBef>
              <a:spcAft>
                <a:spcPts val="0"/>
              </a:spcAft>
              <a:buClr>
                <a:schemeClr val="dk1"/>
              </a:buClr>
              <a:buSzPct val="100000"/>
              <a:buNone/>
            </a:pPr>
            <a:r>
              <a:rPr lang="en-US"/>
              <a:t>dict_keys(['bird', 'dog', 'cat', 'mouse'])</a:t>
            </a:r>
            <a:endParaRPr/>
          </a:p>
          <a:p>
            <a:pPr indent="0" lvl="0" marL="0" rtl="0" algn="l">
              <a:lnSpc>
                <a:spcPct val="90000"/>
              </a:lnSpc>
              <a:spcBef>
                <a:spcPts val="1000"/>
              </a:spcBef>
              <a:spcAft>
                <a:spcPts val="0"/>
              </a:spcAft>
              <a:buClr>
                <a:schemeClr val="dk1"/>
              </a:buClr>
              <a:buSzPct val="100000"/>
              <a:buNone/>
            </a:pPr>
            <a:r>
              <a:rPr lang="en-US"/>
              <a:t>dict_values(['птица', 'собака', 'кошка', 'мышь'])</a:t>
            </a:r>
            <a:endParaRPr/>
          </a:p>
        </p:txBody>
      </p:sp>
      <p:sp>
        <p:nvSpPr>
          <p:cNvPr id="276" name="Google Shape;276;p20"/>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7" name="Google Shape;277;p20"/>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8" name="Google Shape;278;p20"/>
          <p:cNvSpPr/>
          <p:nvPr/>
        </p:nvSpPr>
        <p:spPr>
          <a:xfrm>
            <a:off x="0" y="-33010"/>
            <a:ext cx="184731" cy="523220"/>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000"/>
              <a:buFont typeface="Courier New"/>
              <a:buNone/>
            </a:pPr>
            <a:br>
              <a:rPr b="0" i="0" lang="en-US" sz="1000" u="none" cap="none" strike="noStrike">
                <a:solidFill>
                  <a:srgbClr val="000000"/>
                </a:solidFill>
                <a:latin typeface="Courier New"/>
                <a:ea typeface="Courier New"/>
                <a:cs typeface="Courier New"/>
                <a:sym typeface="Courier New"/>
              </a:rPr>
            </a:b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Функция IN</a:t>
            </a:r>
            <a:endParaRPr/>
          </a:p>
        </p:txBody>
      </p:sp>
      <p:sp>
        <p:nvSpPr>
          <p:cNvPr id="284" name="Google Shape;284;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Ключевое слово in используется для проверки того, содержит ли список или словарь определенный элемент.  Вспомним задание со строками Есть ли в мороженом лед/</a:t>
            </a:r>
            <a:endParaRPr/>
          </a:p>
          <a:p>
            <a:pPr indent="0" lvl="0" marL="0" rtl="0" algn="l">
              <a:lnSpc>
                <a:spcPct val="90000"/>
              </a:lnSpc>
              <a:spcBef>
                <a:spcPts val="1000"/>
              </a:spcBef>
              <a:spcAft>
                <a:spcPts val="0"/>
              </a:spcAft>
              <a:buClr>
                <a:schemeClr val="dk1"/>
              </a:buClr>
              <a:buSzPts val="2800"/>
              <a:buNone/>
            </a:pPr>
            <a:r>
              <a:rPr lang="en-US"/>
              <a:t>&gt;&gt;&gt; dic ={'cat':'кошка','dog':'собака','bird':'птица','mouse':'мышь’}</a:t>
            </a:r>
            <a:endParaRPr/>
          </a:p>
          <a:p>
            <a:pPr indent="0" lvl="0" marL="0" rtl="0" algn="l">
              <a:lnSpc>
                <a:spcPct val="90000"/>
              </a:lnSpc>
              <a:spcBef>
                <a:spcPts val="1000"/>
              </a:spcBef>
              <a:spcAft>
                <a:spcPts val="0"/>
              </a:spcAft>
              <a:buClr>
                <a:schemeClr val="dk1"/>
              </a:buClr>
              <a:buSzPts val="2800"/>
              <a:buNone/>
            </a:pPr>
            <a:r>
              <a:rPr lang="en-US"/>
              <a:t>{'dog': 'собака', 'cat': 'кошка', 'mouse': 'мышь', 'bird': 'птица'}</a:t>
            </a:r>
            <a:endParaRPr/>
          </a:p>
          <a:p>
            <a:pPr indent="0" lvl="0" marL="0" rtl="0" algn="l">
              <a:lnSpc>
                <a:spcPct val="90000"/>
              </a:lnSpc>
              <a:spcBef>
                <a:spcPts val="1000"/>
              </a:spcBef>
              <a:spcAft>
                <a:spcPts val="0"/>
              </a:spcAft>
              <a:buClr>
                <a:schemeClr val="dk1"/>
              </a:buClr>
              <a:buSzPts val="2800"/>
              <a:buNone/>
            </a:pPr>
            <a:r>
              <a:rPr lang="en-US"/>
              <a:t>&gt;&gt;&gt; 'fish' in dic.keys()</a:t>
            </a:r>
            <a:endParaRPr/>
          </a:p>
          <a:p>
            <a:pPr indent="0" lvl="0" marL="0" rtl="0" algn="l">
              <a:lnSpc>
                <a:spcPct val="90000"/>
              </a:lnSpc>
              <a:spcBef>
                <a:spcPts val="1000"/>
              </a:spcBef>
              <a:spcAft>
                <a:spcPts val="0"/>
              </a:spcAft>
              <a:buClr>
                <a:schemeClr val="dk1"/>
              </a:buClr>
              <a:buSzPts val="2800"/>
              <a:buNone/>
            </a:pPr>
            <a:r>
              <a:rPr lang="en-US"/>
              <a:t>False</a:t>
            </a:r>
            <a:endParaRPr/>
          </a:p>
        </p:txBody>
      </p:sp>
      <p:sp>
        <p:nvSpPr>
          <p:cNvPr id="285" name="Google Shape;285;p21"/>
          <p:cNvSpPr/>
          <p:nvPr/>
        </p:nvSpPr>
        <p:spPr>
          <a:xfrm>
            <a:off x="0" y="43934"/>
            <a:ext cx="184731" cy="369332"/>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US"/>
              <a:t>Стек</a:t>
            </a:r>
            <a:endParaRPr/>
          </a:p>
        </p:txBody>
      </p:sp>
      <p:sp>
        <p:nvSpPr>
          <p:cNvPr id="291" name="Google Shape;291;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Clr>
                <a:schemeClr val="dk1"/>
              </a:buClr>
              <a:buSzPct val="100000"/>
              <a:buNone/>
            </a:pPr>
            <a:r>
              <a:rPr b="1" lang="en-US"/>
              <a:t>Стек</a:t>
            </a:r>
            <a:r>
              <a:rPr lang="en-US"/>
              <a:t> — это базовая структура данных, в которой вы можете только вставлять или удалять элементы в начале стека. Он напоминает стопку книг. Если вы хотите взглянуть на книгу в середине стека, вы сначала должны взять книги, лежащие сверху.</a:t>
            </a:r>
            <a:endParaRPr/>
          </a:p>
          <a:p>
            <a:pPr indent="0" lvl="0" marL="0" rtl="0" algn="l">
              <a:lnSpc>
                <a:spcPct val="90000"/>
              </a:lnSpc>
              <a:spcBef>
                <a:spcPts val="1000"/>
              </a:spcBef>
              <a:spcAft>
                <a:spcPts val="0"/>
              </a:spcAft>
              <a:buClr>
                <a:schemeClr val="dk1"/>
              </a:buClr>
              <a:buSzPct val="100000"/>
              <a:buNone/>
            </a:pPr>
            <a:r>
              <a:rPr lang="en-US"/>
              <a:t>Стек считается LIFO (Last In First Out) — это означает, что последний элемент, который добавлен в стек, — это первый элемент, который из него выходит.</a:t>
            </a:r>
            <a:endParaRPr/>
          </a:p>
          <a:p>
            <a:pPr indent="0" lvl="0" marL="0" rtl="0" algn="l">
              <a:lnSpc>
                <a:spcPct val="90000"/>
              </a:lnSpc>
              <a:spcBef>
                <a:spcPts val="1000"/>
              </a:spcBef>
              <a:spcAft>
                <a:spcPts val="0"/>
              </a:spcAft>
              <a:buClr>
                <a:schemeClr val="dk1"/>
              </a:buClr>
              <a:buSzPct val="100000"/>
              <a:buNone/>
            </a:pPr>
            <a:r>
              <a:rPr lang="en-US"/>
              <a:t>Существует три основных операции, которые могут выполняться в стеках: вставка элемента в стек (называемый «push»), удаление элемента из стека (называемое «pop») и отображение содержимого стека (иногда называемого «pip»).</a:t>
            </a:r>
            <a:endParaRPr/>
          </a:p>
        </p:txBody>
      </p:sp>
      <p:pic>
        <p:nvPicPr>
          <p:cNvPr descr="https://proglib.io/wp-content/uploads/-000/1/596bcbab8327d_0*kAUG_JFNvKLpPs-7.png" id="292" name="Google Shape;292;p22"/>
          <p:cNvPicPr preferRelativeResize="0"/>
          <p:nvPr>
            <p:ph idx="1" type="body"/>
          </p:nvPr>
        </p:nvPicPr>
        <p:blipFill rotWithShape="1">
          <a:blip r:embed="rId3">
            <a:alphaModFix/>
          </a:blip>
          <a:srcRect b="0" l="0" r="0" t="0"/>
          <a:stretch/>
        </p:blipFill>
        <p:spPr>
          <a:xfrm>
            <a:off x="6407150" y="2085975"/>
            <a:ext cx="3724275" cy="2676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2bf2ade1788_0_46"/>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t/>
            </a:r>
            <a:endParaRPr/>
          </a:p>
        </p:txBody>
      </p:sp>
      <p:sp>
        <p:nvSpPr>
          <p:cNvPr id="299" name="Google Shape;299;g2bf2ade1788_0_46"/>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3200"/>
              <a:buNone/>
            </a:pPr>
            <a:r>
              <a:t/>
            </a:r>
            <a:endParaRPr/>
          </a:p>
        </p:txBody>
      </p:sp>
      <p:sp>
        <p:nvSpPr>
          <p:cNvPr id="300" name="Google Shape;300;g2bf2ade1788_0_46"/>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600"/>
              <a:buNone/>
            </a:pPr>
            <a:r>
              <a:t/>
            </a:r>
            <a:endParaRPr/>
          </a:p>
        </p:txBody>
      </p:sp>
      <p:pic>
        <p:nvPicPr>
          <p:cNvPr id="301" name="Google Shape;301;g2bf2ade1788_0_46"/>
          <p:cNvPicPr preferRelativeResize="0"/>
          <p:nvPr/>
        </p:nvPicPr>
        <p:blipFill rotWithShape="1">
          <a:blip r:embed="rId3">
            <a:alphaModFix/>
          </a:blip>
          <a:srcRect b="0" l="0" r="0" t="0"/>
          <a:stretch/>
        </p:blipFill>
        <p:spPr>
          <a:xfrm>
            <a:off x="1362075" y="676275"/>
            <a:ext cx="9467850" cy="55054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g2bf2ade1788_0_88"/>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102" name="Google Shape;102;g2bf2ade1788_0_88"/>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Коллекция в Python — программный объект (переменная-контейнер), хранящая набор значений одного или различных типов, позволяющий обращаться к этим значениям, а также применять специальные функции и методы, зависящие от типа коллекции.</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 </a:t>
            </a:r>
            <a:r>
              <a:rPr b="1" lang="en-US"/>
              <a:t>Очередь</a:t>
            </a:r>
            <a:r>
              <a:rPr lang="en-US"/>
              <a:t> </a:t>
            </a:r>
            <a:endParaRPr/>
          </a:p>
        </p:txBody>
      </p:sp>
      <p:sp>
        <p:nvSpPr>
          <p:cNvPr id="307" name="Google Shape;307;p23"/>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Если рассматривать </a:t>
            </a:r>
            <a:r>
              <a:rPr b="1" lang="en-US"/>
              <a:t>очередь</a:t>
            </a:r>
            <a:r>
              <a:rPr lang="en-US"/>
              <a:t> с точки доступа к данным, то она является FIFO (First In First Out). Это означает, что после добавления нового элемента все элементы, которые были добавлены до этого, должны быть удалены до того, как новый элемент будет удален.</a:t>
            </a:r>
            <a:br>
              <a:rPr lang="en-US"/>
            </a:br>
            <a:r>
              <a:rPr lang="en-US"/>
              <a:t>В очереди есть только две основные операции: enqueue и dequeue. Enqueue означает вставить элемент в конец очереди, а dequeue означает удаление переднего элемента.</a:t>
            </a:r>
            <a:endParaRPr/>
          </a:p>
        </p:txBody>
      </p:sp>
      <p:pic>
        <p:nvPicPr>
          <p:cNvPr descr="https://proglib.io/wp-content/uploads/-000/1/596bcbac237a2_0*INQFkmoG8FWYuNCG.png" id="308" name="Google Shape;308;p23"/>
          <p:cNvPicPr preferRelativeResize="0"/>
          <p:nvPr>
            <p:ph idx="1" type="body"/>
          </p:nvPr>
        </p:nvPicPr>
        <p:blipFill rotWithShape="1">
          <a:blip r:embed="rId3">
            <a:alphaModFix/>
          </a:blip>
          <a:srcRect b="0" l="0" r="0" t="0"/>
          <a:stretch/>
        </p:blipFill>
        <p:spPr>
          <a:xfrm>
            <a:off x="6837363" y="2498725"/>
            <a:ext cx="2857500" cy="1866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2bf2ade1788_0_5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SzPts val="3200"/>
              <a:buNone/>
            </a:pPr>
            <a:r>
              <a:t/>
            </a:r>
            <a:endParaRPr/>
          </a:p>
        </p:txBody>
      </p:sp>
      <p:sp>
        <p:nvSpPr>
          <p:cNvPr id="315" name="Google Shape;315;g2bf2ade1788_0_54"/>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3200"/>
              <a:buNone/>
            </a:pPr>
            <a:r>
              <a:t/>
            </a:r>
            <a:endParaRPr/>
          </a:p>
        </p:txBody>
      </p:sp>
      <p:sp>
        <p:nvSpPr>
          <p:cNvPr id="316" name="Google Shape;316;g2bf2ade1788_0_5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600"/>
              <a:buNone/>
            </a:pPr>
            <a:r>
              <a:t/>
            </a:r>
            <a:endParaRPr/>
          </a:p>
        </p:txBody>
      </p:sp>
      <p:pic>
        <p:nvPicPr>
          <p:cNvPr id="317" name="Google Shape;317;g2bf2ade1788_0_54"/>
          <p:cNvPicPr preferRelativeResize="0"/>
          <p:nvPr/>
        </p:nvPicPr>
        <p:blipFill rotWithShape="1">
          <a:blip r:embed="rId3">
            <a:alphaModFix/>
          </a:blip>
          <a:srcRect b="0" l="0" r="0" t="0"/>
          <a:stretch/>
        </p:blipFill>
        <p:spPr>
          <a:xfrm>
            <a:off x="1771650" y="752475"/>
            <a:ext cx="8648700" cy="53530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g2bf2ade1788_0_62"/>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3200"/>
              <a:buNone/>
            </a:pPr>
            <a:r>
              <a:t/>
            </a:r>
            <a:endParaRPr/>
          </a:p>
        </p:txBody>
      </p:sp>
      <p:sp>
        <p:nvSpPr>
          <p:cNvPr id="324" name="Google Shape;324;g2bf2ade1788_0_62"/>
          <p:cNvSpPr txBox="1"/>
          <p:nvPr/>
        </p:nvSpPr>
        <p:spPr>
          <a:xfrm>
            <a:off x="785275" y="457200"/>
            <a:ext cx="11089500" cy="5615100"/>
          </a:xfrm>
          <a:prstGeom prst="rect">
            <a:avLst/>
          </a:prstGeom>
          <a:noFill/>
          <a:ln>
            <a:noFill/>
          </a:ln>
        </p:spPr>
        <p:txBody>
          <a:bodyPr anchorCtr="0" anchor="t" bIns="91425" lIns="91425" spcFirstLastPara="1" rIns="91425" wrap="square" tIns="91425">
            <a:spAutoFit/>
          </a:bodyPr>
          <a:lstStyle/>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Стеки и очереди – это простые структуры данных, которые позволяют нам сохранять и извлекать данные последовательно.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В стеке последний элемент, который мы вводим, выходит первым.</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В очереди первый элемент, который мы вводим, выходит первым.</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 Мы можем добавлять элементы в стек с помощью операции push и извлекать элементы с помощью операции pop.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С очередями мы добавляем элементы с помощью операции постановки в очередь и получаем элементы с помощью операции постановки из очереди.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В Python мы можем реализовать стеки и очереди, просто используя встроенную структуру данных List. Python также имеет библиотеку deque, которая может эффективно предоставлять операции стека и очереди в одном объекте. </a:t>
            </a:r>
            <a:endParaRPr b="0" i="0" sz="2800" u="none" cap="none" strike="noStrike">
              <a:solidFill>
                <a:schemeClr val="dk1"/>
              </a:solidFill>
              <a:latin typeface="Calibri"/>
              <a:ea typeface="Calibri"/>
              <a:cs typeface="Calibri"/>
              <a:sym typeface="Calibri"/>
            </a:endParaRPr>
          </a:p>
          <a:p>
            <a:pPr indent="-228600" lvl="0" marL="228600" marR="0" rtl="0" algn="l">
              <a:lnSpc>
                <a:spcPct val="90000"/>
              </a:lnSpc>
              <a:spcBef>
                <a:spcPts val="0"/>
              </a:spcBef>
              <a:spcAft>
                <a:spcPts val="0"/>
              </a:spcAft>
              <a:buClr>
                <a:schemeClr val="dk1"/>
              </a:buClr>
              <a:buSzPts val="2800"/>
              <a:buFont typeface="Arial"/>
              <a:buChar char="•"/>
            </a:pPr>
            <a:r>
              <a:rPr b="0" i="0" lang="en-US" sz="2800" u="none" cap="none" strike="noStrike">
                <a:solidFill>
                  <a:schemeClr val="dk1"/>
                </a:solidFill>
                <a:latin typeface="Calibri"/>
                <a:ea typeface="Calibri"/>
                <a:cs typeface="Calibri"/>
                <a:sym typeface="Calibri"/>
              </a:rPr>
              <a:t>Источник: https://tonais.ru/osnovy/stek-ochered-python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4"/>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lang="en-US"/>
              <a:t>Множества</a:t>
            </a:r>
            <a:endParaRPr/>
          </a:p>
        </p:txBody>
      </p:sp>
      <p:pic>
        <p:nvPicPr>
          <p:cNvPr id="330" name="Google Shape;330;p24"/>
          <p:cNvPicPr preferRelativeResize="0"/>
          <p:nvPr>
            <p:ph idx="1" type="body"/>
          </p:nvPr>
        </p:nvPicPr>
        <p:blipFill rotWithShape="1">
          <a:blip r:embed="rId3">
            <a:alphaModFix/>
          </a:blip>
          <a:srcRect b="0" l="0" r="0" t="0"/>
          <a:stretch/>
        </p:blipFill>
        <p:spPr>
          <a:xfrm>
            <a:off x="6378575" y="2647950"/>
            <a:ext cx="3781425" cy="1552575"/>
          </a:xfrm>
          <a:prstGeom prst="rect">
            <a:avLst/>
          </a:prstGeom>
          <a:noFill/>
          <a:ln>
            <a:noFill/>
          </a:ln>
        </p:spPr>
      </p:pic>
      <p:sp>
        <p:nvSpPr>
          <p:cNvPr id="331" name="Google Shape;331;p24"/>
          <p:cNvSpPr txBox="1"/>
          <p:nvPr>
            <p:ph idx="2" type="body"/>
          </p:nvPr>
        </p:nvSpPr>
        <p:spPr>
          <a:xfrm>
            <a:off x="839803" y="2057400"/>
            <a:ext cx="4814100" cy="4627800"/>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90000"/>
              </a:lnSpc>
              <a:spcBef>
                <a:spcPts val="0"/>
              </a:spcBef>
              <a:spcAft>
                <a:spcPts val="0"/>
              </a:spcAft>
              <a:buClr>
                <a:schemeClr val="dk1"/>
              </a:buClr>
              <a:buSzPts val="1600"/>
              <a:buNone/>
            </a:pPr>
            <a:r>
              <a:rPr b="1" lang="en-US"/>
              <a:t>Множества</a:t>
            </a:r>
            <a:r>
              <a:rPr lang="en-US"/>
              <a:t> хранят данные без определенного порядка и без повторяющихся значений. Помимо возможности добавления и удаления элементов, есть несколько других важных функций, которые работают с двумя наборами одновременно.</a:t>
            </a:r>
            <a:endParaRPr/>
          </a:p>
          <a:p>
            <a:pPr indent="-285750" lvl="0" marL="285750" rtl="0" algn="l">
              <a:lnSpc>
                <a:spcPct val="90000"/>
              </a:lnSpc>
              <a:spcBef>
                <a:spcPts val="1000"/>
              </a:spcBef>
              <a:spcAft>
                <a:spcPts val="0"/>
              </a:spcAft>
              <a:buClr>
                <a:schemeClr val="dk1"/>
              </a:buClr>
              <a:buSzPts val="1600"/>
              <a:buFont typeface="Arial"/>
              <a:buChar char="•"/>
            </a:pPr>
            <a:r>
              <a:rPr lang="en-US"/>
              <a:t>Union (Объединение). Объединяет все элементы из двух разных множеств и возвращает результат, как новый набор (без дубликатов).</a:t>
            </a:r>
            <a:endParaRPr/>
          </a:p>
          <a:p>
            <a:pPr indent="-285750" lvl="0" marL="285750" rtl="0" algn="l">
              <a:lnSpc>
                <a:spcPct val="90000"/>
              </a:lnSpc>
              <a:spcBef>
                <a:spcPts val="1000"/>
              </a:spcBef>
              <a:spcAft>
                <a:spcPts val="0"/>
              </a:spcAft>
              <a:buClr>
                <a:schemeClr val="dk1"/>
              </a:buClr>
              <a:buSzPts val="1600"/>
              <a:buFont typeface="Arial"/>
              <a:buChar char="•"/>
            </a:pPr>
            <a:r>
              <a:rPr lang="en-US"/>
              <a:t>Intersection (Пересечение). Если заданы два множества, эта функция вернет другое множество, содержащее элементы, которые имеются и в первом и во втором множестве.</a:t>
            </a:r>
            <a:endParaRPr/>
          </a:p>
          <a:p>
            <a:pPr indent="-285750" lvl="0" marL="285750" rtl="0" algn="l">
              <a:lnSpc>
                <a:spcPct val="90000"/>
              </a:lnSpc>
              <a:spcBef>
                <a:spcPts val="1000"/>
              </a:spcBef>
              <a:spcAft>
                <a:spcPts val="0"/>
              </a:spcAft>
              <a:buClr>
                <a:schemeClr val="dk1"/>
              </a:buClr>
              <a:buSzPts val="1600"/>
              <a:buFont typeface="Arial"/>
              <a:buChar char="•"/>
            </a:pPr>
            <a:r>
              <a:rPr lang="en-US"/>
              <a:t>Difference  (Разница). Вернет список элементов, которые находятся в одном множестве, но НЕ повторяются в другом.</a:t>
            </a:r>
            <a:endParaRPr/>
          </a:p>
          <a:p>
            <a:pPr indent="-285750" lvl="0" marL="285750" rtl="0" algn="l">
              <a:lnSpc>
                <a:spcPct val="90000"/>
              </a:lnSpc>
              <a:spcBef>
                <a:spcPts val="1000"/>
              </a:spcBef>
              <a:spcAft>
                <a:spcPts val="0"/>
              </a:spcAft>
              <a:buClr>
                <a:schemeClr val="dk1"/>
              </a:buClr>
              <a:buSzPts val="1600"/>
              <a:buFont typeface="Arial"/>
              <a:buChar char="•"/>
            </a:pPr>
            <a:r>
              <a:rPr lang="en-US"/>
              <a:t>Subset(Подмножество) — возвращает булево значение, показывающее, содержит ли одно множество все элементы другого множества.</a:t>
            </a:r>
            <a:endParaRPr/>
          </a:p>
          <a:p>
            <a:pPr indent="0" lvl="0" marL="0" rtl="0" algn="l">
              <a:lnSpc>
                <a:spcPct val="90000"/>
              </a:lnSpc>
              <a:spcBef>
                <a:spcPts val="1000"/>
              </a:spcBef>
              <a:spcAft>
                <a:spcPts val="0"/>
              </a:spcAft>
              <a:buClr>
                <a:schemeClr val="dk1"/>
              </a:buClr>
              <a:buSzPts val="1600"/>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2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t/>
            </a:r>
            <a:endParaRPr/>
          </a:p>
        </p:txBody>
      </p:sp>
      <p:pic>
        <p:nvPicPr>
          <p:cNvPr id="337" name="Google Shape;337;p25"/>
          <p:cNvPicPr preferRelativeResize="0"/>
          <p:nvPr>
            <p:ph idx="1" type="body"/>
          </p:nvPr>
        </p:nvPicPr>
        <p:blipFill rotWithShape="1">
          <a:blip r:embed="rId3">
            <a:alphaModFix/>
          </a:blip>
          <a:srcRect b="0" l="0" r="0" t="0"/>
          <a:stretch/>
        </p:blipFill>
        <p:spPr>
          <a:xfrm>
            <a:off x="6211888" y="2128837"/>
            <a:ext cx="4114800" cy="2590800"/>
          </a:xfrm>
          <a:prstGeom prst="rect">
            <a:avLst/>
          </a:prstGeom>
          <a:noFill/>
          <a:ln>
            <a:noFill/>
          </a:ln>
        </p:spPr>
      </p:pic>
      <p:sp>
        <p:nvSpPr>
          <p:cNvPr id="338" name="Google Shape;338;p2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600"/>
              <a:buNone/>
            </a:pPr>
            <a:r>
              <a:rPr lang="en-US"/>
              <a:t>Карта (</a:t>
            </a:r>
            <a:r>
              <a:rPr b="1" lang="en-US"/>
              <a:t>Map - анг.</a:t>
            </a:r>
            <a:r>
              <a:rPr lang="en-US"/>
              <a:t>)  или словарь — это структура данных, которая хранит данные в парах ключ / значение, где каждый ключ уникален. </a:t>
            </a:r>
            <a:endParaRPr/>
          </a:p>
          <a:p>
            <a:pPr indent="0" lvl="0" marL="0" rtl="0" algn="l">
              <a:lnSpc>
                <a:spcPct val="90000"/>
              </a:lnSpc>
              <a:spcBef>
                <a:spcPts val="1000"/>
              </a:spcBef>
              <a:spcAft>
                <a:spcPts val="0"/>
              </a:spcAft>
              <a:buClr>
                <a:schemeClr val="dk1"/>
              </a:buClr>
              <a:buSzPts val="1600"/>
              <a:buNone/>
            </a:pPr>
            <a:r>
              <a:rPr lang="en-US"/>
              <a:t>Map иногда называется ассоциативным массивом или словарем. Она часто используется для быстрого поиска данных. Map’ы позволяют сделать следующее:</a:t>
            </a:r>
            <a:endParaRPr/>
          </a:p>
          <a:p>
            <a:pPr indent="-285750" lvl="0" marL="285750" rtl="0" algn="l">
              <a:lnSpc>
                <a:spcPct val="90000"/>
              </a:lnSpc>
              <a:spcBef>
                <a:spcPts val="1000"/>
              </a:spcBef>
              <a:spcAft>
                <a:spcPts val="0"/>
              </a:spcAft>
              <a:buClr>
                <a:schemeClr val="dk1"/>
              </a:buClr>
              <a:buSzPts val="1600"/>
              <a:buFont typeface="Arial"/>
              <a:buChar char="•"/>
            </a:pPr>
            <a:r>
              <a:rPr lang="en-US"/>
              <a:t>Добавление пары в коллекцию</a:t>
            </a:r>
            <a:endParaRPr/>
          </a:p>
          <a:p>
            <a:pPr indent="-285750" lvl="0" marL="285750" rtl="0" algn="l">
              <a:lnSpc>
                <a:spcPct val="90000"/>
              </a:lnSpc>
              <a:spcBef>
                <a:spcPts val="1000"/>
              </a:spcBef>
              <a:spcAft>
                <a:spcPts val="0"/>
              </a:spcAft>
              <a:buClr>
                <a:schemeClr val="dk1"/>
              </a:buClr>
              <a:buSzPts val="1600"/>
              <a:buFont typeface="Arial"/>
              <a:buChar char="•"/>
            </a:pPr>
            <a:r>
              <a:rPr lang="en-US"/>
              <a:t>Удаление пары из коллекции</a:t>
            </a:r>
            <a:endParaRPr/>
          </a:p>
          <a:p>
            <a:pPr indent="-285750" lvl="0" marL="285750" rtl="0" algn="l">
              <a:lnSpc>
                <a:spcPct val="90000"/>
              </a:lnSpc>
              <a:spcBef>
                <a:spcPts val="1000"/>
              </a:spcBef>
              <a:spcAft>
                <a:spcPts val="0"/>
              </a:spcAft>
              <a:buClr>
                <a:schemeClr val="dk1"/>
              </a:buClr>
              <a:buSzPts val="1600"/>
              <a:buFont typeface="Arial"/>
              <a:buChar char="•"/>
            </a:pPr>
            <a:r>
              <a:rPr lang="en-US"/>
              <a:t>Изменение существующей пары</a:t>
            </a:r>
            <a:endParaRPr/>
          </a:p>
          <a:p>
            <a:pPr indent="-285750" lvl="0" marL="285750" rtl="0" algn="l">
              <a:lnSpc>
                <a:spcPct val="90000"/>
              </a:lnSpc>
              <a:spcBef>
                <a:spcPts val="1000"/>
              </a:spcBef>
              <a:spcAft>
                <a:spcPts val="0"/>
              </a:spcAft>
              <a:buClr>
                <a:schemeClr val="dk1"/>
              </a:buClr>
              <a:buSzPts val="1600"/>
              <a:buFont typeface="Arial"/>
              <a:buChar char="•"/>
            </a:pPr>
            <a:r>
              <a:rPr lang="en-US"/>
              <a:t>Поиск значения, связанного с определенным ключом</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pic>
        <p:nvPicPr>
          <p:cNvPr id="344" name="Google Shape;344;g2bf2ade1788_0_79"/>
          <p:cNvPicPr preferRelativeResize="0"/>
          <p:nvPr/>
        </p:nvPicPr>
        <p:blipFill rotWithShape="1">
          <a:blip r:embed="rId3">
            <a:alphaModFix/>
          </a:blip>
          <a:srcRect b="0" l="0" r="0" t="0"/>
          <a:stretch/>
        </p:blipFill>
        <p:spPr>
          <a:xfrm>
            <a:off x="1832300" y="728000"/>
            <a:ext cx="8852949" cy="560822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Calibri"/>
              <a:buNone/>
            </a:pPr>
            <a:r>
              <a:rPr lang="en-US"/>
              <a:t>Массив</a:t>
            </a:r>
            <a:endParaRPr/>
          </a:p>
        </p:txBody>
      </p:sp>
      <p:sp>
        <p:nvSpPr>
          <p:cNvPr id="350" name="Google Shape;350;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в структуре данных массива можно хранить несколько переменных одного и того же типа. Вы объявляете массив, задавая тип его элементов</a:t>
            </a:r>
            <a:endParaRPr/>
          </a:p>
          <a:p>
            <a:pPr indent="-228600" lvl="0" marL="228600" rtl="0" algn="l">
              <a:lnSpc>
                <a:spcPct val="90000"/>
              </a:lnSpc>
              <a:spcBef>
                <a:spcPts val="1000"/>
              </a:spcBef>
              <a:spcAft>
                <a:spcPts val="0"/>
              </a:spcAft>
              <a:buClr>
                <a:schemeClr val="dk1"/>
              </a:buClr>
              <a:buSzPts val="2800"/>
              <a:buChar char="•"/>
            </a:pPr>
            <a:r>
              <a:rPr lang="en-US"/>
              <a:t>Размер массивов и их тип определен при создании.</a:t>
            </a:r>
            <a:endParaRPr/>
          </a:p>
          <a:p>
            <a:pPr indent="-165100" lvl="0" marL="228600" rtl="0" algn="l">
              <a:lnSpc>
                <a:spcPct val="90000"/>
              </a:lnSpc>
              <a:spcBef>
                <a:spcPts val="1000"/>
              </a:spcBef>
              <a:spcAft>
                <a:spcPts val="0"/>
              </a:spcAft>
              <a:buSzPts val="1800"/>
              <a:buChar char="•"/>
            </a:pPr>
            <a:r>
              <a:rPr lang="en-US" sz="1000">
                <a:solidFill>
                  <a:srgbClr val="14295E"/>
                </a:solidFill>
                <a:highlight>
                  <a:srgbClr val="FAFAFA"/>
                </a:highlight>
                <a:latin typeface="Verdana"/>
                <a:ea typeface="Verdana"/>
                <a:cs typeface="Verdana"/>
                <a:sym typeface="Verdana"/>
              </a:rPr>
              <a:t>Чтобы создать массив, нам потребуется особый модуль array. При этом в нём могут содержаться исключительно элементы одного типа данных.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g334060474b5_1_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Практическая работа 2 (Replit.com)</a:t>
            </a:r>
            <a:endParaRPr/>
          </a:p>
        </p:txBody>
      </p:sp>
      <p:sp>
        <p:nvSpPr>
          <p:cNvPr id="356" name="Google Shape;356;g334060474b5_1_6"/>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1. Создайте список, связав его с переменной факультет - mmf, и наполните его данными, которые бы отражали  номера групп (например, 32-04, 1б, 32-06, 32-03, и т.д.). </a:t>
            </a:r>
            <a:endParaRPr/>
          </a:p>
          <a:p>
            <a:pPr indent="0" lvl="0" marL="228600" rtl="0" algn="l">
              <a:lnSpc>
                <a:spcPct val="90000"/>
              </a:lnSpc>
              <a:spcBef>
                <a:spcPts val="1000"/>
              </a:spcBef>
              <a:spcAft>
                <a:spcPts val="0"/>
              </a:spcAft>
              <a:buSzPct val="69498"/>
              <a:buNone/>
            </a:pPr>
            <a:r>
              <a:rPr lang="en-US"/>
              <a:t>2. Представьте, что на факультете произошли изменения, внесите их в словарь:</a:t>
            </a:r>
            <a:endParaRPr/>
          </a:p>
          <a:p>
            <a:pPr indent="-228600" lvl="0" marL="228600" rtl="0" algn="l">
              <a:lnSpc>
                <a:spcPct val="90000"/>
              </a:lnSpc>
              <a:spcBef>
                <a:spcPts val="1000"/>
              </a:spcBef>
              <a:spcAft>
                <a:spcPts val="0"/>
              </a:spcAft>
              <a:buClr>
                <a:schemeClr val="dk1"/>
              </a:buClr>
              <a:buSzPct val="100000"/>
              <a:buChar char="•"/>
            </a:pPr>
            <a:r>
              <a:rPr lang="en-US"/>
              <a:t> в двух группах изменился номер; </a:t>
            </a:r>
            <a:endParaRPr/>
          </a:p>
          <a:p>
            <a:pPr indent="-228600" lvl="0" marL="228600" rtl="0" algn="l">
              <a:lnSpc>
                <a:spcPct val="90000"/>
              </a:lnSpc>
              <a:spcBef>
                <a:spcPts val="1000"/>
              </a:spcBef>
              <a:spcAft>
                <a:spcPts val="0"/>
              </a:spcAft>
              <a:buClr>
                <a:schemeClr val="dk1"/>
              </a:buClr>
              <a:buSzPct val="100000"/>
              <a:buChar char="•"/>
            </a:pPr>
            <a:r>
              <a:rPr lang="en-US"/>
              <a:t> на факультете открылись 2 новых направления соответственно появились новые группы;</a:t>
            </a:r>
            <a:endParaRPr/>
          </a:p>
          <a:p>
            <a:pPr indent="-228600" lvl="0" marL="228600" rtl="0" algn="l">
              <a:lnSpc>
                <a:spcPct val="90000"/>
              </a:lnSpc>
              <a:spcBef>
                <a:spcPts val="1000"/>
              </a:spcBef>
              <a:spcAft>
                <a:spcPts val="0"/>
              </a:spcAft>
              <a:buClr>
                <a:schemeClr val="dk1"/>
              </a:buClr>
              <a:buSzPct val="100000"/>
              <a:buChar char="•"/>
            </a:pPr>
            <a:r>
              <a:rPr lang="en-US"/>
              <a:t> на факультете расформировали одну из групп. </a:t>
            </a:r>
            <a:endParaRPr/>
          </a:p>
          <a:p>
            <a:pPr indent="-228600" lvl="0" marL="228600" rtl="0" algn="l">
              <a:lnSpc>
                <a:spcPct val="90000"/>
              </a:lnSpc>
              <a:spcBef>
                <a:spcPts val="1000"/>
              </a:spcBef>
              <a:spcAft>
                <a:spcPts val="0"/>
              </a:spcAft>
              <a:buClr>
                <a:schemeClr val="dk1"/>
              </a:buClr>
              <a:buSzPct val="100000"/>
              <a:buChar char="•"/>
            </a:pPr>
            <a:r>
              <a:rPr lang="en-US"/>
              <a:t>4. Выводите содержимое списка на экран после каждого изменения в словаре.</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Практическая работа 3(Replit.com)</a:t>
            </a:r>
            <a:endParaRPr/>
          </a:p>
        </p:txBody>
      </p:sp>
      <p:sp>
        <p:nvSpPr>
          <p:cNvPr id="362" name="Google Shape;362;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fontScale="92500" lnSpcReduction="20000"/>
          </a:bodyPr>
          <a:lstStyle/>
          <a:p>
            <a:pPr indent="-228600" lvl="0" marL="228600" rtl="0" algn="l">
              <a:lnSpc>
                <a:spcPct val="90000"/>
              </a:lnSpc>
              <a:spcBef>
                <a:spcPts val="0"/>
              </a:spcBef>
              <a:spcAft>
                <a:spcPts val="0"/>
              </a:spcAft>
              <a:buClr>
                <a:schemeClr val="dk1"/>
              </a:buClr>
              <a:buSzPct val="100000"/>
              <a:buChar char="•"/>
            </a:pPr>
            <a:r>
              <a:rPr lang="en-US"/>
              <a:t>1. Создайте словарь, связав его с переменной факультет - mmf, и наполните его данными, которые бы отражали количество учащихся в 5 разных группах (например, 32-04, 1б, 32-06, 32-03, и т.д.). </a:t>
            </a:r>
            <a:endParaRPr/>
          </a:p>
          <a:p>
            <a:pPr indent="-228600" lvl="0" marL="228600" rtl="0" algn="l">
              <a:lnSpc>
                <a:spcPct val="90000"/>
              </a:lnSpc>
              <a:spcBef>
                <a:spcPts val="1000"/>
              </a:spcBef>
              <a:spcAft>
                <a:spcPts val="0"/>
              </a:spcAft>
              <a:buClr>
                <a:schemeClr val="dk1"/>
              </a:buClr>
              <a:buSzPct val="100000"/>
              <a:buChar char="•"/>
            </a:pPr>
            <a:r>
              <a:rPr lang="en-US"/>
              <a:t>2. Узнайте сколько человек в какой-нибудь группе. </a:t>
            </a:r>
            <a:endParaRPr/>
          </a:p>
          <a:p>
            <a:pPr indent="-228600" lvl="0" marL="228600" rtl="0" algn="l">
              <a:lnSpc>
                <a:spcPct val="90000"/>
              </a:lnSpc>
              <a:spcBef>
                <a:spcPts val="1000"/>
              </a:spcBef>
              <a:spcAft>
                <a:spcPts val="0"/>
              </a:spcAft>
              <a:buClr>
                <a:schemeClr val="dk1"/>
              </a:buClr>
              <a:buSzPct val="100000"/>
              <a:buChar char="•"/>
            </a:pPr>
            <a:r>
              <a:rPr lang="en-US"/>
              <a:t>3. Представьте, что на факультете произошли изменения, внесите их в словарь:</a:t>
            </a:r>
            <a:endParaRPr/>
          </a:p>
          <a:p>
            <a:pPr indent="-228600" lvl="0" marL="228600" rtl="0" algn="l">
              <a:lnSpc>
                <a:spcPct val="90000"/>
              </a:lnSpc>
              <a:spcBef>
                <a:spcPts val="1000"/>
              </a:spcBef>
              <a:spcAft>
                <a:spcPts val="0"/>
              </a:spcAft>
              <a:buClr>
                <a:schemeClr val="dk1"/>
              </a:buClr>
              <a:buSzPct val="100000"/>
              <a:buChar char="•"/>
            </a:pPr>
            <a:r>
              <a:rPr lang="en-US"/>
              <a:t> в трех группах изменилось количество учащихся; </a:t>
            </a:r>
            <a:endParaRPr/>
          </a:p>
          <a:p>
            <a:pPr indent="-228600" lvl="0" marL="228600" rtl="0" algn="l">
              <a:lnSpc>
                <a:spcPct val="90000"/>
              </a:lnSpc>
              <a:spcBef>
                <a:spcPts val="1000"/>
              </a:spcBef>
              <a:spcAft>
                <a:spcPts val="0"/>
              </a:spcAft>
              <a:buClr>
                <a:schemeClr val="dk1"/>
              </a:buClr>
              <a:buSzPct val="100000"/>
              <a:buChar char="•"/>
            </a:pPr>
            <a:r>
              <a:rPr lang="en-US"/>
              <a:t> на факультете открылись 2 новых направления соответственно появились новые группы;</a:t>
            </a:r>
            <a:endParaRPr/>
          </a:p>
          <a:p>
            <a:pPr indent="-228600" lvl="0" marL="228600" rtl="0" algn="l">
              <a:lnSpc>
                <a:spcPct val="90000"/>
              </a:lnSpc>
              <a:spcBef>
                <a:spcPts val="1000"/>
              </a:spcBef>
              <a:spcAft>
                <a:spcPts val="0"/>
              </a:spcAft>
              <a:buClr>
                <a:schemeClr val="dk1"/>
              </a:buClr>
              <a:buSzPct val="100000"/>
              <a:buChar char="•"/>
            </a:pPr>
            <a:r>
              <a:rPr lang="en-US"/>
              <a:t> на факультете расформировали одну из групп. </a:t>
            </a:r>
            <a:endParaRPr/>
          </a:p>
          <a:p>
            <a:pPr indent="-228600" lvl="0" marL="228600" rtl="0" algn="l">
              <a:lnSpc>
                <a:spcPct val="90000"/>
              </a:lnSpc>
              <a:spcBef>
                <a:spcPts val="1000"/>
              </a:spcBef>
              <a:spcAft>
                <a:spcPts val="0"/>
              </a:spcAft>
              <a:buClr>
                <a:schemeClr val="dk1"/>
              </a:buClr>
              <a:buSzPct val="100000"/>
              <a:buChar char="•"/>
            </a:pPr>
            <a:r>
              <a:rPr lang="en-US"/>
              <a:t>4. Выводите содержимое словаря на экран после каждого изменения в словаре.</a:t>
            </a:r>
            <a:endParaRPr/>
          </a:p>
          <a:p>
            <a:pPr indent="-64135" lvl="0" marL="228600" rtl="0" algn="l">
              <a:lnSpc>
                <a:spcPct val="90000"/>
              </a:lnSpc>
              <a:spcBef>
                <a:spcPts val="1000"/>
              </a:spcBef>
              <a:spcAft>
                <a:spcPts val="0"/>
              </a:spcAft>
              <a:buClr>
                <a:schemeClr val="dk1"/>
              </a:buClr>
              <a:buSzPct val="100000"/>
              <a:buNone/>
            </a:pPr>
            <a:r>
              <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Пример решения</a:t>
            </a:r>
            <a:endParaRPr/>
          </a:p>
        </p:txBody>
      </p:sp>
      <p:sp>
        <p:nvSpPr>
          <p:cNvPr id="368" name="Google Shape;368;p27"/>
          <p:cNvSpPr txBox="1"/>
          <p:nvPr>
            <p:ph idx="1" type="body"/>
          </p:nvPr>
        </p:nvSpPr>
        <p:spPr>
          <a:xfrm>
            <a:off x="985325" y="1825625"/>
            <a:ext cx="10515600" cy="4351200"/>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69" name="Google Shape;369;p27"/>
          <p:cNvPicPr preferRelativeResize="0"/>
          <p:nvPr/>
        </p:nvPicPr>
        <p:blipFill rotWithShape="1">
          <a:blip r:embed="rId3">
            <a:alphaModFix/>
          </a:blip>
          <a:srcRect b="0" l="0" r="0" t="0"/>
          <a:stretch/>
        </p:blipFill>
        <p:spPr>
          <a:xfrm>
            <a:off x="1028405" y="1620988"/>
            <a:ext cx="4695825" cy="2209800"/>
          </a:xfrm>
          <a:prstGeom prst="rect">
            <a:avLst/>
          </a:prstGeom>
          <a:noFill/>
          <a:ln>
            <a:noFill/>
          </a:ln>
        </p:spPr>
      </p:pic>
      <p:pic>
        <p:nvPicPr>
          <p:cNvPr id="370" name="Google Shape;370;p27"/>
          <p:cNvPicPr preferRelativeResize="0"/>
          <p:nvPr/>
        </p:nvPicPr>
        <p:blipFill rotWithShape="1">
          <a:blip r:embed="rId4">
            <a:alphaModFix/>
          </a:blip>
          <a:srcRect b="0" l="0" r="0" t="0"/>
          <a:stretch/>
        </p:blipFill>
        <p:spPr>
          <a:xfrm>
            <a:off x="338553" y="4265012"/>
            <a:ext cx="7028572" cy="14857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2bf2ade1788_0_72"/>
          <p:cNvSpPr txBox="1"/>
          <p:nvPr>
            <p:ph type="title"/>
          </p:nvPr>
        </p:nvSpPr>
        <p:spPr>
          <a:xfrm>
            <a:off x="750950" y="10337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1000"/>
              </a:spcBef>
              <a:spcAft>
                <a:spcPts val="0"/>
              </a:spcAft>
              <a:buClr>
                <a:schemeClr val="dk1"/>
              </a:buClr>
              <a:buSzPts val="1100"/>
              <a:buFont typeface="Arial"/>
              <a:buNone/>
            </a:pPr>
            <a:r>
              <a:rPr lang="en-US"/>
              <a:t>Типы коллекций</a:t>
            </a:r>
            <a:endParaRPr/>
          </a:p>
        </p:txBody>
      </p:sp>
      <p:sp>
        <p:nvSpPr>
          <p:cNvPr id="109" name="Google Shape;109;g2bf2ade1788_0_72"/>
          <p:cNvSpPr txBox="1"/>
          <p:nvPr>
            <p:ph idx="1" type="body"/>
          </p:nvPr>
        </p:nvSpPr>
        <p:spPr>
          <a:xfrm>
            <a:off x="838200" y="6170450"/>
            <a:ext cx="10515600" cy="6876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https://habr.com/ru/articles/319164/</a:t>
            </a:r>
            <a:endParaRPr/>
          </a:p>
        </p:txBody>
      </p:sp>
      <p:pic>
        <p:nvPicPr>
          <p:cNvPr id="110" name="Google Shape;110;g2bf2ade1788_0_72"/>
          <p:cNvPicPr preferRelativeResize="0"/>
          <p:nvPr/>
        </p:nvPicPr>
        <p:blipFill rotWithShape="1">
          <a:blip r:embed="rId3">
            <a:alphaModFix/>
          </a:blip>
          <a:srcRect b="0" l="0" r="0" t="0"/>
          <a:stretch/>
        </p:blipFill>
        <p:spPr>
          <a:xfrm>
            <a:off x="4757575" y="752100"/>
            <a:ext cx="7667475" cy="5418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2bf2ade1788_0_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Кортеж (tuple), создание кортежей</a:t>
            </a:r>
            <a:endParaRPr/>
          </a:p>
        </p:txBody>
      </p:sp>
      <p:sp>
        <p:nvSpPr>
          <p:cNvPr id="117" name="Google Shape;117;g2bf2ade1788_0_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18" name="Google Shape;118;g2bf2ade1788_0_0"/>
          <p:cNvPicPr preferRelativeResize="0"/>
          <p:nvPr/>
        </p:nvPicPr>
        <p:blipFill rotWithShape="1">
          <a:blip r:embed="rId3">
            <a:alphaModFix/>
          </a:blip>
          <a:srcRect b="0" l="0" r="0" t="0"/>
          <a:stretch/>
        </p:blipFill>
        <p:spPr>
          <a:xfrm>
            <a:off x="1514775" y="2010650"/>
            <a:ext cx="5595325" cy="2002875"/>
          </a:xfrm>
          <a:prstGeom prst="rect">
            <a:avLst/>
          </a:prstGeom>
          <a:noFill/>
          <a:ln>
            <a:noFill/>
          </a:ln>
        </p:spPr>
      </p:pic>
      <p:pic>
        <p:nvPicPr>
          <p:cNvPr id="119" name="Google Shape;119;g2bf2ade1788_0_0"/>
          <p:cNvPicPr preferRelativeResize="0"/>
          <p:nvPr/>
        </p:nvPicPr>
        <p:blipFill rotWithShape="1">
          <a:blip r:embed="rId4">
            <a:alphaModFix/>
          </a:blip>
          <a:srcRect b="0" l="0" r="0" t="0"/>
          <a:stretch/>
        </p:blipFill>
        <p:spPr>
          <a:xfrm>
            <a:off x="1645725" y="4999550"/>
            <a:ext cx="4409150" cy="895975"/>
          </a:xfrm>
          <a:prstGeom prst="rect">
            <a:avLst/>
          </a:prstGeom>
          <a:noFill/>
          <a:ln>
            <a:noFill/>
          </a:ln>
        </p:spPr>
      </p:pic>
      <p:pic>
        <p:nvPicPr>
          <p:cNvPr id="120" name="Google Shape;120;g2bf2ade1788_0_0"/>
          <p:cNvPicPr preferRelativeResize="0"/>
          <p:nvPr/>
        </p:nvPicPr>
        <p:blipFill rotWithShape="1">
          <a:blip r:embed="rId5">
            <a:alphaModFix/>
          </a:blip>
          <a:srcRect b="0" l="0" r="0" t="0"/>
          <a:stretch/>
        </p:blipFill>
        <p:spPr>
          <a:xfrm>
            <a:off x="2054850" y="4112788"/>
            <a:ext cx="2343275" cy="787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tuples, скомпонованный для интернет неизменный список</a:t>
            </a:r>
            <a:endParaRPr/>
          </a:p>
        </p:txBody>
      </p:sp>
      <p:sp>
        <p:nvSpPr>
          <p:cNvPr id="126" name="Google Shape;126;p12"/>
          <p:cNvSpPr txBox="1"/>
          <p:nvPr>
            <p:ph idx="1" type="body"/>
          </p:nvPr>
        </p:nvSpPr>
        <p:spPr>
          <a:xfrm>
            <a:off x="838200" y="1825625"/>
            <a:ext cx="1039384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Отличаются оформлением – элементы списка в круглых скобках</a:t>
            </a:r>
            <a:endParaRPr/>
          </a:p>
          <a:p>
            <a:pPr indent="-228600" lvl="0" marL="228600" rtl="0" algn="l">
              <a:lnSpc>
                <a:spcPct val="90000"/>
              </a:lnSpc>
              <a:spcBef>
                <a:spcPts val="1000"/>
              </a:spcBef>
              <a:spcAft>
                <a:spcPts val="0"/>
              </a:spcAft>
              <a:buClr>
                <a:schemeClr val="dk1"/>
              </a:buClr>
              <a:buSzPts val="2800"/>
              <a:buChar char="•"/>
            </a:pPr>
            <a:r>
              <a:rPr lang="en-US"/>
              <a:t>Заранее известна константная длина</a:t>
            </a:r>
            <a:endParaRPr/>
          </a:p>
          <a:p>
            <a:pPr indent="-50800" lvl="0" marL="228600" rtl="0" algn="l">
              <a:lnSpc>
                <a:spcPct val="90000"/>
              </a:lnSpc>
              <a:spcBef>
                <a:spcPts val="1000"/>
              </a:spcBef>
              <a:spcAft>
                <a:spcPts val="0"/>
              </a:spcAft>
              <a:buClr>
                <a:schemeClr val="dk1"/>
              </a:buClr>
              <a:buSzPts val="2800"/>
              <a:buNone/>
            </a:pPr>
            <a:r>
              <a:t/>
            </a:r>
            <a:endParaRPr/>
          </a:p>
        </p:txBody>
      </p:sp>
      <p:sp>
        <p:nvSpPr>
          <p:cNvPr id="127" name="Google Shape;127;p12"/>
          <p:cNvSpPr/>
          <p:nvPr/>
        </p:nvSpPr>
        <p:spPr>
          <a:xfrm>
            <a:off x="1193534" y="2926934"/>
            <a:ext cx="10722542" cy="584775"/>
          </a:xfrm>
          <a:prstGeom prst="rect">
            <a:avLst/>
          </a:prstGeom>
          <a:solidFill>
            <a:srgbClr val="FFFFFF"/>
          </a:solidFill>
          <a:ln>
            <a:noFill/>
          </a:ln>
        </p:spPr>
        <p:txBody>
          <a:bodyPr anchorCtr="0" anchor="ctr"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Courier New"/>
              <a:buNone/>
            </a:pPr>
            <a:r>
              <a:rPr b="0" i="0" lang="en-US" sz="1600" u="none" cap="none" strike="noStrike">
                <a:solidFill>
                  <a:srgbClr val="000000"/>
                </a:solidFill>
                <a:latin typeface="Courier New"/>
                <a:ea typeface="Courier New"/>
                <a:cs typeface="Courier New"/>
                <a:sym typeface="Courier New"/>
              </a:rPr>
              <a:t>alphabet = (</a:t>
            </a:r>
            <a:r>
              <a:rPr b="1" i="0" lang="en-US" sz="1600" u="none" cap="none" strike="noStrike">
                <a:solidFill>
                  <a:srgbClr val="008080"/>
                </a:solidFill>
                <a:latin typeface="Courier New"/>
                <a:ea typeface="Courier New"/>
                <a:cs typeface="Courier New"/>
                <a:sym typeface="Courier New"/>
              </a:rPr>
              <a:t>'a'</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'b'</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'c'</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'd'</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'e'</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'f'</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'g'</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'h'</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'i'</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'j'</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'k'</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'l'</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'm'</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'n'</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'o'</a:t>
            </a:r>
            <a:r>
              <a:rPr b="0" i="0" lang="en-US" sz="1600" u="none" cap="none" strike="noStrike">
                <a:solidFill>
                  <a:srgbClr val="000000"/>
                </a:solidFill>
                <a:latin typeface="Courier New"/>
                <a:ea typeface="Courier New"/>
                <a:cs typeface="Courier New"/>
                <a:sym typeface="Courier New"/>
              </a:rPr>
              <a:t>,</a:t>
            </a:r>
            <a:br>
              <a:rPr b="0" i="0" lang="en-US" sz="1600" u="none" cap="none" strike="noStrike">
                <a:solidFill>
                  <a:srgbClr val="000000"/>
                </a:solidFill>
                <a:latin typeface="Courier New"/>
                <a:ea typeface="Courier New"/>
                <a:cs typeface="Courier New"/>
                <a:sym typeface="Courier New"/>
              </a:rPr>
            </a:b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'p'</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'q'</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'r'</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's'</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't'</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'u'</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'v'</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'w'</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'x'</a:t>
            </a:r>
            <a:r>
              <a:rPr b="0" i="0" lang="en-US" sz="1600" u="none" cap="none" strike="noStrike">
                <a:solidFill>
                  <a:srgbClr val="000000"/>
                </a:solidFill>
                <a:latin typeface="Courier New"/>
                <a:ea typeface="Courier New"/>
                <a:cs typeface="Courier New"/>
                <a:sym typeface="Courier New"/>
              </a:rPr>
              <a:t>, </a:t>
            </a:r>
            <a:r>
              <a:rPr b="1" i="0" lang="en-US" sz="1600" u="none" cap="none" strike="noStrike">
                <a:solidFill>
                  <a:srgbClr val="008080"/>
                </a:solidFill>
                <a:latin typeface="Courier New"/>
                <a:ea typeface="Courier New"/>
                <a:cs typeface="Courier New"/>
                <a:sym typeface="Courier New"/>
              </a:rPr>
              <a:t>'y')</a:t>
            </a:r>
            <a:endParaRPr b="0" i="0" sz="36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g2bf2ade1788_0_1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Кортеж (tuple)</a:t>
            </a:r>
            <a:endParaRPr/>
          </a:p>
        </p:txBody>
      </p:sp>
      <p:sp>
        <p:nvSpPr>
          <p:cNvPr id="134" name="Google Shape;134;g2bf2ade1788_0_1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a:t>Одна из особенностей кортежей в том, что это неизменяемый тип данных — то есть изменить кортеж после создания уже нельзя. Чтобы добавить новое значение, нужно создать новый кортеж</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2bf2ade1788_0_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1400"/>
              </a:spcBef>
              <a:spcAft>
                <a:spcPts val="0"/>
              </a:spcAft>
              <a:buClr>
                <a:schemeClr val="dk1"/>
              </a:buClr>
              <a:buSzPct val="286389"/>
              <a:buFont typeface="Arial"/>
              <a:buNone/>
            </a:pPr>
            <a:r>
              <a:rPr lang="en-US"/>
              <a:t>Извлечение значения из кортежа</a:t>
            </a:r>
            <a:endParaRPr sz="1300">
              <a:solidFill>
                <a:srgbClr val="212529"/>
              </a:solidFill>
              <a:highlight>
                <a:srgbClr val="FFFFFF"/>
              </a:highlight>
              <a:latin typeface="Roboto"/>
              <a:ea typeface="Roboto"/>
              <a:cs typeface="Roboto"/>
              <a:sym typeface="Roboto"/>
            </a:endParaRPr>
          </a:p>
          <a:p>
            <a:pPr indent="0" lvl="0" marL="0" rtl="0" algn="l">
              <a:lnSpc>
                <a:spcPct val="90000"/>
              </a:lnSpc>
              <a:spcBef>
                <a:spcPts val="400"/>
              </a:spcBef>
              <a:spcAft>
                <a:spcPts val="0"/>
              </a:spcAft>
              <a:buSzPct val="45454"/>
              <a:buNone/>
            </a:pPr>
            <a:r>
              <a:t/>
            </a:r>
            <a:endParaRPr/>
          </a:p>
        </p:txBody>
      </p:sp>
      <p:sp>
        <p:nvSpPr>
          <p:cNvPr id="141" name="Google Shape;141;g2bf2ade1788_0_20"/>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42" name="Google Shape;142;g2bf2ade1788_0_20"/>
          <p:cNvPicPr preferRelativeResize="0"/>
          <p:nvPr/>
        </p:nvPicPr>
        <p:blipFill rotWithShape="1">
          <a:blip r:embed="rId3">
            <a:alphaModFix/>
          </a:blip>
          <a:srcRect b="0" l="0" r="0" t="0"/>
          <a:stretch/>
        </p:blipFill>
        <p:spPr>
          <a:xfrm>
            <a:off x="2973512" y="3003500"/>
            <a:ext cx="4445050" cy="23806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2bf2ade1788_0_29"/>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20000"/>
              </a:lnSpc>
              <a:spcBef>
                <a:spcPts val="1400"/>
              </a:spcBef>
              <a:spcAft>
                <a:spcPts val="0"/>
              </a:spcAft>
              <a:buClr>
                <a:schemeClr val="dk1"/>
              </a:buClr>
              <a:buSzPct val="286389"/>
              <a:buFont typeface="Arial"/>
              <a:buNone/>
            </a:pPr>
            <a:r>
              <a:rPr lang="en-US"/>
              <a:t>Разделение значений  из кортежа(распаковка)</a:t>
            </a:r>
            <a:endParaRPr sz="1300">
              <a:solidFill>
                <a:srgbClr val="212529"/>
              </a:solidFill>
              <a:highlight>
                <a:srgbClr val="FFFFFF"/>
              </a:highlight>
              <a:latin typeface="Roboto"/>
              <a:ea typeface="Roboto"/>
              <a:cs typeface="Roboto"/>
              <a:sym typeface="Roboto"/>
            </a:endParaRPr>
          </a:p>
          <a:p>
            <a:pPr indent="0" lvl="0" marL="0" rtl="0" algn="l">
              <a:lnSpc>
                <a:spcPct val="90000"/>
              </a:lnSpc>
              <a:spcBef>
                <a:spcPts val="400"/>
              </a:spcBef>
              <a:spcAft>
                <a:spcPts val="0"/>
              </a:spcAft>
              <a:buSzPct val="45454"/>
              <a:buNone/>
            </a:pPr>
            <a:r>
              <a:t/>
            </a:r>
            <a:endParaRPr/>
          </a:p>
        </p:txBody>
      </p:sp>
      <p:sp>
        <p:nvSpPr>
          <p:cNvPr id="149" name="Google Shape;149;g2bf2ade1788_0_29"/>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50" name="Google Shape;150;g2bf2ade1788_0_29"/>
          <p:cNvPicPr preferRelativeResize="0"/>
          <p:nvPr/>
        </p:nvPicPr>
        <p:blipFill rotWithShape="1">
          <a:blip r:embed="rId3">
            <a:alphaModFix/>
          </a:blip>
          <a:srcRect b="0" l="0" r="0" t="0"/>
          <a:stretch/>
        </p:blipFill>
        <p:spPr>
          <a:xfrm>
            <a:off x="3373260" y="1825621"/>
            <a:ext cx="6285890" cy="370167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Тема Office">
  <a:themeElements>
    <a:clrScheme name="Стандартная">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2018-02-26T12:52:48Z</dcterms:created>
  <dc:creator>Elena</dc:creator>
</cp:coreProperties>
</file>