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318" r:id="rId2"/>
    <p:sldId id="259" r:id="rId3"/>
    <p:sldId id="258" r:id="rId4"/>
    <p:sldId id="260" r:id="rId5"/>
    <p:sldId id="312" r:id="rId6"/>
    <p:sldId id="288" r:id="rId7"/>
    <p:sldId id="289" r:id="rId8"/>
    <p:sldId id="313" r:id="rId9"/>
    <p:sldId id="290" r:id="rId10"/>
    <p:sldId id="314" r:id="rId11"/>
    <p:sldId id="315" r:id="rId12"/>
    <p:sldId id="291" r:id="rId13"/>
    <p:sldId id="296" r:id="rId14"/>
    <p:sldId id="308" r:id="rId15"/>
    <p:sldId id="309" r:id="rId16"/>
    <p:sldId id="311" r:id="rId17"/>
    <p:sldId id="310" r:id="rId18"/>
    <p:sldId id="261" r:id="rId19"/>
    <p:sldId id="316" r:id="rId20"/>
    <p:sldId id="284" r:id="rId21"/>
    <p:sldId id="286" r:id="rId22"/>
    <p:sldId id="307" r:id="rId23"/>
    <p:sldId id="287" r:id="rId24"/>
    <p:sldId id="262" r:id="rId25"/>
    <p:sldId id="279" r:id="rId26"/>
    <p:sldId id="306" r:id="rId27"/>
    <p:sldId id="280" r:id="rId28"/>
    <p:sldId id="281" r:id="rId29"/>
    <p:sldId id="282" r:id="rId30"/>
    <p:sldId id="305" r:id="rId31"/>
    <p:sldId id="283" r:id="rId32"/>
    <p:sldId id="263" r:id="rId33"/>
    <p:sldId id="275" r:id="rId34"/>
    <p:sldId id="304" r:id="rId35"/>
    <p:sldId id="276" r:id="rId36"/>
    <p:sldId id="277" r:id="rId37"/>
    <p:sldId id="278" r:id="rId38"/>
    <p:sldId id="264" r:id="rId39"/>
    <p:sldId id="269" r:id="rId40"/>
    <p:sldId id="300" r:id="rId41"/>
    <p:sldId id="270" r:id="rId42"/>
    <p:sldId id="271" r:id="rId43"/>
    <p:sldId id="301" r:id="rId44"/>
    <p:sldId id="272" r:id="rId45"/>
    <p:sldId id="302" r:id="rId46"/>
    <p:sldId id="274" r:id="rId47"/>
    <p:sldId id="303" r:id="rId48"/>
    <p:sldId id="273" r:id="rId49"/>
    <p:sldId id="265" r:id="rId50"/>
    <p:sldId id="266" r:id="rId51"/>
    <p:sldId id="297" r:id="rId52"/>
    <p:sldId id="298" r:id="rId53"/>
    <p:sldId id="268" r:id="rId54"/>
    <p:sldId id="299" r:id="rId55"/>
    <p:sldId id="267" r:id="rId56"/>
    <p:sldId id="317" r:id="rId57"/>
    <p:sldId id="335" r:id="rId58"/>
    <p:sldId id="336" r:id="rId59"/>
    <p:sldId id="337"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7" autoAdjust="0"/>
    <p:restoredTop sz="95768"/>
  </p:normalViewPr>
  <p:slideViewPr>
    <p:cSldViewPr snapToGrid="0" snapToObjects="1">
      <p:cViewPr varScale="1">
        <p:scale>
          <a:sx n="78" d="100"/>
          <a:sy n="78" d="100"/>
        </p:scale>
        <p:origin x="160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1857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37666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0350" y="1158536"/>
            <a:ext cx="8616950" cy="4930775"/>
          </a:xfrm>
        </p:spPr>
        <p:txBody>
          <a:bodyPr tIns="46800"/>
          <a:lstStyle>
            <a:lvl1pPr marL="228600" indent="-360000" algn="l">
              <a:buClr>
                <a:schemeClr val="accent1"/>
              </a:buClr>
              <a:buSzPct val="100000"/>
              <a:buFont typeface="Wingdings" panose="05000000000000000000" pitchFamily="2" charset="2"/>
              <a:buChar char="p"/>
              <a:defRPr lang="zh-CN" altLang="en-US" dirty="0" smtClean="0"/>
            </a:lvl1pPr>
            <a:lvl2pPr marL="685800" indent="-360000">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Tree>
    <p:extLst>
      <p:ext uri="{BB962C8B-B14F-4D97-AF65-F5344CB8AC3E}">
        <p14:creationId xmlns:p14="http://schemas.microsoft.com/office/powerpoint/2010/main" val="3979799808"/>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529192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608820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908034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942904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5056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050917"/>
            <a:ext cx="8629650" cy="50704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8" name="标题占位符 7"/>
          <p:cNvSpPr>
            <a:spLocks noGrp="1"/>
          </p:cNvSpPr>
          <p:nvPr>
            <p:ph type="title"/>
          </p:nvPr>
        </p:nvSpPr>
        <p:spPr>
          <a:xfrm>
            <a:off x="260350" y="50800"/>
            <a:ext cx="7194550" cy="787400"/>
          </a:xfrm>
          <a:prstGeom prst="rect">
            <a:avLst/>
          </a:prstGeom>
        </p:spPr>
        <p:txBody>
          <a:bodyPr vert="horz" lIns="91440" tIns="45720" rIns="91440" bIns="45720" rtlCol="0" anchor="ctr">
            <a:normAutofit/>
          </a:bodyPr>
          <a:lstStyle/>
          <a:p>
            <a:r>
              <a:rPr lang="zh-CN" altLang="en-US" dirty="0"/>
              <a:t>单击此处编辑母版标题样式</a:t>
            </a:r>
          </a:p>
        </p:txBody>
      </p:sp>
    </p:spTree>
    <p:extLst>
      <p:ext uri="{BB962C8B-B14F-4D97-AF65-F5344CB8AC3E}">
        <p14:creationId xmlns:p14="http://schemas.microsoft.com/office/powerpoint/2010/main" val="176118477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p:titleStyle>
    <p:body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27.wmf"/><Relationship Id="rId5" Type="http://schemas.openxmlformats.org/officeDocument/2006/relationships/oleObject" Target="../embeddings/oleObject23.bin"/><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1.wmf"/><Relationship Id="rId3" Type="http://schemas.openxmlformats.org/officeDocument/2006/relationships/image" Target="../media/image25.png"/><Relationship Id="rId7" Type="http://schemas.openxmlformats.org/officeDocument/2006/relationships/image" Target="../media/image28.png"/><Relationship Id="rId12" Type="http://schemas.openxmlformats.org/officeDocument/2006/relationships/oleObject" Target="../embeddings/oleObject26.bin"/><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27.wmf"/><Relationship Id="rId11" Type="http://schemas.openxmlformats.org/officeDocument/2006/relationships/image" Target="../media/image9.wmf"/><Relationship Id="rId5" Type="http://schemas.openxmlformats.org/officeDocument/2006/relationships/oleObject" Target="../embeddings/oleObject24.bin"/><Relationship Id="rId10" Type="http://schemas.openxmlformats.org/officeDocument/2006/relationships/oleObject" Target="../embeddings/oleObject25.bin"/><Relationship Id="rId4" Type="http://schemas.openxmlformats.org/officeDocument/2006/relationships/image" Target="../media/image26.png"/><Relationship Id="rId9"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oleObject" Target="../embeddings/oleObject34.bin"/><Relationship Id="rId3" Type="http://schemas.openxmlformats.org/officeDocument/2006/relationships/image" Target="../media/image31.wmf"/><Relationship Id="rId7" Type="http://schemas.openxmlformats.org/officeDocument/2006/relationships/image" Target="../media/image9.wmf"/><Relationship Id="rId12" Type="http://schemas.openxmlformats.org/officeDocument/2006/relationships/oleObject" Target="../embeddings/oleObject33.bin"/><Relationship Id="rId2" Type="http://schemas.openxmlformats.org/officeDocument/2006/relationships/oleObject" Target="../embeddings/oleObject27.bin"/><Relationship Id="rId1" Type="http://schemas.openxmlformats.org/officeDocument/2006/relationships/slideLayout" Target="../slideLayouts/slideLayout4.xml"/><Relationship Id="rId6" Type="http://schemas.openxmlformats.org/officeDocument/2006/relationships/oleObject" Target="../embeddings/oleObject30.bin"/><Relationship Id="rId11" Type="http://schemas.openxmlformats.org/officeDocument/2006/relationships/image" Target="../media/image33.wmf"/><Relationship Id="rId5" Type="http://schemas.openxmlformats.org/officeDocument/2006/relationships/oleObject" Target="../embeddings/oleObject29.bin"/><Relationship Id="rId15" Type="http://schemas.openxmlformats.org/officeDocument/2006/relationships/image" Target="../media/image35.png"/><Relationship Id="rId10" Type="http://schemas.openxmlformats.org/officeDocument/2006/relationships/oleObject" Target="../embeddings/oleObject32.bin"/><Relationship Id="rId4" Type="http://schemas.openxmlformats.org/officeDocument/2006/relationships/oleObject" Target="../embeddings/oleObject28.bin"/><Relationship Id="rId9" Type="http://schemas.openxmlformats.org/officeDocument/2006/relationships/image" Target="../media/image32.wmf"/><Relationship Id="rId14" Type="http://schemas.openxmlformats.org/officeDocument/2006/relationships/image" Target="../media/image34.wmf"/></Relationships>
</file>

<file path=ppt/slides/_rels/slide13.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35.bin"/><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6.wmf"/><Relationship Id="rId7" Type="http://schemas.openxmlformats.org/officeDocument/2006/relationships/image" Target="../media/image31.wmf"/><Relationship Id="rId2" Type="http://schemas.openxmlformats.org/officeDocument/2006/relationships/oleObject" Target="../embeddings/oleObject36.bin"/><Relationship Id="rId1" Type="http://schemas.openxmlformats.org/officeDocument/2006/relationships/slideLayout" Target="../slideLayouts/slideLayout4.xml"/><Relationship Id="rId6" Type="http://schemas.openxmlformats.org/officeDocument/2006/relationships/oleObject" Target="../embeddings/oleObject38.bin"/><Relationship Id="rId5" Type="http://schemas.openxmlformats.org/officeDocument/2006/relationships/image" Target="../media/image34.wmf"/><Relationship Id="rId4" Type="http://schemas.openxmlformats.org/officeDocument/2006/relationships/oleObject" Target="../embeddings/oleObject37.bin"/><Relationship Id="rId9" Type="http://schemas.openxmlformats.org/officeDocument/2006/relationships/image" Target="../media/image35.png"/></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6.wmf"/><Relationship Id="rId7" Type="http://schemas.openxmlformats.org/officeDocument/2006/relationships/image" Target="../media/image31.wmf"/><Relationship Id="rId2" Type="http://schemas.openxmlformats.org/officeDocument/2006/relationships/oleObject" Target="../embeddings/oleObject39.bin"/><Relationship Id="rId1" Type="http://schemas.openxmlformats.org/officeDocument/2006/relationships/slideLayout" Target="../slideLayouts/slideLayout4.xml"/><Relationship Id="rId6" Type="http://schemas.openxmlformats.org/officeDocument/2006/relationships/oleObject" Target="../embeddings/oleObject41.bin"/><Relationship Id="rId5" Type="http://schemas.openxmlformats.org/officeDocument/2006/relationships/image" Target="../media/image34.wmf"/><Relationship Id="rId4" Type="http://schemas.openxmlformats.org/officeDocument/2006/relationships/oleObject" Target="../embeddings/oleObject40.bin"/><Relationship Id="rId9" Type="http://schemas.openxmlformats.org/officeDocument/2006/relationships/image" Target="../media/image35.png"/></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6.wmf"/><Relationship Id="rId7" Type="http://schemas.openxmlformats.org/officeDocument/2006/relationships/image" Target="../media/image31.wmf"/><Relationship Id="rId2" Type="http://schemas.openxmlformats.org/officeDocument/2006/relationships/oleObject" Target="../embeddings/oleObject42.bin"/><Relationship Id="rId1" Type="http://schemas.openxmlformats.org/officeDocument/2006/relationships/slideLayout" Target="../slideLayouts/slideLayout4.xml"/><Relationship Id="rId6" Type="http://schemas.openxmlformats.org/officeDocument/2006/relationships/oleObject" Target="../embeddings/oleObject44.bin"/><Relationship Id="rId5" Type="http://schemas.openxmlformats.org/officeDocument/2006/relationships/image" Target="../media/image34.wmf"/><Relationship Id="rId4" Type="http://schemas.openxmlformats.org/officeDocument/2006/relationships/oleObject" Target="../embeddings/oleObject43.bin"/><Relationship Id="rId9" Type="http://schemas.openxmlformats.org/officeDocument/2006/relationships/image" Target="../media/image35.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35.png"/><Relationship Id="rId3" Type="http://schemas.openxmlformats.org/officeDocument/2006/relationships/image" Target="../media/image36.wmf"/><Relationship Id="rId7" Type="http://schemas.openxmlformats.org/officeDocument/2006/relationships/image" Target="../media/image31.wmf"/><Relationship Id="rId12" Type="http://schemas.openxmlformats.org/officeDocument/2006/relationships/image" Target="../media/image37.png"/><Relationship Id="rId2" Type="http://schemas.openxmlformats.org/officeDocument/2006/relationships/oleObject" Target="../embeddings/oleObject45.bin"/><Relationship Id="rId1" Type="http://schemas.openxmlformats.org/officeDocument/2006/relationships/slideLayout" Target="../slideLayouts/slideLayout4.xml"/><Relationship Id="rId6" Type="http://schemas.openxmlformats.org/officeDocument/2006/relationships/oleObject" Target="../embeddings/oleObject47.bin"/><Relationship Id="rId11" Type="http://schemas.openxmlformats.org/officeDocument/2006/relationships/image" Target="../media/image9.wmf"/><Relationship Id="rId5" Type="http://schemas.openxmlformats.org/officeDocument/2006/relationships/image" Target="../media/image34.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3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2.wmf"/><Relationship Id="rId7" Type="http://schemas.openxmlformats.org/officeDocument/2006/relationships/oleObject" Target="../embeddings/oleObject53.bin"/><Relationship Id="rId2" Type="http://schemas.openxmlformats.org/officeDocument/2006/relationships/oleObject" Target="../embeddings/oleObject50.bin"/><Relationship Id="rId1" Type="http://schemas.openxmlformats.org/officeDocument/2006/relationships/slideLayout" Target="../slideLayouts/slideLayout4.xml"/><Relationship Id="rId6" Type="http://schemas.openxmlformats.org/officeDocument/2006/relationships/oleObject" Target="../embeddings/oleObject52.bin"/><Relationship Id="rId11" Type="http://schemas.openxmlformats.org/officeDocument/2006/relationships/oleObject" Target="../embeddings/oleObject55.bin"/><Relationship Id="rId5" Type="http://schemas.openxmlformats.org/officeDocument/2006/relationships/image" Target="../media/image38.wmf"/><Relationship Id="rId10" Type="http://schemas.openxmlformats.org/officeDocument/2006/relationships/image" Target="../media/image40.wmf"/><Relationship Id="rId4" Type="http://schemas.openxmlformats.org/officeDocument/2006/relationships/oleObject" Target="../embeddings/oleObject51.bin"/><Relationship Id="rId9" Type="http://schemas.openxmlformats.org/officeDocument/2006/relationships/oleObject" Target="../embeddings/oleObject5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2.wmf"/><Relationship Id="rId7" Type="http://schemas.openxmlformats.org/officeDocument/2006/relationships/oleObject" Target="../embeddings/oleObject59.bin"/><Relationship Id="rId2" Type="http://schemas.openxmlformats.org/officeDocument/2006/relationships/oleObject" Target="../embeddings/oleObject56.bin"/><Relationship Id="rId1" Type="http://schemas.openxmlformats.org/officeDocument/2006/relationships/slideLayout" Target="../slideLayouts/slideLayout4.xml"/><Relationship Id="rId6" Type="http://schemas.openxmlformats.org/officeDocument/2006/relationships/oleObject" Target="../embeddings/oleObject58.bin"/><Relationship Id="rId11" Type="http://schemas.openxmlformats.org/officeDocument/2006/relationships/oleObject" Target="../embeddings/oleObject61.bin"/><Relationship Id="rId5" Type="http://schemas.openxmlformats.org/officeDocument/2006/relationships/image" Target="../media/image38.wmf"/><Relationship Id="rId10" Type="http://schemas.openxmlformats.org/officeDocument/2006/relationships/image" Target="../media/image40.wmf"/><Relationship Id="rId4" Type="http://schemas.openxmlformats.org/officeDocument/2006/relationships/oleObject" Target="../embeddings/oleObject57.bin"/><Relationship Id="rId9" Type="http://schemas.openxmlformats.org/officeDocument/2006/relationships/oleObject" Target="../embeddings/oleObject60.bin"/></Relationships>
</file>

<file path=ppt/slides/_rels/slide21.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image" Target="../media/image45.wmf"/><Relationship Id="rId3" Type="http://schemas.openxmlformats.org/officeDocument/2006/relationships/image" Target="../media/image42.png"/><Relationship Id="rId7" Type="http://schemas.openxmlformats.org/officeDocument/2006/relationships/oleObject" Target="../embeddings/oleObject63.bin"/><Relationship Id="rId12" Type="http://schemas.openxmlformats.org/officeDocument/2006/relationships/oleObject" Target="../embeddings/oleObject66.bin"/><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44.wmf"/><Relationship Id="rId11" Type="http://schemas.openxmlformats.org/officeDocument/2006/relationships/oleObject" Target="../embeddings/oleObject65.bin"/><Relationship Id="rId5" Type="http://schemas.openxmlformats.org/officeDocument/2006/relationships/oleObject" Target="../embeddings/oleObject62.bin"/><Relationship Id="rId15" Type="http://schemas.openxmlformats.org/officeDocument/2006/relationships/oleObject" Target="../embeddings/oleObject67.bin"/><Relationship Id="rId10" Type="http://schemas.openxmlformats.org/officeDocument/2006/relationships/image" Target="../media/image39.wmf"/><Relationship Id="rId4" Type="http://schemas.openxmlformats.org/officeDocument/2006/relationships/image" Target="../media/image43.png"/><Relationship Id="rId9" Type="http://schemas.openxmlformats.org/officeDocument/2006/relationships/oleObject" Target="../embeddings/oleObject64.bin"/><Relationship Id="rId14" Type="http://schemas.openxmlformats.org/officeDocument/2006/relationships/image" Target="../media/image46.png"/></Relationships>
</file>

<file path=ppt/slides/_rels/slide22.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image" Target="../media/image45.wmf"/><Relationship Id="rId18" Type="http://schemas.openxmlformats.org/officeDocument/2006/relationships/oleObject" Target="../embeddings/oleObject75.bin"/><Relationship Id="rId26" Type="http://schemas.openxmlformats.org/officeDocument/2006/relationships/image" Target="../media/image52.png"/><Relationship Id="rId3" Type="http://schemas.openxmlformats.org/officeDocument/2006/relationships/image" Target="../media/image42.png"/><Relationship Id="rId21" Type="http://schemas.openxmlformats.org/officeDocument/2006/relationships/oleObject" Target="../embeddings/oleObject76.bin"/><Relationship Id="rId7" Type="http://schemas.openxmlformats.org/officeDocument/2006/relationships/oleObject" Target="../embeddings/oleObject69.bin"/><Relationship Id="rId12" Type="http://schemas.openxmlformats.org/officeDocument/2006/relationships/oleObject" Target="../embeddings/oleObject72.bin"/><Relationship Id="rId17" Type="http://schemas.openxmlformats.org/officeDocument/2006/relationships/image" Target="../media/image47.wmf"/><Relationship Id="rId25" Type="http://schemas.openxmlformats.org/officeDocument/2006/relationships/image" Target="../media/image51.wmf"/><Relationship Id="rId2" Type="http://schemas.openxmlformats.org/officeDocument/2006/relationships/image" Target="../media/image41.png"/><Relationship Id="rId16" Type="http://schemas.openxmlformats.org/officeDocument/2006/relationships/oleObject" Target="../embeddings/oleObject74.bin"/><Relationship Id="rId20" Type="http://schemas.openxmlformats.org/officeDocument/2006/relationships/image" Target="../media/image49.png"/><Relationship Id="rId1" Type="http://schemas.openxmlformats.org/officeDocument/2006/relationships/slideLayout" Target="../slideLayouts/slideLayout4.xml"/><Relationship Id="rId6" Type="http://schemas.openxmlformats.org/officeDocument/2006/relationships/image" Target="../media/image44.wmf"/><Relationship Id="rId11" Type="http://schemas.openxmlformats.org/officeDocument/2006/relationships/oleObject" Target="../embeddings/oleObject71.bin"/><Relationship Id="rId24" Type="http://schemas.openxmlformats.org/officeDocument/2006/relationships/oleObject" Target="../embeddings/oleObject78.bin"/><Relationship Id="rId5" Type="http://schemas.openxmlformats.org/officeDocument/2006/relationships/oleObject" Target="../embeddings/oleObject68.bin"/><Relationship Id="rId15" Type="http://schemas.openxmlformats.org/officeDocument/2006/relationships/oleObject" Target="../embeddings/oleObject73.bin"/><Relationship Id="rId23" Type="http://schemas.openxmlformats.org/officeDocument/2006/relationships/image" Target="../media/image50.wmf"/><Relationship Id="rId10" Type="http://schemas.openxmlformats.org/officeDocument/2006/relationships/image" Target="../media/image39.wmf"/><Relationship Id="rId19" Type="http://schemas.openxmlformats.org/officeDocument/2006/relationships/image" Target="../media/image48.wmf"/><Relationship Id="rId4" Type="http://schemas.openxmlformats.org/officeDocument/2006/relationships/image" Target="../media/image43.png"/><Relationship Id="rId9" Type="http://schemas.openxmlformats.org/officeDocument/2006/relationships/oleObject" Target="../embeddings/oleObject70.bin"/><Relationship Id="rId14" Type="http://schemas.openxmlformats.org/officeDocument/2006/relationships/image" Target="../media/image46.png"/><Relationship Id="rId22" Type="http://schemas.openxmlformats.org/officeDocument/2006/relationships/oleObject" Target="../embeddings/oleObject77.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image" Target="../media/image59.png"/><Relationship Id="rId3" Type="http://schemas.openxmlformats.org/officeDocument/2006/relationships/image" Target="../media/image53.wmf"/><Relationship Id="rId7" Type="http://schemas.openxmlformats.org/officeDocument/2006/relationships/image" Target="../media/image55.wmf"/><Relationship Id="rId12" Type="http://schemas.openxmlformats.org/officeDocument/2006/relationships/image" Target="../media/image58.png"/><Relationship Id="rId2" Type="http://schemas.openxmlformats.org/officeDocument/2006/relationships/oleObject" Target="../embeddings/oleObject79.bin"/><Relationship Id="rId1" Type="http://schemas.openxmlformats.org/officeDocument/2006/relationships/slideLayout" Target="../slideLayouts/slideLayout4.xml"/><Relationship Id="rId6" Type="http://schemas.openxmlformats.org/officeDocument/2006/relationships/oleObject" Target="../embeddings/oleObject81.bin"/><Relationship Id="rId11" Type="http://schemas.openxmlformats.org/officeDocument/2006/relationships/image" Target="../media/image57.wmf"/><Relationship Id="rId5" Type="http://schemas.openxmlformats.org/officeDocument/2006/relationships/image" Target="../media/image54.wmf"/><Relationship Id="rId15" Type="http://schemas.openxmlformats.org/officeDocument/2006/relationships/image" Target="../media/image60.wmf"/><Relationship Id="rId10" Type="http://schemas.openxmlformats.org/officeDocument/2006/relationships/oleObject" Target="../embeddings/oleObject83.bin"/><Relationship Id="rId4" Type="http://schemas.openxmlformats.org/officeDocument/2006/relationships/oleObject" Target="../embeddings/oleObject80.bin"/><Relationship Id="rId9" Type="http://schemas.openxmlformats.org/officeDocument/2006/relationships/image" Target="../media/image56.wmf"/><Relationship Id="rId14" Type="http://schemas.openxmlformats.org/officeDocument/2006/relationships/oleObject" Target="../embeddings/oleObject84.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88.bin"/><Relationship Id="rId13" Type="http://schemas.openxmlformats.org/officeDocument/2006/relationships/image" Target="../media/image63.wmf"/><Relationship Id="rId3" Type="http://schemas.openxmlformats.org/officeDocument/2006/relationships/image" Target="../media/image31.wmf"/><Relationship Id="rId7" Type="http://schemas.openxmlformats.org/officeDocument/2006/relationships/image" Target="../media/image61.wmf"/><Relationship Id="rId12" Type="http://schemas.openxmlformats.org/officeDocument/2006/relationships/oleObject" Target="../embeddings/oleObject90.bin"/><Relationship Id="rId2" Type="http://schemas.openxmlformats.org/officeDocument/2006/relationships/oleObject" Target="../embeddings/oleObject85.bin"/><Relationship Id="rId16" Type="http://schemas.openxmlformats.org/officeDocument/2006/relationships/image" Target="../media/image65.png"/><Relationship Id="rId1" Type="http://schemas.openxmlformats.org/officeDocument/2006/relationships/slideLayout" Target="../slideLayouts/slideLayout4.xml"/><Relationship Id="rId6" Type="http://schemas.openxmlformats.org/officeDocument/2006/relationships/oleObject" Target="../embeddings/oleObject87.bin"/><Relationship Id="rId11" Type="http://schemas.openxmlformats.org/officeDocument/2006/relationships/image" Target="../media/image9.wmf"/><Relationship Id="rId5" Type="http://schemas.openxmlformats.org/officeDocument/2006/relationships/image" Target="../media/image38.wmf"/><Relationship Id="rId15" Type="http://schemas.openxmlformats.org/officeDocument/2006/relationships/image" Target="../media/image64.wmf"/><Relationship Id="rId10" Type="http://schemas.openxmlformats.org/officeDocument/2006/relationships/oleObject" Target="../embeddings/oleObject89.bin"/><Relationship Id="rId4" Type="http://schemas.openxmlformats.org/officeDocument/2006/relationships/oleObject" Target="../embeddings/oleObject86.bin"/><Relationship Id="rId9" Type="http://schemas.openxmlformats.org/officeDocument/2006/relationships/image" Target="../media/image62.wmf"/><Relationship Id="rId14" Type="http://schemas.openxmlformats.org/officeDocument/2006/relationships/oleObject" Target="../embeddings/oleObject91.bin"/></Relationships>
</file>

<file path=ppt/slides/_rels/slide26.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92.bin"/><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2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oleObject" Target="../embeddings/oleObject93.bin"/><Relationship Id="rId7" Type="http://schemas.openxmlformats.org/officeDocument/2006/relationships/image" Target="../media/image64.wmf"/><Relationship Id="rId2" Type="http://schemas.openxmlformats.org/officeDocument/2006/relationships/image" Target="../media/image66.png"/><Relationship Id="rId1" Type="http://schemas.openxmlformats.org/officeDocument/2006/relationships/slideLayout" Target="../slideLayouts/slideLayout4.xml"/><Relationship Id="rId6" Type="http://schemas.openxmlformats.org/officeDocument/2006/relationships/oleObject" Target="../embeddings/oleObject94.bin"/><Relationship Id="rId5" Type="http://schemas.openxmlformats.org/officeDocument/2006/relationships/image" Target="../media/image68.png"/><Relationship Id="rId4" Type="http://schemas.openxmlformats.org/officeDocument/2006/relationships/image" Target="../media/image67.wmf"/></Relationships>
</file>

<file path=ppt/slides/_rels/slide28.xml.rels><?xml version="1.0" encoding="UTF-8" standalone="yes"?>
<Relationships xmlns="http://schemas.openxmlformats.org/package/2006/relationships"><Relationship Id="rId13" Type="http://schemas.openxmlformats.org/officeDocument/2006/relationships/oleObject" Target="../embeddings/oleObject100.bin"/><Relationship Id="rId18" Type="http://schemas.openxmlformats.org/officeDocument/2006/relationships/oleObject" Target="../embeddings/oleObject103.bin"/><Relationship Id="rId26" Type="http://schemas.openxmlformats.org/officeDocument/2006/relationships/image" Target="../media/image75.wmf"/><Relationship Id="rId21" Type="http://schemas.openxmlformats.org/officeDocument/2006/relationships/image" Target="../media/image62.wmf"/><Relationship Id="rId34" Type="http://schemas.openxmlformats.org/officeDocument/2006/relationships/image" Target="../media/image80.png"/><Relationship Id="rId7" Type="http://schemas.openxmlformats.org/officeDocument/2006/relationships/image" Target="../media/image71.wmf"/><Relationship Id="rId12" Type="http://schemas.openxmlformats.org/officeDocument/2006/relationships/image" Target="../media/image44.wmf"/><Relationship Id="rId17" Type="http://schemas.openxmlformats.org/officeDocument/2006/relationships/oleObject" Target="../embeddings/oleObject102.bin"/><Relationship Id="rId25" Type="http://schemas.openxmlformats.org/officeDocument/2006/relationships/oleObject" Target="../embeddings/oleObject107.bin"/><Relationship Id="rId33" Type="http://schemas.openxmlformats.org/officeDocument/2006/relationships/image" Target="../media/image79.wmf"/><Relationship Id="rId2" Type="http://schemas.openxmlformats.org/officeDocument/2006/relationships/image" Target="../media/image69.png"/><Relationship Id="rId16" Type="http://schemas.openxmlformats.org/officeDocument/2006/relationships/image" Target="../media/image73.wmf"/><Relationship Id="rId20" Type="http://schemas.openxmlformats.org/officeDocument/2006/relationships/oleObject" Target="../embeddings/oleObject104.bin"/><Relationship Id="rId29" Type="http://schemas.openxmlformats.org/officeDocument/2006/relationships/oleObject" Target="../embeddings/oleObject109.bin"/><Relationship Id="rId1" Type="http://schemas.openxmlformats.org/officeDocument/2006/relationships/slideLayout" Target="../slideLayouts/slideLayout3.xml"/><Relationship Id="rId6" Type="http://schemas.openxmlformats.org/officeDocument/2006/relationships/oleObject" Target="../embeddings/oleObject96.bin"/><Relationship Id="rId11" Type="http://schemas.openxmlformats.org/officeDocument/2006/relationships/oleObject" Target="../embeddings/oleObject99.bin"/><Relationship Id="rId24" Type="http://schemas.openxmlformats.org/officeDocument/2006/relationships/image" Target="../media/image74.wmf"/><Relationship Id="rId32" Type="http://schemas.openxmlformats.org/officeDocument/2006/relationships/oleObject" Target="../embeddings/oleObject110.bin"/><Relationship Id="rId37" Type="http://schemas.openxmlformats.org/officeDocument/2006/relationships/image" Target="../media/image82.png"/><Relationship Id="rId5" Type="http://schemas.openxmlformats.org/officeDocument/2006/relationships/image" Target="../media/image40.wmf"/><Relationship Id="rId15" Type="http://schemas.openxmlformats.org/officeDocument/2006/relationships/oleObject" Target="../embeddings/oleObject101.bin"/><Relationship Id="rId23" Type="http://schemas.openxmlformats.org/officeDocument/2006/relationships/oleObject" Target="../embeddings/oleObject106.bin"/><Relationship Id="rId28" Type="http://schemas.openxmlformats.org/officeDocument/2006/relationships/image" Target="../media/image76.wmf"/><Relationship Id="rId36" Type="http://schemas.openxmlformats.org/officeDocument/2006/relationships/image" Target="../media/image81.wmf"/><Relationship Id="rId10" Type="http://schemas.openxmlformats.org/officeDocument/2006/relationships/oleObject" Target="../embeddings/oleObject98.bin"/><Relationship Id="rId19" Type="http://schemas.openxmlformats.org/officeDocument/2006/relationships/image" Target="../media/image63.wmf"/><Relationship Id="rId31" Type="http://schemas.openxmlformats.org/officeDocument/2006/relationships/image" Target="../media/image78.png"/><Relationship Id="rId4" Type="http://schemas.openxmlformats.org/officeDocument/2006/relationships/oleObject" Target="../embeddings/oleObject95.bin"/><Relationship Id="rId9" Type="http://schemas.openxmlformats.org/officeDocument/2006/relationships/image" Target="../media/image72.wmf"/><Relationship Id="rId14" Type="http://schemas.openxmlformats.org/officeDocument/2006/relationships/image" Target="../media/image32.wmf"/><Relationship Id="rId22" Type="http://schemas.openxmlformats.org/officeDocument/2006/relationships/oleObject" Target="../embeddings/oleObject105.bin"/><Relationship Id="rId27" Type="http://schemas.openxmlformats.org/officeDocument/2006/relationships/oleObject" Target="../embeddings/oleObject108.bin"/><Relationship Id="rId30" Type="http://schemas.openxmlformats.org/officeDocument/2006/relationships/image" Target="../media/image77.wmf"/><Relationship Id="rId35" Type="http://schemas.openxmlformats.org/officeDocument/2006/relationships/oleObject" Target="../embeddings/oleObject111.bin"/><Relationship Id="rId8" Type="http://schemas.openxmlformats.org/officeDocument/2006/relationships/oleObject" Target="../embeddings/oleObject97.bin"/><Relationship Id="rId3" Type="http://schemas.openxmlformats.org/officeDocument/2006/relationships/image" Target="../media/image70.png"/></Relationships>
</file>

<file path=ppt/slides/_rels/slide2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15.bin"/><Relationship Id="rId13" Type="http://schemas.openxmlformats.org/officeDocument/2006/relationships/oleObject" Target="../embeddings/oleObject117.bin"/><Relationship Id="rId3" Type="http://schemas.openxmlformats.org/officeDocument/2006/relationships/image" Target="../media/image40.wmf"/><Relationship Id="rId7" Type="http://schemas.openxmlformats.org/officeDocument/2006/relationships/image" Target="../media/image84.wmf"/><Relationship Id="rId12" Type="http://schemas.openxmlformats.org/officeDocument/2006/relationships/image" Target="../media/image86.png"/><Relationship Id="rId2" Type="http://schemas.openxmlformats.org/officeDocument/2006/relationships/oleObject" Target="../embeddings/oleObject112.bin"/><Relationship Id="rId1" Type="http://schemas.openxmlformats.org/officeDocument/2006/relationships/slideLayout" Target="../slideLayouts/slideLayout4.xml"/><Relationship Id="rId6" Type="http://schemas.openxmlformats.org/officeDocument/2006/relationships/oleObject" Target="../embeddings/oleObject114.bin"/><Relationship Id="rId11" Type="http://schemas.openxmlformats.org/officeDocument/2006/relationships/image" Target="../media/image85.wmf"/><Relationship Id="rId5" Type="http://schemas.openxmlformats.org/officeDocument/2006/relationships/image" Target="../media/image4.wmf"/><Relationship Id="rId15" Type="http://schemas.openxmlformats.org/officeDocument/2006/relationships/image" Target="../media/image88.png"/><Relationship Id="rId10" Type="http://schemas.openxmlformats.org/officeDocument/2006/relationships/oleObject" Target="../embeddings/oleObject116.bin"/><Relationship Id="rId4" Type="http://schemas.openxmlformats.org/officeDocument/2006/relationships/oleObject" Target="../embeddings/oleObject113.bin"/><Relationship Id="rId9" Type="http://schemas.openxmlformats.org/officeDocument/2006/relationships/image" Target="../media/image63.wmf"/><Relationship Id="rId14" Type="http://schemas.openxmlformats.org/officeDocument/2006/relationships/image" Target="../media/image87.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21.bin"/><Relationship Id="rId3" Type="http://schemas.openxmlformats.org/officeDocument/2006/relationships/image" Target="../media/image89.wmf"/><Relationship Id="rId7" Type="http://schemas.openxmlformats.org/officeDocument/2006/relationships/image" Target="../media/image62.wmf"/><Relationship Id="rId12" Type="http://schemas.openxmlformats.org/officeDocument/2006/relationships/image" Target="../media/image91.wmf"/><Relationship Id="rId2" Type="http://schemas.openxmlformats.org/officeDocument/2006/relationships/oleObject" Target="../embeddings/oleObject118.bin"/><Relationship Id="rId1" Type="http://schemas.openxmlformats.org/officeDocument/2006/relationships/slideLayout" Target="../slideLayouts/slideLayout4.xml"/><Relationship Id="rId6" Type="http://schemas.openxmlformats.org/officeDocument/2006/relationships/oleObject" Target="../embeddings/oleObject120.bin"/><Relationship Id="rId11" Type="http://schemas.openxmlformats.org/officeDocument/2006/relationships/oleObject" Target="../embeddings/oleObject124.bin"/><Relationship Id="rId5" Type="http://schemas.openxmlformats.org/officeDocument/2006/relationships/image" Target="../media/image90.wmf"/><Relationship Id="rId10" Type="http://schemas.openxmlformats.org/officeDocument/2006/relationships/oleObject" Target="../embeddings/oleObject123.bin"/><Relationship Id="rId4" Type="http://schemas.openxmlformats.org/officeDocument/2006/relationships/oleObject" Target="../embeddings/oleObject119.bin"/><Relationship Id="rId9" Type="http://schemas.openxmlformats.org/officeDocument/2006/relationships/oleObject" Target="../embeddings/oleObject122.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image" Target="../media/image92.png"/><Relationship Id="rId1" Type="http://schemas.openxmlformats.org/officeDocument/2006/relationships/slideLayout" Target="../slideLayouts/slideLayout4.xml"/><Relationship Id="rId4" Type="http://schemas.openxmlformats.org/officeDocument/2006/relationships/image" Target="../media/image93.wmf"/></Relationships>
</file>

<file path=ppt/slides/_rels/slide36.x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oleObject" Target="../embeddings/oleObject126.bin"/><Relationship Id="rId1" Type="http://schemas.openxmlformats.org/officeDocument/2006/relationships/slideLayout" Target="../slideLayouts/slideLayout4.xml"/><Relationship Id="rId5" Type="http://schemas.openxmlformats.org/officeDocument/2006/relationships/image" Target="../media/image95.wmf"/><Relationship Id="rId4" Type="http://schemas.openxmlformats.org/officeDocument/2006/relationships/oleObject" Target="../embeddings/oleObject127.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31.bin"/><Relationship Id="rId13" Type="http://schemas.openxmlformats.org/officeDocument/2006/relationships/image" Target="../media/image99.wmf"/><Relationship Id="rId18" Type="http://schemas.openxmlformats.org/officeDocument/2006/relationships/oleObject" Target="../embeddings/oleObject136.bin"/><Relationship Id="rId3" Type="http://schemas.openxmlformats.org/officeDocument/2006/relationships/image" Target="../media/image96.wmf"/><Relationship Id="rId21" Type="http://schemas.openxmlformats.org/officeDocument/2006/relationships/oleObject" Target="../embeddings/oleObject138.bin"/><Relationship Id="rId7" Type="http://schemas.openxmlformats.org/officeDocument/2006/relationships/image" Target="../media/image63.wmf"/><Relationship Id="rId12" Type="http://schemas.openxmlformats.org/officeDocument/2006/relationships/oleObject" Target="../embeddings/oleObject133.bin"/><Relationship Id="rId17" Type="http://schemas.openxmlformats.org/officeDocument/2006/relationships/image" Target="../media/image84.wmf"/><Relationship Id="rId2" Type="http://schemas.openxmlformats.org/officeDocument/2006/relationships/oleObject" Target="../embeddings/oleObject128.bin"/><Relationship Id="rId16" Type="http://schemas.openxmlformats.org/officeDocument/2006/relationships/oleObject" Target="../embeddings/oleObject135.bin"/><Relationship Id="rId20" Type="http://schemas.openxmlformats.org/officeDocument/2006/relationships/image" Target="../media/image73.wmf"/><Relationship Id="rId1" Type="http://schemas.openxmlformats.org/officeDocument/2006/relationships/slideLayout" Target="../slideLayouts/slideLayout4.xml"/><Relationship Id="rId6" Type="http://schemas.openxmlformats.org/officeDocument/2006/relationships/oleObject" Target="../embeddings/oleObject130.bin"/><Relationship Id="rId11" Type="http://schemas.openxmlformats.org/officeDocument/2006/relationships/image" Target="../media/image98.wmf"/><Relationship Id="rId24" Type="http://schemas.openxmlformats.org/officeDocument/2006/relationships/oleObject" Target="../embeddings/oleObject140.bin"/><Relationship Id="rId5" Type="http://schemas.openxmlformats.org/officeDocument/2006/relationships/image" Target="../media/image97.wmf"/><Relationship Id="rId15" Type="http://schemas.openxmlformats.org/officeDocument/2006/relationships/image" Target="../media/image100.wmf"/><Relationship Id="rId23" Type="http://schemas.openxmlformats.org/officeDocument/2006/relationships/oleObject" Target="../embeddings/oleObject139.bin"/><Relationship Id="rId10" Type="http://schemas.openxmlformats.org/officeDocument/2006/relationships/oleObject" Target="../embeddings/oleObject132.bin"/><Relationship Id="rId19" Type="http://schemas.openxmlformats.org/officeDocument/2006/relationships/oleObject" Target="../embeddings/oleObject137.bin"/><Relationship Id="rId4" Type="http://schemas.openxmlformats.org/officeDocument/2006/relationships/oleObject" Target="../embeddings/oleObject129.bin"/><Relationship Id="rId9" Type="http://schemas.openxmlformats.org/officeDocument/2006/relationships/image" Target="../media/image62.wmf"/><Relationship Id="rId14" Type="http://schemas.openxmlformats.org/officeDocument/2006/relationships/oleObject" Target="../embeddings/oleObject134.bin"/><Relationship Id="rId22" Type="http://schemas.openxmlformats.org/officeDocument/2006/relationships/image" Target="../media/image32.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146.bin"/><Relationship Id="rId18" Type="http://schemas.openxmlformats.org/officeDocument/2006/relationships/oleObject" Target="../embeddings/oleObject149.bin"/><Relationship Id="rId3" Type="http://schemas.openxmlformats.org/officeDocument/2006/relationships/oleObject" Target="../embeddings/oleObject141.bin"/><Relationship Id="rId21" Type="http://schemas.openxmlformats.org/officeDocument/2006/relationships/image" Target="../media/image110.wmf"/><Relationship Id="rId7" Type="http://schemas.openxmlformats.org/officeDocument/2006/relationships/oleObject" Target="../embeddings/oleObject143.bin"/><Relationship Id="rId12" Type="http://schemas.openxmlformats.org/officeDocument/2006/relationships/image" Target="../media/image107.wmf"/><Relationship Id="rId17" Type="http://schemas.openxmlformats.org/officeDocument/2006/relationships/oleObject" Target="../embeddings/oleObject148.bin"/><Relationship Id="rId25" Type="http://schemas.openxmlformats.org/officeDocument/2006/relationships/image" Target="../media/image112.wmf"/><Relationship Id="rId2" Type="http://schemas.openxmlformats.org/officeDocument/2006/relationships/image" Target="../media/image102.png"/><Relationship Id="rId16" Type="http://schemas.openxmlformats.org/officeDocument/2006/relationships/image" Target="../media/image93.wmf"/><Relationship Id="rId20" Type="http://schemas.openxmlformats.org/officeDocument/2006/relationships/oleObject" Target="../embeddings/oleObject150.bin"/><Relationship Id="rId1" Type="http://schemas.openxmlformats.org/officeDocument/2006/relationships/slideLayout" Target="../slideLayouts/slideLayout4.xml"/><Relationship Id="rId6" Type="http://schemas.openxmlformats.org/officeDocument/2006/relationships/image" Target="../media/image104.wmf"/><Relationship Id="rId11" Type="http://schemas.openxmlformats.org/officeDocument/2006/relationships/oleObject" Target="../embeddings/oleObject145.bin"/><Relationship Id="rId24" Type="http://schemas.openxmlformats.org/officeDocument/2006/relationships/oleObject" Target="../embeddings/oleObject152.bin"/><Relationship Id="rId5" Type="http://schemas.openxmlformats.org/officeDocument/2006/relationships/oleObject" Target="../embeddings/oleObject142.bin"/><Relationship Id="rId15" Type="http://schemas.openxmlformats.org/officeDocument/2006/relationships/oleObject" Target="../embeddings/oleObject147.bin"/><Relationship Id="rId23" Type="http://schemas.openxmlformats.org/officeDocument/2006/relationships/image" Target="../media/image111.wmf"/><Relationship Id="rId10" Type="http://schemas.openxmlformats.org/officeDocument/2006/relationships/image" Target="../media/image106.wmf"/><Relationship Id="rId19" Type="http://schemas.openxmlformats.org/officeDocument/2006/relationships/image" Target="../media/image109.wmf"/><Relationship Id="rId4" Type="http://schemas.openxmlformats.org/officeDocument/2006/relationships/image" Target="../media/image103.wmf"/><Relationship Id="rId9" Type="http://schemas.openxmlformats.org/officeDocument/2006/relationships/oleObject" Target="../embeddings/oleObject144.bin"/><Relationship Id="rId14" Type="http://schemas.openxmlformats.org/officeDocument/2006/relationships/image" Target="../media/image108.wmf"/><Relationship Id="rId22" Type="http://schemas.openxmlformats.org/officeDocument/2006/relationships/oleObject" Target="../embeddings/oleObject151.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56.bin"/><Relationship Id="rId13" Type="http://schemas.openxmlformats.org/officeDocument/2006/relationships/image" Target="../media/image117.wmf"/><Relationship Id="rId3" Type="http://schemas.openxmlformats.org/officeDocument/2006/relationships/image" Target="../media/image113.wmf"/><Relationship Id="rId7" Type="http://schemas.openxmlformats.org/officeDocument/2006/relationships/image" Target="../media/image115.wmf"/><Relationship Id="rId12" Type="http://schemas.openxmlformats.org/officeDocument/2006/relationships/oleObject" Target="../embeddings/oleObject159.bin"/><Relationship Id="rId17" Type="http://schemas.openxmlformats.org/officeDocument/2006/relationships/image" Target="../media/image119.wmf"/><Relationship Id="rId2" Type="http://schemas.openxmlformats.org/officeDocument/2006/relationships/oleObject" Target="../embeddings/oleObject153.bin"/><Relationship Id="rId16" Type="http://schemas.openxmlformats.org/officeDocument/2006/relationships/oleObject" Target="../embeddings/oleObject161.bin"/><Relationship Id="rId1" Type="http://schemas.openxmlformats.org/officeDocument/2006/relationships/slideLayout" Target="../slideLayouts/slideLayout4.xml"/><Relationship Id="rId6" Type="http://schemas.openxmlformats.org/officeDocument/2006/relationships/oleObject" Target="../embeddings/oleObject155.bin"/><Relationship Id="rId11" Type="http://schemas.openxmlformats.org/officeDocument/2006/relationships/oleObject" Target="../embeddings/oleObject158.bin"/><Relationship Id="rId5" Type="http://schemas.openxmlformats.org/officeDocument/2006/relationships/image" Target="../media/image114.wmf"/><Relationship Id="rId15" Type="http://schemas.openxmlformats.org/officeDocument/2006/relationships/image" Target="../media/image118.wmf"/><Relationship Id="rId10" Type="http://schemas.openxmlformats.org/officeDocument/2006/relationships/image" Target="../media/image116.wmf"/><Relationship Id="rId4" Type="http://schemas.openxmlformats.org/officeDocument/2006/relationships/oleObject" Target="../embeddings/oleObject154.bin"/><Relationship Id="rId9" Type="http://schemas.openxmlformats.org/officeDocument/2006/relationships/oleObject" Target="../embeddings/oleObject157.bin"/><Relationship Id="rId14" Type="http://schemas.openxmlformats.org/officeDocument/2006/relationships/oleObject" Target="../embeddings/oleObject160.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65.bin"/><Relationship Id="rId13" Type="http://schemas.openxmlformats.org/officeDocument/2006/relationships/image" Target="../media/image117.wmf"/><Relationship Id="rId18" Type="http://schemas.openxmlformats.org/officeDocument/2006/relationships/oleObject" Target="../embeddings/oleObject171.bin"/><Relationship Id="rId26" Type="http://schemas.openxmlformats.org/officeDocument/2006/relationships/oleObject" Target="../embeddings/oleObject175.bin"/><Relationship Id="rId3" Type="http://schemas.openxmlformats.org/officeDocument/2006/relationships/image" Target="../media/image113.wmf"/><Relationship Id="rId21" Type="http://schemas.openxmlformats.org/officeDocument/2006/relationships/image" Target="../media/image121.wmf"/><Relationship Id="rId7" Type="http://schemas.openxmlformats.org/officeDocument/2006/relationships/image" Target="../media/image115.wmf"/><Relationship Id="rId12" Type="http://schemas.openxmlformats.org/officeDocument/2006/relationships/oleObject" Target="../embeddings/oleObject168.bin"/><Relationship Id="rId17" Type="http://schemas.openxmlformats.org/officeDocument/2006/relationships/image" Target="../media/image119.wmf"/><Relationship Id="rId25" Type="http://schemas.openxmlformats.org/officeDocument/2006/relationships/image" Target="../media/image123.wmf"/><Relationship Id="rId2" Type="http://schemas.openxmlformats.org/officeDocument/2006/relationships/oleObject" Target="../embeddings/oleObject162.bin"/><Relationship Id="rId16" Type="http://schemas.openxmlformats.org/officeDocument/2006/relationships/oleObject" Target="../embeddings/oleObject170.bin"/><Relationship Id="rId20" Type="http://schemas.openxmlformats.org/officeDocument/2006/relationships/oleObject" Target="../embeddings/oleObject172.bin"/><Relationship Id="rId1" Type="http://schemas.openxmlformats.org/officeDocument/2006/relationships/slideLayout" Target="../slideLayouts/slideLayout4.xml"/><Relationship Id="rId6" Type="http://schemas.openxmlformats.org/officeDocument/2006/relationships/oleObject" Target="../embeddings/oleObject164.bin"/><Relationship Id="rId11" Type="http://schemas.openxmlformats.org/officeDocument/2006/relationships/oleObject" Target="../embeddings/oleObject167.bin"/><Relationship Id="rId24" Type="http://schemas.openxmlformats.org/officeDocument/2006/relationships/oleObject" Target="../embeddings/oleObject174.bin"/><Relationship Id="rId5" Type="http://schemas.openxmlformats.org/officeDocument/2006/relationships/image" Target="../media/image114.wmf"/><Relationship Id="rId15" Type="http://schemas.openxmlformats.org/officeDocument/2006/relationships/image" Target="../media/image118.wmf"/><Relationship Id="rId23" Type="http://schemas.openxmlformats.org/officeDocument/2006/relationships/image" Target="../media/image122.wmf"/><Relationship Id="rId10" Type="http://schemas.openxmlformats.org/officeDocument/2006/relationships/image" Target="../media/image116.wmf"/><Relationship Id="rId19" Type="http://schemas.openxmlformats.org/officeDocument/2006/relationships/image" Target="../media/image120.wmf"/><Relationship Id="rId4" Type="http://schemas.openxmlformats.org/officeDocument/2006/relationships/oleObject" Target="../embeddings/oleObject163.bin"/><Relationship Id="rId9" Type="http://schemas.openxmlformats.org/officeDocument/2006/relationships/oleObject" Target="../embeddings/oleObject166.bin"/><Relationship Id="rId14" Type="http://schemas.openxmlformats.org/officeDocument/2006/relationships/oleObject" Target="../embeddings/oleObject169.bin"/><Relationship Id="rId22" Type="http://schemas.openxmlformats.org/officeDocument/2006/relationships/oleObject" Target="../embeddings/oleObject173.bin"/><Relationship Id="rId27" Type="http://schemas.openxmlformats.org/officeDocument/2006/relationships/image" Target="../media/image124.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181.bin"/><Relationship Id="rId18" Type="http://schemas.openxmlformats.org/officeDocument/2006/relationships/image" Target="../media/image131.wmf"/><Relationship Id="rId3" Type="http://schemas.openxmlformats.org/officeDocument/2006/relationships/oleObject" Target="../embeddings/oleObject176.bin"/><Relationship Id="rId7" Type="http://schemas.openxmlformats.org/officeDocument/2006/relationships/oleObject" Target="../embeddings/oleObject178.bin"/><Relationship Id="rId12" Type="http://schemas.openxmlformats.org/officeDocument/2006/relationships/image" Target="../media/image128.wmf"/><Relationship Id="rId17" Type="http://schemas.openxmlformats.org/officeDocument/2006/relationships/oleObject" Target="../embeddings/oleObject183.bin"/><Relationship Id="rId2" Type="http://schemas.openxmlformats.org/officeDocument/2006/relationships/image" Target="../media/image125.png"/><Relationship Id="rId16" Type="http://schemas.openxmlformats.org/officeDocument/2006/relationships/image" Target="../media/image130.wmf"/><Relationship Id="rId1" Type="http://schemas.openxmlformats.org/officeDocument/2006/relationships/slideLayout" Target="../slideLayouts/slideLayout4.xml"/><Relationship Id="rId6" Type="http://schemas.openxmlformats.org/officeDocument/2006/relationships/image" Target="../media/image103.wmf"/><Relationship Id="rId11" Type="http://schemas.openxmlformats.org/officeDocument/2006/relationships/oleObject" Target="../embeddings/oleObject180.bin"/><Relationship Id="rId5" Type="http://schemas.openxmlformats.org/officeDocument/2006/relationships/oleObject" Target="../embeddings/oleObject177.bin"/><Relationship Id="rId15" Type="http://schemas.openxmlformats.org/officeDocument/2006/relationships/oleObject" Target="../embeddings/oleObject182.bin"/><Relationship Id="rId10" Type="http://schemas.openxmlformats.org/officeDocument/2006/relationships/image" Target="../media/image127.wmf"/><Relationship Id="rId19" Type="http://schemas.openxmlformats.org/officeDocument/2006/relationships/image" Target="../media/image132.png"/><Relationship Id="rId4" Type="http://schemas.openxmlformats.org/officeDocument/2006/relationships/image" Target="../media/image126.wmf"/><Relationship Id="rId9" Type="http://schemas.openxmlformats.org/officeDocument/2006/relationships/oleObject" Target="../embeddings/oleObject179.bin"/><Relationship Id="rId14" Type="http://schemas.openxmlformats.org/officeDocument/2006/relationships/image" Target="../media/image129.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87.bin"/><Relationship Id="rId13" Type="http://schemas.openxmlformats.org/officeDocument/2006/relationships/image" Target="../media/image138.wmf"/><Relationship Id="rId3" Type="http://schemas.openxmlformats.org/officeDocument/2006/relationships/image" Target="../media/image133.wmf"/><Relationship Id="rId7" Type="http://schemas.openxmlformats.org/officeDocument/2006/relationships/image" Target="../media/image135.wmf"/><Relationship Id="rId12" Type="http://schemas.openxmlformats.org/officeDocument/2006/relationships/oleObject" Target="../embeddings/oleObject189.bin"/><Relationship Id="rId2" Type="http://schemas.openxmlformats.org/officeDocument/2006/relationships/oleObject" Target="../embeddings/oleObject184.bin"/><Relationship Id="rId1" Type="http://schemas.openxmlformats.org/officeDocument/2006/relationships/slideLayout" Target="../slideLayouts/slideLayout4.xml"/><Relationship Id="rId6" Type="http://schemas.openxmlformats.org/officeDocument/2006/relationships/oleObject" Target="../embeddings/oleObject186.bin"/><Relationship Id="rId11" Type="http://schemas.openxmlformats.org/officeDocument/2006/relationships/image" Target="../media/image137.wmf"/><Relationship Id="rId5" Type="http://schemas.openxmlformats.org/officeDocument/2006/relationships/image" Target="../media/image134.wmf"/><Relationship Id="rId10" Type="http://schemas.openxmlformats.org/officeDocument/2006/relationships/oleObject" Target="../embeddings/oleObject188.bin"/><Relationship Id="rId4" Type="http://schemas.openxmlformats.org/officeDocument/2006/relationships/oleObject" Target="../embeddings/oleObject185.bin"/><Relationship Id="rId9" Type="http://schemas.openxmlformats.org/officeDocument/2006/relationships/image" Target="../media/image136.wmf"/><Relationship Id="rId14" Type="http://schemas.openxmlformats.org/officeDocument/2006/relationships/image" Target="../media/image139.png"/></Relationships>
</file>

<file path=ppt/slides/_rels/slide48.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oleObject" Target="../embeddings/oleObject190.bin"/><Relationship Id="rId7" Type="http://schemas.openxmlformats.org/officeDocument/2006/relationships/oleObject" Target="../embeddings/oleObject192.bin"/><Relationship Id="rId2" Type="http://schemas.openxmlformats.org/officeDocument/2006/relationships/image" Target="../media/image142.png"/><Relationship Id="rId1" Type="http://schemas.openxmlformats.org/officeDocument/2006/relationships/slideLayout" Target="../slideLayouts/slideLayout4.xml"/><Relationship Id="rId6" Type="http://schemas.openxmlformats.org/officeDocument/2006/relationships/image" Target="../media/image144.wmf"/><Relationship Id="rId5" Type="http://schemas.openxmlformats.org/officeDocument/2006/relationships/oleObject" Target="../embeddings/oleObject191.bin"/><Relationship Id="rId10" Type="http://schemas.openxmlformats.org/officeDocument/2006/relationships/image" Target="../media/image146.wmf"/><Relationship Id="rId4" Type="http://schemas.openxmlformats.org/officeDocument/2006/relationships/image" Target="../media/image143.wmf"/><Relationship Id="rId9" Type="http://schemas.openxmlformats.org/officeDocument/2006/relationships/oleObject" Target="../embeddings/oleObject193.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96.bin"/><Relationship Id="rId13" Type="http://schemas.openxmlformats.org/officeDocument/2006/relationships/image" Target="../media/image146.wmf"/><Relationship Id="rId3" Type="http://schemas.openxmlformats.org/officeDocument/2006/relationships/oleObject" Target="../embeddings/oleObject194.bin"/><Relationship Id="rId7" Type="http://schemas.openxmlformats.org/officeDocument/2006/relationships/image" Target="../media/image143.wmf"/><Relationship Id="rId12" Type="http://schemas.openxmlformats.org/officeDocument/2006/relationships/oleObject" Target="../embeddings/oleObject198.bin"/><Relationship Id="rId2" Type="http://schemas.openxmlformats.org/officeDocument/2006/relationships/image" Target="../media/image147.png"/><Relationship Id="rId1" Type="http://schemas.openxmlformats.org/officeDocument/2006/relationships/slideLayout" Target="../slideLayouts/slideLayout4.xml"/><Relationship Id="rId6" Type="http://schemas.openxmlformats.org/officeDocument/2006/relationships/oleObject" Target="../embeddings/oleObject195.bin"/><Relationship Id="rId11" Type="http://schemas.openxmlformats.org/officeDocument/2006/relationships/image" Target="../media/image145.wmf"/><Relationship Id="rId5" Type="http://schemas.openxmlformats.org/officeDocument/2006/relationships/image" Target="../media/image142.png"/><Relationship Id="rId15" Type="http://schemas.openxmlformats.org/officeDocument/2006/relationships/oleObject" Target="../embeddings/oleObject200.bin"/><Relationship Id="rId10" Type="http://schemas.openxmlformats.org/officeDocument/2006/relationships/oleObject" Target="../embeddings/oleObject197.bin"/><Relationship Id="rId4" Type="http://schemas.openxmlformats.org/officeDocument/2006/relationships/image" Target="../media/image148.wmf"/><Relationship Id="rId9" Type="http://schemas.openxmlformats.org/officeDocument/2006/relationships/image" Target="../media/image144.wmf"/><Relationship Id="rId14" Type="http://schemas.openxmlformats.org/officeDocument/2006/relationships/oleObject" Target="../embeddings/oleObject199.bin"/></Relationships>
</file>

<file path=ppt/slides/_rels/slide53.xml.rels><?xml version="1.0" encoding="UTF-8" standalone="yes"?>
<Relationships xmlns="http://schemas.openxmlformats.org/package/2006/relationships"><Relationship Id="rId3" Type="http://schemas.openxmlformats.org/officeDocument/2006/relationships/image" Target="../media/image144.wmf"/><Relationship Id="rId7" Type="http://schemas.openxmlformats.org/officeDocument/2006/relationships/oleObject" Target="../embeddings/oleObject204.bin"/><Relationship Id="rId2" Type="http://schemas.openxmlformats.org/officeDocument/2006/relationships/oleObject" Target="../embeddings/oleObject201.bin"/><Relationship Id="rId1" Type="http://schemas.openxmlformats.org/officeDocument/2006/relationships/slideLayout" Target="../slideLayouts/slideLayout4.xml"/><Relationship Id="rId6" Type="http://schemas.openxmlformats.org/officeDocument/2006/relationships/oleObject" Target="../embeddings/oleObject203.bin"/><Relationship Id="rId5" Type="http://schemas.openxmlformats.org/officeDocument/2006/relationships/image" Target="../media/image145.wmf"/><Relationship Id="rId4" Type="http://schemas.openxmlformats.org/officeDocument/2006/relationships/oleObject" Target="../embeddings/oleObject202.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09.bin"/><Relationship Id="rId13" Type="http://schemas.openxmlformats.org/officeDocument/2006/relationships/oleObject" Target="../embeddings/oleObject212.bin"/><Relationship Id="rId18" Type="http://schemas.openxmlformats.org/officeDocument/2006/relationships/oleObject" Target="../embeddings/oleObject215.bin"/><Relationship Id="rId3" Type="http://schemas.openxmlformats.org/officeDocument/2006/relationships/image" Target="../media/image144.wmf"/><Relationship Id="rId7" Type="http://schemas.openxmlformats.org/officeDocument/2006/relationships/oleObject" Target="../embeddings/oleObject208.bin"/><Relationship Id="rId12" Type="http://schemas.openxmlformats.org/officeDocument/2006/relationships/oleObject" Target="../embeddings/oleObject211.bin"/><Relationship Id="rId17" Type="http://schemas.openxmlformats.org/officeDocument/2006/relationships/oleObject" Target="../embeddings/oleObject214.bin"/><Relationship Id="rId2" Type="http://schemas.openxmlformats.org/officeDocument/2006/relationships/oleObject" Target="../embeddings/oleObject205.bin"/><Relationship Id="rId16" Type="http://schemas.openxmlformats.org/officeDocument/2006/relationships/image" Target="../media/image146.wmf"/><Relationship Id="rId20" Type="http://schemas.openxmlformats.org/officeDocument/2006/relationships/image" Target="../media/image152.wmf"/><Relationship Id="rId1" Type="http://schemas.openxmlformats.org/officeDocument/2006/relationships/slideLayout" Target="../slideLayouts/slideLayout4.xml"/><Relationship Id="rId6" Type="http://schemas.openxmlformats.org/officeDocument/2006/relationships/oleObject" Target="../embeddings/oleObject207.bin"/><Relationship Id="rId11" Type="http://schemas.openxmlformats.org/officeDocument/2006/relationships/image" Target="../media/image150.wmf"/><Relationship Id="rId5" Type="http://schemas.openxmlformats.org/officeDocument/2006/relationships/image" Target="../media/image145.wmf"/><Relationship Id="rId15" Type="http://schemas.openxmlformats.org/officeDocument/2006/relationships/oleObject" Target="../embeddings/oleObject213.bin"/><Relationship Id="rId10" Type="http://schemas.openxmlformats.org/officeDocument/2006/relationships/oleObject" Target="../embeddings/oleObject210.bin"/><Relationship Id="rId19" Type="http://schemas.openxmlformats.org/officeDocument/2006/relationships/oleObject" Target="../embeddings/oleObject216.bin"/><Relationship Id="rId4" Type="http://schemas.openxmlformats.org/officeDocument/2006/relationships/oleObject" Target="../embeddings/oleObject206.bin"/><Relationship Id="rId9" Type="http://schemas.openxmlformats.org/officeDocument/2006/relationships/image" Target="../media/image149.wmf"/><Relationship Id="rId14" Type="http://schemas.openxmlformats.org/officeDocument/2006/relationships/image" Target="../media/image151.wmf"/></Relationships>
</file>

<file path=ppt/slides/_rels/slide55.xml.rels><?xml version="1.0" encoding="UTF-8" standalone="yes"?>
<Relationships xmlns="http://schemas.openxmlformats.org/package/2006/relationships"><Relationship Id="rId8" Type="http://schemas.openxmlformats.org/officeDocument/2006/relationships/image" Target="../media/image145.wmf"/><Relationship Id="rId13" Type="http://schemas.openxmlformats.org/officeDocument/2006/relationships/image" Target="../media/image156.png"/><Relationship Id="rId18" Type="http://schemas.openxmlformats.org/officeDocument/2006/relationships/image" Target="../media/image158.wmf"/><Relationship Id="rId3" Type="http://schemas.openxmlformats.org/officeDocument/2006/relationships/image" Target="../media/image153.wmf"/><Relationship Id="rId7" Type="http://schemas.openxmlformats.org/officeDocument/2006/relationships/oleObject" Target="../embeddings/oleObject220.bin"/><Relationship Id="rId12" Type="http://schemas.openxmlformats.org/officeDocument/2006/relationships/image" Target="../media/image155.wmf"/><Relationship Id="rId17" Type="http://schemas.openxmlformats.org/officeDocument/2006/relationships/oleObject" Target="../embeddings/oleObject225.bin"/><Relationship Id="rId2" Type="http://schemas.openxmlformats.org/officeDocument/2006/relationships/oleObject" Target="../embeddings/oleObject217.bin"/><Relationship Id="rId16" Type="http://schemas.openxmlformats.org/officeDocument/2006/relationships/oleObject" Target="../embeddings/oleObject224.bin"/><Relationship Id="rId1" Type="http://schemas.openxmlformats.org/officeDocument/2006/relationships/slideLayout" Target="../slideLayouts/slideLayout4.xml"/><Relationship Id="rId6" Type="http://schemas.openxmlformats.org/officeDocument/2006/relationships/image" Target="../media/image150.wmf"/><Relationship Id="rId11" Type="http://schemas.openxmlformats.org/officeDocument/2006/relationships/oleObject" Target="../embeddings/oleObject222.bin"/><Relationship Id="rId5" Type="http://schemas.openxmlformats.org/officeDocument/2006/relationships/oleObject" Target="../embeddings/oleObject219.bin"/><Relationship Id="rId15" Type="http://schemas.openxmlformats.org/officeDocument/2006/relationships/image" Target="../media/image157.wmf"/><Relationship Id="rId10" Type="http://schemas.openxmlformats.org/officeDocument/2006/relationships/image" Target="../media/image154.png"/><Relationship Id="rId4" Type="http://schemas.openxmlformats.org/officeDocument/2006/relationships/oleObject" Target="../embeddings/oleObject218.bin"/><Relationship Id="rId9" Type="http://schemas.openxmlformats.org/officeDocument/2006/relationships/oleObject" Target="../embeddings/oleObject221.bin"/><Relationship Id="rId14" Type="http://schemas.openxmlformats.org/officeDocument/2006/relationships/oleObject" Target="../embeddings/oleObject223.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blog.csdn.net/u010866505/article/details/77877345" TargetMode="External"/><Relationship Id="rId2" Type="http://schemas.openxmlformats.org/officeDocument/2006/relationships/hyperlink" Target="https://www.kaggle.com/prashant111/naive-bayes-classifier-in-python" TargetMode="External"/><Relationship Id="rId1" Type="http://schemas.openxmlformats.org/officeDocument/2006/relationships/slideLayout" Target="../slideLayouts/slideLayout2.xml"/><Relationship Id="rId4" Type="http://schemas.openxmlformats.org/officeDocument/2006/relationships/hyperlink" Target="https://www.bilibili.com/video/BV1jX4y1M7Wn?p=9"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9.wmf"/><Relationship Id="rId18" Type="http://schemas.openxmlformats.org/officeDocument/2006/relationships/image" Target="../media/image11.wmf"/><Relationship Id="rId3" Type="http://schemas.openxmlformats.org/officeDocument/2006/relationships/image" Target="../media/image4.wmf"/><Relationship Id="rId21" Type="http://schemas.openxmlformats.org/officeDocument/2006/relationships/image" Target="../media/image13.png"/><Relationship Id="rId7" Type="http://schemas.openxmlformats.org/officeDocument/2006/relationships/image" Target="../media/image6.wmf"/><Relationship Id="rId12" Type="http://schemas.openxmlformats.org/officeDocument/2006/relationships/oleObject" Target="../embeddings/oleObject6.bin"/><Relationship Id="rId17" Type="http://schemas.openxmlformats.org/officeDocument/2006/relationships/oleObject" Target="../embeddings/oleObject9.bin"/><Relationship Id="rId2" Type="http://schemas.openxmlformats.org/officeDocument/2006/relationships/oleObject" Target="../embeddings/oleObject1.bin"/><Relationship Id="rId16" Type="http://schemas.openxmlformats.org/officeDocument/2006/relationships/image" Target="../media/image10.wmf"/><Relationship Id="rId20" Type="http://schemas.openxmlformats.org/officeDocument/2006/relationships/image" Target="../media/image12.wmf"/><Relationship Id="rId1" Type="http://schemas.openxmlformats.org/officeDocument/2006/relationships/slideLayout" Target="../slideLayouts/slideLayout4.xml"/><Relationship Id="rId6" Type="http://schemas.openxmlformats.org/officeDocument/2006/relationships/oleObject" Target="../embeddings/oleObject3.bin"/><Relationship Id="rId11" Type="http://schemas.openxmlformats.org/officeDocument/2006/relationships/image" Target="../media/image8.wmf"/><Relationship Id="rId24" Type="http://schemas.openxmlformats.org/officeDocument/2006/relationships/image" Target="../media/image15.png"/><Relationship Id="rId5" Type="http://schemas.openxmlformats.org/officeDocument/2006/relationships/image" Target="../media/image5.wmf"/><Relationship Id="rId15" Type="http://schemas.openxmlformats.org/officeDocument/2006/relationships/oleObject" Target="../embeddings/oleObject8.bin"/><Relationship Id="rId23" Type="http://schemas.openxmlformats.org/officeDocument/2006/relationships/image" Target="../media/image14.wmf"/><Relationship Id="rId10" Type="http://schemas.openxmlformats.org/officeDocument/2006/relationships/oleObject" Target="../embeddings/oleObject5.bin"/><Relationship Id="rId19" Type="http://schemas.openxmlformats.org/officeDocument/2006/relationships/oleObject" Target="../embeddings/oleObject10.bin"/><Relationship Id="rId4" Type="http://schemas.openxmlformats.org/officeDocument/2006/relationships/oleObject" Target="../embeddings/oleObject2.bin"/><Relationship Id="rId9" Type="http://schemas.openxmlformats.org/officeDocument/2006/relationships/image" Target="../media/image7.wmf"/><Relationship Id="rId14" Type="http://schemas.openxmlformats.org/officeDocument/2006/relationships/oleObject" Target="../embeddings/oleObject7.bin"/><Relationship Id="rId22"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9.wmf"/><Relationship Id="rId7" Type="http://schemas.openxmlformats.org/officeDocument/2006/relationships/image" Target="../media/image17.wmf"/><Relationship Id="rId2" Type="http://schemas.openxmlformats.org/officeDocument/2006/relationships/oleObject" Target="../embeddings/oleObject12.bin"/><Relationship Id="rId1" Type="http://schemas.openxmlformats.org/officeDocument/2006/relationships/slideLayout" Target="../slideLayouts/slideLayout4.xml"/><Relationship Id="rId6" Type="http://schemas.openxmlformats.org/officeDocument/2006/relationships/oleObject" Target="../embeddings/oleObject14.bin"/><Relationship Id="rId5" Type="http://schemas.openxmlformats.org/officeDocument/2006/relationships/image" Target="../media/image16.wmf"/><Relationship Id="rId4" Type="http://schemas.openxmlformats.org/officeDocument/2006/relationships/oleObject" Target="../embeddings/oleObject13.bin"/><Relationship Id="rId9" Type="http://schemas.openxmlformats.org/officeDocument/2006/relationships/image" Target="../media/image18.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20.wmf"/><Relationship Id="rId3" Type="http://schemas.openxmlformats.org/officeDocument/2006/relationships/image" Target="../media/image9.wmf"/><Relationship Id="rId7" Type="http://schemas.openxmlformats.org/officeDocument/2006/relationships/image" Target="../media/image17.wmf"/><Relationship Id="rId12" Type="http://schemas.openxmlformats.org/officeDocument/2006/relationships/oleObject" Target="../embeddings/oleObject21.bin"/><Relationship Id="rId17" Type="http://schemas.openxmlformats.org/officeDocument/2006/relationships/image" Target="../media/image23.png"/><Relationship Id="rId2" Type="http://schemas.openxmlformats.org/officeDocument/2006/relationships/oleObject" Target="../embeddings/oleObject16.bin"/><Relationship Id="rId16"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oleObject" Target="../embeddings/oleObject18.bin"/><Relationship Id="rId11" Type="http://schemas.openxmlformats.org/officeDocument/2006/relationships/image" Target="../media/image19.wmf"/><Relationship Id="rId5" Type="http://schemas.openxmlformats.org/officeDocument/2006/relationships/image" Target="../media/image16.wmf"/><Relationship Id="rId15" Type="http://schemas.openxmlformats.org/officeDocument/2006/relationships/image" Target="../media/image21.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18.wmf"/><Relationship Id="rId14" Type="http://schemas.openxmlformats.org/officeDocument/2006/relationships/oleObject" Target="../embeddings/oleObject22.bin"/></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87858" y="5547360"/>
            <a:ext cx="400110" cy="536448"/>
          </a:xfrm>
          <a:prstGeom prst="rect">
            <a:avLst/>
          </a:prstGeom>
          <a:noFill/>
        </p:spPr>
        <p:txBody>
          <a:bodyPr vert="eaVert" wrap="square" rtlCol="0">
            <a:spAutoFit/>
          </a:bodyPr>
          <a:lstStyle/>
          <a:p>
            <a:r>
              <a:rPr lang="zh-CN" altLang="en-US" sz="1400" spc="-300" dirty="0">
                <a:latin typeface="华文仿宋" panose="02010600040101010101" pitchFamily="2" charset="-122"/>
                <a:ea typeface="华文仿宋" panose="02010600040101010101" pitchFamily="2" charset="-122"/>
              </a:rPr>
              <a:t>霍轩</a:t>
            </a:r>
          </a:p>
        </p:txBody>
      </p:sp>
    </p:spTree>
    <p:extLst>
      <p:ext uri="{BB962C8B-B14F-4D97-AF65-F5344CB8AC3E}">
        <p14:creationId xmlns:p14="http://schemas.microsoft.com/office/powerpoint/2010/main" val="3606401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贝叶斯决策论</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5136388"/>
          </a:xfrm>
        </p:spPr>
        <p:txBody>
          <a:bodyPr>
            <a:normAutofit/>
          </a:bodyPr>
          <a:lstStyle/>
          <a:p>
            <a:r>
              <a:rPr lang="zh-CN" altLang="en-US" dirty="0"/>
              <a:t>具体来说，若目标是最小化分类错误率，则误判损失    可写为</a:t>
            </a:r>
          </a:p>
          <a:p>
            <a:endParaRPr lang="zh-CN" altLang="en-US" dirty="0"/>
          </a:p>
          <a:p>
            <a:endParaRPr lang="zh-CN" altLang="en-US" dirty="0"/>
          </a:p>
          <a:p>
            <a:endParaRPr lang="zh-CN" altLang="en-US" dirty="0"/>
          </a:p>
          <a:p>
            <a:r>
              <a:rPr lang="zh-CN" altLang="en-US" dirty="0"/>
              <a:t>此时条件风险</a:t>
            </a:r>
          </a:p>
          <a:p>
            <a:endParaRPr lang="zh-CN" altLang="en-US" dirty="0"/>
          </a:p>
          <a:p>
            <a:endParaRPr lang="zh-CN" altLang="en-US" dirty="0"/>
          </a:p>
          <a:p>
            <a:endParaRPr lang="zh-CN" altLang="en-US" dirty="0"/>
          </a:p>
          <a:p>
            <a:endParaRPr lang="en-US" altLang="zh-CN" dirty="0"/>
          </a:p>
          <a:p>
            <a:endParaRPr lang="en-US" altLang="zh-CN" dirty="0"/>
          </a:p>
        </p:txBody>
      </p:sp>
      <p:pic>
        <p:nvPicPr>
          <p:cNvPr id="11" name="图片 10"/>
          <p:cNvPicPr>
            <a:picLocks noChangeAspect="1"/>
          </p:cNvPicPr>
          <p:nvPr/>
        </p:nvPicPr>
        <p:blipFill>
          <a:blip r:embed="rId2"/>
          <a:stretch>
            <a:fillRect/>
          </a:stretch>
        </p:blipFill>
        <p:spPr>
          <a:xfrm>
            <a:off x="7146013" y="1120514"/>
            <a:ext cx="308887" cy="239347"/>
          </a:xfrm>
          <a:prstGeom prst="rect">
            <a:avLst/>
          </a:prstGeom>
        </p:spPr>
      </p:pic>
      <p:grpSp>
        <p:nvGrpSpPr>
          <p:cNvPr id="5" name="组合 4"/>
          <p:cNvGrpSpPr/>
          <p:nvPr/>
        </p:nvGrpSpPr>
        <p:grpSpPr>
          <a:xfrm>
            <a:off x="2738424" y="1706846"/>
            <a:ext cx="4726112" cy="759504"/>
            <a:chOff x="2738424" y="1706846"/>
            <a:chExt cx="4726112" cy="759504"/>
          </a:xfrm>
        </p:grpSpPr>
        <p:pic>
          <p:nvPicPr>
            <p:cNvPr id="13" name="图片 12"/>
            <p:cNvPicPr>
              <a:picLocks noChangeAspect="1"/>
            </p:cNvPicPr>
            <p:nvPr/>
          </p:nvPicPr>
          <p:blipFill>
            <a:blip r:embed="rId3"/>
            <a:stretch>
              <a:fillRect/>
            </a:stretch>
          </p:blipFill>
          <p:spPr>
            <a:xfrm>
              <a:off x="2738424" y="1706846"/>
              <a:ext cx="2950254" cy="759504"/>
            </a:xfrm>
            <a:prstGeom prst="rect">
              <a:avLst/>
            </a:prstGeom>
          </p:spPr>
        </p:pic>
        <p:pic>
          <p:nvPicPr>
            <p:cNvPr id="3" name="图片 2"/>
            <p:cNvPicPr>
              <a:picLocks noChangeAspect="1"/>
            </p:cNvPicPr>
            <p:nvPr/>
          </p:nvPicPr>
          <p:blipFill>
            <a:blip r:embed="rId4"/>
            <a:stretch>
              <a:fillRect/>
            </a:stretch>
          </p:blipFill>
          <p:spPr>
            <a:xfrm>
              <a:off x="6827489" y="1910185"/>
              <a:ext cx="637047" cy="352826"/>
            </a:xfrm>
            <a:prstGeom prst="rect">
              <a:avLst/>
            </a:prstGeom>
          </p:spPr>
        </p:pic>
      </p:grpSp>
      <p:grpSp>
        <p:nvGrpSpPr>
          <p:cNvPr id="7" name="组合 6"/>
          <p:cNvGrpSpPr/>
          <p:nvPr/>
        </p:nvGrpSpPr>
        <p:grpSpPr>
          <a:xfrm>
            <a:off x="2647958" y="3318378"/>
            <a:ext cx="4839820" cy="373905"/>
            <a:chOff x="2647958" y="3318378"/>
            <a:chExt cx="4839820" cy="373905"/>
          </a:xfrm>
        </p:grpSpPr>
        <p:graphicFrame>
          <p:nvGraphicFramePr>
            <p:cNvPr id="10" name="对象 9"/>
            <p:cNvGraphicFramePr>
              <a:graphicFrameLocks noChangeAspect="1"/>
            </p:cNvGraphicFramePr>
            <p:nvPr/>
          </p:nvGraphicFramePr>
          <p:xfrm>
            <a:off x="2647958" y="3318378"/>
            <a:ext cx="3131185" cy="373905"/>
          </p:xfrm>
          <a:graphic>
            <a:graphicData uri="http://schemas.openxmlformats.org/presentationml/2006/ole">
              <mc:AlternateContent xmlns:mc="http://schemas.openxmlformats.org/markup-compatibility/2006">
                <mc:Choice xmlns:v="urn:schemas-microsoft-com:vml" Requires="v">
                  <p:oleObj name="Formula" r:id="rId5" imgW="1476000" imgH="177840" progId="Equation.Ribbit">
                    <p:embed/>
                  </p:oleObj>
                </mc:Choice>
                <mc:Fallback>
                  <p:oleObj name="Formula" r:id="rId5" imgW="1476000" imgH="177840" progId="Equation.Ribbit">
                    <p:embed/>
                    <p:pic>
                      <p:nvPicPr>
                        <p:cNvPr id="0" name=""/>
                        <p:cNvPicPr/>
                        <p:nvPr/>
                      </p:nvPicPr>
                      <p:blipFill>
                        <a:blip r:embed="rId6"/>
                        <a:stretch>
                          <a:fillRect/>
                        </a:stretch>
                      </p:blipFill>
                      <p:spPr>
                        <a:xfrm>
                          <a:off x="2647958" y="3318378"/>
                          <a:ext cx="3131185" cy="373905"/>
                        </a:xfrm>
                        <a:prstGeom prst="rect">
                          <a:avLst/>
                        </a:prstGeom>
                      </p:spPr>
                    </p:pic>
                  </p:oleObj>
                </mc:Fallback>
              </mc:AlternateContent>
            </a:graphicData>
          </a:graphic>
        </p:graphicFrame>
        <p:pic>
          <p:nvPicPr>
            <p:cNvPr id="6" name="图片 5"/>
            <p:cNvPicPr>
              <a:picLocks noChangeAspect="1"/>
            </p:cNvPicPr>
            <p:nvPr/>
          </p:nvPicPr>
          <p:blipFill>
            <a:blip r:embed="rId7"/>
            <a:stretch>
              <a:fillRect/>
            </a:stretch>
          </p:blipFill>
          <p:spPr>
            <a:xfrm>
              <a:off x="6827489" y="3339457"/>
              <a:ext cx="660289" cy="352826"/>
            </a:xfrm>
            <a:prstGeom prst="rect">
              <a:avLst/>
            </a:prstGeom>
          </p:spPr>
        </p:pic>
      </p:grpSp>
    </p:spTree>
    <p:extLst>
      <p:ext uri="{BB962C8B-B14F-4D97-AF65-F5344CB8AC3E}">
        <p14:creationId xmlns:p14="http://schemas.microsoft.com/office/powerpoint/2010/main" val="14352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贝叶斯决策论</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5136388"/>
          </a:xfrm>
        </p:spPr>
        <p:txBody>
          <a:bodyPr>
            <a:normAutofit/>
          </a:bodyPr>
          <a:lstStyle/>
          <a:p>
            <a:r>
              <a:rPr lang="zh-CN" altLang="en-US" dirty="0"/>
              <a:t>具体来说，若目标是最小化分类错误率，则误判损失    可写为</a:t>
            </a:r>
          </a:p>
          <a:p>
            <a:endParaRPr lang="zh-CN" altLang="en-US" dirty="0"/>
          </a:p>
          <a:p>
            <a:endParaRPr lang="zh-CN" altLang="en-US" dirty="0"/>
          </a:p>
          <a:p>
            <a:endParaRPr lang="zh-CN" altLang="en-US" dirty="0"/>
          </a:p>
          <a:p>
            <a:r>
              <a:rPr lang="zh-CN" altLang="en-US" dirty="0"/>
              <a:t>此时条件风险</a:t>
            </a:r>
          </a:p>
          <a:p>
            <a:endParaRPr lang="zh-CN" altLang="en-US" dirty="0"/>
          </a:p>
          <a:p>
            <a:endParaRPr lang="zh-CN" altLang="en-US" dirty="0"/>
          </a:p>
          <a:p>
            <a:r>
              <a:rPr lang="zh-CN" altLang="en-US" dirty="0">
                <a:latin typeface="+mj-ea"/>
              </a:rPr>
              <a:t>于是，最小化分类错误率的贝叶斯最有分类器为</a:t>
            </a:r>
          </a:p>
          <a:p>
            <a:endParaRPr lang="zh-CN" altLang="en-US" dirty="0">
              <a:latin typeface="+mj-ea"/>
            </a:endParaRPr>
          </a:p>
          <a:p>
            <a:endParaRPr lang="zh-CN" altLang="en-US" dirty="0">
              <a:latin typeface="+mj-ea"/>
            </a:endParaRPr>
          </a:p>
          <a:p>
            <a:pPr lvl="1"/>
            <a:r>
              <a:rPr lang="zh-CN" altLang="en-US" dirty="0">
                <a:latin typeface="+mj-ea"/>
              </a:rPr>
              <a:t>即对每个样本   ，选择能使后验概率         最大的类别标记。</a:t>
            </a:r>
          </a:p>
          <a:p>
            <a:endParaRPr lang="zh-CN" altLang="en-US" dirty="0"/>
          </a:p>
          <a:p>
            <a:endParaRPr lang="en-US" altLang="zh-CN" dirty="0"/>
          </a:p>
          <a:p>
            <a:endParaRPr lang="en-US" altLang="zh-CN" dirty="0"/>
          </a:p>
        </p:txBody>
      </p:sp>
      <p:pic>
        <p:nvPicPr>
          <p:cNvPr id="11" name="图片 10"/>
          <p:cNvPicPr>
            <a:picLocks noChangeAspect="1"/>
          </p:cNvPicPr>
          <p:nvPr/>
        </p:nvPicPr>
        <p:blipFill>
          <a:blip r:embed="rId2"/>
          <a:stretch>
            <a:fillRect/>
          </a:stretch>
        </p:blipFill>
        <p:spPr>
          <a:xfrm>
            <a:off x="7146013" y="1120514"/>
            <a:ext cx="308887" cy="239347"/>
          </a:xfrm>
          <a:prstGeom prst="rect">
            <a:avLst/>
          </a:prstGeom>
        </p:spPr>
      </p:pic>
      <p:grpSp>
        <p:nvGrpSpPr>
          <p:cNvPr id="5" name="组合 4"/>
          <p:cNvGrpSpPr/>
          <p:nvPr/>
        </p:nvGrpSpPr>
        <p:grpSpPr>
          <a:xfrm>
            <a:off x="2738424" y="1706846"/>
            <a:ext cx="4726112" cy="759504"/>
            <a:chOff x="2738424" y="1706846"/>
            <a:chExt cx="4726112" cy="759504"/>
          </a:xfrm>
        </p:grpSpPr>
        <p:pic>
          <p:nvPicPr>
            <p:cNvPr id="13" name="图片 12"/>
            <p:cNvPicPr>
              <a:picLocks noChangeAspect="1"/>
            </p:cNvPicPr>
            <p:nvPr/>
          </p:nvPicPr>
          <p:blipFill>
            <a:blip r:embed="rId3"/>
            <a:stretch>
              <a:fillRect/>
            </a:stretch>
          </p:blipFill>
          <p:spPr>
            <a:xfrm>
              <a:off x="2738424" y="1706846"/>
              <a:ext cx="2950254" cy="759504"/>
            </a:xfrm>
            <a:prstGeom prst="rect">
              <a:avLst/>
            </a:prstGeom>
          </p:spPr>
        </p:pic>
        <p:pic>
          <p:nvPicPr>
            <p:cNvPr id="3" name="图片 2"/>
            <p:cNvPicPr>
              <a:picLocks noChangeAspect="1"/>
            </p:cNvPicPr>
            <p:nvPr/>
          </p:nvPicPr>
          <p:blipFill>
            <a:blip r:embed="rId4"/>
            <a:stretch>
              <a:fillRect/>
            </a:stretch>
          </p:blipFill>
          <p:spPr>
            <a:xfrm>
              <a:off x="6827489" y="1910185"/>
              <a:ext cx="637047" cy="352826"/>
            </a:xfrm>
            <a:prstGeom prst="rect">
              <a:avLst/>
            </a:prstGeom>
          </p:spPr>
        </p:pic>
      </p:grpSp>
      <p:grpSp>
        <p:nvGrpSpPr>
          <p:cNvPr id="7" name="组合 6"/>
          <p:cNvGrpSpPr/>
          <p:nvPr/>
        </p:nvGrpSpPr>
        <p:grpSpPr>
          <a:xfrm>
            <a:off x="2647958" y="3318378"/>
            <a:ext cx="4839820" cy="373905"/>
            <a:chOff x="2647958" y="3318378"/>
            <a:chExt cx="4839820" cy="373905"/>
          </a:xfrm>
        </p:grpSpPr>
        <p:graphicFrame>
          <p:nvGraphicFramePr>
            <p:cNvPr id="10" name="对象 9"/>
            <p:cNvGraphicFramePr>
              <a:graphicFrameLocks noChangeAspect="1"/>
            </p:cNvGraphicFramePr>
            <p:nvPr/>
          </p:nvGraphicFramePr>
          <p:xfrm>
            <a:off x="2647958" y="3318378"/>
            <a:ext cx="3131185" cy="373905"/>
          </p:xfrm>
          <a:graphic>
            <a:graphicData uri="http://schemas.openxmlformats.org/presentationml/2006/ole">
              <mc:AlternateContent xmlns:mc="http://schemas.openxmlformats.org/markup-compatibility/2006">
                <mc:Choice xmlns:v="urn:schemas-microsoft-com:vml" Requires="v">
                  <p:oleObj name="Formula" r:id="rId5" imgW="1476000" imgH="177840" progId="Equation.Ribbit">
                    <p:embed/>
                  </p:oleObj>
                </mc:Choice>
                <mc:Fallback>
                  <p:oleObj name="Formula" r:id="rId5" imgW="1476000" imgH="177840" progId="Equation.Ribbit">
                    <p:embed/>
                    <p:pic>
                      <p:nvPicPr>
                        <p:cNvPr id="0" name=""/>
                        <p:cNvPicPr/>
                        <p:nvPr/>
                      </p:nvPicPr>
                      <p:blipFill>
                        <a:blip r:embed="rId6"/>
                        <a:stretch>
                          <a:fillRect/>
                        </a:stretch>
                      </p:blipFill>
                      <p:spPr>
                        <a:xfrm>
                          <a:off x="2647958" y="3318378"/>
                          <a:ext cx="3131185" cy="373905"/>
                        </a:xfrm>
                        <a:prstGeom prst="rect">
                          <a:avLst/>
                        </a:prstGeom>
                      </p:spPr>
                    </p:pic>
                  </p:oleObj>
                </mc:Fallback>
              </mc:AlternateContent>
            </a:graphicData>
          </a:graphic>
        </p:graphicFrame>
        <p:pic>
          <p:nvPicPr>
            <p:cNvPr id="6" name="图片 5"/>
            <p:cNvPicPr>
              <a:picLocks noChangeAspect="1"/>
            </p:cNvPicPr>
            <p:nvPr/>
          </p:nvPicPr>
          <p:blipFill>
            <a:blip r:embed="rId7"/>
            <a:stretch>
              <a:fillRect/>
            </a:stretch>
          </p:blipFill>
          <p:spPr>
            <a:xfrm>
              <a:off x="6827489" y="3339457"/>
              <a:ext cx="660289" cy="352826"/>
            </a:xfrm>
            <a:prstGeom prst="rect">
              <a:avLst/>
            </a:prstGeom>
          </p:spPr>
        </p:pic>
      </p:grpSp>
      <p:grpSp>
        <p:nvGrpSpPr>
          <p:cNvPr id="9" name="组合 8"/>
          <p:cNvGrpSpPr/>
          <p:nvPr/>
        </p:nvGrpSpPr>
        <p:grpSpPr>
          <a:xfrm>
            <a:off x="2488230" y="4571593"/>
            <a:ext cx="4999548" cy="585979"/>
            <a:chOff x="2488230" y="4571593"/>
            <a:chExt cx="4999548" cy="585979"/>
          </a:xfrm>
        </p:grpSpPr>
        <p:pic>
          <p:nvPicPr>
            <p:cNvPr id="15" name="图片 14"/>
            <p:cNvPicPr>
              <a:picLocks noChangeAspect="1"/>
            </p:cNvPicPr>
            <p:nvPr/>
          </p:nvPicPr>
          <p:blipFill>
            <a:blip r:embed="rId8"/>
            <a:stretch>
              <a:fillRect/>
            </a:stretch>
          </p:blipFill>
          <p:spPr>
            <a:xfrm>
              <a:off x="2488230" y="4571593"/>
              <a:ext cx="3458485" cy="585979"/>
            </a:xfrm>
            <a:prstGeom prst="rect">
              <a:avLst/>
            </a:prstGeom>
          </p:spPr>
        </p:pic>
        <p:pic>
          <p:nvPicPr>
            <p:cNvPr id="8" name="图片 7"/>
            <p:cNvPicPr>
              <a:picLocks noChangeAspect="1"/>
            </p:cNvPicPr>
            <p:nvPr/>
          </p:nvPicPr>
          <p:blipFill>
            <a:blip r:embed="rId9"/>
            <a:stretch>
              <a:fillRect/>
            </a:stretch>
          </p:blipFill>
          <p:spPr>
            <a:xfrm>
              <a:off x="6864244" y="4593786"/>
              <a:ext cx="623534" cy="340995"/>
            </a:xfrm>
            <a:prstGeom prst="rect">
              <a:avLst/>
            </a:prstGeom>
          </p:spPr>
        </p:pic>
      </p:grpSp>
      <p:graphicFrame>
        <p:nvGraphicFramePr>
          <p:cNvPr id="18" name="对象 17"/>
          <p:cNvGraphicFramePr>
            <a:graphicFrameLocks noChangeAspect="1"/>
          </p:cNvGraphicFramePr>
          <p:nvPr/>
        </p:nvGraphicFramePr>
        <p:xfrm>
          <a:off x="2543183" y="5360264"/>
          <a:ext cx="209550" cy="254000"/>
        </p:xfrm>
        <a:graphic>
          <a:graphicData uri="http://schemas.openxmlformats.org/presentationml/2006/ole">
            <mc:AlternateContent xmlns:mc="http://schemas.openxmlformats.org/markup-compatibility/2006">
              <mc:Choice xmlns:v="urn:schemas-microsoft-com:vml" Requires="v">
                <p:oleObj name="Formula" r:id="rId10" imgW="97920" imgH="120960" progId="Equation.Ribbit">
                  <p:embed/>
                </p:oleObj>
              </mc:Choice>
              <mc:Fallback>
                <p:oleObj name="Formula" r:id="rId10" imgW="97920" imgH="120960" progId="Equation.Ribbit">
                  <p:embed/>
                  <p:pic>
                    <p:nvPicPr>
                      <p:cNvPr id="0" name=""/>
                      <p:cNvPicPr/>
                      <p:nvPr/>
                    </p:nvPicPr>
                    <p:blipFill>
                      <a:blip r:embed="rId11"/>
                      <a:stretch>
                        <a:fillRect/>
                      </a:stretch>
                    </p:blipFill>
                    <p:spPr>
                      <a:xfrm>
                        <a:off x="2543183" y="5360264"/>
                        <a:ext cx="209550" cy="254000"/>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5207204" y="5319175"/>
          <a:ext cx="962947" cy="336177"/>
        </p:xfrm>
        <a:graphic>
          <a:graphicData uri="http://schemas.openxmlformats.org/presentationml/2006/ole">
            <mc:AlternateContent xmlns:mc="http://schemas.openxmlformats.org/markup-compatibility/2006">
              <mc:Choice xmlns:v="urn:schemas-microsoft-com:vml" Requires="v">
                <p:oleObj name="Formula" r:id="rId12" imgW="505800" imgH="177840" progId="Equation.Ribbit">
                  <p:embed/>
                </p:oleObj>
              </mc:Choice>
              <mc:Fallback>
                <p:oleObj name="Formula" r:id="rId12" imgW="505800" imgH="177840" progId="Equation.Ribbit">
                  <p:embed/>
                  <p:pic>
                    <p:nvPicPr>
                      <p:cNvPr id="0" name=""/>
                      <p:cNvPicPr/>
                      <p:nvPr/>
                    </p:nvPicPr>
                    <p:blipFill>
                      <a:blip r:embed="rId13"/>
                      <a:stretch>
                        <a:fillRect/>
                      </a:stretch>
                    </p:blipFill>
                    <p:spPr>
                      <a:xfrm>
                        <a:off x="5207204" y="5319175"/>
                        <a:ext cx="962947" cy="336177"/>
                      </a:xfrm>
                      <a:prstGeom prst="rect">
                        <a:avLst/>
                      </a:prstGeom>
                    </p:spPr>
                  </p:pic>
                </p:oleObj>
              </mc:Fallback>
            </mc:AlternateContent>
          </a:graphicData>
        </a:graphic>
      </p:graphicFrame>
    </p:spTree>
    <p:extLst>
      <p:ext uri="{BB962C8B-B14F-4D97-AF65-F5344CB8AC3E}">
        <p14:creationId xmlns:p14="http://schemas.microsoft.com/office/powerpoint/2010/main" val="2999274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贝叶斯决策论</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4947784"/>
          </a:xfrm>
        </p:spPr>
        <p:txBody>
          <a:bodyPr>
            <a:normAutofit/>
          </a:bodyPr>
          <a:lstStyle/>
          <a:p>
            <a:r>
              <a:rPr lang="zh-CN" altLang="en-US" dirty="0"/>
              <a:t>不难看出，使用贝叶斯判定准则来最小化决策风险，首先要获得后验概率            。</a:t>
            </a:r>
          </a:p>
          <a:p>
            <a:endParaRPr lang="zh-CN" altLang="en-US" dirty="0"/>
          </a:p>
          <a:p>
            <a:r>
              <a:rPr lang="zh-CN" altLang="en-US" dirty="0"/>
              <a:t>然而，在现实中通常难以直接获得。机器学习所要实现的是基于有限的训练样本尽可能准确地估计出后验概率           。</a:t>
            </a:r>
          </a:p>
          <a:p>
            <a:endParaRPr lang="zh-CN" altLang="en-US" dirty="0"/>
          </a:p>
          <a:p>
            <a:r>
              <a:rPr lang="zh-CN" altLang="en-US" dirty="0"/>
              <a:t>主要有两种策略：</a:t>
            </a:r>
          </a:p>
          <a:p>
            <a:pPr lvl="1"/>
            <a:r>
              <a:rPr lang="zh-CN" altLang="en-US" dirty="0"/>
              <a:t>判别式模型（</a:t>
            </a:r>
            <a:r>
              <a:rPr lang="en-US" altLang="zh-CN" dirty="0"/>
              <a:t>discriminative models</a:t>
            </a:r>
            <a:r>
              <a:rPr lang="zh-CN" altLang="en-US" dirty="0"/>
              <a:t>）</a:t>
            </a:r>
          </a:p>
          <a:p>
            <a:pPr lvl="2"/>
            <a:r>
              <a:rPr lang="zh-CN" altLang="en-US" dirty="0"/>
              <a:t>给定   ，通过直接建模</a:t>
            </a:r>
            <a:r>
              <a:rPr lang="en-US" altLang="zh-CN" dirty="0"/>
              <a:t>           , </a:t>
            </a:r>
            <a:r>
              <a:rPr lang="zh-CN" altLang="en-US" dirty="0"/>
              <a:t>来预测</a:t>
            </a:r>
          </a:p>
          <a:p>
            <a:pPr lvl="2"/>
            <a:r>
              <a:rPr lang="zh-CN" altLang="en-US" dirty="0"/>
              <a:t>决策树，</a:t>
            </a:r>
            <a:r>
              <a:rPr lang="en-US" altLang="zh-CN" dirty="0"/>
              <a:t>BP</a:t>
            </a:r>
            <a:r>
              <a:rPr lang="zh-CN" altLang="en-US" dirty="0"/>
              <a:t>神经网络，支持向量机</a:t>
            </a:r>
          </a:p>
          <a:p>
            <a:pPr lvl="1"/>
            <a:r>
              <a:rPr lang="zh-CN" altLang="en-US" dirty="0"/>
              <a:t>生成式模型（</a:t>
            </a:r>
            <a:r>
              <a:rPr lang="en-US" altLang="zh-CN" dirty="0"/>
              <a:t>generative models</a:t>
            </a:r>
            <a:r>
              <a:rPr lang="zh-CN" altLang="en-US" dirty="0"/>
              <a:t>）</a:t>
            </a:r>
          </a:p>
          <a:p>
            <a:pPr lvl="2"/>
            <a:r>
              <a:rPr lang="zh-CN" altLang="en-US" dirty="0"/>
              <a:t>先对联合概率分布           建模，再由此获得</a:t>
            </a:r>
          </a:p>
          <a:p>
            <a:pPr lvl="2"/>
            <a:r>
              <a:rPr lang="zh-CN" altLang="en-US" dirty="0"/>
              <a:t>生成式模型考虑</a:t>
            </a:r>
          </a:p>
          <a:p>
            <a:pPr lvl="2"/>
            <a:endParaRPr lang="zh-CN" altLang="en-US" dirty="0"/>
          </a:p>
          <a:p>
            <a:pPr lvl="2"/>
            <a:endParaRPr lang="zh-CN" altLang="en-US" dirty="0"/>
          </a:p>
          <a:p>
            <a:endParaRPr lang="zh-CN" altLang="en-US" dirty="0"/>
          </a:p>
          <a:p>
            <a:endParaRPr lang="en-US" altLang="zh-CN" dirty="0"/>
          </a:p>
          <a:p>
            <a:endParaRPr lang="en-US" altLang="zh-CN" dirty="0"/>
          </a:p>
        </p:txBody>
      </p:sp>
      <p:graphicFrame>
        <p:nvGraphicFramePr>
          <p:cNvPr id="16" name="对象 15"/>
          <p:cNvGraphicFramePr>
            <a:graphicFrameLocks noChangeAspect="1"/>
          </p:cNvGraphicFramePr>
          <p:nvPr>
            <p:extLst>
              <p:ext uri="{D42A27DB-BD31-4B8C-83A1-F6EECF244321}">
                <p14:modId xmlns:p14="http://schemas.microsoft.com/office/powerpoint/2010/main" val="194248682"/>
              </p:ext>
            </p:extLst>
          </p:nvPr>
        </p:nvGraphicFramePr>
        <p:xfrm>
          <a:off x="1190043" y="1396106"/>
          <a:ext cx="943557" cy="329407"/>
        </p:xfrm>
        <a:graphic>
          <a:graphicData uri="http://schemas.openxmlformats.org/presentationml/2006/ole">
            <mc:AlternateContent xmlns:mc="http://schemas.openxmlformats.org/markup-compatibility/2006">
              <mc:Choice xmlns:v="urn:schemas-microsoft-com:vml" Requires="v">
                <p:oleObj name="Formula" r:id="rId2" imgW="505800" imgH="177840" progId="Equation.Ribbit">
                  <p:embed/>
                </p:oleObj>
              </mc:Choice>
              <mc:Fallback>
                <p:oleObj name="Formula" r:id="rId2" imgW="505800" imgH="177840" progId="Equation.Ribbit">
                  <p:embed/>
                  <p:pic>
                    <p:nvPicPr>
                      <p:cNvPr id="0" name=""/>
                      <p:cNvPicPr/>
                      <p:nvPr/>
                    </p:nvPicPr>
                    <p:blipFill>
                      <a:blip r:embed="rId3"/>
                      <a:stretch>
                        <a:fillRect/>
                      </a:stretch>
                    </p:blipFill>
                    <p:spPr>
                      <a:xfrm>
                        <a:off x="1190043" y="1396106"/>
                        <a:ext cx="943557" cy="329407"/>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634468216"/>
              </p:ext>
            </p:extLst>
          </p:nvPr>
        </p:nvGraphicFramePr>
        <p:xfrm>
          <a:off x="5587654" y="2566001"/>
          <a:ext cx="943557" cy="329407"/>
        </p:xfrm>
        <a:graphic>
          <a:graphicData uri="http://schemas.openxmlformats.org/presentationml/2006/ole">
            <mc:AlternateContent xmlns:mc="http://schemas.openxmlformats.org/markup-compatibility/2006">
              <mc:Choice xmlns:v="urn:schemas-microsoft-com:vml" Requires="v">
                <p:oleObj name="Formula" r:id="rId4" imgW="505800" imgH="177840" progId="Equation.Ribbit">
                  <p:embed/>
                </p:oleObj>
              </mc:Choice>
              <mc:Fallback>
                <p:oleObj name="Formula" r:id="rId4" imgW="505800" imgH="177840" progId="Equation.Ribbit">
                  <p:embed/>
                  <p:pic>
                    <p:nvPicPr>
                      <p:cNvPr id="0" name=""/>
                      <p:cNvPicPr/>
                      <p:nvPr/>
                    </p:nvPicPr>
                    <p:blipFill>
                      <a:blip r:embed="rId3"/>
                      <a:stretch>
                        <a:fillRect/>
                      </a:stretch>
                    </p:blipFill>
                    <p:spPr>
                      <a:xfrm>
                        <a:off x="5587654" y="2566001"/>
                        <a:ext cx="943557" cy="329407"/>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633505877"/>
              </p:ext>
            </p:extLst>
          </p:nvPr>
        </p:nvGraphicFramePr>
        <p:xfrm>
          <a:off x="3787071" y="4105525"/>
          <a:ext cx="760896" cy="265638"/>
        </p:xfrm>
        <a:graphic>
          <a:graphicData uri="http://schemas.openxmlformats.org/presentationml/2006/ole">
            <mc:AlternateContent xmlns:mc="http://schemas.openxmlformats.org/markup-compatibility/2006">
              <mc:Choice xmlns:v="urn:schemas-microsoft-com:vml" Requires="v">
                <p:oleObj name="Formula" r:id="rId5" imgW="505800" imgH="177840" progId="Equation.Ribbit">
                  <p:embed/>
                </p:oleObj>
              </mc:Choice>
              <mc:Fallback>
                <p:oleObj name="Formula" r:id="rId5" imgW="505800" imgH="177840" progId="Equation.Ribbit">
                  <p:embed/>
                  <p:pic>
                    <p:nvPicPr>
                      <p:cNvPr id="0" name=""/>
                      <p:cNvPicPr/>
                      <p:nvPr/>
                    </p:nvPicPr>
                    <p:blipFill>
                      <a:blip r:embed="rId3"/>
                      <a:stretch>
                        <a:fillRect/>
                      </a:stretch>
                    </p:blipFill>
                    <p:spPr>
                      <a:xfrm>
                        <a:off x="3787071" y="4105525"/>
                        <a:ext cx="760896" cy="265638"/>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347364181"/>
              </p:ext>
            </p:extLst>
          </p:nvPr>
        </p:nvGraphicFramePr>
        <p:xfrm>
          <a:off x="1906588" y="4156225"/>
          <a:ext cx="184150" cy="223838"/>
        </p:xfrm>
        <a:graphic>
          <a:graphicData uri="http://schemas.openxmlformats.org/presentationml/2006/ole">
            <mc:AlternateContent xmlns:mc="http://schemas.openxmlformats.org/markup-compatibility/2006">
              <mc:Choice xmlns:v="urn:schemas-microsoft-com:vml" Requires="v">
                <p:oleObj name="Formula" r:id="rId6" imgW="97920" imgH="120960" progId="Equation.Ribbit">
                  <p:embed/>
                </p:oleObj>
              </mc:Choice>
              <mc:Fallback>
                <p:oleObj name="Formula" r:id="rId6" imgW="97920" imgH="120960" progId="Equation.Ribbit">
                  <p:embed/>
                  <p:pic>
                    <p:nvPicPr>
                      <p:cNvPr id="0" name=""/>
                      <p:cNvPicPr/>
                      <p:nvPr/>
                    </p:nvPicPr>
                    <p:blipFill>
                      <a:blip r:embed="rId7"/>
                      <a:stretch>
                        <a:fillRect/>
                      </a:stretch>
                    </p:blipFill>
                    <p:spPr>
                      <a:xfrm>
                        <a:off x="1906588" y="4156225"/>
                        <a:ext cx="184150" cy="223838"/>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761372053"/>
              </p:ext>
            </p:extLst>
          </p:nvPr>
        </p:nvGraphicFramePr>
        <p:xfrm>
          <a:off x="5520974" y="4173905"/>
          <a:ext cx="107950" cy="177800"/>
        </p:xfrm>
        <a:graphic>
          <a:graphicData uri="http://schemas.openxmlformats.org/presentationml/2006/ole">
            <mc:AlternateContent xmlns:mc="http://schemas.openxmlformats.org/markup-compatibility/2006">
              <mc:Choice xmlns:v="urn:schemas-microsoft-com:vml" Requires="v">
                <p:oleObj name="Formula" r:id="rId8" imgW="71280" imgH="119520" progId="Equation.Ribbit">
                  <p:embed/>
                </p:oleObj>
              </mc:Choice>
              <mc:Fallback>
                <p:oleObj name="Formula" r:id="rId8" imgW="71280" imgH="119520" progId="Equation.Ribbit">
                  <p:embed/>
                  <p:pic>
                    <p:nvPicPr>
                      <p:cNvPr id="0" name=""/>
                      <p:cNvPicPr/>
                      <p:nvPr/>
                    </p:nvPicPr>
                    <p:blipFill>
                      <a:blip r:embed="rId9"/>
                      <a:stretch>
                        <a:fillRect/>
                      </a:stretch>
                    </p:blipFill>
                    <p:spPr>
                      <a:xfrm>
                        <a:off x="5520974" y="4173905"/>
                        <a:ext cx="107950" cy="177800"/>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188257169"/>
              </p:ext>
            </p:extLst>
          </p:nvPr>
        </p:nvGraphicFramePr>
        <p:xfrm>
          <a:off x="3363333" y="5081454"/>
          <a:ext cx="666750" cy="261938"/>
        </p:xfrm>
        <a:graphic>
          <a:graphicData uri="http://schemas.openxmlformats.org/presentationml/2006/ole">
            <mc:AlternateContent xmlns:mc="http://schemas.openxmlformats.org/markup-compatibility/2006">
              <mc:Choice xmlns:v="urn:schemas-microsoft-com:vml" Requires="v">
                <p:oleObj name="Formula" r:id="rId10" imgW="444600" imgH="176760" progId="Equation.Ribbit">
                  <p:embed/>
                </p:oleObj>
              </mc:Choice>
              <mc:Fallback>
                <p:oleObj name="Formula" r:id="rId10" imgW="444600" imgH="176760" progId="Equation.Ribbit">
                  <p:embed/>
                  <p:pic>
                    <p:nvPicPr>
                      <p:cNvPr id="0" name=""/>
                      <p:cNvPicPr/>
                      <p:nvPr/>
                    </p:nvPicPr>
                    <p:blipFill>
                      <a:blip r:embed="rId11"/>
                      <a:stretch>
                        <a:fillRect/>
                      </a:stretch>
                    </p:blipFill>
                    <p:spPr>
                      <a:xfrm>
                        <a:off x="3363333" y="5081454"/>
                        <a:ext cx="666750" cy="261938"/>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1619147552"/>
              </p:ext>
            </p:extLst>
          </p:nvPr>
        </p:nvGraphicFramePr>
        <p:xfrm>
          <a:off x="6059432" y="5081454"/>
          <a:ext cx="760896" cy="265638"/>
        </p:xfrm>
        <a:graphic>
          <a:graphicData uri="http://schemas.openxmlformats.org/presentationml/2006/ole">
            <mc:AlternateContent xmlns:mc="http://schemas.openxmlformats.org/markup-compatibility/2006">
              <mc:Choice xmlns:v="urn:schemas-microsoft-com:vml" Requires="v">
                <p:oleObj name="Formula" r:id="rId12" imgW="505800" imgH="177840" progId="Equation.Ribbit">
                  <p:embed/>
                </p:oleObj>
              </mc:Choice>
              <mc:Fallback>
                <p:oleObj name="Formula" r:id="rId12" imgW="505800" imgH="177840" progId="Equation.Ribbit">
                  <p:embed/>
                  <p:pic>
                    <p:nvPicPr>
                      <p:cNvPr id="0" name=""/>
                      <p:cNvPicPr/>
                      <p:nvPr/>
                    </p:nvPicPr>
                    <p:blipFill>
                      <a:blip r:embed="rId3"/>
                      <a:stretch>
                        <a:fillRect/>
                      </a:stretch>
                    </p:blipFill>
                    <p:spPr>
                      <a:xfrm>
                        <a:off x="6059432" y="5081454"/>
                        <a:ext cx="760896" cy="265638"/>
                      </a:xfrm>
                      <a:prstGeom prst="rect">
                        <a:avLst/>
                      </a:prstGeom>
                    </p:spPr>
                  </p:pic>
                </p:oleObj>
              </mc:Fallback>
            </mc:AlternateContent>
          </a:graphicData>
        </a:graphic>
      </p:graphicFrame>
      <p:grpSp>
        <p:nvGrpSpPr>
          <p:cNvPr id="10" name="组合 9"/>
          <p:cNvGrpSpPr/>
          <p:nvPr/>
        </p:nvGrpSpPr>
        <p:grpSpPr>
          <a:xfrm>
            <a:off x="3562427" y="5536052"/>
            <a:ext cx="3681341" cy="655316"/>
            <a:chOff x="3562427" y="5536052"/>
            <a:chExt cx="3681341" cy="655316"/>
          </a:xfrm>
        </p:grpSpPr>
        <p:graphicFrame>
          <p:nvGraphicFramePr>
            <p:cNvPr id="24" name="对象 23"/>
            <p:cNvGraphicFramePr>
              <a:graphicFrameLocks noChangeAspect="1"/>
            </p:cNvGraphicFramePr>
            <p:nvPr>
              <p:extLst>
                <p:ext uri="{D42A27DB-BD31-4B8C-83A1-F6EECF244321}">
                  <p14:modId xmlns:p14="http://schemas.microsoft.com/office/powerpoint/2010/main" val="2673874354"/>
                </p:ext>
              </p:extLst>
            </p:nvPr>
          </p:nvGraphicFramePr>
          <p:xfrm>
            <a:off x="3562427" y="5536052"/>
            <a:ext cx="2059305" cy="655316"/>
          </p:xfrm>
          <a:graphic>
            <a:graphicData uri="http://schemas.openxmlformats.org/presentationml/2006/ole">
              <mc:AlternateContent xmlns:mc="http://schemas.openxmlformats.org/markup-compatibility/2006">
                <mc:Choice xmlns:v="urn:schemas-microsoft-com:vml" Requires="v">
                  <p:oleObj name="Formula" r:id="rId13" imgW="1188720" imgH="381240" progId="Equation.Ribbit">
                    <p:embed/>
                  </p:oleObj>
                </mc:Choice>
                <mc:Fallback>
                  <p:oleObj name="Formula" r:id="rId13" imgW="1188720" imgH="381240" progId="Equation.Ribbit">
                    <p:embed/>
                    <p:pic>
                      <p:nvPicPr>
                        <p:cNvPr id="0" name=""/>
                        <p:cNvPicPr/>
                        <p:nvPr/>
                      </p:nvPicPr>
                      <p:blipFill>
                        <a:blip r:embed="rId14"/>
                        <a:stretch>
                          <a:fillRect/>
                        </a:stretch>
                      </p:blipFill>
                      <p:spPr>
                        <a:xfrm>
                          <a:off x="3562427" y="5536052"/>
                          <a:ext cx="2059305" cy="655316"/>
                        </a:xfrm>
                        <a:prstGeom prst="rect">
                          <a:avLst/>
                        </a:prstGeom>
                      </p:spPr>
                    </p:pic>
                  </p:oleObj>
                </mc:Fallback>
              </mc:AlternateContent>
            </a:graphicData>
          </a:graphic>
        </p:graphicFrame>
        <p:pic>
          <p:nvPicPr>
            <p:cNvPr id="3" name="图片 2"/>
            <p:cNvPicPr>
              <a:picLocks noChangeAspect="1"/>
            </p:cNvPicPr>
            <p:nvPr/>
          </p:nvPicPr>
          <p:blipFill>
            <a:blip r:embed="rId15"/>
            <a:stretch>
              <a:fillRect/>
            </a:stretch>
          </p:blipFill>
          <p:spPr>
            <a:xfrm>
              <a:off x="6727195" y="5721552"/>
              <a:ext cx="516573" cy="284315"/>
            </a:xfrm>
            <a:prstGeom prst="rect">
              <a:avLst/>
            </a:prstGeom>
          </p:spPr>
        </p:pic>
      </p:grpSp>
    </p:spTree>
    <p:extLst>
      <p:ext uri="{BB962C8B-B14F-4D97-AF65-F5344CB8AC3E}">
        <p14:creationId xmlns:p14="http://schemas.microsoft.com/office/powerpoint/2010/main" val="468134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贝叶斯决策论</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4197314"/>
          </a:xfrm>
        </p:spPr>
        <p:txBody>
          <a:bodyPr>
            <a:normAutofit/>
          </a:bodyPr>
          <a:lstStyle/>
          <a:p>
            <a:r>
              <a:rPr lang="zh-CN" altLang="en-US" dirty="0"/>
              <a:t>生成式模型</a:t>
            </a:r>
          </a:p>
          <a:p>
            <a:pPr marL="0" indent="0">
              <a:buNone/>
            </a:pPr>
            <a:endParaRPr lang="zh-CN" altLang="en-US" dirty="0"/>
          </a:p>
          <a:p>
            <a:pPr marL="0" indent="0">
              <a:buNone/>
            </a:pPr>
            <a:endParaRPr lang="zh-CN" altLang="en-US" dirty="0"/>
          </a:p>
          <a:p>
            <a:pPr marL="0" indent="0">
              <a:buNone/>
            </a:pPr>
            <a:endParaRPr lang="zh-CN" altLang="en-US" dirty="0"/>
          </a:p>
        </p:txBody>
      </p:sp>
      <p:graphicFrame>
        <p:nvGraphicFramePr>
          <p:cNvPr id="19" name="对象 18"/>
          <p:cNvGraphicFramePr>
            <a:graphicFrameLocks noChangeAspect="1"/>
          </p:cNvGraphicFramePr>
          <p:nvPr>
            <p:extLst>
              <p:ext uri="{D42A27DB-BD31-4B8C-83A1-F6EECF244321}">
                <p14:modId xmlns:p14="http://schemas.microsoft.com/office/powerpoint/2010/main" val="992937848"/>
              </p:ext>
            </p:extLst>
          </p:nvPr>
        </p:nvGraphicFramePr>
        <p:xfrm>
          <a:off x="2985693" y="1492286"/>
          <a:ext cx="2232191" cy="710332"/>
        </p:xfrm>
        <a:graphic>
          <a:graphicData uri="http://schemas.openxmlformats.org/presentationml/2006/ole">
            <mc:AlternateContent xmlns:mc="http://schemas.openxmlformats.org/markup-compatibility/2006">
              <mc:Choice xmlns:v="urn:schemas-microsoft-com:vml" Requires="v">
                <p:oleObj name="Formula" r:id="rId2" imgW="1188720" imgH="381240" progId="Equation.Ribbit">
                  <p:embed/>
                </p:oleObj>
              </mc:Choice>
              <mc:Fallback>
                <p:oleObj name="Formula" r:id="rId2" imgW="1188720" imgH="381240" progId="Equation.Ribbit">
                  <p:embed/>
                  <p:pic>
                    <p:nvPicPr>
                      <p:cNvPr id="0" name=""/>
                      <p:cNvPicPr/>
                      <p:nvPr/>
                    </p:nvPicPr>
                    <p:blipFill>
                      <a:blip r:embed="rId3"/>
                      <a:stretch>
                        <a:fillRect/>
                      </a:stretch>
                    </p:blipFill>
                    <p:spPr>
                      <a:xfrm>
                        <a:off x="2985693" y="1492286"/>
                        <a:ext cx="2232191" cy="710332"/>
                      </a:xfrm>
                      <a:prstGeom prst="rect">
                        <a:avLst/>
                      </a:prstGeom>
                    </p:spPr>
                  </p:pic>
                </p:oleObj>
              </mc:Fallback>
            </mc:AlternateContent>
          </a:graphicData>
        </a:graphic>
      </p:graphicFrame>
      <p:pic>
        <p:nvPicPr>
          <p:cNvPr id="24" name="图片 23"/>
          <p:cNvPicPr>
            <a:picLocks noChangeAspect="1"/>
          </p:cNvPicPr>
          <p:nvPr/>
        </p:nvPicPr>
        <p:blipFill>
          <a:blip r:embed="rId4"/>
          <a:stretch>
            <a:fillRect/>
          </a:stretch>
        </p:blipFill>
        <p:spPr>
          <a:xfrm>
            <a:off x="7715427" y="1607467"/>
            <a:ext cx="628597" cy="345972"/>
          </a:xfrm>
          <a:prstGeom prst="rect">
            <a:avLst/>
          </a:prstGeom>
        </p:spPr>
      </p:pic>
    </p:spTree>
    <p:extLst>
      <p:ext uri="{BB962C8B-B14F-4D97-AF65-F5344CB8AC3E}">
        <p14:creationId xmlns:p14="http://schemas.microsoft.com/office/powerpoint/2010/main" val="629543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p:cNvGraphicFramePr>
            <a:graphicFrameLocks noChangeAspect="1"/>
          </p:cNvGraphicFramePr>
          <p:nvPr/>
        </p:nvGraphicFramePr>
        <p:xfrm>
          <a:off x="2895600" y="3967471"/>
          <a:ext cx="3209071" cy="789520"/>
        </p:xfrm>
        <a:graphic>
          <a:graphicData uri="http://schemas.openxmlformats.org/presentationml/2006/ole">
            <mc:AlternateContent xmlns:mc="http://schemas.openxmlformats.org/markup-compatibility/2006">
              <mc:Choice xmlns:v="urn:schemas-microsoft-com:vml" Requires="v">
                <p:oleObj name="Formula" r:id="rId2" imgW="1543320" imgH="382320" progId="Equation.Ribbit">
                  <p:embed/>
                </p:oleObj>
              </mc:Choice>
              <mc:Fallback>
                <p:oleObj name="Formula" r:id="rId2" imgW="1543320" imgH="382320" progId="Equation.Ribbit">
                  <p:embed/>
                  <p:pic>
                    <p:nvPicPr>
                      <p:cNvPr id="0" name=""/>
                      <p:cNvPicPr/>
                      <p:nvPr/>
                    </p:nvPicPr>
                    <p:blipFill>
                      <a:blip r:embed="rId3"/>
                      <a:stretch>
                        <a:fillRect/>
                      </a:stretch>
                    </p:blipFill>
                    <p:spPr>
                      <a:xfrm>
                        <a:off x="2895600" y="3967471"/>
                        <a:ext cx="3209071" cy="789520"/>
                      </a:xfrm>
                      <a:prstGeom prst="rect">
                        <a:avLst/>
                      </a:prstGeom>
                    </p:spPr>
                  </p:pic>
                </p:oleObj>
              </mc:Fallback>
            </mc:AlternateContent>
          </a:graphicData>
        </a:graphic>
      </p:graphicFrame>
      <p:sp>
        <p:nvSpPr>
          <p:cNvPr id="4" name="标题 3"/>
          <p:cNvSpPr>
            <a:spLocks noGrp="1"/>
          </p:cNvSpPr>
          <p:nvPr>
            <p:ph type="title"/>
          </p:nvPr>
        </p:nvSpPr>
        <p:spPr/>
        <p:txBody>
          <a:bodyPr/>
          <a:lstStyle/>
          <a:p>
            <a:r>
              <a:rPr lang="zh-CN" altLang="en-US" dirty="0"/>
              <a:t>贝叶斯决策论</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4197314"/>
          </a:xfrm>
        </p:spPr>
        <p:txBody>
          <a:bodyPr>
            <a:normAutofit/>
          </a:bodyPr>
          <a:lstStyle/>
          <a:p>
            <a:r>
              <a:rPr lang="zh-CN" altLang="en-US" dirty="0"/>
              <a:t>生成式模型</a:t>
            </a:r>
          </a:p>
          <a:p>
            <a:pPr marL="0" indent="0">
              <a:buNone/>
            </a:pPr>
            <a:endParaRPr lang="zh-CN" altLang="en-US" dirty="0"/>
          </a:p>
          <a:p>
            <a:pPr marL="0" indent="0">
              <a:buNone/>
            </a:pPr>
            <a:endParaRPr lang="zh-CN" altLang="en-US" dirty="0"/>
          </a:p>
          <a:p>
            <a:pPr marL="0" indent="0">
              <a:buNone/>
            </a:pPr>
            <a:endParaRPr lang="zh-CN" altLang="en-US" dirty="0"/>
          </a:p>
          <a:p>
            <a:pPr marL="228600" lvl="1">
              <a:spcBef>
                <a:spcPts val="1000"/>
              </a:spcBef>
              <a:buClr>
                <a:schemeClr val="tx2"/>
              </a:buClr>
              <a:buSzPct val="100000"/>
              <a:buFont typeface="Wingdings" panose="05000000000000000000" pitchFamily="2" charset="2"/>
              <a:buChar char="p"/>
            </a:pPr>
            <a:r>
              <a:rPr lang="zh-CN" altLang="en-US" sz="2200" dirty="0"/>
              <a:t>基于贝叶斯定理，           可写成</a:t>
            </a:r>
            <a:endParaRPr lang="en-US" altLang="zh-CN" dirty="0"/>
          </a:p>
          <a:p>
            <a:endParaRPr lang="en-US" altLang="zh-CN" dirty="0"/>
          </a:p>
          <a:p>
            <a:endParaRPr lang="en-US" altLang="zh-CN" dirty="0"/>
          </a:p>
        </p:txBody>
      </p:sp>
      <p:graphicFrame>
        <p:nvGraphicFramePr>
          <p:cNvPr id="19" name="对象 18"/>
          <p:cNvGraphicFramePr>
            <a:graphicFrameLocks noChangeAspect="1"/>
          </p:cNvGraphicFramePr>
          <p:nvPr/>
        </p:nvGraphicFramePr>
        <p:xfrm>
          <a:off x="2985693" y="1492286"/>
          <a:ext cx="2232191" cy="710332"/>
        </p:xfrm>
        <a:graphic>
          <a:graphicData uri="http://schemas.openxmlformats.org/presentationml/2006/ole">
            <mc:AlternateContent xmlns:mc="http://schemas.openxmlformats.org/markup-compatibility/2006">
              <mc:Choice xmlns:v="urn:schemas-microsoft-com:vml" Requires="v">
                <p:oleObj name="Formula" r:id="rId4" imgW="1188720" imgH="381240" progId="Equation.Ribbit">
                  <p:embed/>
                </p:oleObj>
              </mc:Choice>
              <mc:Fallback>
                <p:oleObj name="Formula" r:id="rId4" imgW="1188720" imgH="381240" progId="Equation.Ribbit">
                  <p:embed/>
                  <p:pic>
                    <p:nvPicPr>
                      <p:cNvPr id="0" name=""/>
                      <p:cNvPicPr/>
                      <p:nvPr/>
                    </p:nvPicPr>
                    <p:blipFill>
                      <a:blip r:embed="rId5"/>
                      <a:stretch>
                        <a:fillRect/>
                      </a:stretch>
                    </p:blipFill>
                    <p:spPr>
                      <a:xfrm>
                        <a:off x="2985693" y="1492286"/>
                        <a:ext cx="2232191" cy="710332"/>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2864530" y="2792953"/>
          <a:ext cx="993095" cy="346596"/>
        </p:xfrm>
        <a:graphic>
          <a:graphicData uri="http://schemas.openxmlformats.org/presentationml/2006/ole">
            <mc:AlternateContent xmlns:mc="http://schemas.openxmlformats.org/markup-compatibility/2006">
              <mc:Choice xmlns:v="urn:schemas-microsoft-com:vml" Requires="v">
                <p:oleObj name="Formula" r:id="rId6" imgW="505800" imgH="177840" progId="Equation.Ribbit">
                  <p:embed/>
                </p:oleObj>
              </mc:Choice>
              <mc:Fallback>
                <p:oleObj name="Formula" r:id="rId6" imgW="505800" imgH="177840" progId="Equation.Ribbit">
                  <p:embed/>
                  <p:pic>
                    <p:nvPicPr>
                      <p:cNvPr id="0" name=""/>
                      <p:cNvPicPr/>
                      <p:nvPr/>
                    </p:nvPicPr>
                    <p:blipFill>
                      <a:blip r:embed="rId7"/>
                      <a:stretch>
                        <a:fillRect/>
                      </a:stretch>
                    </p:blipFill>
                    <p:spPr>
                      <a:xfrm>
                        <a:off x="2864530" y="2792953"/>
                        <a:ext cx="993095" cy="346596"/>
                      </a:xfrm>
                      <a:prstGeom prst="rect">
                        <a:avLst/>
                      </a:prstGeom>
                    </p:spPr>
                  </p:pic>
                </p:oleObj>
              </mc:Fallback>
            </mc:AlternateContent>
          </a:graphicData>
        </a:graphic>
      </p:graphicFrame>
      <p:pic>
        <p:nvPicPr>
          <p:cNvPr id="3" name="图片 2"/>
          <p:cNvPicPr>
            <a:picLocks noChangeAspect="1"/>
          </p:cNvPicPr>
          <p:nvPr/>
        </p:nvPicPr>
        <p:blipFill>
          <a:blip r:embed="rId8"/>
          <a:stretch>
            <a:fillRect/>
          </a:stretch>
        </p:blipFill>
        <p:spPr>
          <a:xfrm>
            <a:off x="7743860" y="4287960"/>
            <a:ext cx="618730" cy="344778"/>
          </a:xfrm>
          <a:prstGeom prst="rect">
            <a:avLst/>
          </a:prstGeom>
        </p:spPr>
      </p:pic>
      <p:pic>
        <p:nvPicPr>
          <p:cNvPr id="24" name="图片 23"/>
          <p:cNvPicPr>
            <a:picLocks noChangeAspect="1"/>
          </p:cNvPicPr>
          <p:nvPr/>
        </p:nvPicPr>
        <p:blipFill>
          <a:blip r:embed="rId9"/>
          <a:stretch>
            <a:fillRect/>
          </a:stretch>
        </p:blipFill>
        <p:spPr>
          <a:xfrm>
            <a:off x="7715427" y="1607467"/>
            <a:ext cx="628597" cy="345972"/>
          </a:xfrm>
          <a:prstGeom prst="rect">
            <a:avLst/>
          </a:prstGeom>
        </p:spPr>
      </p:pic>
    </p:spTree>
    <p:extLst>
      <p:ext uri="{BB962C8B-B14F-4D97-AF65-F5344CB8AC3E}">
        <p14:creationId xmlns:p14="http://schemas.microsoft.com/office/powerpoint/2010/main" val="1275632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p:cNvGraphicFramePr>
            <a:graphicFrameLocks noChangeAspect="1"/>
          </p:cNvGraphicFramePr>
          <p:nvPr/>
        </p:nvGraphicFramePr>
        <p:xfrm>
          <a:off x="2895600" y="3967471"/>
          <a:ext cx="3209071" cy="789520"/>
        </p:xfrm>
        <a:graphic>
          <a:graphicData uri="http://schemas.openxmlformats.org/presentationml/2006/ole">
            <mc:AlternateContent xmlns:mc="http://schemas.openxmlformats.org/markup-compatibility/2006">
              <mc:Choice xmlns:v="urn:schemas-microsoft-com:vml" Requires="v">
                <p:oleObj name="Formula" r:id="rId2" imgW="1543320" imgH="382320" progId="Equation.Ribbit">
                  <p:embed/>
                </p:oleObj>
              </mc:Choice>
              <mc:Fallback>
                <p:oleObj name="Formula" r:id="rId2" imgW="1543320" imgH="382320" progId="Equation.Ribbit">
                  <p:embed/>
                  <p:pic>
                    <p:nvPicPr>
                      <p:cNvPr id="0" name=""/>
                      <p:cNvPicPr/>
                      <p:nvPr/>
                    </p:nvPicPr>
                    <p:blipFill>
                      <a:blip r:embed="rId3"/>
                      <a:stretch>
                        <a:fillRect/>
                      </a:stretch>
                    </p:blipFill>
                    <p:spPr>
                      <a:xfrm>
                        <a:off x="2895600" y="3967471"/>
                        <a:ext cx="3209071" cy="789520"/>
                      </a:xfrm>
                      <a:prstGeom prst="rect">
                        <a:avLst/>
                      </a:prstGeom>
                    </p:spPr>
                  </p:pic>
                </p:oleObj>
              </mc:Fallback>
            </mc:AlternateContent>
          </a:graphicData>
        </a:graphic>
      </p:graphicFrame>
      <p:sp>
        <p:nvSpPr>
          <p:cNvPr id="4" name="标题 3"/>
          <p:cNvSpPr>
            <a:spLocks noGrp="1"/>
          </p:cNvSpPr>
          <p:nvPr>
            <p:ph type="title"/>
          </p:nvPr>
        </p:nvSpPr>
        <p:spPr/>
        <p:txBody>
          <a:bodyPr/>
          <a:lstStyle/>
          <a:p>
            <a:r>
              <a:rPr lang="zh-CN" altLang="en-US" dirty="0"/>
              <a:t>贝叶斯决策论</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4197314"/>
          </a:xfrm>
        </p:spPr>
        <p:txBody>
          <a:bodyPr>
            <a:normAutofit/>
          </a:bodyPr>
          <a:lstStyle/>
          <a:p>
            <a:r>
              <a:rPr lang="zh-CN" altLang="en-US" dirty="0"/>
              <a:t>生成式模型</a:t>
            </a:r>
          </a:p>
          <a:p>
            <a:pPr marL="0" indent="0">
              <a:buNone/>
            </a:pPr>
            <a:endParaRPr lang="zh-CN" altLang="en-US" dirty="0"/>
          </a:p>
          <a:p>
            <a:pPr marL="0" indent="0">
              <a:buNone/>
            </a:pPr>
            <a:endParaRPr lang="zh-CN" altLang="en-US" dirty="0"/>
          </a:p>
          <a:p>
            <a:pPr marL="0" indent="0">
              <a:buNone/>
            </a:pPr>
            <a:endParaRPr lang="zh-CN" altLang="en-US" dirty="0"/>
          </a:p>
          <a:p>
            <a:pPr marL="228600" lvl="1">
              <a:spcBef>
                <a:spcPts val="1000"/>
              </a:spcBef>
              <a:buClr>
                <a:schemeClr val="tx2"/>
              </a:buClr>
              <a:buSzPct val="100000"/>
              <a:buFont typeface="Wingdings" panose="05000000000000000000" pitchFamily="2" charset="2"/>
              <a:buChar char="p"/>
            </a:pPr>
            <a:r>
              <a:rPr lang="zh-CN" altLang="en-US" sz="2200" dirty="0"/>
              <a:t>基于贝叶斯定理，           可写成</a:t>
            </a:r>
            <a:endParaRPr lang="en-US" altLang="zh-CN" dirty="0"/>
          </a:p>
          <a:p>
            <a:endParaRPr lang="en-US" altLang="zh-CN" dirty="0"/>
          </a:p>
          <a:p>
            <a:endParaRPr lang="en-US" altLang="zh-CN" dirty="0"/>
          </a:p>
        </p:txBody>
      </p:sp>
      <p:sp>
        <p:nvSpPr>
          <p:cNvPr id="8" name="矩形 7"/>
          <p:cNvSpPr/>
          <p:nvPr/>
        </p:nvSpPr>
        <p:spPr>
          <a:xfrm>
            <a:off x="4330244" y="3940256"/>
            <a:ext cx="691091" cy="4084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17"/>
          <p:cNvCxnSpPr/>
          <p:nvPr/>
        </p:nvCxnSpPr>
        <p:spPr>
          <a:xfrm flipH="1">
            <a:off x="3163172" y="4353126"/>
            <a:ext cx="1150207" cy="664063"/>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10" name="文本框 9"/>
          <p:cNvSpPr txBox="1"/>
          <p:nvPr/>
        </p:nvSpPr>
        <p:spPr>
          <a:xfrm>
            <a:off x="181430" y="4685157"/>
            <a:ext cx="2981742" cy="1200329"/>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dirty="0">
                <a:latin typeface="+mj-ea"/>
                <a:ea typeface="+mj-ea"/>
              </a:rPr>
              <a:t>先验概率</a:t>
            </a:r>
            <a:endParaRPr lang="en-US" altLang="zh-CN" dirty="0">
              <a:latin typeface="+mj-ea"/>
              <a:ea typeface="+mj-ea"/>
            </a:endParaRPr>
          </a:p>
          <a:p>
            <a:r>
              <a:rPr lang="zh-CN" altLang="en-US" dirty="0">
                <a:latin typeface="+mj-ea"/>
                <a:ea typeface="+mj-ea"/>
              </a:rPr>
              <a:t>样本空间中各类样本所占的比例，可通过各类样本出现的频率估计（大数定理）</a:t>
            </a:r>
          </a:p>
        </p:txBody>
      </p:sp>
      <p:graphicFrame>
        <p:nvGraphicFramePr>
          <p:cNvPr id="19" name="对象 18"/>
          <p:cNvGraphicFramePr>
            <a:graphicFrameLocks noChangeAspect="1"/>
          </p:cNvGraphicFramePr>
          <p:nvPr/>
        </p:nvGraphicFramePr>
        <p:xfrm>
          <a:off x="2985693" y="1492286"/>
          <a:ext cx="2232191" cy="710332"/>
        </p:xfrm>
        <a:graphic>
          <a:graphicData uri="http://schemas.openxmlformats.org/presentationml/2006/ole">
            <mc:AlternateContent xmlns:mc="http://schemas.openxmlformats.org/markup-compatibility/2006">
              <mc:Choice xmlns:v="urn:schemas-microsoft-com:vml" Requires="v">
                <p:oleObj name="Formula" r:id="rId4" imgW="1188720" imgH="381240" progId="Equation.Ribbit">
                  <p:embed/>
                </p:oleObj>
              </mc:Choice>
              <mc:Fallback>
                <p:oleObj name="Formula" r:id="rId4" imgW="1188720" imgH="381240" progId="Equation.Ribbit">
                  <p:embed/>
                  <p:pic>
                    <p:nvPicPr>
                      <p:cNvPr id="0" name=""/>
                      <p:cNvPicPr/>
                      <p:nvPr/>
                    </p:nvPicPr>
                    <p:blipFill>
                      <a:blip r:embed="rId5"/>
                      <a:stretch>
                        <a:fillRect/>
                      </a:stretch>
                    </p:blipFill>
                    <p:spPr>
                      <a:xfrm>
                        <a:off x="2985693" y="1492286"/>
                        <a:ext cx="2232191" cy="710332"/>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2864530" y="2792953"/>
          <a:ext cx="993095" cy="346596"/>
        </p:xfrm>
        <a:graphic>
          <a:graphicData uri="http://schemas.openxmlformats.org/presentationml/2006/ole">
            <mc:AlternateContent xmlns:mc="http://schemas.openxmlformats.org/markup-compatibility/2006">
              <mc:Choice xmlns:v="urn:schemas-microsoft-com:vml" Requires="v">
                <p:oleObj name="Formula" r:id="rId6" imgW="505800" imgH="177840" progId="Equation.Ribbit">
                  <p:embed/>
                </p:oleObj>
              </mc:Choice>
              <mc:Fallback>
                <p:oleObj name="Formula" r:id="rId6" imgW="505800" imgH="177840" progId="Equation.Ribbit">
                  <p:embed/>
                  <p:pic>
                    <p:nvPicPr>
                      <p:cNvPr id="0" name=""/>
                      <p:cNvPicPr/>
                      <p:nvPr/>
                    </p:nvPicPr>
                    <p:blipFill>
                      <a:blip r:embed="rId7"/>
                      <a:stretch>
                        <a:fillRect/>
                      </a:stretch>
                    </p:blipFill>
                    <p:spPr>
                      <a:xfrm>
                        <a:off x="2864530" y="2792953"/>
                        <a:ext cx="993095" cy="346596"/>
                      </a:xfrm>
                      <a:prstGeom prst="rect">
                        <a:avLst/>
                      </a:prstGeom>
                    </p:spPr>
                  </p:pic>
                </p:oleObj>
              </mc:Fallback>
            </mc:AlternateContent>
          </a:graphicData>
        </a:graphic>
      </p:graphicFrame>
      <p:pic>
        <p:nvPicPr>
          <p:cNvPr id="3" name="图片 2"/>
          <p:cNvPicPr>
            <a:picLocks noChangeAspect="1"/>
          </p:cNvPicPr>
          <p:nvPr/>
        </p:nvPicPr>
        <p:blipFill>
          <a:blip r:embed="rId8"/>
          <a:stretch>
            <a:fillRect/>
          </a:stretch>
        </p:blipFill>
        <p:spPr>
          <a:xfrm>
            <a:off x="7743860" y="4287960"/>
            <a:ext cx="618730" cy="344778"/>
          </a:xfrm>
          <a:prstGeom prst="rect">
            <a:avLst/>
          </a:prstGeom>
        </p:spPr>
      </p:pic>
      <p:pic>
        <p:nvPicPr>
          <p:cNvPr id="24" name="图片 23"/>
          <p:cNvPicPr>
            <a:picLocks noChangeAspect="1"/>
          </p:cNvPicPr>
          <p:nvPr/>
        </p:nvPicPr>
        <p:blipFill>
          <a:blip r:embed="rId9"/>
          <a:stretch>
            <a:fillRect/>
          </a:stretch>
        </p:blipFill>
        <p:spPr>
          <a:xfrm>
            <a:off x="7715427" y="1607467"/>
            <a:ext cx="628597" cy="345972"/>
          </a:xfrm>
          <a:prstGeom prst="rect">
            <a:avLst/>
          </a:prstGeom>
        </p:spPr>
      </p:pic>
    </p:spTree>
    <p:extLst>
      <p:ext uri="{BB962C8B-B14F-4D97-AF65-F5344CB8AC3E}">
        <p14:creationId xmlns:p14="http://schemas.microsoft.com/office/powerpoint/2010/main" val="4277124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p:cNvGraphicFramePr>
            <a:graphicFrameLocks noChangeAspect="1"/>
          </p:cNvGraphicFramePr>
          <p:nvPr/>
        </p:nvGraphicFramePr>
        <p:xfrm>
          <a:off x="2895600" y="3967471"/>
          <a:ext cx="3209071" cy="789520"/>
        </p:xfrm>
        <a:graphic>
          <a:graphicData uri="http://schemas.openxmlformats.org/presentationml/2006/ole">
            <mc:AlternateContent xmlns:mc="http://schemas.openxmlformats.org/markup-compatibility/2006">
              <mc:Choice xmlns:v="urn:schemas-microsoft-com:vml" Requires="v">
                <p:oleObj name="Formula" r:id="rId2" imgW="1543320" imgH="382320" progId="Equation.Ribbit">
                  <p:embed/>
                </p:oleObj>
              </mc:Choice>
              <mc:Fallback>
                <p:oleObj name="Formula" r:id="rId2" imgW="1543320" imgH="382320" progId="Equation.Ribbit">
                  <p:embed/>
                  <p:pic>
                    <p:nvPicPr>
                      <p:cNvPr id="0" name=""/>
                      <p:cNvPicPr/>
                      <p:nvPr/>
                    </p:nvPicPr>
                    <p:blipFill>
                      <a:blip r:embed="rId3"/>
                      <a:stretch>
                        <a:fillRect/>
                      </a:stretch>
                    </p:blipFill>
                    <p:spPr>
                      <a:xfrm>
                        <a:off x="2895600" y="3967471"/>
                        <a:ext cx="3209071" cy="789520"/>
                      </a:xfrm>
                      <a:prstGeom prst="rect">
                        <a:avLst/>
                      </a:prstGeom>
                    </p:spPr>
                  </p:pic>
                </p:oleObj>
              </mc:Fallback>
            </mc:AlternateContent>
          </a:graphicData>
        </a:graphic>
      </p:graphicFrame>
      <p:sp>
        <p:nvSpPr>
          <p:cNvPr id="4" name="标题 3"/>
          <p:cNvSpPr>
            <a:spLocks noGrp="1"/>
          </p:cNvSpPr>
          <p:nvPr>
            <p:ph type="title"/>
          </p:nvPr>
        </p:nvSpPr>
        <p:spPr/>
        <p:txBody>
          <a:bodyPr/>
          <a:lstStyle/>
          <a:p>
            <a:r>
              <a:rPr lang="zh-CN" altLang="en-US" dirty="0"/>
              <a:t>贝叶斯决策论</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4197314"/>
          </a:xfrm>
        </p:spPr>
        <p:txBody>
          <a:bodyPr>
            <a:normAutofit/>
          </a:bodyPr>
          <a:lstStyle/>
          <a:p>
            <a:r>
              <a:rPr lang="zh-CN" altLang="en-US" dirty="0"/>
              <a:t>生成式模型</a:t>
            </a:r>
          </a:p>
          <a:p>
            <a:pPr marL="0" indent="0">
              <a:buNone/>
            </a:pPr>
            <a:endParaRPr lang="zh-CN" altLang="en-US" dirty="0"/>
          </a:p>
          <a:p>
            <a:pPr marL="0" indent="0">
              <a:buNone/>
            </a:pPr>
            <a:endParaRPr lang="zh-CN" altLang="en-US" dirty="0"/>
          </a:p>
          <a:p>
            <a:pPr marL="0" indent="0">
              <a:buNone/>
            </a:pPr>
            <a:endParaRPr lang="zh-CN" altLang="en-US" dirty="0"/>
          </a:p>
          <a:p>
            <a:pPr marL="228600" lvl="1">
              <a:spcBef>
                <a:spcPts val="1000"/>
              </a:spcBef>
              <a:buClr>
                <a:schemeClr val="tx2"/>
              </a:buClr>
              <a:buSzPct val="100000"/>
              <a:buFont typeface="Wingdings" panose="05000000000000000000" pitchFamily="2" charset="2"/>
              <a:buChar char="p"/>
            </a:pPr>
            <a:r>
              <a:rPr lang="zh-CN" altLang="en-US" sz="2200" dirty="0"/>
              <a:t>基于贝叶斯定理，           可写成</a:t>
            </a:r>
            <a:endParaRPr lang="en-US" altLang="zh-CN" dirty="0"/>
          </a:p>
          <a:p>
            <a:endParaRPr lang="en-US" altLang="zh-CN" dirty="0"/>
          </a:p>
          <a:p>
            <a:endParaRPr lang="en-US" altLang="zh-CN" dirty="0"/>
          </a:p>
        </p:txBody>
      </p:sp>
      <p:sp>
        <p:nvSpPr>
          <p:cNvPr id="8" name="矩形 7"/>
          <p:cNvSpPr/>
          <p:nvPr/>
        </p:nvSpPr>
        <p:spPr>
          <a:xfrm>
            <a:off x="4330244" y="3940256"/>
            <a:ext cx="691091" cy="4084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17"/>
          <p:cNvCxnSpPr/>
          <p:nvPr/>
        </p:nvCxnSpPr>
        <p:spPr>
          <a:xfrm flipH="1">
            <a:off x="3163172" y="4353126"/>
            <a:ext cx="1150207" cy="664063"/>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10" name="文本框 9"/>
          <p:cNvSpPr txBox="1"/>
          <p:nvPr/>
        </p:nvSpPr>
        <p:spPr>
          <a:xfrm>
            <a:off x="181430" y="4685157"/>
            <a:ext cx="2981742" cy="1200329"/>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dirty="0">
                <a:latin typeface="+mj-ea"/>
                <a:ea typeface="+mj-ea"/>
              </a:rPr>
              <a:t>先验概率</a:t>
            </a:r>
            <a:endParaRPr lang="en-US" altLang="zh-CN" dirty="0">
              <a:latin typeface="+mj-ea"/>
              <a:ea typeface="+mj-ea"/>
            </a:endParaRPr>
          </a:p>
          <a:p>
            <a:r>
              <a:rPr lang="zh-CN" altLang="en-US" dirty="0">
                <a:latin typeface="+mj-ea"/>
                <a:ea typeface="+mj-ea"/>
              </a:rPr>
              <a:t>样本空间中各类样本所占的比例，可通过各类样本出现的频率估计（大数定理）</a:t>
            </a:r>
          </a:p>
        </p:txBody>
      </p:sp>
      <p:sp>
        <p:nvSpPr>
          <p:cNvPr id="11" name="矩形 10"/>
          <p:cNvSpPr/>
          <p:nvPr/>
        </p:nvSpPr>
        <p:spPr>
          <a:xfrm>
            <a:off x="4843313" y="4391450"/>
            <a:ext cx="749143" cy="40293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21"/>
          <p:cNvCxnSpPr/>
          <p:nvPr/>
        </p:nvCxnSpPr>
        <p:spPr>
          <a:xfrm>
            <a:off x="5586496" y="4781632"/>
            <a:ext cx="350920" cy="24563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761956" y="5037189"/>
            <a:ext cx="2703017" cy="646331"/>
          </a:xfrm>
          <a:prstGeom prst="rect">
            <a:avLst/>
          </a:prstGeom>
          <a:ln>
            <a:solidFill>
              <a:schemeClr val="accent5"/>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solidFill>
                  <a:schemeClr val="tx1"/>
                </a:solidFill>
                <a:latin typeface="+mj-ea"/>
                <a:ea typeface="+mj-ea"/>
              </a:rPr>
              <a:t>“证据”</a:t>
            </a:r>
            <a:r>
              <a:rPr lang="zh-CN" altLang="en-US" dirty="0">
                <a:solidFill>
                  <a:schemeClr val="tx1"/>
                </a:solidFill>
                <a:latin typeface="+mj-lt"/>
                <a:ea typeface="+mj-ea"/>
              </a:rPr>
              <a:t>（</a:t>
            </a:r>
            <a:r>
              <a:rPr lang="en-US" altLang="zh-CN" dirty="0">
                <a:solidFill>
                  <a:schemeClr val="tx1"/>
                </a:solidFill>
                <a:latin typeface="+mj-lt"/>
                <a:ea typeface="+mj-ea"/>
              </a:rPr>
              <a:t>evidence</a:t>
            </a:r>
            <a:r>
              <a:rPr lang="zh-CN" altLang="en-US" dirty="0">
                <a:solidFill>
                  <a:schemeClr val="tx1"/>
                </a:solidFill>
                <a:latin typeface="+mj-lt"/>
                <a:ea typeface="+mj-ea"/>
              </a:rPr>
              <a:t>）</a:t>
            </a:r>
            <a:r>
              <a:rPr lang="zh-CN" altLang="en-US" dirty="0">
                <a:solidFill>
                  <a:schemeClr val="tx1"/>
                </a:solidFill>
                <a:latin typeface="+mj-ea"/>
                <a:ea typeface="+mj-ea"/>
              </a:rPr>
              <a:t>因子，与类标记无关</a:t>
            </a:r>
          </a:p>
        </p:txBody>
      </p:sp>
      <p:graphicFrame>
        <p:nvGraphicFramePr>
          <p:cNvPr id="19" name="对象 18"/>
          <p:cNvGraphicFramePr>
            <a:graphicFrameLocks noChangeAspect="1"/>
          </p:cNvGraphicFramePr>
          <p:nvPr/>
        </p:nvGraphicFramePr>
        <p:xfrm>
          <a:off x="2985693" y="1492286"/>
          <a:ext cx="2232191" cy="710332"/>
        </p:xfrm>
        <a:graphic>
          <a:graphicData uri="http://schemas.openxmlformats.org/presentationml/2006/ole">
            <mc:AlternateContent xmlns:mc="http://schemas.openxmlformats.org/markup-compatibility/2006">
              <mc:Choice xmlns:v="urn:schemas-microsoft-com:vml" Requires="v">
                <p:oleObj name="Formula" r:id="rId4" imgW="1188720" imgH="381240" progId="Equation.Ribbit">
                  <p:embed/>
                </p:oleObj>
              </mc:Choice>
              <mc:Fallback>
                <p:oleObj name="Formula" r:id="rId4" imgW="1188720" imgH="381240" progId="Equation.Ribbit">
                  <p:embed/>
                  <p:pic>
                    <p:nvPicPr>
                      <p:cNvPr id="0" name=""/>
                      <p:cNvPicPr/>
                      <p:nvPr/>
                    </p:nvPicPr>
                    <p:blipFill>
                      <a:blip r:embed="rId5"/>
                      <a:stretch>
                        <a:fillRect/>
                      </a:stretch>
                    </p:blipFill>
                    <p:spPr>
                      <a:xfrm>
                        <a:off x="2985693" y="1492286"/>
                        <a:ext cx="2232191" cy="710332"/>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2864530" y="2792953"/>
          <a:ext cx="993095" cy="346596"/>
        </p:xfrm>
        <a:graphic>
          <a:graphicData uri="http://schemas.openxmlformats.org/presentationml/2006/ole">
            <mc:AlternateContent xmlns:mc="http://schemas.openxmlformats.org/markup-compatibility/2006">
              <mc:Choice xmlns:v="urn:schemas-microsoft-com:vml" Requires="v">
                <p:oleObj name="Formula" r:id="rId6" imgW="505800" imgH="177840" progId="Equation.Ribbit">
                  <p:embed/>
                </p:oleObj>
              </mc:Choice>
              <mc:Fallback>
                <p:oleObj name="Formula" r:id="rId6" imgW="505800" imgH="177840" progId="Equation.Ribbit">
                  <p:embed/>
                  <p:pic>
                    <p:nvPicPr>
                      <p:cNvPr id="0" name=""/>
                      <p:cNvPicPr/>
                      <p:nvPr/>
                    </p:nvPicPr>
                    <p:blipFill>
                      <a:blip r:embed="rId7"/>
                      <a:stretch>
                        <a:fillRect/>
                      </a:stretch>
                    </p:blipFill>
                    <p:spPr>
                      <a:xfrm>
                        <a:off x="2864530" y="2792953"/>
                        <a:ext cx="993095" cy="346596"/>
                      </a:xfrm>
                      <a:prstGeom prst="rect">
                        <a:avLst/>
                      </a:prstGeom>
                    </p:spPr>
                  </p:pic>
                </p:oleObj>
              </mc:Fallback>
            </mc:AlternateContent>
          </a:graphicData>
        </a:graphic>
      </p:graphicFrame>
      <p:pic>
        <p:nvPicPr>
          <p:cNvPr id="3" name="图片 2"/>
          <p:cNvPicPr>
            <a:picLocks noChangeAspect="1"/>
          </p:cNvPicPr>
          <p:nvPr/>
        </p:nvPicPr>
        <p:blipFill>
          <a:blip r:embed="rId8"/>
          <a:stretch>
            <a:fillRect/>
          </a:stretch>
        </p:blipFill>
        <p:spPr>
          <a:xfrm>
            <a:off x="7743860" y="4287960"/>
            <a:ext cx="618730" cy="344778"/>
          </a:xfrm>
          <a:prstGeom prst="rect">
            <a:avLst/>
          </a:prstGeom>
        </p:spPr>
      </p:pic>
      <p:pic>
        <p:nvPicPr>
          <p:cNvPr id="24" name="图片 23"/>
          <p:cNvPicPr>
            <a:picLocks noChangeAspect="1"/>
          </p:cNvPicPr>
          <p:nvPr/>
        </p:nvPicPr>
        <p:blipFill>
          <a:blip r:embed="rId9"/>
          <a:stretch>
            <a:fillRect/>
          </a:stretch>
        </p:blipFill>
        <p:spPr>
          <a:xfrm>
            <a:off x="7715427" y="1607467"/>
            <a:ext cx="628597" cy="345972"/>
          </a:xfrm>
          <a:prstGeom prst="rect">
            <a:avLst/>
          </a:prstGeom>
        </p:spPr>
      </p:pic>
    </p:spTree>
    <p:extLst>
      <p:ext uri="{BB962C8B-B14F-4D97-AF65-F5344CB8AC3E}">
        <p14:creationId xmlns:p14="http://schemas.microsoft.com/office/powerpoint/2010/main" val="1889837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p:cNvGraphicFramePr>
            <a:graphicFrameLocks noChangeAspect="1"/>
          </p:cNvGraphicFramePr>
          <p:nvPr/>
        </p:nvGraphicFramePr>
        <p:xfrm>
          <a:off x="2895600" y="3967471"/>
          <a:ext cx="3209071" cy="789520"/>
        </p:xfrm>
        <a:graphic>
          <a:graphicData uri="http://schemas.openxmlformats.org/presentationml/2006/ole">
            <mc:AlternateContent xmlns:mc="http://schemas.openxmlformats.org/markup-compatibility/2006">
              <mc:Choice xmlns:v="urn:schemas-microsoft-com:vml" Requires="v">
                <p:oleObj name="Formula" r:id="rId2" imgW="1543320" imgH="382320" progId="Equation.Ribbit">
                  <p:embed/>
                </p:oleObj>
              </mc:Choice>
              <mc:Fallback>
                <p:oleObj name="Formula" r:id="rId2" imgW="1543320" imgH="382320" progId="Equation.Ribbit">
                  <p:embed/>
                  <p:pic>
                    <p:nvPicPr>
                      <p:cNvPr id="0" name=""/>
                      <p:cNvPicPr/>
                      <p:nvPr/>
                    </p:nvPicPr>
                    <p:blipFill>
                      <a:blip r:embed="rId3"/>
                      <a:stretch>
                        <a:fillRect/>
                      </a:stretch>
                    </p:blipFill>
                    <p:spPr>
                      <a:xfrm>
                        <a:off x="2895600" y="3967471"/>
                        <a:ext cx="3209071" cy="789520"/>
                      </a:xfrm>
                      <a:prstGeom prst="rect">
                        <a:avLst/>
                      </a:prstGeom>
                    </p:spPr>
                  </p:pic>
                </p:oleObj>
              </mc:Fallback>
            </mc:AlternateContent>
          </a:graphicData>
        </a:graphic>
      </p:graphicFrame>
      <p:sp>
        <p:nvSpPr>
          <p:cNvPr id="4" name="标题 3"/>
          <p:cNvSpPr>
            <a:spLocks noGrp="1"/>
          </p:cNvSpPr>
          <p:nvPr>
            <p:ph type="title"/>
          </p:nvPr>
        </p:nvSpPr>
        <p:spPr/>
        <p:txBody>
          <a:bodyPr/>
          <a:lstStyle/>
          <a:p>
            <a:r>
              <a:rPr lang="zh-CN" altLang="en-US" dirty="0"/>
              <a:t>贝叶斯决策论</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4197314"/>
          </a:xfrm>
        </p:spPr>
        <p:txBody>
          <a:bodyPr>
            <a:normAutofit/>
          </a:bodyPr>
          <a:lstStyle/>
          <a:p>
            <a:r>
              <a:rPr lang="zh-CN" altLang="en-US" dirty="0"/>
              <a:t>生成式模型</a:t>
            </a:r>
          </a:p>
          <a:p>
            <a:pPr marL="0" indent="0">
              <a:buNone/>
            </a:pPr>
            <a:endParaRPr lang="zh-CN" altLang="en-US" dirty="0"/>
          </a:p>
          <a:p>
            <a:pPr marL="0" indent="0">
              <a:buNone/>
            </a:pPr>
            <a:endParaRPr lang="zh-CN" altLang="en-US" dirty="0"/>
          </a:p>
          <a:p>
            <a:pPr marL="0" indent="0">
              <a:buNone/>
            </a:pPr>
            <a:endParaRPr lang="zh-CN" altLang="en-US" dirty="0"/>
          </a:p>
          <a:p>
            <a:pPr marL="228600" lvl="1">
              <a:spcBef>
                <a:spcPts val="1000"/>
              </a:spcBef>
              <a:buClr>
                <a:schemeClr val="tx2"/>
              </a:buClr>
              <a:buSzPct val="100000"/>
              <a:buFont typeface="Wingdings" panose="05000000000000000000" pitchFamily="2" charset="2"/>
              <a:buChar char="p"/>
            </a:pPr>
            <a:r>
              <a:rPr lang="zh-CN" altLang="en-US" sz="2200" dirty="0"/>
              <a:t>基于贝叶斯定理，           可写成</a:t>
            </a:r>
            <a:endParaRPr lang="en-US" altLang="zh-CN" dirty="0"/>
          </a:p>
          <a:p>
            <a:endParaRPr lang="en-US" altLang="zh-CN" dirty="0"/>
          </a:p>
          <a:p>
            <a:endParaRPr lang="en-US" altLang="zh-CN" dirty="0"/>
          </a:p>
        </p:txBody>
      </p:sp>
      <p:sp>
        <p:nvSpPr>
          <p:cNvPr id="8" name="矩形 7"/>
          <p:cNvSpPr/>
          <p:nvPr/>
        </p:nvSpPr>
        <p:spPr>
          <a:xfrm>
            <a:off x="4330244" y="3940256"/>
            <a:ext cx="691091" cy="4084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17"/>
          <p:cNvCxnSpPr/>
          <p:nvPr/>
        </p:nvCxnSpPr>
        <p:spPr>
          <a:xfrm flipH="1">
            <a:off x="3163172" y="4353126"/>
            <a:ext cx="1150207" cy="664063"/>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10" name="文本框 9"/>
          <p:cNvSpPr txBox="1"/>
          <p:nvPr/>
        </p:nvSpPr>
        <p:spPr>
          <a:xfrm>
            <a:off x="181430" y="4685157"/>
            <a:ext cx="2981742" cy="1200329"/>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dirty="0">
                <a:latin typeface="+mj-ea"/>
                <a:ea typeface="+mj-ea"/>
              </a:rPr>
              <a:t>先验概率</a:t>
            </a:r>
            <a:endParaRPr lang="en-US" altLang="zh-CN" dirty="0">
              <a:latin typeface="+mj-ea"/>
              <a:ea typeface="+mj-ea"/>
            </a:endParaRPr>
          </a:p>
          <a:p>
            <a:r>
              <a:rPr lang="zh-CN" altLang="en-US" dirty="0">
                <a:latin typeface="+mj-ea"/>
                <a:ea typeface="+mj-ea"/>
              </a:rPr>
              <a:t>样本空间中各类样本所占的比例，可通过各类样本出现的频率估计（大数定理）</a:t>
            </a:r>
          </a:p>
        </p:txBody>
      </p:sp>
      <p:sp>
        <p:nvSpPr>
          <p:cNvPr id="11" name="矩形 10"/>
          <p:cNvSpPr/>
          <p:nvPr/>
        </p:nvSpPr>
        <p:spPr>
          <a:xfrm>
            <a:off x="4843313" y="4391450"/>
            <a:ext cx="749143" cy="40293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21"/>
          <p:cNvCxnSpPr/>
          <p:nvPr/>
        </p:nvCxnSpPr>
        <p:spPr>
          <a:xfrm>
            <a:off x="5586496" y="4781632"/>
            <a:ext cx="350920" cy="24563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761956" y="5037189"/>
            <a:ext cx="2703017" cy="646331"/>
          </a:xfrm>
          <a:prstGeom prst="rect">
            <a:avLst/>
          </a:prstGeom>
          <a:ln>
            <a:solidFill>
              <a:schemeClr val="accent5"/>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solidFill>
                  <a:schemeClr val="tx1"/>
                </a:solidFill>
                <a:latin typeface="+mj-ea"/>
                <a:ea typeface="+mj-ea"/>
              </a:rPr>
              <a:t>“证据”</a:t>
            </a:r>
            <a:r>
              <a:rPr lang="zh-CN" altLang="en-US" dirty="0">
                <a:solidFill>
                  <a:schemeClr val="tx1"/>
                </a:solidFill>
                <a:latin typeface="+mj-lt"/>
                <a:ea typeface="+mj-ea"/>
              </a:rPr>
              <a:t>（</a:t>
            </a:r>
            <a:r>
              <a:rPr lang="en-US" altLang="zh-CN" dirty="0">
                <a:solidFill>
                  <a:schemeClr val="tx1"/>
                </a:solidFill>
                <a:latin typeface="+mj-lt"/>
                <a:ea typeface="+mj-ea"/>
              </a:rPr>
              <a:t>evidence</a:t>
            </a:r>
            <a:r>
              <a:rPr lang="zh-CN" altLang="en-US" dirty="0">
                <a:solidFill>
                  <a:schemeClr val="tx1"/>
                </a:solidFill>
                <a:latin typeface="+mj-lt"/>
                <a:ea typeface="+mj-ea"/>
              </a:rPr>
              <a:t>）</a:t>
            </a:r>
            <a:r>
              <a:rPr lang="zh-CN" altLang="en-US" dirty="0">
                <a:solidFill>
                  <a:schemeClr val="tx1"/>
                </a:solidFill>
                <a:latin typeface="+mj-ea"/>
                <a:ea typeface="+mj-ea"/>
              </a:rPr>
              <a:t>因子，与类标记无关</a:t>
            </a:r>
          </a:p>
        </p:txBody>
      </p:sp>
      <p:cxnSp>
        <p:nvCxnSpPr>
          <p:cNvPr id="14" name="直接箭头连接符 27"/>
          <p:cNvCxnSpPr/>
          <p:nvPr/>
        </p:nvCxnSpPr>
        <p:spPr>
          <a:xfrm flipV="1">
            <a:off x="5356246" y="3524161"/>
            <a:ext cx="401750" cy="421975"/>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sp>
        <p:nvSpPr>
          <p:cNvPr id="15" name="文本框 14"/>
          <p:cNvSpPr txBox="1"/>
          <p:nvPr/>
        </p:nvSpPr>
        <p:spPr>
          <a:xfrm>
            <a:off x="5542097" y="2581669"/>
            <a:ext cx="3038024" cy="1200329"/>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latin typeface="+mj-ea"/>
                <a:ea typeface="+mj-ea"/>
              </a:rPr>
              <a:t>类标记</a:t>
            </a:r>
            <a:r>
              <a:rPr lang="en-US" altLang="zh-CN" dirty="0">
                <a:latin typeface="+mj-ea"/>
                <a:ea typeface="+mj-ea"/>
              </a:rPr>
              <a:t> </a:t>
            </a:r>
            <a:r>
              <a:rPr lang="zh-CN" altLang="en-US" dirty="0">
                <a:latin typeface="+mj-ea"/>
                <a:ea typeface="+mj-ea"/>
              </a:rPr>
              <a:t>  相对于样本   的“类条件概率</a:t>
            </a:r>
            <a:r>
              <a:rPr lang="en-US" altLang="zh-CN" dirty="0">
                <a:latin typeface="+mj-ea"/>
                <a:ea typeface="+mj-ea"/>
              </a:rPr>
              <a:t>” (</a:t>
            </a:r>
            <a:r>
              <a:rPr lang="en-US" altLang="zh-CN" dirty="0">
                <a:latin typeface="+mj-lt"/>
                <a:ea typeface="+mj-ea"/>
              </a:rPr>
              <a:t>class-conditional probability</a:t>
            </a:r>
            <a:r>
              <a:rPr lang="en-US" altLang="zh-CN" dirty="0">
                <a:latin typeface="+mj-ea"/>
                <a:ea typeface="+mj-ea"/>
              </a:rPr>
              <a:t>), </a:t>
            </a:r>
            <a:r>
              <a:rPr lang="zh-CN" altLang="en-US" dirty="0">
                <a:latin typeface="+mj-ea"/>
                <a:ea typeface="+mj-ea"/>
              </a:rPr>
              <a:t>或称“似然”。</a:t>
            </a:r>
          </a:p>
        </p:txBody>
      </p:sp>
      <p:sp>
        <p:nvSpPr>
          <p:cNvPr id="18" name="矩形 17"/>
          <p:cNvSpPr/>
          <p:nvPr/>
        </p:nvSpPr>
        <p:spPr>
          <a:xfrm>
            <a:off x="5038200" y="3940256"/>
            <a:ext cx="1135353" cy="4185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19" name="对象 18"/>
          <p:cNvGraphicFramePr>
            <a:graphicFrameLocks noChangeAspect="1"/>
          </p:cNvGraphicFramePr>
          <p:nvPr/>
        </p:nvGraphicFramePr>
        <p:xfrm>
          <a:off x="2985693" y="1492286"/>
          <a:ext cx="2232191" cy="710332"/>
        </p:xfrm>
        <a:graphic>
          <a:graphicData uri="http://schemas.openxmlformats.org/presentationml/2006/ole">
            <mc:AlternateContent xmlns:mc="http://schemas.openxmlformats.org/markup-compatibility/2006">
              <mc:Choice xmlns:v="urn:schemas-microsoft-com:vml" Requires="v">
                <p:oleObj name="Formula" r:id="rId4" imgW="1188720" imgH="381240" progId="Equation.Ribbit">
                  <p:embed/>
                </p:oleObj>
              </mc:Choice>
              <mc:Fallback>
                <p:oleObj name="Formula" r:id="rId4" imgW="1188720" imgH="381240" progId="Equation.Ribbit">
                  <p:embed/>
                  <p:pic>
                    <p:nvPicPr>
                      <p:cNvPr id="0" name=""/>
                      <p:cNvPicPr/>
                      <p:nvPr/>
                    </p:nvPicPr>
                    <p:blipFill>
                      <a:blip r:embed="rId5"/>
                      <a:stretch>
                        <a:fillRect/>
                      </a:stretch>
                    </p:blipFill>
                    <p:spPr>
                      <a:xfrm>
                        <a:off x="2985693" y="1492286"/>
                        <a:ext cx="2232191" cy="710332"/>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2864530" y="2792953"/>
          <a:ext cx="993095" cy="346596"/>
        </p:xfrm>
        <a:graphic>
          <a:graphicData uri="http://schemas.openxmlformats.org/presentationml/2006/ole">
            <mc:AlternateContent xmlns:mc="http://schemas.openxmlformats.org/markup-compatibility/2006">
              <mc:Choice xmlns:v="urn:schemas-microsoft-com:vml" Requires="v">
                <p:oleObj name="Formula" r:id="rId6" imgW="505800" imgH="177840" progId="Equation.Ribbit">
                  <p:embed/>
                </p:oleObj>
              </mc:Choice>
              <mc:Fallback>
                <p:oleObj name="Formula" r:id="rId6" imgW="505800" imgH="177840" progId="Equation.Ribbit">
                  <p:embed/>
                  <p:pic>
                    <p:nvPicPr>
                      <p:cNvPr id="0" name=""/>
                      <p:cNvPicPr/>
                      <p:nvPr/>
                    </p:nvPicPr>
                    <p:blipFill>
                      <a:blip r:embed="rId7"/>
                      <a:stretch>
                        <a:fillRect/>
                      </a:stretch>
                    </p:blipFill>
                    <p:spPr>
                      <a:xfrm>
                        <a:off x="2864530" y="2792953"/>
                        <a:ext cx="993095" cy="346596"/>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6421384" y="2701776"/>
          <a:ext cx="157256" cy="262688"/>
        </p:xfrm>
        <a:graphic>
          <a:graphicData uri="http://schemas.openxmlformats.org/presentationml/2006/ole">
            <mc:AlternateContent xmlns:mc="http://schemas.openxmlformats.org/markup-compatibility/2006">
              <mc:Choice xmlns:v="urn:schemas-microsoft-com:vml" Requires="v">
                <p:oleObj name="Formula" r:id="rId8" imgW="71280" imgH="119520" progId="Equation.Ribbit">
                  <p:embed/>
                </p:oleObj>
              </mc:Choice>
              <mc:Fallback>
                <p:oleObj name="Formula" r:id="rId8" imgW="71280" imgH="119520" progId="Equation.Ribbit">
                  <p:embed/>
                  <p:pic>
                    <p:nvPicPr>
                      <p:cNvPr id="0" name=""/>
                      <p:cNvPicPr/>
                      <p:nvPr/>
                    </p:nvPicPr>
                    <p:blipFill>
                      <a:blip r:embed="rId9"/>
                      <a:stretch>
                        <a:fillRect/>
                      </a:stretch>
                    </p:blipFill>
                    <p:spPr>
                      <a:xfrm>
                        <a:off x="6421384" y="2701776"/>
                        <a:ext cx="157256" cy="262688"/>
                      </a:xfrm>
                      <a:prstGeom prst="rect">
                        <a:avLst/>
                      </a:prstGeom>
                    </p:spPr>
                  </p:pic>
                </p:oleObj>
              </mc:Fallback>
            </mc:AlternateContent>
          </a:graphicData>
        </a:graphic>
      </p:graphicFrame>
      <p:graphicFrame>
        <p:nvGraphicFramePr>
          <p:cNvPr id="23" name="对象 22"/>
          <p:cNvGraphicFramePr>
            <a:graphicFrameLocks noChangeAspect="1"/>
          </p:cNvGraphicFramePr>
          <p:nvPr/>
        </p:nvGraphicFramePr>
        <p:xfrm>
          <a:off x="7877175" y="2683535"/>
          <a:ext cx="217488" cy="265112"/>
        </p:xfrm>
        <a:graphic>
          <a:graphicData uri="http://schemas.openxmlformats.org/presentationml/2006/ole">
            <mc:AlternateContent xmlns:mc="http://schemas.openxmlformats.org/markup-compatibility/2006">
              <mc:Choice xmlns:v="urn:schemas-microsoft-com:vml" Requires="v">
                <p:oleObj name="Formula" r:id="rId10" imgW="97920" imgH="120960" progId="Equation.Ribbit">
                  <p:embed/>
                </p:oleObj>
              </mc:Choice>
              <mc:Fallback>
                <p:oleObj name="Formula" r:id="rId10" imgW="97920" imgH="120960" progId="Equation.Ribbit">
                  <p:embed/>
                  <p:pic>
                    <p:nvPicPr>
                      <p:cNvPr id="0" name=""/>
                      <p:cNvPicPr/>
                      <p:nvPr/>
                    </p:nvPicPr>
                    <p:blipFill>
                      <a:blip r:embed="rId11"/>
                      <a:stretch>
                        <a:fillRect/>
                      </a:stretch>
                    </p:blipFill>
                    <p:spPr>
                      <a:xfrm>
                        <a:off x="7877175" y="2683535"/>
                        <a:ext cx="217488" cy="265112"/>
                      </a:xfrm>
                      <a:prstGeom prst="rect">
                        <a:avLst/>
                      </a:prstGeom>
                    </p:spPr>
                  </p:pic>
                </p:oleObj>
              </mc:Fallback>
            </mc:AlternateContent>
          </a:graphicData>
        </a:graphic>
      </p:graphicFrame>
      <p:pic>
        <p:nvPicPr>
          <p:cNvPr id="3" name="图片 2"/>
          <p:cNvPicPr>
            <a:picLocks noChangeAspect="1"/>
          </p:cNvPicPr>
          <p:nvPr/>
        </p:nvPicPr>
        <p:blipFill>
          <a:blip r:embed="rId12"/>
          <a:stretch>
            <a:fillRect/>
          </a:stretch>
        </p:blipFill>
        <p:spPr>
          <a:xfrm>
            <a:off x="7743860" y="4287960"/>
            <a:ext cx="618730" cy="344778"/>
          </a:xfrm>
          <a:prstGeom prst="rect">
            <a:avLst/>
          </a:prstGeom>
        </p:spPr>
      </p:pic>
      <p:pic>
        <p:nvPicPr>
          <p:cNvPr id="24" name="图片 23"/>
          <p:cNvPicPr>
            <a:picLocks noChangeAspect="1"/>
          </p:cNvPicPr>
          <p:nvPr/>
        </p:nvPicPr>
        <p:blipFill>
          <a:blip r:embed="rId13"/>
          <a:stretch>
            <a:fillRect/>
          </a:stretch>
        </p:blipFill>
        <p:spPr>
          <a:xfrm>
            <a:off x="7715427" y="1607467"/>
            <a:ext cx="628597" cy="345972"/>
          </a:xfrm>
          <a:prstGeom prst="rect">
            <a:avLst/>
          </a:prstGeom>
        </p:spPr>
      </p:pic>
    </p:spTree>
    <p:extLst>
      <p:ext uri="{BB962C8B-B14F-4D97-AF65-F5344CB8AC3E}">
        <p14:creationId xmlns:p14="http://schemas.microsoft.com/office/powerpoint/2010/main" val="4042020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章节目录</a:t>
            </a:r>
          </a:p>
        </p:txBody>
      </p:sp>
      <p:sp>
        <p:nvSpPr>
          <p:cNvPr id="4" name="内容占位符 3"/>
          <p:cNvSpPr>
            <a:spLocks noGrp="1"/>
          </p:cNvSpPr>
          <p:nvPr>
            <p:ph idx="1"/>
          </p:nvPr>
        </p:nvSpPr>
        <p:spPr>
          <a:xfrm>
            <a:off x="260350" y="1242562"/>
            <a:ext cx="8616950" cy="3698081"/>
          </a:xfrm>
        </p:spPr>
        <p:txBody>
          <a:bodyPr>
            <a:noAutofit/>
          </a:bodyPr>
          <a:lstStyle/>
          <a:p>
            <a:pPr>
              <a:lnSpc>
                <a:spcPct val="150000"/>
              </a:lnSpc>
            </a:pPr>
            <a:r>
              <a:rPr lang="zh-CN" altLang="en-US" b="1" dirty="0">
                <a:solidFill>
                  <a:schemeClr val="bg1">
                    <a:lumMod val="85000"/>
                  </a:schemeClr>
                </a:solidFill>
                <a:latin typeface="+mn-ea"/>
                <a:ea typeface="+mn-ea"/>
                <a:cs typeface="宋体"/>
              </a:rPr>
              <a:t>贝叶斯决策论</a:t>
            </a:r>
            <a:endParaRPr lang="en-US" altLang="zh-CN" b="1" dirty="0">
              <a:solidFill>
                <a:schemeClr val="bg1">
                  <a:lumMod val="85000"/>
                </a:schemeClr>
              </a:solidFill>
              <a:latin typeface="+mn-ea"/>
              <a:ea typeface="+mn-ea"/>
              <a:cs typeface="宋体"/>
            </a:endParaRPr>
          </a:p>
          <a:p>
            <a:pPr>
              <a:lnSpc>
                <a:spcPct val="150000"/>
              </a:lnSpc>
            </a:pPr>
            <a:r>
              <a:rPr lang="zh-CN" altLang="en-US" b="1" dirty="0">
                <a:latin typeface="+mn-ea"/>
                <a:ea typeface="+mn-ea"/>
                <a:cs typeface="宋体"/>
              </a:rPr>
              <a:t>极大似然估计</a:t>
            </a:r>
            <a:endParaRPr lang="en-US" altLang="zh-CN" b="1" dirty="0">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朴素贝叶斯分类器</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半朴素贝叶斯分类器</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贝叶斯网</a:t>
            </a:r>
            <a:endParaRPr lang="en-US" altLang="zh-CN" b="1" dirty="0">
              <a:solidFill>
                <a:schemeClr val="bg1">
                  <a:lumMod val="85000"/>
                </a:schemeClr>
              </a:solidFill>
              <a:latin typeface="+mn-ea"/>
              <a:ea typeface="+mn-ea"/>
              <a:cs typeface="宋体"/>
            </a:endParaRPr>
          </a:p>
          <a:p>
            <a:pPr>
              <a:lnSpc>
                <a:spcPct val="150000"/>
              </a:lnSpc>
            </a:pPr>
            <a:r>
              <a:rPr lang="en-US" altLang="zh-CN" b="1" dirty="0">
                <a:solidFill>
                  <a:schemeClr val="bg1">
                    <a:lumMod val="85000"/>
                  </a:schemeClr>
                </a:solidFill>
                <a:latin typeface="Verdana" charset="0"/>
                <a:ea typeface="Verdana" charset="0"/>
                <a:cs typeface="Verdana" charset="0"/>
              </a:rPr>
              <a:t>EM</a:t>
            </a:r>
            <a:r>
              <a:rPr lang="zh-CN" altLang="en-US" b="1" dirty="0">
                <a:solidFill>
                  <a:schemeClr val="bg1">
                    <a:lumMod val="85000"/>
                  </a:schemeClr>
                </a:solidFill>
                <a:latin typeface="+mn-ea"/>
                <a:ea typeface="+mn-ea"/>
                <a:cs typeface="宋体"/>
              </a:rPr>
              <a:t>算法</a:t>
            </a:r>
            <a:endParaRPr lang="en-US" altLang="zh-CN" b="1" dirty="0">
              <a:solidFill>
                <a:schemeClr val="bg1">
                  <a:lumMod val="85000"/>
                </a:schemeClr>
              </a:solidFill>
              <a:latin typeface="+mn-ea"/>
              <a:ea typeface="+mn-ea"/>
              <a:cs typeface="宋体"/>
            </a:endParaRPr>
          </a:p>
        </p:txBody>
      </p:sp>
    </p:spTree>
    <p:extLst>
      <p:ext uri="{BB962C8B-B14F-4D97-AF65-F5344CB8AC3E}">
        <p14:creationId xmlns:p14="http://schemas.microsoft.com/office/powerpoint/2010/main" val="1018795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极大似然估计</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5093208"/>
          </a:xfrm>
        </p:spPr>
        <p:txBody>
          <a:bodyPr>
            <a:normAutofit/>
          </a:bodyPr>
          <a:lstStyle/>
          <a:p>
            <a:r>
              <a:rPr lang="zh-CN" altLang="en-US" dirty="0"/>
              <a:t>估计类条件概率的常用策略：先假定其具有某种确定的概率分布形式，再基于训练样本对概率分布参数估计。</a:t>
            </a:r>
            <a:endParaRPr lang="en-US" altLang="zh-CN" dirty="0"/>
          </a:p>
          <a:p>
            <a:pPr lvl="1"/>
            <a:endParaRPr lang="zh-CN" altLang="en-US" dirty="0"/>
          </a:p>
          <a:p>
            <a:r>
              <a:rPr lang="zh-CN" altLang="en-US" dirty="0"/>
              <a:t>记关于类别   的类条件概率为           ，</a:t>
            </a:r>
          </a:p>
          <a:p>
            <a:pPr lvl="1"/>
            <a:r>
              <a:rPr lang="zh-CN" altLang="en-US" dirty="0"/>
              <a:t>假设           具有确定的形式被参数     唯一确定，我们的任务就是利用训练集    估计参数        </a:t>
            </a:r>
            <a:endParaRPr lang="en-US" altLang="zh-CN" dirty="0"/>
          </a:p>
          <a:p>
            <a:endParaRPr lang="en-US" altLang="zh-CN" dirty="0"/>
          </a:p>
          <a:p>
            <a:endParaRPr lang="en-US" altLang="zh-CN" dirty="0"/>
          </a:p>
          <a:p>
            <a:endParaRPr lang="en-US" altLang="zh-CN" dirty="0"/>
          </a:p>
        </p:txBody>
      </p:sp>
      <p:graphicFrame>
        <p:nvGraphicFramePr>
          <p:cNvPr id="11" name="对象 10"/>
          <p:cNvGraphicFramePr>
            <a:graphicFrameLocks noChangeAspect="1"/>
          </p:cNvGraphicFramePr>
          <p:nvPr/>
        </p:nvGraphicFramePr>
        <p:xfrm>
          <a:off x="2092325" y="2209638"/>
          <a:ext cx="188384" cy="314686"/>
        </p:xfrm>
        <a:graphic>
          <a:graphicData uri="http://schemas.openxmlformats.org/presentationml/2006/ole">
            <mc:AlternateContent xmlns:mc="http://schemas.openxmlformats.org/markup-compatibility/2006">
              <mc:Choice xmlns:v="urn:schemas-microsoft-com:vml" Requires="v">
                <p:oleObj name="Formula" r:id="rId2" imgW="71280" imgH="119520" progId="Equation.Ribbit">
                  <p:embed/>
                </p:oleObj>
              </mc:Choice>
              <mc:Fallback>
                <p:oleObj name="Formula" r:id="rId2" imgW="71280" imgH="119520" progId="Equation.Ribbit">
                  <p:embed/>
                  <p:pic>
                    <p:nvPicPr>
                      <p:cNvPr id="0" name=""/>
                      <p:cNvPicPr/>
                      <p:nvPr/>
                    </p:nvPicPr>
                    <p:blipFill>
                      <a:blip r:embed="rId3"/>
                      <a:stretch>
                        <a:fillRect/>
                      </a:stretch>
                    </p:blipFill>
                    <p:spPr>
                      <a:xfrm>
                        <a:off x="2092325" y="2209638"/>
                        <a:ext cx="188384" cy="314686"/>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4341572" y="2184557"/>
          <a:ext cx="878128" cy="310982"/>
        </p:xfrm>
        <a:graphic>
          <a:graphicData uri="http://schemas.openxmlformats.org/presentationml/2006/ole">
            <mc:AlternateContent xmlns:mc="http://schemas.openxmlformats.org/markup-compatibility/2006">
              <mc:Choice xmlns:v="urn:schemas-microsoft-com:vml" Requires="v">
                <p:oleObj name="Formula" r:id="rId4" imgW="504360" imgH="177840" progId="Equation.Ribbit">
                  <p:embed/>
                </p:oleObj>
              </mc:Choice>
              <mc:Fallback>
                <p:oleObj name="Formula" r:id="rId4" imgW="504360" imgH="177840" progId="Equation.Ribbit">
                  <p:embed/>
                  <p:pic>
                    <p:nvPicPr>
                      <p:cNvPr id="0" name=""/>
                      <p:cNvPicPr/>
                      <p:nvPr/>
                    </p:nvPicPr>
                    <p:blipFill>
                      <a:blip r:embed="rId5"/>
                      <a:stretch>
                        <a:fillRect/>
                      </a:stretch>
                    </p:blipFill>
                    <p:spPr>
                      <a:xfrm>
                        <a:off x="4341572" y="2184557"/>
                        <a:ext cx="878128" cy="310982"/>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1552635" y="2536717"/>
          <a:ext cx="769352" cy="272460"/>
        </p:xfrm>
        <a:graphic>
          <a:graphicData uri="http://schemas.openxmlformats.org/presentationml/2006/ole">
            <mc:AlternateContent xmlns:mc="http://schemas.openxmlformats.org/markup-compatibility/2006">
              <mc:Choice xmlns:v="urn:schemas-microsoft-com:vml" Requires="v">
                <p:oleObj name="Formula" r:id="rId6" imgW="504360" imgH="177840" progId="Equation.Ribbit">
                  <p:embed/>
                </p:oleObj>
              </mc:Choice>
              <mc:Fallback>
                <p:oleObj name="Formula" r:id="rId6" imgW="504360" imgH="177840" progId="Equation.Ribbit">
                  <p:embed/>
                  <p:pic>
                    <p:nvPicPr>
                      <p:cNvPr id="0" name=""/>
                      <p:cNvPicPr/>
                      <p:nvPr/>
                    </p:nvPicPr>
                    <p:blipFill>
                      <a:blip r:embed="rId5"/>
                      <a:stretch>
                        <a:fillRect/>
                      </a:stretch>
                    </p:blipFill>
                    <p:spPr>
                      <a:xfrm>
                        <a:off x="1552635" y="2536717"/>
                        <a:ext cx="769352" cy="272460"/>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5067300" y="2525713"/>
          <a:ext cx="239713" cy="282575"/>
        </p:xfrm>
        <a:graphic>
          <a:graphicData uri="http://schemas.openxmlformats.org/presentationml/2006/ole">
            <mc:AlternateContent xmlns:mc="http://schemas.openxmlformats.org/markup-compatibility/2006">
              <mc:Choice xmlns:v="urn:schemas-microsoft-com:vml" Requires="v">
                <p:oleObj name="Formula" r:id="rId7" imgW="138600" imgH="158760" progId="Equation.Ribbit">
                  <p:embed/>
                </p:oleObj>
              </mc:Choice>
              <mc:Fallback>
                <p:oleObj name="Formula" r:id="rId7" imgW="138600" imgH="158760" progId="Equation.Ribbit">
                  <p:embed/>
                  <p:pic>
                    <p:nvPicPr>
                      <p:cNvPr id="0" name=""/>
                      <p:cNvPicPr/>
                      <p:nvPr/>
                    </p:nvPicPr>
                    <p:blipFill>
                      <a:blip r:embed="rId8"/>
                      <a:stretch>
                        <a:fillRect/>
                      </a:stretch>
                    </p:blipFill>
                    <p:spPr>
                      <a:xfrm>
                        <a:off x="5067300" y="2525713"/>
                        <a:ext cx="239713" cy="282575"/>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1798638" y="2830781"/>
          <a:ext cx="193675" cy="238125"/>
        </p:xfrm>
        <a:graphic>
          <a:graphicData uri="http://schemas.openxmlformats.org/presentationml/2006/ole">
            <mc:AlternateContent xmlns:mc="http://schemas.openxmlformats.org/markup-compatibility/2006">
              <mc:Choice xmlns:v="urn:schemas-microsoft-com:vml" Requires="v">
                <p:oleObj name="Formula" r:id="rId9" imgW="127080" imgH="155160" progId="Equation.Ribbit">
                  <p:embed/>
                </p:oleObj>
              </mc:Choice>
              <mc:Fallback>
                <p:oleObj name="Formula" r:id="rId9" imgW="127080" imgH="155160" progId="Equation.Ribbit">
                  <p:embed/>
                  <p:pic>
                    <p:nvPicPr>
                      <p:cNvPr id="0" name=""/>
                      <p:cNvPicPr/>
                      <p:nvPr/>
                    </p:nvPicPr>
                    <p:blipFill>
                      <a:blip r:embed="rId10"/>
                      <a:stretch>
                        <a:fillRect/>
                      </a:stretch>
                    </p:blipFill>
                    <p:spPr>
                      <a:xfrm>
                        <a:off x="1798638" y="2830781"/>
                        <a:ext cx="193675" cy="238125"/>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3167062" y="2808288"/>
          <a:ext cx="239713" cy="282575"/>
        </p:xfrm>
        <a:graphic>
          <a:graphicData uri="http://schemas.openxmlformats.org/presentationml/2006/ole">
            <mc:AlternateContent xmlns:mc="http://schemas.openxmlformats.org/markup-compatibility/2006">
              <mc:Choice xmlns:v="urn:schemas-microsoft-com:vml" Requires="v">
                <p:oleObj name="Formula" r:id="rId11" imgW="138600" imgH="158760" progId="Equation.Ribbit">
                  <p:embed/>
                </p:oleObj>
              </mc:Choice>
              <mc:Fallback>
                <p:oleObj name="Formula" r:id="rId11" imgW="138600" imgH="158760" progId="Equation.Ribbit">
                  <p:embed/>
                  <p:pic>
                    <p:nvPicPr>
                      <p:cNvPr id="0" name=""/>
                      <p:cNvPicPr/>
                      <p:nvPr/>
                    </p:nvPicPr>
                    <p:blipFill>
                      <a:blip r:embed="rId8"/>
                      <a:stretch>
                        <a:fillRect/>
                      </a:stretch>
                    </p:blipFill>
                    <p:spPr>
                      <a:xfrm>
                        <a:off x="3167062" y="2808288"/>
                        <a:ext cx="239713" cy="282575"/>
                      </a:xfrm>
                      <a:prstGeom prst="rect">
                        <a:avLst/>
                      </a:prstGeom>
                    </p:spPr>
                  </p:pic>
                </p:oleObj>
              </mc:Fallback>
            </mc:AlternateContent>
          </a:graphicData>
        </a:graphic>
      </p:graphicFrame>
    </p:spTree>
    <p:extLst>
      <p:ext uri="{BB962C8B-B14F-4D97-AF65-F5344CB8AC3E}">
        <p14:creationId xmlns:p14="http://schemas.microsoft.com/office/powerpoint/2010/main" val="1624515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Verdana" pitchFamily="34" charset="0"/>
                <a:ea typeface="幼圆" pitchFamily="49" charset="-122"/>
                <a:cs typeface="Verdana" pitchFamily="34" charset="0"/>
              </a:rPr>
              <a:t>第七</a:t>
            </a:r>
            <a:r>
              <a:rPr kumimoji="1" lang="zh-CN" altLang="en-US" b="1">
                <a:latin typeface="Verdana" pitchFamily="34" charset="0"/>
                <a:ea typeface="幼圆" pitchFamily="49" charset="-122"/>
                <a:cs typeface="Verdana" pitchFamily="34" charset="0"/>
              </a:rPr>
              <a:t>章：贝叶斯分类器</a:t>
            </a:r>
            <a:endParaRPr lang="zh-CN" altLang="en-US" dirty="0"/>
          </a:p>
        </p:txBody>
      </p:sp>
    </p:spTree>
    <p:extLst>
      <p:ext uri="{BB962C8B-B14F-4D97-AF65-F5344CB8AC3E}">
        <p14:creationId xmlns:p14="http://schemas.microsoft.com/office/powerpoint/2010/main" val="693314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极大似然估计</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5093208"/>
          </a:xfrm>
        </p:spPr>
        <p:txBody>
          <a:bodyPr>
            <a:normAutofit/>
          </a:bodyPr>
          <a:lstStyle/>
          <a:p>
            <a:r>
              <a:rPr lang="zh-CN" altLang="en-US" dirty="0"/>
              <a:t>估计类条件概率的常用策略：先假定其具有某种确定的概率分布形式，再基于训练样本对概率分布参数估计。</a:t>
            </a:r>
            <a:endParaRPr lang="en-US" altLang="zh-CN" dirty="0"/>
          </a:p>
          <a:p>
            <a:pPr lvl="1"/>
            <a:endParaRPr lang="zh-CN" altLang="en-US" dirty="0"/>
          </a:p>
          <a:p>
            <a:r>
              <a:rPr lang="zh-CN" altLang="en-US" dirty="0"/>
              <a:t>记关于类别   的类条件概率为           ，</a:t>
            </a:r>
          </a:p>
          <a:p>
            <a:pPr lvl="1"/>
            <a:r>
              <a:rPr lang="zh-CN" altLang="en-US" dirty="0"/>
              <a:t>假设           具有确定的形式被参数     唯一确定，我们的任务就是利用训练集    估计参数        </a:t>
            </a:r>
            <a:endParaRPr lang="en-US" altLang="zh-CN" dirty="0"/>
          </a:p>
          <a:p>
            <a:endParaRPr lang="en-US" altLang="zh-CN" dirty="0"/>
          </a:p>
          <a:p>
            <a:r>
              <a:rPr lang="zh-CN" altLang="en-US" dirty="0"/>
              <a:t>概率模型的训练过程就是参数估计过程，统计学界的两个学派提供了不同的方案：</a:t>
            </a:r>
            <a:endParaRPr lang="en-US" altLang="zh-CN" dirty="0"/>
          </a:p>
          <a:p>
            <a:pPr lvl="1"/>
            <a:r>
              <a:rPr lang="zh-CN" altLang="en-US" dirty="0"/>
              <a:t>频率主义学派</a:t>
            </a:r>
            <a:r>
              <a:rPr lang="en-US" altLang="zh-CN" dirty="0"/>
              <a:t> (</a:t>
            </a:r>
            <a:r>
              <a:rPr lang="en-US" altLang="zh-CN" dirty="0" err="1"/>
              <a:t>frequentist</a:t>
            </a:r>
            <a:r>
              <a:rPr lang="en-US" altLang="zh-CN" dirty="0"/>
              <a:t>)</a:t>
            </a:r>
            <a:r>
              <a:rPr lang="zh-CN" altLang="en-US" dirty="0"/>
              <a:t>认为参数虽然未知，但却存在客观值，因此可通过优化似然函数等准则来确定参数值</a:t>
            </a:r>
            <a:endParaRPr lang="en-US" altLang="zh-CN" dirty="0"/>
          </a:p>
          <a:p>
            <a:pPr lvl="1"/>
            <a:r>
              <a:rPr lang="zh-CN" altLang="en-US" dirty="0"/>
              <a:t>贝叶斯学派</a:t>
            </a:r>
            <a:r>
              <a:rPr lang="en-US" altLang="zh-CN" dirty="0"/>
              <a:t> (Bayesian)</a:t>
            </a:r>
            <a:r>
              <a:rPr lang="zh-CN" altLang="en-US" dirty="0"/>
              <a:t>认为参数是未观察到的随机变量、其本身也可由分布，因此可假定参数服从一个先验分布，然后基于观测到的数据计算参数的后验分布。</a:t>
            </a:r>
            <a:endParaRPr lang="en-US" altLang="zh-CN" dirty="0"/>
          </a:p>
          <a:p>
            <a:endParaRPr lang="en-US" altLang="zh-CN" dirty="0"/>
          </a:p>
          <a:p>
            <a:endParaRPr lang="en-US" altLang="zh-CN" dirty="0"/>
          </a:p>
        </p:txBody>
      </p:sp>
      <p:graphicFrame>
        <p:nvGraphicFramePr>
          <p:cNvPr id="11" name="对象 10"/>
          <p:cNvGraphicFramePr>
            <a:graphicFrameLocks noChangeAspect="1"/>
          </p:cNvGraphicFramePr>
          <p:nvPr>
            <p:extLst>
              <p:ext uri="{D42A27DB-BD31-4B8C-83A1-F6EECF244321}">
                <p14:modId xmlns:p14="http://schemas.microsoft.com/office/powerpoint/2010/main" val="2645076204"/>
              </p:ext>
            </p:extLst>
          </p:nvPr>
        </p:nvGraphicFramePr>
        <p:xfrm>
          <a:off x="2092325" y="2209638"/>
          <a:ext cx="188384" cy="314686"/>
        </p:xfrm>
        <a:graphic>
          <a:graphicData uri="http://schemas.openxmlformats.org/presentationml/2006/ole">
            <mc:AlternateContent xmlns:mc="http://schemas.openxmlformats.org/markup-compatibility/2006">
              <mc:Choice xmlns:v="urn:schemas-microsoft-com:vml" Requires="v">
                <p:oleObj name="Formula" r:id="rId2" imgW="71280" imgH="119520" progId="Equation.Ribbit">
                  <p:embed/>
                </p:oleObj>
              </mc:Choice>
              <mc:Fallback>
                <p:oleObj name="Formula" r:id="rId2" imgW="71280" imgH="119520" progId="Equation.Ribbit">
                  <p:embed/>
                  <p:pic>
                    <p:nvPicPr>
                      <p:cNvPr id="0" name=""/>
                      <p:cNvPicPr/>
                      <p:nvPr/>
                    </p:nvPicPr>
                    <p:blipFill>
                      <a:blip r:embed="rId3"/>
                      <a:stretch>
                        <a:fillRect/>
                      </a:stretch>
                    </p:blipFill>
                    <p:spPr>
                      <a:xfrm>
                        <a:off x="2092325" y="2209638"/>
                        <a:ext cx="188384" cy="314686"/>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216509200"/>
              </p:ext>
            </p:extLst>
          </p:nvPr>
        </p:nvGraphicFramePr>
        <p:xfrm>
          <a:off x="4341572" y="2184557"/>
          <a:ext cx="878128" cy="310982"/>
        </p:xfrm>
        <a:graphic>
          <a:graphicData uri="http://schemas.openxmlformats.org/presentationml/2006/ole">
            <mc:AlternateContent xmlns:mc="http://schemas.openxmlformats.org/markup-compatibility/2006">
              <mc:Choice xmlns:v="urn:schemas-microsoft-com:vml" Requires="v">
                <p:oleObj name="Formula" r:id="rId4" imgW="504360" imgH="177840" progId="Equation.Ribbit">
                  <p:embed/>
                </p:oleObj>
              </mc:Choice>
              <mc:Fallback>
                <p:oleObj name="Formula" r:id="rId4" imgW="504360" imgH="177840" progId="Equation.Ribbit">
                  <p:embed/>
                  <p:pic>
                    <p:nvPicPr>
                      <p:cNvPr id="0" name=""/>
                      <p:cNvPicPr/>
                      <p:nvPr/>
                    </p:nvPicPr>
                    <p:blipFill>
                      <a:blip r:embed="rId5"/>
                      <a:stretch>
                        <a:fillRect/>
                      </a:stretch>
                    </p:blipFill>
                    <p:spPr>
                      <a:xfrm>
                        <a:off x="4341572" y="2184557"/>
                        <a:ext cx="878128" cy="310982"/>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590292834"/>
              </p:ext>
            </p:extLst>
          </p:nvPr>
        </p:nvGraphicFramePr>
        <p:xfrm>
          <a:off x="1552635" y="2536717"/>
          <a:ext cx="769352" cy="272460"/>
        </p:xfrm>
        <a:graphic>
          <a:graphicData uri="http://schemas.openxmlformats.org/presentationml/2006/ole">
            <mc:AlternateContent xmlns:mc="http://schemas.openxmlformats.org/markup-compatibility/2006">
              <mc:Choice xmlns:v="urn:schemas-microsoft-com:vml" Requires="v">
                <p:oleObj name="Formula" r:id="rId6" imgW="504360" imgH="177840" progId="Equation.Ribbit">
                  <p:embed/>
                </p:oleObj>
              </mc:Choice>
              <mc:Fallback>
                <p:oleObj name="Formula" r:id="rId6" imgW="504360" imgH="177840" progId="Equation.Ribbit">
                  <p:embed/>
                  <p:pic>
                    <p:nvPicPr>
                      <p:cNvPr id="0" name=""/>
                      <p:cNvPicPr/>
                      <p:nvPr/>
                    </p:nvPicPr>
                    <p:blipFill>
                      <a:blip r:embed="rId5"/>
                      <a:stretch>
                        <a:fillRect/>
                      </a:stretch>
                    </p:blipFill>
                    <p:spPr>
                      <a:xfrm>
                        <a:off x="1552635" y="2536717"/>
                        <a:ext cx="769352" cy="272460"/>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605874315"/>
              </p:ext>
            </p:extLst>
          </p:nvPr>
        </p:nvGraphicFramePr>
        <p:xfrm>
          <a:off x="5067300" y="2525713"/>
          <a:ext cx="239713" cy="282575"/>
        </p:xfrm>
        <a:graphic>
          <a:graphicData uri="http://schemas.openxmlformats.org/presentationml/2006/ole">
            <mc:AlternateContent xmlns:mc="http://schemas.openxmlformats.org/markup-compatibility/2006">
              <mc:Choice xmlns:v="urn:schemas-microsoft-com:vml" Requires="v">
                <p:oleObj name="Formula" r:id="rId7" imgW="138600" imgH="158760" progId="Equation.Ribbit">
                  <p:embed/>
                </p:oleObj>
              </mc:Choice>
              <mc:Fallback>
                <p:oleObj name="Formula" r:id="rId7" imgW="138600" imgH="158760" progId="Equation.Ribbit">
                  <p:embed/>
                  <p:pic>
                    <p:nvPicPr>
                      <p:cNvPr id="0" name=""/>
                      <p:cNvPicPr/>
                      <p:nvPr/>
                    </p:nvPicPr>
                    <p:blipFill>
                      <a:blip r:embed="rId8"/>
                      <a:stretch>
                        <a:fillRect/>
                      </a:stretch>
                    </p:blipFill>
                    <p:spPr>
                      <a:xfrm>
                        <a:off x="5067300" y="2525713"/>
                        <a:ext cx="239713" cy="282575"/>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096680884"/>
              </p:ext>
            </p:extLst>
          </p:nvPr>
        </p:nvGraphicFramePr>
        <p:xfrm>
          <a:off x="1798638" y="2830781"/>
          <a:ext cx="193675" cy="238125"/>
        </p:xfrm>
        <a:graphic>
          <a:graphicData uri="http://schemas.openxmlformats.org/presentationml/2006/ole">
            <mc:AlternateContent xmlns:mc="http://schemas.openxmlformats.org/markup-compatibility/2006">
              <mc:Choice xmlns:v="urn:schemas-microsoft-com:vml" Requires="v">
                <p:oleObj name="Formula" r:id="rId9" imgW="127080" imgH="155160" progId="Equation.Ribbit">
                  <p:embed/>
                </p:oleObj>
              </mc:Choice>
              <mc:Fallback>
                <p:oleObj name="Formula" r:id="rId9" imgW="127080" imgH="155160" progId="Equation.Ribbit">
                  <p:embed/>
                  <p:pic>
                    <p:nvPicPr>
                      <p:cNvPr id="0" name=""/>
                      <p:cNvPicPr/>
                      <p:nvPr/>
                    </p:nvPicPr>
                    <p:blipFill>
                      <a:blip r:embed="rId10"/>
                      <a:stretch>
                        <a:fillRect/>
                      </a:stretch>
                    </p:blipFill>
                    <p:spPr>
                      <a:xfrm>
                        <a:off x="1798638" y="2830781"/>
                        <a:ext cx="193675" cy="238125"/>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123065179"/>
              </p:ext>
            </p:extLst>
          </p:nvPr>
        </p:nvGraphicFramePr>
        <p:xfrm>
          <a:off x="3167062" y="2808288"/>
          <a:ext cx="239713" cy="282575"/>
        </p:xfrm>
        <a:graphic>
          <a:graphicData uri="http://schemas.openxmlformats.org/presentationml/2006/ole">
            <mc:AlternateContent xmlns:mc="http://schemas.openxmlformats.org/markup-compatibility/2006">
              <mc:Choice xmlns:v="urn:schemas-microsoft-com:vml" Requires="v">
                <p:oleObj name="Formula" r:id="rId11" imgW="138600" imgH="158760" progId="Equation.Ribbit">
                  <p:embed/>
                </p:oleObj>
              </mc:Choice>
              <mc:Fallback>
                <p:oleObj name="Formula" r:id="rId11" imgW="138600" imgH="158760" progId="Equation.Ribbit">
                  <p:embed/>
                  <p:pic>
                    <p:nvPicPr>
                      <p:cNvPr id="0" name=""/>
                      <p:cNvPicPr/>
                      <p:nvPr/>
                    </p:nvPicPr>
                    <p:blipFill>
                      <a:blip r:embed="rId8"/>
                      <a:stretch>
                        <a:fillRect/>
                      </a:stretch>
                    </p:blipFill>
                    <p:spPr>
                      <a:xfrm>
                        <a:off x="3167062" y="2808288"/>
                        <a:ext cx="239713" cy="282575"/>
                      </a:xfrm>
                      <a:prstGeom prst="rect">
                        <a:avLst/>
                      </a:prstGeom>
                    </p:spPr>
                  </p:pic>
                </p:oleObj>
              </mc:Fallback>
            </mc:AlternateContent>
          </a:graphicData>
        </a:graphic>
      </p:graphicFrame>
    </p:spTree>
    <p:extLst>
      <p:ext uri="{BB962C8B-B14F-4D97-AF65-F5344CB8AC3E}">
        <p14:creationId xmlns:p14="http://schemas.microsoft.com/office/powerpoint/2010/main" val="399914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极大似然估计</a:t>
            </a:r>
            <a:endParaRPr lang="zh-CN" altLang="en-US" dirty="0">
              <a:latin typeface="+mj-ea"/>
              <a:ea typeface="+mj-ea"/>
            </a:endParaRPr>
          </a:p>
        </p:txBody>
      </p:sp>
      <p:sp>
        <p:nvSpPr>
          <p:cNvPr id="2" name="内容占位符 1"/>
          <p:cNvSpPr>
            <a:spLocks noGrp="1"/>
          </p:cNvSpPr>
          <p:nvPr>
            <p:ph sz="quarter" idx="14"/>
          </p:nvPr>
        </p:nvSpPr>
        <p:spPr>
          <a:xfrm>
            <a:off x="173851" y="1040891"/>
            <a:ext cx="8970149" cy="5198067"/>
          </a:xfrm>
        </p:spPr>
        <p:txBody>
          <a:bodyPr>
            <a:normAutofit/>
          </a:bodyPr>
          <a:lstStyle/>
          <a:p>
            <a:r>
              <a:rPr lang="zh-CN" altLang="en-US" dirty="0"/>
              <a:t>令     表示训练集中第   类样本的组合的集合，假设这些样本是独立的，则参数    对于数据集     的似然是</a:t>
            </a:r>
            <a:endParaRPr lang="en-US" altLang="zh-CN" dirty="0"/>
          </a:p>
          <a:p>
            <a:endParaRPr lang="en-US" altLang="zh-CN" dirty="0"/>
          </a:p>
          <a:p>
            <a:endParaRPr lang="en-US" altLang="zh-CN" dirty="0"/>
          </a:p>
          <a:p>
            <a:pPr lvl="1"/>
            <a:r>
              <a:rPr lang="zh-CN" altLang="en-US" dirty="0"/>
              <a:t>对    进行极大似然估计，寻找能最大化似然                的参数值    。直观上看，极大似然估计是试图在    所有可能的取值中，找到一个使数据出现的“可能性”最大值。</a:t>
            </a:r>
          </a:p>
          <a:p>
            <a:endParaRPr lang="en-US" altLang="zh-CN" dirty="0"/>
          </a:p>
          <a:p>
            <a:endParaRPr lang="en-US" altLang="zh-CN" dirty="0"/>
          </a:p>
          <a:p>
            <a:endParaRPr lang="en-US" altLang="zh-CN" dirty="0"/>
          </a:p>
        </p:txBody>
      </p:sp>
      <p:pic>
        <p:nvPicPr>
          <p:cNvPr id="18" name="图片 17"/>
          <p:cNvPicPr>
            <a:picLocks noChangeAspect="1"/>
          </p:cNvPicPr>
          <p:nvPr/>
        </p:nvPicPr>
        <p:blipFill>
          <a:blip r:embed="rId2"/>
          <a:stretch>
            <a:fillRect/>
          </a:stretch>
        </p:blipFill>
        <p:spPr>
          <a:xfrm>
            <a:off x="5941729" y="2624349"/>
            <a:ext cx="1290557" cy="285570"/>
          </a:xfrm>
          <a:prstGeom prst="rect">
            <a:avLst/>
          </a:prstGeom>
        </p:spPr>
      </p:pic>
      <p:pic>
        <p:nvPicPr>
          <p:cNvPr id="20" name="图片 19"/>
          <p:cNvPicPr>
            <a:picLocks noChangeAspect="1"/>
          </p:cNvPicPr>
          <p:nvPr/>
        </p:nvPicPr>
        <p:blipFill>
          <a:blip r:embed="rId3"/>
          <a:stretch>
            <a:fillRect/>
          </a:stretch>
        </p:blipFill>
        <p:spPr>
          <a:xfrm>
            <a:off x="8343159" y="2609971"/>
            <a:ext cx="230644" cy="272929"/>
          </a:xfrm>
          <a:prstGeom prst="rect">
            <a:avLst/>
          </a:prstGeom>
        </p:spPr>
      </p:pic>
      <p:pic>
        <p:nvPicPr>
          <p:cNvPr id="21" name="图片 20"/>
          <p:cNvPicPr>
            <a:picLocks noChangeAspect="1"/>
          </p:cNvPicPr>
          <p:nvPr/>
        </p:nvPicPr>
        <p:blipFill>
          <a:blip r:embed="rId4"/>
          <a:stretch>
            <a:fillRect/>
          </a:stretch>
        </p:blipFill>
        <p:spPr>
          <a:xfrm>
            <a:off x="4830856" y="2891577"/>
            <a:ext cx="259533" cy="263056"/>
          </a:xfrm>
          <a:prstGeom prst="rect">
            <a:avLst/>
          </a:prstGeom>
        </p:spPr>
      </p:pic>
      <p:graphicFrame>
        <p:nvGraphicFramePr>
          <p:cNvPr id="19" name="对象 18"/>
          <p:cNvGraphicFramePr>
            <a:graphicFrameLocks noChangeAspect="1"/>
          </p:cNvGraphicFramePr>
          <p:nvPr>
            <p:extLst>
              <p:ext uri="{D42A27DB-BD31-4B8C-83A1-F6EECF244321}">
                <p14:modId xmlns:p14="http://schemas.microsoft.com/office/powerpoint/2010/main" val="473941897"/>
              </p:ext>
            </p:extLst>
          </p:nvPr>
        </p:nvGraphicFramePr>
        <p:xfrm>
          <a:off x="1020297" y="1147803"/>
          <a:ext cx="286433" cy="252334"/>
        </p:xfrm>
        <a:graphic>
          <a:graphicData uri="http://schemas.openxmlformats.org/presentationml/2006/ole">
            <mc:AlternateContent xmlns:mc="http://schemas.openxmlformats.org/markup-compatibility/2006">
              <mc:Choice xmlns:v="urn:schemas-microsoft-com:vml" Requires="v">
                <p:oleObj name="Formula" r:id="rId5" imgW="176760" imgH="156240" progId="Equation.Ribbit">
                  <p:embed/>
                </p:oleObj>
              </mc:Choice>
              <mc:Fallback>
                <p:oleObj name="Formula" r:id="rId5" imgW="176760" imgH="156240" progId="Equation.Ribbit">
                  <p:embed/>
                  <p:pic>
                    <p:nvPicPr>
                      <p:cNvPr id="0" name=""/>
                      <p:cNvPicPr/>
                      <p:nvPr/>
                    </p:nvPicPr>
                    <p:blipFill>
                      <a:blip r:embed="rId6"/>
                      <a:stretch>
                        <a:fillRect/>
                      </a:stretch>
                    </p:blipFill>
                    <p:spPr>
                      <a:xfrm>
                        <a:off x="1020297" y="1147803"/>
                        <a:ext cx="286433" cy="252334"/>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535008135"/>
              </p:ext>
            </p:extLst>
          </p:nvPr>
        </p:nvGraphicFramePr>
        <p:xfrm>
          <a:off x="3443344" y="1147803"/>
          <a:ext cx="157218" cy="265076"/>
        </p:xfrm>
        <a:graphic>
          <a:graphicData uri="http://schemas.openxmlformats.org/presentationml/2006/ole">
            <mc:AlternateContent xmlns:mc="http://schemas.openxmlformats.org/markup-compatibility/2006">
              <mc:Choice xmlns:v="urn:schemas-microsoft-com:vml" Requires="v">
                <p:oleObj name="Formula" r:id="rId7" imgW="71280" imgH="119520" progId="Equation.Ribbit">
                  <p:embed/>
                </p:oleObj>
              </mc:Choice>
              <mc:Fallback>
                <p:oleObj name="Formula" r:id="rId7" imgW="71280" imgH="119520" progId="Equation.Ribbit">
                  <p:embed/>
                  <p:pic>
                    <p:nvPicPr>
                      <p:cNvPr id="0" name=""/>
                      <p:cNvPicPr/>
                      <p:nvPr/>
                    </p:nvPicPr>
                    <p:blipFill>
                      <a:blip r:embed="rId8"/>
                      <a:stretch>
                        <a:fillRect/>
                      </a:stretch>
                    </p:blipFill>
                    <p:spPr>
                      <a:xfrm>
                        <a:off x="3443344" y="1147803"/>
                        <a:ext cx="157218" cy="265076"/>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2972932589"/>
              </p:ext>
            </p:extLst>
          </p:nvPr>
        </p:nvGraphicFramePr>
        <p:xfrm>
          <a:off x="1967528" y="1412879"/>
          <a:ext cx="239713" cy="282575"/>
        </p:xfrm>
        <a:graphic>
          <a:graphicData uri="http://schemas.openxmlformats.org/presentationml/2006/ole">
            <mc:AlternateContent xmlns:mc="http://schemas.openxmlformats.org/markup-compatibility/2006">
              <mc:Choice xmlns:v="urn:schemas-microsoft-com:vml" Requires="v">
                <p:oleObj name="Formula" r:id="rId9" imgW="138600" imgH="158760" progId="Equation.Ribbit">
                  <p:embed/>
                </p:oleObj>
              </mc:Choice>
              <mc:Fallback>
                <p:oleObj name="Formula" r:id="rId9" imgW="138600" imgH="158760" progId="Equation.Ribbit">
                  <p:embed/>
                  <p:pic>
                    <p:nvPicPr>
                      <p:cNvPr id="0" name=""/>
                      <p:cNvPicPr/>
                      <p:nvPr/>
                    </p:nvPicPr>
                    <p:blipFill>
                      <a:blip r:embed="rId10"/>
                      <a:stretch>
                        <a:fillRect/>
                      </a:stretch>
                    </p:blipFill>
                    <p:spPr>
                      <a:xfrm>
                        <a:off x="1967528" y="1412879"/>
                        <a:ext cx="239713" cy="282575"/>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503409835"/>
              </p:ext>
            </p:extLst>
          </p:nvPr>
        </p:nvGraphicFramePr>
        <p:xfrm>
          <a:off x="3801549" y="1419624"/>
          <a:ext cx="305447" cy="269084"/>
        </p:xfrm>
        <a:graphic>
          <a:graphicData uri="http://schemas.openxmlformats.org/presentationml/2006/ole">
            <mc:AlternateContent xmlns:mc="http://schemas.openxmlformats.org/markup-compatibility/2006">
              <mc:Choice xmlns:v="urn:schemas-microsoft-com:vml" Requires="v">
                <p:oleObj name="Formula" r:id="rId11" imgW="176760" imgH="156240" progId="Equation.Ribbit">
                  <p:embed/>
                </p:oleObj>
              </mc:Choice>
              <mc:Fallback>
                <p:oleObj name="Formula" r:id="rId11" imgW="176760" imgH="156240" progId="Equation.Ribbit">
                  <p:embed/>
                  <p:pic>
                    <p:nvPicPr>
                      <p:cNvPr id="0" name=""/>
                      <p:cNvPicPr/>
                      <p:nvPr/>
                    </p:nvPicPr>
                    <p:blipFill>
                      <a:blip r:embed="rId6"/>
                      <a:stretch>
                        <a:fillRect/>
                      </a:stretch>
                    </p:blipFill>
                    <p:spPr>
                      <a:xfrm>
                        <a:off x="3801549" y="1419624"/>
                        <a:ext cx="305447" cy="269084"/>
                      </a:xfrm>
                      <a:prstGeom prst="rect">
                        <a:avLst/>
                      </a:prstGeom>
                    </p:spPr>
                  </p:pic>
                </p:oleObj>
              </mc:Fallback>
            </mc:AlternateContent>
          </a:graphicData>
        </a:graphic>
      </p:graphicFrame>
      <p:grpSp>
        <p:nvGrpSpPr>
          <p:cNvPr id="5" name="组合 4"/>
          <p:cNvGrpSpPr/>
          <p:nvPr/>
        </p:nvGrpSpPr>
        <p:grpSpPr>
          <a:xfrm>
            <a:off x="2369179" y="1859147"/>
            <a:ext cx="4831219" cy="677009"/>
            <a:chOff x="2369179" y="1859147"/>
            <a:chExt cx="4831219" cy="677009"/>
          </a:xfrm>
        </p:grpSpPr>
        <p:graphicFrame>
          <p:nvGraphicFramePr>
            <p:cNvPr id="29" name="对象 28"/>
            <p:cNvGraphicFramePr>
              <a:graphicFrameLocks noChangeAspect="1"/>
            </p:cNvGraphicFramePr>
            <p:nvPr>
              <p:extLst>
                <p:ext uri="{D42A27DB-BD31-4B8C-83A1-F6EECF244321}">
                  <p14:modId xmlns:p14="http://schemas.microsoft.com/office/powerpoint/2010/main" val="3881883258"/>
                </p:ext>
              </p:extLst>
            </p:nvPr>
          </p:nvGraphicFramePr>
          <p:xfrm>
            <a:off x="2369179" y="1859147"/>
            <a:ext cx="3269622" cy="677009"/>
          </p:xfrm>
          <a:graphic>
            <a:graphicData uri="http://schemas.openxmlformats.org/presentationml/2006/ole">
              <mc:AlternateContent xmlns:mc="http://schemas.openxmlformats.org/markup-compatibility/2006">
                <mc:Choice xmlns:v="urn:schemas-microsoft-com:vml" Requires="v">
                  <p:oleObj name="Formula" r:id="rId12" imgW="1742760" imgH="362160" progId="Equation.Ribbit">
                    <p:embed/>
                  </p:oleObj>
                </mc:Choice>
                <mc:Fallback>
                  <p:oleObj name="Formula" r:id="rId12" imgW="1742760" imgH="362160" progId="Equation.Ribbit">
                    <p:embed/>
                    <p:pic>
                      <p:nvPicPr>
                        <p:cNvPr id="0" name=""/>
                        <p:cNvPicPr/>
                        <p:nvPr/>
                      </p:nvPicPr>
                      <p:blipFill>
                        <a:blip r:embed="rId13"/>
                        <a:stretch>
                          <a:fillRect/>
                        </a:stretch>
                      </p:blipFill>
                      <p:spPr>
                        <a:xfrm>
                          <a:off x="2369179" y="1859147"/>
                          <a:ext cx="3269622" cy="677009"/>
                        </a:xfrm>
                        <a:prstGeom prst="rect">
                          <a:avLst/>
                        </a:prstGeom>
                      </p:spPr>
                    </p:pic>
                  </p:oleObj>
                </mc:Fallback>
              </mc:AlternateContent>
            </a:graphicData>
          </a:graphic>
        </p:graphicFrame>
        <p:pic>
          <p:nvPicPr>
            <p:cNvPr id="3" name="图片 2"/>
            <p:cNvPicPr>
              <a:picLocks noChangeAspect="1"/>
            </p:cNvPicPr>
            <p:nvPr/>
          </p:nvPicPr>
          <p:blipFill>
            <a:blip r:embed="rId14"/>
            <a:stretch>
              <a:fillRect/>
            </a:stretch>
          </p:blipFill>
          <p:spPr>
            <a:xfrm>
              <a:off x="6694304" y="1905000"/>
              <a:ext cx="506094" cy="314392"/>
            </a:xfrm>
            <a:prstGeom prst="rect">
              <a:avLst/>
            </a:prstGeom>
          </p:spPr>
        </p:pic>
      </p:grpSp>
      <p:graphicFrame>
        <p:nvGraphicFramePr>
          <p:cNvPr id="30" name="对象 29"/>
          <p:cNvGraphicFramePr>
            <a:graphicFrameLocks noChangeAspect="1"/>
          </p:cNvGraphicFramePr>
          <p:nvPr>
            <p:extLst>
              <p:ext uri="{D42A27DB-BD31-4B8C-83A1-F6EECF244321}">
                <p14:modId xmlns:p14="http://schemas.microsoft.com/office/powerpoint/2010/main" val="82462207"/>
              </p:ext>
            </p:extLst>
          </p:nvPr>
        </p:nvGraphicFramePr>
        <p:xfrm>
          <a:off x="1306730" y="2633026"/>
          <a:ext cx="219333" cy="258551"/>
        </p:xfrm>
        <a:graphic>
          <a:graphicData uri="http://schemas.openxmlformats.org/presentationml/2006/ole">
            <mc:AlternateContent xmlns:mc="http://schemas.openxmlformats.org/markup-compatibility/2006">
              <mc:Choice xmlns:v="urn:schemas-microsoft-com:vml" Requires="v">
                <p:oleObj name="Formula" r:id="rId15" imgW="138600" imgH="158760" progId="Equation.Ribbit">
                  <p:embed/>
                </p:oleObj>
              </mc:Choice>
              <mc:Fallback>
                <p:oleObj name="Formula" r:id="rId15" imgW="138600" imgH="158760" progId="Equation.Ribbit">
                  <p:embed/>
                  <p:pic>
                    <p:nvPicPr>
                      <p:cNvPr id="0" name=""/>
                      <p:cNvPicPr/>
                      <p:nvPr/>
                    </p:nvPicPr>
                    <p:blipFill>
                      <a:blip r:embed="rId10"/>
                      <a:stretch>
                        <a:fillRect/>
                      </a:stretch>
                    </p:blipFill>
                    <p:spPr>
                      <a:xfrm>
                        <a:off x="1306730" y="2633026"/>
                        <a:ext cx="219333" cy="258551"/>
                      </a:xfrm>
                      <a:prstGeom prst="rect">
                        <a:avLst/>
                      </a:prstGeom>
                    </p:spPr>
                  </p:pic>
                </p:oleObj>
              </mc:Fallback>
            </mc:AlternateContent>
          </a:graphicData>
        </a:graphic>
      </p:graphicFrame>
    </p:spTree>
    <p:extLst>
      <p:ext uri="{BB962C8B-B14F-4D97-AF65-F5344CB8AC3E}">
        <p14:creationId xmlns:p14="http://schemas.microsoft.com/office/powerpoint/2010/main" val="174375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极大似然估计</a:t>
            </a:r>
            <a:endParaRPr lang="zh-CN" altLang="en-US" dirty="0">
              <a:latin typeface="+mj-ea"/>
              <a:ea typeface="+mj-ea"/>
            </a:endParaRPr>
          </a:p>
        </p:txBody>
      </p:sp>
      <p:sp>
        <p:nvSpPr>
          <p:cNvPr id="2" name="内容占位符 1"/>
          <p:cNvSpPr>
            <a:spLocks noGrp="1"/>
          </p:cNvSpPr>
          <p:nvPr>
            <p:ph sz="quarter" idx="14"/>
          </p:nvPr>
        </p:nvSpPr>
        <p:spPr>
          <a:xfrm>
            <a:off x="173851" y="1040891"/>
            <a:ext cx="8970149" cy="5198067"/>
          </a:xfrm>
        </p:spPr>
        <p:txBody>
          <a:bodyPr>
            <a:normAutofit/>
          </a:bodyPr>
          <a:lstStyle/>
          <a:p>
            <a:r>
              <a:rPr lang="zh-CN" altLang="en-US" dirty="0"/>
              <a:t>令     表示训练集中第   类样本的组合的集合，假设这些样本是独立的，则参数    对于数据集     的似然是</a:t>
            </a:r>
            <a:endParaRPr lang="en-US" altLang="zh-CN" dirty="0"/>
          </a:p>
          <a:p>
            <a:endParaRPr lang="en-US" altLang="zh-CN" dirty="0"/>
          </a:p>
          <a:p>
            <a:endParaRPr lang="en-US" altLang="zh-CN" dirty="0"/>
          </a:p>
          <a:p>
            <a:pPr lvl="1"/>
            <a:r>
              <a:rPr lang="zh-CN" altLang="en-US" dirty="0"/>
              <a:t>对    进行极大似然估计，寻找能最大化似然                的参数值    。直观上看，极大似然估计是试图在    所有可能的取值中，找到一个使数据出现的“可能性”最大值。</a:t>
            </a:r>
          </a:p>
          <a:p>
            <a:r>
              <a:rPr lang="zh-CN" altLang="en-US" dirty="0"/>
              <a:t>式</a:t>
            </a:r>
            <a:r>
              <a:rPr lang="en-US" altLang="zh-CN" dirty="0"/>
              <a:t> </a:t>
            </a:r>
            <a:r>
              <a:rPr lang="en-US" altLang="zh-CN" dirty="0">
                <a:latin typeface="+mn-ea"/>
                <a:ea typeface="+mn-ea"/>
              </a:rPr>
              <a:t>(7.9)</a:t>
            </a:r>
            <a:r>
              <a:rPr lang="zh-CN" altLang="en-US" dirty="0"/>
              <a:t>的连乘操作易造成下溢，通常使用对数似然</a:t>
            </a:r>
            <a:r>
              <a:rPr lang="en-US" altLang="zh-CN" dirty="0"/>
              <a:t>(log-likelihood)</a:t>
            </a:r>
          </a:p>
          <a:p>
            <a:endParaRPr lang="en-US" altLang="zh-CN" dirty="0"/>
          </a:p>
          <a:p>
            <a:endParaRPr lang="en-US" altLang="zh-CN" dirty="0"/>
          </a:p>
          <a:p>
            <a:endParaRPr lang="en-US" altLang="zh-CN" dirty="0"/>
          </a:p>
          <a:p>
            <a:pPr marL="0" indent="0">
              <a:buNone/>
            </a:pPr>
            <a:endParaRPr lang="en-US" altLang="zh-CN" dirty="0"/>
          </a:p>
          <a:p>
            <a:r>
              <a:rPr lang="zh-CN" altLang="en-US" dirty="0"/>
              <a:t>此时参数     的极大似然估计    为            </a:t>
            </a:r>
          </a:p>
          <a:p>
            <a:endParaRPr lang="en-US" altLang="zh-CN" dirty="0"/>
          </a:p>
          <a:p>
            <a:endParaRPr lang="en-US" altLang="zh-CN" dirty="0"/>
          </a:p>
          <a:p>
            <a:endParaRPr lang="en-US" altLang="zh-CN" dirty="0"/>
          </a:p>
        </p:txBody>
      </p:sp>
      <p:pic>
        <p:nvPicPr>
          <p:cNvPr id="18" name="图片 17"/>
          <p:cNvPicPr>
            <a:picLocks noChangeAspect="1"/>
          </p:cNvPicPr>
          <p:nvPr/>
        </p:nvPicPr>
        <p:blipFill>
          <a:blip r:embed="rId2"/>
          <a:stretch>
            <a:fillRect/>
          </a:stretch>
        </p:blipFill>
        <p:spPr>
          <a:xfrm>
            <a:off x="5941729" y="2624349"/>
            <a:ext cx="1290557" cy="285570"/>
          </a:xfrm>
          <a:prstGeom prst="rect">
            <a:avLst/>
          </a:prstGeom>
        </p:spPr>
      </p:pic>
      <p:pic>
        <p:nvPicPr>
          <p:cNvPr id="20" name="图片 19"/>
          <p:cNvPicPr>
            <a:picLocks noChangeAspect="1"/>
          </p:cNvPicPr>
          <p:nvPr/>
        </p:nvPicPr>
        <p:blipFill>
          <a:blip r:embed="rId3"/>
          <a:stretch>
            <a:fillRect/>
          </a:stretch>
        </p:blipFill>
        <p:spPr>
          <a:xfrm>
            <a:off x="8343159" y="2609971"/>
            <a:ext cx="230644" cy="272929"/>
          </a:xfrm>
          <a:prstGeom prst="rect">
            <a:avLst/>
          </a:prstGeom>
        </p:spPr>
      </p:pic>
      <p:pic>
        <p:nvPicPr>
          <p:cNvPr id="21" name="图片 20"/>
          <p:cNvPicPr>
            <a:picLocks noChangeAspect="1"/>
          </p:cNvPicPr>
          <p:nvPr/>
        </p:nvPicPr>
        <p:blipFill>
          <a:blip r:embed="rId4"/>
          <a:stretch>
            <a:fillRect/>
          </a:stretch>
        </p:blipFill>
        <p:spPr>
          <a:xfrm>
            <a:off x="4830856" y="2891577"/>
            <a:ext cx="259533" cy="263056"/>
          </a:xfrm>
          <a:prstGeom prst="rect">
            <a:avLst/>
          </a:prstGeom>
        </p:spPr>
      </p:pic>
      <p:graphicFrame>
        <p:nvGraphicFramePr>
          <p:cNvPr id="19" name="对象 18"/>
          <p:cNvGraphicFramePr>
            <a:graphicFrameLocks noChangeAspect="1"/>
          </p:cNvGraphicFramePr>
          <p:nvPr/>
        </p:nvGraphicFramePr>
        <p:xfrm>
          <a:off x="1020297" y="1147803"/>
          <a:ext cx="286433" cy="252334"/>
        </p:xfrm>
        <a:graphic>
          <a:graphicData uri="http://schemas.openxmlformats.org/presentationml/2006/ole">
            <mc:AlternateContent xmlns:mc="http://schemas.openxmlformats.org/markup-compatibility/2006">
              <mc:Choice xmlns:v="urn:schemas-microsoft-com:vml" Requires="v">
                <p:oleObj name="Formula" r:id="rId5" imgW="176760" imgH="156240" progId="Equation.Ribbit">
                  <p:embed/>
                </p:oleObj>
              </mc:Choice>
              <mc:Fallback>
                <p:oleObj name="Formula" r:id="rId5" imgW="176760" imgH="156240" progId="Equation.Ribbit">
                  <p:embed/>
                  <p:pic>
                    <p:nvPicPr>
                      <p:cNvPr id="0" name=""/>
                      <p:cNvPicPr/>
                      <p:nvPr/>
                    </p:nvPicPr>
                    <p:blipFill>
                      <a:blip r:embed="rId6"/>
                      <a:stretch>
                        <a:fillRect/>
                      </a:stretch>
                    </p:blipFill>
                    <p:spPr>
                      <a:xfrm>
                        <a:off x="1020297" y="1147803"/>
                        <a:ext cx="286433" cy="252334"/>
                      </a:xfrm>
                      <a:prstGeom prst="rect">
                        <a:avLst/>
                      </a:prstGeom>
                    </p:spPr>
                  </p:pic>
                </p:oleObj>
              </mc:Fallback>
            </mc:AlternateContent>
          </a:graphicData>
        </a:graphic>
      </p:graphicFrame>
      <p:graphicFrame>
        <p:nvGraphicFramePr>
          <p:cNvPr id="23" name="对象 22"/>
          <p:cNvGraphicFramePr>
            <a:graphicFrameLocks noChangeAspect="1"/>
          </p:cNvGraphicFramePr>
          <p:nvPr/>
        </p:nvGraphicFramePr>
        <p:xfrm>
          <a:off x="3443344" y="1147803"/>
          <a:ext cx="157218" cy="265076"/>
        </p:xfrm>
        <a:graphic>
          <a:graphicData uri="http://schemas.openxmlformats.org/presentationml/2006/ole">
            <mc:AlternateContent xmlns:mc="http://schemas.openxmlformats.org/markup-compatibility/2006">
              <mc:Choice xmlns:v="urn:schemas-microsoft-com:vml" Requires="v">
                <p:oleObj name="Formula" r:id="rId7" imgW="71280" imgH="119520" progId="Equation.Ribbit">
                  <p:embed/>
                </p:oleObj>
              </mc:Choice>
              <mc:Fallback>
                <p:oleObj name="Formula" r:id="rId7" imgW="71280" imgH="119520" progId="Equation.Ribbit">
                  <p:embed/>
                  <p:pic>
                    <p:nvPicPr>
                      <p:cNvPr id="0" name=""/>
                      <p:cNvPicPr/>
                      <p:nvPr/>
                    </p:nvPicPr>
                    <p:blipFill>
                      <a:blip r:embed="rId8"/>
                      <a:stretch>
                        <a:fillRect/>
                      </a:stretch>
                    </p:blipFill>
                    <p:spPr>
                      <a:xfrm>
                        <a:off x="3443344" y="1147803"/>
                        <a:ext cx="157218" cy="265076"/>
                      </a:xfrm>
                      <a:prstGeom prst="rect">
                        <a:avLst/>
                      </a:prstGeom>
                    </p:spPr>
                  </p:pic>
                </p:oleObj>
              </mc:Fallback>
            </mc:AlternateContent>
          </a:graphicData>
        </a:graphic>
      </p:graphicFrame>
      <p:graphicFrame>
        <p:nvGraphicFramePr>
          <p:cNvPr id="27" name="对象 26"/>
          <p:cNvGraphicFramePr>
            <a:graphicFrameLocks noChangeAspect="1"/>
          </p:cNvGraphicFramePr>
          <p:nvPr/>
        </p:nvGraphicFramePr>
        <p:xfrm>
          <a:off x="1967528" y="1412879"/>
          <a:ext cx="239713" cy="282575"/>
        </p:xfrm>
        <a:graphic>
          <a:graphicData uri="http://schemas.openxmlformats.org/presentationml/2006/ole">
            <mc:AlternateContent xmlns:mc="http://schemas.openxmlformats.org/markup-compatibility/2006">
              <mc:Choice xmlns:v="urn:schemas-microsoft-com:vml" Requires="v">
                <p:oleObj name="Formula" r:id="rId9" imgW="138600" imgH="158760" progId="Equation.Ribbit">
                  <p:embed/>
                </p:oleObj>
              </mc:Choice>
              <mc:Fallback>
                <p:oleObj name="Formula" r:id="rId9" imgW="138600" imgH="158760" progId="Equation.Ribbit">
                  <p:embed/>
                  <p:pic>
                    <p:nvPicPr>
                      <p:cNvPr id="0" name=""/>
                      <p:cNvPicPr/>
                      <p:nvPr/>
                    </p:nvPicPr>
                    <p:blipFill>
                      <a:blip r:embed="rId10"/>
                      <a:stretch>
                        <a:fillRect/>
                      </a:stretch>
                    </p:blipFill>
                    <p:spPr>
                      <a:xfrm>
                        <a:off x="1967528" y="1412879"/>
                        <a:ext cx="239713" cy="282575"/>
                      </a:xfrm>
                      <a:prstGeom prst="rect">
                        <a:avLst/>
                      </a:prstGeom>
                    </p:spPr>
                  </p:pic>
                </p:oleObj>
              </mc:Fallback>
            </mc:AlternateContent>
          </a:graphicData>
        </a:graphic>
      </p:graphicFrame>
      <p:graphicFrame>
        <p:nvGraphicFramePr>
          <p:cNvPr id="28" name="对象 27"/>
          <p:cNvGraphicFramePr>
            <a:graphicFrameLocks noChangeAspect="1"/>
          </p:cNvGraphicFramePr>
          <p:nvPr/>
        </p:nvGraphicFramePr>
        <p:xfrm>
          <a:off x="3801549" y="1419624"/>
          <a:ext cx="305447" cy="269084"/>
        </p:xfrm>
        <a:graphic>
          <a:graphicData uri="http://schemas.openxmlformats.org/presentationml/2006/ole">
            <mc:AlternateContent xmlns:mc="http://schemas.openxmlformats.org/markup-compatibility/2006">
              <mc:Choice xmlns:v="urn:schemas-microsoft-com:vml" Requires="v">
                <p:oleObj name="Formula" r:id="rId11" imgW="176760" imgH="156240" progId="Equation.Ribbit">
                  <p:embed/>
                </p:oleObj>
              </mc:Choice>
              <mc:Fallback>
                <p:oleObj name="Formula" r:id="rId11" imgW="176760" imgH="156240" progId="Equation.Ribbit">
                  <p:embed/>
                  <p:pic>
                    <p:nvPicPr>
                      <p:cNvPr id="0" name=""/>
                      <p:cNvPicPr/>
                      <p:nvPr/>
                    </p:nvPicPr>
                    <p:blipFill>
                      <a:blip r:embed="rId6"/>
                      <a:stretch>
                        <a:fillRect/>
                      </a:stretch>
                    </p:blipFill>
                    <p:spPr>
                      <a:xfrm>
                        <a:off x="3801549" y="1419624"/>
                        <a:ext cx="305447" cy="269084"/>
                      </a:xfrm>
                      <a:prstGeom prst="rect">
                        <a:avLst/>
                      </a:prstGeom>
                    </p:spPr>
                  </p:pic>
                </p:oleObj>
              </mc:Fallback>
            </mc:AlternateContent>
          </a:graphicData>
        </a:graphic>
      </p:graphicFrame>
      <p:grpSp>
        <p:nvGrpSpPr>
          <p:cNvPr id="5" name="组合 4"/>
          <p:cNvGrpSpPr/>
          <p:nvPr/>
        </p:nvGrpSpPr>
        <p:grpSpPr>
          <a:xfrm>
            <a:off x="2369179" y="1859147"/>
            <a:ext cx="4831219" cy="677009"/>
            <a:chOff x="2369179" y="1859147"/>
            <a:chExt cx="4831219" cy="677009"/>
          </a:xfrm>
        </p:grpSpPr>
        <p:graphicFrame>
          <p:nvGraphicFramePr>
            <p:cNvPr id="29" name="对象 28"/>
            <p:cNvGraphicFramePr>
              <a:graphicFrameLocks noChangeAspect="1"/>
            </p:cNvGraphicFramePr>
            <p:nvPr/>
          </p:nvGraphicFramePr>
          <p:xfrm>
            <a:off x="2369179" y="1859147"/>
            <a:ext cx="3269622" cy="677009"/>
          </p:xfrm>
          <a:graphic>
            <a:graphicData uri="http://schemas.openxmlformats.org/presentationml/2006/ole">
              <mc:AlternateContent xmlns:mc="http://schemas.openxmlformats.org/markup-compatibility/2006">
                <mc:Choice xmlns:v="urn:schemas-microsoft-com:vml" Requires="v">
                  <p:oleObj name="Formula" r:id="rId12" imgW="1742760" imgH="362160" progId="Equation.Ribbit">
                    <p:embed/>
                  </p:oleObj>
                </mc:Choice>
                <mc:Fallback>
                  <p:oleObj name="Formula" r:id="rId12" imgW="1742760" imgH="362160" progId="Equation.Ribbit">
                    <p:embed/>
                    <p:pic>
                      <p:nvPicPr>
                        <p:cNvPr id="0" name=""/>
                        <p:cNvPicPr/>
                        <p:nvPr/>
                      </p:nvPicPr>
                      <p:blipFill>
                        <a:blip r:embed="rId13"/>
                        <a:stretch>
                          <a:fillRect/>
                        </a:stretch>
                      </p:blipFill>
                      <p:spPr>
                        <a:xfrm>
                          <a:off x="2369179" y="1859147"/>
                          <a:ext cx="3269622" cy="677009"/>
                        </a:xfrm>
                        <a:prstGeom prst="rect">
                          <a:avLst/>
                        </a:prstGeom>
                      </p:spPr>
                    </p:pic>
                  </p:oleObj>
                </mc:Fallback>
              </mc:AlternateContent>
            </a:graphicData>
          </a:graphic>
        </p:graphicFrame>
        <p:pic>
          <p:nvPicPr>
            <p:cNvPr id="3" name="图片 2"/>
            <p:cNvPicPr>
              <a:picLocks noChangeAspect="1"/>
            </p:cNvPicPr>
            <p:nvPr/>
          </p:nvPicPr>
          <p:blipFill>
            <a:blip r:embed="rId14"/>
            <a:stretch>
              <a:fillRect/>
            </a:stretch>
          </p:blipFill>
          <p:spPr>
            <a:xfrm>
              <a:off x="6694304" y="1905000"/>
              <a:ext cx="506094" cy="314392"/>
            </a:xfrm>
            <a:prstGeom prst="rect">
              <a:avLst/>
            </a:prstGeom>
          </p:spPr>
        </p:pic>
      </p:grpSp>
      <p:graphicFrame>
        <p:nvGraphicFramePr>
          <p:cNvPr id="30" name="对象 29"/>
          <p:cNvGraphicFramePr>
            <a:graphicFrameLocks noChangeAspect="1"/>
          </p:cNvGraphicFramePr>
          <p:nvPr/>
        </p:nvGraphicFramePr>
        <p:xfrm>
          <a:off x="1306730" y="2633026"/>
          <a:ext cx="219333" cy="258551"/>
        </p:xfrm>
        <a:graphic>
          <a:graphicData uri="http://schemas.openxmlformats.org/presentationml/2006/ole">
            <mc:AlternateContent xmlns:mc="http://schemas.openxmlformats.org/markup-compatibility/2006">
              <mc:Choice xmlns:v="urn:schemas-microsoft-com:vml" Requires="v">
                <p:oleObj name="Formula" r:id="rId15" imgW="138600" imgH="158760" progId="Equation.Ribbit">
                  <p:embed/>
                </p:oleObj>
              </mc:Choice>
              <mc:Fallback>
                <p:oleObj name="Formula" r:id="rId15" imgW="138600" imgH="158760" progId="Equation.Ribbit">
                  <p:embed/>
                  <p:pic>
                    <p:nvPicPr>
                      <p:cNvPr id="0" name=""/>
                      <p:cNvPicPr/>
                      <p:nvPr/>
                    </p:nvPicPr>
                    <p:blipFill>
                      <a:blip r:embed="rId10"/>
                      <a:stretch>
                        <a:fillRect/>
                      </a:stretch>
                    </p:blipFill>
                    <p:spPr>
                      <a:xfrm>
                        <a:off x="1306730" y="2633026"/>
                        <a:ext cx="219333" cy="258551"/>
                      </a:xfrm>
                      <a:prstGeom prst="rect">
                        <a:avLst/>
                      </a:prstGeom>
                    </p:spPr>
                  </p:pic>
                </p:oleObj>
              </mc:Fallback>
            </mc:AlternateContent>
          </a:graphicData>
        </a:graphic>
      </p:graphicFrame>
      <p:grpSp>
        <p:nvGrpSpPr>
          <p:cNvPr id="8" name="组合 7"/>
          <p:cNvGrpSpPr/>
          <p:nvPr/>
        </p:nvGrpSpPr>
        <p:grpSpPr>
          <a:xfrm>
            <a:off x="2290122" y="4019538"/>
            <a:ext cx="4999495" cy="1211272"/>
            <a:chOff x="2290122" y="4019538"/>
            <a:chExt cx="4999495" cy="1211272"/>
          </a:xfrm>
        </p:grpSpPr>
        <p:grpSp>
          <p:nvGrpSpPr>
            <p:cNvPr id="6" name="组合 5"/>
            <p:cNvGrpSpPr/>
            <p:nvPr/>
          </p:nvGrpSpPr>
          <p:grpSpPr>
            <a:xfrm>
              <a:off x="2290122" y="4019538"/>
              <a:ext cx="3432702" cy="1211272"/>
              <a:chOff x="4406" y="4111625"/>
              <a:chExt cx="3432702" cy="1211272"/>
            </a:xfrm>
          </p:grpSpPr>
          <p:graphicFrame>
            <p:nvGraphicFramePr>
              <p:cNvPr id="31" name="对象 30"/>
              <p:cNvGraphicFramePr>
                <a:graphicFrameLocks noChangeAspect="1"/>
              </p:cNvGraphicFramePr>
              <p:nvPr/>
            </p:nvGraphicFramePr>
            <p:xfrm>
              <a:off x="4406" y="4111625"/>
              <a:ext cx="3319819" cy="380740"/>
            </p:xfrm>
            <a:graphic>
              <a:graphicData uri="http://schemas.openxmlformats.org/presentationml/2006/ole">
                <mc:AlternateContent xmlns:mc="http://schemas.openxmlformats.org/markup-compatibility/2006">
                  <mc:Choice xmlns:v="urn:schemas-microsoft-com:vml" Requires="v">
                    <p:oleObj name="Formula" r:id="rId16" imgW="1557360" imgH="177840" progId="Equation.Ribbit">
                      <p:embed/>
                    </p:oleObj>
                  </mc:Choice>
                  <mc:Fallback>
                    <p:oleObj name="Formula" r:id="rId16" imgW="1557360" imgH="177840" progId="Equation.Ribbit">
                      <p:embed/>
                      <p:pic>
                        <p:nvPicPr>
                          <p:cNvPr id="0" name=""/>
                          <p:cNvPicPr/>
                          <p:nvPr/>
                        </p:nvPicPr>
                        <p:blipFill>
                          <a:blip r:embed="rId17"/>
                          <a:stretch>
                            <a:fillRect/>
                          </a:stretch>
                        </p:blipFill>
                        <p:spPr>
                          <a:xfrm>
                            <a:off x="4406" y="4111625"/>
                            <a:ext cx="3319819" cy="380740"/>
                          </a:xfrm>
                          <a:prstGeom prst="rect">
                            <a:avLst/>
                          </a:prstGeom>
                        </p:spPr>
                      </p:pic>
                    </p:oleObj>
                  </mc:Fallback>
                </mc:AlternateContent>
              </a:graphicData>
            </a:graphic>
          </p:graphicFrame>
          <p:graphicFrame>
            <p:nvGraphicFramePr>
              <p:cNvPr id="33" name="对象 32"/>
              <p:cNvGraphicFramePr>
                <a:graphicFrameLocks noChangeAspect="1"/>
              </p:cNvGraphicFramePr>
              <p:nvPr/>
            </p:nvGraphicFramePr>
            <p:xfrm>
              <a:off x="1095941" y="4647659"/>
              <a:ext cx="2341167" cy="675238"/>
            </p:xfrm>
            <a:graphic>
              <a:graphicData uri="http://schemas.openxmlformats.org/presentationml/2006/ole">
                <mc:AlternateContent xmlns:mc="http://schemas.openxmlformats.org/markup-compatibility/2006">
                  <mc:Choice xmlns:v="urn:schemas-microsoft-com:vml" Requires="v">
                    <p:oleObj name="Formula" r:id="rId18" imgW="1251000" imgH="362160" progId="Equation.Ribbit">
                      <p:embed/>
                    </p:oleObj>
                  </mc:Choice>
                  <mc:Fallback>
                    <p:oleObj name="Formula" r:id="rId18" imgW="1251000" imgH="362160" progId="Equation.Ribbit">
                      <p:embed/>
                      <p:pic>
                        <p:nvPicPr>
                          <p:cNvPr id="0" name=""/>
                          <p:cNvPicPr/>
                          <p:nvPr/>
                        </p:nvPicPr>
                        <p:blipFill>
                          <a:blip r:embed="rId19"/>
                          <a:stretch>
                            <a:fillRect/>
                          </a:stretch>
                        </p:blipFill>
                        <p:spPr>
                          <a:xfrm>
                            <a:off x="1095941" y="4647659"/>
                            <a:ext cx="2341167" cy="675238"/>
                          </a:xfrm>
                          <a:prstGeom prst="rect">
                            <a:avLst/>
                          </a:prstGeom>
                        </p:spPr>
                      </p:pic>
                    </p:oleObj>
                  </mc:Fallback>
                </mc:AlternateContent>
              </a:graphicData>
            </a:graphic>
          </p:graphicFrame>
        </p:grpSp>
        <p:pic>
          <p:nvPicPr>
            <p:cNvPr id="7" name="图片 6"/>
            <p:cNvPicPr>
              <a:picLocks noChangeAspect="1"/>
            </p:cNvPicPr>
            <p:nvPr/>
          </p:nvPicPr>
          <p:blipFill>
            <a:blip r:embed="rId20"/>
            <a:stretch>
              <a:fillRect/>
            </a:stretch>
          </p:blipFill>
          <p:spPr>
            <a:xfrm>
              <a:off x="6694304" y="4592288"/>
              <a:ext cx="595313" cy="256165"/>
            </a:xfrm>
            <a:prstGeom prst="rect">
              <a:avLst/>
            </a:prstGeom>
          </p:spPr>
        </p:pic>
      </p:grpSp>
      <p:graphicFrame>
        <p:nvGraphicFramePr>
          <p:cNvPr id="34" name="对象 33"/>
          <p:cNvGraphicFramePr>
            <a:graphicFrameLocks noChangeAspect="1"/>
          </p:cNvGraphicFramePr>
          <p:nvPr/>
        </p:nvGraphicFramePr>
        <p:xfrm>
          <a:off x="1839865" y="5723100"/>
          <a:ext cx="255326" cy="300980"/>
        </p:xfrm>
        <a:graphic>
          <a:graphicData uri="http://schemas.openxmlformats.org/presentationml/2006/ole">
            <mc:AlternateContent xmlns:mc="http://schemas.openxmlformats.org/markup-compatibility/2006">
              <mc:Choice xmlns:v="urn:schemas-microsoft-com:vml" Requires="v">
                <p:oleObj name="Formula" r:id="rId21" imgW="138600" imgH="158760" progId="Equation.Ribbit">
                  <p:embed/>
                </p:oleObj>
              </mc:Choice>
              <mc:Fallback>
                <p:oleObj name="Formula" r:id="rId21" imgW="138600" imgH="158760" progId="Equation.Ribbit">
                  <p:embed/>
                  <p:pic>
                    <p:nvPicPr>
                      <p:cNvPr id="0" name=""/>
                      <p:cNvPicPr/>
                      <p:nvPr/>
                    </p:nvPicPr>
                    <p:blipFill>
                      <a:blip r:embed="rId10"/>
                      <a:stretch>
                        <a:fillRect/>
                      </a:stretch>
                    </p:blipFill>
                    <p:spPr>
                      <a:xfrm>
                        <a:off x="1839865" y="5723100"/>
                        <a:ext cx="255326" cy="300980"/>
                      </a:xfrm>
                      <a:prstGeom prst="rect">
                        <a:avLst/>
                      </a:prstGeom>
                    </p:spPr>
                  </p:pic>
                </p:oleObj>
              </mc:Fallback>
            </mc:AlternateContent>
          </a:graphicData>
        </a:graphic>
      </p:graphicFrame>
      <p:graphicFrame>
        <p:nvGraphicFramePr>
          <p:cNvPr id="35" name="对象 34"/>
          <p:cNvGraphicFramePr>
            <a:graphicFrameLocks noChangeAspect="1"/>
          </p:cNvGraphicFramePr>
          <p:nvPr/>
        </p:nvGraphicFramePr>
        <p:xfrm>
          <a:off x="4281713" y="5687350"/>
          <a:ext cx="226105" cy="348927"/>
        </p:xfrm>
        <a:graphic>
          <a:graphicData uri="http://schemas.openxmlformats.org/presentationml/2006/ole">
            <mc:AlternateContent xmlns:mc="http://schemas.openxmlformats.org/markup-compatibility/2006">
              <mc:Choice xmlns:v="urn:schemas-microsoft-com:vml" Requires="v">
                <p:oleObj name="Formula" r:id="rId22" imgW="138600" imgH="209880" progId="Equation.Ribbit">
                  <p:embed/>
                </p:oleObj>
              </mc:Choice>
              <mc:Fallback>
                <p:oleObj name="Formula" r:id="rId22" imgW="138600" imgH="209880" progId="Equation.Ribbit">
                  <p:embed/>
                  <p:pic>
                    <p:nvPicPr>
                      <p:cNvPr id="0" name=""/>
                      <p:cNvPicPr/>
                      <p:nvPr/>
                    </p:nvPicPr>
                    <p:blipFill>
                      <a:blip r:embed="rId23"/>
                      <a:stretch>
                        <a:fillRect/>
                      </a:stretch>
                    </p:blipFill>
                    <p:spPr>
                      <a:xfrm>
                        <a:off x="4281713" y="5687350"/>
                        <a:ext cx="226105" cy="348927"/>
                      </a:xfrm>
                      <a:prstGeom prst="rect">
                        <a:avLst/>
                      </a:prstGeom>
                    </p:spPr>
                  </p:pic>
                </p:oleObj>
              </mc:Fallback>
            </mc:AlternateContent>
          </a:graphicData>
        </a:graphic>
      </p:graphicFrame>
      <p:grpSp>
        <p:nvGrpSpPr>
          <p:cNvPr id="10" name="组合 9"/>
          <p:cNvGrpSpPr/>
          <p:nvPr/>
        </p:nvGrpSpPr>
        <p:grpSpPr>
          <a:xfrm>
            <a:off x="5365425" y="5634935"/>
            <a:ext cx="3300770" cy="579438"/>
            <a:chOff x="5365425" y="5634935"/>
            <a:chExt cx="3300770" cy="579438"/>
          </a:xfrm>
        </p:grpSpPr>
        <p:graphicFrame>
          <p:nvGraphicFramePr>
            <p:cNvPr id="36" name="对象 35"/>
            <p:cNvGraphicFramePr>
              <a:graphicFrameLocks noChangeAspect="1"/>
            </p:cNvGraphicFramePr>
            <p:nvPr/>
          </p:nvGraphicFramePr>
          <p:xfrm>
            <a:off x="5365425" y="5634935"/>
            <a:ext cx="2443163" cy="579438"/>
          </p:xfrm>
          <a:graphic>
            <a:graphicData uri="http://schemas.openxmlformats.org/presentationml/2006/ole">
              <mc:AlternateContent xmlns:mc="http://schemas.openxmlformats.org/markup-compatibility/2006">
                <mc:Choice xmlns:v="urn:schemas-microsoft-com:vml" Requires="v">
                  <p:oleObj name="Formula" r:id="rId24" imgW="1303200" imgH="311400" progId="Equation.Ribbit">
                    <p:embed/>
                  </p:oleObj>
                </mc:Choice>
                <mc:Fallback>
                  <p:oleObj name="Formula" r:id="rId24" imgW="1303200" imgH="311400" progId="Equation.Ribbit">
                    <p:embed/>
                    <p:pic>
                      <p:nvPicPr>
                        <p:cNvPr id="0" name=""/>
                        <p:cNvPicPr/>
                        <p:nvPr/>
                      </p:nvPicPr>
                      <p:blipFill>
                        <a:blip r:embed="rId25"/>
                        <a:stretch>
                          <a:fillRect/>
                        </a:stretch>
                      </p:blipFill>
                      <p:spPr>
                        <a:xfrm>
                          <a:off x="5365425" y="5634935"/>
                          <a:ext cx="2443163" cy="579438"/>
                        </a:xfrm>
                        <a:prstGeom prst="rect">
                          <a:avLst/>
                        </a:prstGeom>
                      </p:spPr>
                    </p:pic>
                  </p:oleObj>
                </mc:Fallback>
              </mc:AlternateContent>
            </a:graphicData>
          </a:graphic>
        </p:graphicFrame>
        <p:pic>
          <p:nvPicPr>
            <p:cNvPr id="9" name="图片 8"/>
            <p:cNvPicPr>
              <a:picLocks noChangeAspect="1"/>
            </p:cNvPicPr>
            <p:nvPr/>
          </p:nvPicPr>
          <p:blipFill>
            <a:blip r:embed="rId26"/>
            <a:stretch>
              <a:fillRect/>
            </a:stretch>
          </p:blipFill>
          <p:spPr>
            <a:xfrm>
              <a:off x="8060405" y="5711393"/>
              <a:ext cx="605790" cy="275712"/>
            </a:xfrm>
            <a:prstGeom prst="rect">
              <a:avLst/>
            </a:prstGeom>
          </p:spPr>
        </p:pic>
      </p:grpSp>
    </p:spTree>
    <p:extLst>
      <p:ext uri="{BB962C8B-B14F-4D97-AF65-F5344CB8AC3E}">
        <p14:creationId xmlns:p14="http://schemas.microsoft.com/office/powerpoint/2010/main" val="2800035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极大似然估计</a:t>
            </a:r>
            <a:endParaRPr lang="zh-CN" altLang="en-US" dirty="0">
              <a:latin typeface="+mj-ea"/>
              <a:ea typeface="+mj-ea"/>
            </a:endParaRPr>
          </a:p>
        </p:txBody>
      </p:sp>
      <p:sp>
        <p:nvSpPr>
          <p:cNvPr id="2" name="内容占位符 1"/>
          <p:cNvSpPr>
            <a:spLocks noGrp="1"/>
          </p:cNvSpPr>
          <p:nvPr>
            <p:ph sz="quarter" idx="14"/>
          </p:nvPr>
        </p:nvSpPr>
        <p:spPr>
          <a:xfrm>
            <a:off x="173851" y="1040891"/>
            <a:ext cx="8970149" cy="5198067"/>
          </a:xfrm>
        </p:spPr>
        <p:txBody>
          <a:bodyPr>
            <a:normAutofit/>
          </a:bodyPr>
          <a:lstStyle/>
          <a:p>
            <a:r>
              <a:rPr lang="zh-CN" altLang="en-US" dirty="0"/>
              <a:t>例如，在连续属性情形下，假设概率密度函数                          ，则参数     和    的极大似然估计为</a:t>
            </a:r>
          </a:p>
          <a:p>
            <a:endParaRPr lang="zh-CN" altLang="en-US" dirty="0"/>
          </a:p>
          <a:p>
            <a:endParaRPr lang="zh-CN" altLang="en-US" dirty="0"/>
          </a:p>
          <a:p>
            <a:pPr marL="0" indent="0">
              <a:buNone/>
            </a:pPr>
            <a:endParaRPr lang="zh-CN" altLang="en-US" dirty="0"/>
          </a:p>
          <a:p>
            <a:endParaRPr lang="zh-CN" altLang="en-US" dirty="0"/>
          </a:p>
          <a:p>
            <a:r>
              <a:rPr lang="zh-CN" altLang="en-US" dirty="0"/>
              <a:t>也就是说，通过极大似然法得到的正态分布均值就是样本均值，方差就是                      的均值，这显然是一个符合直觉的结果。</a:t>
            </a:r>
          </a:p>
          <a:p>
            <a:endParaRPr lang="zh-CN" altLang="en-US" dirty="0"/>
          </a:p>
          <a:p>
            <a:r>
              <a:rPr lang="zh-CN" altLang="en-US" dirty="0"/>
              <a:t>需注意的是，这种参数化的方法虽能使类条件概率估计变得相对简单，但估计结果的准确性严重依赖于所假设的概率分布形式是否符合潜在的真实数据分布。</a:t>
            </a:r>
            <a:endParaRPr lang="en-US" altLang="zh-CN" dirty="0"/>
          </a:p>
          <a:p>
            <a:endParaRPr lang="en-US" altLang="zh-CN" dirty="0"/>
          </a:p>
          <a:p>
            <a:endParaRPr lang="en-US" altLang="zh-CN" dirty="0"/>
          </a:p>
        </p:txBody>
      </p:sp>
      <p:graphicFrame>
        <p:nvGraphicFramePr>
          <p:cNvPr id="11" name="对象 10"/>
          <p:cNvGraphicFramePr>
            <a:graphicFrameLocks noChangeAspect="1"/>
          </p:cNvGraphicFramePr>
          <p:nvPr>
            <p:extLst>
              <p:ext uri="{D42A27DB-BD31-4B8C-83A1-F6EECF244321}">
                <p14:modId xmlns:p14="http://schemas.microsoft.com/office/powerpoint/2010/main" val="4194583267"/>
              </p:ext>
            </p:extLst>
          </p:nvPr>
        </p:nvGraphicFramePr>
        <p:xfrm>
          <a:off x="6235155" y="1065533"/>
          <a:ext cx="2486025" cy="365125"/>
        </p:xfrm>
        <a:graphic>
          <a:graphicData uri="http://schemas.openxmlformats.org/presentationml/2006/ole">
            <mc:AlternateContent xmlns:mc="http://schemas.openxmlformats.org/markup-compatibility/2006">
              <mc:Choice xmlns:v="urn:schemas-microsoft-com:vml" Requires="v">
                <p:oleObj name="Formula" r:id="rId2" imgW="1324800" imgH="195840" progId="Equation.Ribbit">
                  <p:embed/>
                </p:oleObj>
              </mc:Choice>
              <mc:Fallback>
                <p:oleObj name="Formula" r:id="rId2" imgW="1324800" imgH="195840" progId="Equation.Ribbit">
                  <p:embed/>
                  <p:pic>
                    <p:nvPicPr>
                      <p:cNvPr id="0" name=""/>
                      <p:cNvPicPr/>
                      <p:nvPr/>
                    </p:nvPicPr>
                    <p:blipFill>
                      <a:blip r:embed="rId3"/>
                      <a:stretch>
                        <a:fillRect/>
                      </a:stretch>
                    </p:blipFill>
                    <p:spPr>
                      <a:xfrm>
                        <a:off x="6235155" y="1065533"/>
                        <a:ext cx="2486025" cy="36512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649365015"/>
              </p:ext>
            </p:extLst>
          </p:nvPr>
        </p:nvGraphicFramePr>
        <p:xfrm>
          <a:off x="1432559" y="1433029"/>
          <a:ext cx="340625" cy="254145"/>
        </p:xfrm>
        <a:graphic>
          <a:graphicData uri="http://schemas.openxmlformats.org/presentationml/2006/ole">
            <mc:AlternateContent xmlns:mc="http://schemas.openxmlformats.org/markup-compatibility/2006">
              <mc:Choice xmlns:v="urn:schemas-microsoft-com:vml" Requires="v">
                <p:oleObj name="Formula" r:id="rId4" imgW="162720" imgH="122040" progId="Equation.Ribbit">
                  <p:embed/>
                </p:oleObj>
              </mc:Choice>
              <mc:Fallback>
                <p:oleObj name="Formula" r:id="rId4" imgW="162720" imgH="122040" progId="Equation.Ribbit">
                  <p:embed/>
                  <p:pic>
                    <p:nvPicPr>
                      <p:cNvPr id="0" name=""/>
                      <p:cNvPicPr/>
                      <p:nvPr/>
                    </p:nvPicPr>
                    <p:blipFill>
                      <a:blip r:embed="rId5"/>
                      <a:stretch>
                        <a:fillRect/>
                      </a:stretch>
                    </p:blipFill>
                    <p:spPr>
                      <a:xfrm>
                        <a:off x="1432559" y="1433029"/>
                        <a:ext cx="340625" cy="25414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293782680"/>
              </p:ext>
            </p:extLst>
          </p:nvPr>
        </p:nvGraphicFramePr>
        <p:xfrm>
          <a:off x="2169264" y="1390559"/>
          <a:ext cx="274339" cy="322160"/>
        </p:xfrm>
        <a:graphic>
          <a:graphicData uri="http://schemas.openxmlformats.org/presentationml/2006/ole">
            <mc:AlternateContent xmlns:mc="http://schemas.openxmlformats.org/markup-compatibility/2006">
              <mc:Choice xmlns:v="urn:schemas-microsoft-com:vml" Requires="v">
                <p:oleObj name="Formula" r:id="rId6" imgW="166680" imgH="195840" progId="Equation.Ribbit">
                  <p:embed/>
                </p:oleObj>
              </mc:Choice>
              <mc:Fallback>
                <p:oleObj name="Formula" r:id="rId6" imgW="166680" imgH="195840" progId="Equation.Ribbit">
                  <p:embed/>
                  <p:pic>
                    <p:nvPicPr>
                      <p:cNvPr id="0" name=""/>
                      <p:cNvPicPr/>
                      <p:nvPr/>
                    </p:nvPicPr>
                    <p:blipFill>
                      <a:blip r:embed="rId7"/>
                      <a:stretch>
                        <a:fillRect/>
                      </a:stretch>
                    </p:blipFill>
                    <p:spPr>
                      <a:xfrm>
                        <a:off x="2169264" y="1390559"/>
                        <a:ext cx="274339" cy="322160"/>
                      </a:xfrm>
                      <a:prstGeom prst="rect">
                        <a:avLst/>
                      </a:prstGeom>
                    </p:spPr>
                  </p:pic>
                </p:oleObj>
              </mc:Fallback>
            </mc:AlternateContent>
          </a:graphicData>
        </a:graphic>
      </p:graphicFrame>
      <p:grpSp>
        <p:nvGrpSpPr>
          <p:cNvPr id="17" name="组合 16"/>
          <p:cNvGrpSpPr/>
          <p:nvPr/>
        </p:nvGrpSpPr>
        <p:grpSpPr>
          <a:xfrm>
            <a:off x="2557903" y="1852146"/>
            <a:ext cx="5245863" cy="1611238"/>
            <a:chOff x="2557903" y="1852146"/>
            <a:chExt cx="5245863" cy="1611238"/>
          </a:xfrm>
        </p:grpSpPr>
        <p:graphicFrame>
          <p:nvGraphicFramePr>
            <p:cNvPr id="14" name="对象 13"/>
            <p:cNvGraphicFramePr>
              <a:graphicFrameLocks noChangeAspect="1"/>
            </p:cNvGraphicFramePr>
            <p:nvPr>
              <p:extLst>
                <p:ext uri="{D42A27DB-BD31-4B8C-83A1-F6EECF244321}">
                  <p14:modId xmlns:p14="http://schemas.microsoft.com/office/powerpoint/2010/main" val="3896584076"/>
                </p:ext>
              </p:extLst>
            </p:nvPr>
          </p:nvGraphicFramePr>
          <p:xfrm>
            <a:off x="3176817" y="1852146"/>
            <a:ext cx="2051685" cy="799983"/>
          </p:xfrm>
          <a:graphic>
            <a:graphicData uri="http://schemas.openxmlformats.org/presentationml/2006/ole">
              <mc:AlternateContent xmlns:mc="http://schemas.openxmlformats.org/markup-compatibility/2006">
                <mc:Choice xmlns:v="urn:schemas-microsoft-com:vml" Requires="v">
                  <p:oleObj name="Formula" r:id="rId8" imgW="1072080" imgH="419400" progId="Equation.Ribbit">
                    <p:embed/>
                  </p:oleObj>
                </mc:Choice>
                <mc:Fallback>
                  <p:oleObj name="Formula" r:id="rId8" imgW="1072080" imgH="419400" progId="Equation.Ribbit">
                    <p:embed/>
                    <p:pic>
                      <p:nvPicPr>
                        <p:cNvPr id="0" name=""/>
                        <p:cNvPicPr/>
                        <p:nvPr/>
                      </p:nvPicPr>
                      <p:blipFill>
                        <a:blip r:embed="rId9"/>
                        <a:stretch>
                          <a:fillRect/>
                        </a:stretch>
                      </p:blipFill>
                      <p:spPr>
                        <a:xfrm>
                          <a:off x="3176817" y="1852146"/>
                          <a:ext cx="2051685" cy="799983"/>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032183549"/>
                </p:ext>
              </p:extLst>
            </p:nvPr>
          </p:nvGraphicFramePr>
          <p:xfrm>
            <a:off x="2557903" y="2726098"/>
            <a:ext cx="3791552" cy="737286"/>
          </p:xfrm>
          <a:graphic>
            <a:graphicData uri="http://schemas.openxmlformats.org/presentationml/2006/ole">
              <mc:AlternateContent xmlns:mc="http://schemas.openxmlformats.org/markup-compatibility/2006">
                <mc:Choice xmlns:v="urn:schemas-microsoft-com:vml" Requires="v">
                  <p:oleObj name="Formula" r:id="rId10" imgW="2145240" imgH="419400" progId="Equation.Ribbit">
                    <p:embed/>
                  </p:oleObj>
                </mc:Choice>
                <mc:Fallback>
                  <p:oleObj name="Formula" r:id="rId10" imgW="2145240" imgH="419400" progId="Equation.Ribbit">
                    <p:embed/>
                    <p:pic>
                      <p:nvPicPr>
                        <p:cNvPr id="0" name=""/>
                        <p:cNvPicPr/>
                        <p:nvPr/>
                      </p:nvPicPr>
                      <p:blipFill>
                        <a:blip r:embed="rId11"/>
                        <a:stretch>
                          <a:fillRect/>
                        </a:stretch>
                      </p:blipFill>
                      <p:spPr>
                        <a:xfrm>
                          <a:off x="2557903" y="2726098"/>
                          <a:ext cx="3791552" cy="737286"/>
                        </a:xfrm>
                        <a:prstGeom prst="rect">
                          <a:avLst/>
                        </a:prstGeom>
                      </p:spPr>
                    </p:pic>
                  </p:oleObj>
                </mc:Fallback>
              </mc:AlternateContent>
            </a:graphicData>
          </a:graphic>
        </p:graphicFrame>
        <p:pic>
          <p:nvPicPr>
            <p:cNvPr id="3" name="图片 2"/>
            <p:cNvPicPr>
              <a:picLocks noChangeAspect="1"/>
            </p:cNvPicPr>
            <p:nvPr/>
          </p:nvPicPr>
          <p:blipFill>
            <a:blip r:embed="rId12"/>
            <a:stretch>
              <a:fillRect/>
            </a:stretch>
          </p:blipFill>
          <p:spPr>
            <a:xfrm>
              <a:off x="7114438" y="2052367"/>
              <a:ext cx="680924" cy="307934"/>
            </a:xfrm>
            <a:prstGeom prst="rect">
              <a:avLst/>
            </a:prstGeom>
          </p:spPr>
        </p:pic>
        <p:pic>
          <p:nvPicPr>
            <p:cNvPr id="16" name="图片 15"/>
            <p:cNvPicPr>
              <a:picLocks noChangeAspect="1"/>
            </p:cNvPicPr>
            <p:nvPr/>
          </p:nvPicPr>
          <p:blipFill>
            <a:blip r:embed="rId13"/>
            <a:stretch>
              <a:fillRect/>
            </a:stretch>
          </p:blipFill>
          <p:spPr>
            <a:xfrm>
              <a:off x="7106034" y="2867889"/>
              <a:ext cx="697732" cy="310603"/>
            </a:xfrm>
            <a:prstGeom prst="rect">
              <a:avLst/>
            </a:prstGeom>
          </p:spPr>
        </p:pic>
      </p:grpSp>
      <p:graphicFrame>
        <p:nvGraphicFramePr>
          <p:cNvPr id="18" name="对象 17"/>
          <p:cNvGraphicFramePr>
            <a:graphicFrameLocks noChangeAspect="1"/>
          </p:cNvGraphicFramePr>
          <p:nvPr>
            <p:extLst>
              <p:ext uri="{D42A27DB-BD31-4B8C-83A1-F6EECF244321}">
                <p14:modId xmlns:p14="http://schemas.microsoft.com/office/powerpoint/2010/main" val="1403143055"/>
              </p:ext>
            </p:extLst>
          </p:nvPr>
        </p:nvGraphicFramePr>
        <p:xfrm>
          <a:off x="1177032" y="3841483"/>
          <a:ext cx="1984463" cy="325197"/>
        </p:xfrm>
        <a:graphic>
          <a:graphicData uri="http://schemas.openxmlformats.org/presentationml/2006/ole">
            <mc:AlternateContent xmlns:mc="http://schemas.openxmlformats.org/markup-compatibility/2006">
              <mc:Choice xmlns:v="urn:schemas-microsoft-com:vml" Requires="v">
                <p:oleObj name="Formula" r:id="rId14" imgW="1177560" imgH="194400" progId="Equation.Ribbit">
                  <p:embed/>
                </p:oleObj>
              </mc:Choice>
              <mc:Fallback>
                <p:oleObj name="Formula" r:id="rId14" imgW="1177560" imgH="194400" progId="Equation.Ribbit">
                  <p:embed/>
                  <p:pic>
                    <p:nvPicPr>
                      <p:cNvPr id="0" name=""/>
                      <p:cNvPicPr/>
                      <p:nvPr/>
                    </p:nvPicPr>
                    <p:blipFill>
                      <a:blip r:embed="rId15"/>
                      <a:stretch>
                        <a:fillRect/>
                      </a:stretch>
                    </p:blipFill>
                    <p:spPr>
                      <a:xfrm>
                        <a:off x="1177032" y="3841483"/>
                        <a:ext cx="1984463" cy="325197"/>
                      </a:xfrm>
                      <a:prstGeom prst="rect">
                        <a:avLst/>
                      </a:prstGeom>
                    </p:spPr>
                  </p:pic>
                </p:oleObj>
              </mc:Fallback>
            </mc:AlternateContent>
          </a:graphicData>
        </a:graphic>
      </p:graphicFrame>
    </p:spTree>
    <p:extLst>
      <p:ext uri="{BB962C8B-B14F-4D97-AF65-F5344CB8AC3E}">
        <p14:creationId xmlns:p14="http://schemas.microsoft.com/office/powerpoint/2010/main" val="37503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章节目录</a:t>
            </a:r>
          </a:p>
        </p:txBody>
      </p:sp>
      <p:sp>
        <p:nvSpPr>
          <p:cNvPr id="4" name="内容占位符 3"/>
          <p:cNvSpPr>
            <a:spLocks noGrp="1"/>
          </p:cNvSpPr>
          <p:nvPr>
            <p:ph idx="1"/>
          </p:nvPr>
        </p:nvSpPr>
        <p:spPr>
          <a:xfrm>
            <a:off x="260350" y="1242562"/>
            <a:ext cx="8616950" cy="3698081"/>
          </a:xfrm>
        </p:spPr>
        <p:txBody>
          <a:bodyPr>
            <a:noAutofit/>
          </a:bodyPr>
          <a:lstStyle/>
          <a:p>
            <a:pPr>
              <a:lnSpc>
                <a:spcPct val="150000"/>
              </a:lnSpc>
            </a:pPr>
            <a:r>
              <a:rPr lang="zh-CN" altLang="en-US" b="1" dirty="0">
                <a:solidFill>
                  <a:schemeClr val="bg1">
                    <a:lumMod val="85000"/>
                  </a:schemeClr>
                </a:solidFill>
                <a:latin typeface="+mn-ea"/>
                <a:ea typeface="+mn-ea"/>
                <a:cs typeface="宋体"/>
              </a:rPr>
              <a:t>贝叶斯决策论</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极大似然估计</a:t>
            </a:r>
            <a:endParaRPr lang="en-US" altLang="zh-CN" b="1" dirty="0">
              <a:solidFill>
                <a:schemeClr val="bg1">
                  <a:lumMod val="85000"/>
                </a:schemeClr>
              </a:solidFill>
              <a:latin typeface="+mn-ea"/>
              <a:ea typeface="+mn-ea"/>
              <a:cs typeface="宋体"/>
            </a:endParaRPr>
          </a:p>
          <a:p>
            <a:pPr>
              <a:lnSpc>
                <a:spcPct val="150000"/>
              </a:lnSpc>
            </a:pPr>
            <a:r>
              <a:rPr lang="zh-CN" altLang="en-US" b="1" dirty="0">
                <a:latin typeface="+mn-ea"/>
                <a:ea typeface="+mn-ea"/>
                <a:cs typeface="宋体"/>
              </a:rPr>
              <a:t>朴素贝叶斯分类器</a:t>
            </a:r>
            <a:endParaRPr lang="en-US" altLang="zh-CN" b="1" dirty="0">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半朴素贝叶斯分类器</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贝叶斯网</a:t>
            </a:r>
            <a:endParaRPr lang="en-US" altLang="zh-CN" b="1" dirty="0">
              <a:solidFill>
                <a:schemeClr val="bg1">
                  <a:lumMod val="85000"/>
                </a:schemeClr>
              </a:solidFill>
              <a:latin typeface="+mn-ea"/>
              <a:ea typeface="+mn-ea"/>
              <a:cs typeface="宋体"/>
            </a:endParaRPr>
          </a:p>
          <a:p>
            <a:pPr>
              <a:lnSpc>
                <a:spcPct val="150000"/>
              </a:lnSpc>
            </a:pPr>
            <a:r>
              <a:rPr lang="en-US" altLang="zh-CN" b="1" dirty="0">
                <a:solidFill>
                  <a:schemeClr val="bg1">
                    <a:lumMod val="85000"/>
                  </a:schemeClr>
                </a:solidFill>
                <a:latin typeface="Verdana" charset="0"/>
                <a:ea typeface="Verdana" charset="0"/>
                <a:cs typeface="Verdana" charset="0"/>
              </a:rPr>
              <a:t>EM</a:t>
            </a:r>
            <a:r>
              <a:rPr lang="zh-CN" altLang="en-US" b="1" dirty="0">
                <a:solidFill>
                  <a:schemeClr val="bg1">
                    <a:lumMod val="85000"/>
                  </a:schemeClr>
                </a:solidFill>
                <a:latin typeface="+mn-ea"/>
                <a:ea typeface="+mn-ea"/>
                <a:cs typeface="宋体"/>
              </a:rPr>
              <a:t>算法</a:t>
            </a:r>
            <a:endParaRPr lang="en-US" altLang="zh-CN" b="1" dirty="0">
              <a:solidFill>
                <a:schemeClr val="bg1">
                  <a:lumMod val="85000"/>
                </a:schemeClr>
              </a:solidFill>
              <a:latin typeface="+mn-ea"/>
              <a:ea typeface="+mn-ea"/>
              <a:cs typeface="宋体"/>
            </a:endParaRPr>
          </a:p>
        </p:txBody>
      </p:sp>
    </p:spTree>
    <p:extLst>
      <p:ext uri="{BB962C8B-B14F-4D97-AF65-F5344CB8AC3E}">
        <p14:creationId xmlns:p14="http://schemas.microsoft.com/office/powerpoint/2010/main" val="197958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mj-ea"/>
                <a:ea typeface="+mj-ea"/>
                <a:cs typeface="Verdana" charset="0"/>
              </a:rPr>
              <a:t>朴素贝叶斯分类器</a:t>
            </a:r>
            <a:endParaRPr lang="zh-CN" altLang="en-US" dirty="0">
              <a:latin typeface="+mj-ea"/>
              <a:ea typeface="+mj-ea"/>
            </a:endParaRPr>
          </a:p>
        </p:txBody>
      </p:sp>
      <p:sp>
        <p:nvSpPr>
          <p:cNvPr id="3" name="内容占位符 2"/>
          <p:cNvSpPr>
            <a:spLocks noGrp="1"/>
          </p:cNvSpPr>
          <p:nvPr>
            <p:ph sz="quarter" idx="14"/>
          </p:nvPr>
        </p:nvSpPr>
        <p:spPr>
          <a:xfrm>
            <a:off x="260350" y="1053640"/>
            <a:ext cx="8629650" cy="5087515"/>
          </a:xfrm>
        </p:spPr>
        <p:txBody>
          <a:bodyPr>
            <a:normAutofit/>
          </a:bodyPr>
          <a:lstStyle/>
          <a:p>
            <a:r>
              <a:rPr kumimoji="1" lang="zh-CN" altLang="en-US" dirty="0"/>
              <a:t>估计</a:t>
            </a:r>
            <a:r>
              <a:rPr lang="zh-CN" altLang="en-US" dirty="0"/>
              <a:t>后验概率           主要困难：类条件概率           是所有属性上的联合概率难以从有限的训练样本估计获得。</a:t>
            </a:r>
          </a:p>
          <a:p>
            <a:endParaRPr kumimoji="1" lang="zh-CN" altLang="en-US" dirty="0"/>
          </a:p>
          <a:p>
            <a:r>
              <a:rPr lang="zh-CN" altLang="en-US" dirty="0"/>
              <a:t>朴素贝叶斯分类器</a:t>
            </a:r>
            <a:r>
              <a:rPr lang="en-US" altLang="zh-CN" dirty="0"/>
              <a:t>(Naïve Bayes Classifier)</a:t>
            </a:r>
            <a:r>
              <a:rPr lang="zh-CN" altLang="en-US" dirty="0"/>
              <a:t>采用了“属性条件独立性假设”</a:t>
            </a:r>
            <a:r>
              <a:rPr lang="en-US" altLang="zh-CN" dirty="0"/>
              <a:t>(attribute conditional independence assumption)</a:t>
            </a:r>
            <a:r>
              <a:rPr lang="zh-CN" altLang="en-US" dirty="0"/>
              <a:t>：每个属性独立地对分类结果发生影响。</a:t>
            </a:r>
          </a:p>
          <a:p>
            <a:endParaRPr kumimoji="1" lang="zh-CN" altLang="en-US" dirty="0"/>
          </a:p>
          <a:p>
            <a:r>
              <a:rPr lang="zh-CN" altLang="en-US" dirty="0"/>
              <a:t>基于属性条件独立性假设，</a:t>
            </a:r>
            <a:r>
              <a:rPr lang="en-US" altLang="zh-CN" dirty="0"/>
              <a:t>(7.8)</a:t>
            </a:r>
            <a:r>
              <a:rPr lang="zh-CN" altLang="en-US" dirty="0"/>
              <a:t>可重写为</a:t>
            </a:r>
          </a:p>
          <a:p>
            <a:pPr lvl="1"/>
            <a:endParaRPr kumimoji="1" lang="zh-CN" altLang="en-US" dirty="0"/>
          </a:p>
          <a:p>
            <a:pPr lvl="1"/>
            <a:endParaRPr kumimoji="1" lang="zh-CN" altLang="en-US" dirty="0"/>
          </a:p>
          <a:p>
            <a:pPr lvl="1"/>
            <a:endParaRPr kumimoji="1" lang="zh-CN" altLang="en-US" dirty="0"/>
          </a:p>
          <a:p>
            <a:pPr lvl="1"/>
            <a:endParaRPr kumimoji="1" lang="zh-CN" altLang="en-US" dirty="0"/>
          </a:p>
          <a:p>
            <a:pPr lvl="1"/>
            <a:r>
              <a:rPr kumimoji="1" lang="zh-CN" altLang="en-US" dirty="0"/>
              <a:t>其中</a:t>
            </a:r>
            <a:r>
              <a:rPr kumimoji="1" lang="en-US" altLang="zh-CN" dirty="0"/>
              <a:t> </a:t>
            </a:r>
            <a:r>
              <a:rPr kumimoji="1" lang="zh-CN" altLang="en-US" dirty="0"/>
              <a:t>  </a:t>
            </a:r>
            <a:r>
              <a:rPr lang="zh-CN" altLang="en-US" dirty="0"/>
              <a:t>为属性数目，   为    在第   个属性上的取值。</a:t>
            </a:r>
            <a:endParaRPr kumimoji="1" lang="zh-CN" altLang="en-US" dirty="0"/>
          </a:p>
          <a:p>
            <a:pPr lvl="1"/>
            <a:endParaRPr kumimoji="1" lang="zh-CN" altLang="en-US" dirty="0"/>
          </a:p>
          <a:p>
            <a:pPr lvl="1"/>
            <a:endParaRPr kumimoji="1" lang="zh-CN" altLang="en-US" dirty="0"/>
          </a:p>
        </p:txBody>
      </p:sp>
      <p:graphicFrame>
        <p:nvGraphicFramePr>
          <p:cNvPr id="12" name="对象 11"/>
          <p:cNvGraphicFramePr>
            <a:graphicFrameLocks noChangeAspect="1"/>
          </p:cNvGraphicFramePr>
          <p:nvPr>
            <p:extLst>
              <p:ext uri="{D42A27DB-BD31-4B8C-83A1-F6EECF244321}">
                <p14:modId xmlns:p14="http://schemas.microsoft.com/office/powerpoint/2010/main" val="4240978938"/>
              </p:ext>
            </p:extLst>
          </p:nvPr>
        </p:nvGraphicFramePr>
        <p:xfrm>
          <a:off x="2466241" y="1118700"/>
          <a:ext cx="852487" cy="296863"/>
        </p:xfrm>
        <a:graphic>
          <a:graphicData uri="http://schemas.openxmlformats.org/presentationml/2006/ole">
            <mc:AlternateContent xmlns:mc="http://schemas.openxmlformats.org/markup-compatibility/2006">
              <mc:Choice xmlns:v="urn:schemas-microsoft-com:vml" Requires="v">
                <p:oleObj name="Formula" r:id="rId2" imgW="505800" imgH="177840" progId="Equation.Ribbit">
                  <p:embed/>
                </p:oleObj>
              </mc:Choice>
              <mc:Fallback>
                <p:oleObj name="Formula" r:id="rId2" imgW="505800" imgH="177840" progId="Equation.Ribbit">
                  <p:embed/>
                  <p:pic>
                    <p:nvPicPr>
                      <p:cNvPr id="0" name=""/>
                      <p:cNvPicPr/>
                      <p:nvPr/>
                    </p:nvPicPr>
                    <p:blipFill>
                      <a:blip r:embed="rId3"/>
                      <a:stretch>
                        <a:fillRect/>
                      </a:stretch>
                    </p:blipFill>
                    <p:spPr>
                      <a:xfrm>
                        <a:off x="2466241" y="1118700"/>
                        <a:ext cx="852487" cy="29686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73254104"/>
              </p:ext>
            </p:extLst>
          </p:nvPr>
        </p:nvGraphicFramePr>
        <p:xfrm>
          <a:off x="6384925" y="1118700"/>
          <a:ext cx="849313" cy="296862"/>
        </p:xfrm>
        <a:graphic>
          <a:graphicData uri="http://schemas.openxmlformats.org/presentationml/2006/ole">
            <mc:AlternateContent xmlns:mc="http://schemas.openxmlformats.org/markup-compatibility/2006">
              <mc:Choice xmlns:v="urn:schemas-microsoft-com:vml" Requires="v">
                <p:oleObj name="Formula" r:id="rId4" imgW="504360" imgH="177840" progId="Equation.Ribbit">
                  <p:embed/>
                </p:oleObj>
              </mc:Choice>
              <mc:Fallback>
                <p:oleObj name="Formula" r:id="rId4" imgW="504360" imgH="177840" progId="Equation.Ribbit">
                  <p:embed/>
                  <p:pic>
                    <p:nvPicPr>
                      <p:cNvPr id="0" name=""/>
                      <p:cNvPicPr/>
                      <p:nvPr/>
                    </p:nvPicPr>
                    <p:blipFill>
                      <a:blip r:embed="rId5"/>
                      <a:stretch>
                        <a:fillRect/>
                      </a:stretch>
                    </p:blipFill>
                    <p:spPr>
                      <a:xfrm>
                        <a:off x="6384925" y="1118700"/>
                        <a:ext cx="849313" cy="296862"/>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85125398"/>
              </p:ext>
            </p:extLst>
          </p:nvPr>
        </p:nvGraphicFramePr>
        <p:xfrm>
          <a:off x="1591233" y="5438329"/>
          <a:ext cx="162246" cy="294182"/>
        </p:xfrm>
        <a:graphic>
          <a:graphicData uri="http://schemas.openxmlformats.org/presentationml/2006/ole">
            <mc:AlternateContent xmlns:mc="http://schemas.openxmlformats.org/markup-compatibility/2006">
              <mc:Choice xmlns:v="urn:schemas-microsoft-com:vml" Requires="v">
                <p:oleObj name="Formula" r:id="rId6" imgW="85320" imgH="157680" progId="Equation.Ribbit">
                  <p:embed/>
                </p:oleObj>
              </mc:Choice>
              <mc:Fallback>
                <p:oleObj name="Formula" r:id="rId6" imgW="85320" imgH="157680" progId="Equation.Ribbit">
                  <p:embed/>
                  <p:pic>
                    <p:nvPicPr>
                      <p:cNvPr id="0" name=""/>
                      <p:cNvPicPr/>
                      <p:nvPr/>
                    </p:nvPicPr>
                    <p:blipFill>
                      <a:blip r:embed="rId7"/>
                      <a:stretch>
                        <a:fillRect/>
                      </a:stretch>
                    </p:blipFill>
                    <p:spPr>
                      <a:xfrm>
                        <a:off x="1591233" y="5438329"/>
                        <a:ext cx="162246" cy="294182"/>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745065428"/>
              </p:ext>
            </p:extLst>
          </p:nvPr>
        </p:nvGraphicFramePr>
        <p:xfrm>
          <a:off x="3318728" y="5474295"/>
          <a:ext cx="239712" cy="222250"/>
        </p:xfrm>
        <a:graphic>
          <a:graphicData uri="http://schemas.openxmlformats.org/presentationml/2006/ole">
            <mc:AlternateContent xmlns:mc="http://schemas.openxmlformats.org/markup-compatibility/2006">
              <mc:Choice xmlns:v="urn:schemas-microsoft-com:vml" Requires="v">
                <p:oleObj name="Formula" r:id="rId8" imgW="127080" imgH="119520" progId="Equation.Ribbit">
                  <p:embed/>
                </p:oleObj>
              </mc:Choice>
              <mc:Fallback>
                <p:oleObj name="Formula" r:id="rId8" imgW="127080" imgH="119520" progId="Equation.Ribbit">
                  <p:embed/>
                  <p:pic>
                    <p:nvPicPr>
                      <p:cNvPr id="0" name=""/>
                      <p:cNvPicPr/>
                      <p:nvPr/>
                    </p:nvPicPr>
                    <p:blipFill>
                      <a:blip r:embed="rId9"/>
                      <a:stretch>
                        <a:fillRect/>
                      </a:stretch>
                    </p:blipFill>
                    <p:spPr>
                      <a:xfrm>
                        <a:off x="3318728" y="5474295"/>
                        <a:ext cx="239712" cy="222250"/>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677047244"/>
              </p:ext>
            </p:extLst>
          </p:nvPr>
        </p:nvGraphicFramePr>
        <p:xfrm>
          <a:off x="3932432" y="5497600"/>
          <a:ext cx="187325" cy="225425"/>
        </p:xfrm>
        <a:graphic>
          <a:graphicData uri="http://schemas.openxmlformats.org/presentationml/2006/ole">
            <mc:AlternateContent xmlns:mc="http://schemas.openxmlformats.org/markup-compatibility/2006">
              <mc:Choice xmlns:v="urn:schemas-microsoft-com:vml" Requires="v">
                <p:oleObj name="Formula" r:id="rId10" imgW="97920" imgH="120960" progId="Equation.Ribbit">
                  <p:embed/>
                </p:oleObj>
              </mc:Choice>
              <mc:Fallback>
                <p:oleObj name="Formula" r:id="rId10" imgW="97920" imgH="120960" progId="Equation.Ribbit">
                  <p:embed/>
                  <p:pic>
                    <p:nvPicPr>
                      <p:cNvPr id="0" name=""/>
                      <p:cNvPicPr/>
                      <p:nvPr/>
                    </p:nvPicPr>
                    <p:blipFill>
                      <a:blip r:embed="rId11"/>
                      <a:stretch>
                        <a:fillRect/>
                      </a:stretch>
                    </p:blipFill>
                    <p:spPr>
                      <a:xfrm>
                        <a:off x="3932432" y="5497600"/>
                        <a:ext cx="187325" cy="225425"/>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4061222172"/>
              </p:ext>
            </p:extLst>
          </p:nvPr>
        </p:nvGraphicFramePr>
        <p:xfrm>
          <a:off x="4822825" y="5442545"/>
          <a:ext cx="100013" cy="285750"/>
        </p:xfrm>
        <a:graphic>
          <a:graphicData uri="http://schemas.openxmlformats.org/presentationml/2006/ole">
            <mc:AlternateContent xmlns:mc="http://schemas.openxmlformats.org/markup-compatibility/2006">
              <mc:Choice xmlns:v="urn:schemas-microsoft-com:vml" Requires="v">
                <p:oleObj name="Formula" r:id="rId12" imgW="52200" imgH="152640" progId="Equation.Ribbit">
                  <p:embed/>
                </p:oleObj>
              </mc:Choice>
              <mc:Fallback>
                <p:oleObj name="Formula" r:id="rId12" imgW="52200" imgH="152640" progId="Equation.Ribbit">
                  <p:embed/>
                  <p:pic>
                    <p:nvPicPr>
                      <p:cNvPr id="0" name=""/>
                      <p:cNvPicPr/>
                      <p:nvPr/>
                    </p:nvPicPr>
                    <p:blipFill>
                      <a:blip r:embed="rId13"/>
                      <a:stretch>
                        <a:fillRect/>
                      </a:stretch>
                    </p:blipFill>
                    <p:spPr>
                      <a:xfrm>
                        <a:off x="4822825" y="5442545"/>
                        <a:ext cx="100013" cy="285750"/>
                      </a:xfrm>
                      <a:prstGeom prst="rect">
                        <a:avLst/>
                      </a:prstGeom>
                    </p:spPr>
                  </p:pic>
                </p:oleObj>
              </mc:Fallback>
            </mc:AlternateContent>
          </a:graphicData>
        </a:graphic>
      </p:graphicFrame>
      <p:grpSp>
        <p:nvGrpSpPr>
          <p:cNvPr id="2" name="组合 1"/>
          <p:cNvGrpSpPr/>
          <p:nvPr/>
        </p:nvGrpSpPr>
        <p:grpSpPr>
          <a:xfrm>
            <a:off x="1672356" y="4336609"/>
            <a:ext cx="7043019" cy="885257"/>
            <a:chOff x="1672356" y="4336609"/>
            <a:chExt cx="7043019" cy="885257"/>
          </a:xfrm>
        </p:grpSpPr>
        <p:graphicFrame>
          <p:nvGraphicFramePr>
            <p:cNvPr id="14" name="对象 13"/>
            <p:cNvGraphicFramePr>
              <a:graphicFrameLocks noChangeAspect="1"/>
            </p:cNvGraphicFramePr>
            <p:nvPr>
              <p:extLst>
                <p:ext uri="{D42A27DB-BD31-4B8C-83A1-F6EECF244321}">
                  <p14:modId xmlns:p14="http://schemas.microsoft.com/office/powerpoint/2010/main" val="4073564710"/>
                </p:ext>
              </p:extLst>
            </p:nvPr>
          </p:nvGraphicFramePr>
          <p:xfrm>
            <a:off x="1672356" y="4336609"/>
            <a:ext cx="5561882" cy="885257"/>
          </p:xfrm>
          <a:graphic>
            <a:graphicData uri="http://schemas.openxmlformats.org/presentationml/2006/ole">
              <mc:AlternateContent xmlns:mc="http://schemas.openxmlformats.org/markup-compatibility/2006">
                <mc:Choice xmlns:v="urn:schemas-microsoft-com:vml" Requires="v">
                  <p:oleObj name="Formula" r:id="rId14" imgW="2890800" imgH="463680" progId="Equation.Ribbit">
                    <p:embed/>
                  </p:oleObj>
                </mc:Choice>
                <mc:Fallback>
                  <p:oleObj name="Formula" r:id="rId14" imgW="2890800" imgH="463680" progId="Equation.Ribbit">
                    <p:embed/>
                    <p:pic>
                      <p:nvPicPr>
                        <p:cNvPr id="0" name=""/>
                        <p:cNvPicPr/>
                        <p:nvPr/>
                      </p:nvPicPr>
                      <p:blipFill>
                        <a:blip r:embed="rId15"/>
                        <a:stretch>
                          <a:fillRect/>
                        </a:stretch>
                      </p:blipFill>
                      <p:spPr>
                        <a:xfrm>
                          <a:off x="1672356" y="4336609"/>
                          <a:ext cx="5561882" cy="885257"/>
                        </a:xfrm>
                        <a:prstGeom prst="rect">
                          <a:avLst/>
                        </a:prstGeom>
                      </p:spPr>
                    </p:pic>
                  </p:oleObj>
                </mc:Fallback>
              </mc:AlternateContent>
            </a:graphicData>
          </a:graphic>
        </p:graphicFrame>
        <p:pic>
          <p:nvPicPr>
            <p:cNvPr id="11" name="图片 10"/>
            <p:cNvPicPr>
              <a:picLocks noChangeAspect="1"/>
            </p:cNvPicPr>
            <p:nvPr/>
          </p:nvPicPr>
          <p:blipFill>
            <a:blip r:embed="rId16"/>
            <a:stretch>
              <a:fillRect/>
            </a:stretch>
          </p:blipFill>
          <p:spPr>
            <a:xfrm>
              <a:off x="8043862" y="4638727"/>
              <a:ext cx="671513" cy="281020"/>
            </a:xfrm>
            <a:prstGeom prst="rect">
              <a:avLst/>
            </a:prstGeom>
          </p:spPr>
        </p:pic>
      </p:grpSp>
    </p:spTree>
    <p:extLst>
      <p:ext uri="{BB962C8B-B14F-4D97-AF65-F5344CB8AC3E}">
        <p14:creationId xmlns:p14="http://schemas.microsoft.com/office/powerpoint/2010/main" val="1601380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mj-ea"/>
                <a:ea typeface="+mj-ea"/>
                <a:cs typeface="Verdana" charset="0"/>
              </a:rPr>
              <a:t>朴素贝叶斯分类器</a:t>
            </a:r>
            <a:endParaRPr lang="zh-CN" altLang="en-US" dirty="0">
              <a:latin typeface="+mj-ea"/>
              <a:ea typeface="+mj-ea"/>
            </a:endParaRPr>
          </a:p>
        </p:txBody>
      </p:sp>
      <p:sp>
        <p:nvSpPr>
          <p:cNvPr id="3" name="内容占位符 2"/>
          <p:cNvSpPr>
            <a:spLocks noGrp="1"/>
          </p:cNvSpPr>
          <p:nvPr>
            <p:ph sz="quarter" idx="14"/>
          </p:nvPr>
        </p:nvSpPr>
        <p:spPr>
          <a:xfrm>
            <a:off x="260350" y="1053640"/>
            <a:ext cx="8629650" cy="5087515"/>
          </a:xfrm>
        </p:spPr>
        <p:txBody>
          <a:bodyPr>
            <a:normAutofit/>
          </a:bodyPr>
          <a:lstStyle/>
          <a:p>
            <a:endParaRPr lang="en-US" altLang="zh-CN" dirty="0"/>
          </a:p>
          <a:p>
            <a:endParaRPr kumimoji="1" lang="en-US" altLang="zh-CN" dirty="0"/>
          </a:p>
          <a:p>
            <a:endParaRPr kumimoji="1" lang="zh-CN" altLang="en-US" dirty="0"/>
          </a:p>
          <a:p>
            <a:pPr marL="0" indent="0">
              <a:buNone/>
            </a:pPr>
            <a:r>
              <a:rPr lang="zh-CN" altLang="en-US" dirty="0"/>
              <a:t>      </a:t>
            </a:r>
          </a:p>
          <a:p>
            <a:pPr marL="0" indent="0">
              <a:buNone/>
            </a:pPr>
            <a:r>
              <a:rPr lang="zh-CN" altLang="en-US" dirty="0"/>
              <a:t>      </a:t>
            </a:r>
            <a:endParaRPr kumimoji="1" lang="zh-CN" altLang="en-US" sz="2200" dirty="0"/>
          </a:p>
        </p:txBody>
      </p:sp>
      <p:grpSp>
        <p:nvGrpSpPr>
          <p:cNvPr id="6" name="组合 5"/>
          <p:cNvGrpSpPr/>
          <p:nvPr/>
        </p:nvGrpSpPr>
        <p:grpSpPr>
          <a:xfrm>
            <a:off x="1626615" y="1293740"/>
            <a:ext cx="6869685" cy="885257"/>
            <a:chOff x="1626615" y="1293740"/>
            <a:chExt cx="6869685" cy="885257"/>
          </a:xfrm>
        </p:grpSpPr>
        <p:graphicFrame>
          <p:nvGraphicFramePr>
            <p:cNvPr id="8" name="对象 7"/>
            <p:cNvGraphicFramePr>
              <a:graphicFrameLocks noChangeAspect="1"/>
            </p:cNvGraphicFramePr>
            <p:nvPr/>
          </p:nvGraphicFramePr>
          <p:xfrm>
            <a:off x="1626615" y="1293740"/>
            <a:ext cx="5561882" cy="885257"/>
          </p:xfrm>
          <a:graphic>
            <a:graphicData uri="http://schemas.openxmlformats.org/presentationml/2006/ole">
              <mc:AlternateContent xmlns:mc="http://schemas.openxmlformats.org/markup-compatibility/2006">
                <mc:Choice xmlns:v="urn:schemas-microsoft-com:vml" Requires="v">
                  <p:oleObj name="Formula" r:id="rId2" imgW="2890800" imgH="463680" progId="Equation.Ribbit">
                    <p:embed/>
                  </p:oleObj>
                </mc:Choice>
                <mc:Fallback>
                  <p:oleObj name="Formula" r:id="rId2" imgW="2890800" imgH="463680" progId="Equation.Ribbit">
                    <p:embed/>
                    <p:pic>
                      <p:nvPicPr>
                        <p:cNvPr id="0" name=""/>
                        <p:cNvPicPr/>
                        <p:nvPr/>
                      </p:nvPicPr>
                      <p:blipFill>
                        <a:blip r:embed="rId3"/>
                        <a:stretch>
                          <a:fillRect/>
                        </a:stretch>
                      </p:blipFill>
                      <p:spPr>
                        <a:xfrm>
                          <a:off x="1626615" y="1293740"/>
                          <a:ext cx="5561882" cy="885257"/>
                        </a:xfrm>
                        <a:prstGeom prst="rect">
                          <a:avLst/>
                        </a:prstGeom>
                      </p:spPr>
                    </p:pic>
                  </p:oleObj>
                </mc:Fallback>
              </mc:AlternateContent>
            </a:graphicData>
          </a:graphic>
        </p:graphicFrame>
        <p:pic>
          <p:nvPicPr>
            <p:cNvPr id="5" name="图片 4"/>
            <p:cNvPicPr>
              <a:picLocks noChangeAspect="1"/>
            </p:cNvPicPr>
            <p:nvPr/>
          </p:nvPicPr>
          <p:blipFill>
            <a:blip r:embed="rId4"/>
            <a:stretch>
              <a:fillRect/>
            </a:stretch>
          </p:blipFill>
          <p:spPr>
            <a:xfrm>
              <a:off x="7824787" y="1595858"/>
              <a:ext cx="671513" cy="281020"/>
            </a:xfrm>
            <a:prstGeom prst="rect">
              <a:avLst/>
            </a:prstGeom>
          </p:spPr>
        </p:pic>
      </p:grpSp>
    </p:spTree>
    <p:extLst>
      <p:ext uri="{BB962C8B-B14F-4D97-AF65-F5344CB8AC3E}">
        <p14:creationId xmlns:p14="http://schemas.microsoft.com/office/powerpoint/2010/main" val="1226580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mj-ea"/>
                <a:ea typeface="+mj-ea"/>
                <a:cs typeface="Verdana" charset="0"/>
              </a:rPr>
              <a:t>朴素贝叶斯分类器</a:t>
            </a:r>
            <a:endParaRPr lang="zh-CN" altLang="en-US" dirty="0">
              <a:latin typeface="+mj-ea"/>
              <a:ea typeface="+mj-ea"/>
            </a:endParaRPr>
          </a:p>
        </p:txBody>
      </p:sp>
      <p:sp>
        <p:nvSpPr>
          <p:cNvPr id="3" name="内容占位符 2"/>
          <p:cNvSpPr>
            <a:spLocks noGrp="1"/>
          </p:cNvSpPr>
          <p:nvPr>
            <p:ph sz="quarter" idx="14"/>
          </p:nvPr>
        </p:nvSpPr>
        <p:spPr>
          <a:xfrm>
            <a:off x="260350" y="1053640"/>
            <a:ext cx="8629650" cy="5087515"/>
          </a:xfrm>
        </p:spPr>
        <p:txBody>
          <a:bodyPr>
            <a:normAutofit/>
          </a:bodyPr>
          <a:lstStyle/>
          <a:p>
            <a:endParaRPr lang="en-US" altLang="zh-CN" dirty="0"/>
          </a:p>
          <a:p>
            <a:endParaRPr kumimoji="1" lang="en-US" altLang="zh-CN" dirty="0"/>
          </a:p>
          <a:p>
            <a:endParaRPr kumimoji="1" lang="zh-CN" altLang="en-US" dirty="0"/>
          </a:p>
          <a:p>
            <a:pPr marL="0" indent="0">
              <a:buNone/>
            </a:pPr>
            <a:r>
              <a:rPr lang="zh-CN" altLang="en-US" dirty="0"/>
              <a:t>      </a:t>
            </a:r>
          </a:p>
          <a:p>
            <a:pPr marL="0" indent="0">
              <a:buNone/>
            </a:pPr>
            <a:r>
              <a:rPr lang="zh-CN" altLang="en-US" dirty="0"/>
              <a:t>      由于对所有类别来说       相同，因此基于式</a:t>
            </a:r>
            <a:r>
              <a:rPr lang="en-US" altLang="zh-CN" dirty="0"/>
              <a:t> (7.6)</a:t>
            </a:r>
            <a:r>
              <a:rPr lang="zh-CN" altLang="en-US" dirty="0"/>
              <a:t>的贝叶斯判定准则有</a:t>
            </a:r>
            <a:endParaRPr kumimoji="1" lang="zh-CN" altLang="en-US" dirty="0"/>
          </a:p>
          <a:p>
            <a:pPr lvl="1"/>
            <a:endParaRPr kumimoji="1" lang="zh-CN" altLang="en-US" sz="2200" dirty="0"/>
          </a:p>
          <a:p>
            <a:pPr lvl="1"/>
            <a:endParaRPr kumimoji="1" lang="zh-CN" altLang="en-US" sz="2200" dirty="0"/>
          </a:p>
          <a:p>
            <a:pPr lvl="1"/>
            <a:endParaRPr kumimoji="1" lang="zh-CN" altLang="en-US" sz="2200" dirty="0"/>
          </a:p>
          <a:p>
            <a:pPr lvl="1"/>
            <a:endParaRPr kumimoji="1" lang="zh-CN" altLang="en-US" sz="2200" dirty="0"/>
          </a:p>
          <a:p>
            <a:pPr lvl="1"/>
            <a:r>
              <a:rPr kumimoji="1" lang="zh-CN" altLang="en-US" sz="2200" dirty="0"/>
              <a:t>这就是朴素贝叶斯分类起的表达式子</a:t>
            </a:r>
          </a:p>
          <a:p>
            <a:pPr lvl="1"/>
            <a:endParaRPr kumimoji="1" lang="zh-CN" altLang="en-US" sz="2200" dirty="0"/>
          </a:p>
        </p:txBody>
      </p:sp>
      <p:pic>
        <p:nvPicPr>
          <p:cNvPr id="12" name="图片 11"/>
          <p:cNvPicPr>
            <a:picLocks noChangeAspect="1"/>
          </p:cNvPicPr>
          <p:nvPr/>
        </p:nvPicPr>
        <p:blipFill>
          <a:blip r:embed="rId2"/>
          <a:stretch>
            <a:fillRect/>
          </a:stretch>
        </p:blipFill>
        <p:spPr>
          <a:xfrm>
            <a:off x="3589342" y="2824059"/>
            <a:ext cx="536566" cy="267691"/>
          </a:xfrm>
          <a:prstGeom prst="rect">
            <a:avLst/>
          </a:prstGeom>
        </p:spPr>
      </p:pic>
      <p:grpSp>
        <p:nvGrpSpPr>
          <p:cNvPr id="7" name="组合 6"/>
          <p:cNvGrpSpPr/>
          <p:nvPr/>
        </p:nvGrpSpPr>
        <p:grpSpPr>
          <a:xfrm>
            <a:off x="2175669" y="3736812"/>
            <a:ext cx="6320631" cy="1018199"/>
            <a:chOff x="2175669" y="3736812"/>
            <a:chExt cx="6320631" cy="1018199"/>
          </a:xfrm>
        </p:grpSpPr>
        <p:graphicFrame>
          <p:nvGraphicFramePr>
            <p:cNvPr id="10" name="对象 9"/>
            <p:cNvGraphicFramePr>
              <a:graphicFrameLocks noChangeAspect="1"/>
            </p:cNvGraphicFramePr>
            <p:nvPr>
              <p:extLst>
                <p:ext uri="{D42A27DB-BD31-4B8C-83A1-F6EECF244321}">
                  <p14:modId xmlns:p14="http://schemas.microsoft.com/office/powerpoint/2010/main" val="2230177077"/>
                </p:ext>
              </p:extLst>
            </p:nvPr>
          </p:nvGraphicFramePr>
          <p:xfrm>
            <a:off x="2175669" y="3736812"/>
            <a:ext cx="4799012" cy="1018199"/>
          </p:xfrm>
          <a:graphic>
            <a:graphicData uri="http://schemas.openxmlformats.org/presentationml/2006/ole">
              <mc:AlternateContent xmlns:mc="http://schemas.openxmlformats.org/markup-compatibility/2006">
                <mc:Choice xmlns:v="urn:schemas-microsoft-com:vml" Requires="v">
                  <p:oleObj name="Formula" r:id="rId3" imgW="2173320" imgH="463680" progId="Equation.Ribbit">
                    <p:embed/>
                  </p:oleObj>
                </mc:Choice>
                <mc:Fallback>
                  <p:oleObj name="Formula" r:id="rId3" imgW="2173320" imgH="463680" progId="Equation.Ribbit">
                    <p:embed/>
                    <p:pic>
                      <p:nvPicPr>
                        <p:cNvPr id="0" name=""/>
                        <p:cNvPicPr/>
                        <p:nvPr/>
                      </p:nvPicPr>
                      <p:blipFill>
                        <a:blip r:embed="rId4"/>
                        <a:stretch>
                          <a:fillRect/>
                        </a:stretch>
                      </p:blipFill>
                      <p:spPr>
                        <a:xfrm>
                          <a:off x="2175669" y="3736812"/>
                          <a:ext cx="4799012" cy="1018199"/>
                        </a:xfrm>
                        <a:prstGeom prst="rect">
                          <a:avLst/>
                        </a:prstGeom>
                      </p:spPr>
                    </p:pic>
                  </p:oleObj>
                </mc:Fallback>
              </mc:AlternateContent>
            </a:graphicData>
          </a:graphic>
        </p:graphicFrame>
        <p:pic>
          <p:nvPicPr>
            <p:cNvPr id="2" name="图片 1"/>
            <p:cNvPicPr>
              <a:picLocks noChangeAspect="1"/>
            </p:cNvPicPr>
            <p:nvPr/>
          </p:nvPicPr>
          <p:blipFill>
            <a:blip r:embed="rId5"/>
            <a:stretch>
              <a:fillRect/>
            </a:stretch>
          </p:blipFill>
          <p:spPr>
            <a:xfrm>
              <a:off x="7824787" y="4140928"/>
              <a:ext cx="671513" cy="289885"/>
            </a:xfrm>
            <a:prstGeom prst="rect">
              <a:avLst/>
            </a:prstGeom>
          </p:spPr>
        </p:pic>
      </p:grpSp>
      <p:grpSp>
        <p:nvGrpSpPr>
          <p:cNvPr id="6" name="组合 5"/>
          <p:cNvGrpSpPr/>
          <p:nvPr/>
        </p:nvGrpSpPr>
        <p:grpSpPr>
          <a:xfrm>
            <a:off x="1626615" y="1293740"/>
            <a:ext cx="6869685" cy="885257"/>
            <a:chOff x="1626615" y="1293740"/>
            <a:chExt cx="6869685" cy="885257"/>
          </a:xfrm>
        </p:grpSpPr>
        <p:graphicFrame>
          <p:nvGraphicFramePr>
            <p:cNvPr id="8" name="对象 7"/>
            <p:cNvGraphicFramePr>
              <a:graphicFrameLocks noChangeAspect="1"/>
            </p:cNvGraphicFramePr>
            <p:nvPr>
              <p:extLst>
                <p:ext uri="{D42A27DB-BD31-4B8C-83A1-F6EECF244321}">
                  <p14:modId xmlns:p14="http://schemas.microsoft.com/office/powerpoint/2010/main" val="1383661672"/>
                </p:ext>
              </p:extLst>
            </p:nvPr>
          </p:nvGraphicFramePr>
          <p:xfrm>
            <a:off x="1626615" y="1293740"/>
            <a:ext cx="5561882" cy="885257"/>
          </p:xfrm>
          <a:graphic>
            <a:graphicData uri="http://schemas.openxmlformats.org/presentationml/2006/ole">
              <mc:AlternateContent xmlns:mc="http://schemas.openxmlformats.org/markup-compatibility/2006">
                <mc:Choice xmlns:v="urn:schemas-microsoft-com:vml" Requires="v">
                  <p:oleObj name="Formula" r:id="rId6" imgW="2890800" imgH="463680" progId="Equation.Ribbit">
                    <p:embed/>
                  </p:oleObj>
                </mc:Choice>
                <mc:Fallback>
                  <p:oleObj name="Formula" r:id="rId6" imgW="2890800" imgH="463680" progId="Equation.Ribbit">
                    <p:embed/>
                    <p:pic>
                      <p:nvPicPr>
                        <p:cNvPr id="0" name=""/>
                        <p:cNvPicPr/>
                        <p:nvPr/>
                      </p:nvPicPr>
                      <p:blipFill>
                        <a:blip r:embed="rId7"/>
                        <a:stretch>
                          <a:fillRect/>
                        </a:stretch>
                      </p:blipFill>
                      <p:spPr>
                        <a:xfrm>
                          <a:off x="1626615" y="1293740"/>
                          <a:ext cx="5561882" cy="885257"/>
                        </a:xfrm>
                        <a:prstGeom prst="rect">
                          <a:avLst/>
                        </a:prstGeom>
                      </p:spPr>
                    </p:pic>
                  </p:oleObj>
                </mc:Fallback>
              </mc:AlternateContent>
            </a:graphicData>
          </a:graphic>
        </p:graphicFrame>
        <p:pic>
          <p:nvPicPr>
            <p:cNvPr id="5" name="图片 4"/>
            <p:cNvPicPr>
              <a:picLocks noChangeAspect="1"/>
            </p:cNvPicPr>
            <p:nvPr/>
          </p:nvPicPr>
          <p:blipFill>
            <a:blip r:embed="rId8"/>
            <a:stretch>
              <a:fillRect/>
            </a:stretch>
          </p:blipFill>
          <p:spPr>
            <a:xfrm>
              <a:off x="7824787" y="1595858"/>
              <a:ext cx="671513" cy="281020"/>
            </a:xfrm>
            <a:prstGeom prst="rect">
              <a:avLst/>
            </a:prstGeom>
          </p:spPr>
        </p:pic>
      </p:grpSp>
    </p:spTree>
    <p:extLst>
      <p:ext uri="{BB962C8B-B14F-4D97-AF65-F5344CB8AC3E}">
        <p14:creationId xmlns:p14="http://schemas.microsoft.com/office/powerpoint/2010/main" val="2028241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朴素贝叶斯分类器</a:t>
            </a:r>
          </a:p>
        </p:txBody>
      </p:sp>
      <p:sp>
        <p:nvSpPr>
          <p:cNvPr id="3" name="内容占位符 2"/>
          <p:cNvSpPr>
            <a:spLocks noGrp="1"/>
          </p:cNvSpPr>
          <p:nvPr>
            <p:ph idx="1"/>
          </p:nvPr>
        </p:nvSpPr>
        <p:spPr/>
        <p:txBody>
          <a:bodyPr>
            <a:normAutofit/>
          </a:bodyPr>
          <a:lstStyle/>
          <a:p>
            <a:r>
              <a:rPr lang="zh-CN" altLang="en-US" dirty="0"/>
              <a:t>朴素贝叶斯分类器的训练器的训练过程就是基于训练集    估计类先验概率      并为每个属性估计条件概率          。</a:t>
            </a:r>
            <a:endParaRPr lang="en-US" altLang="zh-CN" dirty="0"/>
          </a:p>
          <a:p>
            <a:pPr lvl="1"/>
            <a:r>
              <a:rPr lang="zh-CN" altLang="en-US" dirty="0"/>
              <a:t>令     表示训练集    中第   类样本组合的集合，若有充足的独立同分布样本，则可容易地估计出类先验概率</a:t>
            </a:r>
            <a:endParaRPr lang="en-US" altLang="zh-CN" dirty="0"/>
          </a:p>
          <a:p>
            <a:pPr lvl="1"/>
            <a:endParaRPr lang="en-US" altLang="zh-CN" dirty="0"/>
          </a:p>
          <a:p>
            <a:pPr lvl="1"/>
            <a:endParaRPr lang="en-US" altLang="zh-CN" dirty="0"/>
          </a:p>
          <a:p>
            <a:pPr lvl="1"/>
            <a:r>
              <a:rPr lang="zh-CN" altLang="en-US" dirty="0"/>
              <a:t>对离散属性而言，令        表示     中在第   个属性上取值为     的样本组成的集合，则条件概率           可估计为</a:t>
            </a:r>
            <a:endParaRPr lang="en-US" altLang="zh-CN" dirty="0"/>
          </a:p>
          <a:p>
            <a:pPr lvl="1"/>
            <a:endParaRPr lang="en-US" altLang="zh-CN" dirty="0"/>
          </a:p>
          <a:p>
            <a:pPr lvl="1"/>
            <a:endParaRPr lang="en-US" altLang="zh-CN" dirty="0"/>
          </a:p>
          <a:p>
            <a:pPr lvl="1"/>
            <a:endParaRPr lang="en-US" altLang="zh-CN" dirty="0"/>
          </a:p>
          <a:p>
            <a:pPr lvl="1"/>
            <a:r>
              <a:rPr lang="zh-CN" altLang="en-US" dirty="0"/>
              <a:t>对连续属性而言可考虑概率密度函数，假定                           ，其中       和      分别是第  类样本在第  个属性上取值的均值和方差，则有</a:t>
            </a:r>
          </a:p>
        </p:txBody>
      </p:sp>
      <p:pic>
        <p:nvPicPr>
          <p:cNvPr id="20" name="图片 19"/>
          <p:cNvPicPr>
            <a:picLocks noChangeAspect="1"/>
          </p:cNvPicPr>
          <p:nvPr/>
        </p:nvPicPr>
        <p:blipFill>
          <a:blip r:embed="rId2"/>
          <a:stretch>
            <a:fillRect/>
          </a:stretch>
        </p:blipFill>
        <p:spPr>
          <a:xfrm>
            <a:off x="3763629" y="5160689"/>
            <a:ext cx="93820" cy="103550"/>
          </a:xfrm>
          <a:prstGeom prst="rect">
            <a:avLst/>
          </a:prstGeom>
        </p:spPr>
      </p:pic>
      <p:pic>
        <p:nvPicPr>
          <p:cNvPr id="21" name="图片 20"/>
          <p:cNvPicPr>
            <a:picLocks noChangeAspect="1"/>
          </p:cNvPicPr>
          <p:nvPr/>
        </p:nvPicPr>
        <p:blipFill>
          <a:blip r:embed="rId3"/>
          <a:stretch>
            <a:fillRect/>
          </a:stretch>
        </p:blipFill>
        <p:spPr>
          <a:xfrm>
            <a:off x="1854217" y="4775964"/>
            <a:ext cx="63044" cy="143783"/>
          </a:xfrm>
          <a:prstGeom prst="rect">
            <a:avLst/>
          </a:prstGeom>
        </p:spPr>
      </p:pic>
      <p:pic>
        <p:nvPicPr>
          <p:cNvPr id="23" name="图片 22"/>
          <p:cNvPicPr>
            <a:picLocks noChangeAspect="1"/>
          </p:cNvPicPr>
          <p:nvPr/>
        </p:nvPicPr>
        <p:blipFill>
          <a:blip r:embed="rId3"/>
          <a:stretch>
            <a:fillRect/>
          </a:stretch>
        </p:blipFill>
        <p:spPr>
          <a:xfrm>
            <a:off x="5224272" y="5093056"/>
            <a:ext cx="84058" cy="191711"/>
          </a:xfrm>
          <a:prstGeom prst="rect">
            <a:avLst/>
          </a:prstGeom>
        </p:spPr>
      </p:pic>
      <p:graphicFrame>
        <p:nvGraphicFramePr>
          <p:cNvPr id="24" name="对象 23"/>
          <p:cNvGraphicFramePr>
            <a:graphicFrameLocks noChangeAspect="1"/>
          </p:cNvGraphicFramePr>
          <p:nvPr>
            <p:extLst>
              <p:ext uri="{D42A27DB-BD31-4B8C-83A1-F6EECF244321}">
                <p14:modId xmlns:p14="http://schemas.microsoft.com/office/powerpoint/2010/main" val="32361441"/>
              </p:ext>
            </p:extLst>
          </p:nvPr>
        </p:nvGraphicFramePr>
        <p:xfrm>
          <a:off x="7481845" y="1248094"/>
          <a:ext cx="236360" cy="285385"/>
        </p:xfrm>
        <a:graphic>
          <a:graphicData uri="http://schemas.openxmlformats.org/presentationml/2006/ole">
            <mc:AlternateContent xmlns:mc="http://schemas.openxmlformats.org/markup-compatibility/2006">
              <mc:Choice xmlns:v="urn:schemas-microsoft-com:vml" Requires="v">
                <p:oleObj name="Formula" r:id="rId4" imgW="127080" imgH="155160" progId="Equation.Ribbit">
                  <p:embed/>
                </p:oleObj>
              </mc:Choice>
              <mc:Fallback>
                <p:oleObj name="Formula" r:id="rId4" imgW="127080" imgH="155160" progId="Equation.Ribbit">
                  <p:embed/>
                  <p:pic>
                    <p:nvPicPr>
                      <p:cNvPr id="0" name=""/>
                      <p:cNvPicPr/>
                      <p:nvPr/>
                    </p:nvPicPr>
                    <p:blipFill>
                      <a:blip r:embed="rId5"/>
                      <a:stretch>
                        <a:fillRect/>
                      </a:stretch>
                    </p:blipFill>
                    <p:spPr>
                      <a:xfrm>
                        <a:off x="7481845" y="1248094"/>
                        <a:ext cx="236360" cy="285385"/>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2505778466"/>
              </p:ext>
            </p:extLst>
          </p:nvPr>
        </p:nvGraphicFramePr>
        <p:xfrm>
          <a:off x="1794064" y="1533479"/>
          <a:ext cx="455850" cy="274593"/>
        </p:xfrm>
        <a:graphic>
          <a:graphicData uri="http://schemas.openxmlformats.org/presentationml/2006/ole">
            <mc:AlternateContent xmlns:mc="http://schemas.openxmlformats.org/markup-compatibility/2006">
              <mc:Choice xmlns:v="urn:schemas-microsoft-com:vml" Requires="v">
                <p:oleObj name="Formula" r:id="rId6" imgW="287280" imgH="176760" progId="Equation.Ribbit">
                  <p:embed/>
                </p:oleObj>
              </mc:Choice>
              <mc:Fallback>
                <p:oleObj name="Formula" r:id="rId6" imgW="287280" imgH="176760" progId="Equation.Ribbit">
                  <p:embed/>
                  <p:pic>
                    <p:nvPicPr>
                      <p:cNvPr id="0" name=""/>
                      <p:cNvPicPr/>
                      <p:nvPr/>
                    </p:nvPicPr>
                    <p:blipFill>
                      <a:blip r:embed="rId7"/>
                      <a:stretch>
                        <a:fillRect/>
                      </a:stretch>
                    </p:blipFill>
                    <p:spPr>
                      <a:xfrm>
                        <a:off x="1794064" y="1533479"/>
                        <a:ext cx="455850" cy="274593"/>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2608090331"/>
              </p:ext>
            </p:extLst>
          </p:nvPr>
        </p:nvGraphicFramePr>
        <p:xfrm>
          <a:off x="5714738" y="1535637"/>
          <a:ext cx="839787" cy="272435"/>
        </p:xfrm>
        <a:graphic>
          <a:graphicData uri="http://schemas.openxmlformats.org/presentationml/2006/ole">
            <mc:AlternateContent xmlns:mc="http://schemas.openxmlformats.org/markup-compatibility/2006">
              <mc:Choice xmlns:v="urn:schemas-microsoft-com:vml" Requires="v">
                <p:oleObj name="Formula" r:id="rId8" imgW="541080" imgH="177840" progId="Equation.Ribbit">
                  <p:embed/>
                </p:oleObj>
              </mc:Choice>
              <mc:Fallback>
                <p:oleObj name="Formula" r:id="rId8" imgW="541080" imgH="177840" progId="Equation.Ribbit">
                  <p:embed/>
                  <p:pic>
                    <p:nvPicPr>
                      <p:cNvPr id="0" name=""/>
                      <p:cNvPicPr/>
                      <p:nvPr/>
                    </p:nvPicPr>
                    <p:blipFill>
                      <a:blip r:embed="rId9"/>
                      <a:stretch>
                        <a:fillRect/>
                      </a:stretch>
                    </p:blipFill>
                    <p:spPr>
                      <a:xfrm>
                        <a:off x="5714738" y="1535637"/>
                        <a:ext cx="839787" cy="272435"/>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2918644337"/>
              </p:ext>
            </p:extLst>
          </p:nvPr>
        </p:nvGraphicFramePr>
        <p:xfrm>
          <a:off x="3079826" y="1895347"/>
          <a:ext cx="236360" cy="285385"/>
        </p:xfrm>
        <a:graphic>
          <a:graphicData uri="http://schemas.openxmlformats.org/presentationml/2006/ole">
            <mc:AlternateContent xmlns:mc="http://schemas.openxmlformats.org/markup-compatibility/2006">
              <mc:Choice xmlns:v="urn:schemas-microsoft-com:vml" Requires="v">
                <p:oleObj name="Formula" r:id="rId10" imgW="127080" imgH="155160" progId="Equation.Ribbit">
                  <p:embed/>
                </p:oleObj>
              </mc:Choice>
              <mc:Fallback>
                <p:oleObj name="Formula" r:id="rId10" imgW="127080" imgH="155160" progId="Equation.Ribbit">
                  <p:embed/>
                  <p:pic>
                    <p:nvPicPr>
                      <p:cNvPr id="0" name=""/>
                      <p:cNvPicPr/>
                      <p:nvPr/>
                    </p:nvPicPr>
                    <p:blipFill>
                      <a:blip r:embed="rId5"/>
                      <a:stretch>
                        <a:fillRect/>
                      </a:stretch>
                    </p:blipFill>
                    <p:spPr>
                      <a:xfrm>
                        <a:off x="3079826" y="1895347"/>
                        <a:ext cx="236360" cy="285385"/>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799848060"/>
              </p:ext>
            </p:extLst>
          </p:nvPr>
        </p:nvGraphicFramePr>
        <p:xfrm>
          <a:off x="1368225" y="1877933"/>
          <a:ext cx="321575" cy="280988"/>
        </p:xfrm>
        <a:graphic>
          <a:graphicData uri="http://schemas.openxmlformats.org/presentationml/2006/ole">
            <mc:AlternateContent xmlns:mc="http://schemas.openxmlformats.org/markup-compatibility/2006">
              <mc:Choice xmlns:v="urn:schemas-microsoft-com:vml" Requires="v">
                <p:oleObj name="Formula" r:id="rId11" imgW="176760" imgH="156240" progId="Equation.Ribbit">
                  <p:embed/>
                </p:oleObj>
              </mc:Choice>
              <mc:Fallback>
                <p:oleObj name="Formula" r:id="rId11" imgW="176760" imgH="156240" progId="Equation.Ribbit">
                  <p:embed/>
                  <p:pic>
                    <p:nvPicPr>
                      <p:cNvPr id="0" name=""/>
                      <p:cNvPicPr/>
                      <p:nvPr/>
                    </p:nvPicPr>
                    <p:blipFill>
                      <a:blip r:embed="rId12"/>
                      <a:stretch>
                        <a:fillRect/>
                      </a:stretch>
                    </p:blipFill>
                    <p:spPr>
                      <a:xfrm>
                        <a:off x="1368225" y="1877933"/>
                        <a:ext cx="321575" cy="280988"/>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215784565"/>
              </p:ext>
            </p:extLst>
          </p:nvPr>
        </p:nvGraphicFramePr>
        <p:xfrm>
          <a:off x="3920963" y="1906286"/>
          <a:ext cx="160396" cy="263509"/>
        </p:xfrm>
        <a:graphic>
          <a:graphicData uri="http://schemas.openxmlformats.org/presentationml/2006/ole">
            <mc:AlternateContent xmlns:mc="http://schemas.openxmlformats.org/markup-compatibility/2006">
              <mc:Choice xmlns:v="urn:schemas-microsoft-com:vml" Requires="v">
                <p:oleObj name="Formula" r:id="rId13" imgW="71280" imgH="119520" progId="Equation.Ribbit">
                  <p:embed/>
                </p:oleObj>
              </mc:Choice>
              <mc:Fallback>
                <p:oleObj name="Formula" r:id="rId13" imgW="71280" imgH="119520" progId="Equation.Ribbit">
                  <p:embed/>
                  <p:pic>
                    <p:nvPicPr>
                      <p:cNvPr id="0" name=""/>
                      <p:cNvPicPr/>
                      <p:nvPr/>
                    </p:nvPicPr>
                    <p:blipFill>
                      <a:blip r:embed="rId14"/>
                      <a:stretch>
                        <a:fillRect/>
                      </a:stretch>
                    </p:blipFill>
                    <p:spPr>
                      <a:xfrm>
                        <a:off x="3920963" y="1906286"/>
                        <a:ext cx="160396" cy="263509"/>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714351446"/>
              </p:ext>
            </p:extLst>
          </p:nvPr>
        </p:nvGraphicFramePr>
        <p:xfrm>
          <a:off x="3427661" y="3175030"/>
          <a:ext cx="494325" cy="276199"/>
        </p:xfrm>
        <a:graphic>
          <a:graphicData uri="http://schemas.openxmlformats.org/presentationml/2006/ole">
            <mc:AlternateContent xmlns:mc="http://schemas.openxmlformats.org/markup-compatibility/2006">
              <mc:Choice xmlns:v="urn:schemas-microsoft-com:vml" Requires="v">
                <p:oleObj name="Formula" r:id="rId15" imgW="297360" imgH="169200" progId="Equation.Ribbit">
                  <p:embed/>
                </p:oleObj>
              </mc:Choice>
              <mc:Fallback>
                <p:oleObj name="Formula" r:id="rId15" imgW="297360" imgH="169200" progId="Equation.Ribbit">
                  <p:embed/>
                  <p:pic>
                    <p:nvPicPr>
                      <p:cNvPr id="0" name=""/>
                      <p:cNvPicPr/>
                      <p:nvPr/>
                    </p:nvPicPr>
                    <p:blipFill>
                      <a:blip r:embed="rId16"/>
                      <a:stretch>
                        <a:fillRect/>
                      </a:stretch>
                    </p:blipFill>
                    <p:spPr>
                      <a:xfrm>
                        <a:off x="3427661" y="3175030"/>
                        <a:ext cx="494325" cy="276199"/>
                      </a:xfrm>
                      <a:prstGeom prst="rect">
                        <a:avLst/>
                      </a:prstGeom>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2889118930"/>
              </p:ext>
            </p:extLst>
          </p:nvPr>
        </p:nvGraphicFramePr>
        <p:xfrm>
          <a:off x="4623323" y="3162872"/>
          <a:ext cx="293687" cy="254000"/>
        </p:xfrm>
        <a:graphic>
          <a:graphicData uri="http://schemas.openxmlformats.org/presentationml/2006/ole">
            <mc:AlternateContent xmlns:mc="http://schemas.openxmlformats.org/markup-compatibility/2006">
              <mc:Choice xmlns:v="urn:schemas-microsoft-com:vml" Requires="v">
                <p:oleObj name="Formula" r:id="rId17" imgW="176760" imgH="156240" progId="Equation.Ribbit">
                  <p:embed/>
                </p:oleObj>
              </mc:Choice>
              <mc:Fallback>
                <p:oleObj name="Formula" r:id="rId17" imgW="176760" imgH="156240" progId="Equation.Ribbit">
                  <p:embed/>
                  <p:pic>
                    <p:nvPicPr>
                      <p:cNvPr id="0" name=""/>
                      <p:cNvPicPr/>
                      <p:nvPr/>
                    </p:nvPicPr>
                    <p:blipFill>
                      <a:blip r:embed="rId12"/>
                      <a:stretch>
                        <a:fillRect/>
                      </a:stretch>
                    </p:blipFill>
                    <p:spPr>
                      <a:xfrm>
                        <a:off x="4623323" y="3162872"/>
                        <a:ext cx="293687" cy="254000"/>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1269844931"/>
              </p:ext>
            </p:extLst>
          </p:nvPr>
        </p:nvGraphicFramePr>
        <p:xfrm>
          <a:off x="5843650" y="3180940"/>
          <a:ext cx="87313" cy="249237"/>
        </p:xfrm>
        <a:graphic>
          <a:graphicData uri="http://schemas.openxmlformats.org/presentationml/2006/ole">
            <mc:AlternateContent xmlns:mc="http://schemas.openxmlformats.org/markup-compatibility/2006">
              <mc:Choice xmlns:v="urn:schemas-microsoft-com:vml" Requires="v">
                <p:oleObj name="Formula" r:id="rId18" imgW="52200" imgH="152640" progId="Equation.Ribbit">
                  <p:embed/>
                </p:oleObj>
              </mc:Choice>
              <mc:Fallback>
                <p:oleObj name="Formula" r:id="rId18" imgW="52200" imgH="152640" progId="Equation.Ribbit">
                  <p:embed/>
                  <p:pic>
                    <p:nvPicPr>
                      <p:cNvPr id="0" name=""/>
                      <p:cNvPicPr/>
                      <p:nvPr/>
                    </p:nvPicPr>
                    <p:blipFill>
                      <a:blip r:embed="rId19"/>
                      <a:stretch>
                        <a:fillRect/>
                      </a:stretch>
                    </p:blipFill>
                    <p:spPr>
                      <a:xfrm>
                        <a:off x="5843650" y="3180940"/>
                        <a:ext cx="87313" cy="249237"/>
                      </a:xfrm>
                      <a:prstGeom prst="rect">
                        <a:avLst/>
                      </a:prstGeom>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842486912"/>
              </p:ext>
            </p:extLst>
          </p:nvPr>
        </p:nvGraphicFramePr>
        <p:xfrm>
          <a:off x="7827963" y="3207926"/>
          <a:ext cx="211138" cy="195263"/>
        </p:xfrm>
        <a:graphic>
          <a:graphicData uri="http://schemas.openxmlformats.org/presentationml/2006/ole">
            <mc:AlternateContent xmlns:mc="http://schemas.openxmlformats.org/markup-compatibility/2006">
              <mc:Choice xmlns:v="urn:schemas-microsoft-com:vml" Requires="v">
                <p:oleObj name="Formula" r:id="rId20" imgW="127080" imgH="119520" progId="Equation.Ribbit">
                  <p:embed/>
                </p:oleObj>
              </mc:Choice>
              <mc:Fallback>
                <p:oleObj name="Formula" r:id="rId20" imgW="127080" imgH="119520" progId="Equation.Ribbit">
                  <p:embed/>
                  <p:pic>
                    <p:nvPicPr>
                      <p:cNvPr id="0" name=""/>
                      <p:cNvPicPr/>
                      <p:nvPr/>
                    </p:nvPicPr>
                    <p:blipFill>
                      <a:blip r:embed="rId21"/>
                      <a:stretch>
                        <a:fillRect/>
                      </a:stretch>
                    </p:blipFill>
                    <p:spPr>
                      <a:xfrm>
                        <a:off x="7827963" y="3207926"/>
                        <a:ext cx="211138" cy="195263"/>
                      </a:xfrm>
                      <a:prstGeom prst="rect">
                        <a:avLst/>
                      </a:prstGeom>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4004328008"/>
              </p:ext>
            </p:extLst>
          </p:nvPr>
        </p:nvGraphicFramePr>
        <p:xfrm>
          <a:off x="4117181" y="3445993"/>
          <a:ext cx="903287" cy="287338"/>
        </p:xfrm>
        <a:graphic>
          <a:graphicData uri="http://schemas.openxmlformats.org/presentationml/2006/ole">
            <mc:AlternateContent xmlns:mc="http://schemas.openxmlformats.org/markup-compatibility/2006">
              <mc:Choice xmlns:v="urn:schemas-microsoft-com:vml" Requires="v">
                <p:oleObj name="Formula" r:id="rId22" imgW="541080" imgH="177840" progId="Equation.Ribbit">
                  <p:embed/>
                </p:oleObj>
              </mc:Choice>
              <mc:Fallback>
                <p:oleObj name="Formula" r:id="rId22" imgW="541080" imgH="177840" progId="Equation.Ribbit">
                  <p:embed/>
                  <p:pic>
                    <p:nvPicPr>
                      <p:cNvPr id="0" name=""/>
                      <p:cNvPicPr/>
                      <p:nvPr/>
                    </p:nvPicPr>
                    <p:blipFill>
                      <a:blip r:embed="rId9"/>
                      <a:stretch>
                        <a:fillRect/>
                      </a:stretch>
                    </p:blipFill>
                    <p:spPr>
                      <a:xfrm>
                        <a:off x="4117181" y="3445993"/>
                        <a:ext cx="903287" cy="287338"/>
                      </a:xfrm>
                      <a:prstGeom prst="rect">
                        <a:avLst/>
                      </a:prstGeom>
                    </p:spPr>
                  </p:pic>
                </p:oleObj>
              </mc:Fallback>
            </mc:AlternateContent>
          </a:graphicData>
        </a:graphic>
      </p:graphicFrame>
      <p:graphicFrame>
        <p:nvGraphicFramePr>
          <p:cNvPr id="39" name="对象 38"/>
          <p:cNvGraphicFramePr>
            <a:graphicFrameLocks noChangeAspect="1"/>
          </p:cNvGraphicFramePr>
          <p:nvPr>
            <p:extLst>
              <p:ext uri="{D42A27DB-BD31-4B8C-83A1-F6EECF244321}">
                <p14:modId xmlns:p14="http://schemas.microsoft.com/office/powerpoint/2010/main" val="4182222615"/>
              </p:ext>
            </p:extLst>
          </p:nvPr>
        </p:nvGraphicFramePr>
        <p:xfrm>
          <a:off x="5975350" y="4764088"/>
          <a:ext cx="2127250" cy="301625"/>
        </p:xfrm>
        <a:graphic>
          <a:graphicData uri="http://schemas.openxmlformats.org/presentationml/2006/ole">
            <mc:AlternateContent xmlns:mc="http://schemas.openxmlformats.org/markup-compatibility/2006">
              <mc:Choice xmlns:v="urn:schemas-microsoft-com:vml" Requires="v">
                <p:oleObj name="Formula" r:id="rId23" imgW="1444320" imgH="208440" progId="Equation.Ribbit">
                  <p:embed/>
                </p:oleObj>
              </mc:Choice>
              <mc:Fallback>
                <p:oleObj name="Formula" r:id="rId23" imgW="1444320" imgH="208440" progId="Equation.Ribbit">
                  <p:embed/>
                  <p:pic>
                    <p:nvPicPr>
                      <p:cNvPr id="0" name=""/>
                      <p:cNvPicPr/>
                      <p:nvPr/>
                    </p:nvPicPr>
                    <p:blipFill>
                      <a:blip r:embed="rId24"/>
                      <a:stretch>
                        <a:fillRect/>
                      </a:stretch>
                    </p:blipFill>
                    <p:spPr>
                      <a:xfrm>
                        <a:off x="5975350" y="4764088"/>
                        <a:ext cx="2127250" cy="301625"/>
                      </a:xfrm>
                      <a:prstGeom prst="rect">
                        <a:avLst/>
                      </a:prstGeom>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3454694023"/>
              </p:ext>
            </p:extLst>
          </p:nvPr>
        </p:nvGraphicFramePr>
        <p:xfrm>
          <a:off x="1420458" y="5114860"/>
          <a:ext cx="372908" cy="233793"/>
        </p:xfrm>
        <a:graphic>
          <a:graphicData uri="http://schemas.openxmlformats.org/presentationml/2006/ole">
            <mc:AlternateContent xmlns:mc="http://schemas.openxmlformats.org/markup-compatibility/2006">
              <mc:Choice xmlns:v="urn:schemas-microsoft-com:vml" Requires="v">
                <p:oleObj name="Formula" r:id="rId25" imgW="208440" imgH="132120" progId="Equation.Ribbit">
                  <p:embed/>
                </p:oleObj>
              </mc:Choice>
              <mc:Fallback>
                <p:oleObj name="Formula" r:id="rId25" imgW="208440" imgH="132120" progId="Equation.Ribbit">
                  <p:embed/>
                  <p:pic>
                    <p:nvPicPr>
                      <p:cNvPr id="0" name=""/>
                      <p:cNvPicPr/>
                      <p:nvPr/>
                    </p:nvPicPr>
                    <p:blipFill>
                      <a:blip r:embed="rId26"/>
                      <a:stretch>
                        <a:fillRect/>
                      </a:stretch>
                    </p:blipFill>
                    <p:spPr>
                      <a:xfrm>
                        <a:off x="1420458" y="5114860"/>
                        <a:ext cx="372908" cy="233793"/>
                      </a:xfrm>
                      <a:prstGeom prst="rect">
                        <a:avLst/>
                      </a:prstGeom>
                    </p:spPr>
                  </p:pic>
                </p:oleObj>
              </mc:Fallback>
            </mc:AlternateContent>
          </a:graphicData>
        </a:graphic>
      </p:graphicFrame>
      <p:graphicFrame>
        <p:nvGraphicFramePr>
          <p:cNvPr id="41" name="对象 40"/>
          <p:cNvGraphicFramePr>
            <a:graphicFrameLocks noChangeAspect="1"/>
          </p:cNvGraphicFramePr>
          <p:nvPr>
            <p:extLst>
              <p:ext uri="{D42A27DB-BD31-4B8C-83A1-F6EECF244321}">
                <p14:modId xmlns:p14="http://schemas.microsoft.com/office/powerpoint/2010/main" val="184872813"/>
              </p:ext>
            </p:extLst>
          </p:nvPr>
        </p:nvGraphicFramePr>
        <p:xfrm>
          <a:off x="2249914" y="5077239"/>
          <a:ext cx="296161" cy="302627"/>
        </p:xfrm>
        <a:graphic>
          <a:graphicData uri="http://schemas.openxmlformats.org/presentationml/2006/ole">
            <mc:AlternateContent xmlns:mc="http://schemas.openxmlformats.org/markup-compatibility/2006">
              <mc:Choice xmlns:v="urn:schemas-microsoft-com:vml" Requires="v">
                <p:oleObj name="Formula" r:id="rId27" imgW="203400" imgH="208440" progId="Equation.Ribbit">
                  <p:embed/>
                </p:oleObj>
              </mc:Choice>
              <mc:Fallback>
                <p:oleObj name="Formula" r:id="rId27" imgW="203400" imgH="208440" progId="Equation.Ribbit">
                  <p:embed/>
                  <p:pic>
                    <p:nvPicPr>
                      <p:cNvPr id="0" name=""/>
                      <p:cNvPicPr/>
                      <p:nvPr/>
                    </p:nvPicPr>
                    <p:blipFill>
                      <a:blip r:embed="rId28"/>
                      <a:stretch>
                        <a:fillRect/>
                      </a:stretch>
                    </p:blipFill>
                    <p:spPr>
                      <a:xfrm>
                        <a:off x="2249914" y="5077239"/>
                        <a:ext cx="296161" cy="302627"/>
                      </a:xfrm>
                      <a:prstGeom prst="rect">
                        <a:avLst/>
                      </a:prstGeom>
                    </p:spPr>
                  </p:pic>
                </p:oleObj>
              </mc:Fallback>
            </mc:AlternateContent>
          </a:graphicData>
        </a:graphic>
      </p:graphicFrame>
      <p:grpSp>
        <p:nvGrpSpPr>
          <p:cNvPr id="5" name="组合 4"/>
          <p:cNvGrpSpPr/>
          <p:nvPr/>
        </p:nvGrpSpPr>
        <p:grpSpPr>
          <a:xfrm>
            <a:off x="3302756" y="2471220"/>
            <a:ext cx="3592221" cy="653393"/>
            <a:chOff x="3302756" y="2471220"/>
            <a:chExt cx="3592221" cy="653393"/>
          </a:xfrm>
        </p:grpSpPr>
        <p:graphicFrame>
          <p:nvGraphicFramePr>
            <p:cNvPr id="30" name="对象 29"/>
            <p:cNvGraphicFramePr>
              <a:graphicFrameLocks noChangeAspect="1"/>
            </p:cNvGraphicFramePr>
            <p:nvPr>
              <p:extLst>
                <p:ext uri="{D42A27DB-BD31-4B8C-83A1-F6EECF244321}">
                  <p14:modId xmlns:p14="http://schemas.microsoft.com/office/powerpoint/2010/main" val="1660721821"/>
                </p:ext>
              </p:extLst>
            </p:nvPr>
          </p:nvGraphicFramePr>
          <p:xfrm>
            <a:off x="3302756" y="2471220"/>
            <a:ext cx="1499654" cy="653393"/>
          </p:xfrm>
          <a:graphic>
            <a:graphicData uri="http://schemas.openxmlformats.org/presentationml/2006/ole">
              <mc:AlternateContent xmlns:mc="http://schemas.openxmlformats.org/markup-compatibility/2006">
                <mc:Choice xmlns:v="urn:schemas-microsoft-com:vml" Requires="v">
                  <p:oleObj name="Formula" r:id="rId29" imgW="780120" imgH="344520" progId="Equation.Ribbit">
                    <p:embed/>
                  </p:oleObj>
                </mc:Choice>
                <mc:Fallback>
                  <p:oleObj name="Formula" r:id="rId29" imgW="780120" imgH="344520" progId="Equation.Ribbit">
                    <p:embed/>
                    <p:pic>
                      <p:nvPicPr>
                        <p:cNvPr id="0" name=""/>
                        <p:cNvPicPr/>
                        <p:nvPr/>
                      </p:nvPicPr>
                      <p:blipFill>
                        <a:blip r:embed="rId30"/>
                        <a:stretch>
                          <a:fillRect/>
                        </a:stretch>
                      </p:blipFill>
                      <p:spPr>
                        <a:xfrm>
                          <a:off x="3302756" y="2471220"/>
                          <a:ext cx="1499654" cy="653393"/>
                        </a:xfrm>
                        <a:prstGeom prst="rect">
                          <a:avLst/>
                        </a:prstGeom>
                      </p:spPr>
                    </p:pic>
                  </p:oleObj>
                </mc:Fallback>
              </mc:AlternateContent>
            </a:graphicData>
          </a:graphic>
        </p:graphicFrame>
        <p:pic>
          <p:nvPicPr>
            <p:cNvPr id="4" name="图片 3"/>
            <p:cNvPicPr>
              <a:picLocks noChangeAspect="1"/>
            </p:cNvPicPr>
            <p:nvPr/>
          </p:nvPicPr>
          <p:blipFill>
            <a:blip r:embed="rId31"/>
            <a:stretch>
              <a:fillRect/>
            </a:stretch>
          </p:blipFill>
          <p:spPr>
            <a:xfrm>
              <a:off x="6214072" y="2627311"/>
              <a:ext cx="680905" cy="295190"/>
            </a:xfrm>
            <a:prstGeom prst="rect">
              <a:avLst/>
            </a:prstGeom>
          </p:spPr>
        </p:pic>
      </p:grpSp>
      <p:grpSp>
        <p:nvGrpSpPr>
          <p:cNvPr id="7" name="组合 6"/>
          <p:cNvGrpSpPr/>
          <p:nvPr/>
        </p:nvGrpSpPr>
        <p:grpSpPr>
          <a:xfrm>
            <a:off x="3027363" y="3956050"/>
            <a:ext cx="3854249" cy="652463"/>
            <a:chOff x="3027363" y="3956050"/>
            <a:chExt cx="3854249" cy="652463"/>
          </a:xfrm>
        </p:grpSpPr>
        <p:graphicFrame>
          <p:nvGraphicFramePr>
            <p:cNvPr id="31" name="对象 30"/>
            <p:cNvGraphicFramePr>
              <a:graphicFrameLocks noChangeAspect="1"/>
            </p:cNvGraphicFramePr>
            <p:nvPr>
              <p:extLst>
                <p:ext uri="{D42A27DB-BD31-4B8C-83A1-F6EECF244321}">
                  <p14:modId xmlns:p14="http://schemas.microsoft.com/office/powerpoint/2010/main" val="311806141"/>
                </p:ext>
              </p:extLst>
            </p:nvPr>
          </p:nvGraphicFramePr>
          <p:xfrm>
            <a:off x="3027363" y="3956050"/>
            <a:ext cx="2241550" cy="652463"/>
          </p:xfrm>
          <a:graphic>
            <a:graphicData uri="http://schemas.openxmlformats.org/presentationml/2006/ole">
              <mc:AlternateContent xmlns:mc="http://schemas.openxmlformats.org/markup-compatibility/2006">
                <mc:Choice xmlns:v="urn:schemas-microsoft-com:vml" Requires="v">
                  <p:oleObj name="Formula" r:id="rId32" imgW="1164600" imgH="344520" progId="Equation.Ribbit">
                    <p:embed/>
                  </p:oleObj>
                </mc:Choice>
                <mc:Fallback>
                  <p:oleObj name="Formula" r:id="rId32" imgW="1164600" imgH="344520" progId="Equation.Ribbit">
                    <p:embed/>
                    <p:pic>
                      <p:nvPicPr>
                        <p:cNvPr id="0" name=""/>
                        <p:cNvPicPr/>
                        <p:nvPr/>
                      </p:nvPicPr>
                      <p:blipFill>
                        <a:blip r:embed="rId33"/>
                        <a:stretch>
                          <a:fillRect/>
                        </a:stretch>
                      </p:blipFill>
                      <p:spPr>
                        <a:xfrm>
                          <a:off x="3027363" y="3956050"/>
                          <a:ext cx="2241550" cy="652463"/>
                        </a:xfrm>
                        <a:prstGeom prst="rect">
                          <a:avLst/>
                        </a:prstGeom>
                      </p:spPr>
                    </p:pic>
                  </p:oleObj>
                </mc:Fallback>
              </mc:AlternateContent>
            </a:graphicData>
          </a:graphic>
        </p:graphicFrame>
        <p:pic>
          <p:nvPicPr>
            <p:cNvPr id="6" name="图片 5"/>
            <p:cNvPicPr>
              <a:picLocks noChangeAspect="1"/>
            </p:cNvPicPr>
            <p:nvPr/>
          </p:nvPicPr>
          <p:blipFill>
            <a:blip r:embed="rId34"/>
            <a:stretch>
              <a:fillRect/>
            </a:stretch>
          </p:blipFill>
          <p:spPr>
            <a:xfrm>
              <a:off x="6214072" y="4162441"/>
              <a:ext cx="667540" cy="288499"/>
            </a:xfrm>
            <a:prstGeom prst="rect">
              <a:avLst/>
            </a:prstGeom>
          </p:spPr>
        </p:pic>
      </p:grpSp>
      <p:grpSp>
        <p:nvGrpSpPr>
          <p:cNvPr id="9" name="组合 8"/>
          <p:cNvGrpSpPr/>
          <p:nvPr/>
        </p:nvGrpSpPr>
        <p:grpSpPr>
          <a:xfrm>
            <a:off x="2064661" y="5399427"/>
            <a:ext cx="5769586" cy="775591"/>
            <a:chOff x="2064661" y="5399427"/>
            <a:chExt cx="5769586" cy="775591"/>
          </a:xfrm>
        </p:grpSpPr>
        <p:graphicFrame>
          <p:nvGraphicFramePr>
            <p:cNvPr id="38" name="对象 37"/>
            <p:cNvGraphicFramePr>
              <a:graphicFrameLocks noChangeAspect="1"/>
            </p:cNvGraphicFramePr>
            <p:nvPr>
              <p:extLst>
                <p:ext uri="{D42A27DB-BD31-4B8C-83A1-F6EECF244321}">
                  <p14:modId xmlns:p14="http://schemas.microsoft.com/office/powerpoint/2010/main" val="4037910584"/>
                </p:ext>
              </p:extLst>
            </p:nvPr>
          </p:nvGraphicFramePr>
          <p:xfrm>
            <a:off x="2064661" y="5399427"/>
            <a:ext cx="4681580" cy="775591"/>
          </p:xfrm>
          <a:graphic>
            <a:graphicData uri="http://schemas.openxmlformats.org/presentationml/2006/ole">
              <mc:AlternateContent xmlns:mc="http://schemas.openxmlformats.org/markup-compatibility/2006">
                <mc:Choice xmlns:v="urn:schemas-microsoft-com:vml" Requires="v">
                  <p:oleObj name="Formula" r:id="rId35" imgW="2481840" imgH="417960" progId="Equation.Ribbit">
                    <p:embed/>
                  </p:oleObj>
                </mc:Choice>
                <mc:Fallback>
                  <p:oleObj name="Formula" r:id="rId35" imgW="2481840" imgH="417960" progId="Equation.Ribbit">
                    <p:embed/>
                    <p:pic>
                      <p:nvPicPr>
                        <p:cNvPr id="0" name=""/>
                        <p:cNvPicPr/>
                        <p:nvPr/>
                      </p:nvPicPr>
                      <p:blipFill>
                        <a:blip r:embed="rId36"/>
                        <a:stretch>
                          <a:fillRect/>
                        </a:stretch>
                      </p:blipFill>
                      <p:spPr>
                        <a:xfrm>
                          <a:off x="2064661" y="5399427"/>
                          <a:ext cx="4681580" cy="775591"/>
                        </a:xfrm>
                        <a:prstGeom prst="rect">
                          <a:avLst/>
                        </a:prstGeom>
                      </p:spPr>
                    </p:pic>
                  </p:oleObj>
                </mc:Fallback>
              </mc:AlternateContent>
            </a:graphicData>
          </a:graphic>
        </p:graphicFrame>
        <p:pic>
          <p:nvPicPr>
            <p:cNvPr id="8" name="图片 7"/>
            <p:cNvPicPr>
              <a:picLocks noChangeAspect="1"/>
            </p:cNvPicPr>
            <p:nvPr/>
          </p:nvPicPr>
          <p:blipFill>
            <a:blip r:embed="rId37"/>
            <a:stretch>
              <a:fillRect/>
            </a:stretch>
          </p:blipFill>
          <p:spPr>
            <a:xfrm>
              <a:off x="7129442" y="5634142"/>
              <a:ext cx="704805" cy="304715"/>
            </a:xfrm>
            <a:prstGeom prst="rect">
              <a:avLst/>
            </a:prstGeom>
          </p:spPr>
        </p:pic>
      </p:grpSp>
    </p:spTree>
    <p:extLst>
      <p:ext uri="{BB962C8B-B14F-4D97-AF65-F5344CB8AC3E}">
        <p14:creationId xmlns:p14="http://schemas.microsoft.com/office/powerpoint/2010/main" val="1649144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mn-ea"/>
                <a:ea typeface="+mn-ea"/>
                <a:cs typeface="Verdana" charset="0"/>
              </a:rPr>
              <a:t>朴素贝叶斯分类器</a:t>
            </a:r>
            <a:endParaRPr lang="zh-CN" altLang="en-US" dirty="0">
              <a:latin typeface="+mn-ea"/>
              <a:ea typeface="+mn-ea"/>
            </a:endParaRPr>
          </a:p>
        </p:txBody>
      </p:sp>
      <p:sp>
        <p:nvSpPr>
          <p:cNvPr id="2" name="内容占位符 1"/>
          <p:cNvSpPr>
            <a:spLocks noGrp="1"/>
          </p:cNvSpPr>
          <p:nvPr>
            <p:ph sz="quarter" idx="14"/>
          </p:nvPr>
        </p:nvSpPr>
        <p:spPr>
          <a:xfrm>
            <a:off x="173851" y="1654847"/>
            <a:ext cx="8970149" cy="4105874"/>
          </a:xfrm>
        </p:spPr>
        <p:txBody>
          <a:bodyPr>
            <a:normAutofit/>
          </a:bodyPr>
          <a:lstStyle/>
          <a:p>
            <a:r>
              <a:rPr lang="zh-CN" altLang="en-US" dirty="0">
                <a:latin typeface="+mn-ea"/>
                <a:ea typeface="+mn-ea"/>
              </a:rPr>
              <a:t>例子：用西瓜数据集</a:t>
            </a:r>
            <a:r>
              <a:rPr lang="en-US" altLang="zh-CN" dirty="0">
                <a:latin typeface="+mn-ea"/>
                <a:ea typeface="+mn-ea"/>
              </a:rPr>
              <a:t>3.0</a:t>
            </a:r>
            <a:r>
              <a:rPr lang="zh-CN" altLang="en-US" dirty="0">
                <a:latin typeface="+mn-ea"/>
                <a:ea typeface="+mn-ea"/>
              </a:rPr>
              <a:t>训练一个朴素贝叶斯分类器，对测试例“测</a:t>
            </a:r>
            <a:r>
              <a:rPr lang="en-US" altLang="zh-CN" dirty="0">
                <a:latin typeface="+mn-ea"/>
                <a:ea typeface="+mn-ea"/>
              </a:rPr>
              <a:t>1</a:t>
            </a:r>
            <a:r>
              <a:rPr lang="zh-CN" altLang="en-US" dirty="0">
                <a:latin typeface="+mn-ea"/>
                <a:ea typeface="+mn-ea"/>
              </a:rPr>
              <a:t>”进行分类</a:t>
            </a:r>
            <a:r>
              <a:rPr lang="en-US" altLang="zh-CN" dirty="0">
                <a:latin typeface="+mn-ea"/>
                <a:ea typeface="+mn-ea"/>
              </a:rPr>
              <a:t> (p151, </a:t>
            </a:r>
            <a:r>
              <a:rPr lang="zh-CN" altLang="en-US" dirty="0">
                <a:latin typeface="+mn-ea"/>
                <a:ea typeface="+mn-ea"/>
              </a:rPr>
              <a:t>西瓜数据集 </a:t>
            </a:r>
            <a:r>
              <a:rPr lang="en-US" altLang="zh-CN" dirty="0">
                <a:latin typeface="+mn-ea"/>
                <a:ea typeface="+mn-ea"/>
              </a:rPr>
              <a:t>p84</a:t>
            </a:r>
            <a:r>
              <a:rPr lang="zh-CN" altLang="en-US" dirty="0">
                <a:latin typeface="+mn-ea"/>
                <a:ea typeface="+mn-ea"/>
              </a:rPr>
              <a:t> 表</a:t>
            </a:r>
            <a:r>
              <a:rPr lang="en-US" altLang="zh-CN" dirty="0">
                <a:latin typeface="+mn-ea"/>
                <a:ea typeface="+mn-ea"/>
              </a:rPr>
              <a:t>4.3)</a:t>
            </a:r>
            <a:endParaRPr lang="zh-CN" altLang="en-US" dirty="0">
              <a:latin typeface="+mn-ea"/>
              <a:ea typeface="+mn-ea"/>
            </a:endParaRPr>
          </a:p>
          <a:p>
            <a:pPr lvl="1"/>
            <a:endParaRPr lang="en-US" altLang="zh-CN" dirty="0"/>
          </a:p>
          <a:p>
            <a:endParaRPr lang="en-US" altLang="zh-CN" dirty="0"/>
          </a:p>
        </p:txBody>
      </p:sp>
      <p:pic>
        <p:nvPicPr>
          <p:cNvPr id="3" name="图片 2"/>
          <p:cNvPicPr>
            <a:picLocks noChangeAspect="1"/>
          </p:cNvPicPr>
          <p:nvPr/>
        </p:nvPicPr>
        <p:blipFill>
          <a:blip r:embed="rId2"/>
          <a:stretch>
            <a:fillRect/>
          </a:stretch>
        </p:blipFill>
        <p:spPr>
          <a:xfrm>
            <a:off x="0" y="2629228"/>
            <a:ext cx="9144000" cy="929201"/>
          </a:xfrm>
          <a:prstGeom prst="rect">
            <a:avLst/>
          </a:prstGeom>
        </p:spPr>
      </p:pic>
    </p:spTree>
    <p:extLst>
      <p:ext uri="{BB962C8B-B14F-4D97-AF65-F5344CB8AC3E}">
        <p14:creationId xmlns:p14="http://schemas.microsoft.com/office/powerpoint/2010/main" val="606980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章节目录</a:t>
            </a:r>
          </a:p>
        </p:txBody>
      </p:sp>
      <p:sp>
        <p:nvSpPr>
          <p:cNvPr id="4" name="内容占位符 3"/>
          <p:cNvSpPr>
            <a:spLocks noGrp="1"/>
          </p:cNvSpPr>
          <p:nvPr>
            <p:ph idx="1"/>
          </p:nvPr>
        </p:nvSpPr>
        <p:spPr>
          <a:xfrm>
            <a:off x="260350" y="1242562"/>
            <a:ext cx="8616950" cy="3698081"/>
          </a:xfrm>
        </p:spPr>
        <p:txBody>
          <a:bodyPr>
            <a:noAutofit/>
          </a:bodyPr>
          <a:lstStyle/>
          <a:p>
            <a:pPr>
              <a:lnSpc>
                <a:spcPct val="150000"/>
              </a:lnSpc>
            </a:pPr>
            <a:r>
              <a:rPr lang="zh-CN" altLang="en-US" b="1" dirty="0">
                <a:latin typeface="+mn-ea"/>
                <a:ea typeface="+mn-ea"/>
                <a:cs typeface="宋体"/>
              </a:rPr>
              <a:t>贝叶斯决策论</a:t>
            </a:r>
            <a:endParaRPr lang="en-US" altLang="zh-CN" b="1" dirty="0">
              <a:latin typeface="+mn-ea"/>
              <a:ea typeface="+mn-ea"/>
              <a:cs typeface="宋体"/>
            </a:endParaRPr>
          </a:p>
          <a:p>
            <a:pPr>
              <a:lnSpc>
                <a:spcPct val="150000"/>
              </a:lnSpc>
            </a:pPr>
            <a:r>
              <a:rPr lang="zh-CN" altLang="en-US" b="1" dirty="0">
                <a:latin typeface="+mn-ea"/>
                <a:ea typeface="+mn-ea"/>
                <a:cs typeface="宋体"/>
              </a:rPr>
              <a:t>极大似然估计</a:t>
            </a:r>
            <a:endParaRPr lang="en-US" altLang="zh-CN" b="1" dirty="0">
              <a:latin typeface="+mn-ea"/>
              <a:ea typeface="+mn-ea"/>
              <a:cs typeface="宋体"/>
            </a:endParaRPr>
          </a:p>
          <a:p>
            <a:pPr>
              <a:lnSpc>
                <a:spcPct val="150000"/>
              </a:lnSpc>
            </a:pPr>
            <a:r>
              <a:rPr lang="zh-CN" altLang="en-US" b="1" dirty="0">
                <a:latin typeface="+mn-ea"/>
                <a:ea typeface="+mn-ea"/>
                <a:cs typeface="宋体"/>
              </a:rPr>
              <a:t>朴素贝叶斯分类器</a:t>
            </a:r>
            <a:endParaRPr lang="en-US" altLang="zh-CN" b="1" dirty="0">
              <a:latin typeface="+mn-ea"/>
              <a:ea typeface="+mn-ea"/>
              <a:cs typeface="宋体"/>
            </a:endParaRPr>
          </a:p>
          <a:p>
            <a:pPr>
              <a:lnSpc>
                <a:spcPct val="150000"/>
              </a:lnSpc>
            </a:pPr>
            <a:r>
              <a:rPr lang="zh-CN" altLang="en-US" b="1" dirty="0">
                <a:latin typeface="+mn-ea"/>
                <a:ea typeface="+mn-ea"/>
                <a:cs typeface="宋体"/>
              </a:rPr>
              <a:t>半朴素贝叶斯分类器</a:t>
            </a:r>
            <a:endParaRPr lang="en-US" altLang="zh-CN" b="1" dirty="0">
              <a:latin typeface="+mn-ea"/>
              <a:ea typeface="+mn-ea"/>
              <a:cs typeface="宋体"/>
            </a:endParaRPr>
          </a:p>
          <a:p>
            <a:pPr>
              <a:lnSpc>
                <a:spcPct val="150000"/>
              </a:lnSpc>
            </a:pPr>
            <a:r>
              <a:rPr lang="zh-CN" altLang="en-US" b="1" dirty="0">
                <a:latin typeface="+mn-ea"/>
                <a:ea typeface="+mn-ea"/>
                <a:cs typeface="宋体"/>
              </a:rPr>
              <a:t>贝叶斯网</a:t>
            </a:r>
            <a:endParaRPr lang="en-US" altLang="zh-CN" b="1" dirty="0">
              <a:latin typeface="+mn-ea"/>
              <a:ea typeface="+mn-ea"/>
              <a:cs typeface="宋体"/>
            </a:endParaRPr>
          </a:p>
          <a:p>
            <a:pPr>
              <a:lnSpc>
                <a:spcPct val="150000"/>
              </a:lnSpc>
            </a:pPr>
            <a:r>
              <a:rPr lang="en-US" altLang="zh-CN" b="1" dirty="0">
                <a:latin typeface="Verdana" charset="0"/>
                <a:ea typeface="Verdana" charset="0"/>
                <a:cs typeface="Verdana" charset="0"/>
              </a:rPr>
              <a:t>EM</a:t>
            </a:r>
            <a:r>
              <a:rPr lang="zh-CN" altLang="en-US" b="1" dirty="0">
                <a:latin typeface="+mn-ea"/>
                <a:ea typeface="+mn-ea"/>
                <a:cs typeface="宋体"/>
              </a:rPr>
              <a:t>算法</a:t>
            </a:r>
            <a:endParaRPr lang="en-US" altLang="zh-CN" b="1" dirty="0">
              <a:latin typeface="+mn-ea"/>
              <a:ea typeface="+mn-ea"/>
              <a:cs typeface="宋体"/>
            </a:endParaRPr>
          </a:p>
        </p:txBody>
      </p:sp>
    </p:spTree>
    <p:extLst>
      <p:ext uri="{BB962C8B-B14F-4D97-AF65-F5344CB8AC3E}">
        <p14:creationId xmlns:p14="http://schemas.microsoft.com/office/powerpoint/2010/main" val="1509312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拉普拉斯修正</a:t>
            </a:r>
            <a:endParaRPr lang="zh-CN" altLang="en-US" dirty="0">
              <a:latin typeface="+mj-ea"/>
              <a:ea typeface="+mj-ea"/>
            </a:endParaRPr>
          </a:p>
        </p:txBody>
      </p:sp>
      <p:sp>
        <p:nvSpPr>
          <p:cNvPr id="2" name="内容占位符 1"/>
          <p:cNvSpPr>
            <a:spLocks noGrp="1"/>
          </p:cNvSpPr>
          <p:nvPr>
            <p:ph sz="quarter" idx="14"/>
          </p:nvPr>
        </p:nvSpPr>
        <p:spPr>
          <a:xfrm>
            <a:off x="173851" y="926591"/>
            <a:ext cx="8970149" cy="5817109"/>
          </a:xfrm>
        </p:spPr>
        <p:txBody>
          <a:bodyPr>
            <a:normAutofit/>
          </a:bodyPr>
          <a:lstStyle/>
          <a:p>
            <a:r>
              <a:rPr lang="zh-CN" altLang="en-US" dirty="0"/>
              <a:t>若某个属性值在训练集中没有与某个类同时出现过，则直接计算会出现问题，</a:t>
            </a:r>
            <a:r>
              <a:rPr lang="en-US" altLang="zh-CN" dirty="0"/>
              <a:t>. </a:t>
            </a:r>
            <a:r>
              <a:rPr lang="zh-CN" altLang="en-US" dirty="0"/>
              <a:t>比如“敲声</a:t>
            </a:r>
            <a:r>
              <a:rPr lang="en-US" altLang="zh-CN" dirty="0"/>
              <a:t>=</a:t>
            </a:r>
            <a:r>
              <a:rPr lang="zh-CN" altLang="en-US" dirty="0"/>
              <a:t>清脆”测试例，训练集中没有该样例，因此连乘式计算的概率值为</a:t>
            </a:r>
            <a:r>
              <a:rPr lang="en-US" altLang="zh-CN" dirty="0"/>
              <a:t>0</a:t>
            </a:r>
            <a:r>
              <a:rPr lang="zh-CN" altLang="en-US" dirty="0"/>
              <a:t>，无论其他属性上明显像好瓜，分类结果都是“好瓜</a:t>
            </a:r>
            <a:r>
              <a:rPr lang="en-US" altLang="zh-CN" dirty="0"/>
              <a:t>=</a:t>
            </a:r>
            <a:r>
              <a:rPr lang="zh-CN" altLang="en-US" dirty="0"/>
              <a:t>否”，这显然不合理。</a:t>
            </a:r>
            <a:endParaRPr lang="en-US" altLang="zh-CN" dirty="0"/>
          </a:p>
          <a:p>
            <a:pPr lvl="1"/>
            <a:endParaRPr lang="zh-CN" altLang="en-US" dirty="0"/>
          </a:p>
          <a:p>
            <a:endParaRPr lang="en-US" altLang="zh-CN" dirty="0"/>
          </a:p>
        </p:txBody>
      </p:sp>
    </p:spTree>
    <p:extLst>
      <p:ext uri="{BB962C8B-B14F-4D97-AF65-F5344CB8AC3E}">
        <p14:creationId xmlns:p14="http://schemas.microsoft.com/office/powerpoint/2010/main" val="4262428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拉普拉斯修正</a:t>
            </a:r>
            <a:endParaRPr lang="zh-CN" altLang="en-US" dirty="0">
              <a:latin typeface="+mj-ea"/>
              <a:ea typeface="+mj-ea"/>
            </a:endParaRPr>
          </a:p>
        </p:txBody>
      </p:sp>
      <p:sp>
        <p:nvSpPr>
          <p:cNvPr id="2" name="内容占位符 1"/>
          <p:cNvSpPr>
            <a:spLocks noGrp="1"/>
          </p:cNvSpPr>
          <p:nvPr>
            <p:ph sz="quarter" idx="14"/>
          </p:nvPr>
        </p:nvSpPr>
        <p:spPr>
          <a:xfrm>
            <a:off x="173851" y="926591"/>
            <a:ext cx="8970149" cy="5817109"/>
          </a:xfrm>
        </p:spPr>
        <p:txBody>
          <a:bodyPr>
            <a:normAutofit/>
          </a:bodyPr>
          <a:lstStyle/>
          <a:p>
            <a:r>
              <a:rPr lang="zh-CN" altLang="en-US" dirty="0"/>
              <a:t>若某个属性值在训练集中没有与某个类同时出现过，则直接计算会出现问题，</a:t>
            </a:r>
            <a:r>
              <a:rPr lang="en-US" altLang="zh-CN" dirty="0"/>
              <a:t>. </a:t>
            </a:r>
            <a:r>
              <a:rPr lang="zh-CN" altLang="en-US" dirty="0"/>
              <a:t>比如“敲声</a:t>
            </a:r>
            <a:r>
              <a:rPr lang="en-US" altLang="zh-CN" dirty="0"/>
              <a:t>=</a:t>
            </a:r>
            <a:r>
              <a:rPr lang="zh-CN" altLang="en-US" dirty="0"/>
              <a:t>清脆”测试例，训练集中没有该样例，因此连乘式计算的概率值为</a:t>
            </a:r>
            <a:r>
              <a:rPr lang="en-US" altLang="zh-CN" dirty="0"/>
              <a:t>0</a:t>
            </a:r>
            <a:r>
              <a:rPr lang="zh-CN" altLang="en-US" dirty="0"/>
              <a:t>，无论其他属性上明显像好瓜，分类结果都是“好瓜</a:t>
            </a:r>
            <a:r>
              <a:rPr lang="en-US" altLang="zh-CN" dirty="0"/>
              <a:t>=</a:t>
            </a:r>
            <a:r>
              <a:rPr lang="zh-CN" altLang="en-US" dirty="0"/>
              <a:t>否”，这显然不合理。</a:t>
            </a:r>
            <a:endParaRPr lang="en-US" altLang="zh-CN" dirty="0"/>
          </a:p>
          <a:p>
            <a:pPr lvl="1"/>
            <a:endParaRPr lang="zh-CN" altLang="en-US" dirty="0"/>
          </a:p>
          <a:p>
            <a:r>
              <a:rPr lang="zh-CN" altLang="en-US" dirty="0"/>
              <a:t>为了避免其他属性携带的信息被训练集中未出现的属性值“抹去”，在估计概率值时通常要进行“拉普拉斯修正”（</a:t>
            </a:r>
            <a:r>
              <a:rPr lang="en-US" altLang="zh-CN" dirty="0" err="1"/>
              <a:t>Laplacian</a:t>
            </a:r>
            <a:r>
              <a:rPr lang="en-US" altLang="zh-CN" dirty="0"/>
              <a:t> correction</a:t>
            </a:r>
            <a:r>
              <a:rPr lang="zh-CN" altLang="en-US" dirty="0"/>
              <a:t>）</a:t>
            </a:r>
            <a:endParaRPr lang="en-US" altLang="zh-CN" dirty="0"/>
          </a:p>
          <a:p>
            <a:pPr lvl="1"/>
            <a:r>
              <a:rPr lang="zh-CN" altLang="en-US" dirty="0"/>
              <a:t>令    表示训练集    中可能的类别数，   表示第   个属性可能的取值数，则式</a:t>
            </a:r>
            <a:r>
              <a:rPr lang="en-US" altLang="zh-CN" dirty="0"/>
              <a:t> (</a:t>
            </a:r>
            <a:r>
              <a:rPr lang="en-US" altLang="zh-CN" dirty="0">
                <a:latin typeface="+mn-ea"/>
                <a:ea typeface="+mn-ea"/>
              </a:rPr>
              <a:t>7.16</a:t>
            </a:r>
            <a:r>
              <a:rPr lang="en-US" altLang="zh-CN" dirty="0"/>
              <a:t>)</a:t>
            </a:r>
            <a:r>
              <a:rPr lang="zh-CN" altLang="en-US" dirty="0"/>
              <a:t>和</a:t>
            </a:r>
            <a:r>
              <a:rPr lang="en-US" altLang="zh-CN" dirty="0"/>
              <a:t> (</a:t>
            </a:r>
            <a:r>
              <a:rPr lang="en-US" altLang="zh-CN" dirty="0">
                <a:latin typeface="+mj-ea"/>
                <a:ea typeface="+mj-ea"/>
              </a:rPr>
              <a:t>7.17</a:t>
            </a:r>
            <a:r>
              <a:rPr lang="en-US" altLang="zh-CN" dirty="0"/>
              <a:t>)</a:t>
            </a:r>
            <a:r>
              <a:rPr lang="zh-CN" altLang="en-US" dirty="0"/>
              <a:t>分别修正为</a:t>
            </a:r>
          </a:p>
          <a:p>
            <a:pPr lvl="1"/>
            <a:endParaRPr lang="zh-CN" altLang="en-US" dirty="0"/>
          </a:p>
          <a:p>
            <a:pPr lvl="1"/>
            <a:endParaRPr lang="zh-CN" altLang="en-US" dirty="0"/>
          </a:p>
          <a:p>
            <a:pPr marL="325800" lvl="1" indent="0">
              <a:buNone/>
            </a:pPr>
            <a:endParaRPr lang="zh-CN" altLang="en-US" dirty="0"/>
          </a:p>
          <a:p>
            <a:r>
              <a:rPr lang="zh-CN" altLang="en-US" dirty="0"/>
              <a:t>现实任务中，朴素贝叶斯分类器的使用：速度要求高，“查表”；任务数据更替频繁，“懒惰学习”</a:t>
            </a:r>
            <a:r>
              <a:rPr lang="en-US" altLang="zh-CN" dirty="0"/>
              <a:t> (lazy learning)</a:t>
            </a:r>
            <a:r>
              <a:rPr lang="zh-CN" altLang="en-US" dirty="0"/>
              <a:t>；数据不断增加，增量学习等等。</a:t>
            </a:r>
            <a:endParaRPr lang="en-US" altLang="zh-CN" dirty="0"/>
          </a:p>
          <a:p>
            <a:pPr lvl="1"/>
            <a:endParaRPr lang="en-US" altLang="zh-CN" dirty="0"/>
          </a:p>
          <a:p>
            <a:endParaRPr lang="en-US" altLang="zh-CN" dirty="0"/>
          </a:p>
        </p:txBody>
      </p:sp>
      <p:graphicFrame>
        <p:nvGraphicFramePr>
          <p:cNvPr id="11" name="对象 10"/>
          <p:cNvGraphicFramePr>
            <a:graphicFrameLocks noChangeAspect="1"/>
          </p:cNvGraphicFramePr>
          <p:nvPr>
            <p:extLst>
              <p:ext uri="{D42A27DB-BD31-4B8C-83A1-F6EECF244321}">
                <p14:modId xmlns:p14="http://schemas.microsoft.com/office/powerpoint/2010/main" val="2555693428"/>
              </p:ext>
            </p:extLst>
          </p:nvPr>
        </p:nvGraphicFramePr>
        <p:xfrm>
          <a:off x="2889250" y="3620353"/>
          <a:ext cx="228600" cy="277813"/>
        </p:xfrm>
        <a:graphic>
          <a:graphicData uri="http://schemas.openxmlformats.org/presentationml/2006/ole">
            <mc:AlternateContent xmlns:mc="http://schemas.openxmlformats.org/markup-compatibility/2006">
              <mc:Choice xmlns:v="urn:schemas-microsoft-com:vml" Requires="v">
                <p:oleObj name="Formula" r:id="rId2" imgW="127080" imgH="155160" progId="Equation.Ribbit">
                  <p:embed/>
                </p:oleObj>
              </mc:Choice>
              <mc:Fallback>
                <p:oleObj name="Formula" r:id="rId2" imgW="127080" imgH="155160" progId="Equation.Ribbit">
                  <p:embed/>
                  <p:pic>
                    <p:nvPicPr>
                      <p:cNvPr id="0" name=""/>
                      <p:cNvPicPr/>
                      <p:nvPr/>
                    </p:nvPicPr>
                    <p:blipFill>
                      <a:blip r:embed="rId3"/>
                      <a:stretch>
                        <a:fillRect/>
                      </a:stretch>
                    </p:blipFill>
                    <p:spPr>
                      <a:xfrm>
                        <a:off x="2889250" y="3620353"/>
                        <a:ext cx="228600" cy="27781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457371788"/>
              </p:ext>
            </p:extLst>
          </p:nvPr>
        </p:nvGraphicFramePr>
        <p:xfrm>
          <a:off x="1257300" y="3618865"/>
          <a:ext cx="246063" cy="277813"/>
        </p:xfrm>
        <a:graphic>
          <a:graphicData uri="http://schemas.openxmlformats.org/presentationml/2006/ole">
            <mc:AlternateContent xmlns:mc="http://schemas.openxmlformats.org/markup-compatibility/2006">
              <mc:Choice xmlns:v="urn:schemas-microsoft-com:vml" Requires="v">
                <p:oleObj name="Formula" r:id="rId4" imgW="137160" imgH="155160" progId="Equation.Ribbit">
                  <p:embed/>
                </p:oleObj>
              </mc:Choice>
              <mc:Fallback>
                <p:oleObj name="Formula" r:id="rId4" imgW="137160" imgH="155160" progId="Equation.Ribbit">
                  <p:embed/>
                  <p:pic>
                    <p:nvPicPr>
                      <p:cNvPr id="0" name=""/>
                      <p:cNvPicPr/>
                      <p:nvPr/>
                    </p:nvPicPr>
                    <p:blipFill>
                      <a:blip r:embed="rId5"/>
                      <a:stretch>
                        <a:fillRect/>
                      </a:stretch>
                    </p:blipFill>
                    <p:spPr>
                      <a:xfrm>
                        <a:off x="1257300" y="3618865"/>
                        <a:ext cx="246063" cy="27781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16317919"/>
              </p:ext>
            </p:extLst>
          </p:nvPr>
        </p:nvGraphicFramePr>
        <p:xfrm>
          <a:off x="5126673" y="3618865"/>
          <a:ext cx="285750" cy="277812"/>
        </p:xfrm>
        <a:graphic>
          <a:graphicData uri="http://schemas.openxmlformats.org/presentationml/2006/ole">
            <mc:AlternateContent xmlns:mc="http://schemas.openxmlformats.org/markup-compatibility/2006">
              <mc:Choice xmlns:v="urn:schemas-microsoft-com:vml" Requires="v">
                <p:oleObj name="Formula" r:id="rId6" imgW="158760" imgH="156240" progId="Equation.Ribbit">
                  <p:embed/>
                </p:oleObj>
              </mc:Choice>
              <mc:Fallback>
                <p:oleObj name="Formula" r:id="rId6" imgW="158760" imgH="156240" progId="Equation.Ribbit">
                  <p:embed/>
                  <p:pic>
                    <p:nvPicPr>
                      <p:cNvPr id="0" name=""/>
                      <p:cNvPicPr/>
                      <p:nvPr/>
                    </p:nvPicPr>
                    <p:blipFill>
                      <a:blip r:embed="rId7"/>
                      <a:stretch>
                        <a:fillRect/>
                      </a:stretch>
                    </p:blipFill>
                    <p:spPr>
                      <a:xfrm>
                        <a:off x="5126673" y="3618865"/>
                        <a:ext cx="285750" cy="277812"/>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669297308"/>
              </p:ext>
            </p:extLst>
          </p:nvPr>
        </p:nvGraphicFramePr>
        <p:xfrm>
          <a:off x="6333808" y="3618865"/>
          <a:ext cx="95250" cy="271463"/>
        </p:xfrm>
        <a:graphic>
          <a:graphicData uri="http://schemas.openxmlformats.org/presentationml/2006/ole">
            <mc:AlternateContent xmlns:mc="http://schemas.openxmlformats.org/markup-compatibility/2006">
              <mc:Choice xmlns:v="urn:schemas-microsoft-com:vml" Requires="v">
                <p:oleObj name="Formula" r:id="rId8" imgW="52200" imgH="152640" progId="Equation.Ribbit">
                  <p:embed/>
                </p:oleObj>
              </mc:Choice>
              <mc:Fallback>
                <p:oleObj name="Formula" r:id="rId8" imgW="52200" imgH="152640" progId="Equation.Ribbit">
                  <p:embed/>
                  <p:pic>
                    <p:nvPicPr>
                      <p:cNvPr id="0" name=""/>
                      <p:cNvPicPr/>
                      <p:nvPr/>
                    </p:nvPicPr>
                    <p:blipFill>
                      <a:blip r:embed="rId9"/>
                      <a:stretch>
                        <a:fillRect/>
                      </a:stretch>
                    </p:blipFill>
                    <p:spPr>
                      <a:xfrm>
                        <a:off x="6333808" y="3618865"/>
                        <a:ext cx="95250" cy="271463"/>
                      </a:xfrm>
                      <a:prstGeom prst="rect">
                        <a:avLst/>
                      </a:prstGeom>
                    </p:spPr>
                  </p:pic>
                </p:oleObj>
              </mc:Fallback>
            </mc:AlternateContent>
          </a:graphicData>
        </a:graphic>
      </p:graphicFrame>
      <p:grpSp>
        <p:nvGrpSpPr>
          <p:cNvPr id="5" name="组合 4"/>
          <p:cNvGrpSpPr/>
          <p:nvPr/>
        </p:nvGrpSpPr>
        <p:grpSpPr>
          <a:xfrm>
            <a:off x="1277144" y="4482294"/>
            <a:ext cx="2852137" cy="682625"/>
            <a:chOff x="1277144" y="4482294"/>
            <a:chExt cx="2852137" cy="682625"/>
          </a:xfrm>
        </p:grpSpPr>
        <p:graphicFrame>
          <p:nvGraphicFramePr>
            <p:cNvPr id="15" name="对象 14"/>
            <p:cNvGraphicFramePr>
              <a:graphicFrameLocks noChangeAspect="1"/>
            </p:cNvGraphicFramePr>
            <p:nvPr>
              <p:extLst>
                <p:ext uri="{D42A27DB-BD31-4B8C-83A1-F6EECF244321}">
                  <p14:modId xmlns:p14="http://schemas.microsoft.com/office/powerpoint/2010/main" val="702634390"/>
                </p:ext>
              </p:extLst>
            </p:nvPr>
          </p:nvGraphicFramePr>
          <p:xfrm>
            <a:off x="1277144" y="4482294"/>
            <a:ext cx="1889125" cy="682625"/>
          </p:xfrm>
          <a:graphic>
            <a:graphicData uri="http://schemas.openxmlformats.org/presentationml/2006/ole">
              <mc:AlternateContent xmlns:mc="http://schemas.openxmlformats.org/markup-compatibility/2006">
                <mc:Choice xmlns:v="urn:schemas-microsoft-com:vml" Requires="v">
                  <p:oleObj name="Formula" r:id="rId10" imgW="1049040" imgH="382320" progId="Equation.Ribbit">
                    <p:embed/>
                  </p:oleObj>
                </mc:Choice>
                <mc:Fallback>
                  <p:oleObj name="Formula" r:id="rId10" imgW="1049040" imgH="382320" progId="Equation.Ribbit">
                    <p:embed/>
                    <p:pic>
                      <p:nvPicPr>
                        <p:cNvPr id="0" name=""/>
                        <p:cNvPicPr/>
                        <p:nvPr/>
                      </p:nvPicPr>
                      <p:blipFill>
                        <a:blip r:embed="rId11"/>
                        <a:stretch>
                          <a:fillRect/>
                        </a:stretch>
                      </p:blipFill>
                      <p:spPr>
                        <a:xfrm>
                          <a:off x="1277144" y="4482294"/>
                          <a:ext cx="1889125" cy="682625"/>
                        </a:xfrm>
                        <a:prstGeom prst="rect">
                          <a:avLst/>
                        </a:prstGeom>
                      </p:spPr>
                    </p:pic>
                  </p:oleObj>
                </mc:Fallback>
              </mc:AlternateContent>
            </a:graphicData>
          </a:graphic>
        </p:graphicFrame>
        <p:pic>
          <p:nvPicPr>
            <p:cNvPr id="3" name="图片 2"/>
            <p:cNvPicPr>
              <a:picLocks noChangeAspect="1"/>
            </p:cNvPicPr>
            <p:nvPr/>
          </p:nvPicPr>
          <p:blipFill>
            <a:blip r:embed="rId12"/>
            <a:stretch>
              <a:fillRect/>
            </a:stretch>
          </p:blipFill>
          <p:spPr>
            <a:xfrm>
              <a:off x="3585821" y="4701829"/>
              <a:ext cx="543460" cy="243554"/>
            </a:xfrm>
            <a:prstGeom prst="rect">
              <a:avLst/>
            </a:prstGeom>
          </p:spPr>
        </p:pic>
      </p:grpSp>
      <p:grpSp>
        <p:nvGrpSpPr>
          <p:cNvPr id="7" name="组合 6"/>
          <p:cNvGrpSpPr/>
          <p:nvPr/>
        </p:nvGrpSpPr>
        <p:grpSpPr>
          <a:xfrm>
            <a:off x="5000276" y="4482294"/>
            <a:ext cx="3313287" cy="682625"/>
            <a:chOff x="5000276" y="4482294"/>
            <a:chExt cx="3313287" cy="682625"/>
          </a:xfrm>
        </p:grpSpPr>
        <p:graphicFrame>
          <p:nvGraphicFramePr>
            <p:cNvPr id="16" name="对象 15"/>
            <p:cNvGraphicFramePr>
              <a:graphicFrameLocks noChangeAspect="1"/>
            </p:cNvGraphicFramePr>
            <p:nvPr>
              <p:extLst>
                <p:ext uri="{D42A27DB-BD31-4B8C-83A1-F6EECF244321}">
                  <p14:modId xmlns:p14="http://schemas.microsoft.com/office/powerpoint/2010/main" val="2581468037"/>
                </p:ext>
              </p:extLst>
            </p:nvPr>
          </p:nvGraphicFramePr>
          <p:xfrm>
            <a:off x="5000276" y="4482294"/>
            <a:ext cx="2559050" cy="682625"/>
          </p:xfrm>
          <a:graphic>
            <a:graphicData uri="http://schemas.openxmlformats.org/presentationml/2006/ole">
              <mc:AlternateContent xmlns:mc="http://schemas.openxmlformats.org/markup-compatibility/2006">
                <mc:Choice xmlns:v="urn:schemas-microsoft-com:vml" Requires="v">
                  <p:oleObj name="Formula" r:id="rId13" imgW="1420200" imgH="382320" progId="Equation.Ribbit">
                    <p:embed/>
                  </p:oleObj>
                </mc:Choice>
                <mc:Fallback>
                  <p:oleObj name="Formula" r:id="rId13" imgW="1420200" imgH="382320" progId="Equation.Ribbit">
                    <p:embed/>
                    <p:pic>
                      <p:nvPicPr>
                        <p:cNvPr id="0" name=""/>
                        <p:cNvPicPr/>
                        <p:nvPr/>
                      </p:nvPicPr>
                      <p:blipFill>
                        <a:blip r:embed="rId14"/>
                        <a:stretch>
                          <a:fillRect/>
                        </a:stretch>
                      </p:blipFill>
                      <p:spPr>
                        <a:xfrm>
                          <a:off x="5000276" y="4482294"/>
                          <a:ext cx="2559050" cy="682625"/>
                        </a:xfrm>
                        <a:prstGeom prst="rect">
                          <a:avLst/>
                        </a:prstGeom>
                      </p:spPr>
                    </p:pic>
                  </p:oleObj>
                </mc:Fallback>
              </mc:AlternateContent>
            </a:graphicData>
          </a:graphic>
        </p:graphicFrame>
        <p:pic>
          <p:nvPicPr>
            <p:cNvPr id="6" name="图片 5"/>
            <p:cNvPicPr>
              <a:picLocks noChangeAspect="1"/>
            </p:cNvPicPr>
            <p:nvPr/>
          </p:nvPicPr>
          <p:blipFill>
            <a:blip r:embed="rId15"/>
            <a:stretch>
              <a:fillRect/>
            </a:stretch>
          </p:blipFill>
          <p:spPr>
            <a:xfrm>
              <a:off x="7784925" y="4706347"/>
              <a:ext cx="528638" cy="239036"/>
            </a:xfrm>
            <a:prstGeom prst="rect">
              <a:avLst/>
            </a:prstGeom>
          </p:spPr>
        </p:pic>
      </p:grpSp>
    </p:spTree>
    <p:extLst>
      <p:ext uri="{BB962C8B-B14F-4D97-AF65-F5344CB8AC3E}">
        <p14:creationId xmlns:p14="http://schemas.microsoft.com/office/powerpoint/2010/main" val="1429164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章节目录</a:t>
            </a:r>
          </a:p>
        </p:txBody>
      </p:sp>
      <p:sp>
        <p:nvSpPr>
          <p:cNvPr id="4" name="内容占位符 3"/>
          <p:cNvSpPr>
            <a:spLocks noGrp="1"/>
          </p:cNvSpPr>
          <p:nvPr>
            <p:ph idx="1"/>
          </p:nvPr>
        </p:nvSpPr>
        <p:spPr>
          <a:xfrm>
            <a:off x="260350" y="1242562"/>
            <a:ext cx="8616950" cy="3698081"/>
          </a:xfrm>
        </p:spPr>
        <p:txBody>
          <a:bodyPr>
            <a:noAutofit/>
          </a:bodyPr>
          <a:lstStyle/>
          <a:p>
            <a:pPr>
              <a:lnSpc>
                <a:spcPct val="150000"/>
              </a:lnSpc>
            </a:pPr>
            <a:r>
              <a:rPr lang="zh-CN" altLang="en-US" b="1" dirty="0">
                <a:solidFill>
                  <a:schemeClr val="bg1">
                    <a:lumMod val="85000"/>
                  </a:schemeClr>
                </a:solidFill>
                <a:latin typeface="+mn-ea"/>
                <a:ea typeface="+mn-ea"/>
                <a:cs typeface="宋体"/>
              </a:rPr>
              <a:t>贝叶斯决策论</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极大似然估计</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朴素贝叶斯分类器</a:t>
            </a:r>
            <a:endParaRPr lang="en-US" altLang="zh-CN" b="1" dirty="0">
              <a:solidFill>
                <a:schemeClr val="bg1">
                  <a:lumMod val="85000"/>
                </a:schemeClr>
              </a:solidFill>
              <a:latin typeface="+mn-ea"/>
              <a:ea typeface="+mn-ea"/>
              <a:cs typeface="宋体"/>
            </a:endParaRPr>
          </a:p>
          <a:p>
            <a:pPr>
              <a:lnSpc>
                <a:spcPct val="150000"/>
              </a:lnSpc>
            </a:pPr>
            <a:r>
              <a:rPr lang="zh-CN" altLang="en-US" b="1" dirty="0">
                <a:latin typeface="+mn-ea"/>
                <a:ea typeface="+mn-ea"/>
                <a:cs typeface="宋体"/>
              </a:rPr>
              <a:t>半朴素贝叶斯分类器</a:t>
            </a:r>
            <a:endParaRPr lang="en-US" altLang="zh-CN" b="1" dirty="0">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贝叶斯网</a:t>
            </a:r>
            <a:endParaRPr lang="en-US" altLang="zh-CN" b="1" dirty="0">
              <a:solidFill>
                <a:schemeClr val="bg1">
                  <a:lumMod val="85000"/>
                </a:schemeClr>
              </a:solidFill>
              <a:latin typeface="+mn-ea"/>
              <a:ea typeface="+mn-ea"/>
              <a:cs typeface="宋体"/>
            </a:endParaRPr>
          </a:p>
          <a:p>
            <a:pPr>
              <a:lnSpc>
                <a:spcPct val="150000"/>
              </a:lnSpc>
            </a:pPr>
            <a:r>
              <a:rPr lang="en-US" altLang="zh-CN" b="1" dirty="0">
                <a:solidFill>
                  <a:schemeClr val="bg1">
                    <a:lumMod val="85000"/>
                  </a:schemeClr>
                </a:solidFill>
                <a:latin typeface="Verdana" charset="0"/>
                <a:ea typeface="Verdana" charset="0"/>
                <a:cs typeface="Verdana" charset="0"/>
              </a:rPr>
              <a:t>EM</a:t>
            </a:r>
            <a:r>
              <a:rPr lang="zh-CN" altLang="en-US" b="1" dirty="0">
                <a:solidFill>
                  <a:schemeClr val="bg1">
                    <a:lumMod val="85000"/>
                  </a:schemeClr>
                </a:solidFill>
                <a:latin typeface="+mn-ea"/>
                <a:ea typeface="+mn-ea"/>
                <a:cs typeface="宋体"/>
              </a:rPr>
              <a:t>算法</a:t>
            </a:r>
            <a:endParaRPr lang="en-US" altLang="zh-CN" b="1" dirty="0">
              <a:solidFill>
                <a:schemeClr val="bg1">
                  <a:lumMod val="85000"/>
                </a:schemeClr>
              </a:solidFill>
              <a:latin typeface="+mn-ea"/>
              <a:ea typeface="+mn-ea"/>
              <a:cs typeface="宋体"/>
            </a:endParaRPr>
          </a:p>
        </p:txBody>
      </p:sp>
    </p:spTree>
    <p:extLst>
      <p:ext uri="{BB962C8B-B14F-4D97-AF65-F5344CB8AC3E}">
        <p14:creationId xmlns:p14="http://schemas.microsoft.com/office/powerpoint/2010/main" val="387711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Verdana" charset="0"/>
                <a:ea typeface="Verdana" charset="0"/>
                <a:cs typeface="Verdana" charset="0"/>
              </a:rPr>
              <a:t>半朴素贝叶斯分类器</a:t>
            </a:r>
            <a:endParaRPr lang="zh-CN" altLang="en-US" dirty="0">
              <a:latin typeface="+mj-ea"/>
              <a:ea typeface="+mj-ea"/>
            </a:endParaRPr>
          </a:p>
        </p:txBody>
      </p:sp>
      <p:sp>
        <p:nvSpPr>
          <p:cNvPr id="2" name="内容占位符 1"/>
          <p:cNvSpPr>
            <a:spLocks noGrp="1"/>
          </p:cNvSpPr>
          <p:nvPr>
            <p:ph sz="quarter" idx="14"/>
          </p:nvPr>
        </p:nvSpPr>
        <p:spPr>
          <a:xfrm>
            <a:off x="173851" y="1040891"/>
            <a:ext cx="8970149" cy="5174557"/>
          </a:xfrm>
        </p:spPr>
        <p:txBody>
          <a:bodyPr>
            <a:normAutofit/>
          </a:bodyPr>
          <a:lstStyle/>
          <a:p>
            <a:r>
              <a:rPr lang="zh-CN" altLang="en-US" dirty="0">
                <a:latin typeface="+mn-ea"/>
                <a:ea typeface="+mn-ea"/>
              </a:rPr>
              <a:t>为了降低贝叶斯公式中估计后验概率的困难，朴素贝叶斯分类器采用的属性条件独立性假设；对属性条件独立假设记性一定程度的放松，由此产生了一类称为“半朴素贝叶斯分类器”</a:t>
            </a:r>
            <a:r>
              <a:rPr lang="en-US" altLang="zh-CN" dirty="0">
                <a:latin typeface="+mn-ea"/>
                <a:ea typeface="+mn-ea"/>
              </a:rPr>
              <a:t> (</a:t>
            </a:r>
            <a:r>
              <a:rPr lang="en-US" altLang="zh-CN" dirty="0">
                <a:latin typeface="Verdana" charset="0"/>
                <a:ea typeface="Verdana" charset="0"/>
                <a:cs typeface="Verdana" charset="0"/>
              </a:rPr>
              <a:t>semi-naïve Bayes classifiers</a:t>
            </a:r>
            <a:r>
              <a:rPr lang="en-US" altLang="zh-CN" dirty="0">
                <a:latin typeface="+mn-ea"/>
                <a:ea typeface="+mn-ea"/>
              </a:rPr>
              <a:t>)</a:t>
            </a:r>
            <a:endParaRPr lang="zh-CN" altLang="en-US" dirty="0"/>
          </a:p>
          <a:p>
            <a:pPr lvl="1"/>
            <a:endParaRPr lang="en-US" altLang="zh-CN" dirty="0"/>
          </a:p>
          <a:p>
            <a:endParaRPr lang="en-US" altLang="zh-CN" dirty="0"/>
          </a:p>
        </p:txBody>
      </p:sp>
    </p:spTree>
    <p:extLst>
      <p:ext uri="{BB962C8B-B14F-4D97-AF65-F5344CB8AC3E}">
        <p14:creationId xmlns:p14="http://schemas.microsoft.com/office/powerpoint/2010/main" val="350216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Verdana" charset="0"/>
                <a:ea typeface="Verdana" charset="0"/>
                <a:cs typeface="Verdana" charset="0"/>
              </a:rPr>
              <a:t>半朴素贝叶斯分类器</a:t>
            </a:r>
            <a:endParaRPr lang="zh-CN" altLang="en-US" dirty="0">
              <a:latin typeface="+mj-ea"/>
              <a:ea typeface="+mj-ea"/>
            </a:endParaRPr>
          </a:p>
        </p:txBody>
      </p:sp>
      <p:sp>
        <p:nvSpPr>
          <p:cNvPr id="2" name="内容占位符 1"/>
          <p:cNvSpPr>
            <a:spLocks noGrp="1"/>
          </p:cNvSpPr>
          <p:nvPr>
            <p:ph sz="quarter" idx="14"/>
          </p:nvPr>
        </p:nvSpPr>
        <p:spPr>
          <a:xfrm>
            <a:off x="173851" y="1040891"/>
            <a:ext cx="8970149" cy="5174557"/>
          </a:xfrm>
        </p:spPr>
        <p:txBody>
          <a:bodyPr>
            <a:normAutofit/>
          </a:bodyPr>
          <a:lstStyle/>
          <a:p>
            <a:r>
              <a:rPr lang="zh-CN" altLang="en-US" dirty="0">
                <a:latin typeface="+mn-ea"/>
                <a:ea typeface="+mn-ea"/>
              </a:rPr>
              <a:t>为了降低贝叶斯公式中估计后验概率的困难，朴素贝叶斯分类器采用的属性条件独立性假设；对属性条件独立假设记性一定程度的放松，由此产生了一类称为“半朴素贝叶斯分类器”</a:t>
            </a:r>
            <a:r>
              <a:rPr lang="en-US" altLang="zh-CN" dirty="0">
                <a:latin typeface="+mn-ea"/>
                <a:ea typeface="+mn-ea"/>
              </a:rPr>
              <a:t> (</a:t>
            </a:r>
            <a:r>
              <a:rPr lang="en-US" altLang="zh-CN" dirty="0">
                <a:latin typeface="Verdana" charset="0"/>
                <a:ea typeface="Verdana" charset="0"/>
                <a:cs typeface="Verdana" charset="0"/>
              </a:rPr>
              <a:t>semi-naïve Bayes classifiers</a:t>
            </a:r>
            <a:r>
              <a:rPr lang="en-US" altLang="zh-CN" dirty="0">
                <a:latin typeface="+mn-ea"/>
                <a:ea typeface="+mn-ea"/>
              </a:rPr>
              <a:t>)</a:t>
            </a:r>
            <a:endParaRPr lang="zh-CN" altLang="en-US" dirty="0"/>
          </a:p>
          <a:p>
            <a:r>
              <a:rPr lang="zh-CN" altLang="en-US" dirty="0"/>
              <a:t>半朴素贝叶斯分类器最常用的一种策略：“独依赖估计”</a:t>
            </a:r>
            <a:r>
              <a:rPr lang="en-US" altLang="zh-CN" dirty="0"/>
              <a:t>(One-Dependent Estimator,</a:t>
            </a:r>
            <a:r>
              <a:rPr lang="zh-CN" altLang="en-US" dirty="0"/>
              <a:t>简称</a:t>
            </a:r>
            <a:r>
              <a:rPr lang="en-US" altLang="zh-CN" dirty="0"/>
              <a:t>ODE)</a:t>
            </a:r>
            <a:r>
              <a:rPr lang="zh-CN" altLang="en-US" dirty="0"/>
              <a:t>，假设每个属性在类别之外最多仅依赖一个其他属性，即</a:t>
            </a:r>
          </a:p>
          <a:p>
            <a:endParaRPr lang="zh-CN" altLang="en-US" dirty="0"/>
          </a:p>
          <a:p>
            <a:endParaRPr lang="zh-CN" altLang="en-US" dirty="0"/>
          </a:p>
          <a:p>
            <a:pPr lvl="1"/>
            <a:endParaRPr lang="zh-CN" altLang="en-US" dirty="0"/>
          </a:p>
          <a:p>
            <a:pPr lvl="1"/>
            <a:r>
              <a:rPr lang="zh-CN" altLang="en-US" dirty="0"/>
              <a:t>其中      为属性     所依赖的属性，称为     的父属性</a:t>
            </a:r>
            <a:endParaRPr lang="en-US" altLang="zh-CN" dirty="0"/>
          </a:p>
          <a:p>
            <a:pPr lvl="1"/>
            <a:endParaRPr lang="zh-CN" altLang="en-US" dirty="0"/>
          </a:p>
          <a:p>
            <a:r>
              <a:rPr lang="zh-CN" altLang="en-US" dirty="0"/>
              <a:t>对每个属性     ，若其父属性      已知，则可估计概值                 ，于是问题的关键转化为如何确定每个属性的父属性</a:t>
            </a:r>
            <a:endParaRPr lang="en-US" altLang="zh-CN" dirty="0"/>
          </a:p>
          <a:p>
            <a:pPr lvl="1"/>
            <a:endParaRPr lang="en-US" altLang="zh-CN" dirty="0"/>
          </a:p>
          <a:p>
            <a:endParaRPr lang="en-US" altLang="zh-CN" dirty="0"/>
          </a:p>
        </p:txBody>
      </p:sp>
      <p:graphicFrame>
        <p:nvGraphicFramePr>
          <p:cNvPr id="12" name="对象 11"/>
          <p:cNvGraphicFramePr>
            <a:graphicFrameLocks noChangeAspect="1"/>
          </p:cNvGraphicFramePr>
          <p:nvPr/>
        </p:nvGraphicFramePr>
        <p:xfrm>
          <a:off x="2504123" y="3520558"/>
          <a:ext cx="3843337" cy="857740"/>
        </p:xfrm>
        <a:graphic>
          <a:graphicData uri="http://schemas.openxmlformats.org/presentationml/2006/ole">
            <mc:AlternateContent xmlns:mc="http://schemas.openxmlformats.org/markup-compatibility/2006">
              <mc:Choice xmlns:v="urn:schemas-microsoft-com:vml" Requires="v">
                <p:oleObj name="Formula" r:id="rId2" imgW="2054880" imgH="463680" progId="Equation.Ribbit">
                  <p:embed/>
                </p:oleObj>
              </mc:Choice>
              <mc:Fallback>
                <p:oleObj name="Formula" r:id="rId2" imgW="2054880" imgH="463680" progId="Equation.Ribbit">
                  <p:embed/>
                  <p:pic>
                    <p:nvPicPr>
                      <p:cNvPr id="0" name=""/>
                      <p:cNvPicPr/>
                      <p:nvPr/>
                    </p:nvPicPr>
                    <p:blipFill>
                      <a:blip r:embed="rId3"/>
                      <a:stretch>
                        <a:fillRect/>
                      </a:stretch>
                    </p:blipFill>
                    <p:spPr>
                      <a:xfrm>
                        <a:off x="2504123" y="3520558"/>
                        <a:ext cx="3843337" cy="857740"/>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1545908" y="4627415"/>
          <a:ext cx="379412" cy="220663"/>
        </p:xfrm>
        <a:graphic>
          <a:graphicData uri="http://schemas.openxmlformats.org/presentationml/2006/ole">
            <mc:AlternateContent xmlns:mc="http://schemas.openxmlformats.org/markup-compatibility/2006">
              <mc:Choice xmlns:v="urn:schemas-microsoft-com:vml" Requires="v">
                <p:oleObj name="Formula" r:id="rId4" imgW="203400" imgH="118440" progId="Equation.Ribbit">
                  <p:embed/>
                </p:oleObj>
              </mc:Choice>
              <mc:Fallback>
                <p:oleObj name="Formula" r:id="rId4" imgW="203400" imgH="118440" progId="Equation.Ribbit">
                  <p:embed/>
                  <p:pic>
                    <p:nvPicPr>
                      <p:cNvPr id="0" name=""/>
                      <p:cNvPicPr/>
                      <p:nvPr/>
                    </p:nvPicPr>
                    <p:blipFill>
                      <a:blip r:embed="rId5"/>
                      <a:stretch>
                        <a:fillRect/>
                      </a:stretch>
                    </p:blipFill>
                    <p:spPr>
                      <a:xfrm>
                        <a:off x="1545908" y="4627415"/>
                        <a:ext cx="379412" cy="220663"/>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2860345" y="4622449"/>
          <a:ext cx="251156" cy="234300"/>
        </p:xfrm>
        <a:graphic>
          <a:graphicData uri="http://schemas.openxmlformats.org/presentationml/2006/ole">
            <mc:AlternateContent xmlns:mc="http://schemas.openxmlformats.org/markup-compatibility/2006">
              <mc:Choice xmlns:v="urn:schemas-microsoft-com:vml" Requires="v">
                <p:oleObj name="Formula" r:id="rId6" imgW="127080" imgH="119520" progId="Equation.Ribbit">
                  <p:embed/>
                </p:oleObj>
              </mc:Choice>
              <mc:Fallback>
                <p:oleObj name="Formula" r:id="rId6" imgW="127080" imgH="119520" progId="Equation.Ribbit">
                  <p:embed/>
                  <p:pic>
                    <p:nvPicPr>
                      <p:cNvPr id="0" name=""/>
                      <p:cNvPicPr/>
                      <p:nvPr/>
                    </p:nvPicPr>
                    <p:blipFill>
                      <a:blip r:embed="rId7"/>
                      <a:stretch>
                        <a:fillRect/>
                      </a:stretch>
                    </p:blipFill>
                    <p:spPr>
                      <a:xfrm>
                        <a:off x="2860345" y="4622449"/>
                        <a:ext cx="251156" cy="234300"/>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5576075" y="4636087"/>
          <a:ext cx="236537" cy="220662"/>
        </p:xfrm>
        <a:graphic>
          <a:graphicData uri="http://schemas.openxmlformats.org/presentationml/2006/ole">
            <mc:AlternateContent xmlns:mc="http://schemas.openxmlformats.org/markup-compatibility/2006">
              <mc:Choice xmlns:v="urn:schemas-microsoft-com:vml" Requires="v">
                <p:oleObj name="Formula" r:id="rId8" imgW="127080" imgH="119520" progId="Equation.Ribbit">
                  <p:embed/>
                </p:oleObj>
              </mc:Choice>
              <mc:Fallback>
                <p:oleObj name="Formula" r:id="rId8" imgW="127080" imgH="119520" progId="Equation.Ribbit">
                  <p:embed/>
                  <p:pic>
                    <p:nvPicPr>
                      <p:cNvPr id="0" name=""/>
                      <p:cNvPicPr/>
                      <p:nvPr/>
                    </p:nvPicPr>
                    <p:blipFill>
                      <a:blip r:embed="rId7"/>
                      <a:stretch>
                        <a:fillRect/>
                      </a:stretch>
                    </p:blipFill>
                    <p:spPr>
                      <a:xfrm>
                        <a:off x="5576075" y="4636087"/>
                        <a:ext cx="236537" cy="220662"/>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2121900" y="5363393"/>
          <a:ext cx="280048" cy="261253"/>
        </p:xfrm>
        <a:graphic>
          <a:graphicData uri="http://schemas.openxmlformats.org/presentationml/2006/ole">
            <mc:AlternateContent xmlns:mc="http://schemas.openxmlformats.org/markup-compatibility/2006">
              <mc:Choice xmlns:v="urn:schemas-microsoft-com:vml" Requires="v">
                <p:oleObj name="Formula" r:id="rId9" imgW="127080" imgH="119520" progId="Equation.Ribbit">
                  <p:embed/>
                </p:oleObj>
              </mc:Choice>
              <mc:Fallback>
                <p:oleObj name="Formula" r:id="rId9" imgW="127080" imgH="119520" progId="Equation.Ribbit">
                  <p:embed/>
                  <p:pic>
                    <p:nvPicPr>
                      <p:cNvPr id="0" name=""/>
                      <p:cNvPicPr/>
                      <p:nvPr/>
                    </p:nvPicPr>
                    <p:blipFill>
                      <a:blip r:embed="rId7"/>
                      <a:stretch>
                        <a:fillRect/>
                      </a:stretch>
                    </p:blipFill>
                    <p:spPr>
                      <a:xfrm>
                        <a:off x="2121900" y="5363393"/>
                        <a:ext cx="280048" cy="261253"/>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4279513" y="5383687"/>
          <a:ext cx="379412" cy="220663"/>
        </p:xfrm>
        <a:graphic>
          <a:graphicData uri="http://schemas.openxmlformats.org/presentationml/2006/ole">
            <mc:AlternateContent xmlns:mc="http://schemas.openxmlformats.org/markup-compatibility/2006">
              <mc:Choice xmlns:v="urn:schemas-microsoft-com:vml" Requires="v">
                <p:oleObj name="Formula" r:id="rId10" imgW="203400" imgH="118440" progId="Equation.Ribbit">
                  <p:embed/>
                </p:oleObj>
              </mc:Choice>
              <mc:Fallback>
                <p:oleObj name="Formula" r:id="rId10" imgW="203400" imgH="118440" progId="Equation.Ribbit">
                  <p:embed/>
                  <p:pic>
                    <p:nvPicPr>
                      <p:cNvPr id="0" name=""/>
                      <p:cNvPicPr/>
                      <p:nvPr/>
                    </p:nvPicPr>
                    <p:blipFill>
                      <a:blip r:embed="rId5"/>
                      <a:stretch>
                        <a:fillRect/>
                      </a:stretch>
                    </p:blipFill>
                    <p:spPr>
                      <a:xfrm>
                        <a:off x="4279513" y="5383687"/>
                        <a:ext cx="379412" cy="220663"/>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7393623" y="5324654"/>
          <a:ext cx="1501775" cy="328613"/>
        </p:xfrm>
        <a:graphic>
          <a:graphicData uri="http://schemas.openxmlformats.org/presentationml/2006/ole">
            <mc:AlternateContent xmlns:mc="http://schemas.openxmlformats.org/markup-compatibility/2006">
              <mc:Choice xmlns:v="urn:schemas-microsoft-com:vml" Requires="v">
                <p:oleObj name="Formula" r:id="rId11" imgW="805320" imgH="177840" progId="Equation.Ribbit">
                  <p:embed/>
                </p:oleObj>
              </mc:Choice>
              <mc:Fallback>
                <p:oleObj name="Formula" r:id="rId11" imgW="805320" imgH="177840" progId="Equation.Ribbit">
                  <p:embed/>
                  <p:pic>
                    <p:nvPicPr>
                      <p:cNvPr id="0" name=""/>
                      <p:cNvPicPr/>
                      <p:nvPr/>
                    </p:nvPicPr>
                    <p:blipFill>
                      <a:blip r:embed="rId12"/>
                      <a:stretch>
                        <a:fillRect/>
                      </a:stretch>
                    </p:blipFill>
                    <p:spPr>
                      <a:xfrm>
                        <a:off x="7393623" y="5324654"/>
                        <a:ext cx="1501775" cy="328613"/>
                      </a:xfrm>
                      <a:prstGeom prst="rect">
                        <a:avLst/>
                      </a:prstGeom>
                    </p:spPr>
                  </p:pic>
                </p:oleObj>
              </mc:Fallback>
            </mc:AlternateContent>
          </a:graphicData>
        </a:graphic>
      </p:graphicFrame>
    </p:spTree>
    <p:extLst>
      <p:ext uri="{BB962C8B-B14F-4D97-AF65-F5344CB8AC3E}">
        <p14:creationId xmlns:p14="http://schemas.microsoft.com/office/powerpoint/2010/main" val="3772510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Verdana" charset="0"/>
                <a:ea typeface="Verdana" charset="0"/>
                <a:cs typeface="Verdana" charset="0"/>
              </a:rPr>
              <a:t>SPODE</a:t>
            </a:r>
            <a:endParaRPr lang="zh-CN" altLang="en-US" dirty="0">
              <a:latin typeface="Verdana" charset="0"/>
              <a:ea typeface="Verdana" charset="0"/>
              <a:cs typeface="Verdana" charset="0"/>
            </a:endParaRPr>
          </a:p>
        </p:txBody>
      </p:sp>
      <p:sp>
        <p:nvSpPr>
          <p:cNvPr id="2" name="内容占位符 1"/>
          <p:cNvSpPr>
            <a:spLocks noGrp="1"/>
          </p:cNvSpPr>
          <p:nvPr>
            <p:ph sz="quarter" idx="14"/>
          </p:nvPr>
        </p:nvSpPr>
        <p:spPr>
          <a:xfrm>
            <a:off x="173851" y="1040891"/>
            <a:ext cx="8723013" cy="5174557"/>
          </a:xfrm>
        </p:spPr>
        <p:txBody>
          <a:bodyPr>
            <a:normAutofit/>
          </a:bodyPr>
          <a:lstStyle/>
          <a:p>
            <a:pPr marL="228600" lvl="1">
              <a:spcBef>
                <a:spcPts val="1000"/>
              </a:spcBef>
              <a:buSzPct val="120000"/>
              <a:buFont typeface="Wingdings" panose="05000000000000000000" pitchFamily="2" charset="2"/>
              <a:buChar char="p"/>
            </a:pPr>
            <a:r>
              <a:rPr lang="zh-CN" altLang="en-US" sz="2200" dirty="0">
                <a:latin typeface="+mn-ea"/>
                <a:ea typeface="+mn-ea"/>
                <a:cs typeface="Times"/>
              </a:rPr>
              <a:t>最直接的做法是假设所有属性都依赖于同一属性，称为“超父” </a:t>
            </a:r>
            <a:r>
              <a:rPr lang="en-US" altLang="zh-CN" sz="2200" dirty="0">
                <a:latin typeface="+mn-ea"/>
                <a:ea typeface="+mn-ea"/>
                <a:cs typeface="Times"/>
              </a:rPr>
              <a:t>(super-</a:t>
            </a:r>
            <a:r>
              <a:rPr lang="en-US" altLang="zh-CN" sz="2200" dirty="0" err="1">
                <a:latin typeface="+mn-ea"/>
                <a:ea typeface="+mn-ea"/>
                <a:cs typeface="Times"/>
              </a:rPr>
              <a:t>parenet</a:t>
            </a:r>
            <a:r>
              <a:rPr lang="en-US" altLang="zh-CN" sz="2200" dirty="0">
                <a:latin typeface="+mn-ea"/>
                <a:ea typeface="+mn-ea"/>
                <a:cs typeface="Times"/>
              </a:rPr>
              <a:t>)</a:t>
            </a:r>
            <a:r>
              <a:rPr lang="zh-CN" altLang="en-US" sz="2200" dirty="0">
                <a:latin typeface="+mn-ea"/>
                <a:ea typeface="+mn-ea"/>
                <a:cs typeface="Times"/>
              </a:rPr>
              <a:t>，然后通过交叉验证等模型选择方法来确定超父属性，由此形成了</a:t>
            </a:r>
            <a:r>
              <a:rPr lang="en-US" altLang="zh-CN" sz="2200" dirty="0">
                <a:latin typeface="+mn-ea"/>
                <a:ea typeface="+mn-ea"/>
                <a:cs typeface="Times"/>
              </a:rPr>
              <a:t>SPODE</a:t>
            </a:r>
            <a:r>
              <a:rPr lang="zh-CN" altLang="en-US" sz="2200" dirty="0">
                <a:latin typeface="+mn-ea"/>
                <a:ea typeface="+mn-ea"/>
                <a:cs typeface="Times"/>
              </a:rPr>
              <a:t> </a:t>
            </a:r>
            <a:r>
              <a:rPr lang="en-US" altLang="zh-CN" sz="2200" dirty="0">
                <a:latin typeface="+mn-ea"/>
                <a:ea typeface="+mn-ea"/>
                <a:cs typeface="Times"/>
              </a:rPr>
              <a:t>(Super-Parent ODE)</a:t>
            </a:r>
            <a:r>
              <a:rPr lang="zh-CN" altLang="en-US" sz="2200" dirty="0">
                <a:latin typeface="+mn-ea"/>
                <a:ea typeface="+mn-ea"/>
                <a:cs typeface="Times"/>
              </a:rPr>
              <a:t>方法。</a:t>
            </a:r>
          </a:p>
          <a:p>
            <a:pPr marL="685800" lvl="2">
              <a:spcBef>
                <a:spcPts val="1000"/>
              </a:spcBef>
              <a:buSzPct val="120000"/>
              <a:buFont typeface="Wingdings" panose="05000000000000000000" pitchFamily="2" charset="2"/>
              <a:buChar char="p"/>
            </a:pPr>
            <a:endParaRPr lang="zh-CN" altLang="en-US" dirty="0">
              <a:latin typeface="+mn-ea"/>
              <a:ea typeface="+mn-ea"/>
              <a:cs typeface="Times"/>
            </a:endParaRPr>
          </a:p>
          <a:p>
            <a:pPr marL="685800" lvl="2">
              <a:spcBef>
                <a:spcPts val="1000"/>
              </a:spcBef>
              <a:buSzPct val="120000"/>
              <a:buFont typeface="Wingdings" panose="05000000000000000000" pitchFamily="2" charset="2"/>
              <a:buChar char="p"/>
            </a:pPr>
            <a:endParaRPr lang="zh-CN" altLang="en-US" dirty="0">
              <a:latin typeface="+mn-ea"/>
              <a:ea typeface="+mn-ea"/>
              <a:cs typeface="Times"/>
            </a:endParaRPr>
          </a:p>
          <a:p>
            <a:pPr marL="685800" lvl="2">
              <a:spcBef>
                <a:spcPts val="1000"/>
              </a:spcBef>
              <a:buSzPct val="120000"/>
              <a:buFont typeface="Wingdings" panose="05000000000000000000" pitchFamily="2" charset="2"/>
              <a:buChar char="p"/>
            </a:pPr>
            <a:endParaRPr lang="zh-CN" altLang="en-US" dirty="0">
              <a:latin typeface="+mn-ea"/>
              <a:ea typeface="+mn-ea"/>
              <a:cs typeface="Times"/>
            </a:endParaRPr>
          </a:p>
          <a:p>
            <a:pPr marL="685800" lvl="2">
              <a:spcBef>
                <a:spcPts val="1000"/>
              </a:spcBef>
              <a:buSzPct val="120000"/>
              <a:buFont typeface="Wingdings" panose="05000000000000000000" pitchFamily="2" charset="2"/>
              <a:buChar char="p"/>
            </a:pPr>
            <a:endParaRPr lang="zh-CN" altLang="en-US" dirty="0">
              <a:latin typeface="+mn-ea"/>
              <a:ea typeface="+mn-ea"/>
              <a:cs typeface="Times"/>
            </a:endParaRPr>
          </a:p>
          <a:p>
            <a:pPr marL="685800" lvl="2">
              <a:spcBef>
                <a:spcPts val="1000"/>
              </a:spcBef>
              <a:buSzPct val="120000"/>
              <a:buFont typeface="Wingdings" panose="05000000000000000000" pitchFamily="2" charset="2"/>
              <a:buChar char="p"/>
            </a:pPr>
            <a:endParaRPr lang="zh-CN" altLang="en-US" dirty="0">
              <a:latin typeface="+mn-ea"/>
              <a:ea typeface="+mn-ea"/>
              <a:cs typeface="Times"/>
            </a:endParaRPr>
          </a:p>
          <a:p>
            <a:pPr marL="685800" lvl="2">
              <a:spcBef>
                <a:spcPts val="1000"/>
              </a:spcBef>
              <a:buSzPct val="120000"/>
              <a:buFont typeface="Wingdings" panose="05000000000000000000" pitchFamily="2" charset="2"/>
              <a:buChar char="p"/>
            </a:pPr>
            <a:endParaRPr lang="zh-CN" altLang="en-US" dirty="0">
              <a:latin typeface="+mn-ea"/>
              <a:ea typeface="+mn-ea"/>
              <a:cs typeface="Times"/>
            </a:endParaRPr>
          </a:p>
          <a:p>
            <a:pPr marL="325800" lvl="2" indent="0" algn="ctr">
              <a:spcBef>
                <a:spcPts val="1000"/>
              </a:spcBef>
              <a:buSzPct val="120000"/>
              <a:buNone/>
            </a:pPr>
            <a:r>
              <a:rPr lang="zh-CN" altLang="en-US" dirty="0">
                <a:latin typeface="+mn-ea"/>
                <a:cs typeface="宋体"/>
              </a:rPr>
              <a:t>图</a:t>
            </a:r>
            <a:r>
              <a:rPr lang="en-US" altLang="zh-CN" dirty="0">
                <a:latin typeface="+mn-ea"/>
                <a:cs typeface="宋体"/>
              </a:rPr>
              <a:t>7.1 </a:t>
            </a:r>
            <a:r>
              <a:rPr lang="zh-CN" altLang="en-US" dirty="0">
                <a:latin typeface="+mn-ea"/>
                <a:cs typeface="宋体"/>
              </a:rPr>
              <a:t>朴素贝叶斯分类器与两种半朴素分类器所考虑的属性依赖关系</a:t>
            </a:r>
          </a:p>
          <a:p>
            <a:pPr marL="325800" lvl="2" indent="0" algn="ctr">
              <a:spcBef>
                <a:spcPts val="1000"/>
              </a:spcBef>
              <a:buSzPct val="120000"/>
              <a:buNone/>
            </a:pPr>
            <a:endParaRPr lang="zh-CN" altLang="en-US" dirty="0">
              <a:latin typeface="+mn-ea"/>
              <a:ea typeface="+mn-ea"/>
              <a:cs typeface="Times"/>
            </a:endParaRPr>
          </a:p>
          <a:p>
            <a:pPr marL="685800" lvl="2">
              <a:spcBef>
                <a:spcPts val="1000"/>
              </a:spcBef>
              <a:buSzPct val="120000"/>
              <a:buFont typeface="Wingdings" panose="05000000000000000000" pitchFamily="2" charset="2"/>
              <a:buChar char="p"/>
            </a:pPr>
            <a:r>
              <a:rPr lang="zh-CN" altLang="en-US" dirty="0">
                <a:latin typeface="+mn-ea"/>
                <a:ea typeface="+mn-ea"/>
                <a:cs typeface="Times"/>
              </a:rPr>
              <a:t>在图</a:t>
            </a:r>
            <a:r>
              <a:rPr lang="en-US" altLang="zh-CN" dirty="0">
                <a:latin typeface="+mn-ea"/>
                <a:ea typeface="+mn-ea"/>
                <a:cs typeface="Times"/>
              </a:rPr>
              <a:t>7.1 (b)</a:t>
            </a:r>
            <a:r>
              <a:rPr lang="zh-CN" altLang="en-US" dirty="0">
                <a:latin typeface="+mn-ea"/>
                <a:ea typeface="+mn-ea"/>
                <a:cs typeface="Times"/>
              </a:rPr>
              <a:t>中，</a:t>
            </a:r>
            <a:r>
              <a:rPr lang="en-US" altLang="zh-CN" dirty="0">
                <a:latin typeface="+mn-ea"/>
                <a:ea typeface="+mn-ea"/>
                <a:cs typeface="Times"/>
              </a:rPr>
              <a:t>   </a:t>
            </a:r>
            <a:r>
              <a:rPr lang="zh-CN" altLang="en-US" dirty="0">
                <a:latin typeface="+mn-ea"/>
                <a:ea typeface="+mn-ea"/>
                <a:cs typeface="Times"/>
              </a:rPr>
              <a:t>是超父属性。</a:t>
            </a:r>
          </a:p>
          <a:p>
            <a:pPr marL="228600" lvl="1">
              <a:spcBef>
                <a:spcPts val="1000"/>
              </a:spcBef>
              <a:buSzPct val="120000"/>
              <a:buFont typeface="Wingdings" panose="05000000000000000000" pitchFamily="2" charset="2"/>
              <a:buChar char="p"/>
            </a:pPr>
            <a:endParaRPr lang="zh-CN" altLang="en-US" sz="2200" dirty="0">
              <a:latin typeface="+mn-ea"/>
              <a:ea typeface="+mn-ea"/>
              <a:cs typeface="Times"/>
            </a:endParaRPr>
          </a:p>
          <a:p>
            <a:pPr marL="228600" lvl="1">
              <a:spcBef>
                <a:spcPts val="1000"/>
              </a:spcBef>
              <a:buSzPct val="120000"/>
              <a:buFont typeface="Wingdings" panose="05000000000000000000" pitchFamily="2" charset="2"/>
              <a:buChar char="p"/>
            </a:pPr>
            <a:endParaRPr lang="zh-CN" altLang="en-US" sz="2200" dirty="0">
              <a:latin typeface="+mn-ea"/>
              <a:ea typeface="+mn-ea"/>
              <a:cs typeface="Times"/>
            </a:endParaRPr>
          </a:p>
          <a:p>
            <a:pPr marL="228600" lvl="1">
              <a:spcBef>
                <a:spcPts val="1000"/>
              </a:spcBef>
              <a:buSzPct val="120000"/>
              <a:buFont typeface="Wingdings" panose="05000000000000000000" pitchFamily="2" charset="2"/>
              <a:buChar char="p"/>
            </a:pPr>
            <a:endParaRPr lang="zh-CN" altLang="en-US" sz="2200" dirty="0">
              <a:latin typeface="+mn-ea"/>
              <a:ea typeface="+mn-ea"/>
              <a:cs typeface="Times"/>
            </a:endParaRPr>
          </a:p>
          <a:p>
            <a:pPr marL="228600" lvl="1">
              <a:spcBef>
                <a:spcPts val="1000"/>
              </a:spcBef>
              <a:buSzPct val="120000"/>
              <a:buFont typeface="Wingdings" panose="05000000000000000000" pitchFamily="2" charset="2"/>
              <a:buChar char="p"/>
            </a:pPr>
            <a:endParaRPr lang="zh-CN" altLang="en-US" sz="2200" dirty="0">
              <a:latin typeface="+mn-ea"/>
              <a:ea typeface="+mn-ea"/>
              <a:cs typeface="Times"/>
            </a:endParaRPr>
          </a:p>
          <a:p>
            <a:pPr marL="228600" lvl="1">
              <a:spcBef>
                <a:spcPts val="1000"/>
              </a:spcBef>
              <a:buSzPct val="120000"/>
              <a:buFont typeface="Wingdings" panose="05000000000000000000" pitchFamily="2" charset="2"/>
              <a:buChar char="p"/>
            </a:pPr>
            <a:endParaRPr lang="zh-CN" altLang="en-US" sz="2200" dirty="0">
              <a:latin typeface="+mn-ea"/>
              <a:ea typeface="+mn-ea"/>
              <a:cs typeface="Times"/>
            </a:endParaRPr>
          </a:p>
          <a:p>
            <a:pPr marL="685800" lvl="2">
              <a:spcBef>
                <a:spcPts val="1000"/>
              </a:spcBef>
              <a:buSzPct val="120000"/>
              <a:buFont typeface="Wingdings" panose="05000000000000000000" pitchFamily="2" charset="2"/>
              <a:buChar char="p"/>
            </a:pPr>
            <a:endParaRPr lang="zh-CN" altLang="en-US" dirty="0">
              <a:latin typeface="+mn-ea"/>
              <a:ea typeface="+mn-ea"/>
              <a:cs typeface="Times"/>
            </a:endParaRPr>
          </a:p>
          <a:p>
            <a:pPr marL="325800" lvl="2" indent="0">
              <a:spcBef>
                <a:spcPts val="1000"/>
              </a:spcBef>
              <a:buSzPct val="120000"/>
              <a:buNone/>
            </a:pPr>
            <a:endParaRPr lang="zh-CN" altLang="en-US" dirty="0">
              <a:latin typeface="+mn-ea"/>
              <a:ea typeface="+mn-ea"/>
              <a:cs typeface="Times"/>
            </a:endParaRPr>
          </a:p>
          <a:p>
            <a:endParaRPr kumimoji="1" lang="zh-CN" altLang="en-US" dirty="0">
              <a:latin typeface="+mn-ea"/>
              <a:ea typeface="+mn-ea"/>
            </a:endParaRPr>
          </a:p>
        </p:txBody>
      </p:sp>
      <p:pic>
        <p:nvPicPr>
          <p:cNvPr id="5" name="图片 4"/>
          <p:cNvPicPr>
            <a:picLocks noChangeAspect="1"/>
          </p:cNvPicPr>
          <p:nvPr/>
        </p:nvPicPr>
        <p:blipFill>
          <a:blip r:embed="rId2"/>
          <a:stretch>
            <a:fillRect/>
          </a:stretch>
        </p:blipFill>
        <p:spPr>
          <a:xfrm>
            <a:off x="987951" y="2207096"/>
            <a:ext cx="7383408" cy="1777276"/>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3544144739"/>
              </p:ext>
            </p:extLst>
          </p:nvPr>
        </p:nvGraphicFramePr>
        <p:xfrm>
          <a:off x="2677478" y="5150577"/>
          <a:ext cx="260350" cy="220662"/>
        </p:xfrm>
        <a:graphic>
          <a:graphicData uri="http://schemas.openxmlformats.org/presentationml/2006/ole">
            <mc:AlternateContent xmlns:mc="http://schemas.openxmlformats.org/markup-compatibility/2006">
              <mc:Choice xmlns:v="urn:schemas-microsoft-com:vml" Requires="v">
                <p:oleObj name="Formula" r:id="rId3" imgW="140040" imgH="119520" progId="Equation.Ribbit">
                  <p:embed/>
                </p:oleObj>
              </mc:Choice>
              <mc:Fallback>
                <p:oleObj name="Formula" r:id="rId3" imgW="140040" imgH="119520" progId="Equation.Ribbit">
                  <p:embed/>
                  <p:pic>
                    <p:nvPicPr>
                      <p:cNvPr id="0" name=""/>
                      <p:cNvPicPr/>
                      <p:nvPr/>
                    </p:nvPicPr>
                    <p:blipFill>
                      <a:blip r:embed="rId4"/>
                      <a:stretch>
                        <a:fillRect/>
                      </a:stretch>
                    </p:blipFill>
                    <p:spPr>
                      <a:xfrm>
                        <a:off x="2677478" y="5150577"/>
                        <a:ext cx="260350" cy="220662"/>
                      </a:xfrm>
                      <a:prstGeom prst="rect">
                        <a:avLst/>
                      </a:prstGeom>
                    </p:spPr>
                  </p:pic>
                </p:oleObj>
              </mc:Fallback>
            </mc:AlternateContent>
          </a:graphicData>
        </a:graphic>
      </p:graphicFrame>
    </p:spTree>
    <p:extLst>
      <p:ext uri="{BB962C8B-B14F-4D97-AF65-F5344CB8AC3E}">
        <p14:creationId xmlns:p14="http://schemas.microsoft.com/office/powerpoint/2010/main" val="928994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Verdana" charset="0"/>
                <a:ea typeface="Verdana" charset="0"/>
                <a:cs typeface="Verdana" charset="0"/>
              </a:rPr>
              <a:t>TAN</a:t>
            </a:r>
            <a:endParaRPr lang="zh-CN" altLang="en-US" dirty="0">
              <a:latin typeface="+mj-ea"/>
              <a:ea typeface="+mj-ea"/>
            </a:endParaRPr>
          </a:p>
        </p:txBody>
      </p:sp>
      <p:sp>
        <p:nvSpPr>
          <p:cNvPr id="5" name="内容占位符 1"/>
          <p:cNvSpPr txBox="1">
            <a:spLocks/>
          </p:cNvSpPr>
          <p:nvPr/>
        </p:nvSpPr>
        <p:spPr>
          <a:xfrm>
            <a:off x="260350" y="533535"/>
            <a:ext cx="8723013" cy="5174557"/>
          </a:xfrm>
          <a:prstGeom prst="rect">
            <a:avLst/>
          </a:prstGeom>
        </p:spPr>
        <p:txBody>
          <a:bodyPr vert="horz" lIns="91440" tIns="45720" rIns="91440" bIns="45720" rtlCol="0">
            <a:normAutofit/>
          </a:bodyPr>
          <a:lstStyle>
            <a:lvl1pPr marL="228600" indent="-360000" algn="l" defTabSz="914400" rtl="0" eaLnBrk="1" latinLnBrk="0" hangingPunct="1">
              <a:lnSpc>
                <a:spcPct val="90000"/>
              </a:lnSpc>
              <a:spcBef>
                <a:spcPts val="1000"/>
              </a:spcBef>
              <a:buClr>
                <a:schemeClr val="accent1"/>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latin typeface="+mn-ea"/>
              <a:ea typeface="+mn-ea"/>
              <a:cs typeface="宋体"/>
            </a:endParaRPr>
          </a:p>
          <a:p>
            <a:pPr marL="228600" lvl="1">
              <a:spcBef>
                <a:spcPts val="1000"/>
              </a:spcBef>
              <a:buSzPct val="120000"/>
              <a:buFont typeface="Wingdings" panose="05000000000000000000" pitchFamily="2" charset="2"/>
              <a:buChar char="p"/>
            </a:pPr>
            <a:r>
              <a:rPr lang="en-US" altLang="zh-CN" sz="2200" dirty="0">
                <a:latin typeface="+mn-ea"/>
                <a:cs typeface="Times"/>
              </a:rPr>
              <a:t>TAN (Tree augmented Naïve Bayes) [Friedman et al., 1997]</a:t>
            </a:r>
            <a:r>
              <a:rPr lang="zh-CN" altLang="en-US" sz="2200" dirty="0">
                <a:latin typeface="+mn-ea"/>
                <a:cs typeface="Times"/>
              </a:rPr>
              <a:t> 则在最大带权生成树 </a:t>
            </a:r>
            <a:r>
              <a:rPr lang="en-US" altLang="zh-CN" sz="2200" dirty="0">
                <a:latin typeface="+mn-ea"/>
                <a:cs typeface="Times"/>
              </a:rPr>
              <a:t>(Maximum</a:t>
            </a:r>
            <a:r>
              <a:rPr lang="zh-CN" altLang="en-US" sz="2200" dirty="0">
                <a:latin typeface="+mn-ea"/>
                <a:cs typeface="Times"/>
              </a:rPr>
              <a:t> </a:t>
            </a:r>
            <a:r>
              <a:rPr lang="en-US" altLang="zh-CN" sz="2200" dirty="0">
                <a:latin typeface="+mn-ea"/>
                <a:cs typeface="Times"/>
              </a:rPr>
              <a:t>weighted</a:t>
            </a:r>
            <a:r>
              <a:rPr lang="zh-CN" altLang="en-US" sz="2200" dirty="0">
                <a:latin typeface="+mn-ea"/>
                <a:cs typeface="Times"/>
              </a:rPr>
              <a:t> </a:t>
            </a:r>
            <a:r>
              <a:rPr lang="en-US" altLang="zh-CN" sz="2200" dirty="0">
                <a:latin typeface="+mn-ea"/>
                <a:cs typeface="Times"/>
              </a:rPr>
              <a:t>spanning tree)</a:t>
            </a:r>
            <a:r>
              <a:rPr lang="zh-CN" altLang="en-US" sz="2200" dirty="0">
                <a:latin typeface="+mn-ea"/>
                <a:cs typeface="Times"/>
              </a:rPr>
              <a:t> 算法 </a:t>
            </a:r>
            <a:r>
              <a:rPr lang="en-US" altLang="zh-CN" sz="2200" dirty="0">
                <a:latin typeface="+mn-ea"/>
                <a:cs typeface="Times"/>
              </a:rPr>
              <a:t>[Chow and  Liu, 1968]</a:t>
            </a:r>
            <a:r>
              <a:rPr lang="zh-CN" altLang="en-US" sz="2200" dirty="0">
                <a:latin typeface="+mn-ea"/>
                <a:cs typeface="Times"/>
              </a:rPr>
              <a:t> 的基础上，通过以下步骤将属性间依赖关系简约为图</a:t>
            </a:r>
            <a:r>
              <a:rPr lang="en-US" altLang="zh-CN" sz="2200" dirty="0">
                <a:latin typeface="+mn-ea"/>
                <a:cs typeface="Times"/>
              </a:rPr>
              <a:t>7.1 (c)</a:t>
            </a:r>
            <a:r>
              <a:rPr lang="zh-CN" altLang="en-US" sz="2200" dirty="0">
                <a:latin typeface="+mn-ea"/>
                <a:cs typeface="Times"/>
              </a:rPr>
              <a:t>。</a:t>
            </a:r>
            <a:endParaRPr lang="zh-CN" altLang="en-US" dirty="0">
              <a:latin typeface="+mn-ea"/>
              <a:cs typeface="Times"/>
            </a:endParaRPr>
          </a:p>
          <a:p>
            <a:pPr lvl="1"/>
            <a:endParaRPr lang="zh-CN" altLang="en-US" dirty="0">
              <a:latin typeface="+mn-ea"/>
              <a:ea typeface="+mn-ea"/>
              <a:cs typeface="Times"/>
            </a:endParaRPr>
          </a:p>
          <a:p>
            <a:pPr lvl="1"/>
            <a:r>
              <a:rPr lang="zh-CN" altLang="en-US" dirty="0">
                <a:latin typeface="+mn-ea"/>
                <a:ea typeface="+mn-ea"/>
                <a:cs typeface="Times"/>
              </a:rPr>
              <a:t>计算任意两个属性之间的条件互信息</a:t>
            </a:r>
            <a:r>
              <a:rPr lang="en-US" altLang="zh-CN" dirty="0">
                <a:latin typeface="+mn-ea"/>
                <a:ea typeface="+mn-ea"/>
                <a:cs typeface="Times"/>
              </a:rPr>
              <a:t> (conditional mutual information)</a:t>
            </a:r>
            <a:endParaRPr lang="zh-CN" altLang="en-US" dirty="0">
              <a:latin typeface="+mn-ea"/>
              <a:ea typeface="+mn-ea"/>
              <a:cs typeface="Times"/>
            </a:endParaRPr>
          </a:p>
          <a:p>
            <a:pPr lvl="1"/>
            <a:endParaRPr lang="en-US" altLang="zh-CN" dirty="0">
              <a:latin typeface="+mn-ea"/>
              <a:ea typeface="+mn-ea"/>
              <a:cs typeface="宋体"/>
            </a:endParaRPr>
          </a:p>
          <a:p>
            <a:pPr lvl="1"/>
            <a:endParaRPr lang="en-US" altLang="zh-CN" dirty="0">
              <a:latin typeface="+mn-ea"/>
              <a:ea typeface="+mn-ea"/>
              <a:cs typeface="宋体"/>
            </a:endParaRPr>
          </a:p>
          <a:p>
            <a:pPr lvl="1"/>
            <a:endParaRPr lang="en-US" altLang="zh-CN" dirty="0">
              <a:latin typeface="+mn-ea"/>
              <a:ea typeface="+mn-ea"/>
              <a:cs typeface="宋体"/>
            </a:endParaRPr>
          </a:p>
          <a:p>
            <a:pPr lvl="1"/>
            <a:r>
              <a:rPr lang="zh-CN" altLang="en-US" dirty="0">
                <a:latin typeface="+mn-ea"/>
                <a:ea typeface="+mn-ea"/>
                <a:cs typeface="宋体"/>
              </a:rPr>
              <a:t>以属性为结点构建完全图，任意两个结点之间边的权重设为</a:t>
            </a:r>
          </a:p>
          <a:p>
            <a:pPr lvl="1"/>
            <a:r>
              <a:rPr lang="zh-CN" altLang="en-US" dirty="0"/>
              <a:t>构建此完全图的最大带权生成树，挑选根变量，将边设为有向；</a:t>
            </a:r>
          </a:p>
          <a:p>
            <a:pPr lvl="1"/>
            <a:r>
              <a:rPr lang="zh-CN" altLang="en-US" dirty="0"/>
              <a:t>加入类别节点</a:t>
            </a:r>
            <a:r>
              <a:rPr lang="en-US" altLang="zh-CN" dirty="0"/>
              <a:t>y</a:t>
            </a:r>
            <a:r>
              <a:rPr lang="zh-CN" altLang="en-US" dirty="0"/>
              <a:t>，增加从</a:t>
            </a:r>
            <a:r>
              <a:rPr lang="en-US" altLang="zh-CN" dirty="0"/>
              <a:t>y</a:t>
            </a:r>
            <a:r>
              <a:rPr lang="zh-CN" altLang="en-US" dirty="0"/>
              <a:t>到每个属性的有向边。</a:t>
            </a:r>
            <a:endParaRPr lang="en-US" altLang="zh-CN" dirty="0"/>
          </a:p>
          <a:p>
            <a:pPr lvl="1"/>
            <a:endParaRPr lang="en-US" altLang="zh-CN" dirty="0">
              <a:latin typeface="+mn-ea"/>
              <a:ea typeface="+mn-ea"/>
              <a:cs typeface="宋体"/>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496969819"/>
              </p:ext>
            </p:extLst>
          </p:nvPr>
        </p:nvGraphicFramePr>
        <p:xfrm>
          <a:off x="1072936" y="3209012"/>
          <a:ext cx="6608763" cy="830263"/>
        </p:xfrm>
        <a:graphic>
          <a:graphicData uri="http://schemas.openxmlformats.org/presentationml/2006/ole">
            <mc:AlternateContent xmlns:mc="http://schemas.openxmlformats.org/markup-compatibility/2006">
              <mc:Choice xmlns:v="urn:schemas-microsoft-com:vml" Requires="v">
                <p:oleObj name="Formula" r:id="rId2" imgW="3539520" imgH="446040" progId="Equation.Ribbit">
                  <p:embed/>
                </p:oleObj>
              </mc:Choice>
              <mc:Fallback>
                <p:oleObj name="Formula" r:id="rId2" imgW="3539520" imgH="446040" progId="Equation.Ribbit">
                  <p:embed/>
                  <p:pic>
                    <p:nvPicPr>
                      <p:cNvPr id="0" name=""/>
                      <p:cNvPicPr/>
                      <p:nvPr/>
                    </p:nvPicPr>
                    <p:blipFill>
                      <a:blip r:embed="rId3"/>
                      <a:stretch>
                        <a:fillRect/>
                      </a:stretch>
                    </p:blipFill>
                    <p:spPr>
                      <a:xfrm>
                        <a:off x="1072936" y="3209012"/>
                        <a:ext cx="6608763" cy="83026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039322819"/>
              </p:ext>
            </p:extLst>
          </p:nvPr>
        </p:nvGraphicFramePr>
        <p:xfrm>
          <a:off x="7681699" y="4275996"/>
          <a:ext cx="989861" cy="246014"/>
        </p:xfrm>
        <a:graphic>
          <a:graphicData uri="http://schemas.openxmlformats.org/presentationml/2006/ole">
            <mc:AlternateContent xmlns:mc="http://schemas.openxmlformats.org/markup-compatibility/2006">
              <mc:Choice xmlns:v="urn:schemas-microsoft-com:vml" Requires="v">
                <p:oleObj name="Formula" r:id="rId4" imgW="725400" imgH="180360" progId="Equation.Ribbit">
                  <p:embed/>
                </p:oleObj>
              </mc:Choice>
              <mc:Fallback>
                <p:oleObj name="Formula" r:id="rId4" imgW="725400" imgH="180360" progId="Equation.Ribbit">
                  <p:embed/>
                  <p:pic>
                    <p:nvPicPr>
                      <p:cNvPr id="0" name=""/>
                      <p:cNvPicPr/>
                      <p:nvPr/>
                    </p:nvPicPr>
                    <p:blipFill>
                      <a:blip r:embed="rId5"/>
                      <a:stretch>
                        <a:fillRect/>
                      </a:stretch>
                    </p:blipFill>
                    <p:spPr>
                      <a:xfrm>
                        <a:off x="7681699" y="4275996"/>
                        <a:ext cx="989861" cy="246014"/>
                      </a:xfrm>
                      <a:prstGeom prst="rect">
                        <a:avLst/>
                      </a:prstGeom>
                    </p:spPr>
                  </p:pic>
                </p:oleObj>
              </mc:Fallback>
            </mc:AlternateContent>
          </a:graphicData>
        </a:graphic>
      </p:graphicFrame>
    </p:spTree>
    <p:extLst>
      <p:ext uri="{BB962C8B-B14F-4D97-AF65-F5344CB8AC3E}">
        <p14:creationId xmlns:p14="http://schemas.microsoft.com/office/powerpoint/2010/main" val="983241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mn-lt"/>
                <a:ea typeface="+mj-ea"/>
              </a:rPr>
              <a:t>AODE</a:t>
            </a:r>
            <a:endParaRPr lang="zh-CN" altLang="en-US" dirty="0">
              <a:latin typeface="+mn-lt"/>
              <a:ea typeface="+mj-ea"/>
            </a:endParaRPr>
          </a:p>
        </p:txBody>
      </p:sp>
      <p:sp>
        <p:nvSpPr>
          <p:cNvPr id="5" name="内容占位符 2"/>
          <p:cNvSpPr txBox="1">
            <a:spLocks/>
          </p:cNvSpPr>
          <p:nvPr/>
        </p:nvSpPr>
        <p:spPr>
          <a:xfrm>
            <a:off x="347224" y="1023282"/>
            <a:ext cx="8629650" cy="4977467"/>
          </a:xfrm>
          <a:prstGeom prst="rect">
            <a:avLst/>
          </a:prstGeom>
        </p:spPr>
        <p:txBody>
          <a:bodyPr vert="horz" lIns="91440" tIns="45720" rIns="91440" bIns="45720" rtlCol="0">
            <a:normAutofit/>
          </a:bodyPr>
          <a:lstStyle>
            <a:lvl1pPr marL="228600" indent="-360000" algn="l" defTabSz="914400" rtl="0" eaLnBrk="1" latinLnBrk="0" hangingPunct="1">
              <a:lnSpc>
                <a:spcPct val="90000"/>
              </a:lnSpc>
              <a:spcBef>
                <a:spcPts val="1000"/>
              </a:spcBef>
              <a:buClr>
                <a:schemeClr val="accent1"/>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buSzPct val="120000"/>
              <a:buFont typeface="Wingdings" panose="05000000000000000000" pitchFamily="2" charset="2"/>
              <a:buChar char="p"/>
            </a:pPr>
            <a:r>
              <a:rPr lang="en-US" altLang="zh-CN" sz="2200" dirty="0">
                <a:latin typeface="Verdana" charset="0"/>
                <a:ea typeface="Verdana" charset="0"/>
                <a:cs typeface="Verdana" charset="0"/>
              </a:rPr>
              <a:t>AODE (Averaged One-Dependent Estimator) [Webb et al. 2005]</a:t>
            </a:r>
            <a:r>
              <a:rPr lang="zh-CN" altLang="en-US" sz="2200" dirty="0">
                <a:latin typeface="Verdana" charset="0"/>
                <a:ea typeface="Verdana" charset="0"/>
                <a:cs typeface="Verdana" charset="0"/>
              </a:rPr>
              <a:t> 是一种基于集成学习机制、更为强大的分类器。</a:t>
            </a:r>
            <a:endParaRPr kumimoji="1" lang="zh-CN" altLang="en-US" sz="2200" dirty="0"/>
          </a:p>
          <a:p>
            <a:pPr lvl="1"/>
            <a:r>
              <a:rPr lang="zh-CN" altLang="en-US" dirty="0"/>
              <a:t>尝试将每个属性作为超父构建 </a:t>
            </a:r>
            <a:r>
              <a:rPr lang="en-US" altLang="zh-CN" dirty="0"/>
              <a:t>SPODE</a:t>
            </a:r>
            <a:endParaRPr lang="zh-CN" altLang="en-US" dirty="0"/>
          </a:p>
          <a:p>
            <a:pPr lvl="1"/>
            <a:r>
              <a:rPr lang="zh-CN" altLang="en-US" dirty="0"/>
              <a:t>将具有足够训练数据支撑的</a:t>
            </a:r>
            <a:r>
              <a:rPr lang="en-US" altLang="zh-CN" dirty="0"/>
              <a:t>SPODE</a:t>
            </a:r>
            <a:r>
              <a:rPr lang="zh-CN" altLang="en-US" dirty="0"/>
              <a:t>集群起来作为最终结果</a:t>
            </a:r>
          </a:p>
          <a:p>
            <a:pPr lvl="1"/>
            <a:endParaRPr lang="zh-CN" altLang="en-US" dirty="0"/>
          </a:p>
          <a:p>
            <a:pPr lvl="1"/>
            <a:endParaRPr lang="zh-CN" altLang="en-US" dirty="0"/>
          </a:p>
          <a:p>
            <a:pPr marL="325800" lvl="1" indent="0">
              <a:buNone/>
            </a:pPr>
            <a:endParaRPr lang="zh-CN" altLang="en-US" dirty="0"/>
          </a:p>
          <a:p>
            <a:pPr marL="325800" lvl="1" indent="0">
              <a:buNone/>
            </a:pPr>
            <a:endParaRPr lang="zh-CN" altLang="en-US" dirty="0"/>
          </a:p>
          <a:p>
            <a:pPr marL="325800" lvl="1" indent="0">
              <a:buNone/>
            </a:pPr>
            <a:r>
              <a:rPr lang="zh-CN" altLang="en-US" dirty="0"/>
              <a:t>其中，    是在第   个属性上取值     的样本的集合，    为阈值常数</a:t>
            </a:r>
          </a:p>
          <a:p>
            <a:pPr marL="325800" lvl="1" indent="0">
              <a:buNone/>
            </a:pPr>
            <a:endParaRPr lang="zh-CN" altLang="en-US" dirty="0"/>
          </a:p>
          <a:p>
            <a:pPr marL="325800" lvl="1" indent="0">
              <a:buNone/>
            </a:pPr>
            <a:endParaRPr lang="zh-CN" altLang="en-US" dirty="0"/>
          </a:p>
          <a:p>
            <a:pPr marL="325800" lvl="1" indent="0">
              <a:buNone/>
            </a:pPr>
            <a:endParaRPr lang="zh-CN" altLang="en-US" dirty="0"/>
          </a:p>
          <a:p>
            <a:pPr marL="325800" lvl="1" indent="0">
              <a:buNone/>
            </a:pPr>
            <a:r>
              <a:rPr lang="en-US" altLang="zh-CN" dirty="0"/>
              <a:t> </a:t>
            </a:r>
            <a:r>
              <a:rPr lang="zh-CN" altLang="en-US" dirty="0"/>
              <a:t>其中，    是在第   个属性上取值数，      是类别为   且在第   个属性上取值为     的样本集合，</a:t>
            </a:r>
          </a:p>
          <a:p>
            <a:pPr marL="325800" lvl="1" indent="0">
              <a:buNone/>
            </a:pPr>
            <a:endParaRPr lang="en-US" altLang="zh-CN" dirty="0"/>
          </a:p>
          <a:p>
            <a:pPr lvl="1"/>
            <a:endParaRPr lang="zh-CN" altLang="en-US" dirty="0"/>
          </a:p>
          <a:p>
            <a:pPr lvl="1"/>
            <a:endParaRPr kumimoji="1" lang="zh-CN" altLang="en-US" dirty="0"/>
          </a:p>
          <a:p>
            <a:pPr lvl="1"/>
            <a:endParaRPr kumimoji="1" lang="zh-CN" altLang="en-US" dirty="0"/>
          </a:p>
        </p:txBody>
      </p:sp>
      <p:graphicFrame>
        <p:nvGraphicFramePr>
          <p:cNvPr id="19" name="对象 18"/>
          <p:cNvGraphicFramePr>
            <a:graphicFrameLocks noChangeAspect="1"/>
          </p:cNvGraphicFramePr>
          <p:nvPr>
            <p:extLst>
              <p:ext uri="{D42A27DB-BD31-4B8C-83A1-F6EECF244321}">
                <p14:modId xmlns:p14="http://schemas.microsoft.com/office/powerpoint/2010/main" val="2853637231"/>
              </p:ext>
            </p:extLst>
          </p:nvPr>
        </p:nvGraphicFramePr>
        <p:xfrm>
          <a:off x="1694978" y="2489712"/>
          <a:ext cx="5389563" cy="928687"/>
        </p:xfrm>
        <a:graphic>
          <a:graphicData uri="http://schemas.openxmlformats.org/presentationml/2006/ole">
            <mc:AlternateContent xmlns:mc="http://schemas.openxmlformats.org/markup-compatibility/2006">
              <mc:Choice xmlns:v="urn:schemas-microsoft-com:vml" Requires="v">
                <p:oleObj name="Formula" r:id="rId2" imgW="2888280" imgH="501840" progId="Equation.Ribbit">
                  <p:embed/>
                </p:oleObj>
              </mc:Choice>
              <mc:Fallback>
                <p:oleObj name="Formula" r:id="rId2" imgW="2888280" imgH="501840" progId="Equation.Ribbit">
                  <p:embed/>
                  <p:pic>
                    <p:nvPicPr>
                      <p:cNvPr id="0" name=""/>
                      <p:cNvPicPr/>
                      <p:nvPr/>
                    </p:nvPicPr>
                    <p:blipFill>
                      <a:blip r:embed="rId3"/>
                      <a:stretch>
                        <a:fillRect/>
                      </a:stretch>
                    </p:blipFill>
                    <p:spPr>
                      <a:xfrm>
                        <a:off x="1694978" y="2489712"/>
                        <a:ext cx="5389563" cy="928687"/>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4131776164"/>
              </p:ext>
            </p:extLst>
          </p:nvPr>
        </p:nvGraphicFramePr>
        <p:xfrm>
          <a:off x="1465708" y="3792685"/>
          <a:ext cx="344487" cy="262340"/>
        </p:xfrm>
        <a:graphic>
          <a:graphicData uri="http://schemas.openxmlformats.org/presentationml/2006/ole">
            <mc:AlternateContent xmlns:mc="http://schemas.openxmlformats.org/markup-compatibility/2006">
              <mc:Choice xmlns:v="urn:schemas-microsoft-com:vml" Requires="v">
                <p:oleObj name="Formula" r:id="rId4" imgW="219960" imgH="169200" progId="Equation.Ribbit">
                  <p:embed/>
                </p:oleObj>
              </mc:Choice>
              <mc:Fallback>
                <p:oleObj name="Formula" r:id="rId4" imgW="219960" imgH="169200" progId="Equation.Ribbit">
                  <p:embed/>
                  <p:pic>
                    <p:nvPicPr>
                      <p:cNvPr id="0" name=""/>
                      <p:cNvPicPr/>
                      <p:nvPr/>
                    </p:nvPicPr>
                    <p:blipFill>
                      <a:blip r:embed="rId5"/>
                      <a:stretch>
                        <a:fillRect/>
                      </a:stretch>
                    </p:blipFill>
                    <p:spPr>
                      <a:xfrm>
                        <a:off x="1465708" y="3792685"/>
                        <a:ext cx="344487" cy="26234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895708295"/>
              </p:ext>
            </p:extLst>
          </p:nvPr>
        </p:nvGraphicFramePr>
        <p:xfrm>
          <a:off x="2761260" y="3786170"/>
          <a:ext cx="90042" cy="256272"/>
        </p:xfrm>
        <a:graphic>
          <a:graphicData uri="http://schemas.openxmlformats.org/presentationml/2006/ole">
            <mc:AlternateContent xmlns:mc="http://schemas.openxmlformats.org/markup-compatibility/2006">
              <mc:Choice xmlns:v="urn:schemas-microsoft-com:vml" Requires="v">
                <p:oleObj name="Formula" r:id="rId6" imgW="52200" imgH="152640" progId="Equation.Ribbit">
                  <p:embed/>
                </p:oleObj>
              </mc:Choice>
              <mc:Fallback>
                <p:oleObj name="Formula" r:id="rId6" imgW="52200" imgH="152640" progId="Equation.Ribbit">
                  <p:embed/>
                  <p:pic>
                    <p:nvPicPr>
                      <p:cNvPr id="0" name=""/>
                      <p:cNvPicPr/>
                      <p:nvPr/>
                    </p:nvPicPr>
                    <p:blipFill>
                      <a:blip r:embed="rId7"/>
                      <a:stretch>
                        <a:fillRect/>
                      </a:stretch>
                    </p:blipFill>
                    <p:spPr>
                      <a:xfrm>
                        <a:off x="2761260" y="3786170"/>
                        <a:ext cx="90042" cy="256272"/>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1902283497"/>
              </p:ext>
            </p:extLst>
          </p:nvPr>
        </p:nvGraphicFramePr>
        <p:xfrm>
          <a:off x="4503987" y="3786170"/>
          <a:ext cx="292539" cy="267101"/>
        </p:xfrm>
        <a:graphic>
          <a:graphicData uri="http://schemas.openxmlformats.org/presentationml/2006/ole">
            <mc:AlternateContent xmlns:mc="http://schemas.openxmlformats.org/markup-compatibility/2006">
              <mc:Choice xmlns:v="urn:schemas-microsoft-com:vml" Requires="v">
                <p:oleObj name="Formula" r:id="rId8" imgW="127080" imgH="119520" progId="Equation.Ribbit">
                  <p:embed/>
                </p:oleObj>
              </mc:Choice>
              <mc:Fallback>
                <p:oleObj name="Formula" r:id="rId8" imgW="127080" imgH="119520" progId="Equation.Ribbit">
                  <p:embed/>
                  <p:pic>
                    <p:nvPicPr>
                      <p:cNvPr id="0" name=""/>
                      <p:cNvPicPr/>
                      <p:nvPr/>
                    </p:nvPicPr>
                    <p:blipFill>
                      <a:blip r:embed="rId9"/>
                      <a:stretch>
                        <a:fillRect/>
                      </a:stretch>
                    </p:blipFill>
                    <p:spPr>
                      <a:xfrm>
                        <a:off x="4503987" y="3786170"/>
                        <a:ext cx="292539" cy="267101"/>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662854914"/>
              </p:ext>
            </p:extLst>
          </p:nvPr>
        </p:nvGraphicFramePr>
        <p:xfrm>
          <a:off x="6639084" y="3755105"/>
          <a:ext cx="287337" cy="287337"/>
        </p:xfrm>
        <a:graphic>
          <a:graphicData uri="http://schemas.openxmlformats.org/presentationml/2006/ole">
            <mc:AlternateContent xmlns:mc="http://schemas.openxmlformats.org/markup-compatibility/2006">
              <mc:Choice xmlns:v="urn:schemas-microsoft-com:vml" Requires="v">
                <p:oleObj name="Formula" r:id="rId10" imgW="166680" imgH="171720" progId="Equation.Ribbit">
                  <p:embed/>
                </p:oleObj>
              </mc:Choice>
              <mc:Fallback>
                <p:oleObj name="Formula" r:id="rId10" imgW="166680" imgH="171720" progId="Equation.Ribbit">
                  <p:embed/>
                  <p:pic>
                    <p:nvPicPr>
                      <p:cNvPr id="0" name=""/>
                      <p:cNvPicPr/>
                      <p:nvPr/>
                    </p:nvPicPr>
                    <p:blipFill>
                      <a:blip r:embed="rId11"/>
                      <a:stretch>
                        <a:fillRect/>
                      </a:stretch>
                    </p:blipFill>
                    <p:spPr>
                      <a:xfrm>
                        <a:off x="6639084" y="3755105"/>
                        <a:ext cx="287337" cy="287337"/>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3140790695"/>
              </p:ext>
            </p:extLst>
          </p:nvPr>
        </p:nvGraphicFramePr>
        <p:xfrm>
          <a:off x="1341438" y="4268538"/>
          <a:ext cx="2452687" cy="682625"/>
        </p:xfrm>
        <a:graphic>
          <a:graphicData uri="http://schemas.openxmlformats.org/presentationml/2006/ole">
            <mc:AlternateContent xmlns:mc="http://schemas.openxmlformats.org/markup-compatibility/2006">
              <mc:Choice xmlns:v="urn:schemas-microsoft-com:vml" Requires="v">
                <p:oleObj name="Formula" r:id="rId12" imgW="1361520" imgH="382320" progId="Equation.Ribbit">
                  <p:embed/>
                </p:oleObj>
              </mc:Choice>
              <mc:Fallback>
                <p:oleObj name="Formula" r:id="rId12" imgW="1361520" imgH="382320" progId="Equation.Ribbit">
                  <p:embed/>
                  <p:pic>
                    <p:nvPicPr>
                      <p:cNvPr id="0" name=""/>
                      <p:cNvPicPr/>
                      <p:nvPr/>
                    </p:nvPicPr>
                    <p:blipFill>
                      <a:blip r:embed="rId13"/>
                      <a:stretch>
                        <a:fillRect/>
                      </a:stretch>
                    </p:blipFill>
                    <p:spPr>
                      <a:xfrm>
                        <a:off x="1341438" y="4268538"/>
                        <a:ext cx="2452687" cy="682625"/>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1679376684"/>
              </p:ext>
            </p:extLst>
          </p:nvPr>
        </p:nvGraphicFramePr>
        <p:xfrm>
          <a:off x="5046821" y="4266202"/>
          <a:ext cx="3184525" cy="704850"/>
        </p:xfrm>
        <a:graphic>
          <a:graphicData uri="http://schemas.openxmlformats.org/presentationml/2006/ole">
            <mc:AlternateContent xmlns:mc="http://schemas.openxmlformats.org/markup-compatibility/2006">
              <mc:Choice xmlns:v="urn:schemas-microsoft-com:vml" Requires="v">
                <p:oleObj name="Formula" r:id="rId14" imgW="1767960" imgH="395280" progId="Equation.Ribbit">
                  <p:embed/>
                </p:oleObj>
              </mc:Choice>
              <mc:Fallback>
                <p:oleObj name="Formula" r:id="rId14" imgW="1767960" imgH="395280" progId="Equation.Ribbit">
                  <p:embed/>
                  <p:pic>
                    <p:nvPicPr>
                      <p:cNvPr id="0" name=""/>
                      <p:cNvPicPr/>
                      <p:nvPr/>
                    </p:nvPicPr>
                    <p:blipFill>
                      <a:blip r:embed="rId15"/>
                      <a:stretch>
                        <a:fillRect/>
                      </a:stretch>
                    </p:blipFill>
                    <p:spPr>
                      <a:xfrm>
                        <a:off x="5046821" y="4266202"/>
                        <a:ext cx="3184525" cy="704850"/>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2839032545"/>
              </p:ext>
            </p:extLst>
          </p:nvPr>
        </p:nvGraphicFramePr>
        <p:xfrm>
          <a:off x="1618716" y="5139140"/>
          <a:ext cx="285750" cy="277812"/>
        </p:xfrm>
        <a:graphic>
          <a:graphicData uri="http://schemas.openxmlformats.org/presentationml/2006/ole">
            <mc:AlternateContent xmlns:mc="http://schemas.openxmlformats.org/markup-compatibility/2006">
              <mc:Choice xmlns:v="urn:schemas-microsoft-com:vml" Requires="v">
                <p:oleObj name="Formula" r:id="rId16" imgW="158760" imgH="156240" progId="Equation.Ribbit">
                  <p:embed/>
                </p:oleObj>
              </mc:Choice>
              <mc:Fallback>
                <p:oleObj name="Formula" r:id="rId16" imgW="158760" imgH="156240" progId="Equation.Ribbit">
                  <p:embed/>
                  <p:pic>
                    <p:nvPicPr>
                      <p:cNvPr id="0" name=""/>
                      <p:cNvPicPr/>
                      <p:nvPr/>
                    </p:nvPicPr>
                    <p:blipFill>
                      <a:blip r:embed="rId17"/>
                      <a:stretch>
                        <a:fillRect/>
                      </a:stretch>
                    </p:blipFill>
                    <p:spPr>
                      <a:xfrm>
                        <a:off x="1618716" y="5139140"/>
                        <a:ext cx="285750" cy="277812"/>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3006215523"/>
              </p:ext>
            </p:extLst>
          </p:nvPr>
        </p:nvGraphicFramePr>
        <p:xfrm>
          <a:off x="2822575" y="5141913"/>
          <a:ext cx="93663" cy="271462"/>
        </p:xfrm>
        <a:graphic>
          <a:graphicData uri="http://schemas.openxmlformats.org/presentationml/2006/ole">
            <mc:AlternateContent xmlns:mc="http://schemas.openxmlformats.org/markup-compatibility/2006">
              <mc:Choice xmlns:v="urn:schemas-microsoft-com:vml" Requires="v">
                <p:oleObj name="Formula" r:id="rId18" imgW="52200" imgH="152640" progId="Equation.Ribbit">
                  <p:embed/>
                </p:oleObj>
              </mc:Choice>
              <mc:Fallback>
                <p:oleObj name="Formula" r:id="rId18" imgW="52200" imgH="152640" progId="Equation.Ribbit">
                  <p:embed/>
                  <p:pic>
                    <p:nvPicPr>
                      <p:cNvPr id="0" name=""/>
                      <p:cNvPicPr/>
                      <p:nvPr/>
                    </p:nvPicPr>
                    <p:blipFill>
                      <a:blip r:embed="rId7"/>
                      <a:stretch>
                        <a:fillRect/>
                      </a:stretch>
                    </p:blipFill>
                    <p:spPr>
                      <a:xfrm>
                        <a:off x="2822575" y="5141913"/>
                        <a:ext cx="93663" cy="271462"/>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427400530"/>
              </p:ext>
            </p:extLst>
          </p:nvPr>
        </p:nvGraphicFramePr>
        <p:xfrm>
          <a:off x="5046821" y="5139140"/>
          <a:ext cx="461475" cy="262918"/>
        </p:xfrm>
        <a:graphic>
          <a:graphicData uri="http://schemas.openxmlformats.org/presentationml/2006/ole">
            <mc:AlternateContent xmlns:mc="http://schemas.openxmlformats.org/markup-compatibility/2006">
              <mc:Choice xmlns:v="urn:schemas-microsoft-com:vml" Requires="v">
                <p:oleObj name="Formula" r:id="rId19" imgW="297360" imgH="169200" progId="Equation.Ribbit">
                  <p:embed/>
                </p:oleObj>
              </mc:Choice>
              <mc:Fallback>
                <p:oleObj name="Formula" r:id="rId19" imgW="297360" imgH="169200" progId="Equation.Ribbit">
                  <p:embed/>
                  <p:pic>
                    <p:nvPicPr>
                      <p:cNvPr id="0" name=""/>
                      <p:cNvPicPr/>
                      <p:nvPr/>
                    </p:nvPicPr>
                    <p:blipFill>
                      <a:blip r:embed="rId20"/>
                      <a:stretch>
                        <a:fillRect/>
                      </a:stretch>
                    </p:blipFill>
                    <p:spPr>
                      <a:xfrm>
                        <a:off x="5046821" y="5139140"/>
                        <a:ext cx="461475" cy="262918"/>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3043121518"/>
              </p:ext>
            </p:extLst>
          </p:nvPr>
        </p:nvGraphicFramePr>
        <p:xfrm>
          <a:off x="6639083" y="5172995"/>
          <a:ext cx="145304" cy="240380"/>
        </p:xfrm>
        <a:graphic>
          <a:graphicData uri="http://schemas.openxmlformats.org/presentationml/2006/ole">
            <mc:AlternateContent xmlns:mc="http://schemas.openxmlformats.org/markup-compatibility/2006">
              <mc:Choice xmlns:v="urn:schemas-microsoft-com:vml" Requires="v">
                <p:oleObj name="Formula" r:id="rId21" imgW="71280" imgH="119520" progId="Equation.Ribbit">
                  <p:embed/>
                </p:oleObj>
              </mc:Choice>
              <mc:Fallback>
                <p:oleObj name="Formula" r:id="rId21" imgW="71280" imgH="119520" progId="Equation.Ribbit">
                  <p:embed/>
                  <p:pic>
                    <p:nvPicPr>
                      <p:cNvPr id="0" name=""/>
                      <p:cNvPicPr/>
                      <p:nvPr/>
                    </p:nvPicPr>
                    <p:blipFill>
                      <a:blip r:embed="rId22"/>
                      <a:stretch>
                        <a:fillRect/>
                      </a:stretch>
                    </p:blipFill>
                    <p:spPr>
                      <a:xfrm>
                        <a:off x="6639083" y="5172995"/>
                        <a:ext cx="145304" cy="240380"/>
                      </a:xfrm>
                      <a:prstGeom prst="rect">
                        <a:avLst/>
                      </a:prstGeom>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419995298"/>
              </p:ext>
            </p:extLst>
          </p:nvPr>
        </p:nvGraphicFramePr>
        <p:xfrm>
          <a:off x="7721981" y="5130596"/>
          <a:ext cx="95250" cy="271462"/>
        </p:xfrm>
        <a:graphic>
          <a:graphicData uri="http://schemas.openxmlformats.org/presentationml/2006/ole">
            <mc:AlternateContent xmlns:mc="http://schemas.openxmlformats.org/markup-compatibility/2006">
              <mc:Choice xmlns:v="urn:schemas-microsoft-com:vml" Requires="v">
                <p:oleObj name="Formula" r:id="rId23" imgW="52200" imgH="152640" progId="Equation.Ribbit">
                  <p:embed/>
                </p:oleObj>
              </mc:Choice>
              <mc:Fallback>
                <p:oleObj name="Formula" r:id="rId23" imgW="52200" imgH="152640" progId="Equation.Ribbit">
                  <p:embed/>
                  <p:pic>
                    <p:nvPicPr>
                      <p:cNvPr id="0" name=""/>
                      <p:cNvPicPr/>
                      <p:nvPr/>
                    </p:nvPicPr>
                    <p:blipFill>
                      <a:blip r:embed="rId7"/>
                      <a:stretch>
                        <a:fillRect/>
                      </a:stretch>
                    </p:blipFill>
                    <p:spPr>
                      <a:xfrm>
                        <a:off x="7721981" y="5130596"/>
                        <a:ext cx="95250" cy="271462"/>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23429358"/>
              </p:ext>
            </p:extLst>
          </p:nvPr>
        </p:nvGraphicFramePr>
        <p:xfrm>
          <a:off x="1884981" y="5413375"/>
          <a:ext cx="287655" cy="267679"/>
        </p:xfrm>
        <a:graphic>
          <a:graphicData uri="http://schemas.openxmlformats.org/presentationml/2006/ole">
            <mc:AlternateContent xmlns:mc="http://schemas.openxmlformats.org/markup-compatibility/2006">
              <mc:Choice xmlns:v="urn:schemas-microsoft-com:vml" Requires="v">
                <p:oleObj name="Formula" r:id="rId24" imgW="127080" imgH="119520" progId="Equation.Ribbit">
                  <p:embed/>
                </p:oleObj>
              </mc:Choice>
              <mc:Fallback>
                <p:oleObj name="Formula" r:id="rId24" imgW="127080" imgH="119520" progId="Equation.Ribbit">
                  <p:embed/>
                  <p:pic>
                    <p:nvPicPr>
                      <p:cNvPr id="0" name=""/>
                      <p:cNvPicPr/>
                      <p:nvPr/>
                    </p:nvPicPr>
                    <p:blipFill>
                      <a:blip r:embed="rId9"/>
                      <a:stretch>
                        <a:fillRect/>
                      </a:stretch>
                    </p:blipFill>
                    <p:spPr>
                      <a:xfrm>
                        <a:off x="1884981" y="5413375"/>
                        <a:ext cx="287655" cy="267679"/>
                      </a:xfrm>
                      <a:prstGeom prst="rect">
                        <a:avLst/>
                      </a:prstGeom>
                    </p:spPr>
                  </p:pic>
                </p:oleObj>
              </mc:Fallback>
            </mc:AlternateContent>
          </a:graphicData>
        </a:graphic>
      </p:graphicFrame>
    </p:spTree>
    <p:extLst>
      <p:ext uri="{BB962C8B-B14F-4D97-AF65-F5344CB8AC3E}">
        <p14:creationId xmlns:p14="http://schemas.microsoft.com/office/powerpoint/2010/main" val="477028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章节目录</a:t>
            </a:r>
          </a:p>
        </p:txBody>
      </p:sp>
      <p:sp>
        <p:nvSpPr>
          <p:cNvPr id="4" name="内容占位符 3"/>
          <p:cNvSpPr>
            <a:spLocks noGrp="1"/>
          </p:cNvSpPr>
          <p:nvPr>
            <p:ph idx="1"/>
          </p:nvPr>
        </p:nvSpPr>
        <p:spPr>
          <a:xfrm>
            <a:off x="260350" y="1242562"/>
            <a:ext cx="8616950" cy="3698081"/>
          </a:xfrm>
        </p:spPr>
        <p:txBody>
          <a:bodyPr>
            <a:noAutofit/>
          </a:bodyPr>
          <a:lstStyle/>
          <a:p>
            <a:pPr>
              <a:lnSpc>
                <a:spcPct val="150000"/>
              </a:lnSpc>
            </a:pPr>
            <a:r>
              <a:rPr lang="zh-CN" altLang="en-US" b="1" dirty="0">
                <a:solidFill>
                  <a:schemeClr val="bg1">
                    <a:lumMod val="85000"/>
                  </a:schemeClr>
                </a:solidFill>
                <a:latin typeface="+mn-ea"/>
                <a:ea typeface="+mn-ea"/>
                <a:cs typeface="宋体"/>
              </a:rPr>
              <a:t>贝叶斯决策论</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极大似然估计</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朴素贝叶斯分类器</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半朴素贝叶斯分类器</a:t>
            </a:r>
            <a:endParaRPr lang="en-US" altLang="zh-CN" b="1" dirty="0">
              <a:solidFill>
                <a:schemeClr val="bg1">
                  <a:lumMod val="85000"/>
                </a:schemeClr>
              </a:solidFill>
              <a:latin typeface="+mn-ea"/>
              <a:ea typeface="+mn-ea"/>
              <a:cs typeface="宋体"/>
            </a:endParaRPr>
          </a:p>
          <a:p>
            <a:pPr>
              <a:lnSpc>
                <a:spcPct val="150000"/>
              </a:lnSpc>
            </a:pPr>
            <a:r>
              <a:rPr lang="zh-CN" altLang="en-US" b="1" dirty="0">
                <a:latin typeface="+mn-ea"/>
                <a:ea typeface="+mn-ea"/>
                <a:cs typeface="宋体"/>
              </a:rPr>
              <a:t>贝叶斯网</a:t>
            </a:r>
            <a:endParaRPr lang="en-US" altLang="zh-CN" b="1" dirty="0">
              <a:latin typeface="+mn-ea"/>
              <a:ea typeface="+mn-ea"/>
              <a:cs typeface="宋体"/>
            </a:endParaRPr>
          </a:p>
          <a:p>
            <a:pPr>
              <a:lnSpc>
                <a:spcPct val="150000"/>
              </a:lnSpc>
            </a:pPr>
            <a:r>
              <a:rPr lang="en-US" altLang="zh-CN" b="1" dirty="0">
                <a:solidFill>
                  <a:schemeClr val="bg1">
                    <a:lumMod val="85000"/>
                  </a:schemeClr>
                </a:solidFill>
                <a:latin typeface="Verdana" charset="0"/>
                <a:ea typeface="Verdana" charset="0"/>
                <a:cs typeface="Verdana" charset="0"/>
              </a:rPr>
              <a:t>EM</a:t>
            </a:r>
            <a:r>
              <a:rPr lang="zh-CN" altLang="en-US" b="1" dirty="0">
                <a:solidFill>
                  <a:schemeClr val="bg1">
                    <a:lumMod val="85000"/>
                  </a:schemeClr>
                </a:solidFill>
                <a:latin typeface="+mn-ea"/>
                <a:ea typeface="+mn-ea"/>
                <a:cs typeface="宋体"/>
              </a:rPr>
              <a:t>算法</a:t>
            </a:r>
            <a:endParaRPr lang="en-US" altLang="zh-CN" b="1" dirty="0">
              <a:solidFill>
                <a:schemeClr val="bg1">
                  <a:lumMod val="85000"/>
                </a:schemeClr>
              </a:solidFill>
              <a:latin typeface="+mn-ea"/>
              <a:ea typeface="+mn-ea"/>
              <a:cs typeface="宋体"/>
            </a:endParaRPr>
          </a:p>
        </p:txBody>
      </p:sp>
    </p:spTree>
    <p:extLst>
      <p:ext uri="{BB962C8B-B14F-4D97-AF65-F5344CB8AC3E}">
        <p14:creationId xmlns:p14="http://schemas.microsoft.com/office/powerpoint/2010/main" val="1325078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贝叶斯网</a:t>
            </a:r>
            <a:endParaRPr lang="zh-CN" altLang="en-US" dirty="0">
              <a:latin typeface="+mj-ea"/>
              <a:ea typeface="+mj-ea"/>
            </a:endParaRPr>
          </a:p>
        </p:txBody>
      </p:sp>
      <p:sp>
        <p:nvSpPr>
          <p:cNvPr id="2" name="内容占位符 1"/>
          <p:cNvSpPr>
            <a:spLocks noGrp="1"/>
          </p:cNvSpPr>
          <p:nvPr>
            <p:ph sz="quarter" idx="14"/>
          </p:nvPr>
        </p:nvSpPr>
        <p:spPr>
          <a:xfrm>
            <a:off x="173851" y="1040891"/>
            <a:ext cx="8723013" cy="5174557"/>
          </a:xfrm>
        </p:spPr>
        <p:txBody>
          <a:bodyPr>
            <a:normAutofit/>
          </a:bodyPr>
          <a:lstStyle/>
          <a:p>
            <a:r>
              <a:rPr lang="zh-CN" altLang="en-US" dirty="0">
                <a:latin typeface="+mn-ea"/>
                <a:ea typeface="+mn-ea"/>
                <a:cs typeface="宋体"/>
              </a:rPr>
              <a:t>贝叶斯网 </a:t>
            </a:r>
            <a:r>
              <a:rPr lang="en-US" altLang="zh-CN" dirty="0">
                <a:latin typeface="+mn-ea"/>
                <a:ea typeface="+mn-ea"/>
                <a:cs typeface="宋体"/>
              </a:rPr>
              <a:t>(</a:t>
            </a:r>
            <a:r>
              <a:rPr lang="en-US" altLang="zh-CN" dirty="0">
                <a:latin typeface="Verdana" charset="0"/>
                <a:ea typeface="Verdana" charset="0"/>
                <a:cs typeface="Verdana" charset="0"/>
              </a:rPr>
              <a:t>Bayesian network</a:t>
            </a:r>
            <a:r>
              <a:rPr lang="en-US" altLang="zh-CN" dirty="0">
                <a:latin typeface="+mn-ea"/>
                <a:ea typeface="+mn-ea"/>
                <a:cs typeface="宋体"/>
              </a:rPr>
              <a:t>)</a:t>
            </a:r>
            <a:r>
              <a:rPr lang="zh-CN" altLang="en-US" dirty="0">
                <a:latin typeface="+mn-ea"/>
                <a:ea typeface="+mn-ea"/>
                <a:cs typeface="宋体"/>
              </a:rPr>
              <a:t>亦称“信念网”</a:t>
            </a:r>
            <a:r>
              <a:rPr lang="en-US" altLang="zh-CN" dirty="0">
                <a:latin typeface="+mn-ea"/>
                <a:ea typeface="+mn-ea"/>
                <a:cs typeface="宋体"/>
              </a:rPr>
              <a:t>(</a:t>
            </a:r>
            <a:r>
              <a:rPr lang="en-US" altLang="zh-CN" dirty="0">
                <a:latin typeface="Verdana" charset="0"/>
                <a:ea typeface="Verdana" charset="0"/>
                <a:cs typeface="Verdana" charset="0"/>
              </a:rPr>
              <a:t>brief network</a:t>
            </a:r>
            <a:r>
              <a:rPr lang="en-US" altLang="zh-CN" dirty="0">
                <a:latin typeface="+mn-ea"/>
                <a:ea typeface="+mn-ea"/>
                <a:cs typeface="宋体"/>
              </a:rPr>
              <a:t>)</a:t>
            </a:r>
            <a:r>
              <a:rPr lang="zh-CN" altLang="en-US" dirty="0">
                <a:latin typeface="+mn-ea"/>
                <a:ea typeface="+mn-ea"/>
                <a:cs typeface="宋体"/>
              </a:rPr>
              <a:t>，它借助有向无环图 </a:t>
            </a:r>
            <a:r>
              <a:rPr lang="en-US" altLang="zh-CN" dirty="0">
                <a:latin typeface="+mn-ea"/>
                <a:ea typeface="+mn-ea"/>
                <a:cs typeface="宋体"/>
              </a:rPr>
              <a:t>(</a:t>
            </a:r>
            <a:r>
              <a:rPr lang="en-US" altLang="zh-CN" dirty="0">
                <a:latin typeface="Verdana" charset="0"/>
                <a:ea typeface="Verdana" charset="0"/>
                <a:cs typeface="Verdana" charset="0"/>
              </a:rPr>
              <a:t>Directed Acyclic Graph, DAG</a:t>
            </a:r>
            <a:r>
              <a:rPr lang="en-US" altLang="zh-CN" dirty="0">
                <a:latin typeface="+mn-ea"/>
                <a:ea typeface="+mn-ea"/>
                <a:cs typeface="宋体"/>
              </a:rPr>
              <a:t>)</a:t>
            </a:r>
            <a:r>
              <a:rPr lang="zh-CN" altLang="en-US" dirty="0">
                <a:latin typeface="+mn-ea"/>
                <a:ea typeface="+mn-ea"/>
                <a:cs typeface="宋体"/>
              </a:rPr>
              <a:t>来刻画属性间的依赖关系，并使用条件概率表 </a:t>
            </a:r>
            <a:r>
              <a:rPr lang="en-US" altLang="zh-CN" dirty="0">
                <a:latin typeface="+mn-ea"/>
                <a:ea typeface="+mn-ea"/>
                <a:cs typeface="宋体"/>
              </a:rPr>
              <a:t>(</a:t>
            </a:r>
            <a:r>
              <a:rPr lang="en-US" altLang="zh-CN" dirty="0">
                <a:latin typeface="Verdana" charset="0"/>
                <a:ea typeface="Verdana" charset="0"/>
                <a:cs typeface="Verdana" charset="0"/>
              </a:rPr>
              <a:t>Conditional Probability Table, CPT</a:t>
            </a:r>
            <a:r>
              <a:rPr lang="en-US" altLang="zh-CN" dirty="0">
                <a:latin typeface="+mn-ea"/>
                <a:ea typeface="+mn-ea"/>
                <a:cs typeface="宋体"/>
              </a:rPr>
              <a:t>)</a:t>
            </a:r>
            <a:r>
              <a:rPr lang="zh-CN" altLang="en-US" dirty="0">
                <a:latin typeface="+mn-ea"/>
                <a:ea typeface="+mn-ea"/>
                <a:cs typeface="宋体"/>
              </a:rPr>
              <a:t>来表述属性的联合概率分布。</a:t>
            </a:r>
          </a:p>
          <a:p>
            <a:endParaRPr lang="zh-CN" altLang="en-US" dirty="0">
              <a:latin typeface="+mn-ea"/>
              <a:ea typeface="+mn-ea"/>
              <a:cs typeface="宋体"/>
            </a:endParaRPr>
          </a:p>
          <a:p>
            <a:endParaRPr lang="zh-CN" altLang="en-US" dirty="0">
              <a:latin typeface="+mn-ea"/>
              <a:ea typeface="+mn-ea"/>
              <a:cs typeface="宋体"/>
            </a:endParaRPr>
          </a:p>
          <a:p>
            <a:endParaRPr lang="zh-CN" altLang="en-US" dirty="0">
              <a:latin typeface="+mn-ea"/>
              <a:ea typeface="+mn-ea"/>
              <a:cs typeface="宋体"/>
            </a:endParaRPr>
          </a:p>
          <a:p>
            <a:endParaRPr lang="zh-CN" altLang="en-US" dirty="0">
              <a:latin typeface="+mn-ea"/>
              <a:ea typeface="+mn-ea"/>
              <a:cs typeface="宋体"/>
            </a:endParaRPr>
          </a:p>
          <a:p>
            <a:pPr marL="0" indent="0">
              <a:buNone/>
            </a:pPr>
            <a:r>
              <a:rPr lang="zh-CN" altLang="en-US" dirty="0">
                <a:latin typeface="+mn-ea"/>
                <a:ea typeface="+mn-ea"/>
                <a:cs typeface="宋体"/>
              </a:rPr>
              <a:t>			</a:t>
            </a:r>
          </a:p>
          <a:p>
            <a:endParaRPr lang="en-US" altLang="zh-CN" dirty="0">
              <a:latin typeface="宋体"/>
              <a:ea typeface="宋体"/>
              <a:cs typeface="宋体"/>
            </a:endParaRPr>
          </a:p>
          <a:p>
            <a:endParaRPr lang="en-US" altLang="zh-CN" dirty="0">
              <a:latin typeface="+mn-ea"/>
              <a:ea typeface="+mn-ea"/>
              <a:cs typeface="宋体"/>
            </a:endParaRPr>
          </a:p>
          <a:p>
            <a:endParaRPr kumimoji="1" lang="zh-CN" altLang="en-US" dirty="0">
              <a:latin typeface="+mn-ea"/>
              <a:ea typeface="+mn-ea"/>
            </a:endParaRPr>
          </a:p>
        </p:txBody>
      </p:sp>
    </p:spTree>
    <p:extLst>
      <p:ext uri="{BB962C8B-B14F-4D97-AF65-F5344CB8AC3E}">
        <p14:creationId xmlns:p14="http://schemas.microsoft.com/office/powerpoint/2010/main" val="1861507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章节目录</a:t>
            </a:r>
          </a:p>
        </p:txBody>
      </p:sp>
      <p:sp>
        <p:nvSpPr>
          <p:cNvPr id="4" name="内容占位符 3"/>
          <p:cNvSpPr>
            <a:spLocks noGrp="1"/>
          </p:cNvSpPr>
          <p:nvPr>
            <p:ph idx="1"/>
          </p:nvPr>
        </p:nvSpPr>
        <p:spPr>
          <a:xfrm>
            <a:off x="260350" y="1242562"/>
            <a:ext cx="8616950" cy="3698081"/>
          </a:xfrm>
        </p:spPr>
        <p:txBody>
          <a:bodyPr>
            <a:noAutofit/>
          </a:bodyPr>
          <a:lstStyle/>
          <a:p>
            <a:pPr>
              <a:lnSpc>
                <a:spcPct val="150000"/>
              </a:lnSpc>
            </a:pPr>
            <a:r>
              <a:rPr lang="zh-CN" altLang="en-US" b="1" dirty="0">
                <a:latin typeface="+mn-ea"/>
                <a:ea typeface="+mn-ea"/>
                <a:cs typeface="宋体"/>
              </a:rPr>
              <a:t>贝叶斯决策论</a:t>
            </a:r>
            <a:endParaRPr lang="en-US" altLang="zh-CN" b="1" dirty="0">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极大似然估计</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朴素贝叶斯分类器</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半朴素贝叶斯分类器</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贝叶斯网</a:t>
            </a:r>
            <a:endParaRPr lang="en-US" altLang="zh-CN" b="1" dirty="0">
              <a:solidFill>
                <a:schemeClr val="bg1">
                  <a:lumMod val="85000"/>
                </a:schemeClr>
              </a:solidFill>
              <a:latin typeface="+mn-ea"/>
              <a:ea typeface="+mn-ea"/>
              <a:cs typeface="宋体"/>
            </a:endParaRPr>
          </a:p>
          <a:p>
            <a:pPr>
              <a:lnSpc>
                <a:spcPct val="150000"/>
              </a:lnSpc>
            </a:pPr>
            <a:r>
              <a:rPr lang="en-US" altLang="zh-CN" b="1" dirty="0">
                <a:solidFill>
                  <a:schemeClr val="bg1">
                    <a:lumMod val="85000"/>
                  </a:schemeClr>
                </a:solidFill>
                <a:latin typeface="Verdana" charset="0"/>
                <a:ea typeface="Verdana" charset="0"/>
                <a:cs typeface="Verdana" charset="0"/>
              </a:rPr>
              <a:t>EM</a:t>
            </a:r>
            <a:r>
              <a:rPr lang="zh-CN" altLang="en-US" b="1" dirty="0">
                <a:solidFill>
                  <a:schemeClr val="bg1">
                    <a:lumMod val="85000"/>
                  </a:schemeClr>
                </a:solidFill>
                <a:latin typeface="+mn-ea"/>
                <a:ea typeface="+mn-ea"/>
                <a:cs typeface="宋体"/>
              </a:rPr>
              <a:t>算法</a:t>
            </a:r>
            <a:endParaRPr lang="en-US" altLang="zh-CN" b="1" dirty="0">
              <a:solidFill>
                <a:schemeClr val="bg1">
                  <a:lumMod val="85000"/>
                </a:schemeClr>
              </a:solidFill>
              <a:latin typeface="+mn-ea"/>
              <a:ea typeface="+mn-ea"/>
              <a:cs typeface="宋体"/>
            </a:endParaRPr>
          </a:p>
        </p:txBody>
      </p:sp>
    </p:spTree>
    <p:extLst>
      <p:ext uri="{BB962C8B-B14F-4D97-AF65-F5344CB8AC3E}">
        <p14:creationId xmlns:p14="http://schemas.microsoft.com/office/powerpoint/2010/main" val="1766856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贝叶斯网</a:t>
            </a:r>
            <a:endParaRPr lang="zh-CN" altLang="en-US" dirty="0">
              <a:latin typeface="+mj-ea"/>
              <a:ea typeface="+mj-ea"/>
            </a:endParaRPr>
          </a:p>
        </p:txBody>
      </p:sp>
      <p:sp>
        <p:nvSpPr>
          <p:cNvPr id="2" name="内容占位符 1"/>
          <p:cNvSpPr>
            <a:spLocks noGrp="1"/>
          </p:cNvSpPr>
          <p:nvPr>
            <p:ph sz="quarter" idx="14"/>
          </p:nvPr>
        </p:nvSpPr>
        <p:spPr>
          <a:xfrm>
            <a:off x="173851" y="1040891"/>
            <a:ext cx="8723013" cy="5407534"/>
          </a:xfrm>
        </p:spPr>
        <p:txBody>
          <a:bodyPr>
            <a:normAutofit/>
          </a:bodyPr>
          <a:lstStyle/>
          <a:p>
            <a:r>
              <a:rPr lang="zh-CN" altLang="en-US" dirty="0">
                <a:latin typeface="+mn-ea"/>
                <a:ea typeface="+mn-ea"/>
                <a:cs typeface="宋体"/>
              </a:rPr>
              <a:t>贝叶斯网 </a:t>
            </a:r>
            <a:r>
              <a:rPr lang="en-US" altLang="zh-CN" dirty="0">
                <a:latin typeface="+mn-ea"/>
                <a:ea typeface="+mn-ea"/>
                <a:cs typeface="宋体"/>
              </a:rPr>
              <a:t>(</a:t>
            </a:r>
            <a:r>
              <a:rPr lang="en-US" altLang="zh-CN" dirty="0">
                <a:latin typeface="Verdana" charset="0"/>
                <a:ea typeface="Verdana" charset="0"/>
                <a:cs typeface="Verdana" charset="0"/>
              </a:rPr>
              <a:t>Bayesian network</a:t>
            </a:r>
            <a:r>
              <a:rPr lang="en-US" altLang="zh-CN" dirty="0">
                <a:latin typeface="+mn-ea"/>
                <a:ea typeface="+mn-ea"/>
                <a:cs typeface="宋体"/>
              </a:rPr>
              <a:t>)</a:t>
            </a:r>
            <a:r>
              <a:rPr lang="zh-CN" altLang="en-US" dirty="0">
                <a:latin typeface="+mn-ea"/>
                <a:ea typeface="+mn-ea"/>
                <a:cs typeface="宋体"/>
              </a:rPr>
              <a:t>亦称“信念网”</a:t>
            </a:r>
            <a:r>
              <a:rPr lang="en-US" altLang="zh-CN" dirty="0">
                <a:latin typeface="+mn-ea"/>
                <a:ea typeface="+mn-ea"/>
                <a:cs typeface="宋体"/>
              </a:rPr>
              <a:t>(</a:t>
            </a:r>
            <a:r>
              <a:rPr lang="en-US" altLang="zh-CN" dirty="0">
                <a:latin typeface="Verdana" charset="0"/>
                <a:ea typeface="Verdana" charset="0"/>
                <a:cs typeface="Verdana" charset="0"/>
              </a:rPr>
              <a:t>brief network</a:t>
            </a:r>
            <a:r>
              <a:rPr lang="en-US" altLang="zh-CN" dirty="0">
                <a:latin typeface="+mn-ea"/>
                <a:ea typeface="+mn-ea"/>
                <a:cs typeface="宋体"/>
              </a:rPr>
              <a:t>)</a:t>
            </a:r>
            <a:r>
              <a:rPr lang="zh-CN" altLang="en-US" dirty="0">
                <a:latin typeface="+mn-ea"/>
                <a:ea typeface="+mn-ea"/>
                <a:cs typeface="宋体"/>
              </a:rPr>
              <a:t>，它借助有向无环图 </a:t>
            </a:r>
            <a:r>
              <a:rPr lang="en-US" altLang="zh-CN" dirty="0">
                <a:latin typeface="+mn-ea"/>
                <a:ea typeface="+mn-ea"/>
                <a:cs typeface="宋体"/>
              </a:rPr>
              <a:t>(</a:t>
            </a:r>
            <a:r>
              <a:rPr lang="en-US" altLang="zh-CN" dirty="0">
                <a:latin typeface="Verdana" charset="0"/>
                <a:ea typeface="Verdana" charset="0"/>
                <a:cs typeface="Verdana" charset="0"/>
              </a:rPr>
              <a:t>Directed Acyclic Graph, DAG</a:t>
            </a:r>
            <a:r>
              <a:rPr lang="en-US" altLang="zh-CN" dirty="0">
                <a:latin typeface="+mn-ea"/>
                <a:ea typeface="+mn-ea"/>
                <a:cs typeface="宋体"/>
              </a:rPr>
              <a:t>)</a:t>
            </a:r>
            <a:r>
              <a:rPr lang="zh-CN" altLang="en-US" dirty="0">
                <a:latin typeface="+mn-ea"/>
                <a:ea typeface="+mn-ea"/>
                <a:cs typeface="宋体"/>
              </a:rPr>
              <a:t>来刻画属性间的依赖关系，并使用条件概率表 </a:t>
            </a:r>
            <a:r>
              <a:rPr lang="en-US" altLang="zh-CN" dirty="0">
                <a:latin typeface="+mn-ea"/>
                <a:ea typeface="+mn-ea"/>
                <a:cs typeface="宋体"/>
              </a:rPr>
              <a:t>(</a:t>
            </a:r>
            <a:r>
              <a:rPr lang="en-US" altLang="zh-CN" dirty="0">
                <a:latin typeface="Verdana" charset="0"/>
                <a:ea typeface="Verdana" charset="0"/>
                <a:cs typeface="Verdana" charset="0"/>
              </a:rPr>
              <a:t>Conditional Probability Table, CPT</a:t>
            </a:r>
            <a:r>
              <a:rPr lang="en-US" altLang="zh-CN" dirty="0">
                <a:latin typeface="+mn-ea"/>
                <a:ea typeface="+mn-ea"/>
                <a:cs typeface="宋体"/>
              </a:rPr>
              <a:t>)</a:t>
            </a:r>
            <a:r>
              <a:rPr lang="zh-CN" altLang="en-US" dirty="0">
                <a:latin typeface="+mn-ea"/>
                <a:ea typeface="+mn-ea"/>
                <a:cs typeface="宋体"/>
              </a:rPr>
              <a:t>来表述属性的联合概率分布。</a:t>
            </a:r>
          </a:p>
          <a:p>
            <a:endParaRPr lang="zh-CN" altLang="en-US" dirty="0">
              <a:latin typeface="+mn-ea"/>
              <a:ea typeface="+mn-ea"/>
              <a:cs typeface="宋体"/>
            </a:endParaRPr>
          </a:p>
          <a:p>
            <a:endParaRPr lang="zh-CN" altLang="en-US" dirty="0">
              <a:latin typeface="+mn-ea"/>
              <a:ea typeface="+mn-ea"/>
              <a:cs typeface="宋体"/>
            </a:endParaRPr>
          </a:p>
          <a:p>
            <a:endParaRPr lang="zh-CN" altLang="en-US" dirty="0">
              <a:latin typeface="+mn-ea"/>
              <a:ea typeface="+mn-ea"/>
              <a:cs typeface="宋体"/>
            </a:endParaRPr>
          </a:p>
          <a:p>
            <a:pPr marL="0" indent="0">
              <a:buNone/>
            </a:pPr>
            <a:r>
              <a:rPr lang="zh-CN" altLang="en-US" dirty="0">
                <a:latin typeface="+mn-ea"/>
                <a:ea typeface="+mn-ea"/>
                <a:cs typeface="宋体"/>
              </a:rPr>
              <a:t>		</a:t>
            </a:r>
          </a:p>
          <a:p>
            <a:pPr marL="0" indent="0" algn="ctr">
              <a:buNone/>
            </a:pPr>
            <a:r>
              <a:rPr lang="zh-CN" altLang="en-US" sz="1800" dirty="0">
                <a:latin typeface="+mn-ea"/>
                <a:ea typeface="+mn-ea"/>
                <a:cs typeface="宋体"/>
              </a:rPr>
              <a:t>图</a:t>
            </a:r>
            <a:r>
              <a:rPr lang="en-US" altLang="zh-CN" sz="1800" dirty="0">
                <a:latin typeface="+mn-ea"/>
                <a:ea typeface="+mn-ea"/>
                <a:cs typeface="宋体"/>
              </a:rPr>
              <a:t>7.2 </a:t>
            </a:r>
            <a:r>
              <a:rPr lang="zh-CN" altLang="en-US" sz="1800" dirty="0">
                <a:latin typeface="+mn-ea"/>
                <a:ea typeface="+mn-ea"/>
                <a:cs typeface="宋体"/>
              </a:rPr>
              <a:t>西瓜问题的一种贝叶斯网结构以及属性“根蒂”的条件概率表</a:t>
            </a:r>
          </a:p>
          <a:p>
            <a:endParaRPr lang="zh-CN" altLang="en-US" dirty="0">
              <a:latin typeface="宋体"/>
              <a:ea typeface="宋体"/>
              <a:cs typeface="宋体"/>
            </a:endParaRPr>
          </a:p>
          <a:p>
            <a:r>
              <a:rPr lang="zh-CN" altLang="en-US" dirty="0">
                <a:latin typeface="+mn-ea"/>
                <a:ea typeface="+mn-ea"/>
                <a:cs typeface="宋体"/>
              </a:rPr>
              <a:t>从网络图结构可以看出</a:t>
            </a:r>
            <a:r>
              <a:rPr lang="en-US" altLang="zh-CN" dirty="0">
                <a:latin typeface="+mn-ea"/>
                <a:ea typeface="+mn-ea"/>
                <a:cs typeface="宋体"/>
              </a:rPr>
              <a:t> -&gt; </a:t>
            </a:r>
            <a:r>
              <a:rPr lang="zh-CN" altLang="en-US" dirty="0">
                <a:latin typeface="+mn-ea"/>
                <a:ea typeface="+mn-ea"/>
                <a:cs typeface="宋体"/>
              </a:rPr>
              <a:t>“色泽”直接依赖于“好瓜”和“甜度”</a:t>
            </a:r>
          </a:p>
          <a:p>
            <a:r>
              <a:rPr lang="zh-CN" altLang="en-US" dirty="0">
                <a:latin typeface="+mn-ea"/>
                <a:ea typeface="+mn-ea"/>
                <a:cs typeface="宋体"/>
              </a:rPr>
              <a:t>从条件概率表可以得到</a:t>
            </a:r>
            <a:r>
              <a:rPr lang="en-US" altLang="zh-CN" dirty="0">
                <a:latin typeface="+mn-ea"/>
                <a:ea typeface="+mn-ea"/>
                <a:cs typeface="宋体"/>
              </a:rPr>
              <a:t> -&gt; </a:t>
            </a:r>
            <a:r>
              <a:rPr lang="zh-CN" altLang="en-US" dirty="0">
                <a:latin typeface="+mn-ea"/>
                <a:ea typeface="+mn-ea"/>
                <a:cs typeface="宋体"/>
              </a:rPr>
              <a:t>“根蒂”对“甜度”的量化依赖关系</a:t>
            </a:r>
            <a:r>
              <a:rPr lang="en-US" altLang="zh-CN" dirty="0">
                <a:latin typeface="+mn-ea"/>
                <a:ea typeface="+mn-ea"/>
                <a:cs typeface="宋体"/>
              </a:rPr>
              <a:t> </a:t>
            </a:r>
            <a:r>
              <a:rPr lang="en-US" altLang="zh-CN" dirty="0">
                <a:latin typeface="+mn-ea"/>
                <a:ea typeface="+mn-ea"/>
                <a:cs typeface="Times"/>
              </a:rPr>
              <a:t>P</a:t>
            </a:r>
            <a:r>
              <a:rPr lang="en-US" altLang="zh-CN" dirty="0">
                <a:latin typeface="+mn-ea"/>
                <a:ea typeface="+mn-ea"/>
                <a:cs typeface="宋体"/>
              </a:rPr>
              <a:t>(</a:t>
            </a:r>
            <a:r>
              <a:rPr lang="zh-CN" altLang="en-US" dirty="0">
                <a:latin typeface="+mn-ea"/>
                <a:ea typeface="+mn-ea"/>
                <a:cs typeface="宋体"/>
              </a:rPr>
              <a:t>根蒂＝硬挺</a:t>
            </a:r>
            <a:r>
              <a:rPr lang="en-US" altLang="zh-CN" dirty="0">
                <a:latin typeface="+mn-ea"/>
                <a:ea typeface="+mn-ea"/>
                <a:cs typeface="宋体"/>
              </a:rPr>
              <a:t>|</a:t>
            </a:r>
            <a:r>
              <a:rPr lang="zh-CN" altLang="en-US" dirty="0">
                <a:latin typeface="+mn-ea"/>
                <a:ea typeface="+mn-ea"/>
                <a:cs typeface="宋体"/>
              </a:rPr>
              <a:t>甜度＝高</a:t>
            </a:r>
            <a:r>
              <a:rPr lang="en-US" altLang="zh-CN" dirty="0">
                <a:latin typeface="+mn-ea"/>
                <a:ea typeface="+mn-ea"/>
                <a:cs typeface="宋体"/>
              </a:rPr>
              <a:t>)</a:t>
            </a:r>
            <a:r>
              <a:rPr lang="zh-CN" altLang="en-US" dirty="0">
                <a:latin typeface="+mn-ea"/>
                <a:ea typeface="+mn-ea"/>
                <a:cs typeface="宋体"/>
              </a:rPr>
              <a:t>＝</a:t>
            </a:r>
            <a:r>
              <a:rPr lang="en-US" altLang="zh-CN" dirty="0">
                <a:latin typeface="+mn-ea"/>
                <a:ea typeface="+mn-ea"/>
                <a:cs typeface="宋体"/>
              </a:rPr>
              <a:t>0.1</a:t>
            </a:r>
          </a:p>
          <a:p>
            <a:pPr marL="0" indent="0">
              <a:buNone/>
            </a:pPr>
            <a:endParaRPr lang="en-US" altLang="zh-CN" dirty="0">
              <a:latin typeface="宋体"/>
              <a:ea typeface="宋体"/>
              <a:cs typeface="宋体"/>
            </a:endParaRPr>
          </a:p>
          <a:p>
            <a:endParaRPr lang="en-US" altLang="zh-CN" dirty="0">
              <a:latin typeface="+mn-ea"/>
              <a:ea typeface="+mn-ea"/>
              <a:cs typeface="宋体"/>
            </a:endParaRPr>
          </a:p>
          <a:p>
            <a:endParaRPr kumimoji="1" lang="zh-CN" altLang="en-US" dirty="0">
              <a:latin typeface="+mn-ea"/>
              <a:ea typeface="+mn-ea"/>
            </a:endParaRPr>
          </a:p>
        </p:txBody>
      </p:sp>
      <p:pic>
        <p:nvPicPr>
          <p:cNvPr id="13" name="Picture 3"/>
          <p:cNvPicPr>
            <a:picLocks noChangeAspect="1"/>
          </p:cNvPicPr>
          <p:nvPr/>
        </p:nvPicPr>
        <p:blipFill>
          <a:blip r:embed="rId2"/>
          <a:stretch>
            <a:fillRect/>
          </a:stretch>
        </p:blipFill>
        <p:spPr>
          <a:xfrm>
            <a:off x="1431387" y="2384461"/>
            <a:ext cx="6666065" cy="1655406"/>
          </a:xfrm>
          <a:prstGeom prst="rect">
            <a:avLst/>
          </a:prstGeom>
        </p:spPr>
      </p:pic>
    </p:spTree>
    <p:extLst>
      <p:ext uri="{BB962C8B-B14F-4D97-AF65-F5344CB8AC3E}">
        <p14:creationId xmlns:p14="http://schemas.microsoft.com/office/powerpoint/2010/main" val="3906443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贝叶斯网：结构</a:t>
            </a:r>
            <a:endParaRPr lang="zh-CN" altLang="en-US" dirty="0">
              <a:latin typeface="+mj-ea"/>
              <a:ea typeface="+mj-ea"/>
            </a:endParaRPr>
          </a:p>
        </p:txBody>
      </p:sp>
      <p:sp>
        <p:nvSpPr>
          <p:cNvPr id="2" name="内容占位符 1"/>
          <p:cNvSpPr>
            <a:spLocks noGrp="1"/>
          </p:cNvSpPr>
          <p:nvPr>
            <p:ph sz="quarter" idx="14"/>
          </p:nvPr>
        </p:nvSpPr>
        <p:spPr>
          <a:xfrm>
            <a:off x="173851" y="1040891"/>
            <a:ext cx="8723013" cy="5174557"/>
          </a:xfrm>
        </p:spPr>
        <p:txBody>
          <a:bodyPr>
            <a:normAutofit/>
          </a:bodyPr>
          <a:lstStyle/>
          <a:p>
            <a:r>
              <a:rPr lang="zh-CN" altLang="en-US" dirty="0">
                <a:latin typeface="+mn-ea"/>
                <a:ea typeface="+mn-ea"/>
                <a:cs typeface="宋体"/>
              </a:rPr>
              <a:t>贝叶斯网有效地表达了属性间的条件独立性。给定父结集，贝叶斯网假设每个属性与他的非后裔属性独立。</a:t>
            </a:r>
            <a:endParaRPr lang="en-US" altLang="zh-CN" dirty="0">
              <a:latin typeface="+mn-ea"/>
              <a:ea typeface="+mn-ea"/>
              <a:cs typeface="宋体"/>
            </a:endParaRPr>
          </a:p>
          <a:p>
            <a:r>
              <a:rPr lang="zh-CN" altLang="en-US" dirty="0">
                <a:latin typeface="+mn-ea"/>
                <a:ea typeface="+mn-ea"/>
                <a:cs typeface="宋体"/>
              </a:rPr>
              <a:t>   </a:t>
            </a:r>
            <a:r>
              <a:rPr lang="en-US" altLang="zh-CN" dirty="0">
                <a:latin typeface="+mn-ea"/>
                <a:ea typeface="+mn-ea"/>
                <a:cs typeface="宋体"/>
              </a:rPr>
              <a:t>         </a:t>
            </a:r>
            <a:r>
              <a:rPr lang="zh-CN" altLang="en-US" dirty="0">
                <a:latin typeface="+mn-ea"/>
                <a:ea typeface="+mn-ea"/>
                <a:cs typeface="宋体"/>
              </a:rPr>
              <a:t>将属性</a:t>
            </a:r>
            <a:r>
              <a:rPr lang="en-US" altLang="zh-CN" dirty="0">
                <a:latin typeface="+mn-ea"/>
                <a:ea typeface="+mn-ea"/>
                <a:cs typeface="宋体"/>
              </a:rPr>
              <a:t>              </a:t>
            </a:r>
            <a:r>
              <a:rPr lang="zh-CN" altLang="en-US" dirty="0">
                <a:latin typeface="+mn-ea"/>
                <a:ea typeface="+mn-ea"/>
                <a:cs typeface="宋体"/>
              </a:rPr>
              <a:t>的联合概率分布定义为</a:t>
            </a:r>
            <a:endParaRPr lang="en-US" altLang="zh-CN" dirty="0">
              <a:latin typeface="+mn-ea"/>
              <a:ea typeface="+mn-ea"/>
              <a:cs typeface="宋体"/>
            </a:endParaRPr>
          </a:p>
          <a:p>
            <a:endParaRPr kumimoji="1" lang="en-US" altLang="zh-CN" dirty="0">
              <a:latin typeface="+mn-ea"/>
              <a:ea typeface="+mn-ea"/>
              <a:cs typeface="宋体"/>
            </a:endParaRPr>
          </a:p>
          <a:p>
            <a:endParaRPr kumimoji="1" lang="en-US" altLang="zh-CN" dirty="0">
              <a:latin typeface="+mn-ea"/>
              <a:ea typeface="+mn-ea"/>
              <a:cs typeface="宋体"/>
            </a:endParaRPr>
          </a:p>
          <a:p>
            <a:endParaRPr kumimoji="1" lang="en-US" altLang="zh-CN" dirty="0">
              <a:latin typeface="+mn-ea"/>
              <a:ea typeface="+mn-ea"/>
              <a:cs typeface="宋体"/>
            </a:endParaRPr>
          </a:p>
          <a:p>
            <a:pPr marL="0" indent="0">
              <a:buNone/>
            </a:pPr>
            <a:r>
              <a:rPr lang="en-US" altLang="zh-CN" dirty="0">
                <a:latin typeface="宋体"/>
                <a:ea typeface="宋体"/>
                <a:cs typeface="宋体"/>
              </a:rPr>
              <a:t>    </a:t>
            </a:r>
            <a:r>
              <a:rPr lang="zh-CN" altLang="en-US" dirty="0">
                <a:latin typeface="宋体"/>
                <a:ea typeface="宋体"/>
                <a:cs typeface="宋体"/>
              </a:rPr>
              <a:t>图</a:t>
            </a:r>
            <a:r>
              <a:rPr lang="en-US" altLang="zh-CN" dirty="0">
                <a:latin typeface="宋体"/>
                <a:ea typeface="宋体"/>
                <a:cs typeface="宋体"/>
              </a:rPr>
              <a:t>7.2</a:t>
            </a:r>
            <a:r>
              <a:rPr lang="zh-CN" altLang="en-US" dirty="0">
                <a:latin typeface="宋体"/>
                <a:ea typeface="宋体"/>
                <a:cs typeface="宋体"/>
              </a:rPr>
              <a:t>的联合概率分布定义为：</a:t>
            </a:r>
            <a:endParaRPr lang="en-US" altLang="zh-CN" dirty="0">
              <a:latin typeface="宋体"/>
              <a:ea typeface="宋体"/>
              <a:cs typeface="宋体"/>
            </a:endParaRPr>
          </a:p>
          <a:p>
            <a:pPr marL="0" indent="0">
              <a:buNone/>
            </a:pPr>
            <a:endParaRPr kumimoji="1" lang="en-US" altLang="zh-CN" dirty="0">
              <a:latin typeface="宋体"/>
              <a:ea typeface="宋体"/>
              <a:cs typeface="宋体"/>
            </a:endParaRPr>
          </a:p>
          <a:p>
            <a:pPr marL="0" indent="0">
              <a:buNone/>
            </a:pPr>
            <a:endParaRPr kumimoji="1" lang="en-US" altLang="zh-CN" dirty="0">
              <a:latin typeface="宋体"/>
              <a:ea typeface="宋体"/>
              <a:cs typeface="宋体"/>
            </a:endParaRPr>
          </a:p>
          <a:p>
            <a:pPr marL="0" indent="0">
              <a:buNone/>
            </a:pPr>
            <a:r>
              <a:rPr lang="en-US" altLang="zh-CN" dirty="0">
                <a:latin typeface="宋体"/>
                <a:ea typeface="宋体"/>
                <a:cs typeface="宋体"/>
              </a:rPr>
              <a:t>    </a:t>
            </a:r>
            <a:r>
              <a:rPr lang="zh-CN" altLang="en-US" dirty="0">
                <a:latin typeface="宋体"/>
                <a:ea typeface="宋体"/>
                <a:cs typeface="宋体"/>
              </a:rPr>
              <a:t>显然，</a:t>
            </a:r>
            <a:r>
              <a:rPr lang="en-US" altLang="zh-CN" dirty="0">
                <a:latin typeface="宋体"/>
                <a:ea typeface="宋体"/>
                <a:cs typeface="宋体"/>
              </a:rPr>
              <a:t>  </a:t>
            </a:r>
            <a:r>
              <a:rPr lang="zh-CN" altLang="en-US" dirty="0">
                <a:latin typeface="宋体"/>
                <a:ea typeface="宋体"/>
                <a:cs typeface="宋体"/>
              </a:rPr>
              <a:t>和</a:t>
            </a:r>
            <a:r>
              <a:rPr lang="en-US" altLang="zh-CN" dirty="0">
                <a:latin typeface="宋体"/>
                <a:ea typeface="宋体"/>
                <a:cs typeface="宋体"/>
              </a:rPr>
              <a:t>   </a:t>
            </a:r>
            <a:r>
              <a:rPr lang="zh-CN" altLang="en-US" dirty="0">
                <a:latin typeface="宋体"/>
                <a:ea typeface="宋体"/>
                <a:cs typeface="宋体"/>
              </a:rPr>
              <a:t>在给定</a:t>
            </a:r>
            <a:r>
              <a:rPr lang="en-US" altLang="zh-CN" dirty="0">
                <a:latin typeface="宋体"/>
                <a:ea typeface="宋体"/>
                <a:cs typeface="宋体"/>
              </a:rPr>
              <a:t>   </a:t>
            </a:r>
            <a:r>
              <a:rPr lang="zh-CN" altLang="en-US" dirty="0">
                <a:latin typeface="宋体"/>
                <a:ea typeface="宋体"/>
                <a:cs typeface="宋体"/>
              </a:rPr>
              <a:t>的取值时独立，</a:t>
            </a:r>
            <a:r>
              <a:rPr lang="en-US" altLang="zh-CN" dirty="0">
                <a:latin typeface="宋体"/>
                <a:ea typeface="宋体"/>
                <a:cs typeface="宋体"/>
              </a:rPr>
              <a:t>  </a:t>
            </a:r>
            <a:r>
              <a:rPr lang="zh-CN" altLang="en-US" dirty="0">
                <a:latin typeface="宋体"/>
                <a:ea typeface="宋体"/>
                <a:cs typeface="宋体"/>
              </a:rPr>
              <a:t>和</a:t>
            </a:r>
            <a:r>
              <a:rPr lang="en-US" altLang="zh-CN" dirty="0">
                <a:latin typeface="宋体"/>
                <a:ea typeface="宋体"/>
                <a:cs typeface="宋体"/>
              </a:rPr>
              <a:t>   </a:t>
            </a:r>
            <a:r>
              <a:rPr lang="zh-CN" altLang="en-US" dirty="0">
                <a:latin typeface="宋体"/>
                <a:ea typeface="宋体"/>
                <a:cs typeface="宋体"/>
              </a:rPr>
              <a:t>在给定</a:t>
            </a:r>
            <a:r>
              <a:rPr lang="en-US" altLang="zh-CN" dirty="0">
                <a:latin typeface="宋体"/>
                <a:ea typeface="宋体"/>
                <a:cs typeface="宋体"/>
              </a:rPr>
              <a:t>   </a:t>
            </a:r>
            <a:r>
              <a:rPr lang="zh-CN" altLang="en-US" dirty="0">
                <a:latin typeface="宋体"/>
                <a:ea typeface="宋体"/>
                <a:cs typeface="宋体"/>
              </a:rPr>
              <a:t>的取值时独立，记为</a:t>
            </a:r>
            <a:r>
              <a:rPr lang="en-US" altLang="zh-CN" dirty="0">
                <a:latin typeface="宋体"/>
                <a:ea typeface="宋体"/>
                <a:cs typeface="宋体"/>
              </a:rPr>
              <a:t>            </a:t>
            </a:r>
            <a:r>
              <a:rPr lang="zh-CN" altLang="en-US" dirty="0">
                <a:latin typeface="宋体"/>
                <a:ea typeface="宋体"/>
                <a:cs typeface="宋体"/>
              </a:rPr>
              <a:t>和           。</a:t>
            </a:r>
            <a:endParaRPr kumimoji="1" lang="zh-CN" altLang="en-US" dirty="0">
              <a:latin typeface="+mn-ea"/>
              <a:ea typeface="+mn-ea"/>
            </a:endParaRPr>
          </a:p>
        </p:txBody>
      </p:sp>
      <p:pic>
        <p:nvPicPr>
          <p:cNvPr id="8" name="Picture 8"/>
          <p:cNvPicPr>
            <a:picLocks noChangeAspect="1"/>
          </p:cNvPicPr>
          <p:nvPr/>
        </p:nvPicPr>
        <p:blipFill>
          <a:blip r:embed="rId2"/>
          <a:stretch>
            <a:fillRect/>
          </a:stretch>
        </p:blipFill>
        <p:spPr>
          <a:xfrm>
            <a:off x="7399546" y="2670152"/>
            <a:ext cx="629795" cy="284991"/>
          </a:xfrm>
          <a:prstGeom prst="rect">
            <a:avLst/>
          </a:prstGeom>
        </p:spPr>
      </p:pic>
      <p:graphicFrame>
        <p:nvGraphicFramePr>
          <p:cNvPr id="18" name="对象 17"/>
          <p:cNvGraphicFramePr>
            <a:graphicFrameLocks noChangeAspect="1"/>
          </p:cNvGraphicFramePr>
          <p:nvPr>
            <p:extLst>
              <p:ext uri="{D42A27DB-BD31-4B8C-83A1-F6EECF244321}">
                <p14:modId xmlns:p14="http://schemas.microsoft.com/office/powerpoint/2010/main" val="2231585781"/>
              </p:ext>
            </p:extLst>
          </p:nvPr>
        </p:nvGraphicFramePr>
        <p:xfrm>
          <a:off x="830898" y="1815913"/>
          <a:ext cx="1311275" cy="317500"/>
        </p:xfrm>
        <a:graphic>
          <a:graphicData uri="http://schemas.openxmlformats.org/presentationml/2006/ole">
            <mc:AlternateContent xmlns:mc="http://schemas.openxmlformats.org/markup-compatibility/2006">
              <mc:Choice xmlns:v="urn:schemas-microsoft-com:vml" Requires="v">
                <p:oleObj name="Formula" r:id="rId3" imgW="727920" imgH="177840" progId="Equation.Ribbit">
                  <p:embed/>
                </p:oleObj>
              </mc:Choice>
              <mc:Fallback>
                <p:oleObj name="Formula" r:id="rId3" imgW="727920" imgH="177840" progId="Equation.Ribbit">
                  <p:embed/>
                  <p:pic>
                    <p:nvPicPr>
                      <p:cNvPr id="0" name=""/>
                      <p:cNvPicPr/>
                      <p:nvPr/>
                    </p:nvPicPr>
                    <p:blipFill>
                      <a:blip r:embed="rId4"/>
                      <a:stretch>
                        <a:fillRect/>
                      </a:stretch>
                    </p:blipFill>
                    <p:spPr>
                      <a:xfrm>
                        <a:off x="830898" y="1815913"/>
                        <a:ext cx="1311275" cy="31750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628097665"/>
              </p:ext>
            </p:extLst>
          </p:nvPr>
        </p:nvGraphicFramePr>
        <p:xfrm>
          <a:off x="3266758" y="1870722"/>
          <a:ext cx="1655762" cy="225709"/>
        </p:xfrm>
        <a:graphic>
          <a:graphicData uri="http://schemas.openxmlformats.org/presentationml/2006/ole">
            <mc:AlternateContent xmlns:mc="http://schemas.openxmlformats.org/markup-compatibility/2006">
              <mc:Choice xmlns:v="urn:schemas-microsoft-com:vml" Requires="v">
                <p:oleObj name="Formula" r:id="rId5" imgW="866160" imgH="118440" progId="Equation.Ribbit">
                  <p:embed/>
                </p:oleObj>
              </mc:Choice>
              <mc:Fallback>
                <p:oleObj name="Formula" r:id="rId5" imgW="866160" imgH="118440" progId="Equation.Ribbit">
                  <p:embed/>
                  <p:pic>
                    <p:nvPicPr>
                      <p:cNvPr id="0" name=""/>
                      <p:cNvPicPr/>
                      <p:nvPr/>
                    </p:nvPicPr>
                    <p:blipFill>
                      <a:blip r:embed="rId6"/>
                      <a:stretch>
                        <a:fillRect/>
                      </a:stretch>
                    </p:blipFill>
                    <p:spPr>
                      <a:xfrm>
                        <a:off x="3266758" y="1870722"/>
                        <a:ext cx="1655762" cy="225709"/>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201557381"/>
              </p:ext>
            </p:extLst>
          </p:nvPr>
        </p:nvGraphicFramePr>
        <p:xfrm>
          <a:off x="1585767" y="2362986"/>
          <a:ext cx="5373688" cy="830263"/>
        </p:xfrm>
        <a:graphic>
          <a:graphicData uri="http://schemas.openxmlformats.org/presentationml/2006/ole">
            <mc:AlternateContent xmlns:mc="http://schemas.openxmlformats.org/markup-compatibility/2006">
              <mc:Choice xmlns:v="urn:schemas-microsoft-com:vml" Requires="v">
                <p:oleObj name="Formula" r:id="rId7" imgW="2988360" imgH="463680" progId="Equation.Ribbit">
                  <p:embed/>
                </p:oleObj>
              </mc:Choice>
              <mc:Fallback>
                <p:oleObj name="Formula" r:id="rId7" imgW="2988360" imgH="463680" progId="Equation.Ribbit">
                  <p:embed/>
                  <p:pic>
                    <p:nvPicPr>
                      <p:cNvPr id="0" name=""/>
                      <p:cNvPicPr/>
                      <p:nvPr/>
                    </p:nvPicPr>
                    <p:blipFill>
                      <a:blip r:embed="rId8"/>
                      <a:stretch>
                        <a:fillRect/>
                      </a:stretch>
                    </p:blipFill>
                    <p:spPr>
                      <a:xfrm>
                        <a:off x="1585767" y="2362986"/>
                        <a:ext cx="5373688" cy="830263"/>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943294488"/>
              </p:ext>
            </p:extLst>
          </p:nvPr>
        </p:nvGraphicFramePr>
        <p:xfrm>
          <a:off x="580776" y="4070231"/>
          <a:ext cx="7777163" cy="317500"/>
        </p:xfrm>
        <a:graphic>
          <a:graphicData uri="http://schemas.openxmlformats.org/presentationml/2006/ole">
            <mc:AlternateContent xmlns:mc="http://schemas.openxmlformats.org/markup-compatibility/2006">
              <mc:Choice xmlns:v="urn:schemas-microsoft-com:vml" Requires="v">
                <p:oleObj name="Formula" r:id="rId9" imgW="4320720" imgH="177840" progId="Equation.Ribbit">
                  <p:embed/>
                </p:oleObj>
              </mc:Choice>
              <mc:Fallback>
                <p:oleObj name="Formula" r:id="rId9" imgW="4320720" imgH="177840" progId="Equation.Ribbit">
                  <p:embed/>
                  <p:pic>
                    <p:nvPicPr>
                      <p:cNvPr id="0" name=""/>
                      <p:cNvPicPr/>
                      <p:nvPr/>
                    </p:nvPicPr>
                    <p:blipFill>
                      <a:blip r:embed="rId10"/>
                      <a:stretch>
                        <a:fillRect/>
                      </a:stretch>
                    </p:blipFill>
                    <p:spPr>
                      <a:xfrm>
                        <a:off x="580776" y="4070231"/>
                        <a:ext cx="7777163" cy="317500"/>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751082762"/>
              </p:ext>
            </p:extLst>
          </p:nvPr>
        </p:nvGraphicFramePr>
        <p:xfrm>
          <a:off x="1603808" y="4864942"/>
          <a:ext cx="266658" cy="222216"/>
        </p:xfrm>
        <a:graphic>
          <a:graphicData uri="http://schemas.openxmlformats.org/presentationml/2006/ole">
            <mc:AlternateContent xmlns:mc="http://schemas.openxmlformats.org/markup-compatibility/2006">
              <mc:Choice xmlns:v="urn:schemas-microsoft-com:vml" Requires="v">
                <p:oleObj name="Formula" r:id="rId11" imgW="143640" imgH="120960" progId="Equation.Ribbit">
                  <p:embed/>
                </p:oleObj>
              </mc:Choice>
              <mc:Fallback>
                <p:oleObj name="Formula" r:id="rId11" imgW="143640" imgH="120960" progId="Equation.Ribbit">
                  <p:embed/>
                  <p:pic>
                    <p:nvPicPr>
                      <p:cNvPr id="0" name=""/>
                      <p:cNvPicPr/>
                      <p:nvPr/>
                    </p:nvPicPr>
                    <p:blipFill>
                      <a:blip r:embed="rId12"/>
                      <a:stretch>
                        <a:fillRect/>
                      </a:stretch>
                    </p:blipFill>
                    <p:spPr>
                      <a:xfrm>
                        <a:off x="1603808" y="4864942"/>
                        <a:ext cx="266658" cy="222216"/>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00216932"/>
              </p:ext>
            </p:extLst>
          </p:nvPr>
        </p:nvGraphicFramePr>
        <p:xfrm>
          <a:off x="2309202" y="4859604"/>
          <a:ext cx="269875" cy="220662"/>
        </p:xfrm>
        <a:graphic>
          <a:graphicData uri="http://schemas.openxmlformats.org/presentationml/2006/ole">
            <mc:AlternateContent xmlns:mc="http://schemas.openxmlformats.org/markup-compatibility/2006">
              <mc:Choice xmlns:v="urn:schemas-microsoft-com:vml" Requires="v">
                <p:oleObj name="Formula" r:id="rId13" imgW="145080" imgH="118440" progId="Equation.Ribbit">
                  <p:embed/>
                </p:oleObj>
              </mc:Choice>
              <mc:Fallback>
                <p:oleObj name="Formula" r:id="rId13" imgW="145080" imgH="118440" progId="Equation.Ribbit">
                  <p:embed/>
                  <p:pic>
                    <p:nvPicPr>
                      <p:cNvPr id="0" name=""/>
                      <p:cNvPicPr/>
                      <p:nvPr/>
                    </p:nvPicPr>
                    <p:blipFill>
                      <a:blip r:embed="rId14"/>
                      <a:stretch>
                        <a:fillRect/>
                      </a:stretch>
                    </p:blipFill>
                    <p:spPr>
                      <a:xfrm>
                        <a:off x="2309202" y="4859604"/>
                        <a:ext cx="269875" cy="220662"/>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543423404"/>
              </p:ext>
            </p:extLst>
          </p:nvPr>
        </p:nvGraphicFramePr>
        <p:xfrm>
          <a:off x="3575050" y="4875213"/>
          <a:ext cx="260350" cy="220662"/>
        </p:xfrm>
        <a:graphic>
          <a:graphicData uri="http://schemas.openxmlformats.org/presentationml/2006/ole">
            <mc:AlternateContent xmlns:mc="http://schemas.openxmlformats.org/markup-compatibility/2006">
              <mc:Choice xmlns:v="urn:schemas-microsoft-com:vml" Requires="v">
                <p:oleObj name="Formula" r:id="rId15" imgW="140040" imgH="119520" progId="Equation.Ribbit">
                  <p:embed/>
                </p:oleObj>
              </mc:Choice>
              <mc:Fallback>
                <p:oleObj name="Formula" r:id="rId15" imgW="140040" imgH="119520" progId="Equation.Ribbit">
                  <p:embed/>
                  <p:pic>
                    <p:nvPicPr>
                      <p:cNvPr id="0" name=""/>
                      <p:cNvPicPr/>
                      <p:nvPr/>
                    </p:nvPicPr>
                    <p:blipFill>
                      <a:blip r:embed="rId16"/>
                      <a:stretch>
                        <a:fillRect/>
                      </a:stretch>
                    </p:blipFill>
                    <p:spPr>
                      <a:xfrm>
                        <a:off x="3575050" y="4875213"/>
                        <a:ext cx="260350" cy="220662"/>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3487420684"/>
              </p:ext>
            </p:extLst>
          </p:nvPr>
        </p:nvGraphicFramePr>
        <p:xfrm>
          <a:off x="5814268" y="4865743"/>
          <a:ext cx="269875" cy="220662"/>
        </p:xfrm>
        <a:graphic>
          <a:graphicData uri="http://schemas.openxmlformats.org/presentationml/2006/ole">
            <mc:AlternateContent xmlns:mc="http://schemas.openxmlformats.org/markup-compatibility/2006">
              <mc:Choice xmlns:v="urn:schemas-microsoft-com:vml" Requires="v">
                <p:oleObj name="Formula" r:id="rId17" imgW="145080" imgH="118440" progId="Equation.Ribbit">
                  <p:embed/>
                </p:oleObj>
              </mc:Choice>
              <mc:Fallback>
                <p:oleObj name="Formula" r:id="rId17" imgW="145080" imgH="118440" progId="Equation.Ribbit">
                  <p:embed/>
                  <p:pic>
                    <p:nvPicPr>
                      <p:cNvPr id="0" name=""/>
                      <p:cNvPicPr/>
                      <p:nvPr/>
                    </p:nvPicPr>
                    <p:blipFill>
                      <a:blip r:embed="rId14"/>
                      <a:stretch>
                        <a:fillRect/>
                      </a:stretch>
                    </p:blipFill>
                    <p:spPr>
                      <a:xfrm>
                        <a:off x="5814268" y="4865743"/>
                        <a:ext cx="269875" cy="220662"/>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761276491"/>
              </p:ext>
            </p:extLst>
          </p:nvPr>
        </p:nvGraphicFramePr>
        <p:xfrm>
          <a:off x="6517400" y="4865743"/>
          <a:ext cx="266700" cy="223838"/>
        </p:xfrm>
        <a:graphic>
          <a:graphicData uri="http://schemas.openxmlformats.org/presentationml/2006/ole">
            <mc:AlternateContent xmlns:mc="http://schemas.openxmlformats.org/markup-compatibility/2006">
              <mc:Choice xmlns:v="urn:schemas-microsoft-com:vml" Requires="v">
                <p:oleObj name="Formula" r:id="rId18" imgW="143640" imgH="120960" progId="Equation.Ribbit">
                  <p:embed/>
                </p:oleObj>
              </mc:Choice>
              <mc:Fallback>
                <p:oleObj name="Formula" r:id="rId18" imgW="143640" imgH="120960" progId="Equation.Ribbit">
                  <p:embed/>
                  <p:pic>
                    <p:nvPicPr>
                      <p:cNvPr id="0" name=""/>
                      <p:cNvPicPr/>
                      <p:nvPr/>
                    </p:nvPicPr>
                    <p:blipFill>
                      <a:blip r:embed="rId19"/>
                      <a:stretch>
                        <a:fillRect/>
                      </a:stretch>
                    </p:blipFill>
                    <p:spPr>
                      <a:xfrm>
                        <a:off x="6517400" y="4865743"/>
                        <a:ext cx="266700" cy="223838"/>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3597091100"/>
              </p:ext>
            </p:extLst>
          </p:nvPr>
        </p:nvGraphicFramePr>
        <p:xfrm>
          <a:off x="7714443" y="4866496"/>
          <a:ext cx="266700" cy="220662"/>
        </p:xfrm>
        <a:graphic>
          <a:graphicData uri="http://schemas.openxmlformats.org/presentationml/2006/ole">
            <mc:AlternateContent xmlns:mc="http://schemas.openxmlformats.org/markup-compatibility/2006">
              <mc:Choice xmlns:v="urn:schemas-microsoft-com:vml" Requires="v">
                <p:oleObj name="Formula" r:id="rId20" imgW="143640" imgH="118440" progId="Equation.Ribbit">
                  <p:embed/>
                </p:oleObj>
              </mc:Choice>
              <mc:Fallback>
                <p:oleObj name="Formula" r:id="rId20" imgW="143640" imgH="118440" progId="Equation.Ribbit">
                  <p:embed/>
                  <p:pic>
                    <p:nvPicPr>
                      <p:cNvPr id="0" name=""/>
                      <p:cNvPicPr/>
                      <p:nvPr/>
                    </p:nvPicPr>
                    <p:blipFill>
                      <a:blip r:embed="rId21"/>
                      <a:stretch>
                        <a:fillRect/>
                      </a:stretch>
                    </p:blipFill>
                    <p:spPr>
                      <a:xfrm>
                        <a:off x="7714443" y="4866496"/>
                        <a:ext cx="266700" cy="220662"/>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1283438136"/>
              </p:ext>
            </p:extLst>
          </p:nvPr>
        </p:nvGraphicFramePr>
        <p:xfrm>
          <a:off x="2322561" y="5112861"/>
          <a:ext cx="1414463" cy="330200"/>
        </p:xfrm>
        <a:graphic>
          <a:graphicData uri="http://schemas.openxmlformats.org/presentationml/2006/ole">
            <mc:AlternateContent xmlns:mc="http://schemas.openxmlformats.org/markup-compatibility/2006">
              <mc:Choice xmlns:v="urn:schemas-microsoft-com:vml" Requires="v">
                <p:oleObj name="Formula" r:id="rId22" imgW="758520" imgH="177840" progId="Equation.Ribbit">
                  <p:embed/>
                </p:oleObj>
              </mc:Choice>
              <mc:Fallback>
                <p:oleObj name="Formula" r:id="rId22" imgW="758520" imgH="177840" progId="Equation.Ribbit">
                  <p:embed/>
                  <p:pic>
                    <p:nvPicPr>
                      <p:cNvPr id="0" name=""/>
                      <p:cNvPicPr/>
                      <p:nvPr/>
                    </p:nvPicPr>
                    <p:blipFill>
                      <a:blip r:embed="rId23"/>
                      <a:stretch>
                        <a:fillRect/>
                      </a:stretch>
                    </p:blipFill>
                    <p:spPr>
                      <a:xfrm>
                        <a:off x="2322561" y="5112861"/>
                        <a:ext cx="1414463" cy="330200"/>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1293149808"/>
              </p:ext>
            </p:extLst>
          </p:nvPr>
        </p:nvGraphicFramePr>
        <p:xfrm>
          <a:off x="4268788" y="5095875"/>
          <a:ext cx="1420812" cy="330200"/>
        </p:xfrm>
        <a:graphic>
          <a:graphicData uri="http://schemas.openxmlformats.org/presentationml/2006/ole">
            <mc:AlternateContent xmlns:mc="http://schemas.openxmlformats.org/markup-compatibility/2006">
              <mc:Choice xmlns:v="urn:schemas-microsoft-com:vml" Requires="v">
                <p:oleObj name="Formula" r:id="rId24" imgW="762120" imgH="177840" progId="Equation.Ribbit">
                  <p:embed/>
                </p:oleObj>
              </mc:Choice>
              <mc:Fallback>
                <p:oleObj name="Formula" r:id="rId24" imgW="762120" imgH="177840" progId="Equation.Ribbit">
                  <p:embed/>
                  <p:pic>
                    <p:nvPicPr>
                      <p:cNvPr id="0" name=""/>
                      <p:cNvPicPr/>
                      <p:nvPr/>
                    </p:nvPicPr>
                    <p:blipFill>
                      <a:blip r:embed="rId25"/>
                      <a:stretch>
                        <a:fillRect/>
                      </a:stretch>
                    </p:blipFill>
                    <p:spPr>
                      <a:xfrm>
                        <a:off x="4268788" y="5095875"/>
                        <a:ext cx="1420812" cy="330200"/>
                      </a:xfrm>
                      <a:prstGeom prst="rect">
                        <a:avLst/>
                      </a:prstGeom>
                    </p:spPr>
                  </p:pic>
                </p:oleObj>
              </mc:Fallback>
            </mc:AlternateContent>
          </a:graphicData>
        </a:graphic>
      </p:graphicFrame>
    </p:spTree>
    <p:extLst>
      <p:ext uri="{BB962C8B-B14F-4D97-AF65-F5344CB8AC3E}">
        <p14:creationId xmlns:p14="http://schemas.microsoft.com/office/powerpoint/2010/main" val="13968956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贝叶斯网：结构</a:t>
            </a:r>
            <a:endParaRPr lang="zh-CN" altLang="en-US" dirty="0">
              <a:latin typeface="+mj-ea"/>
              <a:ea typeface="+mj-ea"/>
            </a:endParaRPr>
          </a:p>
        </p:txBody>
      </p:sp>
      <p:sp>
        <p:nvSpPr>
          <p:cNvPr id="2" name="内容占位符 1"/>
          <p:cNvSpPr>
            <a:spLocks noGrp="1"/>
          </p:cNvSpPr>
          <p:nvPr>
            <p:ph sz="quarter" idx="14"/>
          </p:nvPr>
        </p:nvSpPr>
        <p:spPr>
          <a:xfrm>
            <a:off x="173851" y="1040891"/>
            <a:ext cx="8723013" cy="5174557"/>
          </a:xfrm>
        </p:spPr>
        <p:txBody>
          <a:bodyPr>
            <a:normAutofit/>
          </a:bodyPr>
          <a:lstStyle/>
          <a:p>
            <a:r>
              <a:rPr lang="zh-CN" altLang="en-US" dirty="0">
                <a:latin typeface="+mn-ea"/>
                <a:ea typeface="+mn-ea"/>
                <a:cs typeface="宋体"/>
              </a:rPr>
              <a:t>贝叶斯网中三个变量之间的典型依赖关系：</a:t>
            </a:r>
          </a:p>
          <a:p>
            <a:endParaRPr lang="zh-CN" altLang="en-US" dirty="0">
              <a:latin typeface="+mn-ea"/>
              <a:ea typeface="+mn-ea"/>
              <a:cs typeface="宋体"/>
            </a:endParaRPr>
          </a:p>
          <a:p>
            <a:endParaRPr lang="zh-CN" altLang="en-US" dirty="0">
              <a:latin typeface="+mn-ea"/>
              <a:ea typeface="+mn-ea"/>
              <a:cs typeface="宋体"/>
            </a:endParaRPr>
          </a:p>
          <a:p>
            <a:endParaRPr lang="zh-CN" altLang="en-US" dirty="0">
              <a:latin typeface="+mn-ea"/>
              <a:ea typeface="+mn-ea"/>
              <a:cs typeface="宋体"/>
            </a:endParaRPr>
          </a:p>
          <a:p>
            <a:endParaRPr lang="zh-CN" altLang="en-US" dirty="0">
              <a:latin typeface="+mn-ea"/>
              <a:ea typeface="+mn-ea"/>
              <a:cs typeface="宋体"/>
            </a:endParaRPr>
          </a:p>
          <a:p>
            <a:endParaRPr lang="zh-CN" altLang="en-US" dirty="0">
              <a:latin typeface="+mn-ea"/>
              <a:ea typeface="+mn-ea"/>
              <a:cs typeface="宋体"/>
            </a:endParaRPr>
          </a:p>
        </p:txBody>
      </p:sp>
      <p:grpSp>
        <p:nvGrpSpPr>
          <p:cNvPr id="5" name="组合 36"/>
          <p:cNvGrpSpPr/>
          <p:nvPr/>
        </p:nvGrpSpPr>
        <p:grpSpPr>
          <a:xfrm>
            <a:off x="1540389" y="1536148"/>
            <a:ext cx="1216958" cy="1520486"/>
            <a:chOff x="1003637" y="765522"/>
            <a:chExt cx="1408938" cy="1760349"/>
          </a:xfrm>
        </p:grpSpPr>
        <p:cxnSp>
          <p:nvCxnSpPr>
            <p:cNvPr id="6" name="直接箭头连接符 37"/>
            <p:cNvCxnSpPr/>
            <p:nvPr/>
          </p:nvCxnSpPr>
          <p:spPr>
            <a:xfrm flipH="1">
              <a:off x="1246009" y="1179276"/>
              <a:ext cx="306302" cy="461104"/>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7" name="椭圆 6"/>
            <p:cNvSpPr/>
            <p:nvPr/>
          </p:nvSpPr>
          <p:spPr>
            <a:xfrm>
              <a:off x="1481322" y="765522"/>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cxnSp>
          <p:nvCxnSpPr>
            <p:cNvPr id="8" name="直接箭头连接符 39"/>
            <p:cNvCxnSpPr/>
            <p:nvPr/>
          </p:nvCxnSpPr>
          <p:spPr>
            <a:xfrm>
              <a:off x="1895076" y="1179276"/>
              <a:ext cx="275128" cy="46493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9" name="组合 40"/>
            <p:cNvGrpSpPr/>
            <p:nvPr/>
          </p:nvGrpSpPr>
          <p:grpSpPr>
            <a:xfrm>
              <a:off x="1003637" y="1640380"/>
              <a:ext cx="1408938" cy="488569"/>
              <a:chOff x="1003637" y="1754680"/>
              <a:chExt cx="1408938" cy="488569"/>
            </a:xfrm>
          </p:grpSpPr>
          <p:sp>
            <p:nvSpPr>
              <p:cNvPr id="12" name="椭圆 11"/>
              <p:cNvSpPr/>
              <p:nvPr/>
            </p:nvSpPr>
            <p:spPr>
              <a:xfrm>
                <a:off x="1927832" y="1758506"/>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sp>
            <p:nvSpPr>
              <p:cNvPr id="13" name="椭圆 12"/>
              <p:cNvSpPr/>
              <p:nvPr/>
            </p:nvSpPr>
            <p:spPr>
              <a:xfrm>
                <a:off x="1003637" y="1754680"/>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944303568"/>
                  </p:ext>
                </p:extLst>
              </p:nvPr>
            </p:nvGraphicFramePr>
            <p:xfrm>
              <a:off x="1105819" y="1881461"/>
              <a:ext cx="317500" cy="288925"/>
            </p:xfrm>
            <a:graphic>
              <a:graphicData uri="http://schemas.openxmlformats.org/presentationml/2006/ole">
                <mc:AlternateContent xmlns:mc="http://schemas.openxmlformats.org/markup-compatibility/2006">
                  <mc:Choice xmlns:v="urn:schemas-microsoft-com:vml" Requires="v">
                    <p:oleObj name="Formula" r:id="rId2" imgW="142560" imgH="131040" progId="Equation.Ribbit">
                      <p:embed/>
                    </p:oleObj>
                  </mc:Choice>
                  <mc:Fallback>
                    <p:oleObj name="Formula" r:id="rId2" imgW="142560" imgH="131040" progId="Equation.Ribbit">
                      <p:embed/>
                      <p:pic>
                        <p:nvPicPr>
                          <p:cNvPr id="0" name=""/>
                          <p:cNvPicPr/>
                          <p:nvPr/>
                        </p:nvPicPr>
                        <p:blipFill>
                          <a:blip r:embed="rId3"/>
                          <a:stretch>
                            <a:fillRect/>
                          </a:stretch>
                        </p:blipFill>
                        <p:spPr>
                          <a:xfrm>
                            <a:off x="1105819" y="1881461"/>
                            <a:ext cx="317500" cy="288925"/>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005916046"/>
                  </p:ext>
                </p:extLst>
              </p:nvPr>
            </p:nvGraphicFramePr>
            <p:xfrm>
              <a:off x="2036763" y="1876425"/>
              <a:ext cx="315912" cy="288925"/>
            </p:xfrm>
            <a:graphic>
              <a:graphicData uri="http://schemas.openxmlformats.org/presentationml/2006/ole">
                <mc:AlternateContent xmlns:mc="http://schemas.openxmlformats.org/markup-compatibility/2006">
                  <mc:Choice xmlns:v="urn:schemas-microsoft-com:vml" Requires="v">
                    <p:oleObj name="Formula" r:id="rId4" imgW="143640" imgH="131040" progId="Equation.Ribbit">
                      <p:embed/>
                    </p:oleObj>
                  </mc:Choice>
                  <mc:Fallback>
                    <p:oleObj name="Formula" r:id="rId4" imgW="143640" imgH="131040" progId="Equation.Ribbit">
                      <p:embed/>
                      <p:pic>
                        <p:nvPicPr>
                          <p:cNvPr id="0" name=""/>
                          <p:cNvPicPr/>
                          <p:nvPr/>
                        </p:nvPicPr>
                        <p:blipFill>
                          <a:blip r:embed="rId5"/>
                          <a:stretch>
                            <a:fillRect/>
                          </a:stretch>
                        </p:blipFill>
                        <p:spPr>
                          <a:xfrm>
                            <a:off x="2036763" y="1876425"/>
                            <a:ext cx="315912" cy="288925"/>
                          </a:xfrm>
                          <a:prstGeom prst="rect">
                            <a:avLst/>
                          </a:prstGeom>
                        </p:spPr>
                      </p:pic>
                    </p:oleObj>
                  </mc:Fallback>
                </mc:AlternateContent>
              </a:graphicData>
            </a:graphic>
          </p:graphicFrame>
        </p:grpSp>
        <p:sp>
          <p:nvSpPr>
            <p:cNvPr id="10" name="文本框 9"/>
            <p:cNvSpPr txBox="1"/>
            <p:nvPr/>
          </p:nvSpPr>
          <p:spPr>
            <a:xfrm>
              <a:off x="1162794" y="2125761"/>
              <a:ext cx="1210588" cy="400110"/>
            </a:xfrm>
            <a:prstGeom prst="rect">
              <a:avLst/>
            </a:prstGeom>
            <a:noFill/>
          </p:spPr>
          <p:txBody>
            <a:bodyPr wrap="none" rtlCol="0">
              <a:spAutoFit/>
            </a:bodyPr>
            <a:lstStyle/>
            <a:p>
              <a:r>
                <a:rPr lang="zh-CN" altLang="en-US" sz="2000" dirty="0">
                  <a:latin typeface="楷体" panose="02010609060101010101" pitchFamily="49" charset="-122"/>
                  <a:ea typeface="楷体" panose="02010609060101010101" pitchFamily="49" charset="-122"/>
                </a:rPr>
                <a:t>同父结构</a:t>
              </a:r>
            </a:p>
          </p:txBody>
        </p:sp>
        <p:graphicFrame>
          <p:nvGraphicFramePr>
            <p:cNvPr id="11" name="对象 10"/>
            <p:cNvGraphicFramePr>
              <a:graphicFrameLocks noChangeAspect="1"/>
            </p:cNvGraphicFramePr>
            <p:nvPr>
              <p:extLst>
                <p:ext uri="{D42A27DB-BD31-4B8C-83A1-F6EECF244321}">
                  <p14:modId xmlns:p14="http://schemas.microsoft.com/office/powerpoint/2010/main" val="1439715938"/>
                </p:ext>
              </p:extLst>
            </p:nvPr>
          </p:nvGraphicFramePr>
          <p:xfrm>
            <a:off x="1601972" y="893111"/>
            <a:ext cx="301752" cy="288288"/>
          </p:xfrm>
          <a:graphic>
            <a:graphicData uri="http://schemas.openxmlformats.org/presentationml/2006/ole">
              <mc:AlternateContent xmlns:mc="http://schemas.openxmlformats.org/markup-compatibility/2006">
                <mc:Choice xmlns:v="urn:schemas-microsoft-com:vml" Requires="v">
                  <p:oleObj name="Formula" r:id="rId6" imgW="137160" imgH="131040" progId="Equation.Ribbit">
                    <p:embed/>
                  </p:oleObj>
                </mc:Choice>
                <mc:Fallback>
                  <p:oleObj name="Formula" r:id="rId6" imgW="137160" imgH="131040" progId="Equation.Ribbit">
                    <p:embed/>
                    <p:pic>
                      <p:nvPicPr>
                        <p:cNvPr id="0" name=""/>
                        <p:cNvPicPr/>
                        <p:nvPr/>
                      </p:nvPicPr>
                      <p:blipFill>
                        <a:blip r:embed="rId7"/>
                        <a:stretch>
                          <a:fillRect/>
                        </a:stretch>
                      </p:blipFill>
                      <p:spPr>
                        <a:xfrm>
                          <a:off x="1601972" y="893111"/>
                          <a:ext cx="301752" cy="288288"/>
                        </a:xfrm>
                        <a:prstGeom prst="rect">
                          <a:avLst/>
                        </a:prstGeom>
                      </p:spPr>
                    </p:pic>
                  </p:oleObj>
                </mc:Fallback>
              </mc:AlternateContent>
            </a:graphicData>
          </a:graphic>
        </p:graphicFrame>
      </p:grpSp>
      <p:grpSp>
        <p:nvGrpSpPr>
          <p:cNvPr id="16" name="组合 47"/>
          <p:cNvGrpSpPr/>
          <p:nvPr/>
        </p:nvGrpSpPr>
        <p:grpSpPr>
          <a:xfrm>
            <a:off x="3311377" y="1580192"/>
            <a:ext cx="1201797" cy="1481109"/>
            <a:chOff x="1942480" y="84630"/>
            <a:chExt cx="1408938" cy="1736391"/>
          </a:xfrm>
        </p:grpSpPr>
        <p:cxnSp>
          <p:nvCxnSpPr>
            <p:cNvPr id="17" name="直接箭头连接符 48"/>
            <p:cNvCxnSpPr/>
            <p:nvPr/>
          </p:nvCxnSpPr>
          <p:spPr>
            <a:xfrm flipH="1" flipV="1">
              <a:off x="2184852" y="569373"/>
              <a:ext cx="306302" cy="425888"/>
            </a:xfrm>
            <a:prstGeom prst="straightConnector1">
              <a:avLst/>
            </a:prstGeom>
            <a:ln>
              <a:headEnd type="triangle" w="med" len="lg"/>
              <a:tailEnd type="none" w="med" len="med"/>
            </a:ln>
          </p:spPr>
          <p:style>
            <a:lnRef idx="1">
              <a:schemeClr val="dk1"/>
            </a:lnRef>
            <a:fillRef idx="0">
              <a:schemeClr val="dk1"/>
            </a:fillRef>
            <a:effectRef idx="0">
              <a:schemeClr val="dk1"/>
            </a:effectRef>
            <a:fontRef idx="minor">
              <a:schemeClr val="tx1"/>
            </a:fontRef>
          </p:style>
        </p:cxnSp>
        <p:sp>
          <p:nvSpPr>
            <p:cNvPr id="18" name="椭圆 17"/>
            <p:cNvSpPr/>
            <p:nvPr/>
          </p:nvSpPr>
          <p:spPr>
            <a:xfrm>
              <a:off x="2420165" y="924272"/>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cxnSp>
          <p:nvCxnSpPr>
            <p:cNvPr id="19" name="直接箭头连接符 50"/>
            <p:cNvCxnSpPr/>
            <p:nvPr/>
          </p:nvCxnSpPr>
          <p:spPr>
            <a:xfrm flipV="1">
              <a:off x="2833919" y="573199"/>
              <a:ext cx="275128" cy="422062"/>
            </a:xfrm>
            <a:prstGeom prst="straightConnector1">
              <a:avLst/>
            </a:prstGeom>
            <a:ln>
              <a:headEnd type="triangle" w="med" len="lg"/>
              <a:tailEnd type="none" w="med" len="med"/>
            </a:ln>
          </p:spPr>
          <p:style>
            <a:lnRef idx="1">
              <a:schemeClr val="dk1"/>
            </a:lnRef>
            <a:fillRef idx="0">
              <a:schemeClr val="dk1"/>
            </a:fillRef>
            <a:effectRef idx="0">
              <a:schemeClr val="dk1"/>
            </a:effectRef>
            <a:fontRef idx="minor">
              <a:schemeClr val="tx1"/>
            </a:fontRef>
          </p:style>
        </p:cxnSp>
        <p:grpSp>
          <p:nvGrpSpPr>
            <p:cNvPr id="20" name="组合 51"/>
            <p:cNvGrpSpPr/>
            <p:nvPr/>
          </p:nvGrpSpPr>
          <p:grpSpPr>
            <a:xfrm>
              <a:off x="1942480" y="84630"/>
              <a:ext cx="1408938" cy="488569"/>
              <a:chOff x="1003637" y="1754680"/>
              <a:chExt cx="1408938" cy="488569"/>
            </a:xfrm>
          </p:grpSpPr>
          <p:sp>
            <p:nvSpPr>
              <p:cNvPr id="23" name="椭圆 22"/>
              <p:cNvSpPr/>
              <p:nvPr/>
            </p:nvSpPr>
            <p:spPr>
              <a:xfrm>
                <a:off x="1927832" y="1758506"/>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sp>
            <p:nvSpPr>
              <p:cNvPr id="24" name="椭圆 23"/>
              <p:cNvSpPr/>
              <p:nvPr/>
            </p:nvSpPr>
            <p:spPr>
              <a:xfrm>
                <a:off x="1003637" y="1754680"/>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1607519217"/>
                  </p:ext>
                </p:extLst>
              </p:nvPr>
            </p:nvGraphicFramePr>
            <p:xfrm>
              <a:off x="1102682" y="1876425"/>
              <a:ext cx="303213" cy="288925"/>
            </p:xfrm>
            <a:graphic>
              <a:graphicData uri="http://schemas.openxmlformats.org/presentationml/2006/ole">
                <mc:AlternateContent xmlns:mc="http://schemas.openxmlformats.org/markup-compatibility/2006">
                  <mc:Choice xmlns:v="urn:schemas-microsoft-com:vml" Requires="v">
                    <p:oleObj name="Formula" r:id="rId8" imgW="137160" imgH="131040" progId="Equation.Ribbit">
                      <p:embed/>
                    </p:oleObj>
                  </mc:Choice>
                  <mc:Fallback>
                    <p:oleObj name="Formula" r:id="rId8" imgW="137160" imgH="131040" progId="Equation.Ribbit">
                      <p:embed/>
                      <p:pic>
                        <p:nvPicPr>
                          <p:cNvPr id="0" name=""/>
                          <p:cNvPicPr/>
                          <p:nvPr/>
                        </p:nvPicPr>
                        <p:blipFill>
                          <a:blip r:embed="rId7"/>
                          <a:stretch>
                            <a:fillRect/>
                          </a:stretch>
                        </p:blipFill>
                        <p:spPr>
                          <a:xfrm>
                            <a:off x="1102682" y="1876425"/>
                            <a:ext cx="303213" cy="288925"/>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83717212"/>
                  </p:ext>
                </p:extLst>
              </p:nvPr>
            </p:nvGraphicFramePr>
            <p:xfrm>
              <a:off x="2037720" y="1876425"/>
              <a:ext cx="312737" cy="288925"/>
            </p:xfrm>
            <a:graphic>
              <a:graphicData uri="http://schemas.openxmlformats.org/presentationml/2006/ole">
                <mc:AlternateContent xmlns:mc="http://schemas.openxmlformats.org/markup-compatibility/2006">
                  <mc:Choice xmlns:v="urn:schemas-microsoft-com:vml" Requires="v">
                    <p:oleObj name="Formula" r:id="rId9" imgW="141120" imgH="131040" progId="Equation.Ribbit">
                      <p:embed/>
                    </p:oleObj>
                  </mc:Choice>
                  <mc:Fallback>
                    <p:oleObj name="Formula" r:id="rId9" imgW="141120" imgH="131040" progId="Equation.Ribbit">
                      <p:embed/>
                      <p:pic>
                        <p:nvPicPr>
                          <p:cNvPr id="0" name=""/>
                          <p:cNvPicPr/>
                          <p:nvPr/>
                        </p:nvPicPr>
                        <p:blipFill>
                          <a:blip r:embed="rId10"/>
                          <a:stretch>
                            <a:fillRect/>
                          </a:stretch>
                        </p:blipFill>
                        <p:spPr>
                          <a:xfrm>
                            <a:off x="2037720" y="1876425"/>
                            <a:ext cx="312737" cy="288925"/>
                          </a:xfrm>
                          <a:prstGeom prst="rect">
                            <a:avLst/>
                          </a:prstGeom>
                        </p:spPr>
                      </p:pic>
                    </p:oleObj>
                  </mc:Fallback>
                </mc:AlternateContent>
              </a:graphicData>
            </a:graphic>
          </p:graphicFrame>
        </p:grpSp>
        <p:sp>
          <p:nvSpPr>
            <p:cNvPr id="21" name="文本框 20"/>
            <p:cNvSpPr txBox="1"/>
            <p:nvPr/>
          </p:nvSpPr>
          <p:spPr>
            <a:xfrm>
              <a:off x="2101637" y="1420911"/>
              <a:ext cx="1140056" cy="400110"/>
            </a:xfrm>
            <a:prstGeom prst="rect">
              <a:avLst/>
            </a:prstGeom>
            <a:noFill/>
          </p:spPr>
          <p:txBody>
            <a:bodyPr wrap="none" rtlCol="0">
              <a:spAutoFit/>
            </a:bodyPr>
            <a:lstStyle/>
            <a:p>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型结构</a:t>
              </a:r>
            </a:p>
          </p:txBody>
        </p:sp>
        <p:graphicFrame>
          <p:nvGraphicFramePr>
            <p:cNvPr id="22" name="对象 21"/>
            <p:cNvGraphicFramePr>
              <a:graphicFrameLocks noChangeAspect="1"/>
            </p:cNvGraphicFramePr>
            <p:nvPr>
              <p:extLst>
                <p:ext uri="{D42A27DB-BD31-4B8C-83A1-F6EECF244321}">
                  <p14:modId xmlns:p14="http://schemas.microsoft.com/office/powerpoint/2010/main" val="433393299"/>
                </p:ext>
              </p:extLst>
            </p:nvPr>
          </p:nvGraphicFramePr>
          <p:xfrm>
            <a:off x="2524125" y="1046163"/>
            <a:ext cx="315913" cy="288925"/>
          </p:xfrm>
          <a:graphic>
            <a:graphicData uri="http://schemas.openxmlformats.org/presentationml/2006/ole">
              <mc:AlternateContent xmlns:mc="http://schemas.openxmlformats.org/markup-compatibility/2006">
                <mc:Choice xmlns:v="urn:schemas-microsoft-com:vml" Requires="v">
                  <p:oleObj name="Formula" r:id="rId11" imgW="143640" imgH="131040" progId="Equation.Ribbit">
                    <p:embed/>
                  </p:oleObj>
                </mc:Choice>
                <mc:Fallback>
                  <p:oleObj name="Formula" r:id="rId11" imgW="143640" imgH="131040" progId="Equation.Ribbit">
                    <p:embed/>
                    <p:pic>
                      <p:nvPicPr>
                        <p:cNvPr id="0" name=""/>
                        <p:cNvPicPr/>
                        <p:nvPr/>
                      </p:nvPicPr>
                      <p:blipFill>
                        <a:blip r:embed="rId5"/>
                        <a:stretch>
                          <a:fillRect/>
                        </a:stretch>
                      </p:blipFill>
                      <p:spPr>
                        <a:xfrm>
                          <a:off x="2524125" y="1046163"/>
                          <a:ext cx="315913" cy="288925"/>
                        </a:xfrm>
                        <a:prstGeom prst="rect">
                          <a:avLst/>
                        </a:prstGeom>
                      </p:spPr>
                    </p:pic>
                  </p:oleObj>
                </mc:Fallback>
              </mc:AlternateContent>
            </a:graphicData>
          </a:graphic>
        </p:graphicFrame>
      </p:grpSp>
      <p:grpSp>
        <p:nvGrpSpPr>
          <p:cNvPr id="27" name="组合 58"/>
          <p:cNvGrpSpPr/>
          <p:nvPr/>
        </p:nvGrpSpPr>
        <p:grpSpPr>
          <a:xfrm>
            <a:off x="5078341" y="1551728"/>
            <a:ext cx="1176046" cy="1469370"/>
            <a:chOff x="1003637" y="765522"/>
            <a:chExt cx="1408938" cy="1760349"/>
          </a:xfrm>
        </p:grpSpPr>
        <p:cxnSp>
          <p:nvCxnSpPr>
            <p:cNvPr id="28" name="直接箭头连接符 59"/>
            <p:cNvCxnSpPr/>
            <p:nvPr/>
          </p:nvCxnSpPr>
          <p:spPr>
            <a:xfrm flipH="1">
              <a:off x="1246009" y="1179276"/>
              <a:ext cx="306302" cy="461104"/>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29" name="椭圆 28"/>
            <p:cNvSpPr/>
            <p:nvPr/>
          </p:nvSpPr>
          <p:spPr>
            <a:xfrm>
              <a:off x="1481322" y="765522"/>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cxnSp>
          <p:nvCxnSpPr>
            <p:cNvPr id="30" name="直接箭头连接符 61"/>
            <p:cNvCxnSpPr/>
            <p:nvPr/>
          </p:nvCxnSpPr>
          <p:spPr>
            <a:xfrm flipH="1" flipV="1">
              <a:off x="1895076" y="1179276"/>
              <a:ext cx="275128" cy="46493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31" name="组合 62"/>
            <p:cNvGrpSpPr/>
            <p:nvPr/>
          </p:nvGrpSpPr>
          <p:grpSpPr>
            <a:xfrm>
              <a:off x="1003637" y="1640380"/>
              <a:ext cx="1408938" cy="488569"/>
              <a:chOff x="1003637" y="1754680"/>
              <a:chExt cx="1408938" cy="488569"/>
            </a:xfrm>
          </p:grpSpPr>
          <p:sp>
            <p:nvSpPr>
              <p:cNvPr id="34" name="椭圆 33"/>
              <p:cNvSpPr/>
              <p:nvPr/>
            </p:nvSpPr>
            <p:spPr>
              <a:xfrm>
                <a:off x="1927832" y="1758506"/>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sp>
            <p:nvSpPr>
              <p:cNvPr id="35" name="椭圆 34"/>
              <p:cNvSpPr/>
              <p:nvPr/>
            </p:nvSpPr>
            <p:spPr>
              <a:xfrm>
                <a:off x="1003637" y="1754680"/>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graphicFrame>
            <p:nvGraphicFramePr>
              <p:cNvPr id="36" name="对象 35"/>
              <p:cNvGraphicFramePr>
                <a:graphicFrameLocks noChangeAspect="1"/>
              </p:cNvGraphicFramePr>
              <p:nvPr>
                <p:extLst>
                  <p:ext uri="{D42A27DB-BD31-4B8C-83A1-F6EECF244321}">
                    <p14:modId xmlns:p14="http://schemas.microsoft.com/office/powerpoint/2010/main" val="1924129316"/>
                  </p:ext>
                </p:extLst>
              </p:nvPr>
            </p:nvGraphicFramePr>
            <p:xfrm>
              <a:off x="1149934" y="1851025"/>
              <a:ext cx="180975" cy="288925"/>
            </p:xfrm>
            <a:graphic>
              <a:graphicData uri="http://schemas.openxmlformats.org/presentationml/2006/ole">
                <mc:AlternateContent xmlns:mc="http://schemas.openxmlformats.org/markup-compatibility/2006">
                  <mc:Choice xmlns:v="urn:schemas-microsoft-com:vml" Requires="v">
                    <p:oleObj name="Formula" r:id="rId12" imgW="81360" imgH="131040" progId="Equation.Ribbit">
                      <p:embed/>
                    </p:oleObj>
                  </mc:Choice>
                  <mc:Fallback>
                    <p:oleObj name="Formula" r:id="rId12" imgW="81360" imgH="131040" progId="Equation.Ribbit">
                      <p:embed/>
                      <p:pic>
                        <p:nvPicPr>
                          <p:cNvPr id="0" name=""/>
                          <p:cNvPicPr/>
                          <p:nvPr/>
                        </p:nvPicPr>
                        <p:blipFill>
                          <a:blip r:embed="rId13"/>
                          <a:stretch>
                            <a:fillRect/>
                          </a:stretch>
                        </p:blipFill>
                        <p:spPr>
                          <a:xfrm>
                            <a:off x="1149934" y="1851025"/>
                            <a:ext cx="180975" cy="288925"/>
                          </a:xfrm>
                          <a:prstGeom prst="rect">
                            <a:avLst/>
                          </a:prstGeom>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2032657486"/>
                  </p:ext>
                </p:extLst>
              </p:nvPr>
            </p:nvGraphicFramePr>
            <p:xfrm>
              <a:off x="2076399" y="1879918"/>
              <a:ext cx="168275" cy="284162"/>
            </p:xfrm>
            <a:graphic>
              <a:graphicData uri="http://schemas.openxmlformats.org/presentationml/2006/ole">
                <mc:AlternateContent xmlns:mc="http://schemas.openxmlformats.org/markup-compatibility/2006">
                  <mc:Choice xmlns:v="urn:schemas-microsoft-com:vml" Requires="v">
                    <p:oleObj name="Formula" r:id="rId14" imgW="76320" imgH="129600" progId="Equation.Ribbit">
                      <p:embed/>
                    </p:oleObj>
                  </mc:Choice>
                  <mc:Fallback>
                    <p:oleObj name="Formula" r:id="rId14" imgW="76320" imgH="129600" progId="Equation.Ribbit">
                      <p:embed/>
                      <p:pic>
                        <p:nvPicPr>
                          <p:cNvPr id="0" name=""/>
                          <p:cNvPicPr/>
                          <p:nvPr/>
                        </p:nvPicPr>
                        <p:blipFill>
                          <a:blip r:embed="rId15"/>
                          <a:stretch>
                            <a:fillRect/>
                          </a:stretch>
                        </p:blipFill>
                        <p:spPr>
                          <a:xfrm>
                            <a:off x="2076399" y="1879918"/>
                            <a:ext cx="168275" cy="284162"/>
                          </a:xfrm>
                          <a:prstGeom prst="rect">
                            <a:avLst/>
                          </a:prstGeom>
                        </p:spPr>
                      </p:pic>
                    </p:oleObj>
                  </mc:Fallback>
                </mc:AlternateContent>
              </a:graphicData>
            </a:graphic>
          </p:graphicFrame>
        </p:grpSp>
        <p:sp>
          <p:nvSpPr>
            <p:cNvPr id="32" name="文本框 31"/>
            <p:cNvSpPr txBox="1"/>
            <p:nvPr/>
          </p:nvSpPr>
          <p:spPr>
            <a:xfrm>
              <a:off x="1162794" y="2125761"/>
              <a:ext cx="1210588" cy="400110"/>
            </a:xfrm>
            <a:prstGeom prst="rect">
              <a:avLst/>
            </a:prstGeom>
            <a:noFill/>
          </p:spPr>
          <p:txBody>
            <a:bodyPr wrap="none" rtlCol="0">
              <a:spAutoFit/>
            </a:bodyPr>
            <a:lstStyle/>
            <a:p>
              <a:r>
                <a:rPr lang="zh-CN" altLang="en-US" sz="2000" dirty="0">
                  <a:latin typeface="楷体" panose="02010609060101010101" pitchFamily="49" charset="-122"/>
                  <a:ea typeface="楷体" panose="02010609060101010101" pitchFamily="49" charset="-122"/>
                </a:rPr>
                <a:t>顺序结构</a:t>
              </a:r>
            </a:p>
          </p:txBody>
        </p:sp>
        <p:graphicFrame>
          <p:nvGraphicFramePr>
            <p:cNvPr id="33" name="对象 32"/>
            <p:cNvGraphicFramePr>
              <a:graphicFrameLocks noChangeAspect="1"/>
            </p:cNvGraphicFramePr>
            <p:nvPr>
              <p:extLst>
                <p:ext uri="{D42A27DB-BD31-4B8C-83A1-F6EECF244321}">
                  <p14:modId xmlns:p14="http://schemas.microsoft.com/office/powerpoint/2010/main" val="704510726"/>
                </p:ext>
              </p:extLst>
            </p:nvPr>
          </p:nvGraphicFramePr>
          <p:xfrm>
            <a:off x="1626819" y="897890"/>
            <a:ext cx="188913" cy="285750"/>
          </p:xfrm>
          <a:graphic>
            <a:graphicData uri="http://schemas.openxmlformats.org/presentationml/2006/ole">
              <mc:AlternateContent xmlns:mc="http://schemas.openxmlformats.org/markup-compatibility/2006">
                <mc:Choice xmlns:v="urn:schemas-microsoft-com:vml" Requires="v">
                  <p:oleObj name="Formula" r:id="rId16" imgW="86400" imgH="129600" progId="Equation.Ribbit">
                    <p:embed/>
                  </p:oleObj>
                </mc:Choice>
                <mc:Fallback>
                  <p:oleObj name="Formula" r:id="rId16" imgW="86400" imgH="129600" progId="Equation.Ribbit">
                    <p:embed/>
                    <p:pic>
                      <p:nvPicPr>
                        <p:cNvPr id="0" name=""/>
                        <p:cNvPicPr/>
                        <p:nvPr/>
                      </p:nvPicPr>
                      <p:blipFill>
                        <a:blip r:embed="rId17"/>
                        <a:stretch>
                          <a:fillRect/>
                        </a:stretch>
                      </p:blipFill>
                      <p:spPr>
                        <a:xfrm>
                          <a:off x="1626819" y="897890"/>
                          <a:ext cx="188913" cy="285750"/>
                        </a:xfrm>
                        <a:prstGeom prst="rect">
                          <a:avLst/>
                        </a:prstGeom>
                      </p:spPr>
                    </p:pic>
                  </p:oleObj>
                </mc:Fallback>
              </mc:AlternateContent>
            </a:graphicData>
          </a:graphic>
        </p:graphicFrame>
      </p:grpSp>
    </p:spTree>
    <p:extLst>
      <p:ext uri="{BB962C8B-B14F-4D97-AF65-F5344CB8AC3E}">
        <p14:creationId xmlns:p14="http://schemas.microsoft.com/office/powerpoint/2010/main" val="479619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贝叶斯网：结构</a:t>
            </a:r>
            <a:endParaRPr lang="zh-CN" altLang="en-US" dirty="0">
              <a:latin typeface="+mj-ea"/>
              <a:ea typeface="+mj-ea"/>
            </a:endParaRPr>
          </a:p>
        </p:txBody>
      </p:sp>
      <p:sp>
        <p:nvSpPr>
          <p:cNvPr id="2" name="内容占位符 1"/>
          <p:cNvSpPr>
            <a:spLocks noGrp="1"/>
          </p:cNvSpPr>
          <p:nvPr>
            <p:ph sz="quarter" idx="14"/>
          </p:nvPr>
        </p:nvSpPr>
        <p:spPr>
          <a:xfrm>
            <a:off x="173851" y="1040891"/>
            <a:ext cx="8723013" cy="5174557"/>
          </a:xfrm>
        </p:spPr>
        <p:txBody>
          <a:bodyPr>
            <a:normAutofit/>
          </a:bodyPr>
          <a:lstStyle/>
          <a:p>
            <a:r>
              <a:rPr lang="zh-CN" altLang="en-US" dirty="0">
                <a:latin typeface="+mn-ea"/>
                <a:ea typeface="+mn-ea"/>
                <a:cs typeface="宋体"/>
              </a:rPr>
              <a:t>贝叶斯网中三个变量之间的典型依赖关系：</a:t>
            </a:r>
          </a:p>
          <a:p>
            <a:endParaRPr lang="zh-CN" altLang="en-US" dirty="0">
              <a:latin typeface="+mn-ea"/>
              <a:ea typeface="+mn-ea"/>
              <a:cs typeface="宋体"/>
            </a:endParaRPr>
          </a:p>
          <a:p>
            <a:endParaRPr lang="zh-CN" altLang="en-US" dirty="0">
              <a:latin typeface="+mn-ea"/>
              <a:ea typeface="+mn-ea"/>
              <a:cs typeface="宋体"/>
            </a:endParaRPr>
          </a:p>
          <a:p>
            <a:endParaRPr lang="zh-CN" altLang="en-US" dirty="0">
              <a:latin typeface="+mn-ea"/>
              <a:ea typeface="+mn-ea"/>
              <a:cs typeface="宋体"/>
            </a:endParaRPr>
          </a:p>
          <a:p>
            <a:endParaRPr lang="zh-CN" altLang="en-US" dirty="0">
              <a:latin typeface="+mn-ea"/>
              <a:ea typeface="+mn-ea"/>
              <a:cs typeface="宋体"/>
            </a:endParaRPr>
          </a:p>
          <a:p>
            <a:endParaRPr lang="zh-CN" altLang="en-US" dirty="0">
              <a:latin typeface="+mn-ea"/>
              <a:ea typeface="+mn-ea"/>
              <a:cs typeface="宋体"/>
            </a:endParaRPr>
          </a:p>
          <a:p>
            <a:r>
              <a:rPr lang="zh-CN" altLang="en-US" dirty="0">
                <a:latin typeface="+mn-ea"/>
                <a:ea typeface="+mn-ea"/>
                <a:cs typeface="宋体"/>
              </a:rPr>
              <a:t>分析有向图中变量间的条件独立性，可使用“有向分离”                  </a:t>
            </a:r>
            <a:r>
              <a:rPr lang="en-US" altLang="zh-CN" dirty="0">
                <a:latin typeface="+mn-ea"/>
                <a:ea typeface="+mn-ea"/>
                <a:cs typeface="宋体"/>
              </a:rPr>
              <a:t>(</a:t>
            </a:r>
            <a:r>
              <a:rPr lang="en-US" altLang="zh-CN" dirty="0">
                <a:latin typeface="Verdana" charset="0"/>
                <a:ea typeface="Verdana" charset="0"/>
                <a:cs typeface="Verdana" charset="0"/>
              </a:rPr>
              <a:t>D-separation</a:t>
            </a:r>
            <a:r>
              <a:rPr lang="en-US" altLang="zh-CN" dirty="0">
                <a:latin typeface="+mn-ea"/>
                <a:ea typeface="+mn-ea"/>
                <a:cs typeface="宋体"/>
              </a:rPr>
              <a:t>)</a:t>
            </a:r>
            <a:endParaRPr lang="zh-CN" altLang="en-US" dirty="0">
              <a:latin typeface="+mn-ea"/>
              <a:ea typeface="+mn-ea"/>
              <a:cs typeface="宋体"/>
            </a:endParaRPr>
          </a:p>
          <a:p>
            <a:pPr lvl="1"/>
            <a:r>
              <a:rPr lang="en-US" altLang="zh-CN" dirty="0">
                <a:latin typeface="+mn-ea"/>
                <a:ea typeface="+mn-ea"/>
                <a:cs typeface="Times"/>
              </a:rPr>
              <a:t>V</a:t>
            </a:r>
            <a:r>
              <a:rPr lang="zh-CN" altLang="en-US" dirty="0">
                <a:latin typeface="+mn-ea"/>
                <a:ea typeface="+mn-ea"/>
                <a:cs typeface="宋体"/>
              </a:rPr>
              <a:t>型结构父结点相连</a:t>
            </a:r>
            <a:endParaRPr lang="en-US" altLang="zh-CN" dirty="0">
              <a:latin typeface="+mn-ea"/>
              <a:ea typeface="+mn-ea"/>
              <a:cs typeface="宋体"/>
            </a:endParaRPr>
          </a:p>
          <a:p>
            <a:pPr lvl="1"/>
            <a:r>
              <a:rPr lang="zh-CN" altLang="en-US" dirty="0">
                <a:latin typeface="+mn-ea"/>
                <a:ea typeface="+mn-ea"/>
                <a:cs typeface="宋体"/>
              </a:rPr>
              <a:t>有向边变成无向边</a:t>
            </a:r>
            <a:endParaRPr lang="en-US" altLang="zh-CN" dirty="0">
              <a:latin typeface="+mn-ea"/>
              <a:ea typeface="+mn-ea"/>
              <a:cs typeface="宋体"/>
            </a:endParaRPr>
          </a:p>
          <a:p>
            <a:pPr marL="325800" lvl="1" indent="0">
              <a:buNone/>
            </a:pPr>
            <a:r>
              <a:rPr lang="zh-CN" altLang="en-US" sz="2200" dirty="0">
                <a:latin typeface="+mn-ea"/>
                <a:ea typeface="+mn-ea"/>
                <a:cs typeface="宋体"/>
              </a:rPr>
              <a:t>由此产生的图称为道德图</a:t>
            </a:r>
          </a:p>
          <a:p>
            <a:pPr marL="325800" lvl="1" indent="0">
              <a:buNone/>
            </a:pPr>
            <a:r>
              <a:rPr lang="fr-FR" altLang="zh-CN" sz="2200" dirty="0">
                <a:latin typeface="Verdana" charset="0"/>
                <a:ea typeface="Verdana" charset="0"/>
                <a:cs typeface="Verdana" charset="0"/>
              </a:rPr>
              <a:t>(moral graph)</a:t>
            </a:r>
            <a:endParaRPr lang="en-US" altLang="zh-CN" sz="2200" dirty="0">
              <a:latin typeface="Verdana" charset="0"/>
              <a:ea typeface="Verdana" charset="0"/>
              <a:cs typeface="Verdana" charset="0"/>
            </a:endParaRPr>
          </a:p>
        </p:txBody>
      </p:sp>
      <p:grpSp>
        <p:nvGrpSpPr>
          <p:cNvPr id="5" name="组合 36"/>
          <p:cNvGrpSpPr/>
          <p:nvPr/>
        </p:nvGrpSpPr>
        <p:grpSpPr>
          <a:xfrm>
            <a:off x="1540389" y="1536148"/>
            <a:ext cx="1216958" cy="1520486"/>
            <a:chOff x="1003637" y="765522"/>
            <a:chExt cx="1408938" cy="1760349"/>
          </a:xfrm>
        </p:grpSpPr>
        <p:cxnSp>
          <p:nvCxnSpPr>
            <p:cNvPr id="6" name="直接箭头连接符 37"/>
            <p:cNvCxnSpPr/>
            <p:nvPr/>
          </p:nvCxnSpPr>
          <p:spPr>
            <a:xfrm flipH="1">
              <a:off x="1246009" y="1179276"/>
              <a:ext cx="306302" cy="461104"/>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7" name="椭圆 6"/>
            <p:cNvSpPr/>
            <p:nvPr/>
          </p:nvSpPr>
          <p:spPr>
            <a:xfrm>
              <a:off x="1481322" y="765522"/>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cxnSp>
          <p:nvCxnSpPr>
            <p:cNvPr id="8" name="直接箭头连接符 39"/>
            <p:cNvCxnSpPr/>
            <p:nvPr/>
          </p:nvCxnSpPr>
          <p:spPr>
            <a:xfrm>
              <a:off x="1895076" y="1179276"/>
              <a:ext cx="275128" cy="46493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9" name="组合 40"/>
            <p:cNvGrpSpPr/>
            <p:nvPr/>
          </p:nvGrpSpPr>
          <p:grpSpPr>
            <a:xfrm>
              <a:off x="1003637" y="1640380"/>
              <a:ext cx="1408938" cy="488569"/>
              <a:chOff x="1003637" y="1754680"/>
              <a:chExt cx="1408938" cy="488569"/>
            </a:xfrm>
          </p:grpSpPr>
          <p:sp>
            <p:nvSpPr>
              <p:cNvPr id="12" name="椭圆 11"/>
              <p:cNvSpPr/>
              <p:nvPr/>
            </p:nvSpPr>
            <p:spPr>
              <a:xfrm>
                <a:off x="1927832" y="1758506"/>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sp>
            <p:nvSpPr>
              <p:cNvPr id="13" name="椭圆 12"/>
              <p:cNvSpPr/>
              <p:nvPr/>
            </p:nvSpPr>
            <p:spPr>
              <a:xfrm>
                <a:off x="1003637" y="1754680"/>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graphicFrame>
            <p:nvGraphicFramePr>
              <p:cNvPr id="14" name="对象 13"/>
              <p:cNvGraphicFramePr>
                <a:graphicFrameLocks noChangeAspect="1"/>
              </p:cNvGraphicFramePr>
              <p:nvPr/>
            </p:nvGraphicFramePr>
            <p:xfrm>
              <a:off x="1105819" y="1881461"/>
              <a:ext cx="317500" cy="288925"/>
            </p:xfrm>
            <a:graphic>
              <a:graphicData uri="http://schemas.openxmlformats.org/presentationml/2006/ole">
                <mc:AlternateContent xmlns:mc="http://schemas.openxmlformats.org/markup-compatibility/2006">
                  <mc:Choice xmlns:v="urn:schemas-microsoft-com:vml" Requires="v">
                    <p:oleObj name="Formula" r:id="rId2" imgW="142560" imgH="131040" progId="Equation.Ribbit">
                      <p:embed/>
                    </p:oleObj>
                  </mc:Choice>
                  <mc:Fallback>
                    <p:oleObj name="Formula" r:id="rId2" imgW="142560" imgH="131040" progId="Equation.Ribbit">
                      <p:embed/>
                      <p:pic>
                        <p:nvPicPr>
                          <p:cNvPr id="0" name=""/>
                          <p:cNvPicPr/>
                          <p:nvPr/>
                        </p:nvPicPr>
                        <p:blipFill>
                          <a:blip r:embed="rId3"/>
                          <a:stretch>
                            <a:fillRect/>
                          </a:stretch>
                        </p:blipFill>
                        <p:spPr>
                          <a:xfrm>
                            <a:off x="1105819" y="1881461"/>
                            <a:ext cx="317500" cy="288925"/>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2036763" y="1876425"/>
              <a:ext cx="315912" cy="288925"/>
            </p:xfrm>
            <a:graphic>
              <a:graphicData uri="http://schemas.openxmlformats.org/presentationml/2006/ole">
                <mc:AlternateContent xmlns:mc="http://schemas.openxmlformats.org/markup-compatibility/2006">
                  <mc:Choice xmlns:v="urn:schemas-microsoft-com:vml" Requires="v">
                    <p:oleObj name="Formula" r:id="rId4" imgW="143640" imgH="131040" progId="Equation.Ribbit">
                      <p:embed/>
                    </p:oleObj>
                  </mc:Choice>
                  <mc:Fallback>
                    <p:oleObj name="Formula" r:id="rId4" imgW="143640" imgH="131040" progId="Equation.Ribbit">
                      <p:embed/>
                      <p:pic>
                        <p:nvPicPr>
                          <p:cNvPr id="0" name=""/>
                          <p:cNvPicPr/>
                          <p:nvPr/>
                        </p:nvPicPr>
                        <p:blipFill>
                          <a:blip r:embed="rId5"/>
                          <a:stretch>
                            <a:fillRect/>
                          </a:stretch>
                        </p:blipFill>
                        <p:spPr>
                          <a:xfrm>
                            <a:off x="2036763" y="1876425"/>
                            <a:ext cx="315912" cy="288925"/>
                          </a:xfrm>
                          <a:prstGeom prst="rect">
                            <a:avLst/>
                          </a:prstGeom>
                        </p:spPr>
                      </p:pic>
                    </p:oleObj>
                  </mc:Fallback>
                </mc:AlternateContent>
              </a:graphicData>
            </a:graphic>
          </p:graphicFrame>
        </p:grpSp>
        <p:sp>
          <p:nvSpPr>
            <p:cNvPr id="10" name="文本框 9"/>
            <p:cNvSpPr txBox="1"/>
            <p:nvPr/>
          </p:nvSpPr>
          <p:spPr>
            <a:xfrm>
              <a:off x="1162794" y="2125761"/>
              <a:ext cx="1210588" cy="400110"/>
            </a:xfrm>
            <a:prstGeom prst="rect">
              <a:avLst/>
            </a:prstGeom>
            <a:noFill/>
          </p:spPr>
          <p:txBody>
            <a:bodyPr wrap="none" rtlCol="0">
              <a:spAutoFit/>
            </a:bodyPr>
            <a:lstStyle/>
            <a:p>
              <a:r>
                <a:rPr lang="zh-CN" altLang="en-US" sz="2000" dirty="0">
                  <a:latin typeface="楷体" panose="02010609060101010101" pitchFamily="49" charset="-122"/>
                  <a:ea typeface="楷体" panose="02010609060101010101" pitchFamily="49" charset="-122"/>
                </a:rPr>
                <a:t>同父结构</a:t>
              </a:r>
            </a:p>
          </p:txBody>
        </p:sp>
        <p:graphicFrame>
          <p:nvGraphicFramePr>
            <p:cNvPr id="11" name="对象 10"/>
            <p:cNvGraphicFramePr>
              <a:graphicFrameLocks noChangeAspect="1"/>
            </p:cNvGraphicFramePr>
            <p:nvPr/>
          </p:nvGraphicFramePr>
          <p:xfrm>
            <a:off x="1601972" y="893111"/>
            <a:ext cx="301752" cy="288288"/>
          </p:xfrm>
          <a:graphic>
            <a:graphicData uri="http://schemas.openxmlformats.org/presentationml/2006/ole">
              <mc:AlternateContent xmlns:mc="http://schemas.openxmlformats.org/markup-compatibility/2006">
                <mc:Choice xmlns:v="urn:schemas-microsoft-com:vml" Requires="v">
                  <p:oleObj name="Formula" r:id="rId6" imgW="137160" imgH="131040" progId="Equation.Ribbit">
                    <p:embed/>
                  </p:oleObj>
                </mc:Choice>
                <mc:Fallback>
                  <p:oleObj name="Formula" r:id="rId6" imgW="137160" imgH="131040" progId="Equation.Ribbit">
                    <p:embed/>
                    <p:pic>
                      <p:nvPicPr>
                        <p:cNvPr id="0" name=""/>
                        <p:cNvPicPr/>
                        <p:nvPr/>
                      </p:nvPicPr>
                      <p:blipFill>
                        <a:blip r:embed="rId7"/>
                        <a:stretch>
                          <a:fillRect/>
                        </a:stretch>
                      </p:blipFill>
                      <p:spPr>
                        <a:xfrm>
                          <a:off x="1601972" y="893111"/>
                          <a:ext cx="301752" cy="288288"/>
                        </a:xfrm>
                        <a:prstGeom prst="rect">
                          <a:avLst/>
                        </a:prstGeom>
                      </p:spPr>
                    </p:pic>
                  </p:oleObj>
                </mc:Fallback>
              </mc:AlternateContent>
            </a:graphicData>
          </a:graphic>
        </p:graphicFrame>
      </p:grpSp>
      <p:grpSp>
        <p:nvGrpSpPr>
          <p:cNvPr id="16" name="组合 47"/>
          <p:cNvGrpSpPr/>
          <p:nvPr/>
        </p:nvGrpSpPr>
        <p:grpSpPr>
          <a:xfrm>
            <a:off x="3311377" y="1580192"/>
            <a:ext cx="1201797" cy="1481109"/>
            <a:chOff x="1942480" y="84630"/>
            <a:chExt cx="1408938" cy="1736391"/>
          </a:xfrm>
        </p:grpSpPr>
        <p:cxnSp>
          <p:nvCxnSpPr>
            <p:cNvPr id="17" name="直接箭头连接符 48"/>
            <p:cNvCxnSpPr/>
            <p:nvPr/>
          </p:nvCxnSpPr>
          <p:spPr>
            <a:xfrm flipH="1" flipV="1">
              <a:off x="2184852" y="569373"/>
              <a:ext cx="306302" cy="425888"/>
            </a:xfrm>
            <a:prstGeom prst="straightConnector1">
              <a:avLst/>
            </a:prstGeom>
            <a:ln>
              <a:headEnd type="triangle" w="med" len="lg"/>
              <a:tailEnd type="none" w="med" len="med"/>
            </a:ln>
          </p:spPr>
          <p:style>
            <a:lnRef idx="1">
              <a:schemeClr val="dk1"/>
            </a:lnRef>
            <a:fillRef idx="0">
              <a:schemeClr val="dk1"/>
            </a:fillRef>
            <a:effectRef idx="0">
              <a:schemeClr val="dk1"/>
            </a:effectRef>
            <a:fontRef idx="minor">
              <a:schemeClr val="tx1"/>
            </a:fontRef>
          </p:style>
        </p:cxnSp>
        <p:sp>
          <p:nvSpPr>
            <p:cNvPr id="18" name="椭圆 17"/>
            <p:cNvSpPr/>
            <p:nvPr/>
          </p:nvSpPr>
          <p:spPr>
            <a:xfrm>
              <a:off x="2420165" y="924272"/>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cxnSp>
          <p:nvCxnSpPr>
            <p:cNvPr id="19" name="直接箭头连接符 50"/>
            <p:cNvCxnSpPr/>
            <p:nvPr/>
          </p:nvCxnSpPr>
          <p:spPr>
            <a:xfrm flipV="1">
              <a:off x="2833919" y="573199"/>
              <a:ext cx="275128" cy="422062"/>
            </a:xfrm>
            <a:prstGeom prst="straightConnector1">
              <a:avLst/>
            </a:prstGeom>
            <a:ln>
              <a:headEnd type="triangle" w="med" len="lg"/>
              <a:tailEnd type="none" w="med" len="med"/>
            </a:ln>
          </p:spPr>
          <p:style>
            <a:lnRef idx="1">
              <a:schemeClr val="dk1"/>
            </a:lnRef>
            <a:fillRef idx="0">
              <a:schemeClr val="dk1"/>
            </a:fillRef>
            <a:effectRef idx="0">
              <a:schemeClr val="dk1"/>
            </a:effectRef>
            <a:fontRef idx="minor">
              <a:schemeClr val="tx1"/>
            </a:fontRef>
          </p:style>
        </p:cxnSp>
        <p:grpSp>
          <p:nvGrpSpPr>
            <p:cNvPr id="20" name="组合 51"/>
            <p:cNvGrpSpPr/>
            <p:nvPr/>
          </p:nvGrpSpPr>
          <p:grpSpPr>
            <a:xfrm>
              <a:off x="1942480" y="84630"/>
              <a:ext cx="1408938" cy="488569"/>
              <a:chOff x="1003637" y="1754680"/>
              <a:chExt cx="1408938" cy="488569"/>
            </a:xfrm>
          </p:grpSpPr>
          <p:sp>
            <p:nvSpPr>
              <p:cNvPr id="23" name="椭圆 22"/>
              <p:cNvSpPr/>
              <p:nvPr/>
            </p:nvSpPr>
            <p:spPr>
              <a:xfrm>
                <a:off x="1927832" y="1758506"/>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sp>
            <p:nvSpPr>
              <p:cNvPr id="24" name="椭圆 23"/>
              <p:cNvSpPr/>
              <p:nvPr/>
            </p:nvSpPr>
            <p:spPr>
              <a:xfrm>
                <a:off x="1003637" y="1754680"/>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graphicFrame>
            <p:nvGraphicFramePr>
              <p:cNvPr id="25" name="对象 24"/>
              <p:cNvGraphicFramePr>
                <a:graphicFrameLocks noChangeAspect="1"/>
              </p:cNvGraphicFramePr>
              <p:nvPr/>
            </p:nvGraphicFramePr>
            <p:xfrm>
              <a:off x="1102682" y="1876425"/>
              <a:ext cx="303213" cy="288925"/>
            </p:xfrm>
            <a:graphic>
              <a:graphicData uri="http://schemas.openxmlformats.org/presentationml/2006/ole">
                <mc:AlternateContent xmlns:mc="http://schemas.openxmlformats.org/markup-compatibility/2006">
                  <mc:Choice xmlns:v="urn:schemas-microsoft-com:vml" Requires="v">
                    <p:oleObj name="Formula" r:id="rId8" imgW="137160" imgH="131040" progId="Equation.Ribbit">
                      <p:embed/>
                    </p:oleObj>
                  </mc:Choice>
                  <mc:Fallback>
                    <p:oleObj name="Formula" r:id="rId8" imgW="137160" imgH="131040" progId="Equation.Ribbit">
                      <p:embed/>
                      <p:pic>
                        <p:nvPicPr>
                          <p:cNvPr id="0" name=""/>
                          <p:cNvPicPr/>
                          <p:nvPr/>
                        </p:nvPicPr>
                        <p:blipFill>
                          <a:blip r:embed="rId7"/>
                          <a:stretch>
                            <a:fillRect/>
                          </a:stretch>
                        </p:blipFill>
                        <p:spPr>
                          <a:xfrm>
                            <a:off x="1102682" y="1876425"/>
                            <a:ext cx="303213" cy="288925"/>
                          </a:xfrm>
                          <a:prstGeom prst="rect">
                            <a:avLst/>
                          </a:prstGeom>
                        </p:spPr>
                      </p:pic>
                    </p:oleObj>
                  </mc:Fallback>
                </mc:AlternateContent>
              </a:graphicData>
            </a:graphic>
          </p:graphicFrame>
          <p:graphicFrame>
            <p:nvGraphicFramePr>
              <p:cNvPr id="26" name="对象 25"/>
              <p:cNvGraphicFramePr>
                <a:graphicFrameLocks noChangeAspect="1"/>
              </p:cNvGraphicFramePr>
              <p:nvPr/>
            </p:nvGraphicFramePr>
            <p:xfrm>
              <a:off x="2037720" y="1876425"/>
              <a:ext cx="312737" cy="288925"/>
            </p:xfrm>
            <a:graphic>
              <a:graphicData uri="http://schemas.openxmlformats.org/presentationml/2006/ole">
                <mc:AlternateContent xmlns:mc="http://schemas.openxmlformats.org/markup-compatibility/2006">
                  <mc:Choice xmlns:v="urn:schemas-microsoft-com:vml" Requires="v">
                    <p:oleObj name="Formula" r:id="rId9" imgW="141120" imgH="131040" progId="Equation.Ribbit">
                      <p:embed/>
                    </p:oleObj>
                  </mc:Choice>
                  <mc:Fallback>
                    <p:oleObj name="Formula" r:id="rId9" imgW="141120" imgH="131040" progId="Equation.Ribbit">
                      <p:embed/>
                      <p:pic>
                        <p:nvPicPr>
                          <p:cNvPr id="0" name=""/>
                          <p:cNvPicPr/>
                          <p:nvPr/>
                        </p:nvPicPr>
                        <p:blipFill>
                          <a:blip r:embed="rId10"/>
                          <a:stretch>
                            <a:fillRect/>
                          </a:stretch>
                        </p:blipFill>
                        <p:spPr>
                          <a:xfrm>
                            <a:off x="2037720" y="1876425"/>
                            <a:ext cx="312737" cy="288925"/>
                          </a:xfrm>
                          <a:prstGeom prst="rect">
                            <a:avLst/>
                          </a:prstGeom>
                        </p:spPr>
                      </p:pic>
                    </p:oleObj>
                  </mc:Fallback>
                </mc:AlternateContent>
              </a:graphicData>
            </a:graphic>
          </p:graphicFrame>
        </p:grpSp>
        <p:sp>
          <p:nvSpPr>
            <p:cNvPr id="21" name="文本框 20"/>
            <p:cNvSpPr txBox="1"/>
            <p:nvPr/>
          </p:nvSpPr>
          <p:spPr>
            <a:xfrm>
              <a:off x="2101637" y="1420911"/>
              <a:ext cx="1140056" cy="400110"/>
            </a:xfrm>
            <a:prstGeom prst="rect">
              <a:avLst/>
            </a:prstGeom>
            <a:noFill/>
          </p:spPr>
          <p:txBody>
            <a:bodyPr wrap="none" rtlCol="0">
              <a:spAutoFit/>
            </a:bodyPr>
            <a:lstStyle/>
            <a:p>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型结构</a:t>
              </a:r>
            </a:p>
          </p:txBody>
        </p:sp>
        <p:graphicFrame>
          <p:nvGraphicFramePr>
            <p:cNvPr id="22" name="对象 21"/>
            <p:cNvGraphicFramePr>
              <a:graphicFrameLocks noChangeAspect="1"/>
            </p:cNvGraphicFramePr>
            <p:nvPr/>
          </p:nvGraphicFramePr>
          <p:xfrm>
            <a:off x="2524125" y="1046163"/>
            <a:ext cx="315913" cy="288925"/>
          </p:xfrm>
          <a:graphic>
            <a:graphicData uri="http://schemas.openxmlformats.org/presentationml/2006/ole">
              <mc:AlternateContent xmlns:mc="http://schemas.openxmlformats.org/markup-compatibility/2006">
                <mc:Choice xmlns:v="urn:schemas-microsoft-com:vml" Requires="v">
                  <p:oleObj name="Formula" r:id="rId11" imgW="143640" imgH="131040" progId="Equation.Ribbit">
                    <p:embed/>
                  </p:oleObj>
                </mc:Choice>
                <mc:Fallback>
                  <p:oleObj name="Formula" r:id="rId11" imgW="143640" imgH="131040" progId="Equation.Ribbit">
                    <p:embed/>
                    <p:pic>
                      <p:nvPicPr>
                        <p:cNvPr id="0" name=""/>
                        <p:cNvPicPr/>
                        <p:nvPr/>
                      </p:nvPicPr>
                      <p:blipFill>
                        <a:blip r:embed="rId5"/>
                        <a:stretch>
                          <a:fillRect/>
                        </a:stretch>
                      </p:blipFill>
                      <p:spPr>
                        <a:xfrm>
                          <a:off x="2524125" y="1046163"/>
                          <a:ext cx="315913" cy="288925"/>
                        </a:xfrm>
                        <a:prstGeom prst="rect">
                          <a:avLst/>
                        </a:prstGeom>
                      </p:spPr>
                    </p:pic>
                  </p:oleObj>
                </mc:Fallback>
              </mc:AlternateContent>
            </a:graphicData>
          </a:graphic>
        </p:graphicFrame>
      </p:grpSp>
      <p:grpSp>
        <p:nvGrpSpPr>
          <p:cNvPr id="27" name="组合 58"/>
          <p:cNvGrpSpPr/>
          <p:nvPr/>
        </p:nvGrpSpPr>
        <p:grpSpPr>
          <a:xfrm>
            <a:off x="5078341" y="1551728"/>
            <a:ext cx="1176046" cy="1469370"/>
            <a:chOff x="1003637" y="765522"/>
            <a:chExt cx="1408938" cy="1760349"/>
          </a:xfrm>
        </p:grpSpPr>
        <p:cxnSp>
          <p:nvCxnSpPr>
            <p:cNvPr id="28" name="直接箭头连接符 59"/>
            <p:cNvCxnSpPr/>
            <p:nvPr/>
          </p:nvCxnSpPr>
          <p:spPr>
            <a:xfrm flipH="1">
              <a:off x="1246009" y="1179276"/>
              <a:ext cx="306302" cy="461104"/>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29" name="椭圆 28"/>
            <p:cNvSpPr/>
            <p:nvPr/>
          </p:nvSpPr>
          <p:spPr>
            <a:xfrm>
              <a:off x="1481322" y="765522"/>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cxnSp>
          <p:nvCxnSpPr>
            <p:cNvPr id="30" name="直接箭头连接符 61"/>
            <p:cNvCxnSpPr/>
            <p:nvPr/>
          </p:nvCxnSpPr>
          <p:spPr>
            <a:xfrm flipH="1" flipV="1">
              <a:off x="1895076" y="1179276"/>
              <a:ext cx="275128" cy="46493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31" name="组合 62"/>
            <p:cNvGrpSpPr/>
            <p:nvPr/>
          </p:nvGrpSpPr>
          <p:grpSpPr>
            <a:xfrm>
              <a:off x="1003637" y="1640380"/>
              <a:ext cx="1408938" cy="488569"/>
              <a:chOff x="1003637" y="1754680"/>
              <a:chExt cx="1408938" cy="488569"/>
            </a:xfrm>
          </p:grpSpPr>
          <p:sp>
            <p:nvSpPr>
              <p:cNvPr id="34" name="椭圆 33"/>
              <p:cNvSpPr/>
              <p:nvPr/>
            </p:nvSpPr>
            <p:spPr>
              <a:xfrm>
                <a:off x="1927832" y="1758506"/>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sp>
            <p:nvSpPr>
              <p:cNvPr id="35" name="椭圆 34"/>
              <p:cNvSpPr/>
              <p:nvPr/>
            </p:nvSpPr>
            <p:spPr>
              <a:xfrm>
                <a:off x="1003637" y="1754680"/>
                <a:ext cx="484743" cy="4847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i="1" dirty="0">
                  <a:latin typeface="Times New Roman" panose="02020603050405020304" pitchFamily="18" charset="0"/>
                  <a:cs typeface="Times New Roman" panose="02020603050405020304" pitchFamily="18" charset="0"/>
                </a:endParaRPr>
              </a:p>
            </p:txBody>
          </p:sp>
          <p:graphicFrame>
            <p:nvGraphicFramePr>
              <p:cNvPr id="36" name="对象 35"/>
              <p:cNvGraphicFramePr>
                <a:graphicFrameLocks noChangeAspect="1"/>
              </p:cNvGraphicFramePr>
              <p:nvPr/>
            </p:nvGraphicFramePr>
            <p:xfrm>
              <a:off x="1149934" y="1851025"/>
              <a:ext cx="180975" cy="288925"/>
            </p:xfrm>
            <a:graphic>
              <a:graphicData uri="http://schemas.openxmlformats.org/presentationml/2006/ole">
                <mc:AlternateContent xmlns:mc="http://schemas.openxmlformats.org/markup-compatibility/2006">
                  <mc:Choice xmlns:v="urn:schemas-microsoft-com:vml" Requires="v">
                    <p:oleObj name="Formula" r:id="rId12" imgW="81360" imgH="131040" progId="Equation.Ribbit">
                      <p:embed/>
                    </p:oleObj>
                  </mc:Choice>
                  <mc:Fallback>
                    <p:oleObj name="Formula" r:id="rId12" imgW="81360" imgH="131040" progId="Equation.Ribbit">
                      <p:embed/>
                      <p:pic>
                        <p:nvPicPr>
                          <p:cNvPr id="0" name=""/>
                          <p:cNvPicPr/>
                          <p:nvPr/>
                        </p:nvPicPr>
                        <p:blipFill>
                          <a:blip r:embed="rId13"/>
                          <a:stretch>
                            <a:fillRect/>
                          </a:stretch>
                        </p:blipFill>
                        <p:spPr>
                          <a:xfrm>
                            <a:off x="1149934" y="1851025"/>
                            <a:ext cx="180975" cy="288925"/>
                          </a:xfrm>
                          <a:prstGeom prst="rect">
                            <a:avLst/>
                          </a:prstGeom>
                        </p:spPr>
                      </p:pic>
                    </p:oleObj>
                  </mc:Fallback>
                </mc:AlternateContent>
              </a:graphicData>
            </a:graphic>
          </p:graphicFrame>
          <p:graphicFrame>
            <p:nvGraphicFramePr>
              <p:cNvPr id="37" name="对象 36"/>
              <p:cNvGraphicFramePr>
                <a:graphicFrameLocks noChangeAspect="1"/>
              </p:cNvGraphicFramePr>
              <p:nvPr/>
            </p:nvGraphicFramePr>
            <p:xfrm>
              <a:off x="2076399" y="1879918"/>
              <a:ext cx="168275" cy="284162"/>
            </p:xfrm>
            <a:graphic>
              <a:graphicData uri="http://schemas.openxmlformats.org/presentationml/2006/ole">
                <mc:AlternateContent xmlns:mc="http://schemas.openxmlformats.org/markup-compatibility/2006">
                  <mc:Choice xmlns:v="urn:schemas-microsoft-com:vml" Requires="v">
                    <p:oleObj name="Formula" r:id="rId14" imgW="76320" imgH="129600" progId="Equation.Ribbit">
                      <p:embed/>
                    </p:oleObj>
                  </mc:Choice>
                  <mc:Fallback>
                    <p:oleObj name="Formula" r:id="rId14" imgW="76320" imgH="129600" progId="Equation.Ribbit">
                      <p:embed/>
                      <p:pic>
                        <p:nvPicPr>
                          <p:cNvPr id="0" name=""/>
                          <p:cNvPicPr/>
                          <p:nvPr/>
                        </p:nvPicPr>
                        <p:blipFill>
                          <a:blip r:embed="rId15"/>
                          <a:stretch>
                            <a:fillRect/>
                          </a:stretch>
                        </p:blipFill>
                        <p:spPr>
                          <a:xfrm>
                            <a:off x="2076399" y="1879918"/>
                            <a:ext cx="168275" cy="284162"/>
                          </a:xfrm>
                          <a:prstGeom prst="rect">
                            <a:avLst/>
                          </a:prstGeom>
                        </p:spPr>
                      </p:pic>
                    </p:oleObj>
                  </mc:Fallback>
                </mc:AlternateContent>
              </a:graphicData>
            </a:graphic>
          </p:graphicFrame>
        </p:grpSp>
        <p:sp>
          <p:nvSpPr>
            <p:cNvPr id="32" name="文本框 31"/>
            <p:cNvSpPr txBox="1"/>
            <p:nvPr/>
          </p:nvSpPr>
          <p:spPr>
            <a:xfrm>
              <a:off x="1162794" y="2125761"/>
              <a:ext cx="1210588" cy="400110"/>
            </a:xfrm>
            <a:prstGeom prst="rect">
              <a:avLst/>
            </a:prstGeom>
            <a:noFill/>
          </p:spPr>
          <p:txBody>
            <a:bodyPr wrap="none" rtlCol="0">
              <a:spAutoFit/>
            </a:bodyPr>
            <a:lstStyle/>
            <a:p>
              <a:r>
                <a:rPr lang="zh-CN" altLang="en-US" sz="2000" dirty="0">
                  <a:latin typeface="楷体" panose="02010609060101010101" pitchFamily="49" charset="-122"/>
                  <a:ea typeface="楷体" panose="02010609060101010101" pitchFamily="49" charset="-122"/>
                </a:rPr>
                <a:t>顺序结构</a:t>
              </a:r>
            </a:p>
          </p:txBody>
        </p:sp>
        <p:graphicFrame>
          <p:nvGraphicFramePr>
            <p:cNvPr id="33" name="对象 32"/>
            <p:cNvGraphicFramePr>
              <a:graphicFrameLocks noChangeAspect="1"/>
            </p:cNvGraphicFramePr>
            <p:nvPr/>
          </p:nvGraphicFramePr>
          <p:xfrm>
            <a:off x="1626819" y="897890"/>
            <a:ext cx="188913" cy="285750"/>
          </p:xfrm>
          <a:graphic>
            <a:graphicData uri="http://schemas.openxmlformats.org/presentationml/2006/ole">
              <mc:AlternateContent xmlns:mc="http://schemas.openxmlformats.org/markup-compatibility/2006">
                <mc:Choice xmlns:v="urn:schemas-microsoft-com:vml" Requires="v">
                  <p:oleObj name="Formula" r:id="rId16" imgW="86400" imgH="129600" progId="Equation.Ribbit">
                    <p:embed/>
                  </p:oleObj>
                </mc:Choice>
                <mc:Fallback>
                  <p:oleObj name="Formula" r:id="rId16" imgW="86400" imgH="129600" progId="Equation.Ribbit">
                    <p:embed/>
                    <p:pic>
                      <p:nvPicPr>
                        <p:cNvPr id="0" name=""/>
                        <p:cNvPicPr/>
                        <p:nvPr/>
                      </p:nvPicPr>
                      <p:blipFill>
                        <a:blip r:embed="rId17"/>
                        <a:stretch>
                          <a:fillRect/>
                        </a:stretch>
                      </p:blipFill>
                      <p:spPr>
                        <a:xfrm>
                          <a:off x="1626819" y="897890"/>
                          <a:ext cx="188913" cy="285750"/>
                        </a:xfrm>
                        <a:prstGeom prst="rect">
                          <a:avLst/>
                        </a:prstGeom>
                      </p:spPr>
                    </p:pic>
                  </p:oleObj>
                </mc:Fallback>
              </mc:AlternateContent>
            </a:graphicData>
          </a:graphic>
        </p:graphicFrame>
      </p:grpSp>
      <p:grpSp>
        <p:nvGrpSpPr>
          <p:cNvPr id="38" name="组合 69"/>
          <p:cNvGrpSpPr/>
          <p:nvPr/>
        </p:nvGrpSpPr>
        <p:grpSpPr>
          <a:xfrm>
            <a:off x="4742675" y="4156136"/>
            <a:ext cx="3777647" cy="1399681"/>
            <a:chOff x="1631156" y="306805"/>
            <a:chExt cx="3777647" cy="1399681"/>
          </a:xfrm>
        </p:grpSpPr>
        <p:cxnSp>
          <p:nvCxnSpPr>
            <p:cNvPr id="39" name="直接箭头连接符 70"/>
            <p:cNvCxnSpPr/>
            <p:nvPr/>
          </p:nvCxnSpPr>
          <p:spPr>
            <a:xfrm flipH="1">
              <a:off x="3150851" y="544512"/>
              <a:ext cx="734714" cy="1243"/>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直接箭头连接符 71"/>
            <p:cNvCxnSpPr/>
            <p:nvPr/>
          </p:nvCxnSpPr>
          <p:spPr>
            <a:xfrm>
              <a:off x="2948036" y="697370"/>
              <a:ext cx="472169" cy="582078"/>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直接箭头连接符 72"/>
            <p:cNvCxnSpPr/>
            <p:nvPr/>
          </p:nvCxnSpPr>
          <p:spPr>
            <a:xfrm flipH="1">
              <a:off x="2104622" y="650450"/>
              <a:ext cx="571922" cy="607767"/>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42" name="组合 73"/>
            <p:cNvGrpSpPr/>
            <p:nvPr/>
          </p:nvGrpSpPr>
          <p:grpSpPr>
            <a:xfrm>
              <a:off x="2346399" y="321572"/>
              <a:ext cx="1001746" cy="427038"/>
              <a:chOff x="4669205" y="1872418"/>
              <a:chExt cx="1001746" cy="427038"/>
            </a:xfrm>
          </p:grpSpPr>
          <p:sp>
            <p:nvSpPr>
              <p:cNvPr id="61" name="椭圆 60"/>
              <p:cNvSpPr/>
              <p:nvPr/>
            </p:nvSpPr>
            <p:spPr>
              <a:xfrm>
                <a:off x="4669205" y="1872418"/>
                <a:ext cx="954584" cy="427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62" name="文本框 61"/>
              <p:cNvSpPr txBox="1"/>
              <p:nvPr/>
            </p:nvSpPr>
            <p:spPr>
              <a:xfrm>
                <a:off x="4870732" y="1878884"/>
                <a:ext cx="800219" cy="369332"/>
              </a:xfrm>
              <a:prstGeom prst="rect">
                <a:avLst/>
              </a:prstGeom>
              <a:noFill/>
            </p:spPr>
            <p:txBody>
              <a:bodyPr wrap="none" rtlCol="0">
                <a:spAutoFit/>
              </a:bodyPr>
              <a:lstStyle/>
              <a:p>
                <a:r>
                  <a:rPr lang="en-US" altLang="zh-CN" dirty="0">
                    <a:latin typeface="Times" panose="02020603060405020304" pitchFamily="18" charset="0"/>
                    <a:ea typeface="楷体" panose="02010609060101010101" pitchFamily="49" charset="-122"/>
                    <a:cs typeface="Times New Roman" panose="02020603050405020304" pitchFamily="18" charset="0"/>
                  </a:rPr>
                  <a:t>(</a:t>
                </a:r>
                <a:r>
                  <a:rPr lang="zh-CN" altLang="en-US" dirty="0">
                    <a:latin typeface="Times" panose="02020603060405020304" pitchFamily="18" charset="0"/>
                    <a:ea typeface="楷体" panose="02010609060101010101" pitchFamily="49" charset="-122"/>
                    <a:cs typeface="Times New Roman" panose="02020603050405020304" pitchFamily="18" charset="0"/>
                  </a:rPr>
                  <a:t>好瓜</a:t>
                </a:r>
                <a:r>
                  <a:rPr lang="en-US" altLang="zh-CN" dirty="0">
                    <a:latin typeface="Times" panose="02020603060405020304" pitchFamily="18" charset="0"/>
                    <a:ea typeface="楷体" panose="02010609060101010101" pitchFamily="49" charset="-122"/>
                    <a:cs typeface="Times New Roman" panose="02020603050405020304" pitchFamily="18" charset="0"/>
                  </a:rPr>
                  <a:t>)</a:t>
                </a:r>
                <a:endParaRPr lang="zh-CN" altLang="en-US" dirty="0">
                  <a:latin typeface="Times" panose="02020603060405020304" pitchFamily="18" charset="0"/>
                  <a:ea typeface="楷体" panose="02010609060101010101" pitchFamily="49" charset="-122"/>
                  <a:cs typeface="Times New Roman" panose="02020603050405020304" pitchFamily="18" charset="0"/>
                </a:endParaRPr>
              </a:p>
            </p:txBody>
          </p:sp>
        </p:grpSp>
        <p:sp>
          <p:nvSpPr>
            <p:cNvPr id="43" name="椭圆 42"/>
            <p:cNvSpPr/>
            <p:nvPr/>
          </p:nvSpPr>
          <p:spPr>
            <a:xfrm>
              <a:off x="1631156" y="1258217"/>
              <a:ext cx="946931" cy="427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44" name="文本框 43"/>
            <p:cNvSpPr txBox="1"/>
            <p:nvPr/>
          </p:nvSpPr>
          <p:spPr>
            <a:xfrm>
              <a:off x="1824038" y="1269924"/>
              <a:ext cx="808624" cy="369332"/>
            </a:xfrm>
            <a:prstGeom prst="rect">
              <a:avLst/>
            </a:prstGeom>
            <a:noFill/>
          </p:spPr>
          <p:txBody>
            <a:bodyPr wrap="square" rtlCol="0">
              <a:spAutoFit/>
            </a:bodyPr>
            <a:lstStyle/>
            <a:p>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敲声</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45" name="组合 76"/>
            <p:cNvGrpSpPr/>
            <p:nvPr/>
          </p:nvGrpSpPr>
          <p:grpSpPr>
            <a:xfrm>
              <a:off x="3782347" y="306805"/>
              <a:ext cx="1036051" cy="427038"/>
              <a:chOff x="4802559" y="1862892"/>
              <a:chExt cx="767887" cy="427038"/>
            </a:xfrm>
          </p:grpSpPr>
          <p:sp>
            <p:nvSpPr>
              <p:cNvPr id="59" name="椭圆 58"/>
              <p:cNvSpPr/>
              <p:nvPr/>
            </p:nvSpPr>
            <p:spPr>
              <a:xfrm>
                <a:off x="4802559" y="1862892"/>
                <a:ext cx="726663" cy="427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60" name="文本框 59"/>
              <p:cNvSpPr txBox="1"/>
              <p:nvPr/>
            </p:nvSpPr>
            <p:spPr>
              <a:xfrm>
                <a:off x="4953842" y="1886504"/>
                <a:ext cx="616604" cy="369332"/>
              </a:xfrm>
              <a:prstGeom prst="rect">
                <a:avLst/>
              </a:prstGeom>
              <a:noFill/>
            </p:spPr>
            <p:txBody>
              <a:bodyPr wrap="square" rtlCol="0">
                <a:spAutoFit/>
              </a:bodyPr>
              <a:lstStyle/>
              <a:p>
                <a:r>
                  <a:rPr lang="en-US" altLang="zh-CN" dirty="0">
                    <a:latin typeface="Times" panose="02020603060405020304" pitchFamily="18" charset="0"/>
                    <a:ea typeface="楷体" panose="02010609060101010101" pitchFamily="49" charset="-122"/>
                    <a:cs typeface="Times New Roman" panose="02020603050405020304" pitchFamily="18" charset="0"/>
                  </a:rPr>
                  <a:t>(</a:t>
                </a:r>
                <a:r>
                  <a:rPr lang="zh-CN" altLang="en-US" dirty="0">
                    <a:latin typeface="Times" panose="02020603060405020304" pitchFamily="18" charset="0"/>
                    <a:ea typeface="楷体" panose="02010609060101010101" pitchFamily="49" charset="-122"/>
                    <a:cs typeface="Times New Roman" panose="02020603050405020304" pitchFamily="18" charset="0"/>
                  </a:rPr>
                  <a:t>甜度</a:t>
                </a:r>
                <a:r>
                  <a:rPr lang="en-US" altLang="zh-CN" dirty="0">
                    <a:latin typeface="Times" panose="02020603060405020304" pitchFamily="18" charset="0"/>
                    <a:ea typeface="楷体" panose="02010609060101010101" pitchFamily="49" charset="-122"/>
                    <a:cs typeface="Times New Roman" panose="02020603050405020304" pitchFamily="18" charset="0"/>
                  </a:rPr>
                  <a:t>)</a:t>
                </a:r>
                <a:endParaRPr lang="zh-CN" altLang="en-US" dirty="0">
                  <a:latin typeface="Times" panose="02020603060405020304" pitchFamily="18" charset="0"/>
                  <a:ea typeface="楷体" panose="02010609060101010101" pitchFamily="49" charset="-122"/>
                  <a:cs typeface="Times New Roman" panose="02020603050405020304" pitchFamily="18" charset="0"/>
                </a:endParaRPr>
              </a:p>
            </p:txBody>
          </p:sp>
        </p:grpSp>
        <p:grpSp>
          <p:nvGrpSpPr>
            <p:cNvPr id="46" name="组合 77"/>
            <p:cNvGrpSpPr/>
            <p:nvPr/>
          </p:nvGrpSpPr>
          <p:grpSpPr>
            <a:xfrm>
              <a:off x="2931984" y="1279448"/>
              <a:ext cx="1005552" cy="427038"/>
              <a:chOff x="4802559" y="1862892"/>
              <a:chExt cx="1005552" cy="427038"/>
            </a:xfrm>
          </p:grpSpPr>
          <p:sp>
            <p:nvSpPr>
              <p:cNvPr id="57" name="椭圆 56"/>
              <p:cNvSpPr/>
              <p:nvPr/>
            </p:nvSpPr>
            <p:spPr>
              <a:xfrm>
                <a:off x="4802559" y="1862892"/>
                <a:ext cx="976441" cy="427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58" name="文本框 57"/>
              <p:cNvSpPr txBox="1"/>
              <p:nvPr/>
            </p:nvSpPr>
            <p:spPr>
              <a:xfrm>
                <a:off x="5007892" y="1863644"/>
                <a:ext cx="800219" cy="369332"/>
              </a:xfrm>
              <a:prstGeom prst="rect">
                <a:avLst/>
              </a:prstGeom>
              <a:noFill/>
            </p:spPr>
            <p:txBody>
              <a:bodyPr wrap="none" rtlCol="0">
                <a:spAutoFit/>
              </a:bodyPr>
              <a:lstStyle/>
              <a:p>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色泽</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47" name="组合 78"/>
            <p:cNvGrpSpPr/>
            <p:nvPr/>
          </p:nvGrpSpPr>
          <p:grpSpPr>
            <a:xfrm>
              <a:off x="4386639" y="1245354"/>
              <a:ext cx="1022164" cy="427038"/>
              <a:chOff x="4802559" y="1862892"/>
              <a:chExt cx="747949" cy="427038"/>
            </a:xfrm>
          </p:grpSpPr>
          <p:sp>
            <p:nvSpPr>
              <p:cNvPr id="55" name="椭圆 54"/>
              <p:cNvSpPr/>
              <p:nvPr/>
            </p:nvSpPr>
            <p:spPr>
              <a:xfrm>
                <a:off x="4802559" y="1862892"/>
                <a:ext cx="726663" cy="4270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i="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56" name="文本框 55"/>
              <p:cNvSpPr txBox="1"/>
              <p:nvPr/>
            </p:nvSpPr>
            <p:spPr>
              <a:xfrm>
                <a:off x="4964964" y="1878884"/>
                <a:ext cx="585544" cy="369332"/>
              </a:xfrm>
              <a:prstGeom prst="rect">
                <a:avLst/>
              </a:prstGeom>
              <a:noFill/>
            </p:spPr>
            <p:txBody>
              <a:bodyPr wrap="none" rtlCol="0">
                <a:spAutoFit/>
              </a:bodyPr>
              <a:lstStyle/>
              <a:p>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根蒂</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grpSp>
        <p:cxnSp>
          <p:nvCxnSpPr>
            <p:cNvPr id="48" name="直接箭头连接符 79"/>
            <p:cNvCxnSpPr/>
            <p:nvPr/>
          </p:nvCxnSpPr>
          <p:spPr>
            <a:xfrm>
              <a:off x="4443266" y="731917"/>
              <a:ext cx="439910" cy="513437"/>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直接箭头连接符 80"/>
            <p:cNvCxnSpPr/>
            <p:nvPr/>
          </p:nvCxnSpPr>
          <p:spPr>
            <a:xfrm flipH="1">
              <a:off x="3537427" y="699749"/>
              <a:ext cx="569401" cy="580451"/>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aphicFrame>
          <p:nvGraphicFramePr>
            <p:cNvPr id="50" name="对象 49"/>
            <p:cNvGraphicFramePr>
              <a:graphicFrameLocks noChangeAspect="1"/>
            </p:cNvGraphicFramePr>
            <p:nvPr/>
          </p:nvGraphicFramePr>
          <p:xfrm>
            <a:off x="2424113" y="460375"/>
            <a:ext cx="211137" cy="185738"/>
          </p:xfrm>
          <a:graphic>
            <a:graphicData uri="http://schemas.openxmlformats.org/presentationml/2006/ole">
              <mc:AlternateContent xmlns:mc="http://schemas.openxmlformats.org/markup-compatibility/2006">
                <mc:Choice xmlns:v="urn:schemas-microsoft-com:vml" Requires="v">
                  <p:oleObj name="Formula" r:id="rId18" imgW="140040" imgH="124560" progId="Equation.Ribbit">
                    <p:embed/>
                  </p:oleObj>
                </mc:Choice>
                <mc:Fallback>
                  <p:oleObj name="Formula" r:id="rId18" imgW="140040" imgH="124560" progId="Equation.Ribbit">
                    <p:embed/>
                    <p:pic>
                      <p:nvPicPr>
                        <p:cNvPr id="0" name=""/>
                        <p:cNvPicPr/>
                        <p:nvPr/>
                      </p:nvPicPr>
                      <p:blipFill>
                        <a:blip r:embed="rId19"/>
                        <a:stretch>
                          <a:fillRect/>
                        </a:stretch>
                      </p:blipFill>
                      <p:spPr>
                        <a:xfrm>
                          <a:off x="2424113" y="460375"/>
                          <a:ext cx="211137" cy="185738"/>
                        </a:xfrm>
                        <a:prstGeom prst="rect">
                          <a:avLst/>
                        </a:prstGeom>
                      </p:spPr>
                    </p:pic>
                  </p:oleObj>
                </mc:Fallback>
              </mc:AlternateContent>
            </a:graphicData>
          </a:graphic>
        </p:graphicFrame>
        <p:graphicFrame>
          <p:nvGraphicFramePr>
            <p:cNvPr id="51" name="对象 50"/>
            <p:cNvGraphicFramePr>
              <a:graphicFrameLocks noChangeAspect="1"/>
            </p:cNvGraphicFramePr>
            <p:nvPr/>
          </p:nvGraphicFramePr>
          <p:xfrm>
            <a:off x="3844925" y="434975"/>
            <a:ext cx="215900" cy="188913"/>
          </p:xfrm>
          <a:graphic>
            <a:graphicData uri="http://schemas.openxmlformats.org/presentationml/2006/ole">
              <mc:AlternateContent xmlns:mc="http://schemas.openxmlformats.org/markup-compatibility/2006">
                <mc:Choice xmlns:v="urn:schemas-microsoft-com:vml" Requires="v">
                  <p:oleObj name="Formula" r:id="rId20" imgW="142560" imgH="124560" progId="Equation.Ribbit">
                    <p:embed/>
                  </p:oleObj>
                </mc:Choice>
                <mc:Fallback>
                  <p:oleObj name="Formula" r:id="rId20" imgW="142560" imgH="124560" progId="Equation.Ribbit">
                    <p:embed/>
                    <p:pic>
                      <p:nvPicPr>
                        <p:cNvPr id="0" name=""/>
                        <p:cNvPicPr/>
                        <p:nvPr/>
                      </p:nvPicPr>
                      <p:blipFill>
                        <a:blip r:embed="rId21"/>
                        <a:stretch>
                          <a:fillRect/>
                        </a:stretch>
                      </p:blipFill>
                      <p:spPr>
                        <a:xfrm>
                          <a:off x="3844925" y="434975"/>
                          <a:ext cx="215900" cy="188913"/>
                        </a:xfrm>
                        <a:prstGeom prst="rect">
                          <a:avLst/>
                        </a:prstGeom>
                      </p:spPr>
                    </p:pic>
                  </p:oleObj>
                </mc:Fallback>
              </mc:AlternateContent>
            </a:graphicData>
          </a:graphic>
        </p:graphicFrame>
        <p:graphicFrame>
          <p:nvGraphicFramePr>
            <p:cNvPr id="52" name="对象 51"/>
            <p:cNvGraphicFramePr>
              <a:graphicFrameLocks noChangeAspect="1"/>
            </p:cNvGraphicFramePr>
            <p:nvPr/>
          </p:nvGraphicFramePr>
          <p:xfrm>
            <a:off x="1693863" y="1382713"/>
            <a:ext cx="217487" cy="188912"/>
          </p:xfrm>
          <a:graphic>
            <a:graphicData uri="http://schemas.openxmlformats.org/presentationml/2006/ole">
              <mc:AlternateContent xmlns:mc="http://schemas.openxmlformats.org/markup-compatibility/2006">
                <mc:Choice xmlns:v="urn:schemas-microsoft-com:vml" Requires="v">
                  <p:oleObj name="Formula" r:id="rId22" imgW="142560" imgH="124560" progId="Equation.Ribbit">
                    <p:embed/>
                  </p:oleObj>
                </mc:Choice>
                <mc:Fallback>
                  <p:oleObj name="Formula" r:id="rId22" imgW="142560" imgH="124560" progId="Equation.Ribbit">
                    <p:embed/>
                    <p:pic>
                      <p:nvPicPr>
                        <p:cNvPr id="0" name=""/>
                        <p:cNvPicPr/>
                        <p:nvPr/>
                      </p:nvPicPr>
                      <p:blipFill>
                        <a:blip r:embed="rId23"/>
                        <a:stretch>
                          <a:fillRect/>
                        </a:stretch>
                      </p:blipFill>
                      <p:spPr>
                        <a:xfrm>
                          <a:off x="1693863" y="1382713"/>
                          <a:ext cx="217487" cy="188912"/>
                        </a:xfrm>
                        <a:prstGeom prst="rect">
                          <a:avLst/>
                        </a:prstGeom>
                      </p:spPr>
                    </p:pic>
                  </p:oleObj>
                </mc:Fallback>
              </mc:AlternateContent>
            </a:graphicData>
          </a:graphic>
        </p:graphicFrame>
        <p:graphicFrame>
          <p:nvGraphicFramePr>
            <p:cNvPr id="53" name="对象 52"/>
            <p:cNvGraphicFramePr>
              <a:graphicFrameLocks noChangeAspect="1"/>
            </p:cNvGraphicFramePr>
            <p:nvPr/>
          </p:nvGraphicFramePr>
          <p:xfrm>
            <a:off x="2999740" y="1398588"/>
            <a:ext cx="220663" cy="188912"/>
          </p:xfrm>
          <a:graphic>
            <a:graphicData uri="http://schemas.openxmlformats.org/presentationml/2006/ole">
              <mc:AlternateContent xmlns:mc="http://schemas.openxmlformats.org/markup-compatibility/2006">
                <mc:Choice xmlns:v="urn:schemas-microsoft-com:vml" Requires="v">
                  <p:oleObj name="Formula" r:id="rId24" imgW="145080" imgH="124560" progId="Equation.Ribbit">
                    <p:embed/>
                  </p:oleObj>
                </mc:Choice>
                <mc:Fallback>
                  <p:oleObj name="Formula" r:id="rId24" imgW="145080" imgH="124560" progId="Equation.Ribbit">
                    <p:embed/>
                    <p:pic>
                      <p:nvPicPr>
                        <p:cNvPr id="0" name=""/>
                        <p:cNvPicPr/>
                        <p:nvPr/>
                      </p:nvPicPr>
                      <p:blipFill>
                        <a:blip r:embed="rId25"/>
                        <a:stretch>
                          <a:fillRect/>
                        </a:stretch>
                      </p:blipFill>
                      <p:spPr>
                        <a:xfrm>
                          <a:off x="2999740" y="1398588"/>
                          <a:ext cx="220663" cy="188912"/>
                        </a:xfrm>
                        <a:prstGeom prst="rect">
                          <a:avLst/>
                        </a:prstGeom>
                      </p:spPr>
                    </p:pic>
                  </p:oleObj>
                </mc:Fallback>
              </mc:AlternateContent>
            </a:graphicData>
          </a:graphic>
        </p:graphicFrame>
        <p:graphicFrame>
          <p:nvGraphicFramePr>
            <p:cNvPr id="54" name="对象 53"/>
            <p:cNvGraphicFramePr>
              <a:graphicFrameLocks noChangeAspect="1"/>
            </p:cNvGraphicFramePr>
            <p:nvPr/>
          </p:nvGraphicFramePr>
          <p:xfrm>
            <a:off x="4463733" y="1383030"/>
            <a:ext cx="217487" cy="188913"/>
          </p:xfrm>
          <a:graphic>
            <a:graphicData uri="http://schemas.openxmlformats.org/presentationml/2006/ole">
              <mc:AlternateContent xmlns:mc="http://schemas.openxmlformats.org/markup-compatibility/2006">
                <mc:Choice xmlns:v="urn:schemas-microsoft-com:vml" Requires="v">
                  <p:oleObj name="Formula" r:id="rId26" imgW="142560" imgH="124560" progId="Equation.Ribbit">
                    <p:embed/>
                  </p:oleObj>
                </mc:Choice>
                <mc:Fallback>
                  <p:oleObj name="Formula" r:id="rId26" imgW="142560" imgH="124560" progId="Equation.Ribbit">
                    <p:embed/>
                    <p:pic>
                      <p:nvPicPr>
                        <p:cNvPr id="0" name=""/>
                        <p:cNvPicPr/>
                        <p:nvPr/>
                      </p:nvPicPr>
                      <p:blipFill>
                        <a:blip r:embed="rId27"/>
                        <a:stretch>
                          <a:fillRect/>
                        </a:stretch>
                      </p:blipFill>
                      <p:spPr>
                        <a:xfrm>
                          <a:off x="4463733" y="1383030"/>
                          <a:ext cx="217487" cy="188913"/>
                        </a:xfrm>
                        <a:prstGeom prst="rect">
                          <a:avLst/>
                        </a:prstGeom>
                      </p:spPr>
                    </p:pic>
                  </p:oleObj>
                </mc:Fallback>
              </mc:AlternateContent>
            </a:graphicData>
          </a:graphic>
        </p:graphicFrame>
      </p:grpSp>
    </p:spTree>
    <p:extLst>
      <p:ext uri="{BB962C8B-B14F-4D97-AF65-F5344CB8AC3E}">
        <p14:creationId xmlns:p14="http://schemas.microsoft.com/office/powerpoint/2010/main" val="28873780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mj-ea"/>
                <a:ea typeface="+mj-ea"/>
                <a:cs typeface="黑体"/>
              </a:rPr>
              <a:t>贝叶斯网：学习</a:t>
            </a:r>
            <a:endParaRPr lang="zh-CN" altLang="en-US" dirty="0">
              <a:latin typeface="+mj-ea"/>
              <a:ea typeface="+mj-ea"/>
            </a:endParaRPr>
          </a:p>
        </p:txBody>
      </p:sp>
      <p:sp>
        <p:nvSpPr>
          <p:cNvPr id="2" name="内容占位符 1"/>
          <p:cNvSpPr>
            <a:spLocks noGrp="1"/>
          </p:cNvSpPr>
          <p:nvPr>
            <p:ph sz="quarter" idx="14"/>
          </p:nvPr>
        </p:nvSpPr>
        <p:spPr>
          <a:xfrm>
            <a:off x="173851" y="1040891"/>
            <a:ext cx="8808103" cy="5579365"/>
          </a:xfrm>
        </p:spPr>
        <p:txBody>
          <a:bodyPr>
            <a:normAutofit/>
          </a:bodyPr>
          <a:lstStyle/>
          <a:p>
            <a:r>
              <a:rPr lang="zh-CN" altLang="en-US" dirty="0">
                <a:latin typeface="宋体"/>
                <a:ea typeface="宋体"/>
                <a:cs typeface="宋体"/>
              </a:rPr>
              <a:t>贝叶斯网络首要任务：根据训练集找出结构最“恰当”的贝叶斯网。</a:t>
            </a:r>
            <a:endParaRPr kumimoji="1" lang="zh-CN" altLang="en-US" dirty="0">
              <a:latin typeface="+mn-ea"/>
              <a:ea typeface="+mn-ea"/>
            </a:endParaRPr>
          </a:p>
          <a:p>
            <a:r>
              <a:rPr lang="zh-CN" altLang="en-US" dirty="0">
                <a:latin typeface="+mn-ea"/>
                <a:ea typeface="+mn-ea"/>
                <a:cs typeface="宋体"/>
              </a:rPr>
              <a:t>我们用评分函数评估贝叶斯网与训练数据的契合程度。</a:t>
            </a:r>
          </a:p>
          <a:p>
            <a:pPr lvl="1"/>
            <a:r>
              <a:rPr lang="zh-CN" altLang="en-US" dirty="0">
                <a:latin typeface="+mn-ea"/>
                <a:ea typeface="+mn-ea"/>
                <a:cs typeface="宋体"/>
              </a:rPr>
              <a:t>“最小描述长度”（</a:t>
            </a:r>
            <a:r>
              <a:rPr lang="en-US" altLang="zh-CN" dirty="0">
                <a:latin typeface="+mj-lt"/>
                <a:ea typeface="+mn-ea"/>
                <a:cs typeface="Times"/>
              </a:rPr>
              <a:t>Minimal Description Length, MDL</a:t>
            </a:r>
            <a:r>
              <a:rPr lang="zh-CN" altLang="en-US" dirty="0">
                <a:latin typeface="+mn-ea"/>
                <a:ea typeface="+mn-ea"/>
                <a:cs typeface="宋体"/>
              </a:rPr>
              <a:t>）综合编码长度（包括描述网路和编码数据）最短</a:t>
            </a:r>
          </a:p>
          <a:p>
            <a:pPr lvl="1"/>
            <a:endParaRPr lang="zh-CN" altLang="en-US" dirty="0">
              <a:latin typeface="宋体"/>
              <a:ea typeface="宋体"/>
              <a:cs typeface="宋体"/>
            </a:endParaRPr>
          </a:p>
          <a:p>
            <a:pPr lvl="1"/>
            <a:endParaRPr lang="en-US" altLang="zh-CN" dirty="0">
              <a:latin typeface="宋体"/>
              <a:ea typeface="宋体"/>
              <a:cs typeface="宋体"/>
            </a:endParaRPr>
          </a:p>
          <a:p>
            <a:pPr lvl="1"/>
            <a:endParaRPr lang="en-US" altLang="zh-CN" dirty="0">
              <a:latin typeface="宋体"/>
              <a:ea typeface="宋体"/>
              <a:cs typeface="宋体"/>
            </a:endParaRPr>
          </a:p>
          <a:p>
            <a:endParaRPr kumimoji="1" lang="zh-CN" altLang="en-US" dirty="0">
              <a:latin typeface="+mn-ea"/>
              <a:ea typeface="+mn-ea"/>
            </a:endParaRPr>
          </a:p>
        </p:txBody>
      </p:sp>
    </p:spTree>
    <p:extLst>
      <p:ext uri="{BB962C8B-B14F-4D97-AF65-F5344CB8AC3E}">
        <p14:creationId xmlns:p14="http://schemas.microsoft.com/office/powerpoint/2010/main" val="1277516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mj-ea"/>
                <a:ea typeface="+mj-ea"/>
                <a:cs typeface="黑体"/>
              </a:rPr>
              <a:t>贝叶斯网：学习</a:t>
            </a:r>
            <a:endParaRPr lang="zh-CN" altLang="en-US" dirty="0">
              <a:latin typeface="+mj-ea"/>
              <a:ea typeface="+mj-ea"/>
            </a:endParaRPr>
          </a:p>
        </p:txBody>
      </p:sp>
      <p:sp>
        <p:nvSpPr>
          <p:cNvPr id="2" name="内容占位符 1"/>
          <p:cNvSpPr>
            <a:spLocks noGrp="1"/>
          </p:cNvSpPr>
          <p:nvPr>
            <p:ph sz="quarter" idx="14"/>
          </p:nvPr>
        </p:nvSpPr>
        <p:spPr>
          <a:xfrm>
            <a:off x="173851" y="1040891"/>
            <a:ext cx="8808103" cy="5579365"/>
          </a:xfrm>
        </p:spPr>
        <p:txBody>
          <a:bodyPr>
            <a:normAutofit/>
          </a:bodyPr>
          <a:lstStyle/>
          <a:p>
            <a:r>
              <a:rPr lang="zh-CN" altLang="en-US" dirty="0">
                <a:latin typeface="宋体"/>
                <a:ea typeface="宋体"/>
                <a:cs typeface="宋体"/>
              </a:rPr>
              <a:t>贝叶斯网络首要任务：根据训练集找出结构最“恰当”的贝叶斯网。</a:t>
            </a:r>
            <a:endParaRPr kumimoji="1" lang="zh-CN" altLang="en-US" dirty="0">
              <a:latin typeface="+mn-ea"/>
              <a:ea typeface="+mn-ea"/>
            </a:endParaRPr>
          </a:p>
          <a:p>
            <a:r>
              <a:rPr lang="zh-CN" altLang="en-US" dirty="0">
                <a:latin typeface="+mn-ea"/>
                <a:ea typeface="+mn-ea"/>
                <a:cs typeface="宋体"/>
              </a:rPr>
              <a:t>我们用评分函数评估贝叶斯网与训练数据的契合程度。</a:t>
            </a:r>
          </a:p>
          <a:p>
            <a:pPr lvl="1"/>
            <a:r>
              <a:rPr lang="zh-CN" altLang="en-US" dirty="0">
                <a:latin typeface="+mn-ea"/>
                <a:ea typeface="+mn-ea"/>
                <a:cs typeface="宋体"/>
              </a:rPr>
              <a:t>“最小描述长度”（</a:t>
            </a:r>
            <a:r>
              <a:rPr lang="en-US" altLang="zh-CN" dirty="0">
                <a:latin typeface="+mj-lt"/>
                <a:ea typeface="+mn-ea"/>
                <a:cs typeface="Times"/>
              </a:rPr>
              <a:t>Minimal Description Length, MDL</a:t>
            </a:r>
            <a:r>
              <a:rPr lang="zh-CN" altLang="en-US" dirty="0">
                <a:latin typeface="+mn-ea"/>
                <a:ea typeface="+mn-ea"/>
                <a:cs typeface="宋体"/>
              </a:rPr>
              <a:t>）综合编码长度（包括描述网路和编码数据）最短</a:t>
            </a:r>
          </a:p>
          <a:p>
            <a:pPr lvl="1"/>
            <a:endParaRPr lang="zh-CN" altLang="en-US" dirty="0">
              <a:latin typeface="宋体"/>
              <a:ea typeface="宋体"/>
              <a:cs typeface="宋体"/>
            </a:endParaRPr>
          </a:p>
          <a:p>
            <a:r>
              <a:rPr lang="zh-CN" altLang="en-US" dirty="0">
                <a:latin typeface="+mn-ea"/>
                <a:ea typeface="+mn-ea"/>
                <a:cs typeface="宋体"/>
              </a:rPr>
              <a:t>给定训练集                  ，贝叶斯网</a:t>
            </a:r>
            <a:r>
              <a:rPr lang="en-US" altLang="zh-CN" dirty="0">
                <a:latin typeface="+mn-ea"/>
                <a:ea typeface="+mn-ea"/>
                <a:cs typeface="宋体"/>
              </a:rPr>
              <a:t>        </a:t>
            </a:r>
            <a:r>
              <a:rPr lang="zh-CN" altLang="en-US" dirty="0">
                <a:latin typeface="+mn-ea"/>
                <a:ea typeface="+mn-ea"/>
                <a:cs typeface="宋体"/>
              </a:rPr>
              <a:t>    </a:t>
            </a:r>
            <a:r>
              <a:rPr lang="en-US" altLang="zh-CN" dirty="0">
                <a:latin typeface="+mn-ea"/>
                <a:ea typeface="+mn-ea"/>
                <a:cs typeface="宋体"/>
              </a:rPr>
              <a:t>  </a:t>
            </a:r>
            <a:r>
              <a:rPr lang="zh-CN" altLang="en-US" dirty="0">
                <a:latin typeface="+mn-ea"/>
                <a:ea typeface="+mn-ea"/>
                <a:cs typeface="宋体"/>
              </a:rPr>
              <a:t>     </a:t>
            </a:r>
            <a:r>
              <a:rPr lang="en-US" altLang="zh-CN" dirty="0">
                <a:latin typeface="+mn-ea"/>
                <a:ea typeface="+mn-ea"/>
                <a:cs typeface="宋体"/>
              </a:rPr>
              <a:t> </a:t>
            </a:r>
            <a:r>
              <a:rPr lang="zh-CN" altLang="en-US" dirty="0">
                <a:latin typeface="+mn-ea"/>
                <a:ea typeface="+mn-ea"/>
                <a:cs typeface="宋体"/>
              </a:rPr>
              <a:t>在</a:t>
            </a:r>
            <a:r>
              <a:rPr lang="en-US" altLang="zh-CN" dirty="0">
                <a:latin typeface="+mn-ea"/>
                <a:ea typeface="+mn-ea"/>
                <a:cs typeface="宋体"/>
              </a:rPr>
              <a:t>  </a:t>
            </a:r>
            <a:r>
              <a:rPr lang="zh-CN" altLang="en-US" dirty="0">
                <a:latin typeface="+mn-ea"/>
                <a:ea typeface="+mn-ea"/>
                <a:cs typeface="宋体"/>
              </a:rPr>
              <a:t>上的评价函数可以写为</a:t>
            </a:r>
            <a:endParaRPr lang="en-US" altLang="zh-CN" dirty="0">
              <a:latin typeface="+mn-ea"/>
              <a:ea typeface="+mn-ea"/>
              <a:cs typeface="宋体"/>
            </a:endParaRPr>
          </a:p>
          <a:p>
            <a:pPr lvl="1"/>
            <a:endParaRPr lang="zh-CN" altLang="en-US" dirty="0">
              <a:latin typeface="+mn-ea"/>
              <a:ea typeface="+mn-ea"/>
              <a:cs typeface="宋体"/>
            </a:endParaRPr>
          </a:p>
          <a:p>
            <a:pPr lvl="1"/>
            <a:endParaRPr lang="zh-CN" altLang="en-US" dirty="0">
              <a:latin typeface="+mn-ea"/>
              <a:ea typeface="+mn-ea"/>
              <a:cs typeface="宋体"/>
            </a:endParaRPr>
          </a:p>
          <a:p>
            <a:pPr lvl="1"/>
            <a:r>
              <a:rPr lang="zh-CN" altLang="en-US" dirty="0">
                <a:latin typeface="+mn-ea"/>
                <a:ea typeface="+mn-ea"/>
                <a:cs typeface="宋体"/>
              </a:rPr>
              <a:t>其中， </a:t>
            </a:r>
            <a:r>
              <a:rPr lang="en-US" altLang="zh-CN" dirty="0">
                <a:latin typeface="+mn-ea"/>
                <a:ea typeface="+mn-ea"/>
                <a:cs typeface="宋体"/>
              </a:rPr>
              <a:t>  </a:t>
            </a:r>
            <a:r>
              <a:rPr lang="zh-CN" altLang="en-US" dirty="0">
                <a:latin typeface="+mn-ea"/>
                <a:ea typeface="+mn-ea"/>
                <a:cs typeface="宋体"/>
              </a:rPr>
              <a:t>是贝叶斯网的参数个数； </a:t>
            </a:r>
            <a:r>
              <a:rPr lang="en-US" altLang="zh-CN" dirty="0">
                <a:latin typeface="+mn-ea"/>
                <a:ea typeface="+mn-ea"/>
                <a:cs typeface="宋体"/>
              </a:rPr>
              <a:t>   </a:t>
            </a:r>
            <a:r>
              <a:rPr lang="zh-CN" altLang="en-US" dirty="0">
                <a:latin typeface="+mn-ea"/>
                <a:ea typeface="+mn-ea"/>
                <a:cs typeface="宋体"/>
              </a:rPr>
              <a:t>表示描述每个参数</a:t>
            </a:r>
            <a:r>
              <a:rPr lang="en-US" altLang="zh-CN" dirty="0">
                <a:latin typeface="+mn-ea"/>
                <a:ea typeface="+mn-ea"/>
                <a:cs typeface="宋体"/>
              </a:rPr>
              <a:t>;</a:t>
            </a:r>
            <a:r>
              <a:rPr lang="zh-CN" altLang="en-US" dirty="0">
                <a:latin typeface="+mn-ea"/>
                <a:ea typeface="+mn-ea"/>
                <a:cs typeface="宋体"/>
              </a:rPr>
              <a:t>  </a:t>
            </a:r>
            <a:r>
              <a:rPr lang="en-US" altLang="zh-CN" dirty="0">
                <a:latin typeface="+mn-ea"/>
                <a:ea typeface="+mn-ea"/>
                <a:cs typeface="宋体"/>
              </a:rPr>
              <a:t> </a:t>
            </a:r>
            <a:r>
              <a:rPr lang="zh-CN" altLang="en-US" dirty="0">
                <a:latin typeface="+mn-ea"/>
                <a:ea typeface="+mn-ea"/>
                <a:cs typeface="宋体"/>
              </a:rPr>
              <a:t>所需的字节数，而</a:t>
            </a:r>
          </a:p>
          <a:p>
            <a:pPr lvl="1"/>
            <a:endParaRPr lang="zh-CN" altLang="en-US" dirty="0">
              <a:latin typeface="+mn-ea"/>
              <a:ea typeface="+mn-ea"/>
              <a:cs typeface="宋体"/>
            </a:endParaRPr>
          </a:p>
          <a:p>
            <a:pPr lvl="1"/>
            <a:endParaRPr lang="zh-CN" altLang="en-US" dirty="0">
              <a:latin typeface="+mn-ea"/>
              <a:ea typeface="+mn-ea"/>
              <a:cs typeface="宋体"/>
            </a:endParaRPr>
          </a:p>
          <a:p>
            <a:pPr lvl="1"/>
            <a:endParaRPr lang="zh-CN" altLang="en-US" dirty="0">
              <a:latin typeface="+mn-ea"/>
              <a:ea typeface="+mn-ea"/>
              <a:cs typeface="宋体"/>
            </a:endParaRPr>
          </a:p>
          <a:p>
            <a:pPr lvl="1"/>
            <a:r>
              <a:rPr lang="zh-CN" altLang="en-US" dirty="0">
                <a:latin typeface="+mn-ea"/>
                <a:ea typeface="+mn-ea"/>
                <a:cs typeface="宋体"/>
              </a:rPr>
              <a:t>是贝叶斯网的对数似然。</a:t>
            </a:r>
            <a:endParaRPr lang="en-US" altLang="zh-CN" dirty="0">
              <a:latin typeface="+mn-ea"/>
              <a:ea typeface="+mn-ea"/>
              <a:cs typeface="宋体"/>
            </a:endParaRPr>
          </a:p>
          <a:p>
            <a:pPr lvl="1"/>
            <a:endParaRPr lang="en-US" altLang="zh-CN" dirty="0">
              <a:latin typeface="宋体"/>
              <a:ea typeface="宋体"/>
              <a:cs typeface="宋体"/>
            </a:endParaRPr>
          </a:p>
          <a:p>
            <a:pPr lvl="1"/>
            <a:endParaRPr lang="en-US" altLang="zh-CN" dirty="0">
              <a:latin typeface="宋体"/>
              <a:ea typeface="宋体"/>
              <a:cs typeface="宋体"/>
            </a:endParaRPr>
          </a:p>
          <a:p>
            <a:endParaRPr kumimoji="1" lang="zh-CN" altLang="en-US" dirty="0">
              <a:latin typeface="+mn-ea"/>
              <a:ea typeface="+mn-ea"/>
            </a:endParaRPr>
          </a:p>
        </p:txBody>
      </p:sp>
      <p:pic>
        <p:nvPicPr>
          <p:cNvPr id="8" name="Picture 9"/>
          <p:cNvPicPr>
            <a:picLocks noChangeAspect="1"/>
          </p:cNvPicPr>
          <p:nvPr/>
        </p:nvPicPr>
        <p:blipFill>
          <a:blip r:embed="rId2"/>
          <a:stretch>
            <a:fillRect/>
          </a:stretch>
        </p:blipFill>
        <p:spPr>
          <a:xfrm>
            <a:off x="6591973" y="3624437"/>
            <a:ext cx="749300" cy="334941"/>
          </a:xfrm>
          <a:prstGeom prst="rect">
            <a:avLst/>
          </a:prstGeom>
        </p:spPr>
      </p:pic>
      <p:graphicFrame>
        <p:nvGraphicFramePr>
          <p:cNvPr id="17" name="对象 16"/>
          <p:cNvGraphicFramePr>
            <a:graphicFrameLocks noChangeAspect="1"/>
          </p:cNvGraphicFramePr>
          <p:nvPr/>
        </p:nvGraphicFramePr>
        <p:xfrm>
          <a:off x="2131542" y="2909370"/>
          <a:ext cx="2330450" cy="299588"/>
        </p:xfrm>
        <a:graphic>
          <a:graphicData uri="http://schemas.openxmlformats.org/presentationml/2006/ole">
            <mc:AlternateContent xmlns:mc="http://schemas.openxmlformats.org/markup-compatibility/2006">
              <mc:Choice xmlns:v="urn:schemas-microsoft-com:vml" Requires="v">
                <p:oleObj name="Formula" r:id="rId3" imgW="1378080" imgH="177840" progId="Equation.Ribbit">
                  <p:embed/>
                </p:oleObj>
              </mc:Choice>
              <mc:Fallback>
                <p:oleObj name="Formula" r:id="rId3" imgW="1378080" imgH="177840" progId="Equation.Ribbit">
                  <p:embed/>
                  <p:pic>
                    <p:nvPicPr>
                      <p:cNvPr id="0" name=""/>
                      <p:cNvPicPr/>
                      <p:nvPr/>
                    </p:nvPicPr>
                    <p:blipFill>
                      <a:blip r:embed="rId4"/>
                      <a:stretch>
                        <a:fillRect/>
                      </a:stretch>
                    </p:blipFill>
                    <p:spPr>
                      <a:xfrm>
                        <a:off x="2131542" y="2909370"/>
                        <a:ext cx="2330450" cy="299588"/>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6080395" y="2915998"/>
          <a:ext cx="1311275" cy="317500"/>
        </p:xfrm>
        <a:graphic>
          <a:graphicData uri="http://schemas.openxmlformats.org/presentationml/2006/ole">
            <mc:AlternateContent xmlns:mc="http://schemas.openxmlformats.org/markup-compatibility/2006">
              <mc:Choice xmlns:v="urn:schemas-microsoft-com:vml" Requires="v">
                <p:oleObj name="Formula" r:id="rId5" imgW="727920" imgH="177840" progId="Equation.Ribbit">
                  <p:embed/>
                </p:oleObj>
              </mc:Choice>
              <mc:Fallback>
                <p:oleObj name="Formula" r:id="rId5" imgW="727920" imgH="177840" progId="Equation.Ribbit">
                  <p:embed/>
                  <p:pic>
                    <p:nvPicPr>
                      <p:cNvPr id="0" name=""/>
                      <p:cNvPicPr/>
                      <p:nvPr/>
                    </p:nvPicPr>
                    <p:blipFill>
                      <a:blip r:embed="rId6"/>
                      <a:stretch>
                        <a:fillRect/>
                      </a:stretch>
                    </p:blipFill>
                    <p:spPr>
                      <a:xfrm>
                        <a:off x="6080395" y="2915998"/>
                        <a:ext cx="1311275" cy="317500"/>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807720" y="3233498"/>
          <a:ext cx="228600" cy="277813"/>
        </p:xfrm>
        <a:graphic>
          <a:graphicData uri="http://schemas.openxmlformats.org/presentationml/2006/ole">
            <mc:AlternateContent xmlns:mc="http://schemas.openxmlformats.org/markup-compatibility/2006">
              <mc:Choice xmlns:v="urn:schemas-microsoft-com:vml" Requires="v">
                <p:oleObj name="Formula" r:id="rId7" imgW="127080" imgH="155160" progId="Equation.Ribbit">
                  <p:embed/>
                </p:oleObj>
              </mc:Choice>
              <mc:Fallback>
                <p:oleObj name="Formula" r:id="rId7" imgW="127080" imgH="155160" progId="Equation.Ribbit">
                  <p:embed/>
                  <p:pic>
                    <p:nvPicPr>
                      <p:cNvPr id="0" name=""/>
                      <p:cNvPicPr/>
                      <p:nvPr/>
                    </p:nvPicPr>
                    <p:blipFill>
                      <a:blip r:embed="rId8"/>
                      <a:stretch>
                        <a:fillRect/>
                      </a:stretch>
                    </p:blipFill>
                    <p:spPr>
                      <a:xfrm>
                        <a:off x="807720" y="3233498"/>
                        <a:ext cx="228600" cy="277813"/>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1773561" y="3671823"/>
          <a:ext cx="4440087" cy="365439"/>
        </p:xfrm>
        <a:graphic>
          <a:graphicData uri="http://schemas.openxmlformats.org/presentationml/2006/ole">
            <mc:AlternateContent xmlns:mc="http://schemas.openxmlformats.org/markup-compatibility/2006">
              <mc:Choice xmlns:v="urn:schemas-microsoft-com:vml" Requires="v">
                <p:oleObj name="Formula" r:id="rId9" imgW="2142720" imgH="177840" progId="Equation.Ribbit">
                  <p:embed/>
                </p:oleObj>
              </mc:Choice>
              <mc:Fallback>
                <p:oleObj name="Formula" r:id="rId9" imgW="2142720" imgH="177840" progId="Equation.Ribbit">
                  <p:embed/>
                  <p:pic>
                    <p:nvPicPr>
                      <p:cNvPr id="0" name=""/>
                      <p:cNvPicPr/>
                      <p:nvPr/>
                    </p:nvPicPr>
                    <p:blipFill>
                      <a:blip r:embed="rId10"/>
                      <a:stretch>
                        <a:fillRect/>
                      </a:stretch>
                    </p:blipFill>
                    <p:spPr>
                      <a:xfrm>
                        <a:off x="1773561" y="3671823"/>
                        <a:ext cx="4440087" cy="365439"/>
                      </a:xfrm>
                      <a:prstGeom prst="rect">
                        <a:avLst/>
                      </a:prstGeom>
                    </p:spPr>
                  </p:pic>
                </p:oleObj>
              </mc:Fallback>
            </mc:AlternateContent>
          </a:graphicData>
        </a:graphic>
      </p:graphicFrame>
      <p:graphicFrame>
        <p:nvGraphicFramePr>
          <p:cNvPr id="21" name="对象 20"/>
          <p:cNvGraphicFramePr>
            <a:graphicFrameLocks noChangeAspect="1"/>
          </p:cNvGraphicFramePr>
          <p:nvPr/>
        </p:nvGraphicFramePr>
        <p:xfrm>
          <a:off x="1649413" y="4235887"/>
          <a:ext cx="328613" cy="317500"/>
        </p:xfrm>
        <a:graphic>
          <a:graphicData uri="http://schemas.openxmlformats.org/presentationml/2006/ole">
            <mc:AlternateContent xmlns:mc="http://schemas.openxmlformats.org/markup-compatibility/2006">
              <mc:Choice xmlns:v="urn:schemas-microsoft-com:vml" Requires="v">
                <p:oleObj name="Formula" r:id="rId11" imgW="181800" imgH="177840" progId="Equation.Ribbit">
                  <p:embed/>
                </p:oleObj>
              </mc:Choice>
              <mc:Fallback>
                <p:oleObj name="Formula" r:id="rId11" imgW="181800" imgH="177840" progId="Equation.Ribbit">
                  <p:embed/>
                  <p:pic>
                    <p:nvPicPr>
                      <p:cNvPr id="0" name=""/>
                      <p:cNvPicPr/>
                      <p:nvPr/>
                    </p:nvPicPr>
                    <p:blipFill>
                      <a:blip r:embed="rId12"/>
                      <a:stretch>
                        <a:fillRect/>
                      </a:stretch>
                    </p:blipFill>
                    <p:spPr>
                      <a:xfrm>
                        <a:off x="1649413" y="4235887"/>
                        <a:ext cx="328613" cy="317500"/>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4894580" y="4252080"/>
          <a:ext cx="482600" cy="314325"/>
        </p:xfrm>
        <a:graphic>
          <a:graphicData uri="http://schemas.openxmlformats.org/presentationml/2006/ole">
            <mc:AlternateContent xmlns:mc="http://schemas.openxmlformats.org/markup-compatibility/2006">
              <mc:Choice xmlns:v="urn:schemas-microsoft-com:vml" Requires="v">
                <p:oleObj name="Formula" r:id="rId13" imgW="268200" imgH="176760" progId="Equation.Ribbit">
                  <p:embed/>
                </p:oleObj>
              </mc:Choice>
              <mc:Fallback>
                <p:oleObj name="Formula" r:id="rId13" imgW="268200" imgH="176760" progId="Equation.Ribbit">
                  <p:embed/>
                  <p:pic>
                    <p:nvPicPr>
                      <p:cNvPr id="0" name=""/>
                      <p:cNvPicPr/>
                      <p:nvPr/>
                    </p:nvPicPr>
                    <p:blipFill>
                      <a:blip r:embed="rId14"/>
                      <a:stretch>
                        <a:fillRect/>
                      </a:stretch>
                    </p:blipFill>
                    <p:spPr>
                      <a:xfrm>
                        <a:off x="4894580" y="4252080"/>
                        <a:ext cx="482600" cy="314325"/>
                      </a:xfrm>
                      <a:prstGeom prst="rect">
                        <a:avLst/>
                      </a:prstGeom>
                    </p:spPr>
                  </p:pic>
                </p:oleObj>
              </mc:Fallback>
            </mc:AlternateContent>
          </a:graphicData>
        </a:graphic>
      </p:graphicFrame>
      <p:graphicFrame>
        <p:nvGraphicFramePr>
          <p:cNvPr id="23" name="对象 22"/>
          <p:cNvGraphicFramePr>
            <a:graphicFrameLocks noChangeAspect="1"/>
          </p:cNvGraphicFramePr>
          <p:nvPr/>
        </p:nvGraphicFramePr>
        <p:xfrm>
          <a:off x="7692873" y="4290299"/>
          <a:ext cx="133350" cy="285750"/>
        </p:xfrm>
        <a:graphic>
          <a:graphicData uri="http://schemas.openxmlformats.org/presentationml/2006/ole">
            <mc:AlternateContent xmlns:mc="http://schemas.openxmlformats.org/markup-compatibility/2006">
              <mc:Choice xmlns:v="urn:schemas-microsoft-com:vml" Requires="v">
                <p:oleObj name="Formula" r:id="rId15" imgW="75240" imgH="160200" progId="Equation.Ribbit">
                  <p:embed/>
                </p:oleObj>
              </mc:Choice>
              <mc:Fallback>
                <p:oleObj name="Formula" r:id="rId15" imgW="75240" imgH="160200" progId="Equation.Ribbit">
                  <p:embed/>
                  <p:pic>
                    <p:nvPicPr>
                      <p:cNvPr id="0" name=""/>
                      <p:cNvPicPr/>
                      <p:nvPr/>
                    </p:nvPicPr>
                    <p:blipFill>
                      <a:blip r:embed="rId16"/>
                      <a:stretch>
                        <a:fillRect/>
                      </a:stretch>
                    </p:blipFill>
                    <p:spPr>
                      <a:xfrm>
                        <a:off x="7692873" y="4290299"/>
                        <a:ext cx="133350" cy="285750"/>
                      </a:xfrm>
                      <a:prstGeom prst="rect">
                        <a:avLst/>
                      </a:prstGeom>
                    </p:spPr>
                  </p:pic>
                </p:oleObj>
              </mc:Fallback>
            </mc:AlternateContent>
          </a:graphicData>
        </a:graphic>
      </p:graphicFrame>
      <p:grpSp>
        <p:nvGrpSpPr>
          <p:cNvPr id="5" name="组合 4"/>
          <p:cNvGrpSpPr/>
          <p:nvPr/>
        </p:nvGrpSpPr>
        <p:grpSpPr>
          <a:xfrm>
            <a:off x="2253462" y="4867599"/>
            <a:ext cx="5053059" cy="878430"/>
            <a:chOff x="2253462" y="4867599"/>
            <a:chExt cx="5053059" cy="878430"/>
          </a:xfrm>
        </p:grpSpPr>
        <p:graphicFrame>
          <p:nvGraphicFramePr>
            <p:cNvPr id="24" name="对象 23"/>
            <p:cNvGraphicFramePr>
              <a:graphicFrameLocks noChangeAspect="1"/>
            </p:cNvGraphicFramePr>
            <p:nvPr/>
          </p:nvGraphicFramePr>
          <p:xfrm>
            <a:off x="2253462" y="4867599"/>
            <a:ext cx="3592117" cy="878430"/>
          </p:xfrm>
          <a:graphic>
            <a:graphicData uri="http://schemas.openxmlformats.org/presentationml/2006/ole">
              <mc:AlternateContent xmlns:mc="http://schemas.openxmlformats.org/markup-compatibility/2006">
                <mc:Choice xmlns:v="urn:schemas-microsoft-com:vml" Requires="v">
                  <p:oleObj name="Formula" r:id="rId17" imgW="1778040" imgH="438480" progId="Equation.Ribbit">
                    <p:embed/>
                  </p:oleObj>
                </mc:Choice>
                <mc:Fallback>
                  <p:oleObj name="Formula" r:id="rId17" imgW="1778040" imgH="438480" progId="Equation.Ribbit">
                    <p:embed/>
                    <p:pic>
                      <p:nvPicPr>
                        <p:cNvPr id="0" name=""/>
                        <p:cNvPicPr/>
                        <p:nvPr/>
                      </p:nvPicPr>
                      <p:blipFill>
                        <a:blip r:embed="rId18"/>
                        <a:stretch>
                          <a:fillRect/>
                        </a:stretch>
                      </p:blipFill>
                      <p:spPr>
                        <a:xfrm>
                          <a:off x="2253462" y="4867599"/>
                          <a:ext cx="3592117" cy="878430"/>
                        </a:xfrm>
                        <a:prstGeom prst="rect">
                          <a:avLst/>
                        </a:prstGeom>
                      </p:spPr>
                    </p:pic>
                  </p:oleObj>
                </mc:Fallback>
              </mc:AlternateContent>
            </a:graphicData>
          </a:graphic>
        </p:graphicFrame>
        <p:pic>
          <p:nvPicPr>
            <p:cNvPr id="3" name="图片 2"/>
            <p:cNvPicPr>
              <a:picLocks noChangeAspect="1"/>
            </p:cNvPicPr>
            <p:nvPr/>
          </p:nvPicPr>
          <p:blipFill>
            <a:blip r:embed="rId19"/>
            <a:stretch>
              <a:fillRect/>
            </a:stretch>
          </p:blipFill>
          <p:spPr>
            <a:xfrm>
              <a:off x="6591973" y="5148911"/>
              <a:ext cx="714548" cy="315805"/>
            </a:xfrm>
            <a:prstGeom prst="rect">
              <a:avLst/>
            </a:prstGeom>
          </p:spPr>
        </p:pic>
      </p:grpSp>
    </p:spTree>
    <p:extLst>
      <p:ext uri="{BB962C8B-B14F-4D97-AF65-F5344CB8AC3E}">
        <p14:creationId xmlns:p14="http://schemas.microsoft.com/office/powerpoint/2010/main" val="849808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mj-ea"/>
                <a:ea typeface="+mj-ea"/>
                <a:cs typeface="黑体"/>
              </a:rPr>
              <a:t>贝叶斯网：推断</a:t>
            </a:r>
            <a:endParaRPr lang="zh-CN" altLang="en-US" dirty="0">
              <a:latin typeface="+mj-ea"/>
              <a:ea typeface="+mj-ea"/>
            </a:endParaRPr>
          </a:p>
        </p:txBody>
      </p:sp>
      <p:sp>
        <p:nvSpPr>
          <p:cNvPr id="2" name="内容占位符 1"/>
          <p:cNvSpPr>
            <a:spLocks noGrp="1"/>
          </p:cNvSpPr>
          <p:nvPr>
            <p:ph sz="quarter" idx="14"/>
          </p:nvPr>
        </p:nvSpPr>
        <p:spPr>
          <a:xfrm>
            <a:off x="173851" y="1040891"/>
            <a:ext cx="8723013" cy="5817109"/>
          </a:xfrm>
        </p:spPr>
        <p:txBody>
          <a:bodyPr>
            <a:normAutofit/>
          </a:bodyPr>
          <a:lstStyle/>
          <a:p>
            <a:r>
              <a:rPr lang="zh-CN" altLang="en-US" dirty="0">
                <a:latin typeface="+mj-ea"/>
                <a:ea typeface="+mj-ea"/>
                <a:cs typeface="宋体"/>
              </a:rPr>
              <a:t>通过已知变量观测值来推测待推测查询变量的过程称为“推断” </a:t>
            </a:r>
            <a:r>
              <a:rPr lang="en-US" altLang="zh-CN" dirty="0">
                <a:latin typeface="+mj-ea"/>
                <a:ea typeface="+mj-ea"/>
                <a:cs typeface="宋体"/>
              </a:rPr>
              <a:t>(</a:t>
            </a:r>
            <a:r>
              <a:rPr lang="en-US" altLang="en-US" dirty="0">
                <a:latin typeface="+mj-lt"/>
                <a:ea typeface="+mj-ea"/>
                <a:cs typeface="宋体"/>
              </a:rPr>
              <a:t>inference</a:t>
            </a:r>
            <a:r>
              <a:rPr lang="zh-CN" altLang="en-US" dirty="0">
                <a:latin typeface="+mj-ea"/>
                <a:ea typeface="+mj-ea"/>
                <a:cs typeface="宋体"/>
              </a:rPr>
              <a:t>），已知变量观测值称为“证据” </a:t>
            </a:r>
            <a:r>
              <a:rPr lang="en-US" altLang="zh-CN" dirty="0">
                <a:latin typeface="+mj-ea"/>
                <a:ea typeface="+mj-ea"/>
                <a:cs typeface="宋体"/>
              </a:rPr>
              <a:t>(</a:t>
            </a:r>
            <a:r>
              <a:rPr lang="en-US" altLang="zh-CN" dirty="0">
                <a:latin typeface="+mj-lt"/>
                <a:ea typeface="+mj-ea"/>
                <a:cs typeface="宋体"/>
              </a:rPr>
              <a:t>evidence</a:t>
            </a:r>
            <a:r>
              <a:rPr lang="en-US" altLang="zh-CN" dirty="0">
                <a:latin typeface="+mj-ea"/>
                <a:ea typeface="+mj-ea"/>
                <a:cs typeface="宋体"/>
              </a:rPr>
              <a:t>)</a:t>
            </a:r>
            <a:r>
              <a:rPr lang="zh-CN" altLang="en-US" dirty="0">
                <a:latin typeface="+mj-ea"/>
                <a:ea typeface="+mj-ea"/>
                <a:cs typeface="宋体"/>
              </a:rPr>
              <a:t>。</a:t>
            </a:r>
            <a:endParaRPr lang="en-US" altLang="zh-CN" dirty="0">
              <a:latin typeface="+mj-ea"/>
              <a:ea typeface="+mj-ea"/>
              <a:cs typeface="宋体"/>
            </a:endParaRPr>
          </a:p>
          <a:p>
            <a:r>
              <a:rPr lang="zh-CN" altLang="en-US" dirty="0">
                <a:latin typeface="+mj-ea"/>
                <a:ea typeface="+mj-ea"/>
                <a:cs typeface="宋体"/>
              </a:rPr>
              <a:t>最理想的是根据贝叶斯网络定义的联合概率分布来精确计算后验概率，在现实应用中，贝叶斯网的近似推断常使用吉布斯采样</a:t>
            </a:r>
            <a:r>
              <a:rPr lang="en-US" altLang="zh-CN" dirty="0">
                <a:latin typeface="+mj-ea"/>
                <a:ea typeface="+mj-ea"/>
                <a:cs typeface="宋体"/>
              </a:rPr>
              <a:t>(Gibbs sampling)</a:t>
            </a:r>
            <a:r>
              <a:rPr lang="zh-CN" altLang="en-US" dirty="0">
                <a:latin typeface="+mj-ea"/>
                <a:ea typeface="+mj-ea"/>
                <a:cs typeface="宋体"/>
              </a:rPr>
              <a:t>来完成</a:t>
            </a:r>
            <a:r>
              <a:rPr lang="zh-CN" altLang="zh-CN" dirty="0">
                <a:latin typeface="+mj-ea"/>
                <a:ea typeface="+mj-ea"/>
                <a:cs typeface="宋体"/>
              </a:rPr>
              <a:t>。</a:t>
            </a:r>
            <a:endParaRPr lang="en-US" altLang="zh-CN" dirty="0">
              <a:latin typeface="+mj-ea"/>
              <a:ea typeface="+mj-ea"/>
              <a:cs typeface="宋体"/>
            </a:endParaRPr>
          </a:p>
          <a:p>
            <a:endParaRPr lang="en-US" altLang="zh-CN" dirty="0">
              <a:latin typeface="+mj-ea"/>
              <a:ea typeface="+mj-ea"/>
              <a:cs typeface="宋体"/>
            </a:endParaRPr>
          </a:p>
          <a:p>
            <a:endParaRPr kumimoji="1" lang="zh-CN" altLang="en-US" dirty="0">
              <a:latin typeface="+mj-ea"/>
              <a:ea typeface="+mj-ea"/>
            </a:endParaRPr>
          </a:p>
        </p:txBody>
      </p:sp>
    </p:spTree>
    <p:extLst>
      <p:ext uri="{BB962C8B-B14F-4D97-AF65-F5344CB8AC3E}">
        <p14:creationId xmlns:p14="http://schemas.microsoft.com/office/powerpoint/2010/main" val="14216737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mj-ea"/>
                <a:ea typeface="+mj-ea"/>
                <a:cs typeface="黑体"/>
              </a:rPr>
              <a:t>贝叶斯网：推断</a:t>
            </a:r>
            <a:endParaRPr lang="zh-CN" altLang="en-US" dirty="0">
              <a:latin typeface="+mj-ea"/>
              <a:ea typeface="+mj-ea"/>
            </a:endParaRPr>
          </a:p>
        </p:txBody>
      </p:sp>
      <p:sp>
        <p:nvSpPr>
          <p:cNvPr id="2" name="内容占位符 1"/>
          <p:cNvSpPr>
            <a:spLocks noGrp="1"/>
          </p:cNvSpPr>
          <p:nvPr>
            <p:ph sz="quarter" idx="14"/>
          </p:nvPr>
        </p:nvSpPr>
        <p:spPr>
          <a:xfrm>
            <a:off x="173851" y="1040891"/>
            <a:ext cx="8723013" cy="5817109"/>
          </a:xfrm>
        </p:spPr>
        <p:txBody>
          <a:bodyPr>
            <a:normAutofit/>
          </a:bodyPr>
          <a:lstStyle/>
          <a:p>
            <a:r>
              <a:rPr lang="zh-CN" altLang="en-US" dirty="0">
                <a:latin typeface="+mj-ea"/>
                <a:ea typeface="+mj-ea"/>
                <a:cs typeface="宋体"/>
              </a:rPr>
              <a:t>通过已知变量观测值来推测待推测查询变量的过程称为“推断” </a:t>
            </a:r>
            <a:r>
              <a:rPr lang="en-US" altLang="zh-CN" dirty="0">
                <a:latin typeface="+mj-ea"/>
                <a:ea typeface="+mj-ea"/>
                <a:cs typeface="宋体"/>
              </a:rPr>
              <a:t>(</a:t>
            </a:r>
            <a:r>
              <a:rPr lang="en-US" altLang="en-US" dirty="0">
                <a:latin typeface="+mj-lt"/>
                <a:ea typeface="+mj-ea"/>
                <a:cs typeface="宋体"/>
              </a:rPr>
              <a:t>inference</a:t>
            </a:r>
            <a:r>
              <a:rPr lang="zh-CN" altLang="en-US" dirty="0">
                <a:latin typeface="+mj-ea"/>
                <a:ea typeface="+mj-ea"/>
                <a:cs typeface="宋体"/>
              </a:rPr>
              <a:t>），已知变量观测值称为“证据” </a:t>
            </a:r>
            <a:r>
              <a:rPr lang="en-US" altLang="zh-CN" dirty="0">
                <a:latin typeface="+mj-ea"/>
                <a:ea typeface="+mj-ea"/>
                <a:cs typeface="宋体"/>
              </a:rPr>
              <a:t>(</a:t>
            </a:r>
            <a:r>
              <a:rPr lang="en-US" altLang="zh-CN" dirty="0">
                <a:latin typeface="+mj-lt"/>
                <a:ea typeface="+mj-ea"/>
                <a:cs typeface="宋体"/>
              </a:rPr>
              <a:t>evidence</a:t>
            </a:r>
            <a:r>
              <a:rPr lang="en-US" altLang="zh-CN" dirty="0">
                <a:latin typeface="+mj-ea"/>
                <a:ea typeface="+mj-ea"/>
                <a:cs typeface="宋体"/>
              </a:rPr>
              <a:t>)</a:t>
            </a:r>
            <a:r>
              <a:rPr lang="zh-CN" altLang="en-US" dirty="0">
                <a:latin typeface="+mj-ea"/>
                <a:ea typeface="+mj-ea"/>
                <a:cs typeface="宋体"/>
              </a:rPr>
              <a:t>。</a:t>
            </a:r>
            <a:endParaRPr lang="en-US" altLang="zh-CN" dirty="0">
              <a:latin typeface="+mj-ea"/>
              <a:ea typeface="+mj-ea"/>
              <a:cs typeface="宋体"/>
            </a:endParaRPr>
          </a:p>
          <a:p>
            <a:r>
              <a:rPr lang="zh-CN" altLang="en-US" dirty="0">
                <a:latin typeface="+mj-ea"/>
                <a:ea typeface="+mj-ea"/>
                <a:cs typeface="宋体"/>
              </a:rPr>
              <a:t>最理想的是根据贝叶斯网络定义的联合概率分布来精确计算后验概率，在现实应用中，贝叶斯网的近似推断常使用吉布斯采样</a:t>
            </a:r>
            <a:r>
              <a:rPr lang="en-US" altLang="zh-CN" dirty="0">
                <a:latin typeface="+mj-ea"/>
                <a:ea typeface="+mj-ea"/>
                <a:cs typeface="宋体"/>
              </a:rPr>
              <a:t>(Gibbs sampling)</a:t>
            </a:r>
            <a:r>
              <a:rPr lang="zh-CN" altLang="en-US" dirty="0">
                <a:latin typeface="+mj-ea"/>
                <a:ea typeface="+mj-ea"/>
                <a:cs typeface="宋体"/>
              </a:rPr>
              <a:t>来完成</a:t>
            </a:r>
            <a:r>
              <a:rPr lang="zh-CN" altLang="zh-CN" dirty="0">
                <a:latin typeface="+mj-ea"/>
                <a:ea typeface="+mj-ea"/>
                <a:cs typeface="宋体"/>
              </a:rPr>
              <a:t>。</a:t>
            </a:r>
            <a:endParaRPr lang="en-US" altLang="zh-CN" dirty="0">
              <a:latin typeface="+mj-ea"/>
              <a:ea typeface="+mj-ea"/>
              <a:cs typeface="宋体"/>
            </a:endParaRPr>
          </a:p>
          <a:p>
            <a:endParaRPr lang="en-US" altLang="zh-CN" dirty="0">
              <a:latin typeface="+mj-ea"/>
              <a:ea typeface="+mj-ea"/>
              <a:cs typeface="宋体"/>
            </a:endParaRPr>
          </a:p>
          <a:p>
            <a:r>
              <a:rPr lang="zh-CN" altLang="en-US" dirty="0">
                <a:latin typeface="+mj-ea"/>
                <a:ea typeface="+mj-ea"/>
                <a:cs typeface="宋体"/>
              </a:rPr>
              <a:t>吉布斯采样随机产生一个与证据 </a:t>
            </a:r>
            <a:r>
              <a:rPr lang="en-US" altLang="zh-CN" dirty="0">
                <a:latin typeface="+mj-ea"/>
                <a:ea typeface="+mj-ea"/>
                <a:cs typeface="宋体"/>
              </a:rPr>
              <a:t>     </a:t>
            </a:r>
            <a:r>
              <a:rPr lang="zh-CN" altLang="en-US" dirty="0">
                <a:latin typeface="+mj-ea"/>
                <a:ea typeface="+mj-ea"/>
                <a:cs typeface="宋体"/>
              </a:rPr>
              <a:t>一致的样本  </a:t>
            </a:r>
            <a:r>
              <a:rPr lang="en-US" altLang="zh-CN" dirty="0">
                <a:latin typeface="+mj-ea"/>
                <a:ea typeface="+mj-ea"/>
                <a:cs typeface="宋体"/>
              </a:rPr>
              <a:t> </a:t>
            </a:r>
            <a:r>
              <a:rPr lang="zh-CN" altLang="en-US" dirty="0">
                <a:latin typeface="+mj-ea"/>
                <a:ea typeface="+mj-ea"/>
                <a:cs typeface="宋体"/>
              </a:rPr>
              <a:t>作为初始点，然后每步从当前样本出发产生下一个样本。假定经过</a:t>
            </a:r>
            <a:r>
              <a:rPr lang="en-US" altLang="zh-CN" dirty="0">
                <a:latin typeface="+mj-ea"/>
                <a:ea typeface="+mj-ea"/>
                <a:cs typeface="Times"/>
              </a:rPr>
              <a:t>  </a:t>
            </a:r>
            <a:r>
              <a:rPr lang="zh-CN" altLang="en-US" dirty="0">
                <a:latin typeface="+mj-ea"/>
                <a:ea typeface="+mj-ea"/>
                <a:cs typeface="宋体"/>
              </a:rPr>
              <a:t>次采样的得到与</a:t>
            </a:r>
            <a:r>
              <a:rPr lang="en-US" altLang="zh-CN" dirty="0">
                <a:latin typeface="+mj-ea"/>
                <a:ea typeface="+mj-ea"/>
                <a:cs typeface="Times"/>
              </a:rPr>
              <a:t>  </a:t>
            </a:r>
            <a:r>
              <a:rPr lang="zh-CN" altLang="en-US" dirty="0">
                <a:latin typeface="+mj-ea"/>
                <a:ea typeface="+mj-ea"/>
                <a:cs typeface="宋体"/>
              </a:rPr>
              <a:t>一致的样本共有 </a:t>
            </a:r>
            <a:r>
              <a:rPr lang="en-US" altLang="zh-CN" dirty="0">
                <a:latin typeface="+mj-ea"/>
                <a:ea typeface="+mj-ea"/>
                <a:cs typeface="Times"/>
              </a:rPr>
              <a:t> </a:t>
            </a:r>
            <a:r>
              <a:rPr lang="zh-CN" altLang="en-US" dirty="0">
                <a:latin typeface="+mj-ea"/>
                <a:ea typeface="+mj-ea"/>
                <a:cs typeface="宋体"/>
              </a:rPr>
              <a:t>个，则可近似估算出后验概率</a:t>
            </a:r>
          </a:p>
          <a:p>
            <a:endParaRPr lang="zh-CN" altLang="en-US" baseline="30000" dirty="0">
              <a:latin typeface="+mj-ea"/>
              <a:ea typeface="+mj-ea"/>
              <a:cs typeface="宋体"/>
            </a:endParaRPr>
          </a:p>
          <a:p>
            <a:endParaRPr lang="zh-CN" altLang="en-US" baseline="30000" dirty="0">
              <a:latin typeface="+mj-ea"/>
              <a:ea typeface="+mj-ea"/>
              <a:cs typeface="宋体"/>
            </a:endParaRPr>
          </a:p>
          <a:p>
            <a:endParaRPr lang="zh-CN" altLang="en-US" baseline="30000" dirty="0">
              <a:latin typeface="+mj-ea"/>
              <a:ea typeface="+mj-ea"/>
              <a:cs typeface="宋体"/>
            </a:endParaRPr>
          </a:p>
          <a:p>
            <a:r>
              <a:rPr lang="zh-CN" altLang="en-US" dirty="0">
                <a:latin typeface="+mj-ea"/>
                <a:ea typeface="+mj-ea"/>
                <a:cs typeface="Times"/>
              </a:rPr>
              <a:t>吉布斯采样可以看做，每一步仅依赖于前一步的状态，这是一个“马尔可夫链”</a:t>
            </a:r>
            <a:r>
              <a:rPr lang="en-US" altLang="zh-CN" dirty="0">
                <a:latin typeface="+mj-ea"/>
                <a:ea typeface="+mj-ea"/>
                <a:cs typeface="Times"/>
              </a:rPr>
              <a:t>(Markov Chain)</a:t>
            </a:r>
            <a:r>
              <a:rPr lang="zh-CN" altLang="en-US" dirty="0">
                <a:latin typeface="+mj-ea"/>
                <a:ea typeface="+mj-ea"/>
                <a:cs typeface="Times"/>
              </a:rPr>
              <a:t>。更多马尔可夫链和吉布斯采样内容参见</a:t>
            </a:r>
            <a:r>
              <a:rPr lang="en-US" altLang="zh-CN" dirty="0">
                <a:latin typeface="+mj-ea"/>
                <a:ea typeface="+mj-ea"/>
                <a:cs typeface="Times"/>
              </a:rPr>
              <a:t>14.5</a:t>
            </a:r>
            <a:r>
              <a:rPr lang="zh-CN" altLang="en-US" dirty="0">
                <a:latin typeface="+mj-ea"/>
                <a:ea typeface="+mj-ea"/>
                <a:cs typeface="Times"/>
              </a:rPr>
              <a:t>章节。</a:t>
            </a:r>
            <a:endParaRPr lang="en-US" altLang="zh-CN" baseline="30000" dirty="0">
              <a:latin typeface="+mj-ea"/>
              <a:ea typeface="+mj-ea"/>
              <a:cs typeface="宋体"/>
            </a:endParaRPr>
          </a:p>
          <a:p>
            <a:endParaRPr kumimoji="1" lang="zh-CN" altLang="en-US" dirty="0">
              <a:latin typeface="+mj-ea"/>
              <a:ea typeface="+mj-ea"/>
            </a:endParaRPr>
          </a:p>
        </p:txBody>
      </p:sp>
      <p:graphicFrame>
        <p:nvGraphicFramePr>
          <p:cNvPr id="6" name="对象 5"/>
          <p:cNvGraphicFramePr>
            <a:graphicFrameLocks noChangeAspect="1"/>
          </p:cNvGraphicFramePr>
          <p:nvPr/>
        </p:nvGraphicFramePr>
        <p:xfrm>
          <a:off x="4594543" y="3316161"/>
          <a:ext cx="700087" cy="277813"/>
        </p:xfrm>
        <a:graphic>
          <a:graphicData uri="http://schemas.openxmlformats.org/presentationml/2006/ole">
            <mc:AlternateContent xmlns:mc="http://schemas.openxmlformats.org/markup-compatibility/2006">
              <mc:Choice xmlns:v="urn:schemas-microsoft-com:vml" Requires="v">
                <p:oleObj name="Formula" r:id="rId2" imgW="388800" imgH="156240" progId="Equation.Ribbit">
                  <p:embed/>
                </p:oleObj>
              </mc:Choice>
              <mc:Fallback>
                <p:oleObj name="Formula" r:id="rId2" imgW="388800" imgH="156240" progId="Equation.Ribbit">
                  <p:embed/>
                  <p:pic>
                    <p:nvPicPr>
                      <p:cNvPr id="0" name=""/>
                      <p:cNvPicPr/>
                      <p:nvPr/>
                    </p:nvPicPr>
                    <p:blipFill>
                      <a:blip r:embed="rId3"/>
                      <a:stretch>
                        <a:fillRect/>
                      </a:stretch>
                    </p:blipFill>
                    <p:spPr>
                      <a:xfrm>
                        <a:off x="4594543" y="3316161"/>
                        <a:ext cx="700087" cy="277813"/>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6863971" y="3258154"/>
          <a:ext cx="231775" cy="325438"/>
        </p:xfrm>
        <a:graphic>
          <a:graphicData uri="http://schemas.openxmlformats.org/presentationml/2006/ole">
            <mc:AlternateContent xmlns:mc="http://schemas.openxmlformats.org/markup-compatibility/2006">
              <mc:Choice xmlns:v="urn:schemas-microsoft-com:vml" Requires="v">
                <p:oleObj name="Formula" r:id="rId4" imgW="128520" imgH="182880" progId="Equation.Ribbit">
                  <p:embed/>
                </p:oleObj>
              </mc:Choice>
              <mc:Fallback>
                <p:oleObj name="Formula" r:id="rId4" imgW="128520" imgH="182880" progId="Equation.Ribbit">
                  <p:embed/>
                  <p:pic>
                    <p:nvPicPr>
                      <p:cNvPr id="0" name=""/>
                      <p:cNvPicPr/>
                      <p:nvPr/>
                    </p:nvPicPr>
                    <p:blipFill>
                      <a:blip r:embed="rId5"/>
                      <a:stretch>
                        <a:fillRect/>
                      </a:stretch>
                    </p:blipFill>
                    <p:spPr>
                      <a:xfrm>
                        <a:off x="6863971" y="3258154"/>
                        <a:ext cx="231775" cy="325438"/>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6968050" y="3633725"/>
          <a:ext cx="180380" cy="239141"/>
        </p:xfrm>
        <a:graphic>
          <a:graphicData uri="http://schemas.openxmlformats.org/presentationml/2006/ole">
            <mc:AlternateContent xmlns:mc="http://schemas.openxmlformats.org/markup-compatibility/2006">
              <mc:Choice xmlns:v="urn:schemas-microsoft-com:vml" Requires="v">
                <p:oleObj name="Formula" r:id="rId6" imgW="115920" imgH="155160" progId="Equation.Ribbit">
                  <p:embed/>
                </p:oleObj>
              </mc:Choice>
              <mc:Fallback>
                <p:oleObj name="Formula" r:id="rId6" imgW="115920" imgH="155160" progId="Equation.Ribbit">
                  <p:embed/>
                  <p:pic>
                    <p:nvPicPr>
                      <p:cNvPr id="0" name=""/>
                      <p:cNvPicPr/>
                      <p:nvPr/>
                    </p:nvPicPr>
                    <p:blipFill>
                      <a:blip r:embed="rId7"/>
                      <a:stretch>
                        <a:fillRect/>
                      </a:stretch>
                    </p:blipFill>
                    <p:spPr>
                      <a:xfrm>
                        <a:off x="6968050" y="3633725"/>
                        <a:ext cx="180380" cy="239141"/>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1173480" y="3949445"/>
          <a:ext cx="133350" cy="212725"/>
        </p:xfrm>
        <a:graphic>
          <a:graphicData uri="http://schemas.openxmlformats.org/presentationml/2006/ole">
            <mc:AlternateContent xmlns:mc="http://schemas.openxmlformats.org/markup-compatibility/2006">
              <mc:Choice xmlns:v="urn:schemas-microsoft-com:vml" Requires="v">
                <p:oleObj name="Formula" r:id="rId8" imgW="75240" imgH="118440" progId="Equation.Ribbit">
                  <p:embed/>
                </p:oleObj>
              </mc:Choice>
              <mc:Fallback>
                <p:oleObj name="Formula" r:id="rId8" imgW="75240" imgH="118440" progId="Equation.Ribbit">
                  <p:embed/>
                  <p:pic>
                    <p:nvPicPr>
                      <p:cNvPr id="0" name=""/>
                      <p:cNvPicPr/>
                      <p:nvPr/>
                    </p:nvPicPr>
                    <p:blipFill>
                      <a:blip r:embed="rId9"/>
                      <a:stretch>
                        <a:fillRect/>
                      </a:stretch>
                    </p:blipFill>
                    <p:spPr>
                      <a:xfrm>
                        <a:off x="1173480" y="3949445"/>
                        <a:ext cx="133350" cy="212725"/>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3311741" y="3952938"/>
          <a:ext cx="265113" cy="234950"/>
        </p:xfrm>
        <a:graphic>
          <a:graphicData uri="http://schemas.openxmlformats.org/presentationml/2006/ole">
            <mc:AlternateContent xmlns:mc="http://schemas.openxmlformats.org/markup-compatibility/2006">
              <mc:Choice xmlns:v="urn:schemas-microsoft-com:vml" Requires="v">
                <p:oleObj name="Formula" r:id="rId10" imgW="147600" imgH="132120" progId="Equation.Ribbit">
                  <p:embed/>
                </p:oleObj>
              </mc:Choice>
              <mc:Fallback>
                <p:oleObj name="Formula" r:id="rId10" imgW="147600" imgH="132120" progId="Equation.Ribbit">
                  <p:embed/>
                  <p:pic>
                    <p:nvPicPr>
                      <p:cNvPr id="0" name=""/>
                      <p:cNvPicPr/>
                      <p:nvPr/>
                    </p:nvPicPr>
                    <p:blipFill>
                      <a:blip r:embed="rId11"/>
                      <a:stretch>
                        <a:fillRect/>
                      </a:stretch>
                    </p:blipFill>
                    <p:spPr>
                      <a:xfrm>
                        <a:off x="3311741" y="3952938"/>
                        <a:ext cx="265113" cy="234950"/>
                      </a:xfrm>
                      <a:prstGeom prst="rect">
                        <a:avLst/>
                      </a:prstGeom>
                    </p:spPr>
                  </p:pic>
                </p:oleObj>
              </mc:Fallback>
            </mc:AlternateContent>
          </a:graphicData>
        </a:graphic>
      </p:graphicFrame>
      <p:grpSp>
        <p:nvGrpSpPr>
          <p:cNvPr id="5" name="组合 4"/>
          <p:cNvGrpSpPr/>
          <p:nvPr/>
        </p:nvGrpSpPr>
        <p:grpSpPr>
          <a:xfrm>
            <a:off x="3063875" y="4523929"/>
            <a:ext cx="4479925" cy="533400"/>
            <a:chOff x="3063875" y="4523929"/>
            <a:chExt cx="4479925" cy="533400"/>
          </a:xfrm>
        </p:grpSpPr>
        <p:graphicFrame>
          <p:nvGraphicFramePr>
            <p:cNvPr id="11" name="对象 10"/>
            <p:cNvGraphicFramePr>
              <a:graphicFrameLocks noChangeAspect="1"/>
            </p:cNvGraphicFramePr>
            <p:nvPr/>
          </p:nvGraphicFramePr>
          <p:xfrm>
            <a:off x="3063875" y="4523929"/>
            <a:ext cx="2711450" cy="533400"/>
          </p:xfrm>
          <a:graphic>
            <a:graphicData uri="http://schemas.openxmlformats.org/presentationml/2006/ole">
              <mc:AlternateContent xmlns:mc="http://schemas.openxmlformats.org/markup-compatibility/2006">
                <mc:Choice xmlns:v="urn:schemas-microsoft-com:vml" Requires="v">
                  <p:oleObj name="Formula" r:id="rId12" imgW="1506240" imgH="298800" progId="Equation.Ribbit">
                    <p:embed/>
                  </p:oleObj>
                </mc:Choice>
                <mc:Fallback>
                  <p:oleObj name="Formula" r:id="rId12" imgW="1506240" imgH="298800" progId="Equation.Ribbit">
                    <p:embed/>
                    <p:pic>
                      <p:nvPicPr>
                        <p:cNvPr id="0" name=""/>
                        <p:cNvPicPr/>
                        <p:nvPr/>
                      </p:nvPicPr>
                      <p:blipFill>
                        <a:blip r:embed="rId13"/>
                        <a:stretch>
                          <a:fillRect/>
                        </a:stretch>
                      </p:blipFill>
                      <p:spPr>
                        <a:xfrm>
                          <a:off x="3063875" y="4523929"/>
                          <a:ext cx="2711450" cy="533400"/>
                        </a:xfrm>
                        <a:prstGeom prst="rect">
                          <a:avLst/>
                        </a:prstGeom>
                      </p:spPr>
                    </p:pic>
                  </p:oleObj>
                </mc:Fallback>
              </mc:AlternateContent>
            </a:graphicData>
          </a:graphic>
        </p:graphicFrame>
        <p:pic>
          <p:nvPicPr>
            <p:cNvPr id="3" name="图片 2"/>
            <p:cNvPicPr>
              <a:picLocks noChangeAspect="1"/>
            </p:cNvPicPr>
            <p:nvPr/>
          </p:nvPicPr>
          <p:blipFill>
            <a:blip r:embed="rId14"/>
            <a:stretch>
              <a:fillRect/>
            </a:stretch>
          </p:blipFill>
          <p:spPr>
            <a:xfrm>
              <a:off x="6863971" y="4634489"/>
              <a:ext cx="679829" cy="289997"/>
            </a:xfrm>
            <a:prstGeom prst="rect">
              <a:avLst/>
            </a:prstGeom>
          </p:spPr>
        </p:pic>
      </p:grpSp>
    </p:spTree>
    <p:extLst>
      <p:ext uri="{BB962C8B-B14F-4D97-AF65-F5344CB8AC3E}">
        <p14:creationId xmlns:p14="http://schemas.microsoft.com/office/powerpoint/2010/main" val="2909921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173851" y="79022"/>
            <a:ext cx="7194550" cy="787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baseline="0">
                <a:solidFill>
                  <a:schemeClr val="bg1"/>
                </a:solidFill>
                <a:latin typeface="Verdana" panose="020B0604030504040204" pitchFamily="34" charset="0"/>
                <a:ea typeface="幼圆" panose="02010509060101010101" pitchFamily="49" charset="-122"/>
                <a:cs typeface="+mj-cs"/>
              </a:defRPr>
            </a:lvl1pPr>
          </a:lstStyle>
          <a:p>
            <a:r>
              <a:rPr lang="zh-CN" altLang="en-US">
                <a:latin typeface="+mj-ea"/>
                <a:ea typeface="+mj-ea"/>
                <a:cs typeface="黑体"/>
              </a:rPr>
              <a:t>贝叶斯网：推断</a:t>
            </a:r>
            <a:endParaRPr lang="zh-CN" altLang="en-US" dirty="0">
              <a:latin typeface="+mj-ea"/>
              <a:ea typeface="+mj-ea"/>
            </a:endParaRPr>
          </a:p>
        </p:txBody>
      </p:sp>
      <p:pic>
        <p:nvPicPr>
          <p:cNvPr id="7" name="Picture 4"/>
          <p:cNvPicPr>
            <a:picLocks noChangeAspect="1"/>
          </p:cNvPicPr>
          <p:nvPr/>
        </p:nvPicPr>
        <p:blipFill>
          <a:blip r:embed="rId2"/>
          <a:stretch>
            <a:fillRect/>
          </a:stretch>
        </p:blipFill>
        <p:spPr>
          <a:xfrm>
            <a:off x="173851" y="1030566"/>
            <a:ext cx="6093912" cy="4037719"/>
          </a:xfrm>
          <a:prstGeom prst="rect">
            <a:avLst/>
          </a:prstGeom>
        </p:spPr>
      </p:pic>
      <p:pic>
        <p:nvPicPr>
          <p:cNvPr id="9" name="图片 8"/>
          <p:cNvPicPr>
            <a:picLocks noChangeAspect="1"/>
          </p:cNvPicPr>
          <p:nvPr/>
        </p:nvPicPr>
        <p:blipFill>
          <a:blip r:embed="rId3"/>
          <a:stretch>
            <a:fillRect/>
          </a:stretch>
        </p:blipFill>
        <p:spPr>
          <a:xfrm>
            <a:off x="5145320" y="2316361"/>
            <a:ext cx="3571125" cy="1466127"/>
          </a:xfrm>
          <a:prstGeom prst="rect">
            <a:avLst/>
          </a:prstGeom>
        </p:spPr>
      </p:pic>
      <p:sp>
        <p:nvSpPr>
          <p:cNvPr id="10" name="文本框 9"/>
          <p:cNvSpPr txBox="1"/>
          <p:nvPr/>
        </p:nvSpPr>
        <p:spPr>
          <a:xfrm>
            <a:off x="1964118" y="5157185"/>
            <a:ext cx="4150728" cy="369332"/>
          </a:xfrm>
          <a:prstGeom prst="rect">
            <a:avLst/>
          </a:prstGeom>
          <a:noFill/>
        </p:spPr>
        <p:txBody>
          <a:bodyPr wrap="square" rtlCol="0">
            <a:spAutoFit/>
          </a:bodyPr>
          <a:lstStyle/>
          <a:p>
            <a:pPr algn="ctr"/>
            <a:r>
              <a:rPr kumimoji="1" lang="zh-CN" altLang="en-US" dirty="0"/>
              <a:t>图</a:t>
            </a:r>
            <a:r>
              <a:rPr kumimoji="1" lang="en-US" altLang="zh-CN" dirty="0"/>
              <a:t>7.5</a:t>
            </a:r>
            <a:r>
              <a:rPr kumimoji="1" lang="zh-CN" altLang="en-US" dirty="0"/>
              <a:t> 吉布斯采样算法</a:t>
            </a:r>
          </a:p>
        </p:txBody>
      </p:sp>
    </p:spTree>
    <p:extLst>
      <p:ext uri="{BB962C8B-B14F-4D97-AF65-F5344CB8AC3E}">
        <p14:creationId xmlns:p14="http://schemas.microsoft.com/office/powerpoint/2010/main" val="1774397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章节目录</a:t>
            </a:r>
          </a:p>
        </p:txBody>
      </p:sp>
      <p:sp>
        <p:nvSpPr>
          <p:cNvPr id="4" name="内容占位符 3"/>
          <p:cNvSpPr>
            <a:spLocks noGrp="1"/>
          </p:cNvSpPr>
          <p:nvPr>
            <p:ph idx="1"/>
          </p:nvPr>
        </p:nvSpPr>
        <p:spPr>
          <a:xfrm>
            <a:off x="260350" y="1242562"/>
            <a:ext cx="8616950" cy="3698081"/>
          </a:xfrm>
        </p:spPr>
        <p:txBody>
          <a:bodyPr>
            <a:noAutofit/>
          </a:bodyPr>
          <a:lstStyle/>
          <a:p>
            <a:pPr>
              <a:lnSpc>
                <a:spcPct val="150000"/>
              </a:lnSpc>
            </a:pPr>
            <a:r>
              <a:rPr lang="zh-CN" altLang="en-US" b="1" dirty="0">
                <a:solidFill>
                  <a:schemeClr val="bg1">
                    <a:lumMod val="85000"/>
                  </a:schemeClr>
                </a:solidFill>
                <a:latin typeface="+mn-ea"/>
                <a:ea typeface="+mn-ea"/>
                <a:cs typeface="宋体"/>
              </a:rPr>
              <a:t>贝叶斯决策论</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极大似然估计</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朴素贝叶斯分类器</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半朴素贝叶斯分类器</a:t>
            </a:r>
            <a:endParaRPr lang="en-US" altLang="zh-CN" b="1" dirty="0">
              <a:solidFill>
                <a:schemeClr val="bg1">
                  <a:lumMod val="85000"/>
                </a:schemeClr>
              </a:solidFill>
              <a:latin typeface="+mn-ea"/>
              <a:ea typeface="+mn-ea"/>
              <a:cs typeface="宋体"/>
            </a:endParaRPr>
          </a:p>
          <a:p>
            <a:pPr>
              <a:lnSpc>
                <a:spcPct val="150000"/>
              </a:lnSpc>
            </a:pPr>
            <a:r>
              <a:rPr lang="zh-CN" altLang="en-US" b="1" dirty="0">
                <a:solidFill>
                  <a:schemeClr val="bg1">
                    <a:lumMod val="85000"/>
                  </a:schemeClr>
                </a:solidFill>
                <a:latin typeface="+mn-ea"/>
                <a:ea typeface="+mn-ea"/>
                <a:cs typeface="宋体"/>
              </a:rPr>
              <a:t>贝叶斯网</a:t>
            </a:r>
            <a:endParaRPr lang="en-US" altLang="zh-CN" b="1" dirty="0">
              <a:solidFill>
                <a:schemeClr val="bg1">
                  <a:lumMod val="85000"/>
                </a:schemeClr>
              </a:solidFill>
              <a:latin typeface="+mn-ea"/>
              <a:ea typeface="+mn-ea"/>
              <a:cs typeface="宋体"/>
            </a:endParaRPr>
          </a:p>
          <a:p>
            <a:pPr>
              <a:lnSpc>
                <a:spcPct val="150000"/>
              </a:lnSpc>
            </a:pPr>
            <a:r>
              <a:rPr lang="en-US" altLang="zh-CN" b="1" dirty="0">
                <a:latin typeface="Verdana" charset="0"/>
                <a:ea typeface="Verdana" charset="0"/>
                <a:cs typeface="Verdana" charset="0"/>
              </a:rPr>
              <a:t>EM</a:t>
            </a:r>
            <a:r>
              <a:rPr lang="zh-CN" altLang="en-US" b="1" dirty="0">
                <a:latin typeface="+mn-ea"/>
                <a:ea typeface="+mn-ea"/>
                <a:cs typeface="宋体"/>
              </a:rPr>
              <a:t>算法</a:t>
            </a:r>
            <a:endParaRPr lang="en-US" altLang="zh-CN" b="1" dirty="0">
              <a:latin typeface="+mn-ea"/>
              <a:ea typeface="+mn-ea"/>
              <a:cs typeface="宋体"/>
            </a:endParaRPr>
          </a:p>
        </p:txBody>
      </p:sp>
    </p:spTree>
    <p:extLst>
      <p:ext uri="{BB962C8B-B14F-4D97-AF65-F5344CB8AC3E}">
        <p14:creationId xmlns:p14="http://schemas.microsoft.com/office/powerpoint/2010/main" val="533349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贝叶斯决策论</a:t>
            </a:r>
            <a:endParaRPr lang="zh-CN" altLang="en-US" dirty="0">
              <a:latin typeface="+mj-ea"/>
              <a:ea typeface="+mj-ea"/>
            </a:endParaRPr>
          </a:p>
        </p:txBody>
      </p:sp>
      <p:sp>
        <p:nvSpPr>
          <p:cNvPr id="2" name="内容占位符 1"/>
          <p:cNvSpPr>
            <a:spLocks noGrp="1"/>
          </p:cNvSpPr>
          <p:nvPr>
            <p:ph sz="quarter" idx="14"/>
          </p:nvPr>
        </p:nvSpPr>
        <p:spPr>
          <a:xfrm>
            <a:off x="173851" y="1040891"/>
            <a:ext cx="8604389" cy="5316366"/>
          </a:xfrm>
        </p:spPr>
        <p:txBody>
          <a:bodyPr>
            <a:normAutofit/>
          </a:bodyPr>
          <a:lstStyle/>
          <a:p>
            <a:r>
              <a:rPr lang="zh-CN" altLang="en-US" dirty="0"/>
              <a:t>贝叶斯决策论（</a:t>
            </a:r>
            <a:r>
              <a:rPr lang="en-US" altLang="zh-CN" dirty="0"/>
              <a:t>Bayesian decision theory</a:t>
            </a:r>
            <a:r>
              <a:rPr lang="zh-CN" altLang="en-US" dirty="0"/>
              <a:t>）是在概率框架下实施决策的基本方法。</a:t>
            </a:r>
          </a:p>
          <a:p>
            <a:pPr lvl="1"/>
            <a:r>
              <a:rPr lang="zh-CN" altLang="en-US" dirty="0"/>
              <a:t>在分类问题情况下，在所有相关概率都已知的理想情形下，贝叶斯决策考虑如何基于这些概率和误判损失来选择最优的类别标记。</a:t>
            </a:r>
            <a:endParaRPr lang="en-US" altLang="zh-CN" dirty="0"/>
          </a:p>
          <a:p>
            <a:pPr lvl="1"/>
            <a:endParaRPr lang="zh-CN" altLang="en-US" dirty="0"/>
          </a:p>
        </p:txBody>
      </p:sp>
    </p:spTree>
    <p:extLst>
      <p:ext uri="{BB962C8B-B14F-4D97-AF65-F5344CB8AC3E}">
        <p14:creationId xmlns:p14="http://schemas.microsoft.com/office/powerpoint/2010/main" val="37604206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Verdana" charset="0"/>
                <a:ea typeface="Verdana" charset="0"/>
                <a:cs typeface="Verdana" charset="0"/>
              </a:rPr>
              <a:t>EM</a:t>
            </a:r>
            <a:r>
              <a:rPr lang="zh-CN" altLang="en-US" dirty="0">
                <a:latin typeface="+mj-ea"/>
                <a:ea typeface="+mj-ea"/>
                <a:cs typeface="黑体"/>
              </a:rPr>
              <a:t>算法</a:t>
            </a:r>
            <a:endParaRPr lang="zh-CN" altLang="en-US" dirty="0">
              <a:latin typeface="+mj-ea"/>
              <a:ea typeface="+mj-ea"/>
            </a:endParaRPr>
          </a:p>
        </p:txBody>
      </p:sp>
      <p:sp>
        <p:nvSpPr>
          <p:cNvPr id="2" name="内容占位符 1"/>
          <p:cNvSpPr>
            <a:spLocks noGrp="1"/>
          </p:cNvSpPr>
          <p:nvPr>
            <p:ph sz="quarter" idx="14"/>
          </p:nvPr>
        </p:nvSpPr>
        <p:spPr>
          <a:xfrm>
            <a:off x="173851" y="1040891"/>
            <a:ext cx="8723013" cy="5174557"/>
          </a:xfrm>
        </p:spPr>
        <p:txBody>
          <a:bodyPr>
            <a:normAutofit/>
          </a:bodyPr>
          <a:lstStyle/>
          <a:p>
            <a:pPr marL="228600" lvl="1">
              <a:spcBef>
                <a:spcPts val="1000"/>
              </a:spcBef>
              <a:buSzPct val="120000"/>
              <a:buFont typeface="Wingdings" panose="05000000000000000000" pitchFamily="2" charset="2"/>
              <a:buChar char="p"/>
            </a:pPr>
            <a:r>
              <a:rPr lang="zh-CN" altLang="en-US" sz="2200" dirty="0">
                <a:latin typeface="+mn-ea"/>
                <a:ea typeface="+mn-ea"/>
                <a:cs typeface="Times"/>
              </a:rPr>
              <a:t>“不完整”的样本：西瓜已经脱落的根蒂，无法看出是“蜷缩”还是“坚挺”</a:t>
            </a:r>
            <a:r>
              <a:rPr lang="en-US" altLang="zh-CN" sz="2200" dirty="0">
                <a:latin typeface="+mn-ea"/>
                <a:ea typeface="+mn-ea"/>
                <a:cs typeface="Times"/>
              </a:rPr>
              <a:t>,</a:t>
            </a:r>
            <a:r>
              <a:rPr lang="zh-CN" altLang="en-US" sz="2200" dirty="0">
                <a:latin typeface="+mn-ea"/>
                <a:ea typeface="+mn-ea"/>
                <a:cs typeface="Times"/>
              </a:rPr>
              <a:t>则训练样本的“根蒂”属性变量值未知，如何计算？</a:t>
            </a:r>
          </a:p>
          <a:p>
            <a:pPr marL="0" lvl="1" indent="0">
              <a:spcBef>
                <a:spcPts val="1000"/>
              </a:spcBef>
              <a:buSzPct val="120000"/>
              <a:buNone/>
            </a:pPr>
            <a:endParaRPr lang="en-US" altLang="zh-CN" sz="2200" dirty="0">
              <a:latin typeface="+mn-ea"/>
              <a:ea typeface="+mn-ea"/>
              <a:cs typeface="Times"/>
            </a:endParaRPr>
          </a:p>
          <a:p>
            <a:pPr marL="228600" lvl="1">
              <a:spcBef>
                <a:spcPts val="1000"/>
              </a:spcBef>
              <a:buSzPct val="120000"/>
              <a:buFont typeface="Wingdings" panose="05000000000000000000" pitchFamily="2" charset="2"/>
              <a:buChar char="p"/>
            </a:pPr>
            <a:endParaRPr lang="en-US" altLang="zh-CN" sz="2200" dirty="0">
              <a:latin typeface="+mn-ea"/>
              <a:ea typeface="+mn-ea"/>
              <a:cs typeface="宋体"/>
            </a:endParaRPr>
          </a:p>
          <a:p>
            <a:endParaRPr kumimoji="1" lang="zh-CN" altLang="en-US" dirty="0">
              <a:latin typeface="+mn-ea"/>
              <a:ea typeface="+mn-ea"/>
            </a:endParaRPr>
          </a:p>
        </p:txBody>
      </p:sp>
    </p:spTree>
    <p:extLst>
      <p:ext uri="{BB962C8B-B14F-4D97-AF65-F5344CB8AC3E}">
        <p14:creationId xmlns:p14="http://schemas.microsoft.com/office/powerpoint/2010/main" val="8616760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Verdana" charset="0"/>
                <a:ea typeface="Verdana" charset="0"/>
                <a:cs typeface="Verdana" charset="0"/>
              </a:rPr>
              <a:t>EM</a:t>
            </a:r>
            <a:r>
              <a:rPr lang="zh-CN" altLang="en-US" dirty="0">
                <a:latin typeface="+mj-ea"/>
                <a:ea typeface="+mj-ea"/>
                <a:cs typeface="黑体"/>
              </a:rPr>
              <a:t>算法</a:t>
            </a:r>
            <a:endParaRPr lang="zh-CN" altLang="en-US" dirty="0">
              <a:latin typeface="+mj-ea"/>
              <a:ea typeface="+mj-ea"/>
            </a:endParaRPr>
          </a:p>
        </p:txBody>
      </p:sp>
      <p:sp>
        <p:nvSpPr>
          <p:cNvPr id="2" name="内容占位符 1"/>
          <p:cNvSpPr>
            <a:spLocks noGrp="1"/>
          </p:cNvSpPr>
          <p:nvPr>
            <p:ph sz="quarter" idx="14"/>
          </p:nvPr>
        </p:nvSpPr>
        <p:spPr>
          <a:xfrm>
            <a:off x="173851" y="1040891"/>
            <a:ext cx="8723013" cy="5174557"/>
          </a:xfrm>
        </p:spPr>
        <p:txBody>
          <a:bodyPr>
            <a:normAutofit/>
          </a:bodyPr>
          <a:lstStyle/>
          <a:p>
            <a:pPr marL="228600" lvl="1">
              <a:spcBef>
                <a:spcPts val="1000"/>
              </a:spcBef>
              <a:buSzPct val="120000"/>
              <a:buFont typeface="Wingdings" panose="05000000000000000000" pitchFamily="2" charset="2"/>
              <a:buChar char="p"/>
            </a:pPr>
            <a:r>
              <a:rPr lang="zh-CN" altLang="en-US" sz="2200" dirty="0">
                <a:latin typeface="+mn-ea"/>
                <a:ea typeface="+mn-ea"/>
                <a:cs typeface="Times"/>
              </a:rPr>
              <a:t>“不完整”的样本：西瓜已经脱落的根蒂，无法看出是“蜷缩”还是“坚挺”</a:t>
            </a:r>
            <a:r>
              <a:rPr lang="en-US" altLang="zh-CN" sz="2200" dirty="0">
                <a:latin typeface="+mn-ea"/>
                <a:ea typeface="+mn-ea"/>
                <a:cs typeface="Times"/>
              </a:rPr>
              <a:t>,</a:t>
            </a:r>
            <a:r>
              <a:rPr lang="zh-CN" altLang="en-US" sz="2200" dirty="0">
                <a:latin typeface="+mn-ea"/>
                <a:ea typeface="+mn-ea"/>
                <a:cs typeface="Times"/>
              </a:rPr>
              <a:t>则训练样本的“根蒂”属性变量值未知，如何计算？</a:t>
            </a:r>
          </a:p>
          <a:p>
            <a:pPr marL="0" lvl="1" indent="0">
              <a:spcBef>
                <a:spcPts val="1000"/>
              </a:spcBef>
              <a:buSzPct val="120000"/>
              <a:buNone/>
            </a:pPr>
            <a:endParaRPr lang="en-US" altLang="zh-CN" sz="2200" dirty="0">
              <a:latin typeface="+mn-ea"/>
              <a:ea typeface="+mn-ea"/>
              <a:cs typeface="Times"/>
            </a:endParaRPr>
          </a:p>
          <a:p>
            <a:pPr marL="228600" lvl="1">
              <a:spcBef>
                <a:spcPts val="1000"/>
              </a:spcBef>
              <a:buSzPct val="120000"/>
              <a:buFont typeface="Wingdings" panose="05000000000000000000" pitchFamily="2" charset="2"/>
              <a:buChar char="p"/>
            </a:pPr>
            <a:r>
              <a:rPr lang="zh-CN" altLang="en-US" sz="2200" dirty="0">
                <a:latin typeface="+mn-ea"/>
                <a:ea typeface="+mn-ea"/>
                <a:cs typeface="宋体"/>
              </a:rPr>
              <a:t>未观测的变量称为“隐变量”</a:t>
            </a:r>
            <a:r>
              <a:rPr lang="en-US" altLang="zh-CN" sz="2200" dirty="0">
                <a:latin typeface="+mn-ea"/>
                <a:ea typeface="+mn-ea"/>
                <a:cs typeface="宋体"/>
              </a:rPr>
              <a:t>(</a:t>
            </a:r>
            <a:r>
              <a:rPr lang="en-US" altLang="zh-CN" sz="2200" dirty="0">
                <a:latin typeface="+mj-lt"/>
                <a:ea typeface="+mn-ea"/>
                <a:cs typeface="Times"/>
              </a:rPr>
              <a:t>latent variable</a:t>
            </a:r>
            <a:r>
              <a:rPr lang="en-US" altLang="zh-CN" sz="2200" dirty="0">
                <a:latin typeface="+mn-ea"/>
                <a:ea typeface="+mn-ea"/>
                <a:cs typeface="宋体"/>
              </a:rPr>
              <a:t>)</a:t>
            </a:r>
            <a:r>
              <a:rPr lang="zh-CN" altLang="en-US" sz="2200" dirty="0">
                <a:latin typeface="+mn-ea"/>
                <a:ea typeface="+mn-ea"/>
                <a:cs typeface="宋体"/>
              </a:rPr>
              <a:t>。令</a:t>
            </a:r>
            <a:r>
              <a:rPr lang="en-US" altLang="zh-CN" sz="2200" dirty="0">
                <a:latin typeface="Times" charset="0"/>
                <a:ea typeface="+mn-ea"/>
                <a:cs typeface="Times" charset="0"/>
              </a:rPr>
              <a:t>     </a:t>
            </a:r>
            <a:r>
              <a:rPr lang="zh-CN" altLang="en-US" sz="2200" dirty="0">
                <a:latin typeface="+mn-ea"/>
                <a:ea typeface="+mn-ea"/>
                <a:cs typeface="Times"/>
              </a:rPr>
              <a:t>表示已观测变量集，</a:t>
            </a:r>
            <a:r>
              <a:rPr lang="en-US" altLang="zh-CN" sz="2200" dirty="0">
                <a:latin typeface="Times" charset="0"/>
                <a:ea typeface="+mn-ea"/>
                <a:cs typeface="Times" charset="0"/>
              </a:rPr>
              <a:t>   </a:t>
            </a:r>
            <a:r>
              <a:rPr lang="zh-CN" altLang="en-US" sz="2200" dirty="0">
                <a:latin typeface="+mn-ea"/>
                <a:ea typeface="+mn-ea"/>
                <a:cs typeface="Times"/>
              </a:rPr>
              <a:t>表示隐变量集，若预对模型参数</a:t>
            </a:r>
            <a:r>
              <a:rPr lang="en-US" altLang="zh-CN" sz="2200" dirty="0">
                <a:latin typeface="+mn-ea"/>
                <a:ea typeface="+mn-ea"/>
                <a:cs typeface="Times"/>
              </a:rPr>
              <a:t>  </a:t>
            </a:r>
            <a:r>
              <a:rPr lang="zh-CN" altLang="en-US" sz="2200" dirty="0">
                <a:latin typeface="+mn-ea"/>
                <a:ea typeface="+mn-ea"/>
                <a:cs typeface="Times"/>
              </a:rPr>
              <a:t> 做极大似然估计，</a:t>
            </a:r>
            <a:r>
              <a:rPr lang="zh-CN" altLang="en-US" sz="2200" dirty="0">
                <a:latin typeface="+mn-ea"/>
                <a:ea typeface="+mn-ea"/>
                <a:cs typeface="宋体"/>
              </a:rPr>
              <a:t>则应最大化对数似然函数</a:t>
            </a:r>
          </a:p>
          <a:p>
            <a:pPr marL="228600" lvl="1">
              <a:spcBef>
                <a:spcPts val="1000"/>
              </a:spcBef>
              <a:buSzPct val="120000"/>
              <a:buFont typeface="Wingdings" panose="05000000000000000000" pitchFamily="2" charset="2"/>
              <a:buChar char="p"/>
            </a:pPr>
            <a:endParaRPr lang="zh-CN" altLang="en-US" sz="2200" dirty="0">
              <a:latin typeface="+mn-ea"/>
              <a:ea typeface="+mn-ea"/>
              <a:cs typeface="宋体"/>
            </a:endParaRPr>
          </a:p>
          <a:p>
            <a:pPr marL="228600" lvl="1">
              <a:spcBef>
                <a:spcPts val="1000"/>
              </a:spcBef>
              <a:buSzPct val="120000"/>
              <a:buFont typeface="Wingdings" panose="05000000000000000000" pitchFamily="2" charset="2"/>
              <a:buChar char="p"/>
            </a:pPr>
            <a:endParaRPr lang="zh-CN" altLang="en-US" sz="2200" dirty="0">
              <a:latin typeface="+mn-ea"/>
              <a:ea typeface="+mn-ea"/>
              <a:cs typeface="宋体"/>
            </a:endParaRPr>
          </a:p>
          <a:p>
            <a:pPr marL="228600" lvl="1">
              <a:spcBef>
                <a:spcPts val="1000"/>
              </a:spcBef>
              <a:buSzPct val="120000"/>
              <a:buFont typeface="Wingdings" panose="05000000000000000000" pitchFamily="2" charset="2"/>
              <a:buChar char="p"/>
            </a:pPr>
            <a:endParaRPr lang="en-US" altLang="zh-CN" sz="2200" dirty="0">
              <a:latin typeface="+mn-ea"/>
              <a:ea typeface="+mn-ea"/>
              <a:cs typeface="宋体"/>
            </a:endParaRPr>
          </a:p>
          <a:p>
            <a:endParaRPr kumimoji="1" lang="zh-CN" altLang="en-US" dirty="0">
              <a:latin typeface="+mn-ea"/>
              <a:ea typeface="+mn-ea"/>
            </a:endParaRPr>
          </a:p>
        </p:txBody>
      </p:sp>
      <p:grpSp>
        <p:nvGrpSpPr>
          <p:cNvPr id="3" name="组合 2"/>
          <p:cNvGrpSpPr/>
          <p:nvPr/>
        </p:nvGrpSpPr>
        <p:grpSpPr>
          <a:xfrm>
            <a:off x="1927225" y="3461005"/>
            <a:ext cx="6204405" cy="404558"/>
            <a:chOff x="1927225" y="3461005"/>
            <a:chExt cx="6204405" cy="404558"/>
          </a:xfrm>
        </p:grpSpPr>
        <p:pic>
          <p:nvPicPr>
            <p:cNvPr id="8" name="Picture 2"/>
            <p:cNvPicPr>
              <a:picLocks noChangeAspect="1"/>
            </p:cNvPicPr>
            <p:nvPr/>
          </p:nvPicPr>
          <p:blipFill>
            <a:blip r:embed="rId2"/>
            <a:stretch>
              <a:fillRect/>
            </a:stretch>
          </p:blipFill>
          <p:spPr>
            <a:xfrm>
              <a:off x="7380900" y="3461005"/>
              <a:ext cx="750730" cy="337664"/>
            </a:xfrm>
            <a:prstGeom prst="rect">
              <a:avLst/>
            </a:prstGeom>
          </p:spPr>
        </p:pic>
        <p:graphicFrame>
          <p:nvGraphicFramePr>
            <p:cNvPr id="14" name="对象 13"/>
            <p:cNvGraphicFramePr>
              <a:graphicFrameLocks noChangeAspect="1"/>
            </p:cNvGraphicFramePr>
            <p:nvPr/>
          </p:nvGraphicFramePr>
          <p:xfrm>
            <a:off x="1927225" y="3476625"/>
            <a:ext cx="4416425" cy="388938"/>
          </p:xfrm>
          <a:graphic>
            <a:graphicData uri="http://schemas.openxmlformats.org/presentationml/2006/ole">
              <mc:AlternateContent xmlns:mc="http://schemas.openxmlformats.org/markup-compatibility/2006">
                <mc:Choice xmlns:v="urn:schemas-microsoft-com:vml" Requires="v">
                  <p:oleObj name="Formula" r:id="rId3" imgW="2010600" imgH="177840" progId="Equation.Ribbit">
                    <p:embed/>
                  </p:oleObj>
                </mc:Choice>
                <mc:Fallback>
                  <p:oleObj name="Formula" r:id="rId3" imgW="2010600" imgH="177840" progId="Equation.Ribbit">
                    <p:embed/>
                    <p:pic>
                      <p:nvPicPr>
                        <p:cNvPr id="0" name=""/>
                        <p:cNvPicPr/>
                        <p:nvPr/>
                      </p:nvPicPr>
                      <p:blipFill>
                        <a:blip r:embed="rId4"/>
                        <a:stretch>
                          <a:fillRect/>
                        </a:stretch>
                      </p:blipFill>
                      <p:spPr>
                        <a:xfrm>
                          <a:off x="1927225" y="3476625"/>
                          <a:ext cx="4416425" cy="388938"/>
                        </a:xfrm>
                        <a:prstGeom prst="rect">
                          <a:avLst/>
                        </a:prstGeom>
                      </p:spPr>
                    </p:pic>
                  </p:oleObj>
                </mc:Fallback>
              </mc:AlternateContent>
            </a:graphicData>
          </a:graphic>
        </p:graphicFrame>
      </p:grpSp>
      <p:graphicFrame>
        <p:nvGraphicFramePr>
          <p:cNvPr id="16" name="对象 15"/>
          <p:cNvGraphicFramePr>
            <a:graphicFrameLocks noChangeAspect="1"/>
          </p:cNvGraphicFramePr>
          <p:nvPr/>
        </p:nvGraphicFramePr>
        <p:xfrm>
          <a:off x="6105525" y="2574979"/>
          <a:ext cx="238125" cy="338138"/>
        </p:xfrm>
        <a:graphic>
          <a:graphicData uri="http://schemas.openxmlformats.org/presentationml/2006/ole">
            <mc:AlternateContent xmlns:mc="http://schemas.openxmlformats.org/markup-compatibility/2006">
              <mc:Choice xmlns:v="urn:schemas-microsoft-com:vml" Requires="v">
                <p:oleObj name="Formula" r:id="rId5" imgW="113040" imgH="160200" progId="Equation.Ribbit">
                  <p:embed/>
                </p:oleObj>
              </mc:Choice>
              <mc:Fallback>
                <p:oleObj name="Formula" r:id="rId5" imgW="113040" imgH="160200" progId="Equation.Ribbit">
                  <p:embed/>
                  <p:pic>
                    <p:nvPicPr>
                      <p:cNvPr id="0" name=""/>
                      <p:cNvPicPr/>
                      <p:nvPr/>
                    </p:nvPicPr>
                    <p:blipFill>
                      <a:blip r:embed="rId6"/>
                      <a:stretch>
                        <a:fillRect/>
                      </a:stretch>
                    </p:blipFill>
                    <p:spPr>
                      <a:xfrm>
                        <a:off x="6105525" y="2574979"/>
                        <a:ext cx="238125" cy="338138"/>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1826689" y="2570540"/>
          <a:ext cx="201071" cy="312945"/>
        </p:xfrm>
        <a:graphic>
          <a:graphicData uri="http://schemas.openxmlformats.org/presentationml/2006/ole">
            <mc:AlternateContent xmlns:mc="http://schemas.openxmlformats.org/markup-compatibility/2006">
              <mc:Choice xmlns:v="urn:schemas-microsoft-com:vml" Requires="v">
                <p:oleObj name="Formula" r:id="rId7" imgW="100440" imgH="155160" progId="Equation.Ribbit">
                  <p:embed/>
                </p:oleObj>
              </mc:Choice>
              <mc:Fallback>
                <p:oleObj name="Formula" r:id="rId7" imgW="100440" imgH="155160" progId="Equation.Ribbit">
                  <p:embed/>
                  <p:pic>
                    <p:nvPicPr>
                      <p:cNvPr id="0" name=""/>
                      <p:cNvPicPr/>
                      <p:nvPr/>
                    </p:nvPicPr>
                    <p:blipFill>
                      <a:blip r:embed="rId8"/>
                      <a:stretch>
                        <a:fillRect/>
                      </a:stretch>
                    </p:blipFill>
                    <p:spPr>
                      <a:xfrm>
                        <a:off x="1826689" y="2570540"/>
                        <a:ext cx="201071" cy="312945"/>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7166292" y="2271613"/>
          <a:ext cx="268288" cy="312738"/>
        </p:xfrm>
        <a:graphic>
          <a:graphicData uri="http://schemas.openxmlformats.org/presentationml/2006/ole">
            <mc:AlternateContent xmlns:mc="http://schemas.openxmlformats.org/markup-compatibility/2006">
              <mc:Choice xmlns:v="urn:schemas-microsoft-com:vml" Requires="v">
                <p:oleObj name="Formula" r:id="rId9" imgW="133560" imgH="156240" progId="Equation.Ribbit">
                  <p:embed/>
                </p:oleObj>
              </mc:Choice>
              <mc:Fallback>
                <p:oleObj name="Formula" r:id="rId9" imgW="133560" imgH="156240" progId="Equation.Ribbit">
                  <p:embed/>
                  <p:pic>
                    <p:nvPicPr>
                      <p:cNvPr id="0" name=""/>
                      <p:cNvPicPr/>
                      <p:nvPr/>
                    </p:nvPicPr>
                    <p:blipFill>
                      <a:blip r:embed="rId10"/>
                      <a:stretch>
                        <a:fillRect/>
                      </a:stretch>
                    </p:blipFill>
                    <p:spPr>
                      <a:xfrm>
                        <a:off x="7166292" y="2271613"/>
                        <a:ext cx="268288" cy="312738"/>
                      </a:xfrm>
                      <a:prstGeom prst="rect">
                        <a:avLst/>
                      </a:prstGeom>
                    </p:spPr>
                  </p:pic>
                </p:oleObj>
              </mc:Fallback>
            </mc:AlternateContent>
          </a:graphicData>
        </a:graphic>
      </p:graphicFrame>
    </p:spTree>
    <p:extLst>
      <p:ext uri="{BB962C8B-B14F-4D97-AF65-F5344CB8AC3E}">
        <p14:creationId xmlns:p14="http://schemas.microsoft.com/office/powerpoint/2010/main" val="16959335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Verdana" charset="0"/>
                <a:ea typeface="Verdana" charset="0"/>
                <a:cs typeface="Verdana" charset="0"/>
              </a:rPr>
              <a:t>EM</a:t>
            </a:r>
            <a:r>
              <a:rPr lang="zh-CN" altLang="en-US" dirty="0">
                <a:latin typeface="+mj-ea"/>
                <a:ea typeface="+mj-ea"/>
                <a:cs typeface="黑体"/>
              </a:rPr>
              <a:t>算法</a:t>
            </a:r>
            <a:endParaRPr lang="zh-CN" altLang="en-US" dirty="0">
              <a:latin typeface="+mj-ea"/>
              <a:ea typeface="+mj-ea"/>
            </a:endParaRPr>
          </a:p>
        </p:txBody>
      </p:sp>
      <p:sp>
        <p:nvSpPr>
          <p:cNvPr id="2" name="内容占位符 1"/>
          <p:cNvSpPr>
            <a:spLocks noGrp="1"/>
          </p:cNvSpPr>
          <p:nvPr>
            <p:ph sz="quarter" idx="14"/>
          </p:nvPr>
        </p:nvSpPr>
        <p:spPr>
          <a:xfrm>
            <a:off x="173851" y="1040891"/>
            <a:ext cx="8723013" cy="5174557"/>
          </a:xfrm>
        </p:spPr>
        <p:txBody>
          <a:bodyPr>
            <a:normAutofit/>
          </a:bodyPr>
          <a:lstStyle/>
          <a:p>
            <a:pPr marL="228600" lvl="1">
              <a:spcBef>
                <a:spcPts val="1000"/>
              </a:spcBef>
              <a:buSzPct val="120000"/>
              <a:buFont typeface="Wingdings" panose="05000000000000000000" pitchFamily="2" charset="2"/>
              <a:buChar char="p"/>
            </a:pPr>
            <a:r>
              <a:rPr lang="zh-CN" altLang="en-US" sz="2200" dirty="0">
                <a:latin typeface="+mn-ea"/>
                <a:ea typeface="+mn-ea"/>
                <a:cs typeface="Times"/>
              </a:rPr>
              <a:t>“不完整”的样本：西瓜已经脱落的根蒂，无法看出是“蜷缩”还是“坚挺”</a:t>
            </a:r>
            <a:r>
              <a:rPr lang="en-US" altLang="zh-CN" sz="2200" dirty="0">
                <a:latin typeface="+mn-ea"/>
                <a:ea typeface="+mn-ea"/>
                <a:cs typeface="Times"/>
              </a:rPr>
              <a:t>,</a:t>
            </a:r>
            <a:r>
              <a:rPr lang="zh-CN" altLang="en-US" sz="2200" dirty="0">
                <a:latin typeface="+mn-ea"/>
                <a:ea typeface="+mn-ea"/>
                <a:cs typeface="Times"/>
              </a:rPr>
              <a:t>则训练样本的“根蒂”属性变量值未知，如何计算？</a:t>
            </a:r>
          </a:p>
          <a:p>
            <a:pPr marL="0" lvl="1" indent="0">
              <a:spcBef>
                <a:spcPts val="1000"/>
              </a:spcBef>
              <a:buSzPct val="120000"/>
              <a:buNone/>
            </a:pPr>
            <a:endParaRPr lang="en-US" altLang="zh-CN" sz="2200" dirty="0">
              <a:latin typeface="+mn-ea"/>
              <a:ea typeface="+mn-ea"/>
              <a:cs typeface="Times"/>
            </a:endParaRPr>
          </a:p>
          <a:p>
            <a:pPr marL="228600" lvl="1">
              <a:spcBef>
                <a:spcPts val="1000"/>
              </a:spcBef>
              <a:buSzPct val="120000"/>
              <a:buFont typeface="Wingdings" panose="05000000000000000000" pitchFamily="2" charset="2"/>
              <a:buChar char="p"/>
            </a:pPr>
            <a:r>
              <a:rPr lang="zh-CN" altLang="en-US" sz="2200" dirty="0">
                <a:latin typeface="+mn-ea"/>
                <a:ea typeface="+mn-ea"/>
                <a:cs typeface="宋体"/>
              </a:rPr>
              <a:t>未观测的变量称为“隐变量”</a:t>
            </a:r>
            <a:r>
              <a:rPr lang="en-US" altLang="zh-CN" sz="2200" dirty="0">
                <a:latin typeface="+mn-ea"/>
                <a:ea typeface="+mn-ea"/>
                <a:cs typeface="宋体"/>
              </a:rPr>
              <a:t>(</a:t>
            </a:r>
            <a:r>
              <a:rPr lang="en-US" altLang="zh-CN" sz="2200" dirty="0">
                <a:latin typeface="+mj-lt"/>
                <a:ea typeface="+mn-ea"/>
                <a:cs typeface="Times"/>
              </a:rPr>
              <a:t>latent variable</a:t>
            </a:r>
            <a:r>
              <a:rPr lang="en-US" altLang="zh-CN" sz="2200" dirty="0">
                <a:latin typeface="+mn-ea"/>
                <a:ea typeface="+mn-ea"/>
                <a:cs typeface="宋体"/>
              </a:rPr>
              <a:t>)</a:t>
            </a:r>
            <a:r>
              <a:rPr lang="zh-CN" altLang="en-US" sz="2200" dirty="0">
                <a:latin typeface="+mn-ea"/>
                <a:ea typeface="+mn-ea"/>
                <a:cs typeface="宋体"/>
              </a:rPr>
              <a:t>。令</a:t>
            </a:r>
            <a:r>
              <a:rPr lang="en-US" altLang="zh-CN" sz="2200" dirty="0">
                <a:latin typeface="Times" charset="0"/>
                <a:ea typeface="+mn-ea"/>
                <a:cs typeface="Times" charset="0"/>
              </a:rPr>
              <a:t>     </a:t>
            </a:r>
            <a:r>
              <a:rPr lang="zh-CN" altLang="en-US" sz="2200" dirty="0">
                <a:latin typeface="+mn-ea"/>
                <a:ea typeface="+mn-ea"/>
                <a:cs typeface="Times"/>
              </a:rPr>
              <a:t>表示已观测变量集，</a:t>
            </a:r>
            <a:r>
              <a:rPr lang="en-US" altLang="zh-CN" sz="2200" dirty="0">
                <a:latin typeface="Times" charset="0"/>
                <a:ea typeface="+mn-ea"/>
                <a:cs typeface="Times" charset="0"/>
              </a:rPr>
              <a:t>   </a:t>
            </a:r>
            <a:r>
              <a:rPr lang="zh-CN" altLang="en-US" sz="2200" dirty="0">
                <a:latin typeface="+mn-ea"/>
                <a:ea typeface="+mn-ea"/>
                <a:cs typeface="Times"/>
              </a:rPr>
              <a:t>表示隐变量集，若预对模型参数</a:t>
            </a:r>
            <a:r>
              <a:rPr lang="en-US" altLang="zh-CN" sz="2200" dirty="0">
                <a:latin typeface="+mn-ea"/>
                <a:ea typeface="+mn-ea"/>
                <a:cs typeface="Times"/>
              </a:rPr>
              <a:t>  </a:t>
            </a:r>
            <a:r>
              <a:rPr lang="zh-CN" altLang="en-US" sz="2200" dirty="0">
                <a:latin typeface="+mn-ea"/>
                <a:ea typeface="+mn-ea"/>
                <a:cs typeface="Times"/>
              </a:rPr>
              <a:t> 做极大似然估计，</a:t>
            </a:r>
            <a:r>
              <a:rPr lang="zh-CN" altLang="en-US" sz="2200" dirty="0">
                <a:latin typeface="+mn-ea"/>
                <a:ea typeface="+mn-ea"/>
                <a:cs typeface="宋体"/>
              </a:rPr>
              <a:t>则应最大化对数似然函数</a:t>
            </a:r>
          </a:p>
          <a:p>
            <a:pPr marL="228600" lvl="1">
              <a:spcBef>
                <a:spcPts val="1000"/>
              </a:spcBef>
              <a:buSzPct val="120000"/>
              <a:buFont typeface="Wingdings" panose="05000000000000000000" pitchFamily="2" charset="2"/>
              <a:buChar char="p"/>
            </a:pPr>
            <a:endParaRPr lang="zh-CN" altLang="en-US" sz="2200" dirty="0">
              <a:latin typeface="+mn-ea"/>
              <a:ea typeface="+mn-ea"/>
              <a:cs typeface="宋体"/>
            </a:endParaRPr>
          </a:p>
          <a:p>
            <a:pPr marL="228600" lvl="1">
              <a:spcBef>
                <a:spcPts val="1000"/>
              </a:spcBef>
              <a:buSzPct val="120000"/>
              <a:buFont typeface="Wingdings" panose="05000000000000000000" pitchFamily="2" charset="2"/>
              <a:buChar char="p"/>
            </a:pPr>
            <a:endParaRPr lang="zh-CN" altLang="en-US" sz="2200" dirty="0">
              <a:latin typeface="+mn-ea"/>
              <a:ea typeface="+mn-ea"/>
              <a:cs typeface="宋体"/>
            </a:endParaRPr>
          </a:p>
          <a:p>
            <a:pPr marL="228600" lvl="1">
              <a:spcBef>
                <a:spcPts val="1000"/>
              </a:spcBef>
              <a:buSzPct val="120000"/>
              <a:buFont typeface="Wingdings" panose="05000000000000000000" pitchFamily="2" charset="2"/>
              <a:buChar char="p"/>
            </a:pPr>
            <a:r>
              <a:rPr lang="zh-CN" altLang="en-US" sz="2200" dirty="0">
                <a:latin typeface="+mn-ea"/>
                <a:ea typeface="+mn-ea"/>
                <a:cs typeface="宋体"/>
              </a:rPr>
              <a:t>由于 </a:t>
            </a:r>
            <a:r>
              <a:rPr lang="en-US" altLang="zh-CN" sz="2200" dirty="0">
                <a:latin typeface="Times" charset="0"/>
                <a:ea typeface="+mn-ea"/>
                <a:cs typeface="Times" charset="0"/>
              </a:rPr>
              <a:t>   </a:t>
            </a:r>
            <a:r>
              <a:rPr lang="zh-CN" altLang="en-US" sz="2200" dirty="0">
                <a:latin typeface="+mn-ea"/>
                <a:ea typeface="+mn-ea"/>
                <a:cs typeface="宋体"/>
              </a:rPr>
              <a:t>是隐变量，上式无法直接求解。此时我们可以通过对</a:t>
            </a:r>
            <a:r>
              <a:rPr lang="en-US" altLang="zh-CN" sz="2200" dirty="0">
                <a:latin typeface="+mn-ea"/>
                <a:ea typeface="+mn-ea"/>
                <a:cs typeface="Times"/>
              </a:rPr>
              <a:t>  </a:t>
            </a:r>
            <a:r>
              <a:rPr lang="zh-CN" altLang="en-US" sz="2200" dirty="0">
                <a:latin typeface="+mn-ea"/>
                <a:ea typeface="+mn-ea"/>
                <a:cs typeface="宋体"/>
              </a:rPr>
              <a:t>计算期望，来最大化已观测数据的对数“边际似然”</a:t>
            </a:r>
            <a:r>
              <a:rPr lang="en-US" altLang="zh-CN" sz="2200" dirty="0">
                <a:latin typeface="+mn-ea"/>
                <a:ea typeface="+mn-ea"/>
                <a:cs typeface="宋体"/>
              </a:rPr>
              <a:t>(</a:t>
            </a:r>
            <a:r>
              <a:rPr lang="en-US" altLang="zh-CN" sz="2200" dirty="0">
                <a:latin typeface="+mj-lt"/>
                <a:ea typeface="+mn-ea"/>
                <a:cs typeface="Times"/>
              </a:rPr>
              <a:t>marginal likelihood</a:t>
            </a:r>
            <a:r>
              <a:rPr lang="en-US" altLang="zh-CN" sz="2200" dirty="0">
                <a:latin typeface="+mn-ea"/>
                <a:ea typeface="+mn-ea"/>
                <a:cs typeface="宋体"/>
              </a:rPr>
              <a:t>)</a:t>
            </a:r>
          </a:p>
          <a:p>
            <a:pPr marL="228600" lvl="1">
              <a:spcBef>
                <a:spcPts val="1000"/>
              </a:spcBef>
              <a:buSzPct val="120000"/>
              <a:buFont typeface="Wingdings" panose="05000000000000000000" pitchFamily="2" charset="2"/>
              <a:buChar char="p"/>
            </a:pPr>
            <a:endParaRPr lang="en-US" altLang="zh-CN" sz="2200" dirty="0">
              <a:latin typeface="+mn-ea"/>
              <a:ea typeface="+mn-ea"/>
              <a:cs typeface="宋体"/>
            </a:endParaRPr>
          </a:p>
          <a:p>
            <a:endParaRPr kumimoji="1" lang="zh-CN" altLang="en-US" dirty="0">
              <a:latin typeface="+mn-ea"/>
              <a:ea typeface="+mn-ea"/>
            </a:endParaRPr>
          </a:p>
        </p:txBody>
      </p:sp>
      <p:grpSp>
        <p:nvGrpSpPr>
          <p:cNvPr id="5" name="组合 4"/>
          <p:cNvGrpSpPr/>
          <p:nvPr/>
        </p:nvGrpSpPr>
        <p:grpSpPr>
          <a:xfrm>
            <a:off x="919662" y="5173869"/>
            <a:ext cx="7568535" cy="735483"/>
            <a:chOff x="919662" y="5173869"/>
            <a:chExt cx="7568535" cy="735483"/>
          </a:xfrm>
        </p:grpSpPr>
        <p:pic>
          <p:nvPicPr>
            <p:cNvPr id="11" name="Picture 8"/>
            <p:cNvPicPr>
              <a:picLocks noChangeAspect="1"/>
            </p:cNvPicPr>
            <p:nvPr/>
          </p:nvPicPr>
          <p:blipFill>
            <a:blip r:embed="rId2"/>
            <a:stretch>
              <a:fillRect/>
            </a:stretch>
          </p:blipFill>
          <p:spPr>
            <a:xfrm>
              <a:off x="7765224" y="5223215"/>
              <a:ext cx="722973" cy="318395"/>
            </a:xfrm>
            <a:prstGeom prst="rect">
              <a:avLst/>
            </a:prstGeom>
          </p:spPr>
        </p:pic>
        <p:graphicFrame>
          <p:nvGraphicFramePr>
            <p:cNvPr id="13" name="对象 12"/>
            <p:cNvGraphicFramePr>
              <a:graphicFrameLocks noChangeAspect="1"/>
            </p:cNvGraphicFramePr>
            <p:nvPr/>
          </p:nvGraphicFramePr>
          <p:xfrm>
            <a:off x="919662" y="5173869"/>
            <a:ext cx="6461238" cy="735483"/>
          </p:xfrm>
          <a:graphic>
            <a:graphicData uri="http://schemas.openxmlformats.org/presentationml/2006/ole">
              <mc:AlternateContent xmlns:mc="http://schemas.openxmlformats.org/markup-compatibility/2006">
                <mc:Choice xmlns:v="urn:schemas-microsoft-com:vml" Requires="v">
                  <p:oleObj name="Formula" r:id="rId3" imgW="3053160" imgH="349560" progId="Equation.Ribbit">
                    <p:embed/>
                  </p:oleObj>
                </mc:Choice>
                <mc:Fallback>
                  <p:oleObj name="Formula" r:id="rId3" imgW="3053160" imgH="349560" progId="Equation.Ribbit">
                    <p:embed/>
                    <p:pic>
                      <p:nvPicPr>
                        <p:cNvPr id="0" name=""/>
                        <p:cNvPicPr/>
                        <p:nvPr/>
                      </p:nvPicPr>
                      <p:blipFill>
                        <a:blip r:embed="rId4"/>
                        <a:stretch>
                          <a:fillRect/>
                        </a:stretch>
                      </p:blipFill>
                      <p:spPr>
                        <a:xfrm>
                          <a:off x="919662" y="5173869"/>
                          <a:ext cx="6461238" cy="735483"/>
                        </a:xfrm>
                        <a:prstGeom prst="rect">
                          <a:avLst/>
                        </a:prstGeom>
                      </p:spPr>
                    </p:pic>
                  </p:oleObj>
                </mc:Fallback>
              </mc:AlternateContent>
            </a:graphicData>
          </a:graphic>
        </p:graphicFrame>
      </p:grpSp>
      <p:grpSp>
        <p:nvGrpSpPr>
          <p:cNvPr id="3" name="组合 2"/>
          <p:cNvGrpSpPr/>
          <p:nvPr/>
        </p:nvGrpSpPr>
        <p:grpSpPr>
          <a:xfrm>
            <a:off x="1927225" y="3461005"/>
            <a:ext cx="6204405" cy="404558"/>
            <a:chOff x="1927225" y="3461005"/>
            <a:chExt cx="6204405" cy="404558"/>
          </a:xfrm>
        </p:grpSpPr>
        <p:pic>
          <p:nvPicPr>
            <p:cNvPr id="8" name="Picture 2"/>
            <p:cNvPicPr>
              <a:picLocks noChangeAspect="1"/>
            </p:cNvPicPr>
            <p:nvPr/>
          </p:nvPicPr>
          <p:blipFill>
            <a:blip r:embed="rId5"/>
            <a:stretch>
              <a:fillRect/>
            </a:stretch>
          </p:blipFill>
          <p:spPr>
            <a:xfrm>
              <a:off x="7380900" y="3461005"/>
              <a:ext cx="750730" cy="337664"/>
            </a:xfrm>
            <a:prstGeom prst="rect">
              <a:avLst/>
            </a:prstGeom>
          </p:spPr>
        </p:pic>
        <p:graphicFrame>
          <p:nvGraphicFramePr>
            <p:cNvPr id="14" name="对象 13"/>
            <p:cNvGraphicFramePr>
              <a:graphicFrameLocks noChangeAspect="1"/>
            </p:cNvGraphicFramePr>
            <p:nvPr/>
          </p:nvGraphicFramePr>
          <p:xfrm>
            <a:off x="1927225" y="3476625"/>
            <a:ext cx="4416425" cy="388938"/>
          </p:xfrm>
          <a:graphic>
            <a:graphicData uri="http://schemas.openxmlformats.org/presentationml/2006/ole">
              <mc:AlternateContent xmlns:mc="http://schemas.openxmlformats.org/markup-compatibility/2006">
                <mc:Choice xmlns:v="urn:schemas-microsoft-com:vml" Requires="v">
                  <p:oleObj name="Formula" r:id="rId6" imgW="2010600" imgH="177840" progId="Equation.Ribbit">
                    <p:embed/>
                  </p:oleObj>
                </mc:Choice>
                <mc:Fallback>
                  <p:oleObj name="Formula" r:id="rId6" imgW="2010600" imgH="177840" progId="Equation.Ribbit">
                    <p:embed/>
                    <p:pic>
                      <p:nvPicPr>
                        <p:cNvPr id="0" name=""/>
                        <p:cNvPicPr/>
                        <p:nvPr/>
                      </p:nvPicPr>
                      <p:blipFill>
                        <a:blip r:embed="rId7"/>
                        <a:stretch>
                          <a:fillRect/>
                        </a:stretch>
                      </p:blipFill>
                      <p:spPr>
                        <a:xfrm>
                          <a:off x="1927225" y="3476625"/>
                          <a:ext cx="4416425" cy="388938"/>
                        </a:xfrm>
                        <a:prstGeom prst="rect">
                          <a:avLst/>
                        </a:prstGeom>
                      </p:spPr>
                    </p:pic>
                  </p:oleObj>
                </mc:Fallback>
              </mc:AlternateContent>
            </a:graphicData>
          </a:graphic>
        </p:graphicFrame>
      </p:grpSp>
      <p:graphicFrame>
        <p:nvGraphicFramePr>
          <p:cNvPr id="16" name="对象 15"/>
          <p:cNvGraphicFramePr>
            <a:graphicFrameLocks noChangeAspect="1"/>
          </p:cNvGraphicFramePr>
          <p:nvPr/>
        </p:nvGraphicFramePr>
        <p:xfrm>
          <a:off x="6105525" y="2574979"/>
          <a:ext cx="238125" cy="338138"/>
        </p:xfrm>
        <a:graphic>
          <a:graphicData uri="http://schemas.openxmlformats.org/presentationml/2006/ole">
            <mc:AlternateContent xmlns:mc="http://schemas.openxmlformats.org/markup-compatibility/2006">
              <mc:Choice xmlns:v="urn:schemas-microsoft-com:vml" Requires="v">
                <p:oleObj name="Formula" r:id="rId8" imgW="113040" imgH="160200" progId="Equation.Ribbit">
                  <p:embed/>
                </p:oleObj>
              </mc:Choice>
              <mc:Fallback>
                <p:oleObj name="Formula" r:id="rId8" imgW="113040" imgH="160200" progId="Equation.Ribbit">
                  <p:embed/>
                  <p:pic>
                    <p:nvPicPr>
                      <p:cNvPr id="0" name=""/>
                      <p:cNvPicPr/>
                      <p:nvPr/>
                    </p:nvPicPr>
                    <p:blipFill>
                      <a:blip r:embed="rId9"/>
                      <a:stretch>
                        <a:fillRect/>
                      </a:stretch>
                    </p:blipFill>
                    <p:spPr>
                      <a:xfrm>
                        <a:off x="6105525" y="2574979"/>
                        <a:ext cx="238125" cy="338138"/>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1826689" y="2570540"/>
          <a:ext cx="201071" cy="312945"/>
        </p:xfrm>
        <a:graphic>
          <a:graphicData uri="http://schemas.openxmlformats.org/presentationml/2006/ole">
            <mc:AlternateContent xmlns:mc="http://schemas.openxmlformats.org/markup-compatibility/2006">
              <mc:Choice xmlns:v="urn:schemas-microsoft-com:vml" Requires="v">
                <p:oleObj name="Formula" r:id="rId10" imgW="100440" imgH="155160" progId="Equation.Ribbit">
                  <p:embed/>
                </p:oleObj>
              </mc:Choice>
              <mc:Fallback>
                <p:oleObj name="Formula" r:id="rId10" imgW="100440" imgH="155160" progId="Equation.Ribbit">
                  <p:embed/>
                  <p:pic>
                    <p:nvPicPr>
                      <p:cNvPr id="0" name=""/>
                      <p:cNvPicPr/>
                      <p:nvPr/>
                    </p:nvPicPr>
                    <p:blipFill>
                      <a:blip r:embed="rId11"/>
                      <a:stretch>
                        <a:fillRect/>
                      </a:stretch>
                    </p:blipFill>
                    <p:spPr>
                      <a:xfrm>
                        <a:off x="1826689" y="2570540"/>
                        <a:ext cx="201071" cy="312945"/>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7166292" y="2271613"/>
          <a:ext cx="268288" cy="312738"/>
        </p:xfrm>
        <a:graphic>
          <a:graphicData uri="http://schemas.openxmlformats.org/presentationml/2006/ole">
            <mc:AlternateContent xmlns:mc="http://schemas.openxmlformats.org/markup-compatibility/2006">
              <mc:Choice xmlns:v="urn:schemas-microsoft-com:vml" Requires="v">
                <p:oleObj name="Formula" r:id="rId12" imgW="133560" imgH="156240" progId="Equation.Ribbit">
                  <p:embed/>
                </p:oleObj>
              </mc:Choice>
              <mc:Fallback>
                <p:oleObj name="Formula" r:id="rId12" imgW="133560" imgH="156240" progId="Equation.Ribbit">
                  <p:embed/>
                  <p:pic>
                    <p:nvPicPr>
                      <p:cNvPr id="0" name=""/>
                      <p:cNvPicPr/>
                      <p:nvPr/>
                    </p:nvPicPr>
                    <p:blipFill>
                      <a:blip r:embed="rId13"/>
                      <a:stretch>
                        <a:fillRect/>
                      </a:stretch>
                    </p:blipFill>
                    <p:spPr>
                      <a:xfrm>
                        <a:off x="7166292" y="2271613"/>
                        <a:ext cx="268288" cy="312738"/>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1232329" y="4169246"/>
          <a:ext cx="201071" cy="312945"/>
        </p:xfrm>
        <a:graphic>
          <a:graphicData uri="http://schemas.openxmlformats.org/presentationml/2006/ole">
            <mc:AlternateContent xmlns:mc="http://schemas.openxmlformats.org/markup-compatibility/2006">
              <mc:Choice xmlns:v="urn:schemas-microsoft-com:vml" Requires="v">
                <p:oleObj name="Formula" r:id="rId14" imgW="100440" imgH="155160" progId="Equation.Ribbit">
                  <p:embed/>
                </p:oleObj>
              </mc:Choice>
              <mc:Fallback>
                <p:oleObj name="Formula" r:id="rId14" imgW="100440" imgH="155160" progId="Equation.Ribbit">
                  <p:embed/>
                  <p:pic>
                    <p:nvPicPr>
                      <p:cNvPr id="0" name=""/>
                      <p:cNvPicPr/>
                      <p:nvPr/>
                    </p:nvPicPr>
                    <p:blipFill>
                      <a:blip r:embed="rId11"/>
                      <a:stretch>
                        <a:fillRect/>
                      </a:stretch>
                    </p:blipFill>
                    <p:spPr>
                      <a:xfrm>
                        <a:off x="1232329" y="4169246"/>
                        <a:ext cx="201071" cy="312945"/>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8031094" y="4169246"/>
          <a:ext cx="201071" cy="312945"/>
        </p:xfrm>
        <a:graphic>
          <a:graphicData uri="http://schemas.openxmlformats.org/presentationml/2006/ole">
            <mc:AlternateContent xmlns:mc="http://schemas.openxmlformats.org/markup-compatibility/2006">
              <mc:Choice xmlns:v="urn:schemas-microsoft-com:vml" Requires="v">
                <p:oleObj name="Formula" r:id="rId15" imgW="100440" imgH="155160" progId="Equation.Ribbit">
                  <p:embed/>
                </p:oleObj>
              </mc:Choice>
              <mc:Fallback>
                <p:oleObj name="Formula" r:id="rId15" imgW="100440" imgH="155160" progId="Equation.Ribbit">
                  <p:embed/>
                  <p:pic>
                    <p:nvPicPr>
                      <p:cNvPr id="0" name=""/>
                      <p:cNvPicPr/>
                      <p:nvPr/>
                    </p:nvPicPr>
                    <p:blipFill>
                      <a:blip r:embed="rId11"/>
                      <a:stretch>
                        <a:fillRect/>
                      </a:stretch>
                    </p:blipFill>
                    <p:spPr>
                      <a:xfrm>
                        <a:off x="8031094" y="4169246"/>
                        <a:ext cx="201071" cy="312945"/>
                      </a:xfrm>
                      <a:prstGeom prst="rect">
                        <a:avLst/>
                      </a:prstGeom>
                    </p:spPr>
                  </p:pic>
                </p:oleObj>
              </mc:Fallback>
            </mc:AlternateContent>
          </a:graphicData>
        </a:graphic>
      </p:graphicFrame>
    </p:spTree>
    <p:extLst>
      <p:ext uri="{BB962C8B-B14F-4D97-AF65-F5344CB8AC3E}">
        <p14:creationId xmlns:p14="http://schemas.microsoft.com/office/powerpoint/2010/main" val="31975760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Verdana" charset="0"/>
                <a:ea typeface="Verdana" charset="0"/>
                <a:cs typeface="Verdana" charset="0"/>
              </a:rPr>
              <a:t>EM</a:t>
            </a:r>
            <a:r>
              <a:rPr lang="zh-CN" altLang="en-US" dirty="0">
                <a:latin typeface="+mj-ea"/>
                <a:cs typeface="黑体"/>
              </a:rPr>
              <a:t>算法</a:t>
            </a:r>
            <a:endParaRPr kumimoji="1" lang="zh-CN" altLang="en-US" dirty="0"/>
          </a:p>
        </p:txBody>
      </p:sp>
      <p:sp>
        <p:nvSpPr>
          <p:cNvPr id="4" name="内容占位符 3"/>
          <p:cNvSpPr>
            <a:spLocks noGrp="1"/>
          </p:cNvSpPr>
          <p:nvPr>
            <p:ph sz="quarter" idx="14"/>
          </p:nvPr>
        </p:nvSpPr>
        <p:spPr>
          <a:xfrm>
            <a:off x="260350" y="1138621"/>
            <a:ext cx="8629650" cy="5452679"/>
          </a:xfrm>
        </p:spPr>
        <p:txBody>
          <a:bodyPr>
            <a:normAutofit/>
          </a:bodyPr>
          <a:lstStyle/>
          <a:p>
            <a:pPr marL="0" lvl="1" indent="0">
              <a:spcBef>
                <a:spcPts val="1000"/>
              </a:spcBef>
              <a:buSzPct val="120000"/>
              <a:buNone/>
            </a:pPr>
            <a:r>
              <a:rPr lang="zh-CN" altLang="en-US" sz="2200" dirty="0">
                <a:latin typeface="+mn-ea"/>
                <a:ea typeface="+mn-ea"/>
                <a:cs typeface="宋体"/>
              </a:rPr>
              <a:t>    </a:t>
            </a:r>
            <a:r>
              <a:rPr lang="en-US" altLang="zh-CN" sz="2200" dirty="0">
                <a:latin typeface="Verdana" charset="0"/>
                <a:ea typeface="Verdana" charset="0"/>
                <a:cs typeface="Verdana" charset="0"/>
              </a:rPr>
              <a:t>EM (Expectation-Maximization)</a:t>
            </a:r>
            <a:r>
              <a:rPr lang="zh-CN" altLang="en-US" sz="2200" dirty="0">
                <a:latin typeface="+mn-ea"/>
                <a:ea typeface="+mn-ea"/>
                <a:cs typeface="宋体"/>
              </a:rPr>
              <a:t>算法 </a:t>
            </a:r>
            <a:r>
              <a:rPr lang="fr-FR" altLang="zh-CN" sz="2200" dirty="0">
                <a:latin typeface="Verdana" charset="0"/>
                <a:ea typeface="Verdana" charset="0"/>
                <a:cs typeface="Verdana" charset="0"/>
              </a:rPr>
              <a:t>[Dempster et al., 1977]</a:t>
            </a:r>
            <a:r>
              <a:rPr lang="fr-FR" altLang="zh-CN" sz="2200" dirty="0">
                <a:latin typeface="+mn-ea"/>
                <a:ea typeface="+mn-ea"/>
                <a:cs typeface="宋体"/>
              </a:rPr>
              <a:t> </a:t>
            </a:r>
            <a:r>
              <a:rPr lang="zh-CN" altLang="en-US" sz="2200" dirty="0">
                <a:latin typeface="+mn-ea"/>
                <a:ea typeface="+mn-ea"/>
                <a:cs typeface="宋体"/>
              </a:rPr>
              <a:t>是常用的估计参数隐变量的利器。</a:t>
            </a:r>
            <a:endParaRPr lang="en-US" altLang="zh-CN" sz="2200" dirty="0">
              <a:latin typeface="+mn-ea"/>
              <a:ea typeface="+mn-ea"/>
              <a:cs typeface="宋体"/>
            </a:endParaRPr>
          </a:p>
          <a:p>
            <a:pPr marL="228600" lvl="1">
              <a:spcBef>
                <a:spcPts val="1000"/>
              </a:spcBef>
              <a:buSzPct val="120000"/>
              <a:buFont typeface="Wingdings" panose="05000000000000000000" pitchFamily="2" charset="2"/>
              <a:buChar char="p"/>
            </a:pPr>
            <a:endParaRPr lang="zh-CN" altLang="en-US" sz="2200" dirty="0">
              <a:latin typeface="+mn-ea"/>
              <a:ea typeface="+mn-ea"/>
              <a:cs typeface="宋体"/>
            </a:endParaRPr>
          </a:p>
          <a:p>
            <a:pPr marL="228600" lvl="1">
              <a:spcBef>
                <a:spcPts val="1000"/>
              </a:spcBef>
              <a:buSzPct val="120000"/>
              <a:buFont typeface="Wingdings" panose="05000000000000000000" pitchFamily="2" charset="2"/>
              <a:buChar char="p"/>
            </a:pPr>
            <a:r>
              <a:rPr lang="zh-CN" altLang="en-US" sz="2200" dirty="0">
                <a:latin typeface="+mn-ea"/>
                <a:ea typeface="+mn-ea"/>
                <a:cs typeface="宋体"/>
              </a:rPr>
              <a:t>当参数  已知</a:t>
            </a:r>
            <a:r>
              <a:rPr lang="en-US" altLang="zh-CN" sz="2200" dirty="0">
                <a:latin typeface="+mn-ea"/>
                <a:ea typeface="+mn-ea"/>
                <a:cs typeface="宋体"/>
              </a:rPr>
              <a:t> </a:t>
            </a:r>
            <a:r>
              <a:rPr lang="zh-CN" altLang="en-US" sz="2200" dirty="0">
                <a:latin typeface="+mn-ea"/>
                <a:ea typeface="+mn-ea"/>
                <a:cs typeface="宋体"/>
              </a:rPr>
              <a:t>－</a:t>
            </a:r>
            <a:r>
              <a:rPr lang="en-US" altLang="zh-CN" sz="2200" dirty="0">
                <a:latin typeface="+mn-ea"/>
                <a:ea typeface="+mn-ea"/>
                <a:cs typeface="宋体"/>
              </a:rPr>
              <a:t>&gt; </a:t>
            </a:r>
            <a:r>
              <a:rPr lang="zh-CN" altLang="en-US" sz="2200" dirty="0">
                <a:latin typeface="+mn-ea"/>
                <a:ea typeface="+mn-ea"/>
                <a:cs typeface="宋体"/>
              </a:rPr>
              <a:t>根据训练数据推断出最优隐变量</a:t>
            </a:r>
            <a:r>
              <a:rPr lang="en-US" altLang="zh-CN" sz="2200" dirty="0">
                <a:latin typeface="Times" charset="0"/>
                <a:ea typeface="+mn-ea"/>
                <a:cs typeface="Times" charset="0"/>
              </a:rPr>
              <a:t>    </a:t>
            </a:r>
            <a:r>
              <a:rPr lang="zh-CN" altLang="en-US" sz="2200" dirty="0">
                <a:latin typeface="+mn-ea"/>
                <a:ea typeface="+mn-ea"/>
                <a:cs typeface="宋体"/>
              </a:rPr>
              <a:t>的值</a:t>
            </a:r>
            <a:r>
              <a:rPr lang="en-US" altLang="zh-CN" sz="2200" dirty="0">
                <a:latin typeface="+mn-ea"/>
                <a:ea typeface="+mn-ea"/>
                <a:cs typeface="宋体"/>
              </a:rPr>
              <a:t>(</a:t>
            </a:r>
            <a:r>
              <a:rPr lang="en-US" altLang="zh-CN" sz="2200" dirty="0">
                <a:latin typeface="+mj-lt"/>
                <a:ea typeface="Times" charset="0"/>
                <a:cs typeface="Times" charset="0"/>
              </a:rPr>
              <a:t>E</a:t>
            </a:r>
            <a:r>
              <a:rPr lang="zh-CN" altLang="en-US" sz="2200" dirty="0">
                <a:latin typeface="+mn-ea"/>
                <a:ea typeface="+mn-ea"/>
                <a:cs typeface="宋体"/>
              </a:rPr>
              <a:t>步</a:t>
            </a:r>
            <a:r>
              <a:rPr lang="en-US" altLang="zh-CN" sz="2200" dirty="0">
                <a:latin typeface="+mn-ea"/>
                <a:ea typeface="+mn-ea"/>
                <a:cs typeface="宋体"/>
              </a:rPr>
              <a:t>)</a:t>
            </a:r>
          </a:p>
          <a:p>
            <a:pPr marL="228600" lvl="1">
              <a:spcBef>
                <a:spcPts val="1000"/>
              </a:spcBef>
              <a:buSzPct val="120000"/>
              <a:buFont typeface="Wingdings" panose="05000000000000000000" pitchFamily="2" charset="2"/>
              <a:buChar char="p"/>
            </a:pPr>
            <a:r>
              <a:rPr lang="zh-CN" altLang="en-US" sz="2200" dirty="0">
                <a:latin typeface="+mn-ea"/>
                <a:ea typeface="+mn-ea"/>
                <a:cs typeface="宋体"/>
              </a:rPr>
              <a:t>当</a:t>
            </a:r>
            <a:r>
              <a:rPr lang="en-US" altLang="zh-CN" sz="2200" dirty="0">
                <a:latin typeface="+mn-ea"/>
                <a:ea typeface="+mn-ea"/>
                <a:cs typeface="Times New Roman" charset="0"/>
              </a:rPr>
              <a:t>  </a:t>
            </a:r>
            <a:r>
              <a:rPr lang="zh-CN" altLang="en-US" sz="2200" dirty="0">
                <a:latin typeface="+mn-ea"/>
                <a:ea typeface="+mn-ea"/>
                <a:cs typeface="宋体"/>
              </a:rPr>
              <a:t>已知</a:t>
            </a:r>
            <a:r>
              <a:rPr lang="en-US" altLang="zh-CN" sz="2200" dirty="0">
                <a:latin typeface="+mn-ea"/>
                <a:ea typeface="+mn-ea"/>
                <a:cs typeface="宋体"/>
              </a:rPr>
              <a:t> </a:t>
            </a:r>
            <a:r>
              <a:rPr lang="zh-CN" altLang="en-US" sz="2200" dirty="0">
                <a:latin typeface="+mn-ea"/>
                <a:ea typeface="+mn-ea"/>
                <a:cs typeface="宋体"/>
              </a:rPr>
              <a:t>－</a:t>
            </a:r>
            <a:r>
              <a:rPr lang="en-US" altLang="zh-CN" sz="2200" dirty="0">
                <a:latin typeface="+mn-ea"/>
                <a:ea typeface="+mn-ea"/>
                <a:cs typeface="宋体"/>
              </a:rPr>
              <a:t>&gt; </a:t>
            </a:r>
            <a:r>
              <a:rPr lang="zh-CN" altLang="en-US" sz="2200" dirty="0">
                <a:latin typeface="+mn-ea"/>
                <a:ea typeface="+mn-ea"/>
                <a:cs typeface="宋体"/>
              </a:rPr>
              <a:t>对</a:t>
            </a:r>
            <a:r>
              <a:rPr lang="en-US" altLang="zh-CN" sz="2200" dirty="0">
                <a:latin typeface="+mn-ea"/>
                <a:ea typeface="+mn-ea"/>
                <a:cs typeface="宋体"/>
              </a:rPr>
              <a:t>  </a:t>
            </a:r>
            <a:r>
              <a:rPr lang="zh-CN" altLang="en-US" sz="2200" dirty="0">
                <a:latin typeface="+mn-ea"/>
                <a:ea typeface="+mn-ea"/>
                <a:cs typeface="宋体"/>
              </a:rPr>
              <a:t>做极大似然估计</a:t>
            </a:r>
            <a:r>
              <a:rPr lang="en-US" altLang="zh-CN" sz="2200" dirty="0">
                <a:latin typeface="+mn-ea"/>
                <a:ea typeface="+mn-ea"/>
                <a:cs typeface="宋体"/>
              </a:rPr>
              <a:t>(</a:t>
            </a:r>
            <a:r>
              <a:rPr lang="en-US" altLang="zh-CN" sz="2200" dirty="0">
                <a:latin typeface="+mj-lt"/>
                <a:ea typeface="+mn-ea"/>
                <a:cs typeface="Times New Roman" charset="0"/>
              </a:rPr>
              <a:t>M</a:t>
            </a:r>
            <a:r>
              <a:rPr lang="zh-CN" altLang="en-US" sz="2200" dirty="0">
                <a:latin typeface="+mn-ea"/>
                <a:ea typeface="+mn-ea"/>
                <a:cs typeface="宋体"/>
              </a:rPr>
              <a:t>步</a:t>
            </a:r>
            <a:r>
              <a:rPr lang="en-US" altLang="zh-CN" sz="2200" dirty="0">
                <a:latin typeface="+mn-ea"/>
                <a:ea typeface="+mn-ea"/>
                <a:cs typeface="宋体"/>
              </a:rPr>
              <a:t>)</a:t>
            </a:r>
            <a:endParaRPr lang="zh-CN" altLang="en-US" sz="2200" dirty="0">
              <a:latin typeface="+mn-ea"/>
              <a:ea typeface="+mn-ea"/>
              <a:cs typeface="宋体"/>
            </a:endParaRPr>
          </a:p>
          <a:p>
            <a:pPr marL="0" lvl="1" indent="0">
              <a:spcBef>
                <a:spcPts val="1000"/>
              </a:spcBef>
              <a:buSzPct val="120000"/>
              <a:buNone/>
            </a:pPr>
            <a:r>
              <a:rPr lang="zh-CN" altLang="en-US" sz="2200" dirty="0">
                <a:latin typeface="+mn-ea"/>
                <a:ea typeface="+mn-ea"/>
                <a:cs typeface="宋体"/>
              </a:rPr>
              <a:t>    </a:t>
            </a:r>
          </a:p>
          <a:p>
            <a:pPr marL="0" lvl="1" indent="0">
              <a:spcBef>
                <a:spcPts val="1000"/>
              </a:spcBef>
              <a:buSzPct val="120000"/>
              <a:buNone/>
            </a:pPr>
            <a:r>
              <a:rPr lang="zh-CN" altLang="en-US" sz="2200" dirty="0">
                <a:latin typeface="+mn-ea"/>
                <a:ea typeface="+mn-ea"/>
                <a:cs typeface="宋体"/>
              </a:rPr>
              <a:t>    </a:t>
            </a:r>
            <a:endParaRPr kumimoji="1" lang="zh-CN" altLang="en-US" dirty="0">
              <a:latin typeface="+mn-ea"/>
              <a:ea typeface="+mn-ea"/>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494062098"/>
              </p:ext>
            </p:extLst>
          </p:nvPr>
        </p:nvGraphicFramePr>
        <p:xfrm>
          <a:off x="1589616" y="2342615"/>
          <a:ext cx="241300" cy="338137"/>
        </p:xfrm>
        <a:graphic>
          <a:graphicData uri="http://schemas.openxmlformats.org/presentationml/2006/ole">
            <mc:AlternateContent xmlns:mc="http://schemas.openxmlformats.org/markup-compatibility/2006">
              <mc:Choice xmlns:v="urn:schemas-microsoft-com:vml" Requires="v">
                <p:oleObj name="Formula" r:id="rId2" imgW="113040" imgH="160200" progId="Equation.Ribbit">
                  <p:embed/>
                </p:oleObj>
              </mc:Choice>
              <mc:Fallback>
                <p:oleObj name="Formula" r:id="rId2" imgW="113040" imgH="160200" progId="Equation.Ribbit">
                  <p:embed/>
                  <p:pic>
                    <p:nvPicPr>
                      <p:cNvPr id="0" name=""/>
                      <p:cNvPicPr/>
                      <p:nvPr/>
                    </p:nvPicPr>
                    <p:blipFill>
                      <a:blip r:embed="rId3"/>
                      <a:stretch>
                        <a:fillRect/>
                      </a:stretch>
                    </p:blipFill>
                    <p:spPr>
                      <a:xfrm>
                        <a:off x="1589616" y="2342615"/>
                        <a:ext cx="241300" cy="338137"/>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846575073"/>
              </p:ext>
            </p:extLst>
          </p:nvPr>
        </p:nvGraphicFramePr>
        <p:xfrm>
          <a:off x="7054668" y="2368281"/>
          <a:ext cx="186146" cy="286803"/>
        </p:xfrm>
        <a:graphic>
          <a:graphicData uri="http://schemas.openxmlformats.org/presentationml/2006/ole">
            <mc:AlternateContent xmlns:mc="http://schemas.openxmlformats.org/markup-compatibility/2006">
              <mc:Choice xmlns:v="urn:schemas-microsoft-com:vml" Requires="v">
                <p:oleObj name="Formula" r:id="rId4" imgW="100440" imgH="155160" progId="Equation.Ribbit">
                  <p:embed/>
                </p:oleObj>
              </mc:Choice>
              <mc:Fallback>
                <p:oleObj name="Formula" r:id="rId4" imgW="100440" imgH="155160" progId="Equation.Ribbit">
                  <p:embed/>
                  <p:pic>
                    <p:nvPicPr>
                      <p:cNvPr id="0" name=""/>
                      <p:cNvPicPr/>
                      <p:nvPr/>
                    </p:nvPicPr>
                    <p:blipFill>
                      <a:blip r:embed="rId5"/>
                      <a:stretch>
                        <a:fillRect/>
                      </a:stretch>
                    </p:blipFill>
                    <p:spPr>
                      <a:xfrm>
                        <a:off x="7054668" y="2368281"/>
                        <a:ext cx="186146" cy="286803"/>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398384563"/>
              </p:ext>
            </p:extLst>
          </p:nvPr>
        </p:nvGraphicFramePr>
        <p:xfrm>
          <a:off x="1032584" y="2806041"/>
          <a:ext cx="186146" cy="286803"/>
        </p:xfrm>
        <a:graphic>
          <a:graphicData uri="http://schemas.openxmlformats.org/presentationml/2006/ole">
            <mc:AlternateContent xmlns:mc="http://schemas.openxmlformats.org/markup-compatibility/2006">
              <mc:Choice xmlns:v="urn:schemas-microsoft-com:vml" Requires="v">
                <p:oleObj name="Formula" r:id="rId6" imgW="100440" imgH="155160" progId="Equation.Ribbit">
                  <p:embed/>
                </p:oleObj>
              </mc:Choice>
              <mc:Fallback>
                <p:oleObj name="Formula" r:id="rId6" imgW="100440" imgH="155160" progId="Equation.Ribbit">
                  <p:embed/>
                  <p:pic>
                    <p:nvPicPr>
                      <p:cNvPr id="0" name=""/>
                      <p:cNvPicPr/>
                      <p:nvPr/>
                    </p:nvPicPr>
                    <p:blipFill>
                      <a:blip r:embed="rId5"/>
                      <a:stretch>
                        <a:fillRect/>
                      </a:stretch>
                    </p:blipFill>
                    <p:spPr>
                      <a:xfrm>
                        <a:off x="1032584" y="2806041"/>
                        <a:ext cx="186146" cy="286803"/>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553383351"/>
              </p:ext>
            </p:extLst>
          </p:nvPr>
        </p:nvGraphicFramePr>
        <p:xfrm>
          <a:off x="2837656" y="2806041"/>
          <a:ext cx="211138" cy="296862"/>
        </p:xfrm>
        <a:graphic>
          <a:graphicData uri="http://schemas.openxmlformats.org/presentationml/2006/ole">
            <mc:AlternateContent xmlns:mc="http://schemas.openxmlformats.org/markup-compatibility/2006">
              <mc:Choice xmlns:v="urn:schemas-microsoft-com:vml" Requires="v">
                <p:oleObj name="Formula" r:id="rId7" imgW="113040" imgH="160200" progId="Equation.Ribbit">
                  <p:embed/>
                </p:oleObj>
              </mc:Choice>
              <mc:Fallback>
                <p:oleObj name="Formula" r:id="rId7" imgW="113040" imgH="160200" progId="Equation.Ribbit">
                  <p:embed/>
                  <p:pic>
                    <p:nvPicPr>
                      <p:cNvPr id="0" name=""/>
                      <p:cNvPicPr/>
                      <p:nvPr/>
                    </p:nvPicPr>
                    <p:blipFill>
                      <a:blip r:embed="rId3"/>
                      <a:stretch>
                        <a:fillRect/>
                      </a:stretch>
                    </p:blipFill>
                    <p:spPr>
                      <a:xfrm>
                        <a:off x="2837656" y="2806041"/>
                        <a:ext cx="211138" cy="296862"/>
                      </a:xfrm>
                      <a:prstGeom prst="rect">
                        <a:avLst/>
                      </a:prstGeom>
                    </p:spPr>
                  </p:pic>
                </p:oleObj>
              </mc:Fallback>
            </mc:AlternateContent>
          </a:graphicData>
        </a:graphic>
      </p:graphicFrame>
    </p:spTree>
    <p:extLst>
      <p:ext uri="{BB962C8B-B14F-4D97-AF65-F5344CB8AC3E}">
        <p14:creationId xmlns:p14="http://schemas.microsoft.com/office/powerpoint/2010/main" val="370857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Verdana" charset="0"/>
                <a:ea typeface="Verdana" charset="0"/>
                <a:cs typeface="Verdana" charset="0"/>
              </a:rPr>
              <a:t>EM</a:t>
            </a:r>
            <a:r>
              <a:rPr lang="zh-CN" altLang="en-US" dirty="0">
                <a:latin typeface="+mj-ea"/>
                <a:cs typeface="黑体"/>
              </a:rPr>
              <a:t>算法</a:t>
            </a:r>
            <a:endParaRPr kumimoji="1" lang="zh-CN" altLang="en-US" dirty="0"/>
          </a:p>
        </p:txBody>
      </p:sp>
      <p:sp>
        <p:nvSpPr>
          <p:cNvPr id="4" name="内容占位符 3"/>
          <p:cNvSpPr>
            <a:spLocks noGrp="1"/>
          </p:cNvSpPr>
          <p:nvPr>
            <p:ph sz="quarter" idx="14"/>
          </p:nvPr>
        </p:nvSpPr>
        <p:spPr>
          <a:xfrm>
            <a:off x="260350" y="1138621"/>
            <a:ext cx="8629650" cy="5452679"/>
          </a:xfrm>
        </p:spPr>
        <p:txBody>
          <a:bodyPr>
            <a:normAutofit/>
          </a:bodyPr>
          <a:lstStyle/>
          <a:p>
            <a:pPr marL="0" lvl="1" indent="0">
              <a:spcBef>
                <a:spcPts val="1000"/>
              </a:spcBef>
              <a:buSzPct val="120000"/>
              <a:buNone/>
            </a:pPr>
            <a:r>
              <a:rPr lang="zh-CN" altLang="en-US" sz="2200" dirty="0">
                <a:latin typeface="+mn-ea"/>
                <a:ea typeface="+mn-ea"/>
                <a:cs typeface="宋体"/>
              </a:rPr>
              <a:t>    </a:t>
            </a:r>
            <a:r>
              <a:rPr lang="en-US" altLang="zh-CN" sz="2200" dirty="0">
                <a:latin typeface="Verdana" charset="0"/>
                <a:ea typeface="Verdana" charset="0"/>
                <a:cs typeface="Verdana" charset="0"/>
              </a:rPr>
              <a:t>EM (Expectation-Maximization)</a:t>
            </a:r>
            <a:r>
              <a:rPr lang="zh-CN" altLang="en-US" sz="2200" dirty="0">
                <a:latin typeface="+mn-ea"/>
                <a:ea typeface="+mn-ea"/>
                <a:cs typeface="宋体"/>
              </a:rPr>
              <a:t>算法 </a:t>
            </a:r>
            <a:r>
              <a:rPr lang="fr-FR" altLang="zh-CN" sz="2200" dirty="0">
                <a:latin typeface="Verdana" charset="0"/>
                <a:ea typeface="Verdana" charset="0"/>
                <a:cs typeface="Verdana" charset="0"/>
              </a:rPr>
              <a:t>[Dempster et al., 1977]</a:t>
            </a:r>
            <a:r>
              <a:rPr lang="fr-FR" altLang="zh-CN" sz="2200" dirty="0">
                <a:latin typeface="+mn-ea"/>
                <a:ea typeface="+mn-ea"/>
                <a:cs typeface="宋体"/>
              </a:rPr>
              <a:t> </a:t>
            </a:r>
            <a:r>
              <a:rPr lang="zh-CN" altLang="en-US" sz="2200" dirty="0">
                <a:latin typeface="+mn-ea"/>
                <a:ea typeface="+mn-ea"/>
                <a:cs typeface="宋体"/>
              </a:rPr>
              <a:t>是常用的估计参数隐变量的利器。</a:t>
            </a:r>
            <a:endParaRPr lang="en-US" altLang="zh-CN" sz="2200" dirty="0">
              <a:latin typeface="+mn-ea"/>
              <a:ea typeface="+mn-ea"/>
              <a:cs typeface="宋体"/>
            </a:endParaRPr>
          </a:p>
          <a:p>
            <a:pPr marL="228600" lvl="1">
              <a:spcBef>
                <a:spcPts val="1000"/>
              </a:spcBef>
              <a:buSzPct val="120000"/>
              <a:buFont typeface="Wingdings" panose="05000000000000000000" pitchFamily="2" charset="2"/>
              <a:buChar char="p"/>
            </a:pPr>
            <a:endParaRPr lang="zh-CN" altLang="en-US" sz="2200" dirty="0">
              <a:latin typeface="+mn-ea"/>
              <a:ea typeface="+mn-ea"/>
              <a:cs typeface="宋体"/>
            </a:endParaRPr>
          </a:p>
          <a:p>
            <a:pPr marL="228600" lvl="1">
              <a:spcBef>
                <a:spcPts val="1000"/>
              </a:spcBef>
              <a:buSzPct val="120000"/>
              <a:buFont typeface="Wingdings" panose="05000000000000000000" pitchFamily="2" charset="2"/>
              <a:buChar char="p"/>
            </a:pPr>
            <a:r>
              <a:rPr lang="zh-CN" altLang="en-US" sz="2200" dirty="0">
                <a:latin typeface="+mn-ea"/>
                <a:ea typeface="+mn-ea"/>
                <a:cs typeface="宋体"/>
              </a:rPr>
              <a:t>当参数  已知</a:t>
            </a:r>
            <a:r>
              <a:rPr lang="en-US" altLang="zh-CN" sz="2200" dirty="0">
                <a:latin typeface="+mn-ea"/>
                <a:ea typeface="+mn-ea"/>
                <a:cs typeface="宋体"/>
              </a:rPr>
              <a:t> </a:t>
            </a:r>
            <a:r>
              <a:rPr lang="zh-CN" altLang="en-US" sz="2200" dirty="0">
                <a:latin typeface="+mn-ea"/>
                <a:ea typeface="+mn-ea"/>
                <a:cs typeface="宋体"/>
              </a:rPr>
              <a:t>－</a:t>
            </a:r>
            <a:r>
              <a:rPr lang="en-US" altLang="zh-CN" sz="2200" dirty="0">
                <a:latin typeface="+mn-ea"/>
                <a:ea typeface="+mn-ea"/>
                <a:cs typeface="宋体"/>
              </a:rPr>
              <a:t>&gt; </a:t>
            </a:r>
            <a:r>
              <a:rPr lang="zh-CN" altLang="en-US" sz="2200" dirty="0">
                <a:latin typeface="+mn-ea"/>
                <a:ea typeface="+mn-ea"/>
                <a:cs typeface="宋体"/>
              </a:rPr>
              <a:t>根据训练数据推断出最优隐变量</a:t>
            </a:r>
            <a:r>
              <a:rPr lang="en-US" altLang="zh-CN" sz="2200" dirty="0">
                <a:latin typeface="Times" charset="0"/>
                <a:ea typeface="+mn-ea"/>
                <a:cs typeface="Times" charset="0"/>
              </a:rPr>
              <a:t>    </a:t>
            </a:r>
            <a:r>
              <a:rPr lang="zh-CN" altLang="en-US" sz="2200" dirty="0">
                <a:latin typeface="+mn-ea"/>
                <a:ea typeface="+mn-ea"/>
                <a:cs typeface="宋体"/>
              </a:rPr>
              <a:t>的值</a:t>
            </a:r>
            <a:r>
              <a:rPr lang="en-US" altLang="zh-CN" sz="2200" dirty="0">
                <a:latin typeface="+mn-ea"/>
                <a:ea typeface="+mn-ea"/>
                <a:cs typeface="宋体"/>
              </a:rPr>
              <a:t>(</a:t>
            </a:r>
            <a:r>
              <a:rPr lang="en-US" altLang="zh-CN" sz="2200" dirty="0">
                <a:latin typeface="+mj-lt"/>
                <a:ea typeface="Times" charset="0"/>
                <a:cs typeface="Times" charset="0"/>
              </a:rPr>
              <a:t>E</a:t>
            </a:r>
            <a:r>
              <a:rPr lang="zh-CN" altLang="en-US" sz="2200" dirty="0">
                <a:latin typeface="+mn-ea"/>
                <a:ea typeface="+mn-ea"/>
                <a:cs typeface="宋体"/>
              </a:rPr>
              <a:t>步</a:t>
            </a:r>
            <a:r>
              <a:rPr lang="en-US" altLang="zh-CN" sz="2200" dirty="0">
                <a:latin typeface="+mn-ea"/>
                <a:ea typeface="+mn-ea"/>
                <a:cs typeface="宋体"/>
              </a:rPr>
              <a:t>)</a:t>
            </a:r>
          </a:p>
          <a:p>
            <a:pPr marL="228600" lvl="1">
              <a:spcBef>
                <a:spcPts val="1000"/>
              </a:spcBef>
              <a:buSzPct val="120000"/>
              <a:buFont typeface="Wingdings" panose="05000000000000000000" pitchFamily="2" charset="2"/>
              <a:buChar char="p"/>
            </a:pPr>
            <a:r>
              <a:rPr lang="zh-CN" altLang="en-US" sz="2200" dirty="0">
                <a:latin typeface="+mn-ea"/>
                <a:ea typeface="+mn-ea"/>
                <a:cs typeface="宋体"/>
              </a:rPr>
              <a:t>当</a:t>
            </a:r>
            <a:r>
              <a:rPr lang="en-US" altLang="zh-CN" sz="2200" dirty="0">
                <a:latin typeface="+mn-ea"/>
                <a:ea typeface="+mn-ea"/>
                <a:cs typeface="Times New Roman" charset="0"/>
              </a:rPr>
              <a:t>  </a:t>
            </a:r>
            <a:r>
              <a:rPr lang="zh-CN" altLang="en-US" sz="2200" dirty="0">
                <a:latin typeface="+mn-ea"/>
                <a:ea typeface="+mn-ea"/>
                <a:cs typeface="宋体"/>
              </a:rPr>
              <a:t>已知</a:t>
            </a:r>
            <a:r>
              <a:rPr lang="en-US" altLang="zh-CN" sz="2200" dirty="0">
                <a:latin typeface="+mn-ea"/>
                <a:ea typeface="+mn-ea"/>
                <a:cs typeface="宋体"/>
              </a:rPr>
              <a:t> </a:t>
            </a:r>
            <a:r>
              <a:rPr lang="zh-CN" altLang="en-US" sz="2200" dirty="0">
                <a:latin typeface="+mn-ea"/>
                <a:ea typeface="+mn-ea"/>
                <a:cs typeface="宋体"/>
              </a:rPr>
              <a:t>－</a:t>
            </a:r>
            <a:r>
              <a:rPr lang="en-US" altLang="zh-CN" sz="2200" dirty="0">
                <a:latin typeface="+mn-ea"/>
                <a:ea typeface="+mn-ea"/>
                <a:cs typeface="宋体"/>
              </a:rPr>
              <a:t>&gt; </a:t>
            </a:r>
            <a:r>
              <a:rPr lang="zh-CN" altLang="en-US" sz="2200" dirty="0">
                <a:latin typeface="+mn-ea"/>
                <a:ea typeface="+mn-ea"/>
                <a:cs typeface="宋体"/>
              </a:rPr>
              <a:t>对</a:t>
            </a:r>
            <a:r>
              <a:rPr lang="en-US" altLang="zh-CN" sz="2200" dirty="0">
                <a:latin typeface="+mn-ea"/>
                <a:ea typeface="+mn-ea"/>
                <a:cs typeface="宋体"/>
              </a:rPr>
              <a:t>  </a:t>
            </a:r>
            <a:r>
              <a:rPr lang="zh-CN" altLang="en-US" sz="2200" dirty="0">
                <a:latin typeface="+mn-ea"/>
                <a:ea typeface="+mn-ea"/>
                <a:cs typeface="宋体"/>
              </a:rPr>
              <a:t>做极大似然估计</a:t>
            </a:r>
            <a:r>
              <a:rPr lang="en-US" altLang="zh-CN" sz="2200" dirty="0">
                <a:latin typeface="+mn-ea"/>
                <a:ea typeface="+mn-ea"/>
                <a:cs typeface="宋体"/>
              </a:rPr>
              <a:t>(</a:t>
            </a:r>
            <a:r>
              <a:rPr lang="en-US" altLang="zh-CN" sz="2200" dirty="0">
                <a:latin typeface="+mj-lt"/>
                <a:ea typeface="+mn-ea"/>
                <a:cs typeface="Times New Roman" charset="0"/>
              </a:rPr>
              <a:t>M</a:t>
            </a:r>
            <a:r>
              <a:rPr lang="zh-CN" altLang="en-US" sz="2200" dirty="0">
                <a:latin typeface="+mn-ea"/>
                <a:ea typeface="+mn-ea"/>
                <a:cs typeface="宋体"/>
              </a:rPr>
              <a:t>步</a:t>
            </a:r>
            <a:r>
              <a:rPr lang="en-US" altLang="zh-CN" sz="2200" dirty="0">
                <a:latin typeface="+mn-ea"/>
                <a:ea typeface="+mn-ea"/>
                <a:cs typeface="宋体"/>
              </a:rPr>
              <a:t>)</a:t>
            </a:r>
            <a:endParaRPr lang="zh-CN" altLang="en-US" sz="2200" dirty="0">
              <a:latin typeface="+mn-ea"/>
              <a:ea typeface="+mn-ea"/>
              <a:cs typeface="宋体"/>
            </a:endParaRPr>
          </a:p>
          <a:p>
            <a:pPr marL="0" lvl="1" indent="0">
              <a:spcBef>
                <a:spcPts val="1000"/>
              </a:spcBef>
              <a:buSzPct val="120000"/>
              <a:buNone/>
            </a:pPr>
            <a:r>
              <a:rPr lang="zh-CN" altLang="en-US" sz="2200" dirty="0">
                <a:latin typeface="+mn-ea"/>
                <a:ea typeface="+mn-ea"/>
                <a:cs typeface="宋体"/>
              </a:rPr>
              <a:t>    </a:t>
            </a:r>
          </a:p>
          <a:p>
            <a:pPr marL="0" lvl="1" indent="0">
              <a:spcBef>
                <a:spcPts val="1000"/>
              </a:spcBef>
              <a:buSzPct val="120000"/>
              <a:buNone/>
            </a:pPr>
            <a:r>
              <a:rPr lang="zh-CN" altLang="en-US" sz="2200" dirty="0">
                <a:latin typeface="+mn-ea"/>
                <a:ea typeface="+mn-ea"/>
                <a:cs typeface="宋体"/>
              </a:rPr>
              <a:t>    于是，以初始值  </a:t>
            </a:r>
            <a:r>
              <a:rPr lang="en-US" altLang="zh-CN" sz="2200" dirty="0">
                <a:latin typeface="+mn-ea"/>
                <a:ea typeface="+mn-ea"/>
                <a:cs typeface="宋体"/>
              </a:rPr>
              <a:t> </a:t>
            </a:r>
            <a:r>
              <a:rPr lang="zh-CN" altLang="en-US" sz="2200" dirty="0">
                <a:latin typeface="+mn-ea"/>
                <a:ea typeface="+mn-ea"/>
                <a:cs typeface="宋体"/>
              </a:rPr>
              <a:t>为起点，对式子</a:t>
            </a:r>
            <a:r>
              <a:rPr lang="en-US" altLang="zh-CN" sz="2200" dirty="0">
                <a:latin typeface="+mn-ea"/>
                <a:ea typeface="+mn-ea"/>
                <a:cs typeface="宋体"/>
              </a:rPr>
              <a:t>(7.35),</a:t>
            </a:r>
            <a:r>
              <a:rPr lang="zh-CN" altLang="en-US" sz="2200" dirty="0">
                <a:latin typeface="+mn-ea"/>
                <a:ea typeface="+mn-ea"/>
                <a:cs typeface="宋体"/>
              </a:rPr>
              <a:t>可迭代执行以下步骤直至收敛：</a:t>
            </a:r>
            <a:endParaRPr lang="en-US" altLang="zh-CN" sz="2200" dirty="0">
              <a:latin typeface="+mn-ea"/>
              <a:ea typeface="+mn-ea"/>
              <a:cs typeface="宋体"/>
            </a:endParaRPr>
          </a:p>
          <a:p>
            <a:pPr marL="228600" lvl="1">
              <a:spcBef>
                <a:spcPts val="1000"/>
              </a:spcBef>
              <a:buSzPct val="120000"/>
              <a:buFont typeface="Wingdings" panose="05000000000000000000" pitchFamily="2" charset="2"/>
              <a:buChar char="p"/>
            </a:pPr>
            <a:r>
              <a:rPr lang="zh-CN" altLang="en-US" sz="2200" dirty="0">
                <a:latin typeface="+mn-ea"/>
                <a:ea typeface="+mn-ea"/>
                <a:cs typeface="宋体"/>
              </a:rPr>
              <a:t>基于  </a:t>
            </a:r>
            <a:r>
              <a:rPr lang="en-US" altLang="zh-CN" sz="2200" dirty="0">
                <a:latin typeface="+mn-ea"/>
                <a:ea typeface="+mn-ea"/>
                <a:cs typeface="宋体"/>
              </a:rPr>
              <a:t> </a:t>
            </a:r>
            <a:r>
              <a:rPr lang="zh-CN" altLang="en-US" sz="2200" dirty="0">
                <a:latin typeface="+mn-ea"/>
                <a:ea typeface="+mn-ea"/>
                <a:cs typeface="宋体"/>
              </a:rPr>
              <a:t>推断隐变量</a:t>
            </a:r>
            <a:r>
              <a:rPr lang="en-US" altLang="zh-CN" sz="2200" dirty="0">
                <a:latin typeface="+mn-ea"/>
                <a:ea typeface="+mn-ea"/>
                <a:cs typeface="Times"/>
              </a:rPr>
              <a:t>  </a:t>
            </a:r>
            <a:r>
              <a:rPr lang="zh-CN" altLang="en-US" sz="2200" dirty="0">
                <a:latin typeface="+mn-ea"/>
                <a:ea typeface="+mn-ea"/>
                <a:cs typeface="Times"/>
              </a:rPr>
              <a:t>的期</a:t>
            </a:r>
            <a:r>
              <a:rPr lang="zh-CN" altLang="en-US" sz="2200" dirty="0">
                <a:latin typeface="+mn-ea"/>
                <a:ea typeface="+mn-ea"/>
                <a:cs typeface="宋体"/>
              </a:rPr>
              <a:t>望</a:t>
            </a:r>
            <a:r>
              <a:rPr lang="en-US" altLang="zh-CN" sz="2200" dirty="0">
                <a:latin typeface="+mn-ea"/>
                <a:ea typeface="+mn-ea"/>
                <a:cs typeface="宋体"/>
              </a:rPr>
              <a:t>,</a:t>
            </a:r>
            <a:r>
              <a:rPr lang="zh-CN" altLang="en-US" sz="2200" dirty="0">
                <a:latin typeface="+mn-ea"/>
                <a:ea typeface="+mn-ea"/>
                <a:cs typeface="宋体"/>
              </a:rPr>
              <a:t>记为   </a:t>
            </a:r>
            <a:r>
              <a:rPr lang="en-US" altLang="zh-CN" sz="2200" dirty="0">
                <a:latin typeface="+mn-ea"/>
                <a:ea typeface="+mn-ea"/>
                <a:cs typeface="宋体"/>
              </a:rPr>
              <a:t>;</a:t>
            </a:r>
          </a:p>
          <a:p>
            <a:pPr marL="228600" lvl="1">
              <a:spcBef>
                <a:spcPts val="1000"/>
              </a:spcBef>
              <a:buSzPct val="120000"/>
              <a:buFont typeface="Wingdings" panose="05000000000000000000" pitchFamily="2" charset="2"/>
              <a:buChar char="p"/>
            </a:pPr>
            <a:r>
              <a:rPr lang="zh-CN" altLang="en-US" sz="2200" dirty="0">
                <a:latin typeface="+mn-ea"/>
                <a:ea typeface="+mn-ea"/>
                <a:cs typeface="宋体"/>
              </a:rPr>
              <a:t>基于已观测到变量</a:t>
            </a:r>
            <a:r>
              <a:rPr lang="en-US" altLang="zh-CN" sz="2200" dirty="0">
                <a:latin typeface="+mn-ea"/>
                <a:ea typeface="+mn-ea"/>
                <a:cs typeface="Times"/>
              </a:rPr>
              <a:t>  </a:t>
            </a:r>
            <a:r>
              <a:rPr lang="zh-CN" altLang="en-US" sz="2200" dirty="0">
                <a:latin typeface="+mn-ea"/>
                <a:ea typeface="+mn-ea"/>
                <a:cs typeface="Times"/>
              </a:rPr>
              <a:t>和</a:t>
            </a:r>
            <a:r>
              <a:rPr lang="en-US" altLang="zh-CN" sz="2200" dirty="0">
                <a:latin typeface="+mn-ea"/>
                <a:ea typeface="+mn-ea"/>
                <a:cs typeface="Times"/>
              </a:rPr>
              <a:t>   </a:t>
            </a:r>
            <a:r>
              <a:rPr lang="zh-CN" altLang="en-US" sz="2200" dirty="0">
                <a:latin typeface="+mn-ea"/>
                <a:ea typeface="+mn-ea"/>
                <a:cs typeface="宋体"/>
              </a:rPr>
              <a:t>对参数  做极大似然估计，记为    </a:t>
            </a:r>
            <a:r>
              <a:rPr lang="en-US" altLang="zh-CN" sz="2200" dirty="0">
                <a:latin typeface="+mn-ea"/>
                <a:ea typeface="+mn-ea"/>
                <a:cs typeface="宋体"/>
              </a:rPr>
              <a:t>;</a:t>
            </a:r>
          </a:p>
          <a:p>
            <a:pPr marL="228600" lvl="1">
              <a:spcBef>
                <a:spcPts val="1000"/>
              </a:spcBef>
              <a:buSzPct val="120000"/>
              <a:buFont typeface="Wingdings" panose="05000000000000000000" pitchFamily="2" charset="2"/>
              <a:buChar char="p"/>
            </a:pPr>
            <a:endParaRPr lang="zh-CN" altLang="en-US" sz="2200" dirty="0">
              <a:latin typeface="+mn-ea"/>
              <a:ea typeface="+mn-ea"/>
              <a:cs typeface="宋体"/>
            </a:endParaRPr>
          </a:p>
          <a:p>
            <a:pPr marL="228600" lvl="1">
              <a:spcBef>
                <a:spcPts val="1000"/>
              </a:spcBef>
              <a:buSzPct val="120000"/>
              <a:buFont typeface="Wingdings" panose="05000000000000000000" pitchFamily="2" charset="2"/>
              <a:buChar char="p"/>
            </a:pPr>
            <a:r>
              <a:rPr lang="zh-CN" altLang="en-US" sz="2200" dirty="0">
                <a:latin typeface="+mn-ea"/>
                <a:ea typeface="+mn-ea"/>
                <a:cs typeface="宋体"/>
              </a:rPr>
              <a:t>这就是</a:t>
            </a:r>
            <a:r>
              <a:rPr lang="en-US" altLang="zh-CN" sz="2200" dirty="0">
                <a:latin typeface="Verdana" charset="0"/>
                <a:ea typeface="Verdana" charset="0"/>
                <a:cs typeface="Verdana" charset="0"/>
              </a:rPr>
              <a:t>EM</a:t>
            </a:r>
            <a:r>
              <a:rPr lang="zh-CN" altLang="en-US" sz="2200" dirty="0">
                <a:latin typeface="+mn-ea"/>
                <a:ea typeface="+mn-ea"/>
                <a:cs typeface="宋体"/>
              </a:rPr>
              <a:t>算法的原型。</a:t>
            </a:r>
            <a:endParaRPr lang="en-US" altLang="zh-CN" sz="2200" dirty="0">
              <a:latin typeface="+mn-ea"/>
              <a:ea typeface="+mn-ea"/>
              <a:cs typeface="宋体"/>
            </a:endParaRPr>
          </a:p>
          <a:p>
            <a:endParaRPr kumimoji="1" lang="zh-CN" altLang="en-US" dirty="0">
              <a:latin typeface="+mn-ea"/>
              <a:ea typeface="+mn-ea"/>
            </a:endParaRPr>
          </a:p>
        </p:txBody>
      </p:sp>
      <p:graphicFrame>
        <p:nvGraphicFramePr>
          <p:cNvPr id="15" name="对象 14"/>
          <p:cNvGraphicFramePr>
            <a:graphicFrameLocks noChangeAspect="1"/>
          </p:cNvGraphicFramePr>
          <p:nvPr/>
        </p:nvGraphicFramePr>
        <p:xfrm>
          <a:off x="1589616" y="2342615"/>
          <a:ext cx="241300" cy="338137"/>
        </p:xfrm>
        <a:graphic>
          <a:graphicData uri="http://schemas.openxmlformats.org/presentationml/2006/ole">
            <mc:AlternateContent xmlns:mc="http://schemas.openxmlformats.org/markup-compatibility/2006">
              <mc:Choice xmlns:v="urn:schemas-microsoft-com:vml" Requires="v">
                <p:oleObj name="Formula" r:id="rId2" imgW="113040" imgH="160200" progId="Equation.Ribbit">
                  <p:embed/>
                </p:oleObj>
              </mc:Choice>
              <mc:Fallback>
                <p:oleObj name="Formula" r:id="rId2" imgW="113040" imgH="160200" progId="Equation.Ribbit">
                  <p:embed/>
                  <p:pic>
                    <p:nvPicPr>
                      <p:cNvPr id="0" name=""/>
                      <p:cNvPicPr/>
                      <p:nvPr/>
                    </p:nvPicPr>
                    <p:blipFill>
                      <a:blip r:embed="rId3"/>
                      <a:stretch>
                        <a:fillRect/>
                      </a:stretch>
                    </p:blipFill>
                    <p:spPr>
                      <a:xfrm>
                        <a:off x="1589616" y="2342615"/>
                        <a:ext cx="241300" cy="338137"/>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7054668" y="2368281"/>
          <a:ext cx="186146" cy="286803"/>
        </p:xfrm>
        <a:graphic>
          <a:graphicData uri="http://schemas.openxmlformats.org/presentationml/2006/ole">
            <mc:AlternateContent xmlns:mc="http://schemas.openxmlformats.org/markup-compatibility/2006">
              <mc:Choice xmlns:v="urn:schemas-microsoft-com:vml" Requires="v">
                <p:oleObj name="Formula" r:id="rId4" imgW="100440" imgH="155160" progId="Equation.Ribbit">
                  <p:embed/>
                </p:oleObj>
              </mc:Choice>
              <mc:Fallback>
                <p:oleObj name="Formula" r:id="rId4" imgW="100440" imgH="155160" progId="Equation.Ribbit">
                  <p:embed/>
                  <p:pic>
                    <p:nvPicPr>
                      <p:cNvPr id="0" name=""/>
                      <p:cNvPicPr/>
                      <p:nvPr/>
                    </p:nvPicPr>
                    <p:blipFill>
                      <a:blip r:embed="rId5"/>
                      <a:stretch>
                        <a:fillRect/>
                      </a:stretch>
                    </p:blipFill>
                    <p:spPr>
                      <a:xfrm>
                        <a:off x="7054668" y="2368281"/>
                        <a:ext cx="186146" cy="286803"/>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1032584" y="2806041"/>
          <a:ext cx="186146" cy="286803"/>
        </p:xfrm>
        <a:graphic>
          <a:graphicData uri="http://schemas.openxmlformats.org/presentationml/2006/ole">
            <mc:AlternateContent xmlns:mc="http://schemas.openxmlformats.org/markup-compatibility/2006">
              <mc:Choice xmlns:v="urn:schemas-microsoft-com:vml" Requires="v">
                <p:oleObj name="Formula" r:id="rId6" imgW="100440" imgH="155160" progId="Equation.Ribbit">
                  <p:embed/>
                </p:oleObj>
              </mc:Choice>
              <mc:Fallback>
                <p:oleObj name="Formula" r:id="rId6" imgW="100440" imgH="155160" progId="Equation.Ribbit">
                  <p:embed/>
                  <p:pic>
                    <p:nvPicPr>
                      <p:cNvPr id="0" name=""/>
                      <p:cNvPicPr/>
                      <p:nvPr/>
                    </p:nvPicPr>
                    <p:blipFill>
                      <a:blip r:embed="rId5"/>
                      <a:stretch>
                        <a:fillRect/>
                      </a:stretch>
                    </p:blipFill>
                    <p:spPr>
                      <a:xfrm>
                        <a:off x="1032584" y="2806041"/>
                        <a:ext cx="186146" cy="286803"/>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2837656" y="2806041"/>
          <a:ext cx="211138" cy="296862"/>
        </p:xfrm>
        <a:graphic>
          <a:graphicData uri="http://schemas.openxmlformats.org/presentationml/2006/ole">
            <mc:AlternateContent xmlns:mc="http://schemas.openxmlformats.org/markup-compatibility/2006">
              <mc:Choice xmlns:v="urn:schemas-microsoft-com:vml" Requires="v">
                <p:oleObj name="Formula" r:id="rId7" imgW="113040" imgH="160200" progId="Equation.Ribbit">
                  <p:embed/>
                </p:oleObj>
              </mc:Choice>
              <mc:Fallback>
                <p:oleObj name="Formula" r:id="rId7" imgW="113040" imgH="160200" progId="Equation.Ribbit">
                  <p:embed/>
                  <p:pic>
                    <p:nvPicPr>
                      <p:cNvPr id="0" name=""/>
                      <p:cNvPicPr/>
                      <p:nvPr/>
                    </p:nvPicPr>
                    <p:blipFill>
                      <a:blip r:embed="rId3"/>
                      <a:stretch>
                        <a:fillRect/>
                      </a:stretch>
                    </p:blipFill>
                    <p:spPr>
                      <a:xfrm>
                        <a:off x="2837656" y="2806041"/>
                        <a:ext cx="211138" cy="296862"/>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2889250" y="3641725"/>
          <a:ext cx="319088" cy="341313"/>
        </p:xfrm>
        <a:graphic>
          <a:graphicData uri="http://schemas.openxmlformats.org/presentationml/2006/ole">
            <mc:AlternateContent xmlns:mc="http://schemas.openxmlformats.org/markup-compatibility/2006">
              <mc:Choice xmlns:v="urn:schemas-microsoft-com:vml" Requires="v">
                <p:oleObj name="Formula" r:id="rId8" imgW="170280" imgH="184320" progId="Equation.Ribbit">
                  <p:embed/>
                </p:oleObj>
              </mc:Choice>
              <mc:Fallback>
                <p:oleObj name="Formula" r:id="rId8" imgW="170280" imgH="184320" progId="Equation.Ribbit">
                  <p:embed/>
                  <p:pic>
                    <p:nvPicPr>
                      <p:cNvPr id="0" name=""/>
                      <p:cNvPicPr/>
                      <p:nvPr/>
                    </p:nvPicPr>
                    <p:blipFill>
                      <a:blip r:embed="rId9"/>
                      <a:stretch>
                        <a:fillRect/>
                      </a:stretch>
                    </p:blipFill>
                    <p:spPr>
                      <a:xfrm>
                        <a:off x="2889250" y="3641725"/>
                        <a:ext cx="319088" cy="341313"/>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1299104" y="4389438"/>
          <a:ext cx="290512" cy="333375"/>
        </p:xfrm>
        <a:graphic>
          <a:graphicData uri="http://schemas.openxmlformats.org/presentationml/2006/ole">
            <mc:AlternateContent xmlns:mc="http://schemas.openxmlformats.org/markup-compatibility/2006">
              <mc:Choice xmlns:v="urn:schemas-microsoft-com:vml" Requires="v">
                <p:oleObj name="Formula" r:id="rId10" imgW="156240" imgH="179280" progId="Equation.Ribbit">
                  <p:embed/>
                </p:oleObj>
              </mc:Choice>
              <mc:Fallback>
                <p:oleObj name="Formula" r:id="rId10" imgW="156240" imgH="179280" progId="Equation.Ribbit">
                  <p:embed/>
                  <p:pic>
                    <p:nvPicPr>
                      <p:cNvPr id="0" name=""/>
                      <p:cNvPicPr/>
                      <p:nvPr/>
                    </p:nvPicPr>
                    <p:blipFill>
                      <a:blip r:embed="rId11"/>
                      <a:stretch>
                        <a:fillRect/>
                      </a:stretch>
                    </p:blipFill>
                    <p:spPr>
                      <a:xfrm>
                        <a:off x="1299104" y="4389438"/>
                        <a:ext cx="290512" cy="333375"/>
                      </a:xfrm>
                      <a:prstGeom prst="rect">
                        <a:avLst/>
                      </a:prstGeom>
                    </p:spPr>
                  </p:pic>
                </p:oleObj>
              </mc:Fallback>
            </mc:AlternateContent>
          </a:graphicData>
        </a:graphic>
      </p:graphicFrame>
      <p:graphicFrame>
        <p:nvGraphicFramePr>
          <p:cNvPr id="21" name="对象 20"/>
          <p:cNvGraphicFramePr>
            <a:graphicFrameLocks noChangeAspect="1"/>
          </p:cNvGraphicFramePr>
          <p:nvPr/>
        </p:nvGraphicFramePr>
        <p:xfrm>
          <a:off x="3135493" y="4396423"/>
          <a:ext cx="186146" cy="286803"/>
        </p:xfrm>
        <a:graphic>
          <a:graphicData uri="http://schemas.openxmlformats.org/presentationml/2006/ole">
            <mc:AlternateContent xmlns:mc="http://schemas.openxmlformats.org/markup-compatibility/2006">
              <mc:Choice xmlns:v="urn:schemas-microsoft-com:vml" Requires="v">
                <p:oleObj name="Formula" r:id="rId12" imgW="100440" imgH="155160" progId="Equation.Ribbit">
                  <p:embed/>
                </p:oleObj>
              </mc:Choice>
              <mc:Fallback>
                <p:oleObj name="Formula" r:id="rId12" imgW="100440" imgH="155160" progId="Equation.Ribbit">
                  <p:embed/>
                  <p:pic>
                    <p:nvPicPr>
                      <p:cNvPr id="0" name=""/>
                      <p:cNvPicPr/>
                      <p:nvPr/>
                    </p:nvPicPr>
                    <p:blipFill>
                      <a:blip r:embed="rId5"/>
                      <a:stretch>
                        <a:fillRect/>
                      </a:stretch>
                    </p:blipFill>
                    <p:spPr>
                      <a:xfrm>
                        <a:off x="3135493" y="4396423"/>
                        <a:ext cx="186146" cy="286803"/>
                      </a:xfrm>
                      <a:prstGeom prst="rect">
                        <a:avLst/>
                      </a:prstGeom>
                    </p:spPr>
                  </p:pic>
                </p:oleObj>
              </mc:Fallback>
            </mc:AlternateContent>
          </a:graphicData>
        </a:graphic>
      </p:graphicFrame>
      <p:graphicFrame>
        <p:nvGraphicFramePr>
          <p:cNvPr id="23" name="对象 22"/>
          <p:cNvGraphicFramePr>
            <a:graphicFrameLocks noChangeAspect="1"/>
          </p:cNvGraphicFramePr>
          <p:nvPr/>
        </p:nvGraphicFramePr>
        <p:xfrm>
          <a:off x="4968344" y="4347355"/>
          <a:ext cx="271463" cy="328613"/>
        </p:xfrm>
        <a:graphic>
          <a:graphicData uri="http://schemas.openxmlformats.org/presentationml/2006/ole">
            <mc:AlternateContent xmlns:mc="http://schemas.openxmlformats.org/markup-compatibility/2006">
              <mc:Choice xmlns:v="urn:schemas-microsoft-com:vml" Requires="v">
                <p:oleObj name="Formula" r:id="rId13" imgW="145080" imgH="177840" progId="Equation.Ribbit">
                  <p:embed/>
                </p:oleObj>
              </mc:Choice>
              <mc:Fallback>
                <p:oleObj name="Formula" r:id="rId13" imgW="145080" imgH="177840" progId="Equation.Ribbit">
                  <p:embed/>
                  <p:pic>
                    <p:nvPicPr>
                      <p:cNvPr id="0" name=""/>
                      <p:cNvPicPr/>
                      <p:nvPr/>
                    </p:nvPicPr>
                    <p:blipFill>
                      <a:blip r:embed="rId14"/>
                      <a:stretch>
                        <a:fillRect/>
                      </a:stretch>
                    </p:blipFill>
                    <p:spPr>
                      <a:xfrm>
                        <a:off x="4968344" y="4347355"/>
                        <a:ext cx="271463" cy="328613"/>
                      </a:xfrm>
                      <a:prstGeom prst="rect">
                        <a:avLst/>
                      </a:prstGeom>
                    </p:spPr>
                  </p:pic>
                </p:oleObj>
              </mc:Fallback>
            </mc:AlternateContent>
          </a:graphicData>
        </a:graphic>
      </p:graphicFrame>
      <p:graphicFrame>
        <p:nvGraphicFramePr>
          <p:cNvPr id="24" name="对象 23"/>
          <p:cNvGraphicFramePr>
            <a:graphicFrameLocks noChangeAspect="1"/>
          </p:cNvGraphicFramePr>
          <p:nvPr/>
        </p:nvGraphicFramePr>
        <p:xfrm>
          <a:off x="2986029" y="4839371"/>
          <a:ext cx="221822" cy="257145"/>
        </p:xfrm>
        <a:graphic>
          <a:graphicData uri="http://schemas.openxmlformats.org/presentationml/2006/ole">
            <mc:AlternateContent xmlns:mc="http://schemas.openxmlformats.org/markup-compatibility/2006">
              <mc:Choice xmlns:v="urn:schemas-microsoft-com:vml" Requires="v">
                <p:oleObj name="Formula" r:id="rId15" imgW="133560" imgH="156240" progId="Equation.Ribbit">
                  <p:embed/>
                </p:oleObj>
              </mc:Choice>
              <mc:Fallback>
                <p:oleObj name="Formula" r:id="rId15" imgW="133560" imgH="156240" progId="Equation.Ribbit">
                  <p:embed/>
                  <p:pic>
                    <p:nvPicPr>
                      <p:cNvPr id="0" name=""/>
                      <p:cNvPicPr/>
                      <p:nvPr/>
                    </p:nvPicPr>
                    <p:blipFill>
                      <a:blip r:embed="rId16"/>
                      <a:stretch>
                        <a:fillRect/>
                      </a:stretch>
                    </p:blipFill>
                    <p:spPr>
                      <a:xfrm>
                        <a:off x="2986029" y="4839371"/>
                        <a:ext cx="221822" cy="257145"/>
                      </a:xfrm>
                      <a:prstGeom prst="rect">
                        <a:avLst/>
                      </a:prstGeom>
                    </p:spPr>
                  </p:pic>
                </p:oleObj>
              </mc:Fallback>
            </mc:AlternateContent>
          </a:graphicData>
        </a:graphic>
      </p:graphicFrame>
      <p:graphicFrame>
        <p:nvGraphicFramePr>
          <p:cNvPr id="25" name="对象 24"/>
          <p:cNvGraphicFramePr>
            <a:graphicFrameLocks noChangeAspect="1"/>
          </p:cNvGraphicFramePr>
          <p:nvPr/>
        </p:nvGraphicFramePr>
        <p:xfrm>
          <a:off x="3586162" y="4798082"/>
          <a:ext cx="261460" cy="316504"/>
        </p:xfrm>
        <a:graphic>
          <a:graphicData uri="http://schemas.openxmlformats.org/presentationml/2006/ole">
            <mc:AlternateContent xmlns:mc="http://schemas.openxmlformats.org/markup-compatibility/2006">
              <mc:Choice xmlns:v="urn:schemas-microsoft-com:vml" Requires="v">
                <p:oleObj name="Formula" r:id="rId17" imgW="145080" imgH="177840" progId="Equation.Ribbit">
                  <p:embed/>
                </p:oleObj>
              </mc:Choice>
              <mc:Fallback>
                <p:oleObj name="Formula" r:id="rId17" imgW="145080" imgH="177840" progId="Equation.Ribbit">
                  <p:embed/>
                  <p:pic>
                    <p:nvPicPr>
                      <p:cNvPr id="0" name=""/>
                      <p:cNvPicPr/>
                      <p:nvPr/>
                    </p:nvPicPr>
                    <p:blipFill>
                      <a:blip r:embed="rId14"/>
                      <a:stretch>
                        <a:fillRect/>
                      </a:stretch>
                    </p:blipFill>
                    <p:spPr>
                      <a:xfrm>
                        <a:off x="3586162" y="4798082"/>
                        <a:ext cx="261460" cy="316504"/>
                      </a:xfrm>
                      <a:prstGeom prst="rect">
                        <a:avLst/>
                      </a:prstGeom>
                    </p:spPr>
                  </p:pic>
                </p:oleObj>
              </mc:Fallback>
            </mc:AlternateContent>
          </a:graphicData>
        </a:graphic>
      </p:graphicFrame>
      <p:graphicFrame>
        <p:nvGraphicFramePr>
          <p:cNvPr id="26" name="对象 25"/>
          <p:cNvGraphicFramePr>
            <a:graphicFrameLocks noChangeAspect="1"/>
          </p:cNvGraphicFramePr>
          <p:nvPr/>
        </p:nvGraphicFramePr>
        <p:xfrm>
          <a:off x="4819912" y="4828751"/>
          <a:ext cx="211137" cy="295275"/>
        </p:xfrm>
        <a:graphic>
          <a:graphicData uri="http://schemas.openxmlformats.org/presentationml/2006/ole">
            <mc:AlternateContent xmlns:mc="http://schemas.openxmlformats.org/markup-compatibility/2006">
              <mc:Choice xmlns:v="urn:schemas-microsoft-com:vml" Requires="v">
                <p:oleObj name="Formula" r:id="rId18" imgW="113040" imgH="160200" progId="Equation.Ribbit">
                  <p:embed/>
                </p:oleObj>
              </mc:Choice>
              <mc:Fallback>
                <p:oleObj name="Formula" r:id="rId18" imgW="113040" imgH="160200" progId="Equation.Ribbit">
                  <p:embed/>
                  <p:pic>
                    <p:nvPicPr>
                      <p:cNvPr id="0" name=""/>
                      <p:cNvPicPr/>
                      <p:nvPr/>
                    </p:nvPicPr>
                    <p:blipFill>
                      <a:blip r:embed="rId3"/>
                      <a:stretch>
                        <a:fillRect/>
                      </a:stretch>
                    </p:blipFill>
                    <p:spPr>
                      <a:xfrm>
                        <a:off x="4819912" y="4828751"/>
                        <a:ext cx="211137" cy="295275"/>
                      </a:xfrm>
                      <a:prstGeom prst="rect">
                        <a:avLst/>
                      </a:prstGeom>
                    </p:spPr>
                  </p:pic>
                </p:oleObj>
              </mc:Fallback>
            </mc:AlternateContent>
          </a:graphicData>
        </a:graphic>
      </p:graphicFrame>
      <p:graphicFrame>
        <p:nvGraphicFramePr>
          <p:cNvPr id="27" name="对象 26"/>
          <p:cNvGraphicFramePr>
            <a:graphicFrameLocks noChangeAspect="1"/>
          </p:cNvGraphicFramePr>
          <p:nvPr/>
        </p:nvGraphicFramePr>
        <p:xfrm>
          <a:off x="7861084" y="4786471"/>
          <a:ext cx="546100" cy="339725"/>
        </p:xfrm>
        <a:graphic>
          <a:graphicData uri="http://schemas.openxmlformats.org/presentationml/2006/ole">
            <mc:AlternateContent xmlns:mc="http://schemas.openxmlformats.org/markup-compatibility/2006">
              <mc:Choice xmlns:v="urn:schemas-microsoft-com:vml" Requires="v">
                <p:oleObj name="Formula" r:id="rId19" imgW="289800" imgH="184320" progId="Equation.Ribbit">
                  <p:embed/>
                </p:oleObj>
              </mc:Choice>
              <mc:Fallback>
                <p:oleObj name="Formula" r:id="rId19" imgW="289800" imgH="184320" progId="Equation.Ribbit">
                  <p:embed/>
                  <p:pic>
                    <p:nvPicPr>
                      <p:cNvPr id="0" name=""/>
                      <p:cNvPicPr/>
                      <p:nvPr/>
                    </p:nvPicPr>
                    <p:blipFill>
                      <a:blip r:embed="rId20"/>
                      <a:stretch>
                        <a:fillRect/>
                      </a:stretch>
                    </p:blipFill>
                    <p:spPr>
                      <a:xfrm>
                        <a:off x="7861084" y="4786471"/>
                        <a:ext cx="546100" cy="339725"/>
                      </a:xfrm>
                      <a:prstGeom prst="rect">
                        <a:avLst/>
                      </a:prstGeom>
                    </p:spPr>
                  </p:pic>
                </p:oleObj>
              </mc:Fallback>
            </mc:AlternateContent>
          </a:graphicData>
        </a:graphic>
      </p:graphicFrame>
    </p:spTree>
    <p:extLst>
      <p:ext uri="{BB962C8B-B14F-4D97-AF65-F5344CB8AC3E}">
        <p14:creationId xmlns:p14="http://schemas.microsoft.com/office/powerpoint/2010/main" val="30453634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Verdana" charset="0"/>
                <a:ea typeface="Verdana" charset="0"/>
                <a:cs typeface="Verdana" charset="0"/>
              </a:rPr>
              <a:t>EM</a:t>
            </a:r>
            <a:r>
              <a:rPr lang="zh-CN" altLang="en-US" dirty="0">
                <a:latin typeface="+mj-ea"/>
                <a:cs typeface="黑体"/>
              </a:rPr>
              <a:t>算法</a:t>
            </a:r>
            <a:endParaRPr kumimoji="1" lang="zh-CN" altLang="en-US" dirty="0"/>
          </a:p>
        </p:txBody>
      </p:sp>
      <p:sp>
        <p:nvSpPr>
          <p:cNvPr id="4" name="内容占位符 3"/>
          <p:cNvSpPr>
            <a:spLocks noGrp="1"/>
          </p:cNvSpPr>
          <p:nvPr>
            <p:ph sz="quarter" idx="14"/>
          </p:nvPr>
        </p:nvSpPr>
        <p:spPr>
          <a:xfrm>
            <a:off x="260350" y="1138621"/>
            <a:ext cx="8883650" cy="5095923"/>
          </a:xfrm>
        </p:spPr>
        <p:txBody>
          <a:bodyPr>
            <a:normAutofit/>
          </a:bodyPr>
          <a:lstStyle/>
          <a:p>
            <a:pPr marL="325800" lvl="1" indent="0">
              <a:buNone/>
            </a:pPr>
            <a:r>
              <a:rPr lang="zh-CN" altLang="en-US" sz="2200" dirty="0">
                <a:latin typeface="+mn-ea"/>
                <a:ea typeface="+mn-ea"/>
                <a:cs typeface="Times"/>
              </a:rPr>
              <a:t>	进一步，若我们不是取</a:t>
            </a:r>
            <a:r>
              <a:rPr lang="en-US" altLang="zh-CN" sz="2200" dirty="0">
                <a:latin typeface="+mn-ea"/>
                <a:ea typeface="+mn-ea"/>
                <a:cs typeface="Times"/>
              </a:rPr>
              <a:t>Z</a:t>
            </a:r>
            <a:r>
              <a:rPr lang="zh-CN" altLang="en-US" sz="2200" dirty="0">
                <a:latin typeface="+mn-ea"/>
                <a:ea typeface="+mn-ea"/>
                <a:cs typeface="Times"/>
              </a:rPr>
              <a:t>的期望，而是基于   计算隐变量</a:t>
            </a:r>
            <a:r>
              <a:rPr lang="en-US" altLang="zh-CN" sz="2200" dirty="0">
                <a:latin typeface="+mn-ea"/>
                <a:ea typeface="+mn-ea"/>
                <a:cs typeface="Times"/>
              </a:rPr>
              <a:t>  </a:t>
            </a:r>
            <a:r>
              <a:rPr lang="zh-CN" altLang="en-US" sz="2200" dirty="0">
                <a:latin typeface="+mn-ea"/>
                <a:ea typeface="+mn-ea"/>
                <a:cs typeface="Times"/>
              </a:rPr>
              <a:t>的概率分布           ，则</a:t>
            </a:r>
            <a:r>
              <a:rPr lang="en-US" altLang="zh-CN" sz="2200" dirty="0">
                <a:latin typeface="+mj-lt"/>
                <a:ea typeface="+mn-ea"/>
                <a:cs typeface="Times"/>
              </a:rPr>
              <a:t>EM</a:t>
            </a:r>
            <a:r>
              <a:rPr lang="zh-CN" altLang="en-US" sz="2200" dirty="0">
                <a:latin typeface="+mn-ea"/>
                <a:ea typeface="+mn-ea"/>
                <a:cs typeface="Times"/>
              </a:rPr>
              <a:t>算法的两个步骤是：</a:t>
            </a:r>
            <a:endParaRPr lang="en-US" altLang="zh-CN" sz="2200" dirty="0">
              <a:latin typeface="+mn-ea"/>
              <a:ea typeface="+mn-ea"/>
              <a:cs typeface="Times"/>
            </a:endParaRPr>
          </a:p>
          <a:p>
            <a:pPr marL="228600" lvl="1">
              <a:spcBef>
                <a:spcPts val="1000"/>
              </a:spcBef>
              <a:buSzPct val="120000"/>
              <a:buFont typeface="Wingdings" panose="05000000000000000000" pitchFamily="2" charset="2"/>
              <a:buChar char="p"/>
            </a:pPr>
            <a:endParaRPr lang="zh-CN" altLang="en-US" sz="2200" dirty="0">
              <a:latin typeface="+mn-ea"/>
              <a:ea typeface="+mn-ea"/>
              <a:cs typeface="宋体"/>
            </a:endParaRPr>
          </a:p>
          <a:p>
            <a:pPr marL="228600" lvl="1">
              <a:spcBef>
                <a:spcPts val="1000"/>
              </a:spcBef>
              <a:buSzPct val="120000"/>
              <a:buFont typeface="Wingdings" panose="05000000000000000000" pitchFamily="2" charset="2"/>
              <a:buChar char="p"/>
            </a:pPr>
            <a:r>
              <a:rPr lang="en-US" altLang="zh-CN" sz="2200" dirty="0">
                <a:latin typeface="Verdana" charset="0"/>
                <a:ea typeface="Verdana" charset="0"/>
                <a:cs typeface="Verdana" charset="0"/>
              </a:rPr>
              <a:t>E</a:t>
            </a:r>
            <a:r>
              <a:rPr lang="zh-CN" altLang="en-US" sz="2200" dirty="0">
                <a:latin typeface="+mn-ea"/>
                <a:ea typeface="+mn-ea"/>
                <a:cs typeface="宋体"/>
              </a:rPr>
              <a:t>步</a:t>
            </a:r>
            <a:r>
              <a:rPr lang="en-US" altLang="zh-CN" sz="2200" dirty="0">
                <a:latin typeface="+mn-ea"/>
                <a:ea typeface="+mn-ea"/>
                <a:cs typeface="宋体"/>
              </a:rPr>
              <a:t>(</a:t>
            </a:r>
            <a:r>
              <a:rPr lang="en-US" altLang="zh-CN" sz="2200" dirty="0">
                <a:latin typeface="Verdana" charset="0"/>
                <a:ea typeface="Verdana" charset="0"/>
                <a:cs typeface="Verdana" charset="0"/>
              </a:rPr>
              <a:t>Expectation</a:t>
            </a:r>
            <a:r>
              <a:rPr lang="en-US" altLang="zh-CN" sz="2200" dirty="0">
                <a:latin typeface="+mn-ea"/>
                <a:ea typeface="+mn-ea"/>
                <a:cs typeface="宋体"/>
              </a:rPr>
              <a:t>):</a:t>
            </a:r>
            <a:r>
              <a:rPr lang="zh-CN" altLang="en-US" sz="2200" dirty="0">
                <a:latin typeface="+mn-ea"/>
                <a:ea typeface="+mn-ea"/>
                <a:cs typeface="宋体"/>
              </a:rPr>
              <a:t>以当前参数   推断隐变量分布             ，并计算对数似然     </a:t>
            </a:r>
            <a:r>
              <a:rPr lang="en-US" altLang="zh-CN" sz="2200" dirty="0">
                <a:latin typeface="+mn-ea"/>
                <a:ea typeface="+mn-ea"/>
                <a:cs typeface="宋体"/>
              </a:rPr>
              <a:t>   </a:t>
            </a:r>
            <a:r>
              <a:rPr lang="zh-CN" altLang="en-US" sz="2200" dirty="0">
                <a:latin typeface="+mn-ea"/>
                <a:ea typeface="+mn-ea"/>
                <a:cs typeface="宋体"/>
              </a:rPr>
              <a:t>    关于</a:t>
            </a:r>
            <a:r>
              <a:rPr lang="en-US" altLang="zh-CN" sz="2200" dirty="0">
                <a:latin typeface="+mn-ea"/>
                <a:ea typeface="+mn-ea"/>
                <a:cs typeface="Times"/>
              </a:rPr>
              <a:t>  </a:t>
            </a:r>
            <a:r>
              <a:rPr lang="zh-CN" altLang="en-US" sz="2200" dirty="0">
                <a:latin typeface="+mn-ea"/>
                <a:ea typeface="+mn-ea"/>
                <a:cs typeface="Times"/>
              </a:rPr>
              <a:t>的期</a:t>
            </a:r>
            <a:r>
              <a:rPr lang="zh-CN" altLang="en-US" sz="2200" dirty="0">
                <a:latin typeface="+mn-ea"/>
                <a:ea typeface="+mn-ea"/>
                <a:cs typeface="宋体"/>
              </a:rPr>
              <a:t>望</a:t>
            </a:r>
            <a:r>
              <a:rPr lang="en-US" altLang="zh-CN" sz="2200" dirty="0">
                <a:latin typeface="+mn-ea"/>
                <a:ea typeface="+mn-ea"/>
                <a:cs typeface="宋体"/>
              </a:rPr>
              <a:t>:</a:t>
            </a:r>
            <a:endParaRPr lang="zh-CN" altLang="en-US" sz="2200" dirty="0">
              <a:latin typeface="+mn-ea"/>
              <a:ea typeface="+mn-ea"/>
              <a:cs typeface="宋体"/>
            </a:endParaRPr>
          </a:p>
          <a:p>
            <a:pPr marL="228600" lvl="1">
              <a:spcBef>
                <a:spcPts val="1000"/>
              </a:spcBef>
              <a:buSzPct val="120000"/>
              <a:buFont typeface="Wingdings" panose="05000000000000000000" pitchFamily="2" charset="2"/>
              <a:buChar char="p"/>
            </a:pPr>
            <a:endParaRPr lang="zh-CN" altLang="en-US" sz="2200" dirty="0">
              <a:latin typeface="+mn-ea"/>
              <a:ea typeface="+mn-ea"/>
              <a:cs typeface="宋体"/>
            </a:endParaRPr>
          </a:p>
          <a:p>
            <a:pPr marL="228600" lvl="1">
              <a:spcBef>
                <a:spcPts val="1000"/>
              </a:spcBef>
              <a:buSzPct val="120000"/>
              <a:buFont typeface="Wingdings" panose="05000000000000000000" pitchFamily="2" charset="2"/>
              <a:buChar char="p"/>
            </a:pPr>
            <a:endParaRPr lang="zh-CN" altLang="en-US" sz="2200" dirty="0">
              <a:latin typeface="+mn-ea"/>
              <a:ea typeface="+mn-ea"/>
              <a:cs typeface="宋体"/>
            </a:endParaRPr>
          </a:p>
          <a:p>
            <a:pPr marL="228600" lvl="1">
              <a:spcBef>
                <a:spcPts val="1000"/>
              </a:spcBef>
              <a:buSzPct val="120000"/>
              <a:buFont typeface="Wingdings" panose="05000000000000000000" pitchFamily="2" charset="2"/>
              <a:buChar char="p"/>
            </a:pPr>
            <a:r>
              <a:rPr lang="en-US" altLang="zh-CN" sz="2200" dirty="0">
                <a:latin typeface="Verdana" charset="0"/>
                <a:ea typeface="Verdana" charset="0"/>
                <a:cs typeface="Verdana" charset="0"/>
              </a:rPr>
              <a:t>M</a:t>
            </a:r>
            <a:r>
              <a:rPr lang="zh-CN" altLang="en-US" sz="2200" dirty="0">
                <a:latin typeface="宋体"/>
                <a:ea typeface="宋体"/>
                <a:cs typeface="宋体"/>
              </a:rPr>
              <a:t>步</a:t>
            </a:r>
            <a:r>
              <a:rPr lang="en-US" altLang="zh-CN" sz="2200" dirty="0">
                <a:latin typeface="宋体"/>
                <a:ea typeface="宋体"/>
                <a:cs typeface="宋体"/>
              </a:rPr>
              <a:t>(</a:t>
            </a:r>
            <a:r>
              <a:rPr lang="en-US" altLang="zh-CN" sz="2200" dirty="0">
                <a:latin typeface="Verdana" charset="0"/>
                <a:ea typeface="Verdana" charset="0"/>
                <a:cs typeface="Verdana" charset="0"/>
              </a:rPr>
              <a:t>Maximization</a:t>
            </a:r>
            <a:r>
              <a:rPr lang="en-US" altLang="zh-CN" sz="2200" dirty="0">
                <a:latin typeface="宋体"/>
                <a:ea typeface="宋体"/>
                <a:cs typeface="宋体"/>
              </a:rPr>
              <a:t>):</a:t>
            </a:r>
            <a:r>
              <a:rPr lang="zh-CN" altLang="en-US" sz="2200" dirty="0">
                <a:latin typeface="+mn-ea"/>
                <a:ea typeface="+mn-ea"/>
                <a:cs typeface="宋体"/>
              </a:rPr>
              <a:t>寻找参数最大化期望似然，即</a:t>
            </a:r>
            <a:endParaRPr lang="en-US" altLang="zh-CN" sz="2200" dirty="0">
              <a:latin typeface="+mn-ea"/>
              <a:ea typeface="+mn-ea"/>
              <a:cs typeface="宋体"/>
            </a:endParaRPr>
          </a:p>
          <a:p>
            <a:pPr marL="228600" lvl="1">
              <a:spcBef>
                <a:spcPts val="1000"/>
              </a:spcBef>
              <a:buSzPct val="120000"/>
              <a:buFont typeface="Wingdings" panose="05000000000000000000" pitchFamily="2" charset="2"/>
              <a:buChar char="p"/>
            </a:pPr>
            <a:endParaRPr lang="en-US" altLang="zh-CN" sz="2200" dirty="0">
              <a:latin typeface="+mn-ea"/>
              <a:ea typeface="+mn-ea"/>
              <a:cs typeface="宋体"/>
            </a:endParaRPr>
          </a:p>
          <a:p>
            <a:pPr marL="228600" lvl="1">
              <a:spcBef>
                <a:spcPts val="1000"/>
              </a:spcBef>
              <a:buSzPct val="120000"/>
              <a:buFont typeface="Wingdings" panose="05000000000000000000" pitchFamily="2" charset="2"/>
              <a:buChar char="p"/>
            </a:pPr>
            <a:endParaRPr lang="zh-CN" altLang="en-US" sz="2200" dirty="0">
              <a:latin typeface="+mn-ea"/>
              <a:ea typeface="+mn-ea"/>
              <a:cs typeface="宋体"/>
            </a:endParaRPr>
          </a:p>
          <a:p>
            <a:pPr marL="228600" lvl="1">
              <a:spcBef>
                <a:spcPts val="1000"/>
              </a:spcBef>
              <a:buSzPct val="120000"/>
              <a:buFont typeface="Wingdings" panose="05000000000000000000" pitchFamily="2" charset="2"/>
              <a:buChar char="p"/>
            </a:pPr>
            <a:r>
              <a:rPr lang="en-US" altLang="zh-CN" sz="2200" dirty="0">
                <a:latin typeface="Verdana" charset="0"/>
                <a:ea typeface="Verdana" charset="0"/>
                <a:cs typeface="Verdana" charset="0"/>
              </a:rPr>
              <a:t>EM</a:t>
            </a:r>
            <a:r>
              <a:rPr lang="zh-CN" altLang="en-US" sz="2200" dirty="0">
                <a:latin typeface="+mn-ea"/>
                <a:ea typeface="+mn-ea"/>
                <a:cs typeface="宋体"/>
              </a:rPr>
              <a:t>算法使用两个步骤交替计算：第一步计算期望</a:t>
            </a:r>
            <a:r>
              <a:rPr lang="en-US" altLang="zh-CN" sz="2200" dirty="0">
                <a:latin typeface="+mn-ea"/>
                <a:ea typeface="+mn-ea"/>
                <a:cs typeface="宋体"/>
              </a:rPr>
              <a:t>(</a:t>
            </a:r>
            <a:r>
              <a:rPr lang="en-US" altLang="zh-CN" sz="2200" dirty="0">
                <a:latin typeface="Verdana" charset="0"/>
                <a:ea typeface="Verdana" charset="0"/>
                <a:cs typeface="Verdana" charset="0"/>
              </a:rPr>
              <a:t>E</a:t>
            </a:r>
            <a:r>
              <a:rPr lang="zh-CN" altLang="en-US" sz="2200" dirty="0">
                <a:latin typeface="+mn-ea"/>
                <a:ea typeface="+mn-ea"/>
                <a:cs typeface="宋体"/>
              </a:rPr>
              <a:t>步</a:t>
            </a:r>
            <a:r>
              <a:rPr lang="en-US" altLang="zh-CN" sz="2200" dirty="0">
                <a:latin typeface="+mn-ea"/>
                <a:ea typeface="+mn-ea"/>
                <a:cs typeface="宋体"/>
              </a:rPr>
              <a:t>)</a:t>
            </a:r>
            <a:r>
              <a:rPr lang="zh-CN" altLang="en-US" sz="2200" dirty="0">
                <a:latin typeface="+mn-ea"/>
                <a:ea typeface="+mn-ea"/>
                <a:cs typeface="宋体"/>
              </a:rPr>
              <a:t>，利用当前估计的参数值计算对数似然的参数值；第二步最大化</a:t>
            </a:r>
            <a:r>
              <a:rPr lang="en-US" altLang="zh-CN" sz="2200" dirty="0">
                <a:latin typeface="+mn-ea"/>
                <a:ea typeface="+mn-ea"/>
                <a:cs typeface="宋体"/>
              </a:rPr>
              <a:t>(</a:t>
            </a:r>
            <a:r>
              <a:rPr lang="en-US" altLang="zh-CN" sz="2200" dirty="0">
                <a:latin typeface="Verdana" charset="0"/>
                <a:ea typeface="Verdana" charset="0"/>
                <a:cs typeface="Verdana" charset="0"/>
              </a:rPr>
              <a:t>M</a:t>
            </a:r>
            <a:r>
              <a:rPr lang="zh-CN" altLang="en-US" sz="2200" dirty="0">
                <a:latin typeface="+mn-ea"/>
                <a:ea typeface="+mn-ea"/>
                <a:cs typeface="宋体"/>
              </a:rPr>
              <a:t>步</a:t>
            </a:r>
            <a:r>
              <a:rPr lang="en-US" altLang="zh-CN" sz="2200" dirty="0">
                <a:latin typeface="+mn-ea"/>
                <a:ea typeface="+mn-ea"/>
                <a:cs typeface="宋体"/>
              </a:rPr>
              <a:t>)</a:t>
            </a:r>
            <a:r>
              <a:rPr lang="zh-CN" altLang="en-US" sz="2200" dirty="0">
                <a:latin typeface="+mn-ea"/>
                <a:ea typeface="+mn-ea"/>
                <a:cs typeface="宋体"/>
              </a:rPr>
              <a:t>，寻找能使</a:t>
            </a:r>
            <a:r>
              <a:rPr lang="en-US" altLang="zh-CN" sz="2200" dirty="0">
                <a:latin typeface="Verdana" charset="0"/>
                <a:ea typeface="Verdana" charset="0"/>
                <a:cs typeface="Verdana" charset="0"/>
              </a:rPr>
              <a:t>E</a:t>
            </a:r>
            <a:r>
              <a:rPr lang="zh-CN" altLang="en-US" sz="2200" dirty="0">
                <a:latin typeface="+mn-ea"/>
                <a:ea typeface="+mn-ea"/>
                <a:cs typeface="宋体"/>
              </a:rPr>
              <a:t>步产生的似然期望最大化的参数值</a:t>
            </a:r>
            <a:r>
              <a:rPr lang="en-US" altLang="zh-CN" sz="2200" dirty="0">
                <a:latin typeface="+mn-ea"/>
                <a:ea typeface="+mn-ea"/>
                <a:cs typeface="宋体"/>
              </a:rPr>
              <a:t>……</a:t>
            </a:r>
            <a:r>
              <a:rPr lang="zh-CN" altLang="en-US" sz="2200" dirty="0">
                <a:latin typeface="+mn-ea"/>
                <a:ea typeface="+mn-ea"/>
                <a:cs typeface="宋体"/>
              </a:rPr>
              <a:t>直至收敛到全局最优解。</a:t>
            </a:r>
            <a:endParaRPr lang="en-US" altLang="zh-CN" sz="2200" dirty="0">
              <a:latin typeface="+mn-ea"/>
              <a:ea typeface="+mn-ea"/>
              <a:cs typeface="宋体"/>
            </a:endParaRPr>
          </a:p>
          <a:p>
            <a:endParaRPr kumimoji="1" lang="zh-CN" altLang="en-US" dirty="0">
              <a:latin typeface="+mn-ea"/>
              <a:ea typeface="+mn-ea"/>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2098169058"/>
              </p:ext>
            </p:extLst>
          </p:nvPr>
        </p:nvGraphicFramePr>
        <p:xfrm>
          <a:off x="1885168" y="1496206"/>
          <a:ext cx="1417638" cy="329203"/>
        </p:xfrm>
        <a:graphic>
          <a:graphicData uri="http://schemas.openxmlformats.org/presentationml/2006/ole">
            <mc:AlternateContent xmlns:mc="http://schemas.openxmlformats.org/markup-compatibility/2006">
              <mc:Choice xmlns:v="urn:schemas-microsoft-com:vml" Requires="v">
                <p:oleObj name="Formula" r:id="rId2" imgW="810360" imgH="189360" progId="Equation.Ribbit">
                  <p:embed/>
                </p:oleObj>
              </mc:Choice>
              <mc:Fallback>
                <p:oleObj name="Formula" r:id="rId2" imgW="810360" imgH="189360" progId="Equation.Ribbit">
                  <p:embed/>
                  <p:pic>
                    <p:nvPicPr>
                      <p:cNvPr id="0" name=""/>
                      <p:cNvPicPr/>
                      <p:nvPr/>
                    </p:nvPicPr>
                    <p:blipFill>
                      <a:blip r:embed="rId3"/>
                      <a:stretch>
                        <a:fillRect/>
                      </a:stretch>
                    </p:blipFill>
                    <p:spPr>
                      <a:xfrm>
                        <a:off x="1885168" y="1496206"/>
                        <a:ext cx="1417638" cy="329203"/>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1962911909"/>
              </p:ext>
            </p:extLst>
          </p:nvPr>
        </p:nvGraphicFramePr>
        <p:xfrm>
          <a:off x="2666218" y="2668989"/>
          <a:ext cx="1417638" cy="329203"/>
        </p:xfrm>
        <a:graphic>
          <a:graphicData uri="http://schemas.openxmlformats.org/presentationml/2006/ole">
            <mc:AlternateContent xmlns:mc="http://schemas.openxmlformats.org/markup-compatibility/2006">
              <mc:Choice xmlns:v="urn:schemas-microsoft-com:vml" Requires="v">
                <p:oleObj name="Formula" r:id="rId4" imgW="810360" imgH="189360" progId="Equation.Ribbit">
                  <p:embed/>
                </p:oleObj>
              </mc:Choice>
              <mc:Fallback>
                <p:oleObj name="Formula" r:id="rId4" imgW="810360" imgH="189360" progId="Equation.Ribbit">
                  <p:embed/>
                  <p:pic>
                    <p:nvPicPr>
                      <p:cNvPr id="0" name=""/>
                      <p:cNvPicPr/>
                      <p:nvPr/>
                    </p:nvPicPr>
                    <p:blipFill>
                      <a:blip r:embed="rId3"/>
                      <a:stretch>
                        <a:fillRect/>
                      </a:stretch>
                    </p:blipFill>
                    <p:spPr>
                      <a:xfrm>
                        <a:off x="2666218" y="2668989"/>
                        <a:ext cx="1417638" cy="329203"/>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2422144891"/>
              </p:ext>
            </p:extLst>
          </p:nvPr>
        </p:nvGraphicFramePr>
        <p:xfrm>
          <a:off x="6470419" y="1204600"/>
          <a:ext cx="271462" cy="312737"/>
        </p:xfrm>
        <a:graphic>
          <a:graphicData uri="http://schemas.openxmlformats.org/presentationml/2006/ole">
            <mc:AlternateContent xmlns:mc="http://schemas.openxmlformats.org/markup-compatibility/2006">
              <mc:Choice xmlns:v="urn:schemas-microsoft-com:vml" Requires="v">
                <p:oleObj name="Formula" r:id="rId5" imgW="156240" imgH="179280" progId="Equation.Ribbit">
                  <p:embed/>
                </p:oleObj>
              </mc:Choice>
              <mc:Fallback>
                <p:oleObj name="Formula" r:id="rId5" imgW="156240" imgH="179280" progId="Equation.Ribbit">
                  <p:embed/>
                  <p:pic>
                    <p:nvPicPr>
                      <p:cNvPr id="0" name=""/>
                      <p:cNvPicPr/>
                      <p:nvPr/>
                    </p:nvPicPr>
                    <p:blipFill>
                      <a:blip r:embed="rId6"/>
                      <a:stretch>
                        <a:fillRect/>
                      </a:stretch>
                    </p:blipFill>
                    <p:spPr>
                      <a:xfrm>
                        <a:off x="6470419" y="1204600"/>
                        <a:ext cx="271462" cy="312737"/>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978084112"/>
              </p:ext>
            </p:extLst>
          </p:nvPr>
        </p:nvGraphicFramePr>
        <p:xfrm>
          <a:off x="8320088" y="1225236"/>
          <a:ext cx="174625" cy="271463"/>
        </p:xfrm>
        <a:graphic>
          <a:graphicData uri="http://schemas.openxmlformats.org/presentationml/2006/ole">
            <mc:AlternateContent xmlns:mc="http://schemas.openxmlformats.org/markup-compatibility/2006">
              <mc:Choice xmlns:v="urn:schemas-microsoft-com:vml" Requires="v">
                <p:oleObj name="Formula" r:id="rId7" imgW="100440" imgH="155160" progId="Equation.Ribbit">
                  <p:embed/>
                </p:oleObj>
              </mc:Choice>
              <mc:Fallback>
                <p:oleObj name="Formula" r:id="rId7" imgW="100440" imgH="155160" progId="Equation.Ribbit">
                  <p:embed/>
                  <p:pic>
                    <p:nvPicPr>
                      <p:cNvPr id="0" name=""/>
                      <p:cNvPicPr/>
                      <p:nvPr/>
                    </p:nvPicPr>
                    <p:blipFill>
                      <a:blip r:embed="rId8"/>
                      <a:stretch>
                        <a:fillRect/>
                      </a:stretch>
                    </p:blipFill>
                    <p:spPr>
                      <a:xfrm>
                        <a:off x="8320088" y="1225236"/>
                        <a:ext cx="174625" cy="271463"/>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4235750213"/>
              </p:ext>
            </p:extLst>
          </p:nvPr>
        </p:nvGraphicFramePr>
        <p:xfrm>
          <a:off x="4783433" y="2697860"/>
          <a:ext cx="174625" cy="271463"/>
        </p:xfrm>
        <a:graphic>
          <a:graphicData uri="http://schemas.openxmlformats.org/presentationml/2006/ole">
            <mc:AlternateContent xmlns:mc="http://schemas.openxmlformats.org/markup-compatibility/2006">
              <mc:Choice xmlns:v="urn:schemas-microsoft-com:vml" Requires="v">
                <p:oleObj name="Formula" r:id="rId9" imgW="100440" imgH="155160" progId="Equation.Ribbit">
                  <p:embed/>
                </p:oleObj>
              </mc:Choice>
              <mc:Fallback>
                <p:oleObj name="Formula" r:id="rId9" imgW="100440" imgH="155160" progId="Equation.Ribbit">
                  <p:embed/>
                  <p:pic>
                    <p:nvPicPr>
                      <p:cNvPr id="0" name=""/>
                      <p:cNvPicPr/>
                      <p:nvPr/>
                    </p:nvPicPr>
                    <p:blipFill>
                      <a:blip r:embed="rId8"/>
                      <a:stretch>
                        <a:fillRect/>
                      </a:stretch>
                    </p:blipFill>
                    <p:spPr>
                      <a:xfrm>
                        <a:off x="4783433" y="2697860"/>
                        <a:ext cx="174625" cy="271463"/>
                      </a:xfrm>
                      <a:prstGeom prst="rect">
                        <a:avLst/>
                      </a:prstGeom>
                    </p:spPr>
                  </p:pic>
                </p:oleObj>
              </mc:Fallback>
            </mc:AlternateContent>
          </a:graphicData>
        </a:graphic>
      </p:graphicFrame>
      <p:grpSp>
        <p:nvGrpSpPr>
          <p:cNvPr id="5" name="组合 4"/>
          <p:cNvGrpSpPr/>
          <p:nvPr/>
        </p:nvGrpSpPr>
        <p:grpSpPr>
          <a:xfrm>
            <a:off x="1625902" y="3151938"/>
            <a:ext cx="5976080" cy="395028"/>
            <a:chOff x="1625902" y="3151938"/>
            <a:chExt cx="5976080" cy="395028"/>
          </a:xfrm>
        </p:grpSpPr>
        <p:pic>
          <p:nvPicPr>
            <p:cNvPr id="20" name="Picture 15"/>
            <p:cNvPicPr>
              <a:picLocks noChangeAspect="1"/>
            </p:cNvPicPr>
            <p:nvPr/>
          </p:nvPicPr>
          <p:blipFill>
            <a:blip r:embed="rId10"/>
            <a:stretch>
              <a:fillRect/>
            </a:stretch>
          </p:blipFill>
          <p:spPr>
            <a:xfrm>
              <a:off x="6756743" y="3195422"/>
              <a:ext cx="845239" cy="349707"/>
            </a:xfrm>
            <a:prstGeom prst="rect">
              <a:avLst/>
            </a:prstGeom>
          </p:spPr>
        </p:pic>
        <p:graphicFrame>
          <p:nvGraphicFramePr>
            <p:cNvPr id="30" name="对象 29"/>
            <p:cNvGraphicFramePr>
              <a:graphicFrameLocks noChangeAspect="1"/>
            </p:cNvGraphicFramePr>
            <p:nvPr>
              <p:extLst>
                <p:ext uri="{D42A27DB-BD31-4B8C-83A1-F6EECF244321}">
                  <p14:modId xmlns:p14="http://schemas.microsoft.com/office/powerpoint/2010/main" val="390306921"/>
                </p:ext>
              </p:extLst>
            </p:nvPr>
          </p:nvGraphicFramePr>
          <p:xfrm>
            <a:off x="1625902" y="3151938"/>
            <a:ext cx="4368551" cy="395028"/>
          </p:xfrm>
          <a:graphic>
            <a:graphicData uri="http://schemas.openxmlformats.org/presentationml/2006/ole">
              <mc:AlternateContent xmlns:mc="http://schemas.openxmlformats.org/markup-compatibility/2006">
                <mc:Choice xmlns:v="urn:schemas-microsoft-com:vml" Requires="v">
                  <p:oleObj name="Formula" r:id="rId11" imgW="2215080" imgH="201960" progId="Equation.Ribbit">
                    <p:embed/>
                  </p:oleObj>
                </mc:Choice>
                <mc:Fallback>
                  <p:oleObj name="Formula" r:id="rId11" imgW="2215080" imgH="201960" progId="Equation.Ribbit">
                    <p:embed/>
                    <p:pic>
                      <p:nvPicPr>
                        <p:cNvPr id="0" name=""/>
                        <p:cNvPicPr/>
                        <p:nvPr/>
                      </p:nvPicPr>
                      <p:blipFill>
                        <a:blip r:embed="rId12"/>
                        <a:stretch>
                          <a:fillRect/>
                        </a:stretch>
                      </p:blipFill>
                      <p:spPr>
                        <a:xfrm>
                          <a:off x="1625902" y="3151938"/>
                          <a:ext cx="4368551" cy="395028"/>
                        </a:xfrm>
                        <a:prstGeom prst="rect">
                          <a:avLst/>
                        </a:prstGeom>
                      </p:spPr>
                    </p:pic>
                  </p:oleObj>
                </mc:Fallback>
              </mc:AlternateContent>
            </a:graphicData>
          </a:graphic>
        </p:graphicFrame>
      </p:grpSp>
      <p:grpSp>
        <p:nvGrpSpPr>
          <p:cNvPr id="6" name="组合 5"/>
          <p:cNvGrpSpPr/>
          <p:nvPr/>
        </p:nvGrpSpPr>
        <p:grpSpPr>
          <a:xfrm>
            <a:off x="1941107" y="4418131"/>
            <a:ext cx="5561240" cy="629361"/>
            <a:chOff x="1941107" y="4418131"/>
            <a:chExt cx="5561240" cy="629361"/>
          </a:xfrm>
        </p:grpSpPr>
        <p:pic>
          <p:nvPicPr>
            <p:cNvPr id="23" name="Picture 17"/>
            <p:cNvPicPr>
              <a:picLocks noChangeAspect="1"/>
            </p:cNvPicPr>
            <p:nvPr/>
          </p:nvPicPr>
          <p:blipFill>
            <a:blip r:embed="rId13"/>
            <a:stretch>
              <a:fillRect/>
            </a:stretch>
          </p:blipFill>
          <p:spPr>
            <a:xfrm>
              <a:off x="6654979" y="4511896"/>
              <a:ext cx="847368" cy="354444"/>
            </a:xfrm>
            <a:prstGeom prst="rect">
              <a:avLst/>
            </a:prstGeom>
          </p:spPr>
        </p:pic>
        <p:graphicFrame>
          <p:nvGraphicFramePr>
            <p:cNvPr id="31" name="对象 30"/>
            <p:cNvGraphicFramePr>
              <a:graphicFrameLocks noChangeAspect="1"/>
            </p:cNvGraphicFramePr>
            <p:nvPr>
              <p:extLst>
                <p:ext uri="{D42A27DB-BD31-4B8C-83A1-F6EECF244321}">
                  <p14:modId xmlns:p14="http://schemas.microsoft.com/office/powerpoint/2010/main" val="3383635819"/>
                </p:ext>
              </p:extLst>
            </p:nvPr>
          </p:nvGraphicFramePr>
          <p:xfrm>
            <a:off x="1941107" y="4418131"/>
            <a:ext cx="3833036" cy="629361"/>
          </p:xfrm>
          <a:graphic>
            <a:graphicData uri="http://schemas.openxmlformats.org/presentationml/2006/ole">
              <mc:AlternateContent xmlns:mc="http://schemas.openxmlformats.org/markup-compatibility/2006">
                <mc:Choice xmlns:v="urn:schemas-microsoft-com:vml" Requires="v">
                  <p:oleObj name="Formula" r:id="rId14" imgW="1712160" imgH="282240" progId="Equation.Ribbit">
                    <p:embed/>
                  </p:oleObj>
                </mc:Choice>
                <mc:Fallback>
                  <p:oleObj name="Formula" r:id="rId14" imgW="1712160" imgH="282240" progId="Equation.Ribbit">
                    <p:embed/>
                    <p:pic>
                      <p:nvPicPr>
                        <p:cNvPr id="0" name=""/>
                        <p:cNvPicPr/>
                        <p:nvPr/>
                      </p:nvPicPr>
                      <p:blipFill>
                        <a:blip r:embed="rId15"/>
                        <a:stretch>
                          <a:fillRect/>
                        </a:stretch>
                      </p:blipFill>
                      <p:spPr>
                        <a:xfrm>
                          <a:off x="1941107" y="4418131"/>
                          <a:ext cx="3833036" cy="629361"/>
                        </a:xfrm>
                        <a:prstGeom prst="rect">
                          <a:avLst/>
                        </a:prstGeom>
                      </p:spPr>
                    </p:pic>
                  </p:oleObj>
                </mc:Fallback>
              </mc:AlternateContent>
            </a:graphicData>
          </a:graphic>
        </p:graphicFrame>
      </p:grpSp>
      <p:graphicFrame>
        <p:nvGraphicFramePr>
          <p:cNvPr id="32" name="对象 31"/>
          <p:cNvGraphicFramePr>
            <a:graphicFrameLocks noChangeAspect="1"/>
          </p:cNvGraphicFramePr>
          <p:nvPr>
            <p:extLst>
              <p:ext uri="{D42A27DB-BD31-4B8C-83A1-F6EECF244321}">
                <p14:modId xmlns:p14="http://schemas.microsoft.com/office/powerpoint/2010/main" val="1803832877"/>
              </p:ext>
            </p:extLst>
          </p:nvPr>
        </p:nvGraphicFramePr>
        <p:xfrm>
          <a:off x="4690066" y="2339603"/>
          <a:ext cx="333375" cy="379892"/>
        </p:xfrm>
        <a:graphic>
          <a:graphicData uri="http://schemas.openxmlformats.org/presentationml/2006/ole">
            <mc:AlternateContent xmlns:mc="http://schemas.openxmlformats.org/markup-compatibility/2006">
              <mc:Choice xmlns:v="urn:schemas-microsoft-com:vml" Requires="v">
                <p:oleObj name="Formula" r:id="rId16" imgW="156240" imgH="179280" progId="Equation.Ribbit">
                  <p:embed/>
                </p:oleObj>
              </mc:Choice>
              <mc:Fallback>
                <p:oleObj name="Formula" r:id="rId16" imgW="156240" imgH="179280" progId="Equation.Ribbit">
                  <p:embed/>
                  <p:pic>
                    <p:nvPicPr>
                      <p:cNvPr id="0" name=""/>
                      <p:cNvPicPr/>
                      <p:nvPr/>
                    </p:nvPicPr>
                    <p:blipFill>
                      <a:blip r:embed="rId6"/>
                      <a:stretch>
                        <a:fillRect/>
                      </a:stretch>
                    </p:blipFill>
                    <p:spPr>
                      <a:xfrm>
                        <a:off x="4690066" y="2339603"/>
                        <a:ext cx="333375" cy="379892"/>
                      </a:xfrm>
                      <a:prstGeom prst="rect">
                        <a:avLst/>
                      </a:prstGeom>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1810139971"/>
              </p:ext>
            </p:extLst>
          </p:nvPr>
        </p:nvGraphicFramePr>
        <p:xfrm>
          <a:off x="7078663" y="2389101"/>
          <a:ext cx="1601787" cy="330394"/>
        </p:xfrm>
        <a:graphic>
          <a:graphicData uri="http://schemas.openxmlformats.org/presentationml/2006/ole">
            <mc:AlternateContent xmlns:mc="http://schemas.openxmlformats.org/markup-compatibility/2006">
              <mc:Choice xmlns:v="urn:schemas-microsoft-com:vml" Requires="v">
                <p:oleObj name="Formula" r:id="rId17" imgW="851040" imgH="177840" progId="Equation.Ribbit">
                  <p:embed/>
                </p:oleObj>
              </mc:Choice>
              <mc:Fallback>
                <p:oleObj name="Formula" r:id="rId17" imgW="851040" imgH="177840" progId="Equation.Ribbit">
                  <p:embed/>
                  <p:pic>
                    <p:nvPicPr>
                      <p:cNvPr id="0" name=""/>
                      <p:cNvPicPr/>
                      <p:nvPr/>
                    </p:nvPicPr>
                    <p:blipFill>
                      <a:blip r:embed="rId18"/>
                      <a:stretch>
                        <a:fillRect/>
                      </a:stretch>
                    </p:blipFill>
                    <p:spPr>
                      <a:xfrm>
                        <a:off x="7078663" y="2389101"/>
                        <a:ext cx="1601787" cy="330394"/>
                      </a:xfrm>
                      <a:prstGeom prst="rect">
                        <a:avLst/>
                      </a:prstGeom>
                    </p:spPr>
                  </p:pic>
                </p:oleObj>
              </mc:Fallback>
            </mc:AlternateContent>
          </a:graphicData>
        </a:graphic>
      </p:graphicFrame>
    </p:spTree>
    <p:extLst>
      <p:ext uri="{BB962C8B-B14F-4D97-AF65-F5344CB8AC3E}">
        <p14:creationId xmlns:p14="http://schemas.microsoft.com/office/powerpoint/2010/main" val="11979358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小结</a:t>
            </a:r>
          </a:p>
        </p:txBody>
      </p:sp>
      <p:sp>
        <p:nvSpPr>
          <p:cNvPr id="4" name="内容占位符 3"/>
          <p:cNvSpPr>
            <a:spLocks noGrp="1"/>
          </p:cNvSpPr>
          <p:nvPr>
            <p:ph idx="1"/>
          </p:nvPr>
        </p:nvSpPr>
        <p:spPr>
          <a:xfrm>
            <a:off x="260350" y="1242562"/>
            <a:ext cx="8616950" cy="4662938"/>
          </a:xfrm>
        </p:spPr>
        <p:txBody>
          <a:bodyPr>
            <a:noAutofit/>
          </a:bodyPr>
          <a:lstStyle/>
          <a:p>
            <a:pPr>
              <a:lnSpc>
                <a:spcPct val="150000"/>
              </a:lnSpc>
            </a:pPr>
            <a:r>
              <a:rPr lang="zh-CN" altLang="en-US" sz="2800" b="1" dirty="0">
                <a:latin typeface="+mn-ea"/>
                <a:ea typeface="+mn-ea"/>
                <a:cs typeface="宋体"/>
              </a:rPr>
              <a:t>贝叶斯决策论</a:t>
            </a:r>
            <a:endParaRPr lang="en-US" altLang="zh-CN" sz="2800" b="1" dirty="0">
              <a:latin typeface="+mn-ea"/>
              <a:ea typeface="+mn-ea"/>
              <a:cs typeface="宋体"/>
            </a:endParaRPr>
          </a:p>
          <a:p>
            <a:pPr>
              <a:lnSpc>
                <a:spcPct val="150000"/>
              </a:lnSpc>
            </a:pPr>
            <a:r>
              <a:rPr lang="zh-CN" altLang="en-US" sz="2800" b="1" dirty="0">
                <a:latin typeface="+mn-ea"/>
                <a:ea typeface="+mn-ea"/>
                <a:cs typeface="宋体"/>
              </a:rPr>
              <a:t>极大似然估计</a:t>
            </a:r>
            <a:endParaRPr lang="en-US" altLang="zh-CN" sz="2800" b="1" dirty="0">
              <a:latin typeface="+mn-ea"/>
              <a:ea typeface="+mn-ea"/>
              <a:cs typeface="宋体"/>
            </a:endParaRPr>
          </a:p>
          <a:p>
            <a:pPr>
              <a:lnSpc>
                <a:spcPct val="150000"/>
              </a:lnSpc>
            </a:pPr>
            <a:r>
              <a:rPr lang="zh-CN" altLang="en-US" sz="2800" b="1" dirty="0">
                <a:latin typeface="+mn-ea"/>
                <a:ea typeface="+mn-ea"/>
                <a:cs typeface="宋体"/>
              </a:rPr>
              <a:t>朴素贝叶斯分类器</a:t>
            </a:r>
            <a:endParaRPr lang="en-US" altLang="zh-CN" sz="2800" b="1" dirty="0">
              <a:latin typeface="+mn-ea"/>
              <a:ea typeface="+mn-ea"/>
              <a:cs typeface="宋体"/>
            </a:endParaRPr>
          </a:p>
          <a:p>
            <a:pPr>
              <a:lnSpc>
                <a:spcPct val="150000"/>
              </a:lnSpc>
            </a:pPr>
            <a:r>
              <a:rPr lang="zh-CN" altLang="en-US" sz="2800" b="1" dirty="0">
                <a:latin typeface="+mn-ea"/>
                <a:ea typeface="+mn-ea"/>
                <a:cs typeface="宋体"/>
              </a:rPr>
              <a:t>半朴素贝叶斯分类器</a:t>
            </a:r>
            <a:endParaRPr lang="en-US" altLang="zh-CN" sz="2800" b="1" dirty="0">
              <a:latin typeface="+mn-ea"/>
              <a:ea typeface="+mn-ea"/>
              <a:cs typeface="宋体"/>
            </a:endParaRPr>
          </a:p>
          <a:p>
            <a:pPr>
              <a:lnSpc>
                <a:spcPct val="150000"/>
              </a:lnSpc>
            </a:pPr>
            <a:r>
              <a:rPr lang="zh-CN" altLang="en-US" sz="2800" b="1" dirty="0">
                <a:latin typeface="+mn-ea"/>
                <a:ea typeface="+mn-ea"/>
                <a:cs typeface="宋体"/>
              </a:rPr>
              <a:t>贝叶斯网</a:t>
            </a:r>
            <a:endParaRPr lang="en-US" altLang="zh-CN" sz="2800" b="1" dirty="0">
              <a:latin typeface="+mn-ea"/>
              <a:ea typeface="+mn-ea"/>
              <a:cs typeface="宋体"/>
            </a:endParaRPr>
          </a:p>
          <a:p>
            <a:pPr>
              <a:lnSpc>
                <a:spcPct val="150000"/>
              </a:lnSpc>
            </a:pPr>
            <a:r>
              <a:rPr lang="en-US" altLang="zh-CN" sz="2800" b="1" dirty="0">
                <a:latin typeface="+mn-lt"/>
                <a:ea typeface="+mn-ea"/>
                <a:cs typeface="Verdana" charset="0"/>
              </a:rPr>
              <a:t>EM</a:t>
            </a:r>
            <a:r>
              <a:rPr lang="zh-CN" altLang="en-US" sz="2800" b="1" dirty="0">
                <a:latin typeface="+mn-ea"/>
                <a:ea typeface="+mn-ea"/>
                <a:cs typeface="宋体"/>
              </a:rPr>
              <a:t>算法</a:t>
            </a:r>
            <a:endParaRPr lang="en-US" altLang="zh-CN" sz="2800" b="1" dirty="0">
              <a:latin typeface="+mn-ea"/>
              <a:ea typeface="+mn-ea"/>
              <a:cs typeface="宋体"/>
            </a:endParaRPr>
          </a:p>
        </p:txBody>
      </p:sp>
    </p:spTree>
    <p:extLst>
      <p:ext uri="{BB962C8B-B14F-4D97-AF65-F5344CB8AC3E}">
        <p14:creationId xmlns:p14="http://schemas.microsoft.com/office/powerpoint/2010/main" val="36879331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11D147-BE1E-44EF-9257-80944B9F9838}"/>
              </a:ext>
            </a:extLst>
          </p:cNvPr>
          <p:cNvSpPr>
            <a:spLocks noGrp="1"/>
          </p:cNvSpPr>
          <p:nvPr>
            <p:ph type="title"/>
          </p:nvPr>
        </p:nvSpPr>
        <p:spPr>
          <a:xfrm>
            <a:off x="260350" y="42864"/>
            <a:ext cx="7886700" cy="777874"/>
          </a:xfrm>
        </p:spPr>
        <p:txBody>
          <a:bodyPr/>
          <a:lstStyle/>
          <a:p>
            <a:pPr algn="l"/>
            <a:r>
              <a:rPr lang="en-US" altLang="zh-CN" sz="3600" dirty="0">
                <a:solidFill>
                  <a:schemeClr val="accent1"/>
                </a:solidFill>
              </a:rPr>
              <a:t>Task</a:t>
            </a:r>
            <a:endParaRPr lang="zh-CN" altLang="en-US" sz="3600" dirty="0">
              <a:solidFill>
                <a:schemeClr val="accent1"/>
              </a:solidFill>
            </a:endParaRPr>
          </a:p>
        </p:txBody>
      </p:sp>
      <p:sp>
        <p:nvSpPr>
          <p:cNvPr id="5" name="内容占位符 2">
            <a:extLst>
              <a:ext uri="{FF2B5EF4-FFF2-40B4-BE49-F238E27FC236}">
                <a16:creationId xmlns:a16="http://schemas.microsoft.com/office/drawing/2014/main" id="{205B5367-5F8E-42F4-A3EC-67B33FBCA167}"/>
              </a:ext>
            </a:extLst>
          </p:cNvPr>
          <p:cNvSpPr txBox="1">
            <a:spLocks/>
          </p:cNvSpPr>
          <p:nvPr/>
        </p:nvSpPr>
        <p:spPr>
          <a:xfrm>
            <a:off x="260350" y="1158536"/>
            <a:ext cx="8616950" cy="4930775"/>
          </a:xfrm>
          <a:prstGeom prst="rect">
            <a:avLst/>
          </a:prstGeom>
        </p:spPr>
        <p:txBody>
          <a:bodyPr>
            <a:normAutofit fontScale="92500" lnSpcReduction="10000"/>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10000"/>
              </a:lnSpc>
              <a:spcBef>
                <a:spcPts val="1000"/>
              </a:spcBef>
              <a:spcAft>
                <a:spcPts val="0"/>
              </a:spcAft>
              <a:buClr>
                <a:srgbClr val="16754D"/>
              </a:buClr>
              <a:buSzPct val="120000"/>
              <a:buFont typeface="Wingdings" panose="05000000000000000000" pitchFamily="2" charset="2"/>
              <a:buChar char="p"/>
              <a:tabLst/>
              <a:defRPr/>
            </a:pPr>
            <a:r>
              <a:rPr kumimoji="0" lang="zh-CN" altLang="en-US" sz="2200" b="0" i="0" u="none" strike="noStrike" kern="1200" cap="none" spc="0" normalizeH="0" baseline="0" noProof="0" dirty="0">
                <a:ln>
                  <a:noFill/>
                </a:ln>
                <a:solidFill>
                  <a:srgbClr val="16754D"/>
                </a:solidFill>
                <a:effectLst/>
                <a:uLnTx/>
                <a:uFillTx/>
                <a:latin typeface="Verdana" panose="020B0604030504040204" pitchFamily="34" charset="0"/>
                <a:ea typeface="微软雅黑" panose="020B0503020204020204" pitchFamily="34" charset="-122"/>
                <a:cs typeface="+mn-cs"/>
              </a:rPr>
              <a:t>题目</a:t>
            </a:r>
            <a:endParaRPr kumimoji="0" lang="en-US" altLang="zh-CN" sz="2200" b="0" i="0" u="none" strike="noStrike" kern="1200" cap="none" spc="0" normalizeH="0" baseline="0" noProof="0" dirty="0">
              <a:ln>
                <a:noFill/>
              </a:ln>
              <a:solidFill>
                <a:srgbClr val="16754D"/>
              </a:solidFill>
              <a:effectLst/>
              <a:uLnTx/>
              <a:uFillTx/>
              <a:latin typeface="Verdana" panose="020B0604030504040204" pitchFamily="34" charset="0"/>
              <a:ea typeface="微软雅黑" panose="020B0503020204020204" pitchFamily="34" charset="-122"/>
              <a:cs typeface="+mn-cs"/>
            </a:endParaRPr>
          </a:p>
          <a:p>
            <a:pPr marL="342900" marR="0" lvl="0" indent="-342900" algn="l" defTabSz="914400" rtl="0" eaLnBrk="1" fontAlgn="auto" latinLnBrk="0" hangingPunct="1">
              <a:lnSpc>
                <a:spcPct val="90000"/>
              </a:lnSpc>
              <a:spcBef>
                <a:spcPts val="1000"/>
              </a:spcBef>
              <a:spcAft>
                <a:spcPts val="0"/>
              </a:spcAft>
              <a:buClr>
                <a:srgbClr val="16754D"/>
              </a:buClr>
              <a:buSzPct val="120000"/>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solidFill>
                <a:effectLst/>
                <a:uLnTx/>
                <a:uFillTx/>
                <a:latin typeface="Verdana"/>
                <a:ea typeface="幼圆" panose="02010509060101010101" pitchFamily="49" charset="-122"/>
                <a:cs typeface="+mn-cs"/>
              </a:rPr>
              <a:t>编程实现拉普拉斯修正的朴素贝叶斯分类器；</a:t>
            </a:r>
            <a:endParaRPr kumimoji="0" lang="en-US" altLang="zh-CN" sz="2000" b="0" i="0" u="none" strike="noStrike" kern="1200" cap="none" spc="0" normalizeH="0" baseline="0" noProof="0" dirty="0">
              <a:ln>
                <a:noFill/>
              </a:ln>
              <a:solidFill>
                <a:prstClr val="black"/>
              </a:solidFill>
              <a:effectLst/>
              <a:uLnTx/>
              <a:uFillTx/>
              <a:latin typeface="Verdana"/>
              <a:ea typeface="幼圆" panose="02010509060101010101" pitchFamily="49" charset="-122"/>
              <a:cs typeface="+mn-cs"/>
            </a:endParaRPr>
          </a:p>
          <a:p>
            <a:pPr marL="342900" marR="0" lvl="0" indent="-342900" algn="l" defTabSz="914400" rtl="0" eaLnBrk="1" fontAlgn="auto" latinLnBrk="0" hangingPunct="1">
              <a:lnSpc>
                <a:spcPct val="90000"/>
              </a:lnSpc>
              <a:spcBef>
                <a:spcPts val="1000"/>
              </a:spcBef>
              <a:spcAft>
                <a:spcPts val="0"/>
              </a:spcAft>
              <a:buClr>
                <a:srgbClr val="16754D"/>
              </a:buClr>
              <a:buSzPct val="120000"/>
              <a:buFont typeface="Wingdings" panose="05000000000000000000" pitchFamily="2" charset="2"/>
              <a:buChar char="l"/>
              <a:tabLst/>
              <a:defRPr/>
            </a:pPr>
            <a:r>
              <a:rPr lang="zh-CN" altLang="en-US" sz="2000" dirty="0">
                <a:solidFill>
                  <a:prstClr val="black"/>
                </a:solidFill>
                <a:latin typeface="Verdana"/>
              </a:rPr>
              <a:t>分别编程实现</a:t>
            </a:r>
            <a:r>
              <a:rPr lang="en-US" altLang="zh-CN" sz="2000" dirty="0">
                <a:solidFill>
                  <a:prstClr val="black"/>
                </a:solidFill>
                <a:latin typeface="Verdana"/>
              </a:rPr>
              <a:t>SPODE</a:t>
            </a:r>
            <a:r>
              <a:rPr lang="zh-CN" altLang="en-US" sz="2000" dirty="0">
                <a:solidFill>
                  <a:prstClr val="black"/>
                </a:solidFill>
                <a:latin typeface="Verdana"/>
              </a:rPr>
              <a:t>、</a:t>
            </a:r>
            <a:r>
              <a:rPr lang="en-US" altLang="zh-CN" sz="2000" dirty="0">
                <a:solidFill>
                  <a:prstClr val="black"/>
                </a:solidFill>
                <a:latin typeface="Verdana"/>
              </a:rPr>
              <a:t>TAN</a:t>
            </a:r>
            <a:r>
              <a:rPr lang="zh-CN" altLang="en-US" sz="2000" dirty="0">
                <a:solidFill>
                  <a:prstClr val="black"/>
                </a:solidFill>
                <a:latin typeface="Verdana"/>
              </a:rPr>
              <a:t>、</a:t>
            </a:r>
            <a:r>
              <a:rPr lang="en-US" altLang="zh-CN" sz="2100" dirty="0">
                <a:solidFill>
                  <a:prstClr val="black"/>
                </a:solidFill>
                <a:latin typeface="Verdana"/>
              </a:rPr>
              <a:t>AOED</a:t>
            </a:r>
            <a:r>
              <a:rPr lang="zh-CN" altLang="en-US" sz="2100" dirty="0">
                <a:solidFill>
                  <a:prstClr val="black"/>
                </a:solidFill>
                <a:latin typeface="Verdana"/>
              </a:rPr>
              <a:t>半朴素贝叶斯分类器；</a:t>
            </a:r>
            <a:endParaRPr lang="en-US" altLang="zh-CN" sz="2100" dirty="0">
              <a:solidFill>
                <a:prstClr val="black"/>
              </a:solidFill>
              <a:latin typeface="Verdana"/>
            </a:endParaRPr>
          </a:p>
          <a:p>
            <a:pPr marL="342900" marR="0" lvl="0" indent="-342900" algn="l" defTabSz="914400" rtl="0" eaLnBrk="1" fontAlgn="auto" latinLnBrk="0" hangingPunct="1">
              <a:lnSpc>
                <a:spcPct val="90000"/>
              </a:lnSpc>
              <a:spcBef>
                <a:spcPts val="1000"/>
              </a:spcBef>
              <a:spcAft>
                <a:spcPts val="0"/>
              </a:spcAft>
              <a:buClr>
                <a:srgbClr val="16754D"/>
              </a:buClr>
              <a:buSzPct val="120000"/>
              <a:buFont typeface="Wingdings" panose="05000000000000000000" pitchFamily="2" charset="2"/>
              <a:buChar char="l"/>
              <a:tabLst/>
              <a:defRPr/>
            </a:pPr>
            <a:r>
              <a:rPr lang="zh-CN" altLang="en-US" sz="2100" dirty="0">
                <a:solidFill>
                  <a:prstClr val="black"/>
                </a:solidFill>
                <a:latin typeface="Verdana"/>
              </a:rPr>
              <a:t>基于</a:t>
            </a:r>
            <a:r>
              <a:rPr lang="en-US" altLang="zh-CN" sz="2100" dirty="0">
                <a:solidFill>
                  <a:prstClr val="black"/>
                </a:solidFill>
                <a:latin typeface="Verdana"/>
              </a:rPr>
              <a:t>EM</a:t>
            </a:r>
            <a:r>
              <a:rPr lang="zh-CN" altLang="en-US" sz="2100" dirty="0">
                <a:solidFill>
                  <a:prstClr val="black"/>
                </a:solidFill>
                <a:latin typeface="Verdana"/>
              </a:rPr>
              <a:t>算法构建一个简单的贝叶斯网，给定两个正态分布混合的数据集，假设均值未知的情况下，对均值进行估算。</a:t>
            </a:r>
            <a:endParaRPr lang="en-US" altLang="zh-CN" sz="2000" dirty="0">
              <a:solidFill>
                <a:prstClr val="black"/>
              </a:solidFill>
              <a:latin typeface="Verdana"/>
            </a:endParaRPr>
          </a:p>
          <a:p>
            <a:pPr marL="342900" marR="0" lvl="0" indent="-342900" algn="l" defTabSz="914400" rtl="0" eaLnBrk="1" fontAlgn="auto" latinLnBrk="0" hangingPunct="1">
              <a:lnSpc>
                <a:spcPct val="90000"/>
              </a:lnSpc>
              <a:spcBef>
                <a:spcPts val="1000"/>
              </a:spcBef>
              <a:spcAft>
                <a:spcPts val="0"/>
              </a:spcAft>
              <a:buClr>
                <a:srgbClr val="16754D"/>
              </a:buClr>
              <a:buSzPct val="120000"/>
              <a:buFont typeface="Wingdings" panose="05000000000000000000" pitchFamily="2" charset="2"/>
              <a:buChar char="l"/>
              <a:tabLst/>
              <a:defRPr/>
            </a:pPr>
            <a:endParaRPr kumimoji="0" lang="en-US" altLang="zh-CN" sz="2000" b="0" i="0" u="none" strike="noStrike" kern="1200" cap="none" spc="0" normalizeH="0" baseline="0" noProof="0" dirty="0">
              <a:ln>
                <a:noFill/>
              </a:ln>
              <a:solidFill>
                <a:prstClr val="black"/>
              </a:solidFill>
              <a:effectLst/>
              <a:uLnTx/>
              <a:uFillTx/>
              <a:latin typeface="Verdana"/>
              <a:ea typeface="幼圆" panose="02010509060101010101" pitchFamily="49" charset="-122"/>
              <a:cs typeface="+mn-cs"/>
            </a:endParaRPr>
          </a:p>
          <a:p>
            <a:pPr marL="342900" marR="0" lvl="0" indent="-342900" algn="l" defTabSz="914400" rtl="0" eaLnBrk="1" fontAlgn="auto" latinLnBrk="0" hangingPunct="1">
              <a:lnSpc>
                <a:spcPct val="110000"/>
              </a:lnSpc>
              <a:spcBef>
                <a:spcPts val="1000"/>
              </a:spcBef>
              <a:spcAft>
                <a:spcPts val="0"/>
              </a:spcAft>
              <a:buClr>
                <a:srgbClr val="16754D"/>
              </a:buClr>
              <a:buSzPct val="120000"/>
              <a:buFont typeface="Wingdings" panose="05000000000000000000" pitchFamily="2" charset="2"/>
              <a:buChar char="p"/>
              <a:tabLst/>
              <a:defRPr/>
            </a:pPr>
            <a:r>
              <a:rPr kumimoji="0" lang="zh-CN" altLang="en-US" sz="2200" b="0" i="0" u="none" strike="noStrike" kern="1200" cap="none" spc="0" normalizeH="0" baseline="0" noProof="0" dirty="0">
                <a:ln>
                  <a:noFill/>
                </a:ln>
                <a:solidFill>
                  <a:srgbClr val="16754D"/>
                </a:solidFill>
                <a:effectLst/>
                <a:uLnTx/>
                <a:uFillTx/>
                <a:latin typeface="Verdana" panose="020B0604030504040204" pitchFamily="34" charset="0"/>
                <a:ea typeface="微软雅黑" panose="020B0503020204020204" pitchFamily="34" charset="-122"/>
                <a:cs typeface="+mn-cs"/>
              </a:rPr>
              <a:t>要求</a:t>
            </a:r>
            <a:endParaRPr kumimoji="0" lang="en-US" altLang="zh-CN" sz="2200" b="0" i="0" u="none" strike="noStrike" kern="1200" cap="none" spc="0" normalizeH="0" baseline="0" noProof="0" dirty="0">
              <a:ln>
                <a:noFill/>
              </a:ln>
              <a:solidFill>
                <a:srgbClr val="16754D"/>
              </a:solidFill>
              <a:effectLst/>
              <a:uLnTx/>
              <a:uFillTx/>
              <a:latin typeface="Verdana" panose="020B0604030504040204" pitchFamily="34" charset="0"/>
              <a:ea typeface="微软雅黑" panose="020B0503020204020204" pitchFamily="34" charset="-122"/>
              <a:cs typeface="+mn-cs"/>
            </a:endParaRPr>
          </a:p>
          <a:p>
            <a:pPr marL="342900" marR="0" lvl="0" indent="-342900" algn="l" defTabSz="914400" rtl="0" eaLnBrk="1" fontAlgn="auto" latinLnBrk="0" hangingPunct="1">
              <a:lnSpc>
                <a:spcPct val="90000"/>
              </a:lnSpc>
              <a:spcBef>
                <a:spcPts val="1000"/>
              </a:spcBef>
              <a:spcAft>
                <a:spcPts val="0"/>
              </a:spcAft>
              <a:buClr>
                <a:srgbClr val="16754D"/>
              </a:buClr>
              <a:buSzPct val="120000"/>
              <a:buFont typeface="Wingdings" panose="05000000000000000000" pitchFamily="2" charset="2"/>
              <a:buChar char="l"/>
              <a:tabLst/>
              <a:defRPr/>
            </a:pPr>
            <a:r>
              <a:rPr lang="zh-CN" altLang="en-US" sz="2000" dirty="0">
                <a:solidFill>
                  <a:prstClr val="black"/>
                </a:solidFill>
                <a:latin typeface="Verdana"/>
              </a:rPr>
              <a:t>代码自己写：可参考借鉴、不可复制粘贴；</a:t>
            </a:r>
            <a:endParaRPr lang="en-US" altLang="zh-CN" sz="2000" dirty="0">
              <a:solidFill>
                <a:prstClr val="black"/>
              </a:solidFill>
              <a:latin typeface="Verdana"/>
            </a:endParaRPr>
          </a:p>
          <a:p>
            <a:pPr marL="342900" marR="0" lvl="0" indent="-342900" algn="l" defTabSz="914400" rtl="0" eaLnBrk="1" fontAlgn="auto" latinLnBrk="0" hangingPunct="1">
              <a:lnSpc>
                <a:spcPct val="90000"/>
              </a:lnSpc>
              <a:spcBef>
                <a:spcPts val="1000"/>
              </a:spcBef>
              <a:spcAft>
                <a:spcPts val="0"/>
              </a:spcAft>
              <a:buClr>
                <a:srgbClr val="16754D"/>
              </a:buClr>
              <a:buSzPct val="120000"/>
              <a:buFont typeface="Wingdings" panose="05000000000000000000" pitchFamily="2" charset="2"/>
              <a:buChar char="l"/>
              <a:tabLst/>
              <a:defRPr/>
            </a:pPr>
            <a:r>
              <a:rPr lang="zh-CN" altLang="en-US" sz="2000" dirty="0">
                <a:solidFill>
                  <a:prstClr val="black"/>
                </a:solidFill>
                <a:latin typeface="Verdana"/>
              </a:rPr>
              <a:t>半</a:t>
            </a:r>
            <a:r>
              <a:rPr kumimoji="0" lang="zh-CN" altLang="en-US" sz="2000" b="0" i="0" u="none" strike="noStrike" kern="1200" cap="none" spc="0" normalizeH="0" baseline="0" noProof="0" dirty="0">
                <a:ln>
                  <a:noFill/>
                </a:ln>
                <a:solidFill>
                  <a:prstClr val="black"/>
                </a:solidFill>
                <a:effectLst/>
                <a:uLnTx/>
                <a:uFillTx/>
                <a:latin typeface="Verdana"/>
                <a:ea typeface="幼圆" panose="02010509060101010101" pitchFamily="49" charset="-122"/>
                <a:cs typeface="+mn-cs"/>
              </a:rPr>
              <a:t>朴素贝叶斯分类器可以三选一（可选）。</a:t>
            </a:r>
            <a:endParaRPr kumimoji="0" lang="en-US" altLang="zh-CN" sz="2000" b="0" i="0" u="none" strike="noStrike" kern="1200" cap="none" spc="0" normalizeH="0" baseline="0" noProof="0" dirty="0">
              <a:ln>
                <a:noFill/>
              </a:ln>
              <a:solidFill>
                <a:prstClr val="black"/>
              </a:solidFill>
              <a:effectLst/>
              <a:uLnTx/>
              <a:uFillTx/>
              <a:latin typeface="Verdana"/>
              <a:ea typeface="幼圆" panose="02010509060101010101" pitchFamily="49" charset="-122"/>
              <a:cs typeface="+mn-cs"/>
            </a:endParaRPr>
          </a:p>
          <a:p>
            <a:pPr marL="342900" marR="0" lvl="0" indent="-342900" algn="l" defTabSz="914400" rtl="0" eaLnBrk="1" fontAlgn="auto" latinLnBrk="0" hangingPunct="1">
              <a:lnSpc>
                <a:spcPct val="90000"/>
              </a:lnSpc>
              <a:spcBef>
                <a:spcPts val="1000"/>
              </a:spcBef>
              <a:spcAft>
                <a:spcPts val="0"/>
              </a:spcAft>
              <a:buClr>
                <a:srgbClr val="16754D"/>
              </a:buClr>
              <a:buSzPct val="120000"/>
              <a:buFont typeface="Wingdings" panose="05000000000000000000" pitchFamily="2" charset="2"/>
              <a:buChar char="l"/>
              <a:tabLst/>
              <a:defRPr/>
            </a:pPr>
            <a:endParaRPr lang="en-US" altLang="zh-CN" sz="2000" dirty="0">
              <a:solidFill>
                <a:prstClr val="black"/>
              </a:solidFill>
              <a:latin typeface="Verdana"/>
            </a:endParaRPr>
          </a:p>
          <a:p>
            <a:pPr marL="342900" indent="-342900">
              <a:lnSpc>
                <a:spcPct val="110000"/>
              </a:lnSpc>
              <a:buClr>
                <a:srgbClr val="16754D"/>
              </a:buClr>
            </a:pPr>
            <a:r>
              <a:rPr lang="zh-CN" altLang="en-US" dirty="0">
                <a:solidFill>
                  <a:srgbClr val="16754D"/>
                </a:solidFill>
                <a:ea typeface="微软雅黑" panose="020B0503020204020204" pitchFamily="34" charset="-122"/>
              </a:rPr>
              <a:t>数据集</a:t>
            </a:r>
            <a:endParaRPr lang="en-US" altLang="zh-CN" dirty="0">
              <a:solidFill>
                <a:srgbClr val="16754D"/>
              </a:solidFill>
              <a:ea typeface="微软雅黑" panose="020B0503020204020204" pitchFamily="34" charset="-122"/>
            </a:endParaRPr>
          </a:p>
          <a:p>
            <a:pPr marL="342900" indent="-342900">
              <a:buClr>
                <a:srgbClr val="16754D"/>
              </a:buClr>
              <a:buFont typeface="Wingdings" panose="05000000000000000000" pitchFamily="2" charset="2"/>
              <a:buChar char="l"/>
            </a:pPr>
            <a:r>
              <a:rPr lang="zh-CN" altLang="en-US" sz="2000" dirty="0">
                <a:solidFill>
                  <a:prstClr val="black"/>
                </a:solidFill>
                <a:latin typeface="Verdana"/>
              </a:rPr>
              <a:t>鸢尾花、西瓜</a:t>
            </a:r>
            <a:r>
              <a:rPr lang="en-US" altLang="zh-CN" sz="2000" dirty="0">
                <a:solidFill>
                  <a:prstClr val="black"/>
                </a:solidFill>
                <a:latin typeface="Verdana"/>
              </a:rPr>
              <a:t>3.0</a:t>
            </a:r>
            <a:r>
              <a:rPr lang="zh-CN" altLang="en-US" sz="2000" dirty="0">
                <a:solidFill>
                  <a:prstClr val="black"/>
                </a:solidFill>
                <a:latin typeface="Verdana"/>
              </a:rPr>
              <a:t>数据集</a:t>
            </a:r>
            <a:endParaRPr lang="en-US" altLang="zh-CN" sz="2000" dirty="0">
              <a:solidFill>
                <a:prstClr val="black"/>
              </a:solidFill>
              <a:latin typeface="Verdana"/>
            </a:endParaRPr>
          </a:p>
          <a:p>
            <a:pPr marL="342900" indent="-342900">
              <a:buClr>
                <a:srgbClr val="16754D"/>
              </a:buClr>
              <a:buFont typeface="Wingdings" panose="05000000000000000000" pitchFamily="2" charset="2"/>
              <a:buChar char="l"/>
            </a:pPr>
            <a:r>
              <a:rPr lang="zh-CN" altLang="en-US" sz="2000" dirty="0">
                <a:solidFill>
                  <a:prstClr val="black"/>
                </a:solidFill>
                <a:latin typeface="Verdana"/>
              </a:rPr>
              <a:t>随机生成两个均值不同的高斯分布数据，混合后</a:t>
            </a:r>
            <a:r>
              <a:rPr lang="en-US" altLang="zh-CN" sz="2000" dirty="0">
                <a:solidFill>
                  <a:prstClr val="black"/>
                </a:solidFill>
                <a:latin typeface="Verdana"/>
              </a:rPr>
              <a:t>EM</a:t>
            </a:r>
            <a:r>
              <a:rPr lang="zh-CN" altLang="en-US" sz="2000" dirty="0">
                <a:solidFill>
                  <a:prstClr val="black"/>
                </a:solidFill>
                <a:latin typeface="Verdana"/>
              </a:rPr>
              <a:t>进行均值的估计。</a:t>
            </a:r>
            <a:endParaRPr lang="en-US" altLang="zh-CN" sz="2000" dirty="0">
              <a:solidFill>
                <a:prstClr val="black"/>
              </a:solidFill>
              <a:latin typeface="Verdana"/>
            </a:endParaRPr>
          </a:p>
        </p:txBody>
      </p:sp>
    </p:spTree>
    <p:extLst>
      <p:ext uri="{BB962C8B-B14F-4D97-AF65-F5344CB8AC3E}">
        <p14:creationId xmlns:p14="http://schemas.microsoft.com/office/powerpoint/2010/main" val="1640085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E9D13765-23D6-44BA-8D92-A9AE5F388793}"/>
              </a:ext>
            </a:extLst>
          </p:cNvPr>
          <p:cNvSpPr txBox="1">
            <a:spLocks/>
          </p:cNvSpPr>
          <p:nvPr/>
        </p:nvSpPr>
        <p:spPr>
          <a:xfrm>
            <a:off x="260350" y="1158536"/>
            <a:ext cx="8616950" cy="4930775"/>
          </a:xfrm>
          <a:prstGeom prst="rect">
            <a:avLst/>
          </a:prstGeom>
        </p:spPr>
        <p:txBody>
          <a:bodyPr>
            <a:norm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10000"/>
              </a:lnSpc>
              <a:spcBef>
                <a:spcPts val="1000"/>
              </a:spcBef>
              <a:spcAft>
                <a:spcPts val="0"/>
              </a:spcAft>
              <a:buClr>
                <a:srgbClr val="16754D"/>
              </a:buClr>
              <a:buSzPct val="120000"/>
              <a:buFont typeface="Wingdings" panose="05000000000000000000" pitchFamily="2" charset="2"/>
              <a:buChar char="p"/>
              <a:tabLst/>
              <a:defRPr/>
            </a:pPr>
            <a:r>
              <a:rPr lang="zh-CN" altLang="en-US" sz="2000" dirty="0">
                <a:solidFill>
                  <a:prstClr val="black"/>
                </a:solidFill>
                <a:latin typeface="Verdana"/>
              </a:rPr>
              <a:t>推荐资料</a:t>
            </a:r>
            <a:endParaRPr lang="en-US" altLang="zh-CN" sz="2000" dirty="0">
              <a:solidFill>
                <a:prstClr val="black"/>
              </a:solidFill>
              <a:latin typeface="Verdana"/>
            </a:endParaRPr>
          </a:p>
          <a:p>
            <a:pPr marL="342900" indent="-342900">
              <a:buClr>
                <a:srgbClr val="16754D"/>
              </a:buClr>
              <a:buFont typeface="Wingdings" panose="05000000000000000000" pitchFamily="2" charset="2"/>
              <a:buChar char="l"/>
            </a:pPr>
            <a:r>
              <a:rPr lang="en-US" altLang="zh-CN" sz="2000" dirty="0">
                <a:solidFill>
                  <a:prstClr val="black"/>
                </a:solidFill>
                <a:latin typeface="Verdana"/>
              </a:rPr>
              <a:t>Naive Bayes Classifier in Python</a:t>
            </a:r>
          </a:p>
          <a:p>
            <a:pPr marL="0" indent="0">
              <a:buClr>
                <a:srgbClr val="16754D"/>
              </a:buClr>
              <a:buNone/>
            </a:pPr>
            <a:r>
              <a:rPr lang="en-US" altLang="zh-CN" sz="1600" dirty="0">
                <a:hlinkClick r:id="rId2"/>
              </a:rPr>
              <a:t>https://www.kaggle.com/prashant111/naive-bayes-classifier-in-python</a:t>
            </a:r>
            <a:endParaRPr lang="en-US" altLang="zh-CN" sz="1600" dirty="0"/>
          </a:p>
          <a:p>
            <a:pPr marL="342900" indent="-342900">
              <a:buClr>
                <a:srgbClr val="16754D"/>
              </a:buClr>
              <a:buFont typeface="Wingdings" panose="05000000000000000000" pitchFamily="2" charset="2"/>
              <a:buChar char="l"/>
            </a:pPr>
            <a:r>
              <a:rPr lang="en-US" altLang="zh-CN" sz="2000" dirty="0">
                <a:solidFill>
                  <a:prstClr val="black"/>
                </a:solidFill>
                <a:latin typeface="Verdana"/>
              </a:rPr>
              <a:t>EM</a:t>
            </a:r>
            <a:r>
              <a:rPr lang="zh-CN" altLang="en-US" sz="2000" dirty="0">
                <a:solidFill>
                  <a:prstClr val="black"/>
                </a:solidFill>
                <a:latin typeface="Verdana"/>
              </a:rPr>
              <a:t>算法</a:t>
            </a:r>
            <a:endParaRPr lang="en-US" altLang="zh-CN" sz="2000" dirty="0">
              <a:solidFill>
                <a:prstClr val="black"/>
              </a:solidFill>
              <a:latin typeface="Verdana"/>
            </a:endParaRPr>
          </a:p>
          <a:p>
            <a:pPr marL="0" indent="0">
              <a:buClr>
                <a:srgbClr val="16754D"/>
              </a:buClr>
              <a:buNone/>
            </a:pPr>
            <a:r>
              <a:rPr lang="en-US" altLang="zh-CN" sz="1600" dirty="0">
                <a:hlinkClick r:id="rId3"/>
              </a:rPr>
              <a:t>https://blog.csdn.net/u010866505/article/details/77877345</a:t>
            </a:r>
            <a:endParaRPr lang="en-US" altLang="zh-CN" sz="1600" dirty="0"/>
          </a:p>
          <a:p>
            <a:pPr marL="0" indent="0">
              <a:buClr>
                <a:srgbClr val="16754D"/>
              </a:buClr>
              <a:buNone/>
            </a:pPr>
            <a:r>
              <a:rPr lang="en-US" altLang="zh-CN" sz="1600">
                <a:hlinkClick r:id="rId4"/>
              </a:rPr>
              <a:t>https://www.bilibili.com/video/BV1jX4y1M7Wn?p=9</a:t>
            </a:r>
            <a:endParaRPr lang="en-US" altLang="zh-CN" sz="1600"/>
          </a:p>
          <a:p>
            <a:pPr marL="0" indent="0">
              <a:buClr>
                <a:srgbClr val="16754D"/>
              </a:buClr>
              <a:buNone/>
            </a:pPr>
            <a:endParaRPr lang="en-US" altLang="zh-CN" sz="1600" dirty="0"/>
          </a:p>
        </p:txBody>
      </p:sp>
      <p:sp>
        <p:nvSpPr>
          <p:cNvPr id="6" name="标题 1">
            <a:extLst>
              <a:ext uri="{FF2B5EF4-FFF2-40B4-BE49-F238E27FC236}">
                <a16:creationId xmlns:a16="http://schemas.microsoft.com/office/drawing/2014/main" id="{8B502B9A-E224-46D0-A4C9-187B7A15C8AF}"/>
              </a:ext>
            </a:extLst>
          </p:cNvPr>
          <p:cNvSpPr>
            <a:spLocks noGrp="1"/>
          </p:cNvSpPr>
          <p:nvPr>
            <p:ph type="title"/>
          </p:nvPr>
        </p:nvSpPr>
        <p:spPr>
          <a:xfrm>
            <a:off x="260350" y="42864"/>
            <a:ext cx="7886700" cy="777874"/>
          </a:xfrm>
        </p:spPr>
        <p:txBody>
          <a:bodyPr/>
          <a:lstStyle/>
          <a:p>
            <a:pPr algn="l"/>
            <a:r>
              <a:rPr lang="en-US" altLang="zh-CN" sz="3600" dirty="0">
                <a:solidFill>
                  <a:schemeClr val="accent1"/>
                </a:solidFill>
              </a:rPr>
              <a:t>Task</a:t>
            </a:r>
            <a:endParaRPr lang="zh-CN" altLang="en-US" sz="3600" dirty="0">
              <a:solidFill>
                <a:schemeClr val="accent1"/>
              </a:solidFill>
            </a:endParaRPr>
          </a:p>
        </p:txBody>
      </p:sp>
    </p:spTree>
    <p:extLst>
      <p:ext uri="{BB962C8B-B14F-4D97-AF65-F5344CB8AC3E}">
        <p14:creationId xmlns:p14="http://schemas.microsoft.com/office/powerpoint/2010/main" val="17124468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F761225-751B-4268-B7EC-5F7C477D9F65}"/>
              </a:ext>
            </a:extLst>
          </p:cNvPr>
          <p:cNvSpPr txBox="1">
            <a:spLocks/>
          </p:cNvSpPr>
          <p:nvPr/>
        </p:nvSpPr>
        <p:spPr>
          <a:xfrm>
            <a:off x="260350" y="1158536"/>
            <a:ext cx="8616950" cy="4930775"/>
          </a:xfrm>
          <a:prstGeom prst="rect">
            <a:avLst/>
          </a:prstGeom>
        </p:spPr>
        <p:txBody>
          <a:bodyPr>
            <a:norm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10000"/>
              </a:lnSpc>
              <a:spcBef>
                <a:spcPts val="1000"/>
              </a:spcBef>
              <a:spcAft>
                <a:spcPts val="0"/>
              </a:spcAft>
              <a:buClr>
                <a:srgbClr val="16754D"/>
              </a:buClr>
              <a:buSzPct val="120000"/>
              <a:buFont typeface="Wingdings" panose="05000000000000000000" pitchFamily="2" charset="2"/>
              <a:buChar char="p"/>
              <a:tabLst/>
              <a:defRPr/>
            </a:pPr>
            <a:r>
              <a:rPr kumimoji="0" lang="zh-CN" altLang="en-US" sz="2200" b="0" i="0" u="none" strike="noStrike" kern="1200" cap="none" spc="0" normalizeH="0" baseline="0" noProof="0" dirty="0">
                <a:ln>
                  <a:noFill/>
                </a:ln>
                <a:solidFill>
                  <a:srgbClr val="16754D"/>
                </a:solidFill>
                <a:effectLst/>
                <a:uLnTx/>
                <a:uFillTx/>
                <a:latin typeface="Verdana" panose="020B0604030504040204" pitchFamily="34" charset="0"/>
                <a:ea typeface="微软雅黑" panose="020B0503020204020204" pitchFamily="34" charset="-122"/>
                <a:cs typeface="+mn-cs"/>
              </a:rPr>
              <a:t>报告</a:t>
            </a:r>
            <a:endParaRPr kumimoji="0" lang="en-US" altLang="zh-CN" sz="2200" b="0" i="0" u="none" strike="noStrike" kern="1200" cap="none" spc="0" normalizeH="0" baseline="0" noProof="0" dirty="0">
              <a:ln>
                <a:noFill/>
              </a:ln>
              <a:solidFill>
                <a:srgbClr val="16754D"/>
              </a:solidFill>
              <a:effectLst/>
              <a:uLnTx/>
              <a:uFillTx/>
              <a:latin typeface="Verdana" panose="020B0604030504040204" pitchFamily="34" charset="0"/>
              <a:ea typeface="微软雅黑" panose="020B0503020204020204" pitchFamily="34" charset="-122"/>
              <a:cs typeface="+mn-cs"/>
            </a:endParaRPr>
          </a:p>
          <a:p>
            <a:pPr marL="342900" marR="0" lvl="0" indent="-342900" fontAlgn="auto">
              <a:spcAft>
                <a:spcPts val="0"/>
              </a:spcAft>
              <a:buClr>
                <a:srgbClr val="16754D"/>
              </a:buClr>
              <a:buFont typeface="Wingdings" panose="05000000000000000000" pitchFamily="2" charset="2"/>
              <a:buChar char="l"/>
              <a:tabLst/>
              <a:defRPr/>
            </a:pPr>
            <a:r>
              <a:rPr lang="zh-CN" altLang="en-US" sz="2000" dirty="0">
                <a:solidFill>
                  <a:prstClr val="black"/>
                </a:solidFill>
                <a:latin typeface="Verdana"/>
              </a:rPr>
              <a:t>格式比较混乱，可以考虑用相同的模板</a:t>
            </a:r>
            <a:endParaRPr lang="en-US" altLang="zh-CN" sz="2000" dirty="0">
              <a:solidFill>
                <a:prstClr val="black"/>
              </a:solidFill>
              <a:latin typeface="Verdana"/>
            </a:endParaRPr>
          </a:p>
          <a:p>
            <a:pPr marL="342900" marR="0" lvl="0" indent="-342900" fontAlgn="auto">
              <a:spcAft>
                <a:spcPts val="0"/>
              </a:spcAft>
              <a:buClr>
                <a:srgbClr val="16754D"/>
              </a:buClr>
              <a:buFont typeface="Wingdings" panose="05000000000000000000" pitchFamily="2" charset="2"/>
              <a:buChar char="l"/>
              <a:tabLst/>
              <a:defRPr/>
            </a:pPr>
            <a:r>
              <a:rPr lang="zh-CN" altLang="en-US" sz="2000" dirty="0">
                <a:solidFill>
                  <a:prstClr val="black"/>
                </a:solidFill>
                <a:latin typeface="Verdana"/>
              </a:rPr>
              <a:t>代码结果雷同，注释雷同</a:t>
            </a:r>
            <a:endParaRPr lang="en-US" altLang="zh-CN" sz="2000" dirty="0">
              <a:solidFill>
                <a:prstClr val="black"/>
              </a:solidFill>
              <a:latin typeface="Verdana"/>
            </a:endParaRPr>
          </a:p>
          <a:p>
            <a:pPr marL="342900" marR="0" lvl="0" indent="-342900" fontAlgn="auto">
              <a:spcAft>
                <a:spcPts val="0"/>
              </a:spcAft>
              <a:buClr>
                <a:srgbClr val="16754D"/>
              </a:buClr>
              <a:buFont typeface="Wingdings" panose="05000000000000000000" pitchFamily="2" charset="2"/>
              <a:buChar char="l"/>
              <a:tabLst/>
              <a:defRPr/>
            </a:pPr>
            <a:r>
              <a:rPr lang="zh-CN" altLang="en-US" sz="2000" dirty="0">
                <a:solidFill>
                  <a:prstClr val="black"/>
                </a:solidFill>
                <a:latin typeface="Verdana"/>
              </a:rPr>
              <a:t>缺乏结果的讨论、实验的心得体会</a:t>
            </a:r>
            <a:endParaRPr lang="en-US" altLang="zh-CN" sz="2000" dirty="0">
              <a:solidFill>
                <a:prstClr val="black"/>
              </a:solidFill>
              <a:latin typeface="Verdana"/>
            </a:endParaRPr>
          </a:p>
          <a:p>
            <a:pPr marL="342900" marR="0" lvl="0" indent="-342900" fontAlgn="auto">
              <a:spcAft>
                <a:spcPts val="0"/>
              </a:spcAft>
              <a:buClr>
                <a:srgbClr val="16754D"/>
              </a:buClr>
              <a:buFont typeface="Wingdings" panose="05000000000000000000" pitchFamily="2" charset="2"/>
              <a:buChar char="l"/>
              <a:tabLst/>
              <a:defRPr/>
            </a:pPr>
            <a:r>
              <a:rPr lang="zh-CN" altLang="en-US" sz="2000" dirty="0">
                <a:solidFill>
                  <a:prstClr val="black"/>
                </a:solidFill>
                <a:latin typeface="Verdana"/>
              </a:rPr>
              <a:t>结果的可视化：</a:t>
            </a:r>
            <a:r>
              <a:rPr lang="en-US" altLang="zh-CN" sz="2000" dirty="0" err="1">
                <a:solidFill>
                  <a:prstClr val="black"/>
                </a:solidFill>
                <a:latin typeface="Verdana"/>
              </a:rPr>
              <a:t>matplot</a:t>
            </a:r>
            <a:r>
              <a:rPr lang="zh-CN" altLang="en-US" sz="2000" dirty="0">
                <a:solidFill>
                  <a:prstClr val="black"/>
                </a:solidFill>
                <a:latin typeface="Verdana"/>
              </a:rPr>
              <a:t>，</a:t>
            </a:r>
            <a:r>
              <a:rPr lang="en-US" altLang="zh-CN" sz="1600" b="0" i="0" dirty="0">
                <a:solidFill>
                  <a:srgbClr val="F73131"/>
                </a:solidFill>
                <a:effectLst/>
                <a:latin typeface="Arial" panose="020B0604020202020204" pitchFamily="34" charset="0"/>
              </a:rPr>
              <a:t> </a:t>
            </a:r>
            <a:r>
              <a:rPr lang="en-US" altLang="zh-CN" sz="2000" dirty="0">
                <a:solidFill>
                  <a:prstClr val="black"/>
                </a:solidFill>
                <a:latin typeface="Verdana"/>
              </a:rPr>
              <a:t>Seaborn</a:t>
            </a:r>
            <a:r>
              <a:rPr lang="zh-CN" altLang="en-US" sz="2000" dirty="0">
                <a:solidFill>
                  <a:prstClr val="black"/>
                </a:solidFill>
                <a:latin typeface="Verdana"/>
              </a:rPr>
              <a:t>，神经网络参数可视化：</a:t>
            </a:r>
            <a:r>
              <a:rPr lang="en-US" altLang="zh-CN" sz="1200" b="0" i="0" dirty="0">
                <a:solidFill>
                  <a:srgbClr val="F73131"/>
                </a:solidFill>
                <a:effectLst/>
                <a:latin typeface="Arial" panose="020B0604020202020204" pitchFamily="34" charset="0"/>
              </a:rPr>
              <a:t> </a:t>
            </a:r>
            <a:r>
              <a:rPr lang="en-US" altLang="zh-CN" sz="2000" dirty="0" err="1">
                <a:solidFill>
                  <a:prstClr val="black"/>
                </a:solidFill>
                <a:latin typeface="Verdana"/>
              </a:rPr>
              <a:t>tensorboardX</a:t>
            </a:r>
            <a:endParaRPr lang="en-US" altLang="zh-CN" sz="1600" dirty="0">
              <a:solidFill>
                <a:srgbClr val="333333"/>
              </a:solidFill>
              <a:latin typeface="Arial" panose="020B0604020202020204" pitchFamily="34" charset="0"/>
            </a:endParaRPr>
          </a:p>
        </p:txBody>
      </p:sp>
      <p:sp>
        <p:nvSpPr>
          <p:cNvPr id="4" name="标题 1">
            <a:extLst>
              <a:ext uri="{FF2B5EF4-FFF2-40B4-BE49-F238E27FC236}">
                <a16:creationId xmlns:a16="http://schemas.microsoft.com/office/drawing/2014/main" id="{E1E0E5C2-1EEF-4355-9812-9B76A6297D62}"/>
              </a:ext>
            </a:extLst>
          </p:cNvPr>
          <p:cNvSpPr>
            <a:spLocks noGrp="1"/>
          </p:cNvSpPr>
          <p:nvPr>
            <p:ph type="title"/>
          </p:nvPr>
        </p:nvSpPr>
        <p:spPr>
          <a:xfrm>
            <a:off x="260350" y="42864"/>
            <a:ext cx="7886700" cy="777874"/>
          </a:xfrm>
        </p:spPr>
        <p:txBody>
          <a:bodyPr/>
          <a:lstStyle/>
          <a:p>
            <a:pPr algn="l"/>
            <a:r>
              <a:rPr lang="en-US" altLang="zh-CN" sz="3600" dirty="0">
                <a:solidFill>
                  <a:schemeClr val="accent1"/>
                </a:solidFill>
              </a:rPr>
              <a:t>Report</a:t>
            </a:r>
            <a:endParaRPr lang="zh-CN" altLang="en-US" sz="3600" dirty="0">
              <a:solidFill>
                <a:schemeClr val="accent1"/>
              </a:solidFill>
            </a:endParaRPr>
          </a:p>
        </p:txBody>
      </p:sp>
    </p:spTree>
    <p:extLst>
      <p:ext uri="{BB962C8B-B14F-4D97-AF65-F5344CB8AC3E}">
        <p14:creationId xmlns:p14="http://schemas.microsoft.com/office/powerpoint/2010/main" val="3874599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贝叶斯决策论</a:t>
            </a:r>
            <a:endParaRPr lang="zh-CN" altLang="en-US" dirty="0">
              <a:latin typeface="+mj-ea"/>
              <a:ea typeface="+mj-ea"/>
            </a:endParaRPr>
          </a:p>
        </p:txBody>
      </p:sp>
      <p:sp>
        <p:nvSpPr>
          <p:cNvPr id="2" name="内容占位符 1"/>
          <p:cNvSpPr>
            <a:spLocks noGrp="1"/>
          </p:cNvSpPr>
          <p:nvPr>
            <p:ph sz="quarter" idx="14"/>
          </p:nvPr>
        </p:nvSpPr>
        <p:spPr>
          <a:xfrm>
            <a:off x="173851" y="1040891"/>
            <a:ext cx="8604389" cy="5316366"/>
          </a:xfrm>
        </p:spPr>
        <p:txBody>
          <a:bodyPr>
            <a:normAutofit/>
          </a:bodyPr>
          <a:lstStyle/>
          <a:p>
            <a:r>
              <a:rPr lang="zh-CN" altLang="en-US" dirty="0"/>
              <a:t>贝叶斯决策论（</a:t>
            </a:r>
            <a:r>
              <a:rPr lang="en-US" altLang="zh-CN" dirty="0"/>
              <a:t>Bayesian decision theory</a:t>
            </a:r>
            <a:r>
              <a:rPr lang="zh-CN" altLang="en-US" dirty="0"/>
              <a:t>）是在概率框架下实施决策的基本方法。</a:t>
            </a:r>
          </a:p>
          <a:p>
            <a:pPr lvl="1"/>
            <a:r>
              <a:rPr lang="zh-CN" altLang="en-US" dirty="0"/>
              <a:t>在分类问题情况下，在所有相关概率都已知的理想情形下，贝叶斯决策考虑如何基于这些概率和误判损失来选择最优的类别标记。</a:t>
            </a:r>
            <a:endParaRPr lang="en-US" altLang="zh-CN" dirty="0"/>
          </a:p>
          <a:p>
            <a:pPr lvl="1"/>
            <a:endParaRPr lang="zh-CN" altLang="en-US" dirty="0"/>
          </a:p>
          <a:p>
            <a:r>
              <a:rPr lang="zh-CN" altLang="en-US" dirty="0"/>
              <a:t>假设有    种可能的类别标记，即                           ，    是将一个真实标记为    的样本误分类为    所产生的损失。基于后验概率              可获得将样本    分类为    所产生的期望损失（</a:t>
            </a:r>
            <a:r>
              <a:rPr lang="en-US" altLang="zh-CN" dirty="0"/>
              <a:t>expected loss</a:t>
            </a:r>
            <a:r>
              <a:rPr lang="zh-CN" altLang="en-US" dirty="0"/>
              <a:t>），即在样本上的“条件风险”（</a:t>
            </a:r>
            <a:r>
              <a:rPr lang="en-US" altLang="zh-CN" dirty="0"/>
              <a:t>conditional risk</a:t>
            </a:r>
            <a:r>
              <a:rPr lang="zh-CN" altLang="en-US" dirty="0"/>
              <a:t>）</a:t>
            </a:r>
          </a:p>
          <a:p>
            <a:endParaRPr lang="zh-CN" altLang="en-US" dirty="0"/>
          </a:p>
          <a:p>
            <a:pPr marL="0" indent="0">
              <a:buNone/>
            </a:pPr>
            <a:endParaRPr lang="zh-CN" altLang="en-US" dirty="0"/>
          </a:p>
          <a:p>
            <a:r>
              <a:rPr lang="zh-CN" altLang="en-US" dirty="0"/>
              <a:t>我们的任务是寻找一个判定准则                 以最小化总体风险</a:t>
            </a:r>
            <a:endParaRPr lang="en-US" altLang="zh-CN" dirty="0"/>
          </a:p>
          <a:p>
            <a:pPr marL="0" indent="0">
              <a:buNone/>
            </a:pPr>
            <a:endParaRPr lang="en-US" altLang="zh-CN" dirty="0"/>
          </a:p>
        </p:txBody>
      </p:sp>
      <p:graphicFrame>
        <p:nvGraphicFramePr>
          <p:cNvPr id="3" name="对象 2"/>
          <p:cNvGraphicFramePr>
            <a:graphicFrameLocks noChangeAspect="1"/>
          </p:cNvGraphicFramePr>
          <p:nvPr>
            <p:extLst>
              <p:ext uri="{D42A27DB-BD31-4B8C-83A1-F6EECF244321}">
                <p14:modId xmlns:p14="http://schemas.microsoft.com/office/powerpoint/2010/main" val="622376393"/>
              </p:ext>
            </p:extLst>
          </p:nvPr>
        </p:nvGraphicFramePr>
        <p:xfrm>
          <a:off x="1521226" y="2807536"/>
          <a:ext cx="247946" cy="282950"/>
        </p:xfrm>
        <a:graphic>
          <a:graphicData uri="http://schemas.openxmlformats.org/presentationml/2006/ole">
            <mc:AlternateContent xmlns:mc="http://schemas.openxmlformats.org/markup-compatibility/2006">
              <mc:Choice xmlns:v="urn:schemas-microsoft-com:vml" Requires="v">
                <p:oleObj name="Formula" r:id="rId2" imgW="137160" imgH="155160" progId="Equation.Ribbit">
                  <p:embed/>
                </p:oleObj>
              </mc:Choice>
              <mc:Fallback>
                <p:oleObj name="Formula" r:id="rId2" imgW="137160" imgH="155160" progId="Equation.Ribbit">
                  <p:embed/>
                  <p:pic>
                    <p:nvPicPr>
                      <p:cNvPr id="0" name=""/>
                      <p:cNvPicPr/>
                      <p:nvPr/>
                    </p:nvPicPr>
                    <p:blipFill>
                      <a:blip r:embed="rId3"/>
                      <a:stretch>
                        <a:fillRect/>
                      </a:stretch>
                    </p:blipFill>
                    <p:spPr>
                      <a:xfrm>
                        <a:off x="1521226" y="2807536"/>
                        <a:ext cx="247946" cy="282950"/>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926497930"/>
              </p:ext>
            </p:extLst>
          </p:nvPr>
        </p:nvGraphicFramePr>
        <p:xfrm>
          <a:off x="4834656" y="2726663"/>
          <a:ext cx="2251075" cy="322263"/>
        </p:xfrm>
        <a:graphic>
          <a:graphicData uri="http://schemas.openxmlformats.org/presentationml/2006/ole">
            <mc:AlternateContent xmlns:mc="http://schemas.openxmlformats.org/markup-compatibility/2006">
              <mc:Choice xmlns:v="urn:schemas-microsoft-com:vml" Requires="v">
                <p:oleObj name="Formula" r:id="rId4" imgW="1240920" imgH="177840" progId="Equation.Ribbit">
                  <p:embed/>
                </p:oleObj>
              </mc:Choice>
              <mc:Fallback>
                <p:oleObj name="Formula" r:id="rId4" imgW="1240920" imgH="177840" progId="Equation.Ribbit">
                  <p:embed/>
                  <p:pic>
                    <p:nvPicPr>
                      <p:cNvPr id="0" name=""/>
                      <p:cNvPicPr/>
                      <p:nvPr/>
                    </p:nvPicPr>
                    <p:blipFill>
                      <a:blip r:embed="rId5"/>
                      <a:stretch>
                        <a:fillRect/>
                      </a:stretch>
                    </p:blipFill>
                    <p:spPr>
                      <a:xfrm>
                        <a:off x="4834656" y="2726663"/>
                        <a:ext cx="2251075" cy="322263"/>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100347359"/>
              </p:ext>
            </p:extLst>
          </p:nvPr>
        </p:nvGraphicFramePr>
        <p:xfrm>
          <a:off x="7662604" y="2807535"/>
          <a:ext cx="271610" cy="273003"/>
        </p:xfrm>
        <a:graphic>
          <a:graphicData uri="http://schemas.openxmlformats.org/presentationml/2006/ole">
            <mc:AlternateContent xmlns:mc="http://schemas.openxmlformats.org/markup-compatibility/2006">
              <mc:Choice xmlns:v="urn:schemas-microsoft-com:vml" Requires="v">
                <p:oleObj name="Formula" r:id="rId6" imgW="170280" imgH="171720" progId="Equation.Ribbit">
                  <p:embed/>
                </p:oleObj>
              </mc:Choice>
              <mc:Fallback>
                <p:oleObj name="Formula" r:id="rId6" imgW="170280" imgH="171720" progId="Equation.Ribbit">
                  <p:embed/>
                  <p:pic>
                    <p:nvPicPr>
                      <p:cNvPr id="0" name=""/>
                      <p:cNvPicPr/>
                      <p:nvPr/>
                    </p:nvPicPr>
                    <p:blipFill>
                      <a:blip r:embed="rId7"/>
                      <a:stretch>
                        <a:fillRect/>
                      </a:stretch>
                    </p:blipFill>
                    <p:spPr>
                      <a:xfrm>
                        <a:off x="7662604" y="2807535"/>
                        <a:ext cx="271610" cy="273003"/>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569871715"/>
              </p:ext>
            </p:extLst>
          </p:nvPr>
        </p:nvGraphicFramePr>
        <p:xfrm>
          <a:off x="2562138" y="3104481"/>
          <a:ext cx="252527" cy="299456"/>
        </p:xfrm>
        <a:graphic>
          <a:graphicData uri="http://schemas.openxmlformats.org/presentationml/2006/ole">
            <mc:AlternateContent xmlns:mc="http://schemas.openxmlformats.org/markup-compatibility/2006">
              <mc:Choice xmlns:v="urn:schemas-microsoft-com:vml" Requires="v">
                <p:oleObj name="Formula" r:id="rId8" imgW="113040" imgH="133560" progId="Equation.Ribbit">
                  <p:embed/>
                </p:oleObj>
              </mc:Choice>
              <mc:Fallback>
                <p:oleObj name="Formula" r:id="rId8" imgW="113040" imgH="133560" progId="Equation.Ribbit">
                  <p:embed/>
                  <p:pic>
                    <p:nvPicPr>
                      <p:cNvPr id="0" name=""/>
                      <p:cNvPicPr/>
                      <p:nvPr/>
                    </p:nvPicPr>
                    <p:blipFill>
                      <a:blip r:embed="rId9"/>
                      <a:stretch>
                        <a:fillRect/>
                      </a:stretch>
                    </p:blipFill>
                    <p:spPr>
                      <a:xfrm>
                        <a:off x="2562138" y="3104481"/>
                        <a:ext cx="252527" cy="299456"/>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3284730107"/>
              </p:ext>
            </p:extLst>
          </p:nvPr>
        </p:nvGraphicFramePr>
        <p:xfrm>
          <a:off x="4852432" y="3104481"/>
          <a:ext cx="256544" cy="292384"/>
        </p:xfrm>
        <a:graphic>
          <a:graphicData uri="http://schemas.openxmlformats.org/presentationml/2006/ole">
            <mc:AlternateContent xmlns:mc="http://schemas.openxmlformats.org/markup-compatibility/2006">
              <mc:Choice xmlns:v="urn:schemas-microsoft-com:vml" Requires="v">
                <p:oleObj name="Formula" r:id="rId10" imgW="104400" imgH="119520" progId="Equation.Ribbit">
                  <p:embed/>
                </p:oleObj>
              </mc:Choice>
              <mc:Fallback>
                <p:oleObj name="Formula" r:id="rId10" imgW="104400" imgH="119520" progId="Equation.Ribbit">
                  <p:embed/>
                  <p:pic>
                    <p:nvPicPr>
                      <p:cNvPr id="0" name=""/>
                      <p:cNvPicPr/>
                      <p:nvPr/>
                    </p:nvPicPr>
                    <p:blipFill>
                      <a:blip r:embed="rId11"/>
                      <a:stretch>
                        <a:fillRect/>
                      </a:stretch>
                    </p:blipFill>
                    <p:spPr>
                      <a:xfrm>
                        <a:off x="4852432" y="3104481"/>
                        <a:ext cx="256544" cy="292384"/>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630915977"/>
              </p:ext>
            </p:extLst>
          </p:nvPr>
        </p:nvGraphicFramePr>
        <p:xfrm>
          <a:off x="3896388" y="3411736"/>
          <a:ext cx="236537" cy="287338"/>
        </p:xfrm>
        <a:graphic>
          <a:graphicData uri="http://schemas.openxmlformats.org/presentationml/2006/ole">
            <mc:AlternateContent xmlns:mc="http://schemas.openxmlformats.org/markup-compatibility/2006">
              <mc:Choice xmlns:v="urn:schemas-microsoft-com:vml" Requires="v">
                <p:oleObj name="Formula" r:id="rId12" imgW="97920" imgH="120960" progId="Equation.Ribbit">
                  <p:embed/>
                </p:oleObj>
              </mc:Choice>
              <mc:Fallback>
                <p:oleObj name="Formula" r:id="rId12" imgW="97920" imgH="120960" progId="Equation.Ribbit">
                  <p:embed/>
                  <p:pic>
                    <p:nvPicPr>
                      <p:cNvPr id="0" name=""/>
                      <p:cNvPicPr/>
                      <p:nvPr/>
                    </p:nvPicPr>
                    <p:blipFill>
                      <a:blip r:embed="rId13"/>
                      <a:stretch>
                        <a:fillRect/>
                      </a:stretch>
                    </p:blipFill>
                    <p:spPr>
                      <a:xfrm>
                        <a:off x="3896388" y="3411736"/>
                        <a:ext cx="236537" cy="287338"/>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3642896811"/>
              </p:ext>
            </p:extLst>
          </p:nvPr>
        </p:nvGraphicFramePr>
        <p:xfrm>
          <a:off x="5122942" y="3396865"/>
          <a:ext cx="256544" cy="292384"/>
        </p:xfrm>
        <a:graphic>
          <a:graphicData uri="http://schemas.openxmlformats.org/presentationml/2006/ole">
            <mc:AlternateContent xmlns:mc="http://schemas.openxmlformats.org/markup-compatibility/2006">
              <mc:Choice xmlns:v="urn:schemas-microsoft-com:vml" Requires="v">
                <p:oleObj name="Formula" r:id="rId14" imgW="104400" imgH="119520" progId="Equation.Ribbit">
                  <p:embed/>
                </p:oleObj>
              </mc:Choice>
              <mc:Fallback>
                <p:oleObj name="Formula" r:id="rId14" imgW="104400" imgH="119520" progId="Equation.Ribbit">
                  <p:embed/>
                  <p:pic>
                    <p:nvPicPr>
                      <p:cNvPr id="0" name=""/>
                      <p:cNvPicPr/>
                      <p:nvPr/>
                    </p:nvPicPr>
                    <p:blipFill>
                      <a:blip r:embed="rId11"/>
                      <a:stretch>
                        <a:fillRect/>
                      </a:stretch>
                    </p:blipFill>
                    <p:spPr>
                      <a:xfrm>
                        <a:off x="5122942" y="3396865"/>
                        <a:ext cx="256544" cy="292384"/>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2117564858"/>
              </p:ext>
            </p:extLst>
          </p:nvPr>
        </p:nvGraphicFramePr>
        <p:xfrm>
          <a:off x="894838" y="3386034"/>
          <a:ext cx="1169039" cy="338741"/>
        </p:xfrm>
        <a:graphic>
          <a:graphicData uri="http://schemas.openxmlformats.org/presentationml/2006/ole">
            <mc:AlternateContent xmlns:mc="http://schemas.openxmlformats.org/markup-compatibility/2006">
              <mc:Choice xmlns:v="urn:schemas-microsoft-com:vml" Requires="v">
                <p:oleObj name="Formula" r:id="rId15" imgW="612360" imgH="177840" progId="Equation.Ribbit">
                  <p:embed/>
                </p:oleObj>
              </mc:Choice>
              <mc:Fallback>
                <p:oleObj name="Formula" r:id="rId15" imgW="612360" imgH="177840" progId="Equation.Ribbit">
                  <p:embed/>
                  <p:pic>
                    <p:nvPicPr>
                      <p:cNvPr id="0" name=""/>
                      <p:cNvPicPr/>
                      <p:nvPr/>
                    </p:nvPicPr>
                    <p:blipFill>
                      <a:blip r:embed="rId16"/>
                      <a:stretch>
                        <a:fillRect/>
                      </a:stretch>
                    </p:blipFill>
                    <p:spPr>
                      <a:xfrm>
                        <a:off x="894838" y="3386034"/>
                        <a:ext cx="1169039" cy="338741"/>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950732847"/>
              </p:ext>
            </p:extLst>
          </p:nvPr>
        </p:nvGraphicFramePr>
        <p:xfrm>
          <a:off x="4678922" y="5277171"/>
          <a:ext cx="1401127" cy="315653"/>
        </p:xfrm>
        <a:graphic>
          <a:graphicData uri="http://schemas.openxmlformats.org/presentationml/2006/ole">
            <mc:AlternateContent xmlns:mc="http://schemas.openxmlformats.org/markup-compatibility/2006">
              <mc:Choice xmlns:v="urn:schemas-microsoft-com:vml" Requires="v">
                <p:oleObj name="Formula" r:id="rId17" imgW="702360" imgH="158760" progId="Equation.Ribbit">
                  <p:embed/>
                </p:oleObj>
              </mc:Choice>
              <mc:Fallback>
                <p:oleObj name="Formula" r:id="rId17" imgW="702360" imgH="158760" progId="Equation.Ribbit">
                  <p:embed/>
                  <p:pic>
                    <p:nvPicPr>
                      <p:cNvPr id="0" name=""/>
                      <p:cNvPicPr/>
                      <p:nvPr/>
                    </p:nvPicPr>
                    <p:blipFill>
                      <a:blip r:embed="rId18"/>
                      <a:stretch>
                        <a:fillRect/>
                      </a:stretch>
                    </p:blipFill>
                    <p:spPr>
                      <a:xfrm>
                        <a:off x="4678922" y="5277171"/>
                        <a:ext cx="1401127" cy="315653"/>
                      </a:xfrm>
                      <a:prstGeom prst="rect">
                        <a:avLst/>
                      </a:prstGeom>
                    </p:spPr>
                  </p:pic>
                </p:oleObj>
              </mc:Fallback>
            </mc:AlternateContent>
          </a:graphicData>
        </a:graphic>
      </p:graphicFrame>
      <p:grpSp>
        <p:nvGrpSpPr>
          <p:cNvPr id="8" name="组合 7"/>
          <p:cNvGrpSpPr/>
          <p:nvPr/>
        </p:nvGrpSpPr>
        <p:grpSpPr>
          <a:xfrm>
            <a:off x="2347567" y="4147811"/>
            <a:ext cx="5905231" cy="1129360"/>
            <a:chOff x="2347567" y="4147811"/>
            <a:chExt cx="5905231" cy="1129360"/>
          </a:xfrm>
        </p:grpSpPr>
        <p:graphicFrame>
          <p:nvGraphicFramePr>
            <p:cNvPr id="28" name="对象 27"/>
            <p:cNvGraphicFramePr>
              <a:graphicFrameLocks noChangeAspect="1"/>
            </p:cNvGraphicFramePr>
            <p:nvPr>
              <p:extLst>
                <p:ext uri="{D42A27DB-BD31-4B8C-83A1-F6EECF244321}">
                  <p14:modId xmlns:p14="http://schemas.microsoft.com/office/powerpoint/2010/main" val="3498908906"/>
                </p:ext>
              </p:extLst>
            </p:nvPr>
          </p:nvGraphicFramePr>
          <p:xfrm>
            <a:off x="2347567" y="4147811"/>
            <a:ext cx="4148484" cy="1129360"/>
          </p:xfrm>
          <a:graphic>
            <a:graphicData uri="http://schemas.openxmlformats.org/presentationml/2006/ole">
              <mc:AlternateContent xmlns:mc="http://schemas.openxmlformats.org/markup-compatibility/2006">
                <mc:Choice xmlns:v="urn:schemas-microsoft-com:vml" Requires="v">
                  <p:oleObj name="Formula" r:id="rId19" imgW="1788480" imgH="487800" progId="Equation.Ribbit">
                    <p:embed/>
                  </p:oleObj>
                </mc:Choice>
                <mc:Fallback>
                  <p:oleObj name="Formula" r:id="rId19" imgW="1788480" imgH="487800" progId="Equation.Ribbit">
                    <p:embed/>
                    <p:pic>
                      <p:nvPicPr>
                        <p:cNvPr id="0" name=""/>
                        <p:cNvPicPr/>
                        <p:nvPr/>
                      </p:nvPicPr>
                      <p:blipFill>
                        <a:blip r:embed="rId20"/>
                        <a:stretch>
                          <a:fillRect/>
                        </a:stretch>
                      </p:blipFill>
                      <p:spPr>
                        <a:xfrm>
                          <a:off x="2347567" y="4147811"/>
                          <a:ext cx="4148484" cy="1129360"/>
                        </a:xfrm>
                        <a:prstGeom prst="rect">
                          <a:avLst/>
                        </a:prstGeom>
                      </p:spPr>
                    </p:pic>
                  </p:oleObj>
                </mc:Fallback>
              </mc:AlternateContent>
            </a:graphicData>
          </a:graphic>
        </p:graphicFrame>
        <p:pic>
          <p:nvPicPr>
            <p:cNvPr id="7" name="图片 6"/>
            <p:cNvPicPr>
              <a:picLocks noChangeAspect="1"/>
            </p:cNvPicPr>
            <p:nvPr/>
          </p:nvPicPr>
          <p:blipFill>
            <a:blip r:embed="rId21"/>
            <a:stretch>
              <a:fillRect/>
            </a:stretch>
          </p:blipFill>
          <p:spPr>
            <a:xfrm>
              <a:off x="7615630" y="4505476"/>
              <a:ext cx="637168" cy="384499"/>
            </a:xfrm>
            <a:prstGeom prst="rect">
              <a:avLst/>
            </a:prstGeom>
          </p:spPr>
        </p:pic>
      </p:grpSp>
      <p:grpSp>
        <p:nvGrpSpPr>
          <p:cNvPr id="10" name="组合 9"/>
          <p:cNvGrpSpPr/>
          <p:nvPr/>
        </p:nvGrpSpPr>
        <p:grpSpPr>
          <a:xfrm>
            <a:off x="2757249" y="5696378"/>
            <a:ext cx="5514593" cy="422275"/>
            <a:chOff x="2757249" y="5696378"/>
            <a:chExt cx="5514593" cy="422275"/>
          </a:xfrm>
        </p:grpSpPr>
        <p:graphicFrame>
          <p:nvGraphicFramePr>
            <p:cNvPr id="31" name="对象 30"/>
            <p:cNvGraphicFramePr>
              <a:graphicFrameLocks noChangeAspect="1"/>
            </p:cNvGraphicFramePr>
            <p:nvPr>
              <p:extLst>
                <p:ext uri="{D42A27DB-BD31-4B8C-83A1-F6EECF244321}">
                  <p14:modId xmlns:p14="http://schemas.microsoft.com/office/powerpoint/2010/main" val="4183382981"/>
                </p:ext>
              </p:extLst>
            </p:nvPr>
          </p:nvGraphicFramePr>
          <p:xfrm>
            <a:off x="2757249" y="5696378"/>
            <a:ext cx="3641725" cy="422275"/>
          </p:xfrm>
          <a:graphic>
            <a:graphicData uri="http://schemas.openxmlformats.org/presentationml/2006/ole">
              <mc:AlternateContent xmlns:mc="http://schemas.openxmlformats.org/markup-compatibility/2006">
                <mc:Choice xmlns:v="urn:schemas-microsoft-com:vml" Requires="v">
                  <p:oleObj name="Formula" r:id="rId22" imgW="1530360" imgH="177840" progId="Equation.Ribbit">
                    <p:embed/>
                  </p:oleObj>
                </mc:Choice>
                <mc:Fallback>
                  <p:oleObj name="Formula" r:id="rId22" imgW="1530360" imgH="177840" progId="Equation.Ribbit">
                    <p:embed/>
                    <p:pic>
                      <p:nvPicPr>
                        <p:cNvPr id="0" name=""/>
                        <p:cNvPicPr/>
                        <p:nvPr/>
                      </p:nvPicPr>
                      <p:blipFill>
                        <a:blip r:embed="rId23"/>
                        <a:stretch>
                          <a:fillRect/>
                        </a:stretch>
                      </p:blipFill>
                      <p:spPr>
                        <a:xfrm>
                          <a:off x="2757249" y="5696378"/>
                          <a:ext cx="3641725" cy="422275"/>
                        </a:xfrm>
                        <a:prstGeom prst="rect">
                          <a:avLst/>
                        </a:prstGeom>
                      </p:spPr>
                    </p:pic>
                  </p:oleObj>
                </mc:Fallback>
              </mc:AlternateContent>
            </a:graphicData>
          </a:graphic>
        </p:graphicFrame>
        <p:pic>
          <p:nvPicPr>
            <p:cNvPr id="9" name="图片 8"/>
            <p:cNvPicPr>
              <a:picLocks noChangeAspect="1"/>
            </p:cNvPicPr>
            <p:nvPr/>
          </p:nvPicPr>
          <p:blipFill>
            <a:blip r:embed="rId24"/>
            <a:stretch>
              <a:fillRect/>
            </a:stretch>
          </p:blipFill>
          <p:spPr>
            <a:xfrm>
              <a:off x="7615630" y="5734154"/>
              <a:ext cx="656212" cy="384499"/>
            </a:xfrm>
            <a:prstGeom prst="rect">
              <a:avLst/>
            </a:prstGeom>
          </p:spPr>
        </p:pic>
      </p:grpSp>
    </p:spTree>
    <p:extLst>
      <p:ext uri="{BB962C8B-B14F-4D97-AF65-F5344CB8AC3E}">
        <p14:creationId xmlns:p14="http://schemas.microsoft.com/office/powerpoint/2010/main" val="1613776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贝叶斯决策论</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4740148"/>
          </a:xfrm>
        </p:spPr>
        <p:txBody>
          <a:bodyPr>
            <a:normAutofit/>
          </a:bodyPr>
          <a:lstStyle/>
          <a:p>
            <a:r>
              <a:rPr lang="zh-CN" altLang="en-US" dirty="0"/>
              <a:t>显然，对每个样本   ，若    能最小化条件风险                   ，则总体风险        也将被最小化。</a:t>
            </a:r>
          </a:p>
          <a:p>
            <a:endParaRPr lang="zh-CN" altLang="en-US" dirty="0"/>
          </a:p>
          <a:p>
            <a:endParaRPr lang="en-US" altLang="zh-CN" dirty="0"/>
          </a:p>
          <a:p>
            <a:endParaRPr lang="en-US" altLang="zh-CN" dirty="0"/>
          </a:p>
        </p:txBody>
      </p:sp>
      <p:graphicFrame>
        <p:nvGraphicFramePr>
          <p:cNvPr id="12" name="对象 11"/>
          <p:cNvGraphicFramePr>
            <a:graphicFrameLocks noChangeAspect="1"/>
          </p:cNvGraphicFramePr>
          <p:nvPr>
            <p:extLst>
              <p:ext uri="{D42A27DB-BD31-4B8C-83A1-F6EECF244321}">
                <p14:modId xmlns:p14="http://schemas.microsoft.com/office/powerpoint/2010/main" val="390814068"/>
              </p:ext>
            </p:extLst>
          </p:nvPr>
        </p:nvGraphicFramePr>
        <p:xfrm>
          <a:off x="2899091" y="1125335"/>
          <a:ext cx="236537" cy="287338"/>
        </p:xfrm>
        <a:graphic>
          <a:graphicData uri="http://schemas.openxmlformats.org/presentationml/2006/ole">
            <mc:AlternateContent xmlns:mc="http://schemas.openxmlformats.org/markup-compatibility/2006">
              <mc:Choice xmlns:v="urn:schemas-microsoft-com:vml" Requires="v">
                <p:oleObj name="Formula" r:id="rId2" imgW="97920" imgH="120960" progId="Equation.Ribbit">
                  <p:embed/>
                </p:oleObj>
              </mc:Choice>
              <mc:Fallback>
                <p:oleObj name="Formula" r:id="rId2" imgW="97920" imgH="120960" progId="Equation.Ribbit">
                  <p:embed/>
                  <p:pic>
                    <p:nvPicPr>
                      <p:cNvPr id="0" name=""/>
                      <p:cNvPicPr/>
                      <p:nvPr/>
                    </p:nvPicPr>
                    <p:blipFill>
                      <a:blip r:embed="rId3"/>
                      <a:stretch>
                        <a:fillRect/>
                      </a:stretch>
                    </p:blipFill>
                    <p:spPr>
                      <a:xfrm>
                        <a:off x="2899091" y="1125335"/>
                        <a:ext cx="236537" cy="287338"/>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043086887"/>
              </p:ext>
            </p:extLst>
          </p:nvPr>
        </p:nvGraphicFramePr>
        <p:xfrm>
          <a:off x="3805238" y="1090613"/>
          <a:ext cx="206375" cy="374650"/>
        </p:xfrm>
        <a:graphic>
          <a:graphicData uri="http://schemas.openxmlformats.org/presentationml/2006/ole">
            <mc:AlternateContent xmlns:mc="http://schemas.openxmlformats.org/markup-compatibility/2006">
              <mc:Choice xmlns:v="urn:schemas-microsoft-com:vml" Requires="v">
                <p:oleObj name="Formula" r:id="rId4" imgW="86400" imgH="157680" progId="Equation.Ribbit">
                  <p:embed/>
                </p:oleObj>
              </mc:Choice>
              <mc:Fallback>
                <p:oleObj name="Formula" r:id="rId4" imgW="86400" imgH="157680" progId="Equation.Ribbit">
                  <p:embed/>
                  <p:pic>
                    <p:nvPicPr>
                      <p:cNvPr id="0" name=""/>
                      <p:cNvPicPr/>
                      <p:nvPr/>
                    </p:nvPicPr>
                    <p:blipFill>
                      <a:blip r:embed="rId5"/>
                      <a:stretch>
                        <a:fillRect/>
                      </a:stretch>
                    </p:blipFill>
                    <p:spPr>
                      <a:xfrm>
                        <a:off x="3805238" y="1090613"/>
                        <a:ext cx="206375" cy="37465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126054077"/>
              </p:ext>
            </p:extLst>
          </p:nvPr>
        </p:nvGraphicFramePr>
        <p:xfrm>
          <a:off x="6495170" y="1086296"/>
          <a:ext cx="1566276" cy="378457"/>
        </p:xfrm>
        <a:graphic>
          <a:graphicData uri="http://schemas.openxmlformats.org/presentationml/2006/ole">
            <mc:AlternateContent xmlns:mc="http://schemas.openxmlformats.org/markup-compatibility/2006">
              <mc:Choice xmlns:v="urn:schemas-microsoft-com:vml" Requires="v">
                <p:oleObj name="Formula" r:id="rId6" imgW="729000" imgH="177840" progId="Equation.Ribbit">
                  <p:embed/>
                </p:oleObj>
              </mc:Choice>
              <mc:Fallback>
                <p:oleObj name="Formula" r:id="rId6" imgW="729000" imgH="177840" progId="Equation.Ribbit">
                  <p:embed/>
                  <p:pic>
                    <p:nvPicPr>
                      <p:cNvPr id="0" name=""/>
                      <p:cNvPicPr/>
                      <p:nvPr/>
                    </p:nvPicPr>
                    <p:blipFill>
                      <a:blip r:embed="rId7"/>
                      <a:stretch>
                        <a:fillRect/>
                      </a:stretch>
                    </p:blipFill>
                    <p:spPr>
                      <a:xfrm>
                        <a:off x="6495170" y="1086296"/>
                        <a:ext cx="1566276" cy="378457"/>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906458432"/>
              </p:ext>
            </p:extLst>
          </p:nvPr>
        </p:nvGraphicFramePr>
        <p:xfrm>
          <a:off x="1434239" y="1403891"/>
          <a:ext cx="590907" cy="334422"/>
        </p:xfrm>
        <a:graphic>
          <a:graphicData uri="http://schemas.openxmlformats.org/presentationml/2006/ole">
            <mc:AlternateContent xmlns:mc="http://schemas.openxmlformats.org/markup-compatibility/2006">
              <mc:Choice xmlns:v="urn:schemas-microsoft-com:vml" Requires="v">
                <p:oleObj name="Formula" r:id="rId8" imgW="307440" imgH="176760" progId="Equation.Ribbit">
                  <p:embed/>
                </p:oleObj>
              </mc:Choice>
              <mc:Fallback>
                <p:oleObj name="Formula" r:id="rId8" imgW="307440" imgH="176760" progId="Equation.Ribbit">
                  <p:embed/>
                  <p:pic>
                    <p:nvPicPr>
                      <p:cNvPr id="0" name=""/>
                      <p:cNvPicPr/>
                      <p:nvPr/>
                    </p:nvPicPr>
                    <p:blipFill>
                      <a:blip r:embed="rId9"/>
                      <a:stretch>
                        <a:fillRect/>
                      </a:stretch>
                    </p:blipFill>
                    <p:spPr>
                      <a:xfrm>
                        <a:off x="1434239" y="1403891"/>
                        <a:ext cx="590907" cy="334422"/>
                      </a:xfrm>
                      <a:prstGeom prst="rect">
                        <a:avLst/>
                      </a:prstGeom>
                    </p:spPr>
                  </p:pic>
                </p:oleObj>
              </mc:Fallback>
            </mc:AlternateContent>
          </a:graphicData>
        </a:graphic>
      </p:graphicFrame>
    </p:spTree>
    <p:extLst>
      <p:ext uri="{BB962C8B-B14F-4D97-AF65-F5344CB8AC3E}">
        <p14:creationId xmlns:p14="http://schemas.microsoft.com/office/powerpoint/2010/main" val="1344219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贝叶斯决策论</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4740148"/>
          </a:xfrm>
        </p:spPr>
        <p:txBody>
          <a:bodyPr>
            <a:normAutofit/>
          </a:bodyPr>
          <a:lstStyle/>
          <a:p>
            <a:r>
              <a:rPr lang="zh-CN" altLang="en-US" dirty="0"/>
              <a:t>显然，对每个样本   ，若    能最小化条件风险                   ，则总体风险        也将被最小化。</a:t>
            </a:r>
          </a:p>
          <a:p>
            <a:endParaRPr lang="zh-CN" altLang="en-US" dirty="0"/>
          </a:p>
          <a:p>
            <a:r>
              <a:rPr lang="zh-CN" altLang="en-US" dirty="0"/>
              <a:t>这就产生了贝叶斯判定准则（</a:t>
            </a:r>
            <a:r>
              <a:rPr lang="en-US" altLang="zh-CN" dirty="0"/>
              <a:t>Bayes decision rule</a:t>
            </a:r>
            <a:r>
              <a:rPr lang="zh-CN" altLang="en-US" dirty="0"/>
              <a:t>）： 为最小化总体风险，只需在每个样本上选择那个能使条件风险             最小的类别标记，即</a:t>
            </a:r>
          </a:p>
          <a:p>
            <a:endParaRPr lang="zh-CN" altLang="en-US" dirty="0"/>
          </a:p>
          <a:p>
            <a:endParaRPr lang="zh-CN" altLang="en-US" dirty="0"/>
          </a:p>
          <a:p>
            <a:pPr lvl="1"/>
            <a:r>
              <a:rPr lang="zh-CN" altLang="en-US" dirty="0"/>
              <a:t>此时，被称为贝叶斯最优分类器</a:t>
            </a:r>
            <a:r>
              <a:rPr lang="en-US" altLang="zh-CN" dirty="0"/>
              <a:t>(Bayes optimal classifier)</a:t>
            </a:r>
            <a:r>
              <a:rPr lang="zh-CN" altLang="en-US" dirty="0"/>
              <a:t>，与之对应的总体风险        称为贝叶斯风险 </a:t>
            </a:r>
            <a:r>
              <a:rPr lang="en-US" altLang="zh-CN" dirty="0"/>
              <a:t>(Bayes</a:t>
            </a:r>
            <a:r>
              <a:rPr lang="zh-CN" altLang="en-US" dirty="0"/>
              <a:t> </a:t>
            </a:r>
            <a:r>
              <a:rPr lang="en-US" altLang="zh-CN" dirty="0"/>
              <a:t>risk)</a:t>
            </a:r>
            <a:endParaRPr lang="zh-CN" altLang="en-US" dirty="0"/>
          </a:p>
          <a:p>
            <a:pPr lvl="1"/>
            <a:r>
              <a:rPr lang="zh-CN" altLang="en-US" dirty="0"/>
              <a:t>              反映了分类起所能达到的最好性能，即通过机器学习所能产生的模型精度的理论上限。</a:t>
            </a:r>
          </a:p>
          <a:p>
            <a:endParaRPr lang="en-US" altLang="zh-CN" dirty="0"/>
          </a:p>
          <a:p>
            <a:endParaRPr lang="en-US" altLang="zh-CN" dirty="0"/>
          </a:p>
        </p:txBody>
      </p:sp>
      <p:graphicFrame>
        <p:nvGraphicFramePr>
          <p:cNvPr id="12" name="对象 11"/>
          <p:cNvGraphicFramePr>
            <a:graphicFrameLocks noChangeAspect="1"/>
          </p:cNvGraphicFramePr>
          <p:nvPr/>
        </p:nvGraphicFramePr>
        <p:xfrm>
          <a:off x="2899091" y="1125335"/>
          <a:ext cx="236537" cy="287338"/>
        </p:xfrm>
        <a:graphic>
          <a:graphicData uri="http://schemas.openxmlformats.org/presentationml/2006/ole">
            <mc:AlternateContent xmlns:mc="http://schemas.openxmlformats.org/markup-compatibility/2006">
              <mc:Choice xmlns:v="urn:schemas-microsoft-com:vml" Requires="v">
                <p:oleObj name="Formula" r:id="rId2" imgW="97920" imgH="120960" progId="Equation.Ribbit">
                  <p:embed/>
                </p:oleObj>
              </mc:Choice>
              <mc:Fallback>
                <p:oleObj name="Formula" r:id="rId2" imgW="97920" imgH="120960" progId="Equation.Ribbit">
                  <p:embed/>
                  <p:pic>
                    <p:nvPicPr>
                      <p:cNvPr id="0" name=""/>
                      <p:cNvPicPr/>
                      <p:nvPr/>
                    </p:nvPicPr>
                    <p:blipFill>
                      <a:blip r:embed="rId3"/>
                      <a:stretch>
                        <a:fillRect/>
                      </a:stretch>
                    </p:blipFill>
                    <p:spPr>
                      <a:xfrm>
                        <a:off x="2899091" y="1125335"/>
                        <a:ext cx="236537" cy="287338"/>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3805238" y="1090613"/>
          <a:ext cx="206375" cy="374650"/>
        </p:xfrm>
        <a:graphic>
          <a:graphicData uri="http://schemas.openxmlformats.org/presentationml/2006/ole">
            <mc:AlternateContent xmlns:mc="http://schemas.openxmlformats.org/markup-compatibility/2006">
              <mc:Choice xmlns:v="urn:schemas-microsoft-com:vml" Requires="v">
                <p:oleObj name="Formula" r:id="rId4" imgW="86400" imgH="157680" progId="Equation.Ribbit">
                  <p:embed/>
                </p:oleObj>
              </mc:Choice>
              <mc:Fallback>
                <p:oleObj name="Formula" r:id="rId4" imgW="86400" imgH="157680" progId="Equation.Ribbit">
                  <p:embed/>
                  <p:pic>
                    <p:nvPicPr>
                      <p:cNvPr id="0" name=""/>
                      <p:cNvPicPr/>
                      <p:nvPr/>
                    </p:nvPicPr>
                    <p:blipFill>
                      <a:blip r:embed="rId5"/>
                      <a:stretch>
                        <a:fillRect/>
                      </a:stretch>
                    </p:blipFill>
                    <p:spPr>
                      <a:xfrm>
                        <a:off x="3805238" y="1090613"/>
                        <a:ext cx="206375" cy="374650"/>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6495170" y="1086296"/>
          <a:ext cx="1566276" cy="378457"/>
        </p:xfrm>
        <a:graphic>
          <a:graphicData uri="http://schemas.openxmlformats.org/presentationml/2006/ole">
            <mc:AlternateContent xmlns:mc="http://schemas.openxmlformats.org/markup-compatibility/2006">
              <mc:Choice xmlns:v="urn:schemas-microsoft-com:vml" Requires="v">
                <p:oleObj name="Formula" r:id="rId6" imgW="729000" imgH="177840" progId="Equation.Ribbit">
                  <p:embed/>
                </p:oleObj>
              </mc:Choice>
              <mc:Fallback>
                <p:oleObj name="Formula" r:id="rId6" imgW="729000" imgH="177840" progId="Equation.Ribbit">
                  <p:embed/>
                  <p:pic>
                    <p:nvPicPr>
                      <p:cNvPr id="0" name=""/>
                      <p:cNvPicPr/>
                      <p:nvPr/>
                    </p:nvPicPr>
                    <p:blipFill>
                      <a:blip r:embed="rId7"/>
                      <a:stretch>
                        <a:fillRect/>
                      </a:stretch>
                    </p:blipFill>
                    <p:spPr>
                      <a:xfrm>
                        <a:off x="6495170" y="1086296"/>
                        <a:ext cx="1566276" cy="378457"/>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1434239" y="1403891"/>
          <a:ext cx="590907" cy="334422"/>
        </p:xfrm>
        <a:graphic>
          <a:graphicData uri="http://schemas.openxmlformats.org/presentationml/2006/ole">
            <mc:AlternateContent xmlns:mc="http://schemas.openxmlformats.org/markup-compatibility/2006">
              <mc:Choice xmlns:v="urn:schemas-microsoft-com:vml" Requires="v">
                <p:oleObj name="Formula" r:id="rId8" imgW="307440" imgH="176760" progId="Equation.Ribbit">
                  <p:embed/>
                </p:oleObj>
              </mc:Choice>
              <mc:Fallback>
                <p:oleObj name="Formula" r:id="rId8" imgW="307440" imgH="176760" progId="Equation.Ribbit">
                  <p:embed/>
                  <p:pic>
                    <p:nvPicPr>
                      <p:cNvPr id="0" name=""/>
                      <p:cNvPicPr/>
                      <p:nvPr/>
                    </p:nvPicPr>
                    <p:blipFill>
                      <a:blip r:embed="rId9"/>
                      <a:stretch>
                        <a:fillRect/>
                      </a:stretch>
                    </p:blipFill>
                    <p:spPr>
                      <a:xfrm>
                        <a:off x="1434239" y="1403891"/>
                        <a:ext cx="590907" cy="334422"/>
                      </a:xfrm>
                      <a:prstGeom prst="rect">
                        <a:avLst/>
                      </a:prstGeom>
                    </p:spPr>
                  </p:pic>
                </p:oleObj>
              </mc:Fallback>
            </mc:AlternateContent>
          </a:graphicData>
        </a:graphic>
      </p:graphicFrame>
      <p:graphicFrame>
        <p:nvGraphicFramePr>
          <p:cNvPr id="21" name="对象 20"/>
          <p:cNvGraphicFramePr>
            <a:graphicFrameLocks noChangeAspect="1"/>
          </p:cNvGraphicFramePr>
          <p:nvPr/>
        </p:nvGraphicFramePr>
        <p:xfrm>
          <a:off x="6795708" y="2578307"/>
          <a:ext cx="965200" cy="338138"/>
        </p:xfrm>
        <a:graphic>
          <a:graphicData uri="http://schemas.openxmlformats.org/presentationml/2006/ole">
            <mc:AlternateContent xmlns:mc="http://schemas.openxmlformats.org/markup-compatibility/2006">
              <mc:Choice xmlns:v="urn:schemas-microsoft-com:vml" Requires="v">
                <p:oleObj name="Formula" r:id="rId10" imgW="502920" imgH="177840" progId="Equation.Ribbit">
                  <p:embed/>
                </p:oleObj>
              </mc:Choice>
              <mc:Fallback>
                <p:oleObj name="Formula" r:id="rId10" imgW="502920" imgH="177840" progId="Equation.Ribbit">
                  <p:embed/>
                  <p:pic>
                    <p:nvPicPr>
                      <p:cNvPr id="0" name=""/>
                      <p:cNvPicPr/>
                      <p:nvPr/>
                    </p:nvPicPr>
                    <p:blipFill>
                      <a:blip r:embed="rId11"/>
                      <a:stretch>
                        <a:fillRect/>
                      </a:stretch>
                    </p:blipFill>
                    <p:spPr>
                      <a:xfrm>
                        <a:off x="6795708" y="2578307"/>
                        <a:ext cx="965200" cy="338138"/>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2296116" y="4371976"/>
          <a:ext cx="569574" cy="270068"/>
        </p:xfrm>
        <a:graphic>
          <a:graphicData uri="http://schemas.openxmlformats.org/presentationml/2006/ole">
            <mc:AlternateContent xmlns:mc="http://schemas.openxmlformats.org/markup-compatibility/2006">
              <mc:Choice xmlns:v="urn:schemas-microsoft-com:vml" Requires="v">
                <p:oleObj name="Formula" r:id="rId12" imgW="368640" imgH="176760" progId="Equation.Ribbit">
                  <p:embed/>
                </p:oleObj>
              </mc:Choice>
              <mc:Fallback>
                <p:oleObj name="Formula" r:id="rId12" imgW="368640" imgH="176760" progId="Equation.Ribbit">
                  <p:embed/>
                  <p:pic>
                    <p:nvPicPr>
                      <p:cNvPr id="0" name=""/>
                      <p:cNvPicPr/>
                      <p:nvPr/>
                    </p:nvPicPr>
                    <p:blipFill>
                      <a:blip r:embed="rId13"/>
                      <a:stretch>
                        <a:fillRect/>
                      </a:stretch>
                    </p:blipFill>
                    <p:spPr>
                      <a:xfrm>
                        <a:off x="2296116" y="4371976"/>
                        <a:ext cx="569574" cy="270068"/>
                      </a:xfrm>
                      <a:prstGeom prst="rect">
                        <a:avLst/>
                      </a:prstGeom>
                    </p:spPr>
                  </p:pic>
                </p:oleObj>
              </mc:Fallback>
            </mc:AlternateContent>
          </a:graphicData>
        </a:graphic>
      </p:graphicFrame>
      <p:graphicFrame>
        <p:nvGraphicFramePr>
          <p:cNvPr id="23" name="对象 22"/>
          <p:cNvGraphicFramePr>
            <a:graphicFrameLocks noChangeAspect="1"/>
          </p:cNvGraphicFramePr>
          <p:nvPr/>
        </p:nvGraphicFramePr>
        <p:xfrm>
          <a:off x="1138238" y="4691062"/>
          <a:ext cx="960437" cy="271463"/>
        </p:xfrm>
        <a:graphic>
          <a:graphicData uri="http://schemas.openxmlformats.org/presentationml/2006/ole">
            <mc:AlternateContent xmlns:mc="http://schemas.openxmlformats.org/markup-compatibility/2006">
              <mc:Choice xmlns:v="urn:schemas-microsoft-com:vml" Requires="v">
                <p:oleObj name="Formula" r:id="rId14" imgW="621360" imgH="176760" progId="Equation.Ribbit">
                  <p:embed/>
                </p:oleObj>
              </mc:Choice>
              <mc:Fallback>
                <p:oleObj name="Formula" r:id="rId14" imgW="621360" imgH="176760" progId="Equation.Ribbit">
                  <p:embed/>
                  <p:pic>
                    <p:nvPicPr>
                      <p:cNvPr id="0" name=""/>
                      <p:cNvPicPr/>
                      <p:nvPr/>
                    </p:nvPicPr>
                    <p:blipFill>
                      <a:blip r:embed="rId15"/>
                      <a:stretch>
                        <a:fillRect/>
                      </a:stretch>
                    </p:blipFill>
                    <p:spPr>
                      <a:xfrm>
                        <a:off x="1138238" y="4691062"/>
                        <a:ext cx="960437" cy="271463"/>
                      </a:xfrm>
                      <a:prstGeom prst="rect">
                        <a:avLst/>
                      </a:prstGeom>
                    </p:spPr>
                  </p:pic>
                </p:oleObj>
              </mc:Fallback>
            </mc:AlternateContent>
          </a:graphicData>
        </a:graphic>
      </p:graphicFrame>
      <p:grpSp>
        <p:nvGrpSpPr>
          <p:cNvPr id="6" name="组合 5"/>
          <p:cNvGrpSpPr/>
          <p:nvPr/>
        </p:nvGrpSpPr>
        <p:grpSpPr>
          <a:xfrm>
            <a:off x="2797411" y="3347892"/>
            <a:ext cx="5416948" cy="619815"/>
            <a:chOff x="2797411" y="3347892"/>
            <a:chExt cx="5416948" cy="619815"/>
          </a:xfrm>
        </p:grpSpPr>
        <p:pic>
          <p:nvPicPr>
            <p:cNvPr id="17" name="图片 16"/>
            <p:cNvPicPr>
              <a:picLocks noChangeAspect="1"/>
            </p:cNvPicPr>
            <p:nvPr/>
          </p:nvPicPr>
          <p:blipFill>
            <a:blip r:embed="rId16"/>
            <a:stretch>
              <a:fillRect/>
            </a:stretch>
          </p:blipFill>
          <p:spPr>
            <a:xfrm>
              <a:off x="2797411" y="3347892"/>
              <a:ext cx="3563938" cy="619815"/>
            </a:xfrm>
            <a:prstGeom prst="rect">
              <a:avLst/>
            </a:prstGeom>
          </p:spPr>
        </p:pic>
        <p:pic>
          <p:nvPicPr>
            <p:cNvPr id="5" name="图片 4"/>
            <p:cNvPicPr>
              <a:picLocks noChangeAspect="1"/>
            </p:cNvPicPr>
            <p:nvPr/>
          </p:nvPicPr>
          <p:blipFill>
            <a:blip r:embed="rId17"/>
            <a:stretch>
              <a:fillRect/>
            </a:stretch>
          </p:blipFill>
          <p:spPr>
            <a:xfrm>
              <a:off x="7615492" y="3370184"/>
              <a:ext cx="598867" cy="361221"/>
            </a:xfrm>
            <a:prstGeom prst="rect">
              <a:avLst/>
            </a:prstGeom>
          </p:spPr>
        </p:pic>
      </p:grpSp>
    </p:spTree>
    <p:extLst>
      <p:ext uri="{BB962C8B-B14F-4D97-AF65-F5344CB8AC3E}">
        <p14:creationId xmlns:p14="http://schemas.microsoft.com/office/powerpoint/2010/main" val="777087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贝叶斯决策论</a:t>
            </a:r>
            <a:endParaRPr lang="zh-CN" altLang="en-US" dirty="0">
              <a:latin typeface="+mj-ea"/>
              <a:ea typeface="+mj-ea"/>
            </a:endParaRPr>
          </a:p>
        </p:txBody>
      </p:sp>
      <p:sp>
        <p:nvSpPr>
          <p:cNvPr id="2" name="内容占位符 1"/>
          <p:cNvSpPr>
            <a:spLocks noGrp="1"/>
          </p:cNvSpPr>
          <p:nvPr>
            <p:ph sz="quarter" idx="14"/>
          </p:nvPr>
        </p:nvSpPr>
        <p:spPr>
          <a:xfrm>
            <a:off x="173851" y="1040892"/>
            <a:ext cx="8970149" cy="5136388"/>
          </a:xfrm>
        </p:spPr>
        <p:txBody>
          <a:bodyPr>
            <a:normAutofit/>
          </a:bodyPr>
          <a:lstStyle/>
          <a:p>
            <a:r>
              <a:rPr lang="zh-CN" altLang="en-US" dirty="0"/>
              <a:t>具体来说，若目标是最小化分类错误率，则误判损失    可写为</a:t>
            </a:r>
          </a:p>
          <a:p>
            <a:endParaRPr lang="zh-CN" altLang="en-US" dirty="0"/>
          </a:p>
          <a:p>
            <a:endParaRPr lang="zh-CN" altLang="en-US" dirty="0"/>
          </a:p>
          <a:p>
            <a:endParaRPr lang="zh-CN" altLang="en-US" dirty="0"/>
          </a:p>
          <a:p>
            <a:endParaRPr lang="zh-CN" altLang="en-US" dirty="0"/>
          </a:p>
          <a:p>
            <a:endParaRPr lang="en-US" altLang="zh-CN" dirty="0"/>
          </a:p>
          <a:p>
            <a:endParaRPr lang="en-US" altLang="zh-CN" dirty="0"/>
          </a:p>
        </p:txBody>
      </p:sp>
      <p:pic>
        <p:nvPicPr>
          <p:cNvPr id="11" name="图片 10"/>
          <p:cNvPicPr>
            <a:picLocks noChangeAspect="1"/>
          </p:cNvPicPr>
          <p:nvPr/>
        </p:nvPicPr>
        <p:blipFill>
          <a:blip r:embed="rId2"/>
          <a:stretch>
            <a:fillRect/>
          </a:stretch>
        </p:blipFill>
        <p:spPr>
          <a:xfrm>
            <a:off x="7146013" y="1120514"/>
            <a:ext cx="308887" cy="239347"/>
          </a:xfrm>
          <a:prstGeom prst="rect">
            <a:avLst/>
          </a:prstGeom>
        </p:spPr>
      </p:pic>
      <p:grpSp>
        <p:nvGrpSpPr>
          <p:cNvPr id="5" name="组合 4"/>
          <p:cNvGrpSpPr/>
          <p:nvPr/>
        </p:nvGrpSpPr>
        <p:grpSpPr>
          <a:xfrm>
            <a:off x="2738424" y="1706846"/>
            <a:ext cx="4726112" cy="759504"/>
            <a:chOff x="2738424" y="1706846"/>
            <a:chExt cx="4726112" cy="759504"/>
          </a:xfrm>
        </p:grpSpPr>
        <p:pic>
          <p:nvPicPr>
            <p:cNvPr id="13" name="图片 12"/>
            <p:cNvPicPr>
              <a:picLocks noChangeAspect="1"/>
            </p:cNvPicPr>
            <p:nvPr/>
          </p:nvPicPr>
          <p:blipFill>
            <a:blip r:embed="rId3"/>
            <a:stretch>
              <a:fillRect/>
            </a:stretch>
          </p:blipFill>
          <p:spPr>
            <a:xfrm>
              <a:off x="2738424" y="1706846"/>
              <a:ext cx="2950254" cy="759504"/>
            </a:xfrm>
            <a:prstGeom prst="rect">
              <a:avLst/>
            </a:prstGeom>
          </p:spPr>
        </p:pic>
        <p:pic>
          <p:nvPicPr>
            <p:cNvPr id="3" name="图片 2"/>
            <p:cNvPicPr>
              <a:picLocks noChangeAspect="1"/>
            </p:cNvPicPr>
            <p:nvPr/>
          </p:nvPicPr>
          <p:blipFill>
            <a:blip r:embed="rId4"/>
            <a:stretch>
              <a:fillRect/>
            </a:stretch>
          </p:blipFill>
          <p:spPr>
            <a:xfrm>
              <a:off x="6827489" y="1910185"/>
              <a:ext cx="637047" cy="352826"/>
            </a:xfrm>
            <a:prstGeom prst="rect">
              <a:avLst/>
            </a:prstGeom>
          </p:spPr>
        </p:pic>
      </p:grpSp>
    </p:spTree>
    <p:extLst>
      <p:ext uri="{BB962C8B-B14F-4D97-AF65-F5344CB8AC3E}">
        <p14:creationId xmlns:p14="http://schemas.microsoft.com/office/powerpoint/2010/main" val="1904389738"/>
      </p:ext>
    </p:extLst>
  </p:cSld>
  <p:clrMapOvr>
    <a:masterClrMapping/>
  </p:clrMapOvr>
</p:sld>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机器学习v2.1rgb" id="{EEBC26C2-D188-4AC0-8846-32FF974952E7}" vid="{5872C309-9AD6-4384-AB1E-DDF89DAEFE71}"/>
    </a:ext>
  </a:extLst>
</a:theme>
</file>

<file path=docProps/app.xml><?xml version="1.0" encoding="utf-8"?>
<Properties xmlns="http://schemas.openxmlformats.org/officeDocument/2006/extended-properties" xmlns:vt="http://schemas.openxmlformats.org/officeDocument/2006/docPropsVTypes">
  <Template>机器学习v2.1rgb</Template>
  <TotalTime>3990</TotalTime>
  <Words>3625</Words>
  <Application>Microsoft Office PowerPoint</Application>
  <PresentationFormat>全屏显示(4:3)</PresentationFormat>
  <Paragraphs>467</Paragraphs>
  <Slides>59</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70" baseType="lpstr">
      <vt:lpstr>华文仿宋</vt:lpstr>
      <vt:lpstr>楷体</vt:lpstr>
      <vt:lpstr>宋体</vt:lpstr>
      <vt:lpstr>幼圆</vt:lpstr>
      <vt:lpstr>Arial</vt:lpstr>
      <vt:lpstr>Times</vt:lpstr>
      <vt:lpstr>Times New Roman</vt:lpstr>
      <vt:lpstr>Verdana</vt:lpstr>
      <vt:lpstr>Wingdings</vt:lpstr>
      <vt:lpstr>机器学习v2.1rgb</vt:lpstr>
      <vt:lpstr>Formula</vt:lpstr>
      <vt:lpstr>PowerPoint 演示文稿</vt:lpstr>
      <vt:lpstr>第七章：贝叶斯分类器</vt:lpstr>
      <vt:lpstr>章节目录</vt:lpstr>
      <vt:lpstr>章节目录</vt:lpstr>
      <vt:lpstr>贝叶斯决策论</vt:lpstr>
      <vt:lpstr>贝叶斯决策论</vt:lpstr>
      <vt:lpstr>贝叶斯决策论</vt:lpstr>
      <vt:lpstr>贝叶斯决策论</vt:lpstr>
      <vt:lpstr>贝叶斯决策论</vt:lpstr>
      <vt:lpstr>贝叶斯决策论</vt:lpstr>
      <vt:lpstr>贝叶斯决策论</vt:lpstr>
      <vt:lpstr>贝叶斯决策论</vt:lpstr>
      <vt:lpstr>贝叶斯决策论</vt:lpstr>
      <vt:lpstr>贝叶斯决策论</vt:lpstr>
      <vt:lpstr>贝叶斯决策论</vt:lpstr>
      <vt:lpstr>贝叶斯决策论</vt:lpstr>
      <vt:lpstr>贝叶斯决策论</vt:lpstr>
      <vt:lpstr>章节目录</vt:lpstr>
      <vt:lpstr>极大似然估计</vt:lpstr>
      <vt:lpstr>极大似然估计</vt:lpstr>
      <vt:lpstr>极大似然估计</vt:lpstr>
      <vt:lpstr>极大似然估计</vt:lpstr>
      <vt:lpstr>极大似然估计</vt:lpstr>
      <vt:lpstr>章节目录</vt:lpstr>
      <vt:lpstr>朴素贝叶斯分类器</vt:lpstr>
      <vt:lpstr>朴素贝叶斯分类器</vt:lpstr>
      <vt:lpstr>朴素贝叶斯分类器</vt:lpstr>
      <vt:lpstr>朴素贝叶斯分类器</vt:lpstr>
      <vt:lpstr>朴素贝叶斯分类器</vt:lpstr>
      <vt:lpstr>拉普拉斯修正</vt:lpstr>
      <vt:lpstr>拉普拉斯修正</vt:lpstr>
      <vt:lpstr>章节目录</vt:lpstr>
      <vt:lpstr>半朴素贝叶斯分类器</vt:lpstr>
      <vt:lpstr>半朴素贝叶斯分类器</vt:lpstr>
      <vt:lpstr>SPODE</vt:lpstr>
      <vt:lpstr>TAN</vt:lpstr>
      <vt:lpstr>AODE</vt:lpstr>
      <vt:lpstr>章节目录</vt:lpstr>
      <vt:lpstr>贝叶斯网</vt:lpstr>
      <vt:lpstr>贝叶斯网</vt:lpstr>
      <vt:lpstr>贝叶斯网：结构</vt:lpstr>
      <vt:lpstr>贝叶斯网：结构</vt:lpstr>
      <vt:lpstr>贝叶斯网：结构</vt:lpstr>
      <vt:lpstr>贝叶斯网：学习</vt:lpstr>
      <vt:lpstr>贝叶斯网：学习</vt:lpstr>
      <vt:lpstr>贝叶斯网：推断</vt:lpstr>
      <vt:lpstr>贝叶斯网：推断</vt:lpstr>
      <vt:lpstr>PowerPoint 演示文稿</vt:lpstr>
      <vt:lpstr>章节目录</vt:lpstr>
      <vt:lpstr>EM算法</vt:lpstr>
      <vt:lpstr>EM算法</vt:lpstr>
      <vt:lpstr>EM算法</vt:lpstr>
      <vt:lpstr>EM算法</vt:lpstr>
      <vt:lpstr>EM算法</vt:lpstr>
      <vt:lpstr>EM算法</vt:lpstr>
      <vt:lpstr>小结</vt:lpstr>
      <vt:lpstr>Task</vt:lpstr>
      <vt:lpstr>Task</vt:lpstr>
      <vt:lpstr>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机器学习-第七章</dc:title>
  <dc:creator/>
  <cp:lastModifiedBy>Lu Xiaoxiao</cp:lastModifiedBy>
  <cp:revision>411</cp:revision>
  <dcterms:created xsi:type="dcterms:W3CDTF">2016-01-02T06:13:38Z</dcterms:created>
  <dcterms:modified xsi:type="dcterms:W3CDTF">2021-06-27T15:35:10Z</dcterms:modified>
</cp:coreProperties>
</file>