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468" r:id="rId3"/>
    <p:sldId id="474" r:id="rId4"/>
    <p:sldId id="467" r:id="rId5"/>
    <p:sldId id="469" r:id="rId6"/>
    <p:sldId id="470" r:id="rId7"/>
    <p:sldId id="471" r:id="rId8"/>
    <p:sldId id="472" r:id="rId9"/>
    <p:sldId id="473" r:id="rId10"/>
    <p:sldId id="475" r:id="rId11"/>
    <p:sldId id="476" r:id="rId12"/>
    <p:sldId id="478" r:id="rId13"/>
    <p:sldId id="477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7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halkboard" pitchFamily="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halkboard" pitchFamily="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halkboard" pitchFamily="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halkboard" pitchFamily="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halkboard" pitchFamily="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halkboard" pitchFamily="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halkboard" pitchFamily="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halkboard" pitchFamily="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halkboard" pitchFamily="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8000"/>
    <a:srgbClr val="FF0000"/>
    <a:srgbClr val="EAEAEA"/>
    <a:srgbClr val="FFFF99"/>
    <a:srgbClr val="CCFFFF"/>
    <a:srgbClr val="CCFFCC"/>
    <a:srgbClr val="CCEC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9" autoAdjust="0"/>
    <p:restoredTop sz="94690" autoAdjust="0"/>
  </p:normalViewPr>
  <p:slideViewPr>
    <p:cSldViewPr>
      <p:cViewPr varScale="1">
        <p:scale>
          <a:sx n="74" d="100"/>
          <a:sy n="74" d="100"/>
        </p:scale>
        <p:origin x="1032" y="77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60747660-009D-4174-94BF-2232E2D9A2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8E8BF6AC-06AE-4B61-A2C5-4663535D9B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halkboard" pitchFamily="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halkboard" pitchFamily="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halkboard" pitchFamily="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halkboard" pitchFamily="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halkboard" pitchFamily="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halkboard" pitchFamily="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halkboard" pitchFamily="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halkboard" pitchFamily="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halkboard" pitchFamily="8" charset="0"/>
              </a:defRPr>
            </a:lvl9pPr>
          </a:lstStyle>
          <a:p>
            <a:fld id="{05F31233-73E6-4A24-8844-C1C4EB678BC1}" type="slidenum">
              <a:rPr lang="en-US" altLang="en-US" sz="1200">
                <a:latin typeface="Times" panose="02020603050405020304" pitchFamily="18" charset="0"/>
              </a:rPr>
              <a:pPr/>
              <a:t>1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88BE1-A4B1-4A6C-B314-319ABBF84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42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C425B-A8E8-46C1-84BB-1D52AF4BA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81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8E07-21CE-4620-A730-72612035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AEA22-38E0-423B-B5E8-8A802141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8486F-6DD7-413A-8ABF-79C6235D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13A7F-C93F-4397-B444-BA4855F1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F2A7-24FD-40DE-BA29-6BAB252F71F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F8FFFB-02EB-4D11-A30E-104F9243A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5143500"/>
            <a:ext cx="7772400" cy="102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66E119-9DBC-4DC5-A8CB-E763688B2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257300"/>
            <a:ext cx="8382000" cy="17526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914400" indent="-914400"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B5A76CD-65D1-4D42-8F2C-2B4E790C6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3200400"/>
            <a:ext cx="8382000" cy="1752600"/>
          </a:xfrm>
          <a:noFill/>
          <a:ln>
            <a:solidFill>
              <a:schemeClr val="tx1"/>
            </a:solidFill>
          </a:ln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3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panose="02020603050405020304" pitchFamily="18" charset="0"/>
              </a:defRPr>
            </a:lvl1pPr>
          </a:lstStyle>
          <a:p>
            <a:fld id="{6F98F2A7-24FD-40DE-BA29-6BAB252F71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12725" y="45831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halkboard" pitchFamily="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halkboard" pitchFamily="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halkboard" pitchFamily="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halkboard" pitchFamily="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halkboard" pitchFamily="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halkboard" pitchFamily="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halkboard" pitchFamily="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halkboard" pitchFamily="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halkboard" pitchFamily="8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trnr/status/104720391523266150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0031305.2017.1375989" TargetMode="External"/><Relationship Id="rId2" Type="http://schemas.openxmlformats.org/officeDocument/2006/relationships/hyperlink" Target="http://dx.doi.org/10.18637/jss.v059.i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2324894" y="4619244"/>
            <a:ext cx="449421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halkboard" pitchFamily="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halkboard" pitchFamily="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halkboard" pitchFamily="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halkboard" pitchFamily="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halkboard" pitchFamily="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halkboard" pitchFamily="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halkboard" pitchFamily="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halkboard" pitchFamily="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halkboard" pitchFamily="8" charset="0"/>
              </a:defRPr>
            </a:lvl9pPr>
          </a:lstStyle>
          <a:p>
            <a:pPr algn="ctr"/>
            <a:r>
              <a:rPr lang="en-US" altLang="en-US" sz="2800" dirty="0">
                <a:ln w="1270">
                  <a:noFill/>
                </a:ln>
                <a:latin typeface="Comic Sans MS" panose="030F0702030302020204" pitchFamily="66" charset="0"/>
              </a:rPr>
              <a:t>Charlie Murtaugh</a:t>
            </a:r>
          </a:p>
          <a:p>
            <a:pPr algn="ctr"/>
            <a:r>
              <a:rPr lang="en-US" altLang="en-US" dirty="0">
                <a:ln w="1270">
                  <a:noFill/>
                </a:ln>
                <a:latin typeface="Comic Sans MS" panose="030F0702030302020204" pitchFamily="66" charset="0"/>
              </a:rPr>
              <a:t>EIHG 4420B</a:t>
            </a:r>
          </a:p>
          <a:p>
            <a:pPr algn="ctr"/>
            <a:r>
              <a:rPr lang="en-US" altLang="en-US" dirty="0">
                <a:ln w="1270">
                  <a:noFill/>
                </a:ln>
                <a:latin typeface="Comic Sans MS" panose="030F0702030302020204" pitchFamily="66" charset="0"/>
              </a:rPr>
              <a:t>801-581-5958</a:t>
            </a:r>
          </a:p>
          <a:p>
            <a:pPr algn="ctr"/>
            <a:r>
              <a:rPr lang="en-US" altLang="en-US" dirty="0">
                <a:ln w="1270">
                  <a:noFill/>
                </a:ln>
                <a:latin typeface="Comic Sans MS" panose="030F0702030302020204" pitchFamily="66" charset="0"/>
              </a:rPr>
              <a:t>murtaugh@genetics.utah.edu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95E6-E89D-426F-AF0E-AA1128537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200"/>
          </a:xfrm>
        </p:spPr>
        <p:txBody>
          <a:bodyPr/>
          <a:lstStyle/>
          <a:p>
            <a:r>
              <a:rPr lang="en-US" dirty="0"/>
              <a:t>Welcome to the </a:t>
            </a:r>
            <a:r>
              <a:rPr lang="en-US" dirty="0" err="1"/>
              <a:t>Tidyverse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67293-F2F6-4ED9-90D4-BFEF89903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761"/>
          <a:stretch/>
        </p:blipFill>
        <p:spPr>
          <a:xfrm>
            <a:off x="807377" y="1447800"/>
            <a:ext cx="7529247" cy="27424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BEB704-6BFF-4206-8120-6A9AE363F9E8}"/>
              </a:ext>
            </a:extLst>
          </p:cNvPr>
          <p:cNvSpPr/>
          <p:nvPr/>
        </p:nvSpPr>
        <p:spPr>
          <a:xfrm>
            <a:off x="3810000" y="6474023"/>
            <a:ext cx="5268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rgbClr val="0070C0"/>
                </a:solidFill>
              </a:rPr>
              <a:t>https://twitter.com/mostbiggestdata/status/1033725572462137344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CE6F-A7E2-411E-A70D-4B4915F0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toy dataset – </a:t>
            </a:r>
            <a:r>
              <a:rPr lang="en-US" b="1" dirty="0" err="1"/>
              <a:t>tibble</a:t>
            </a:r>
            <a:r>
              <a:rPr lang="en-US" dirty="0"/>
              <a:t>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9006C-B736-427A-A9ED-1F0246D052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4953000"/>
            <a:ext cx="8839200" cy="1828800"/>
          </a:xfrm>
        </p:spPr>
        <p:txBody>
          <a:bodyPr/>
          <a:lstStyle/>
          <a:p>
            <a:r>
              <a:rPr lang="en-US" dirty="0" err="1"/>
              <a:t>tibbles</a:t>
            </a:r>
            <a:r>
              <a:rPr lang="en-US" dirty="0"/>
              <a:t> are like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objects, but they look nicer and display helpful information</a:t>
            </a:r>
          </a:p>
          <a:p>
            <a:r>
              <a:rPr lang="en-US" dirty="0">
                <a:latin typeface="+mj-lt"/>
              </a:rPr>
              <a:t>note the use of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  <a:r>
              <a:rPr lang="en-US" dirty="0">
                <a:latin typeface="+mj-lt"/>
              </a:rPr>
              <a:t> operator, which “pipes” output of one function 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dirty="0">
                <a:latin typeface="+mj-lt"/>
              </a:rPr>
              <a:t>) to another 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+mj-lt"/>
              </a:rPr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97101-DAE3-4013-9063-95342F7D16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1613" y="990600"/>
            <a:ext cx="8382000" cy="1600200"/>
          </a:xfrm>
        </p:spPr>
        <p:txBody>
          <a:bodyPr anchor="ctr"/>
          <a:lstStyle/>
          <a:p>
            <a:r>
              <a:rPr lang="en-US" sz="1600" dirty="0"/>
              <a:t>library(</a:t>
            </a:r>
            <a:r>
              <a:rPr lang="en-US" sz="1600" dirty="0" err="1"/>
              <a:t>tidyverse</a:t>
            </a:r>
            <a:r>
              <a:rPr lang="en-US" sz="1600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cowplot</a:t>
            </a:r>
            <a:r>
              <a:rPr lang="en-US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temp_df</a:t>
            </a:r>
            <a:r>
              <a:rPr lang="en-US" sz="1600" dirty="0"/>
              <a:t> &lt;- </a:t>
            </a:r>
            <a:r>
              <a:rPr lang="en-US" sz="1600" dirty="0" err="1"/>
              <a:t>bind_cols</a:t>
            </a:r>
            <a:r>
              <a:rPr lang="en-US" sz="1600" dirty="0"/>
              <a:t>(sample=c(1,2,3), temp=c(-40, 32, 98.6)) %&gt;%</a:t>
            </a:r>
          </a:p>
          <a:p>
            <a:r>
              <a:rPr lang="en-US" dirty="0"/>
              <a:t>           </a:t>
            </a:r>
            <a:r>
              <a:rPr lang="en-US" sz="1600" dirty="0"/>
              <a:t>print()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0AF88-28FC-4DCD-B55C-AB8D6EEA9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613" y="2743200"/>
            <a:ext cx="8382000" cy="1981200"/>
          </a:xfrm>
        </p:spPr>
        <p:txBody>
          <a:bodyPr anchor="ctr"/>
          <a:lstStyle/>
          <a:p>
            <a:r>
              <a:rPr lang="en-US" sz="1600" dirty="0"/>
              <a:t>## # A </a:t>
            </a:r>
            <a:r>
              <a:rPr lang="en-US" sz="1600" dirty="0" err="1"/>
              <a:t>tibble</a:t>
            </a:r>
            <a:r>
              <a:rPr lang="en-US" sz="1600" dirty="0"/>
              <a:t>: 3 x 2</a:t>
            </a:r>
          </a:p>
          <a:p>
            <a:r>
              <a:rPr lang="en-US" sz="1600" dirty="0"/>
              <a:t>##   sample  temp</a:t>
            </a:r>
          </a:p>
          <a:p>
            <a:r>
              <a:rPr lang="en-US" sz="1600" dirty="0"/>
              <a:t>##    &lt;</a:t>
            </a:r>
            <a:r>
              <a:rPr lang="en-US" sz="1600" dirty="0" err="1"/>
              <a:t>dbl</a:t>
            </a:r>
            <a:r>
              <a:rPr lang="en-US" sz="1600" dirty="0"/>
              <a:t>&gt; &lt;</a:t>
            </a:r>
            <a:r>
              <a:rPr lang="en-US" sz="1600" dirty="0" err="1"/>
              <a:t>dbl</a:t>
            </a:r>
            <a:r>
              <a:rPr lang="en-US" sz="1600" dirty="0"/>
              <a:t>&gt;</a:t>
            </a:r>
          </a:p>
          <a:p>
            <a:r>
              <a:rPr lang="en-US" sz="1600" dirty="0"/>
              <a:t>## 1      1 -40  </a:t>
            </a:r>
          </a:p>
          <a:p>
            <a:r>
              <a:rPr lang="en-US" sz="1600" dirty="0"/>
              <a:t>## 2      2  32  </a:t>
            </a:r>
          </a:p>
          <a:p>
            <a:r>
              <a:rPr lang="en-US" sz="1600" dirty="0"/>
              <a:t>## 3      3  98.6</a:t>
            </a:r>
          </a:p>
        </p:txBody>
      </p:sp>
    </p:spTree>
    <p:extLst>
      <p:ext uri="{BB962C8B-B14F-4D97-AF65-F5344CB8AC3E}">
        <p14:creationId xmlns:p14="http://schemas.microsoft.com/office/powerpoint/2010/main" val="136291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9AAC-2472-44F6-80B7-AEE478B9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718"/>
            <a:ext cx="9144000" cy="876301"/>
          </a:xfrm>
        </p:spPr>
        <p:txBody>
          <a:bodyPr/>
          <a:lstStyle/>
          <a:p>
            <a:r>
              <a:rPr lang="en-US" dirty="0"/>
              <a:t>Piping your code for easier writing and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7040C-396D-4E30-8CCB-90463944A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819650"/>
            <a:ext cx="8382000" cy="1885950"/>
          </a:xfrm>
        </p:spPr>
        <p:txBody>
          <a:bodyPr/>
          <a:lstStyle/>
          <a:p>
            <a:r>
              <a:rPr lang="en-US" dirty="0"/>
              <a:t>Code involving sequential operations on the same data can be much more readable with pipes</a:t>
            </a:r>
          </a:p>
          <a:p>
            <a:r>
              <a:rPr lang="en-US" dirty="0"/>
              <a:t>Of particular use: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 print()</a:t>
            </a:r>
            <a:r>
              <a:rPr lang="en-US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at the end of a line of code will show you what that code produced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8D034-0682-4936-8626-7714E50A8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257300"/>
            <a:ext cx="8382000" cy="2324101"/>
          </a:xfrm>
        </p:spPr>
        <p:txBody>
          <a:bodyPr/>
          <a:lstStyle/>
          <a:p>
            <a:r>
              <a:rPr lang="en-US" dirty="0"/>
              <a:t># same result, different ways to get there</a:t>
            </a:r>
          </a:p>
          <a:p>
            <a:endParaRPr lang="en-US" dirty="0"/>
          </a:p>
          <a:p>
            <a:r>
              <a:rPr lang="en-US" dirty="0"/>
              <a:t>test &lt;- c(1, 2, 3, 4)</a:t>
            </a:r>
          </a:p>
          <a:p>
            <a:r>
              <a:rPr lang="en-US" dirty="0" err="1"/>
              <a:t>test_sqrt</a:t>
            </a:r>
            <a:r>
              <a:rPr lang="en-US" dirty="0"/>
              <a:t> &lt;- sqrt(test)</a:t>
            </a:r>
          </a:p>
          <a:p>
            <a:r>
              <a:rPr lang="en-US" dirty="0"/>
              <a:t>print(</a:t>
            </a:r>
            <a:r>
              <a:rPr lang="en-US" dirty="0" err="1"/>
              <a:t>test_sqrt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c(1, 2, 3, 4) %&gt;% sqrt() %&gt;% print()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09CB6-1063-4121-A4FD-938E564D67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3810000"/>
            <a:ext cx="8382000" cy="647701"/>
          </a:xfrm>
        </p:spPr>
        <p:txBody>
          <a:bodyPr/>
          <a:lstStyle/>
          <a:p>
            <a:r>
              <a:rPr lang="en-US" dirty="0"/>
              <a:t>[1] 1.000000 1.414214 1.732051 2.000000</a:t>
            </a:r>
          </a:p>
        </p:txBody>
      </p:sp>
    </p:spTree>
    <p:extLst>
      <p:ext uri="{BB962C8B-B14F-4D97-AF65-F5344CB8AC3E}">
        <p14:creationId xmlns:p14="http://schemas.microsoft.com/office/powerpoint/2010/main" val="212597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9AAC-2472-44F6-80B7-AEE478B9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718"/>
            <a:ext cx="9144000" cy="876301"/>
          </a:xfrm>
        </p:spPr>
        <p:txBody>
          <a:bodyPr/>
          <a:lstStyle/>
          <a:p>
            <a:r>
              <a:rPr lang="en-US" dirty="0"/>
              <a:t>Piping your code for easier writing and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7040C-396D-4E30-8CCB-90463944A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819650"/>
            <a:ext cx="8382000" cy="1885950"/>
          </a:xfrm>
        </p:spPr>
        <p:txBody>
          <a:bodyPr/>
          <a:lstStyle/>
          <a:p>
            <a:r>
              <a:rPr lang="en-US" dirty="0"/>
              <a:t>Code involving sequential operations on the same data can be much more readable with pipes</a:t>
            </a:r>
          </a:p>
          <a:p>
            <a:r>
              <a:rPr lang="en-US" dirty="0"/>
              <a:t>Of particular use: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%&gt;% print()</a:t>
            </a:r>
            <a:r>
              <a:rPr lang="en-US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at the end of a line of code will show you what that code produced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8D034-0682-4936-8626-7714E50A8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257300"/>
            <a:ext cx="8382000" cy="2324101"/>
          </a:xfrm>
        </p:spPr>
        <p:txBody>
          <a:bodyPr/>
          <a:lstStyle/>
          <a:p>
            <a:r>
              <a:rPr lang="en-US" dirty="0"/>
              <a:t># same result, different ways to get there</a:t>
            </a:r>
          </a:p>
          <a:p>
            <a:endParaRPr lang="en-US" dirty="0"/>
          </a:p>
          <a:p>
            <a:r>
              <a:rPr lang="en-US" dirty="0"/>
              <a:t>test &lt;- c(1, 2, 3, 4)</a:t>
            </a:r>
          </a:p>
          <a:p>
            <a:r>
              <a:rPr lang="en-US" dirty="0" err="1"/>
              <a:t>test_sqrt</a:t>
            </a:r>
            <a:r>
              <a:rPr lang="en-US" dirty="0"/>
              <a:t> &lt;- sqrt(test)</a:t>
            </a:r>
          </a:p>
          <a:p>
            <a:r>
              <a:rPr lang="en-US" dirty="0"/>
              <a:t>print(</a:t>
            </a:r>
            <a:r>
              <a:rPr lang="en-US" dirty="0" err="1"/>
              <a:t>test_sqrt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c(1, 2, 3, 4) %&gt;% sqrt() %&gt;% print()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09CB6-1063-4121-A4FD-938E564D67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3810000"/>
            <a:ext cx="8382000" cy="647701"/>
          </a:xfrm>
        </p:spPr>
        <p:txBody>
          <a:bodyPr/>
          <a:lstStyle/>
          <a:p>
            <a:r>
              <a:rPr lang="en-US" dirty="0"/>
              <a:t>[1] 1.000000 1.414214 1.732051 2.000000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9B85B-7513-4452-A9E3-893FDE295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3571"/>
          <a:stretch/>
        </p:blipFill>
        <p:spPr>
          <a:xfrm>
            <a:off x="1793421" y="114300"/>
            <a:ext cx="5633357" cy="6629400"/>
          </a:xfrm>
          <a:prstGeom prst="rect">
            <a:avLst/>
          </a:prstGeom>
          <a:ln w="28575">
            <a:solidFill>
              <a:schemeClr val="tx2">
                <a:lumMod val="65000"/>
                <a:lumOff val="35000"/>
              </a:schemeClr>
            </a:solidFill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17F710-18A5-4A35-9842-CB1155FF8E3F}"/>
              </a:ext>
            </a:extLst>
          </p:cNvPr>
          <p:cNvSpPr/>
          <p:nvPr/>
        </p:nvSpPr>
        <p:spPr>
          <a:xfrm>
            <a:off x="2816678" y="64740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i="1" dirty="0">
                <a:hlinkClick r:id="rId3"/>
              </a:rPr>
              <a:t>https://twitter.com/strnr/status/1047203915232661505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6853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97BF-CC45-460E-B1AC-1386D18C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 dirty="0"/>
              <a:t>Creating new columns or changing existing ones with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0CA0A-1E2D-4FD2-BD4B-F9B56BA8A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100" y="5181600"/>
            <a:ext cx="8305800" cy="1485900"/>
          </a:xfrm>
        </p:spPr>
        <p:txBody>
          <a:bodyPr/>
          <a:lstStyle/>
          <a:p>
            <a:r>
              <a:rPr lang="en-US" dirty="0"/>
              <a:t>A nice trick of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dirty="0"/>
              <a:t>: you can put multiple sequential operations into a single call, and even refer back to variables you just created in the same line of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EE287-7E98-4FD4-B6CD-84DCE3DE10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409700"/>
            <a:ext cx="8382000" cy="1181100"/>
          </a:xfrm>
        </p:spPr>
        <p:txBody>
          <a:bodyPr/>
          <a:lstStyle/>
          <a:p>
            <a:r>
              <a:rPr lang="en-US" dirty="0"/>
              <a:t># use "mutate" to create new column with temperature in Celsius</a:t>
            </a:r>
          </a:p>
          <a:p>
            <a:endParaRPr lang="en-US" dirty="0"/>
          </a:p>
          <a:p>
            <a:r>
              <a:rPr lang="en-US" dirty="0" err="1"/>
              <a:t>temp_df</a:t>
            </a:r>
            <a:r>
              <a:rPr lang="en-US" dirty="0"/>
              <a:t> &lt;- mutate(</a:t>
            </a:r>
            <a:r>
              <a:rPr lang="en-US" dirty="0" err="1"/>
              <a:t>temp_df</a:t>
            </a:r>
            <a:r>
              <a:rPr lang="en-US" dirty="0"/>
              <a:t>, </a:t>
            </a:r>
            <a:r>
              <a:rPr lang="en-US" dirty="0" err="1"/>
              <a:t>tempC</a:t>
            </a:r>
            <a:r>
              <a:rPr lang="en-US" dirty="0"/>
              <a:t>=(temp-32)*5/9) %&gt;% print()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7DCFE-6313-4FA7-9F19-6AE3E0A500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2819400"/>
            <a:ext cx="8382000" cy="2057400"/>
          </a:xfrm>
        </p:spPr>
        <p:txBody>
          <a:bodyPr/>
          <a:lstStyle/>
          <a:p>
            <a:r>
              <a:rPr lang="en-US" dirty="0"/>
              <a:t>## # A </a:t>
            </a:r>
            <a:r>
              <a:rPr lang="en-US" dirty="0" err="1"/>
              <a:t>tibble</a:t>
            </a:r>
            <a:r>
              <a:rPr lang="en-US" dirty="0"/>
              <a:t>: 3 x 3</a:t>
            </a:r>
          </a:p>
          <a:p>
            <a:r>
              <a:rPr lang="en-US" dirty="0"/>
              <a:t>##   sample  temp </a:t>
            </a:r>
            <a:r>
              <a:rPr lang="en-US" dirty="0" err="1"/>
              <a:t>tempC</a:t>
            </a:r>
            <a:endParaRPr lang="en-US" dirty="0"/>
          </a:p>
          <a:p>
            <a:r>
              <a:rPr lang="en-US" dirty="0"/>
              <a:t>##    &lt;</a:t>
            </a:r>
            <a:r>
              <a:rPr lang="en-US" dirty="0" err="1"/>
              <a:t>dbl</a:t>
            </a:r>
            <a:r>
              <a:rPr lang="en-US" dirty="0"/>
              <a:t>&gt; &lt;</a:t>
            </a:r>
            <a:r>
              <a:rPr lang="en-US" dirty="0" err="1"/>
              <a:t>dbl</a:t>
            </a:r>
            <a:r>
              <a:rPr lang="en-US" dirty="0"/>
              <a:t>&gt; 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r>
              <a:rPr lang="en-US" dirty="0"/>
              <a:t>## 1      1 -40     -40</a:t>
            </a:r>
          </a:p>
          <a:p>
            <a:r>
              <a:rPr lang="en-US" dirty="0"/>
              <a:t>## 2      2  32       0</a:t>
            </a:r>
          </a:p>
          <a:p>
            <a:r>
              <a:rPr lang="en-US" dirty="0"/>
              <a:t>## 3      3  98.6    37</a:t>
            </a:r>
          </a:p>
        </p:txBody>
      </p:sp>
    </p:spTree>
    <p:extLst>
      <p:ext uri="{BB962C8B-B14F-4D97-AF65-F5344CB8AC3E}">
        <p14:creationId xmlns:p14="http://schemas.microsoft.com/office/powerpoint/2010/main" val="380811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9DA7-4333-49DC-8782-E1DEAACC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/>
              <a:t>One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dirty="0"/>
              <a:t>, multiple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B48F6-8107-430E-9BE3-17B1618D64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485900"/>
            <a:ext cx="8382000" cy="2552700"/>
          </a:xfrm>
        </p:spPr>
        <p:txBody>
          <a:bodyPr/>
          <a:lstStyle/>
          <a:p>
            <a:r>
              <a:rPr lang="en-US" dirty="0"/>
              <a:t># create toy data, again</a:t>
            </a:r>
          </a:p>
          <a:p>
            <a:r>
              <a:rPr lang="en-US" dirty="0" err="1"/>
              <a:t>temp_df</a:t>
            </a:r>
            <a:r>
              <a:rPr lang="en-US" dirty="0"/>
              <a:t> &lt;- </a:t>
            </a:r>
            <a:r>
              <a:rPr lang="en-US" dirty="0" err="1"/>
              <a:t>bind_cols</a:t>
            </a:r>
            <a:r>
              <a:rPr lang="en-US" dirty="0"/>
              <a:t>(time=c(1,2,3), temp=c(-40, 32, 98.6))</a:t>
            </a:r>
          </a:p>
          <a:p>
            <a:endParaRPr lang="en-US" dirty="0"/>
          </a:p>
          <a:p>
            <a:r>
              <a:rPr lang="en-US" dirty="0"/>
              <a:t># now let's add both Celsius and Kelvin temperatures in one command</a:t>
            </a:r>
          </a:p>
          <a:p>
            <a:r>
              <a:rPr lang="en-US" dirty="0" err="1"/>
              <a:t>temp_df</a:t>
            </a:r>
            <a:r>
              <a:rPr lang="en-US" dirty="0"/>
              <a:t> &lt;- mutate(</a:t>
            </a:r>
            <a:r>
              <a:rPr lang="en-US" dirty="0" err="1"/>
              <a:t>temp_df</a:t>
            </a:r>
            <a:r>
              <a:rPr lang="en-US" dirty="0"/>
              <a:t>, </a:t>
            </a:r>
            <a:r>
              <a:rPr lang="en-US" dirty="0" err="1"/>
              <a:t>tempC</a:t>
            </a:r>
            <a:r>
              <a:rPr lang="en-US" dirty="0"/>
              <a:t>=(temp-32)*5/9,</a:t>
            </a:r>
          </a:p>
          <a:p>
            <a:r>
              <a:rPr lang="en-US" dirty="0"/>
              <a:t>		   </a:t>
            </a:r>
            <a:r>
              <a:rPr lang="en-US" dirty="0" err="1"/>
              <a:t>tempK</a:t>
            </a:r>
            <a:r>
              <a:rPr lang="en-US" dirty="0"/>
              <a:t>=tempC+273.15) %&gt;%</a:t>
            </a:r>
          </a:p>
          <a:p>
            <a:r>
              <a:rPr lang="en-US" dirty="0"/>
              <a:t>           rename(</a:t>
            </a:r>
            <a:r>
              <a:rPr lang="en-US" dirty="0" err="1"/>
              <a:t>tempF</a:t>
            </a:r>
            <a:r>
              <a:rPr lang="en-US" dirty="0"/>
              <a:t> = temp) %&gt;%</a:t>
            </a:r>
          </a:p>
          <a:p>
            <a:r>
              <a:rPr lang="en-US" dirty="0"/>
              <a:t>           print()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7D0EB-18FF-4F55-8B1A-7F495A76A5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4267200"/>
            <a:ext cx="8382000" cy="1981200"/>
          </a:xfrm>
        </p:spPr>
        <p:txBody>
          <a:bodyPr/>
          <a:lstStyle/>
          <a:p>
            <a:r>
              <a:rPr lang="en-US" dirty="0"/>
              <a:t>## # A </a:t>
            </a:r>
            <a:r>
              <a:rPr lang="en-US" dirty="0" err="1"/>
              <a:t>tibble</a:t>
            </a:r>
            <a:r>
              <a:rPr lang="en-US" dirty="0"/>
              <a:t>: 3 x 4</a:t>
            </a:r>
          </a:p>
          <a:p>
            <a:r>
              <a:rPr lang="en-US" dirty="0"/>
              <a:t>##    time </a:t>
            </a:r>
            <a:r>
              <a:rPr lang="en-US" dirty="0" err="1"/>
              <a:t>tempF</a:t>
            </a:r>
            <a:r>
              <a:rPr lang="en-US" dirty="0"/>
              <a:t> </a:t>
            </a:r>
            <a:r>
              <a:rPr lang="en-US" dirty="0" err="1"/>
              <a:t>tempC</a:t>
            </a:r>
            <a:r>
              <a:rPr lang="en-US" dirty="0"/>
              <a:t> </a:t>
            </a:r>
            <a:r>
              <a:rPr lang="en-US" dirty="0" err="1"/>
              <a:t>tempK</a:t>
            </a:r>
            <a:endParaRPr lang="en-US" dirty="0"/>
          </a:p>
          <a:p>
            <a:r>
              <a:rPr lang="en-US" dirty="0"/>
              <a:t>##   &lt;</a:t>
            </a:r>
            <a:r>
              <a:rPr lang="en-US" dirty="0" err="1"/>
              <a:t>dbl</a:t>
            </a:r>
            <a:r>
              <a:rPr lang="en-US" dirty="0"/>
              <a:t>&gt; &lt;</a:t>
            </a:r>
            <a:r>
              <a:rPr lang="en-US" dirty="0" err="1"/>
              <a:t>dbl</a:t>
            </a:r>
            <a:r>
              <a:rPr lang="en-US" dirty="0"/>
              <a:t>&gt; &lt;</a:t>
            </a:r>
            <a:r>
              <a:rPr lang="en-US" dirty="0" err="1"/>
              <a:t>dbl</a:t>
            </a:r>
            <a:r>
              <a:rPr lang="en-US" dirty="0"/>
              <a:t>&gt; 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r>
              <a:rPr lang="en-US" dirty="0"/>
              <a:t>## 1     1 -40     -40  233.</a:t>
            </a:r>
          </a:p>
          <a:p>
            <a:r>
              <a:rPr lang="en-US" dirty="0"/>
              <a:t>## 2     2  32       0  273.</a:t>
            </a:r>
          </a:p>
          <a:p>
            <a:r>
              <a:rPr lang="en-US" dirty="0"/>
              <a:t>## 3     3  98.6    37  310.</a:t>
            </a:r>
          </a:p>
        </p:txBody>
      </p:sp>
    </p:spTree>
    <p:extLst>
      <p:ext uri="{BB962C8B-B14F-4D97-AF65-F5344CB8AC3E}">
        <p14:creationId xmlns:p14="http://schemas.microsoft.com/office/powerpoint/2010/main" val="256999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D9B-751B-42C6-9025-F2BEBCE3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/>
              <a:t>Summarizing data with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dirty="0"/>
              <a:t> –</a:t>
            </a:r>
            <a:br>
              <a:rPr lang="en-US" dirty="0"/>
            </a:br>
            <a:r>
              <a:rPr lang="en-US" dirty="0"/>
              <a:t>a toy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BFA83-3874-47BB-803A-C7383A002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6248400"/>
            <a:ext cx="8534400" cy="450273"/>
          </a:xfrm>
        </p:spPr>
        <p:txBody>
          <a:bodyPr/>
          <a:lstStyle/>
          <a:p>
            <a:r>
              <a:rPr lang="en-US" dirty="0"/>
              <a:t>Let’s compare car models based on number of cylinders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80CF1-EC55-4AF1-910B-4E7E165C34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371600"/>
            <a:ext cx="8382000" cy="914400"/>
          </a:xfrm>
        </p:spPr>
        <p:txBody>
          <a:bodyPr/>
          <a:lstStyle/>
          <a:p>
            <a:r>
              <a:rPr lang="en-US" dirty="0"/>
              <a:t>data(mpg)</a:t>
            </a:r>
          </a:p>
          <a:p>
            <a:r>
              <a:rPr lang="en-US" dirty="0"/>
              <a:t>print(mpg)  # just to check what the data look like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A84B7-7EF4-47DB-B6E0-E6A4A45105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8534400" cy="3733800"/>
          </a:xfrm>
        </p:spPr>
        <p:txBody>
          <a:bodyPr/>
          <a:lstStyle/>
          <a:p>
            <a:r>
              <a:rPr lang="en-US" sz="1400" dirty="0"/>
              <a:t>## # A </a:t>
            </a:r>
            <a:r>
              <a:rPr lang="en-US" sz="1400" dirty="0" err="1"/>
              <a:t>tibble</a:t>
            </a:r>
            <a:r>
              <a:rPr lang="en-US" sz="1400" dirty="0"/>
              <a:t>: 234 x 11</a:t>
            </a:r>
          </a:p>
          <a:p>
            <a:r>
              <a:rPr lang="en-US" sz="1400" dirty="0"/>
              <a:t>##    manufacturer model </a:t>
            </a:r>
            <a:r>
              <a:rPr lang="en-US" sz="1400" dirty="0" err="1"/>
              <a:t>displ</a:t>
            </a:r>
            <a:r>
              <a:rPr lang="en-US" sz="1400" dirty="0"/>
              <a:t>  year   </a:t>
            </a:r>
            <a:r>
              <a:rPr lang="en-US" sz="1400" dirty="0" err="1"/>
              <a:t>cyl</a:t>
            </a:r>
            <a:r>
              <a:rPr lang="en-US" sz="1400" dirty="0"/>
              <a:t> trans </a:t>
            </a:r>
            <a:r>
              <a:rPr lang="en-US" sz="1400" dirty="0" err="1"/>
              <a:t>drv</a:t>
            </a:r>
            <a:r>
              <a:rPr lang="en-US" sz="1400" dirty="0"/>
              <a:t>     </a:t>
            </a:r>
            <a:r>
              <a:rPr lang="en-US" sz="1400" dirty="0" err="1"/>
              <a:t>cty</a:t>
            </a:r>
            <a:r>
              <a:rPr lang="en-US" sz="1400" dirty="0"/>
              <a:t>   </a:t>
            </a:r>
            <a:r>
              <a:rPr lang="en-US" sz="1400" dirty="0" err="1"/>
              <a:t>hwy</a:t>
            </a:r>
            <a:r>
              <a:rPr lang="en-US" sz="1400" dirty="0"/>
              <a:t> </a:t>
            </a:r>
            <a:r>
              <a:rPr lang="en-US" sz="1400" dirty="0" err="1"/>
              <a:t>fl</a:t>
            </a:r>
            <a:r>
              <a:rPr lang="en-US" sz="1400" dirty="0"/>
              <a:t>    class</a:t>
            </a:r>
          </a:p>
          <a:p>
            <a:r>
              <a:rPr lang="en-US" sz="1400" dirty="0"/>
              <a:t>##    &lt;</a:t>
            </a:r>
            <a:r>
              <a:rPr lang="en-US" sz="1400" dirty="0" err="1"/>
              <a:t>chr</a:t>
            </a:r>
            <a:r>
              <a:rPr lang="en-US" sz="1400" dirty="0"/>
              <a:t>&gt;        &lt;</a:t>
            </a:r>
            <a:r>
              <a:rPr lang="en-US" sz="1400" dirty="0" err="1"/>
              <a:t>chr</a:t>
            </a:r>
            <a:r>
              <a:rPr lang="en-US" sz="1400" dirty="0"/>
              <a:t>&gt; &lt;</a:t>
            </a:r>
            <a:r>
              <a:rPr lang="en-US" sz="1400" dirty="0" err="1"/>
              <a:t>dbl</a:t>
            </a:r>
            <a:r>
              <a:rPr lang="en-US" sz="1400" dirty="0"/>
              <a:t>&gt; &lt;int&gt; &lt;int&gt; &lt;</a:t>
            </a:r>
            <a:r>
              <a:rPr lang="en-US" sz="1400" dirty="0" err="1"/>
              <a:t>chr</a:t>
            </a:r>
            <a:r>
              <a:rPr lang="en-US" sz="1400" dirty="0"/>
              <a:t>&gt; &lt;</a:t>
            </a:r>
            <a:r>
              <a:rPr lang="en-US" sz="1400" dirty="0" err="1"/>
              <a:t>chr</a:t>
            </a:r>
            <a:r>
              <a:rPr lang="en-US" sz="1400" dirty="0"/>
              <a:t>&gt; &lt;int&gt; &lt;int&gt; &lt;</a:t>
            </a:r>
            <a:r>
              <a:rPr lang="en-US" sz="1400" dirty="0" err="1"/>
              <a:t>chr</a:t>
            </a:r>
            <a:r>
              <a:rPr lang="en-US" sz="1400" dirty="0"/>
              <a:t>&gt; &lt;</a:t>
            </a:r>
            <a:r>
              <a:rPr lang="en-US" sz="1400" dirty="0" err="1"/>
              <a:t>chr</a:t>
            </a:r>
            <a:r>
              <a:rPr lang="en-US" sz="1400" dirty="0"/>
              <a:t>&gt;</a:t>
            </a:r>
          </a:p>
          <a:p>
            <a:r>
              <a:rPr lang="en-US" sz="1400" dirty="0"/>
              <a:t>##  1 </a:t>
            </a:r>
            <a:r>
              <a:rPr lang="en-US" sz="1400" dirty="0" err="1"/>
              <a:t>audi</a:t>
            </a:r>
            <a:r>
              <a:rPr lang="en-US" sz="1400" dirty="0"/>
              <a:t>         a4      1.8  1999     4 auto… f        18    29 p     comp…</a:t>
            </a:r>
          </a:p>
          <a:p>
            <a:r>
              <a:rPr lang="en-US" sz="1400" dirty="0"/>
              <a:t>##  2 </a:t>
            </a:r>
            <a:r>
              <a:rPr lang="en-US" sz="1400" dirty="0" err="1"/>
              <a:t>audi</a:t>
            </a:r>
            <a:r>
              <a:rPr lang="en-US" sz="1400" dirty="0"/>
              <a:t>         a4      1.8  1999     4 </a:t>
            </a:r>
            <a:r>
              <a:rPr lang="en-US" sz="1400" dirty="0" err="1"/>
              <a:t>manu</a:t>
            </a:r>
            <a:r>
              <a:rPr lang="en-US" sz="1400" dirty="0"/>
              <a:t>… f        21    29 p     comp…</a:t>
            </a:r>
          </a:p>
          <a:p>
            <a:r>
              <a:rPr lang="en-US" sz="1400" dirty="0"/>
              <a:t>##  3 </a:t>
            </a:r>
            <a:r>
              <a:rPr lang="en-US" sz="1400" dirty="0" err="1"/>
              <a:t>audi</a:t>
            </a:r>
            <a:r>
              <a:rPr lang="en-US" sz="1400" dirty="0"/>
              <a:t>         a4      2    2008     4 </a:t>
            </a:r>
            <a:r>
              <a:rPr lang="en-US" sz="1400" dirty="0" err="1"/>
              <a:t>manu</a:t>
            </a:r>
            <a:r>
              <a:rPr lang="en-US" sz="1400" dirty="0"/>
              <a:t>… f        20    31 p     comp…</a:t>
            </a:r>
          </a:p>
          <a:p>
            <a:r>
              <a:rPr lang="en-US" sz="1400" dirty="0"/>
              <a:t>##  4 </a:t>
            </a:r>
            <a:r>
              <a:rPr lang="en-US" sz="1400" dirty="0" err="1"/>
              <a:t>audi</a:t>
            </a:r>
            <a:r>
              <a:rPr lang="en-US" sz="1400" dirty="0"/>
              <a:t>         a4      2    2008     4 auto… f        21    30 p     comp…</a:t>
            </a:r>
          </a:p>
          <a:p>
            <a:r>
              <a:rPr lang="en-US" sz="1400" dirty="0"/>
              <a:t>##  5 </a:t>
            </a:r>
            <a:r>
              <a:rPr lang="en-US" sz="1400" dirty="0" err="1"/>
              <a:t>audi</a:t>
            </a:r>
            <a:r>
              <a:rPr lang="en-US" sz="1400" dirty="0"/>
              <a:t>         a4      2.8  1999     6 auto… f        16    26 p     comp…</a:t>
            </a:r>
          </a:p>
          <a:p>
            <a:r>
              <a:rPr lang="en-US" sz="1400" dirty="0"/>
              <a:t>##  6 </a:t>
            </a:r>
            <a:r>
              <a:rPr lang="en-US" sz="1400" dirty="0" err="1"/>
              <a:t>audi</a:t>
            </a:r>
            <a:r>
              <a:rPr lang="en-US" sz="1400" dirty="0"/>
              <a:t>         a4      2.8  1999     6 </a:t>
            </a:r>
            <a:r>
              <a:rPr lang="en-US" sz="1400" dirty="0" err="1"/>
              <a:t>manu</a:t>
            </a:r>
            <a:r>
              <a:rPr lang="en-US" sz="1400" dirty="0"/>
              <a:t>… f        18    26 p     comp…</a:t>
            </a:r>
          </a:p>
          <a:p>
            <a:r>
              <a:rPr lang="en-US" sz="1400" dirty="0"/>
              <a:t>##  7 </a:t>
            </a:r>
            <a:r>
              <a:rPr lang="en-US" sz="1400" dirty="0" err="1"/>
              <a:t>audi</a:t>
            </a:r>
            <a:r>
              <a:rPr lang="en-US" sz="1400" dirty="0"/>
              <a:t>         a4      3.1  2008     6 auto… f        18    27 p     comp…</a:t>
            </a:r>
          </a:p>
          <a:p>
            <a:r>
              <a:rPr lang="en-US" sz="1400" dirty="0"/>
              <a:t>##  8 </a:t>
            </a:r>
            <a:r>
              <a:rPr lang="en-US" sz="1400" dirty="0" err="1"/>
              <a:t>audi</a:t>
            </a:r>
            <a:r>
              <a:rPr lang="en-US" sz="1400" dirty="0"/>
              <a:t>         a4 q…   1.8  1999     4 </a:t>
            </a:r>
            <a:r>
              <a:rPr lang="en-US" sz="1400" dirty="0" err="1"/>
              <a:t>manu</a:t>
            </a:r>
            <a:r>
              <a:rPr lang="en-US" sz="1400" dirty="0"/>
              <a:t>… 4        18    26 p     comp…</a:t>
            </a:r>
          </a:p>
          <a:p>
            <a:r>
              <a:rPr lang="en-US" sz="1400" dirty="0"/>
              <a:t>##  9 </a:t>
            </a:r>
            <a:r>
              <a:rPr lang="en-US" sz="1400" dirty="0" err="1"/>
              <a:t>audi</a:t>
            </a:r>
            <a:r>
              <a:rPr lang="en-US" sz="1400" dirty="0"/>
              <a:t>         a4 q…   1.8  1999     4 auto… 4        16    25 p     comp…</a:t>
            </a:r>
          </a:p>
          <a:p>
            <a:r>
              <a:rPr lang="en-US" sz="1400" dirty="0"/>
              <a:t>## 10 </a:t>
            </a:r>
            <a:r>
              <a:rPr lang="en-US" sz="1400" dirty="0" err="1"/>
              <a:t>audi</a:t>
            </a:r>
            <a:r>
              <a:rPr lang="en-US" sz="1400" dirty="0"/>
              <a:t>         a4 q…   2    2008     4 </a:t>
            </a:r>
            <a:r>
              <a:rPr lang="en-US" sz="1400" dirty="0" err="1"/>
              <a:t>manu</a:t>
            </a:r>
            <a:r>
              <a:rPr lang="en-US" sz="1400" dirty="0"/>
              <a:t>… 4        20    28 p     comp…</a:t>
            </a:r>
          </a:p>
          <a:p>
            <a:r>
              <a:rPr lang="en-US" sz="1400" dirty="0"/>
              <a:t>## # … with 224 more rows</a:t>
            </a:r>
          </a:p>
        </p:txBody>
      </p:sp>
    </p:spTree>
    <p:extLst>
      <p:ext uri="{BB962C8B-B14F-4D97-AF65-F5344CB8AC3E}">
        <p14:creationId xmlns:p14="http://schemas.microsoft.com/office/powerpoint/2010/main" val="111759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28600" y="2057400"/>
            <a:ext cx="8686800" cy="4114800"/>
          </a:xfrm>
        </p:spPr>
        <p:txBody>
          <a:bodyPr/>
          <a:lstStyle/>
          <a:p>
            <a:r>
              <a:rPr lang="en-US" sz="1400" dirty="0"/>
              <a:t>## # A </a:t>
            </a:r>
            <a:r>
              <a:rPr lang="en-US" sz="1400" dirty="0" err="1"/>
              <a:t>tibble</a:t>
            </a:r>
            <a:r>
              <a:rPr lang="en-US" sz="1400" dirty="0"/>
              <a:t>: 234 x 11</a:t>
            </a:r>
          </a:p>
          <a:p>
            <a:r>
              <a:rPr lang="en-US" sz="1400" dirty="0"/>
              <a:t>## # Groups:   </a:t>
            </a:r>
            <a:r>
              <a:rPr lang="en-US" sz="1400" dirty="0" err="1"/>
              <a:t>cyl</a:t>
            </a:r>
            <a:r>
              <a:rPr lang="en-US" sz="1400" dirty="0"/>
              <a:t> [4]</a:t>
            </a:r>
          </a:p>
          <a:p>
            <a:r>
              <a:rPr lang="en-US" sz="1400" dirty="0"/>
              <a:t>##    manufacturer model </a:t>
            </a:r>
            <a:r>
              <a:rPr lang="en-US" sz="1400" dirty="0" err="1"/>
              <a:t>displ</a:t>
            </a:r>
            <a:r>
              <a:rPr lang="en-US" sz="1400" dirty="0"/>
              <a:t>  year   </a:t>
            </a:r>
            <a:r>
              <a:rPr lang="en-US" sz="1400" dirty="0" err="1"/>
              <a:t>cyl</a:t>
            </a:r>
            <a:r>
              <a:rPr lang="en-US" sz="1400" dirty="0"/>
              <a:t> trans </a:t>
            </a:r>
            <a:r>
              <a:rPr lang="en-US" sz="1400" dirty="0" err="1"/>
              <a:t>drv</a:t>
            </a:r>
            <a:r>
              <a:rPr lang="en-US" sz="1400" dirty="0"/>
              <a:t>     </a:t>
            </a:r>
            <a:r>
              <a:rPr lang="en-US" sz="1400" dirty="0" err="1"/>
              <a:t>cty</a:t>
            </a:r>
            <a:r>
              <a:rPr lang="en-US" sz="1400" dirty="0"/>
              <a:t>   </a:t>
            </a:r>
            <a:r>
              <a:rPr lang="en-US" sz="1400" dirty="0" err="1"/>
              <a:t>hwy</a:t>
            </a:r>
            <a:r>
              <a:rPr lang="en-US" sz="1400" dirty="0"/>
              <a:t> </a:t>
            </a:r>
            <a:r>
              <a:rPr lang="en-US" sz="1400" dirty="0" err="1"/>
              <a:t>fl</a:t>
            </a:r>
            <a:r>
              <a:rPr lang="en-US" sz="1400" dirty="0"/>
              <a:t>    class</a:t>
            </a:r>
          </a:p>
          <a:p>
            <a:r>
              <a:rPr lang="en-US" sz="1400" dirty="0"/>
              <a:t>##    &lt;</a:t>
            </a:r>
            <a:r>
              <a:rPr lang="en-US" sz="1400" dirty="0" err="1"/>
              <a:t>chr</a:t>
            </a:r>
            <a:r>
              <a:rPr lang="en-US" sz="1400" dirty="0"/>
              <a:t>&gt;        &lt;</a:t>
            </a:r>
            <a:r>
              <a:rPr lang="en-US" sz="1400" dirty="0" err="1"/>
              <a:t>chr</a:t>
            </a:r>
            <a:r>
              <a:rPr lang="en-US" sz="1400" dirty="0"/>
              <a:t>&gt; &lt;</a:t>
            </a:r>
            <a:r>
              <a:rPr lang="en-US" sz="1400" dirty="0" err="1"/>
              <a:t>dbl</a:t>
            </a:r>
            <a:r>
              <a:rPr lang="en-US" sz="1400" dirty="0"/>
              <a:t>&gt; &lt;</a:t>
            </a:r>
            <a:r>
              <a:rPr lang="en-US" sz="1400" dirty="0" err="1"/>
              <a:t>int</a:t>
            </a:r>
            <a:r>
              <a:rPr lang="en-US" sz="1400" dirty="0"/>
              <a:t>&gt; &lt;</a:t>
            </a:r>
            <a:r>
              <a:rPr lang="en-US" sz="1400" dirty="0" err="1"/>
              <a:t>int</a:t>
            </a:r>
            <a:r>
              <a:rPr lang="en-US" sz="1400" dirty="0"/>
              <a:t>&gt; &lt;</a:t>
            </a:r>
            <a:r>
              <a:rPr lang="en-US" sz="1400" dirty="0" err="1"/>
              <a:t>chr</a:t>
            </a:r>
            <a:r>
              <a:rPr lang="en-US" sz="1400" dirty="0"/>
              <a:t>&gt; &lt;</a:t>
            </a:r>
            <a:r>
              <a:rPr lang="en-US" sz="1400" dirty="0" err="1"/>
              <a:t>chr</a:t>
            </a:r>
            <a:r>
              <a:rPr lang="en-US" sz="1400" dirty="0"/>
              <a:t>&gt; &lt;</a:t>
            </a:r>
            <a:r>
              <a:rPr lang="en-US" sz="1400" dirty="0" err="1"/>
              <a:t>int</a:t>
            </a:r>
            <a:r>
              <a:rPr lang="en-US" sz="1400" dirty="0"/>
              <a:t>&gt; &lt;</a:t>
            </a:r>
            <a:r>
              <a:rPr lang="en-US" sz="1400" dirty="0" err="1"/>
              <a:t>int</a:t>
            </a:r>
            <a:r>
              <a:rPr lang="en-US" sz="1400" dirty="0"/>
              <a:t>&gt; &lt;</a:t>
            </a:r>
            <a:r>
              <a:rPr lang="en-US" sz="1400" dirty="0" err="1"/>
              <a:t>chr</a:t>
            </a:r>
            <a:r>
              <a:rPr lang="en-US" sz="1400" dirty="0"/>
              <a:t>&gt; &lt;</a:t>
            </a:r>
            <a:r>
              <a:rPr lang="en-US" sz="1400" dirty="0" err="1"/>
              <a:t>chr</a:t>
            </a:r>
            <a:r>
              <a:rPr lang="en-US" sz="1400" dirty="0"/>
              <a:t>&gt;</a:t>
            </a:r>
          </a:p>
          <a:p>
            <a:r>
              <a:rPr lang="en-US" sz="1400" dirty="0"/>
              <a:t>##  1 </a:t>
            </a:r>
            <a:r>
              <a:rPr lang="en-US" sz="1400" dirty="0" err="1"/>
              <a:t>audi</a:t>
            </a:r>
            <a:r>
              <a:rPr lang="en-US" sz="1400" dirty="0"/>
              <a:t>         a4      1.8  1999     4 auto… f        18    29 p     comp…</a:t>
            </a:r>
          </a:p>
          <a:p>
            <a:r>
              <a:rPr lang="en-US" sz="1400" dirty="0"/>
              <a:t>##  2 </a:t>
            </a:r>
            <a:r>
              <a:rPr lang="en-US" sz="1400" dirty="0" err="1"/>
              <a:t>audi</a:t>
            </a:r>
            <a:r>
              <a:rPr lang="en-US" sz="1400" dirty="0"/>
              <a:t>         a4      1.8  1999     4 </a:t>
            </a:r>
            <a:r>
              <a:rPr lang="en-US" sz="1400" dirty="0" err="1"/>
              <a:t>manu</a:t>
            </a:r>
            <a:r>
              <a:rPr lang="en-US" sz="1400" dirty="0"/>
              <a:t>… f        21    29 p     comp…</a:t>
            </a:r>
          </a:p>
          <a:p>
            <a:r>
              <a:rPr lang="en-US" sz="1400" dirty="0"/>
              <a:t>##  3 </a:t>
            </a:r>
            <a:r>
              <a:rPr lang="en-US" sz="1400" dirty="0" err="1"/>
              <a:t>audi</a:t>
            </a:r>
            <a:r>
              <a:rPr lang="en-US" sz="1400" dirty="0"/>
              <a:t>         a4      2    2008     4 </a:t>
            </a:r>
            <a:r>
              <a:rPr lang="en-US" sz="1400" dirty="0" err="1"/>
              <a:t>manu</a:t>
            </a:r>
            <a:r>
              <a:rPr lang="en-US" sz="1400" dirty="0"/>
              <a:t>… f        20    31 p     comp…</a:t>
            </a:r>
          </a:p>
          <a:p>
            <a:r>
              <a:rPr lang="en-US" sz="1400" dirty="0"/>
              <a:t>##  4 </a:t>
            </a:r>
            <a:r>
              <a:rPr lang="en-US" sz="1400" dirty="0" err="1"/>
              <a:t>audi</a:t>
            </a:r>
            <a:r>
              <a:rPr lang="en-US" sz="1400" dirty="0"/>
              <a:t>         a4      2    2008     4 auto… f        21    30 p     comp…</a:t>
            </a:r>
          </a:p>
          <a:p>
            <a:r>
              <a:rPr lang="en-US" sz="1400" dirty="0"/>
              <a:t>##  5 </a:t>
            </a:r>
            <a:r>
              <a:rPr lang="en-US" sz="1400" dirty="0" err="1"/>
              <a:t>audi</a:t>
            </a:r>
            <a:r>
              <a:rPr lang="en-US" sz="1400" dirty="0"/>
              <a:t>         a4      2.8  1999     6 auto… f        16    26 p     comp…</a:t>
            </a:r>
          </a:p>
          <a:p>
            <a:r>
              <a:rPr lang="en-US" sz="1400" dirty="0"/>
              <a:t>##  6 </a:t>
            </a:r>
            <a:r>
              <a:rPr lang="en-US" sz="1400" dirty="0" err="1"/>
              <a:t>audi</a:t>
            </a:r>
            <a:r>
              <a:rPr lang="en-US" sz="1400" dirty="0"/>
              <a:t>         a4      2.8  1999     6 </a:t>
            </a:r>
            <a:r>
              <a:rPr lang="en-US" sz="1400" dirty="0" err="1"/>
              <a:t>manu</a:t>
            </a:r>
            <a:r>
              <a:rPr lang="en-US" sz="1400" dirty="0"/>
              <a:t>… f        18    26 p     comp…</a:t>
            </a:r>
          </a:p>
          <a:p>
            <a:r>
              <a:rPr lang="en-US" sz="1400" dirty="0"/>
              <a:t>##  7 </a:t>
            </a:r>
            <a:r>
              <a:rPr lang="en-US" sz="1400" dirty="0" err="1"/>
              <a:t>audi</a:t>
            </a:r>
            <a:r>
              <a:rPr lang="en-US" sz="1400" dirty="0"/>
              <a:t>         a4      3.1  2008     6 auto… f        18    27 p     comp…</a:t>
            </a:r>
          </a:p>
          <a:p>
            <a:r>
              <a:rPr lang="en-US" sz="1400" dirty="0"/>
              <a:t>##  8 </a:t>
            </a:r>
            <a:r>
              <a:rPr lang="en-US" sz="1400" dirty="0" err="1"/>
              <a:t>audi</a:t>
            </a:r>
            <a:r>
              <a:rPr lang="en-US" sz="1400" dirty="0"/>
              <a:t>         a4 q…   1.8  1999     4 </a:t>
            </a:r>
            <a:r>
              <a:rPr lang="en-US" sz="1400" dirty="0" err="1"/>
              <a:t>manu</a:t>
            </a:r>
            <a:r>
              <a:rPr lang="en-US" sz="1400" dirty="0"/>
              <a:t>… 4        18    26 p     comp…</a:t>
            </a:r>
          </a:p>
          <a:p>
            <a:r>
              <a:rPr lang="en-US" sz="1400" dirty="0"/>
              <a:t>##  9 </a:t>
            </a:r>
            <a:r>
              <a:rPr lang="en-US" sz="1400" dirty="0" err="1"/>
              <a:t>audi</a:t>
            </a:r>
            <a:r>
              <a:rPr lang="en-US" sz="1400" dirty="0"/>
              <a:t>         a4 q…   1.8  1999     4 auto… 4        16    25 p     comp…</a:t>
            </a:r>
          </a:p>
          <a:p>
            <a:r>
              <a:rPr lang="en-US" sz="1400" dirty="0"/>
              <a:t>## 10 </a:t>
            </a:r>
            <a:r>
              <a:rPr lang="en-US" sz="1400" dirty="0" err="1"/>
              <a:t>audi</a:t>
            </a:r>
            <a:r>
              <a:rPr lang="en-US" sz="1400" dirty="0"/>
              <a:t>         a4 q…   2    2008     4 </a:t>
            </a:r>
            <a:r>
              <a:rPr lang="en-US" sz="1400" dirty="0" err="1"/>
              <a:t>manu</a:t>
            </a:r>
            <a:r>
              <a:rPr lang="en-US" sz="1400" dirty="0"/>
              <a:t>… 4        20    28 p     comp…</a:t>
            </a:r>
          </a:p>
          <a:p>
            <a:r>
              <a:rPr lang="en-US" sz="1400" dirty="0"/>
              <a:t>## # … with 224 more rows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/>
              <a:t>: organize data based on descriptor variable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6248400"/>
            <a:ext cx="8686800" cy="450850"/>
          </a:xfrm>
        </p:spPr>
        <p:txBody>
          <a:bodyPr/>
          <a:lstStyle/>
          <a:p>
            <a:r>
              <a:rPr lang="en-US" dirty="0"/>
              <a:t>Can group data by as many variables as you have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81000" y="1257300"/>
            <a:ext cx="8382000" cy="571500"/>
          </a:xfrm>
        </p:spPr>
        <p:txBody>
          <a:bodyPr/>
          <a:lstStyle/>
          <a:p>
            <a:r>
              <a:rPr lang="en-US" dirty="0" err="1"/>
              <a:t>mpg_by_cyl</a:t>
            </a:r>
            <a:r>
              <a:rPr lang="en-US" dirty="0"/>
              <a:t> &lt;- </a:t>
            </a:r>
            <a:r>
              <a:rPr lang="en-US" dirty="0" err="1"/>
              <a:t>group_by</a:t>
            </a:r>
            <a:r>
              <a:rPr lang="en-US" dirty="0"/>
              <a:t>(mpg, </a:t>
            </a:r>
            <a:r>
              <a:rPr lang="en-US" dirty="0" err="1"/>
              <a:t>cyl</a:t>
            </a:r>
            <a:r>
              <a:rPr lang="en-US" dirty="0"/>
              <a:t>) %&gt;% print()</a:t>
            </a:r>
          </a:p>
        </p:txBody>
      </p:sp>
    </p:spTree>
    <p:extLst>
      <p:ext uri="{BB962C8B-B14F-4D97-AF65-F5344CB8AC3E}">
        <p14:creationId xmlns:p14="http://schemas.microsoft.com/office/powerpoint/2010/main" val="153098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81000" y="3352800"/>
            <a:ext cx="8382000" cy="2209800"/>
          </a:xfrm>
        </p:spPr>
        <p:txBody>
          <a:bodyPr/>
          <a:lstStyle/>
          <a:p>
            <a:r>
              <a:rPr lang="en-US" dirty="0"/>
              <a:t>## # A </a:t>
            </a:r>
            <a:r>
              <a:rPr lang="en-US" dirty="0" err="1"/>
              <a:t>tibble</a:t>
            </a:r>
            <a:r>
              <a:rPr lang="en-US" dirty="0"/>
              <a:t>: 4 x 6</a:t>
            </a:r>
          </a:p>
          <a:p>
            <a:r>
              <a:rPr lang="en-US" dirty="0"/>
              <a:t>##     </a:t>
            </a:r>
            <a:r>
              <a:rPr lang="en-US" dirty="0" err="1"/>
              <a:t>cyl</a:t>
            </a:r>
            <a:r>
              <a:rPr lang="en-US" dirty="0"/>
              <a:t>     n </a:t>
            </a:r>
            <a:r>
              <a:rPr lang="en-US" dirty="0" err="1"/>
              <a:t>hwy_mean</a:t>
            </a:r>
            <a:r>
              <a:rPr lang="en-US" dirty="0"/>
              <a:t> </a:t>
            </a:r>
            <a:r>
              <a:rPr lang="en-US" dirty="0" err="1"/>
              <a:t>hwy_sd</a:t>
            </a:r>
            <a:r>
              <a:rPr lang="en-US" dirty="0"/>
              <a:t> </a:t>
            </a:r>
            <a:r>
              <a:rPr lang="en-US" dirty="0" err="1"/>
              <a:t>displ_mean</a:t>
            </a:r>
            <a:r>
              <a:rPr lang="en-US" dirty="0"/>
              <a:t> </a:t>
            </a:r>
            <a:r>
              <a:rPr lang="en-US" dirty="0" err="1"/>
              <a:t>displ_sd</a:t>
            </a:r>
            <a:endParaRPr lang="en-US" dirty="0"/>
          </a:p>
          <a:p>
            <a:r>
              <a:rPr lang="en-US" dirty="0"/>
              <a:t>##   &lt;</a:t>
            </a:r>
            <a:r>
              <a:rPr lang="en-US" dirty="0" err="1"/>
              <a:t>int</a:t>
            </a:r>
            <a:r>
              <a:rPr lang="en-US" dirty="0"/>
              <a:t>&gt; &lt;</a:t>
            </a:r>
            <a:r>
              <a:rPr lang="en-US" dirty="0" err="1"/>
              <a:t>int</a:t>
            </a:r>
            <a:r>
              <a:rPr lang="en-US" dirty="0"/>
              <a:t>&gt;    &lt;</a:t>
            </a:r>
            <a:r>
              <a:rPr lang="en-US" dirty="0" err="1"/>
              <a:t>dbl</a:t>
            </a:r>
            <a:r>
              <a:rPr lang="en-US" dirty="0"/>
              <a:t>&gt;  &lt;</a:t>
            </a:r>
            <a:r>
              <a:rPr lang="en-US" dirty="0" err="1"/>
              <a:t>dbl</a:t>
            </a:r>
            <a:r>
              <a:rPr lang="en-US" dirty="0"/>
              <a:t>&gt;      &lt;</a:t>
            </a:r>
            <a:r>
              <a:rPr lang="en-US" dirty="0" err="1"/>
              <a:t>dbl</a:t>
            </a:r>
            <a:r>
              <a:rPr lang="en-US" dirty="0"/>
              <a:t>&gt;    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r>
              <a:rPr lang="en-US" dirty="0"/>
              <a:t>## 1     4    81     28.8   4.52       2.15    0.315</a:t>
            </a:r>
          </a:p>
          <a:p>
            <a:r>
              <a:rPr lang="en-US" dirty="0"/>
              <a:t>## 2     5     4     28.8   0.5        2.5     0    </a:t>
            </a:r>
          </a:p>
          <a:p>
            <a:r>
              <a:rPr lang="en-US" dirty="0"/>
              <a:t>## 3     6    79     22.8   3.69       3.41    0.472</a:t>
            </a:r>
          </a:p>
          <a:p>
            <a:r>
              <a:rPr lang="en-US" dirty="0"/>
              <a:t>## 4     8    70     17.6   3.26       5.13    0.589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dirty="0"/>
              <a:t>: perform functions on groups within dataset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90805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summarize</a:t>
            </a:r>
            <a:r>
              <a:rPr lang="en-US" dirty="0"/>
              <a:t> returns new data frame, with grouping variable(s) on left and function results on right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81000" y="1409700"/>
            <a:ext cx="8382000" cy="1638300"/>
          </a:xfrm>
        </p:spPr>
        <p:txBody>
          <a:bodyPr/>
          <a:lstStyle/>
          <a:p>
            <a:r>
              <a:rPr lang="en-US" dirty="0" err="1"/>
              <a:t>mpg_cyl_summarize</a:t>
            </a:r>
            <a:r>
              <a:rPr lang="en-US" dirty="0"/>
              <a:t> &lt;- summarize(</a:t>
            </a:r>
            <a:r>
              <a:rPr lang="en-US" dirty="0" err="1"/>
              <a:t>mpg_by_cyl</a:t>
            </a:r>
            <a:r>
              <a:rPr lang="en-US" dirty="0"/>
              <a:t>,                               n=n(), </a:t>
            </a:r>
            <a:r>
              <a:rPr lang="en-US" dirty="0" err="1"/>
              <a:t>hwy_mean</a:t>
            </a:r>
            <a:r>
              <a:rPr lang="en-US" dirty="0"/>
              <a:t>=mean(</a:t>
            </a:r>
            <a:r>
              <a:rPr lang="en-US" dirty="0" err="1"/>
              <a:t>hwy</a:t>
            </a:r>
            <a:r>
              <a:rPr lang="en-US" dirty="0"/>
              <a:t>),</a:t>
            </a:r>
          </a:p>
          <a:p>
            <a:r>
              <a:rPr lang="en-US" dirty="0"/>
              <a:t>	</a:t>
            </a:r>
            <a:r>
              <a:rPr lang="en-US" dirty="0" err="1"/>
              <a:t>hwy_sd</a:t>
            </a:r>
            <a:r>
              <a:rPr lang="en-US" dirty="0"/>
              <a:t>=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hwy</a:t>
            </a:r>
            <a:r>
              <a:rPr lang="en-US" dirty="0"/>
              <a:t>), </a:t>
            </a:r>
            <a:r>
              <a:rPr lang="en-US" dirty="0" err="1"/>
              <a:t>displ_mean</a:t>
            </a:r>
            <a:r>
              <a:rPr lang="en-US" dirty="0"/>
              <a:t>=mean(</a:t>
            </a:r>
            <a:r>
              <a:rPr lang="en-US" dirty="0" err="1"/>
              <a:t>displ</a:t>
            </a:r>
            <a:r>
              <a:rPr lang="en-US" dirty="0"/>
              <a:t>),</a:t>
            </a:r>
          </a:p>
          <a:p>
            <a:r>
              <a:rPr lang="en-US" dirty="0"/>
              <a:t>	</a:t>
            </a:r>
            <a:r>
              <a:rPr lang="en-US" dirty="0" err="1"/>
              <a:t>displ_sd</a:t>
            </a:r>
            <a:r>
              <a:rPr lang="en-US" dirty="0"/>
              <a:t>=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displ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mpg_cyl_summarize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9082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52400"/>
            <a:ext cx="8763000" cy="10287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to look at specific subsets of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1714500"/>
          </a:xfrm>
        </p:spPr>
        <p:txBody>
          <a:bodyPr/>
          <a:lstStyle/>
          <a:p>
            <a:r>
              <a:rPr lang="en-US" dirty="0"/>
              <a:t>Let’s find out who makes the best automatic-transmission cars in terms of highway mileage (top 25%)</a:t>
            </a:r>
          </a:p>
          <a:p>
            <a:r>
              <a:rPr lang="en-US" dirty="0"/>
              <a:t>We can call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filter</a:t>
            </a:r>
            <a:r>
              <a:rPr lang="en-US" dirty="0"/>
              <a:t> with logical arguments, return only data that satisfy them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81000" y="2895600"/>
            <a:ext cx="8382000" cy="914400"/>
          </a:xfrm>
        </p:spPr>
        <p:txBody>
          <a:bodyPr/>
          <a:lstStyle/>
          <a:p>
            <a:r>
              <a:rPr lang="en-US" sz="1400" dirty="0" err="1"/>
              <a:t>mpg_auto</a:t>
            </a:r>
            <a:r>
              <a:rPr lang="en-US" sz="1400" dirty="0"/>
              <a:t> &lt;- filter(mpg, </a:t>
            </a:r>
            <a:r>
              <a:rPr lang="en-US" sz="1400" dirty="0" err="1"/>
              <a:t>str_detect</a:t>
            </a:r>
            <a:r>
              <a:rPr lang="en-US" sz="1400" dirty="0"/>
              <a:t>(trans, 'auto'))</a:t>
            </a:r>
          </a:p>
          <a:p>
            <a:r>
              <a:rPr lang="en-US" sz="1400" dirty="0" err="1"/>
              <a:t>mpg_auto_best</a:t>
            </a:r>
            <a:r>
              <a:rPr lang="en-US" sz="1400" dirty="0"/>
              <a:t> &lt;- filter(</a:t>
            </a:r>
            <a:r>
              <a:rPr lang="en-US" sz="1400" dirty="0" err="1"/>
              <a:t>mpg_auto</a:t>
            </a:r>
            <a:r>
              <a:rPr lang="en-US" sz="1400" dirty="0"/>
              <a:t>, </a:t>
            </a:r>
            <a:r>
              <a:rPr lang="en-US" sz="1400" dirty="0" err="1"/>
              <a:t>hwy</a:t>
            </a:r>
            <a:r>
              <a:rPr lang="en-US" sz="1400" dirty="0"/>
              <a:t> &gt; quantile(</a:t>
            </a:r>
            <a:r>
              <a:rPr lang="en-US" sz="1400" dirty="0" err="1"/>
              <a:t>hwy</a:t>
            </a:r>
            <a:r>
              <a:rPr lang="en-US" sz="1400" dirty="0"/>
              <a:t>, 0.75))</a:t>
            </a:r>
          </a:p>
          <a:p>
            <a:r>
              <a:rPr lang="en-US" sz="1400" dirty="0" err="1"/>
              <a:t>mpg_auto_best_who</a:t>
            </a:r>
            <a:r>
              <a:rPr lang="en-US" sz="1400" dirty="0"/>
              <a:t> &lt;- count(</a:t>
            </a:r>
            <a:r>
              <a:rPr lang="en-US" sz="1400" dirty="0" err="1"/>
              <a:t>mpg_auto_best</a:t>
            </a:r>
            <a:r>
              <a:rPr lang="en-US" sz="1400" dirty="0"/>
              <a:t>, manufacturer) %&gt;% print()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81000" y="3962400"/>
            <a:ext cx="8382000" cy="2743200"/>
          </a:xfrm>
        </p:spPr>
        <p:txBody>
          <a:bodyPr/>
          <a:lstStyle/>
          <a:p>
            <a:r>
              <a:rPr lang="en-US" sz="1200" dirty="0"/>
              <a:t>## # A </a:t>
            </a:r>
            <a:r>
              <a:rPr lang="en-US" sz="1200" dirty="0" err="1"/>
              <a:t>tibble</a:t>
            </a:r>
            <a:r>
              <a:rPr lang="en-US" sz="1200" dirty="0"/>
              <a:t>: 9 x 2</a:t>
            </a:r>
          </a:p>
          <a:p>
            <a:r>
              <a:rPr lang="en-US" sz="1200" dirty="0"/>
              <a:t>##   manufacturer     n</a:t>
            </a:r>
          </a:p>
          <a:p>
            <a:r>
              <a:rPr lang="en-US" sz="1200" dirty="0"/>
              <a:t>##   &lt;</a:t>
            </a:r>
            <a:r>
              <a:rPr lang="en-US" sz="1200" dirty="0" err="1"/>
              <a:t>chr</a:t>
            </a:r>
            <a:r>
              <a:rPr lang="en-US" sz="1200" dirty="0"/>
              <a:t>&gt;        &lt;</a:t>
            </a:r>
            <a:r>
              <a:rPr lang="en-US" sz="1200" dirty="0" err="1"/>
              <a:t>int</a:t>
            </a:r>
            <a:r>
              <a:rPr lang="en-US" sz="1200" dirty="0"/>
              <a:t>&gt;</a:t>
            </a:r>
          </a:p>
          <a:p>
            <a:r>
              <a:rPr lang="en-US" sz="1200" dirty="0"/>
              <a:t>## 1 </a:t>
            </a:r>
            <a:r>
              <a:rPr lang="en-US" sz="1200" dirty="0" err="1"/>
              <a:t>audi</a:t>
            </a:r>
            <a:r>
              <a:rPr lang="en-US" sz="1200" dirty="0"/>
              <a:t>             4</a:t>
            </a:r>
          </a:p>
          <a:p>
            <a:r>
              <a:rPr lang="en-US" sz="1200" dirty="0"/>
              <a:t>## 2 </a:t>
            </a:r>
            <a:r>
              <a:rPr lang="en-US" sz="1200" dirty="0" err="1"/>
              <a:t>chevrolet</a:t>
            </a:r>
            <a:r>
              <a:rPr lang="en-US" sz="1200" dirty="0"/>
              <a:t>        3</a:t>
            </a:r>
          </a:p>
          <a:p>
            <a:r>
              <a:rPr lang="en-US" sz="1200" dirty="0"/>
              <a:t>## 3 </a:t>
            </a:r>
            <a:r>
              <a:rPr lang="en-US" sz="1200" dirty="0" err="1"/>
              <a:t>honda</a:t>
            </a:r>
            <a:r>
              <a:rPr lang="en-US" sz="1200" dirty="0"/>
              <a:t>            4</a:t>
            </a:r>
          </a:p>
          <a:p>
            <a:r>
              <a:rPr lang="en-US" sz="1200" dirty="0"/>
              <a:t>## 4 </a:t>
            </a:r>
            <a:r>
              <a:rPr lang="en-US" sz="1200" dirty="0" err="1"/>
              <a:t>hyundai</a:t>
            </a:r>
            <a:r>
              <a:rPr lang="en-US" sz="1200" dirty="0"/>
              <a:t>          3</a:t>
            </a:r>
          </a:p>
          <a:p>
            <a:r>
              <a:rPr lang="en-US" sz="1200" dirty="0"/>
              <a:t>## 5 </a:t>
            </a:r>
            <a:r>
              <a:rPr lang="en-US" sz="1200" dirty="0" err="1"/>
              <a:t>nissan</a:t>
            </a:r>
            <a:r>
              <a:rPr lang="en-US" sz="1200" dirty="0"/>
              <a:t>           2</a:t>
            </a:r>
          </a:p>
          <a:p>
            <a:r>
              <a:rPr lang="en-US" sz="1200" dirty="0"/>
              <a:t>## 6 </a:t>
            </a:r>
            <a:r>
              <a:rPr lang="en-US" sz="1200" dirty="0" err="1"/>
              <a:t>pontiac</a:t>
            </a:r>
            <a:r>
              <a:rPr lang="en-US" sz="1200" dirty="0"/>
              <a:t>          2</a:t>
            </a:r>
          </a:p>
          <a:p>
            <a:r>
              <a:rPr lang="en-US" sz="1200" dirty="0"/>
              <a:t>## 7 </a:t>
            </a:r>
            <a:r>
              <a:rPr lang="en-US" sz="1200" dirty="0" err="1"/>
              <a:t>subaru</a:t>
            </a:r>
            <a:r>
              <a:rPr lang="en-US" sz="1200" dirty="0"/>
              <a:t>           1</a:t>
            </a:r>
          </a:p>
          <a:p>
            <a:r>
              <a:rPr lang="en-US" sz="1200" dirty="0"/>
              <a:t>## 8 </a:t>
            </a:r>
            <a:r>
              <a:rPr lang="en-US" sz="1200" dirty="0" err="1"/>
              <a:t>toyota</a:t>
            </a:r>
            <a:r>
              <a:rPr lang="en-US" sz="1200" dirty="0"/>
              <a:t>           9</a:t>
            </a:r>
          </a:p>
          <a:p>
            <a:r>
              <a:rPr lang="en-US" sz="1200" dirty="0"/>
              <a:t>## 9 </a:t>
            </a:r>
            <a:r>
              <a:rPr lang="en-US" sz="1200" dirty="0" err="1"/>
              <a:t>volkswagen</a:t>
            </a:r>
            <a:r>
              <a:rPr lang="en-US" sz="1200" dirty="0"/>
              <a:t>       7</a:t>
            </a:r>
          </a:p>
        </p:txBody>
      </p:sp>
    </p:spTree>
    <p:extLst>
      <p:ext uri="{BB962C8B-B14F-4D97-AF65-F5344CB8AC3E}">
        <p14:creationId xmlns:p14="http://schemas.microsoft.com/office/powerpoint/2010/main" val="333774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52400"/>
            <a:ext cx="8763000" cy="10287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to look at specific subsets of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686800" cy="1714500"/>
          </a:xfrm>
        </p:spPr>
        <p:txBody>
          <a:bodyPr/>
          <a:lstStyle/>
          <a:p>
            <a:r>
              <a:rPr lang="en-US" dirty="0"/>
              <a:t>Let’s find out who makes the best automatic-transmission cars in terms of highway mileage (top 25%)</a:t>
            </a:r>
          </a:p>
          <a:p>
            <a:r>
              <a:rPr lang="en-US" dirty="0"/>
              <a:t>We can call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filter</a:t>
            </a:r>
            <a:r>
              <a:rPr lang="en-US" dirty="0"/>
              <a:t> with logical arguments, return only data that satisfy them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81000" y="2895600"/>
            <a:ext cx="8382000" cy="914400"/>
          </a:xfrm>
        </p:spPr>
        <p:txBody>
          <a:bodyPr/>
          <a:lstStyle/>
          <a:p>
            <a:r>
              <a:rPr lang="en-US" sz="1400" dirty="0" err="1"/>
              <a:t>mpg_auto</a:t>
            </a:r>
            <a:r>
              <a:rPr lang="en-US" sz="1400" dirty="0"/>
              <a:t> &lt;- filter(mpg, </a:t>
            </a:r>
            <a:r>
              <a:rPr lang="en-US" sz="1400" dirty="0" err="1"/>
              <a:t>str_detect</a:t>
            </a:r>
            <a:r>
              <a:rPr lang="en-US" sz="1400" dirty="0"/>
              <a:t>(trans, 'auto'))</a:t>
            </a:r>
          </a:p>
          <a:p>
            <a:r>
              <a:rPr lang="en-US" sz="1400" dirty="0" err="1"/>
              <a:t>mpg_auto_best</a:t>
            </a:r>
            <a:r>
              <a:rPr lang="en-US" sz="1400" dirty="0"/>
              <a:t> &lt;- filter(</a:t>
            </a:r>
            <a:r>
              <a:rPr lang="en-US" sz="1400" dirty="0" err="1"/>
              <a:t>mpg_auto</a:t>
            </a:r>
            <a:r>
              <a:rPr lang="en-US" sz="1400" dirty="0"/>
              <a:t>, </a:t>
            </a:r>
            <a:r>
              <a:rPr lang="en-US" sz="1400" dirty="0" err="1"/>
              <a:t>hwy</a:t>
            </a:r>
            <a:r>
              <a:rPr lang="en-US" sz="1400" dirty="0"/>
              <a:t> &gt; quantile(</a:t>
            </a:r>
            <a:r>
              <a:rPr lang="en-US" sz="1400" dirty="0" err="1"/>
              <a:t>hwy</a:t>
            </a:r>
            <a:r>
              <a:rPr lang="en-US" sz="1400" dirty="0"/>
              <a:t>, 0.75))</a:t>
            </a:r>
          </a:p>
          <a:p>
            <a:r>
              <a:rPr lang="en-US" sz="1400" dirty="0" err="1"/>
              <a:t>mpg_auto_best_who</a:t>
            </a:r>
            <a:r>
              <a:rPr lang="en-US" sz="1400" dirty="0"/>
              <a:t> &lt;- count(</a:t>
            </a:r>
            <a:r>
              <a:rPr lang="en-US" sz="1400" dirty="0" err="1"/>
              <a:t>mpg_auto_best</a:t>
            </a:r>
            <a:r>
              <a:rPr lang="en-US" sz="1400" dirty="0"/>
              <a:t>, manufacturer) %&gt;% print()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81000" y="3962400"/>
            <a:ext cx="8382000" cy="2743200"/>
          </a:xfrm>
        </p:spPr>
        <p:txBody>
          <a:bodyPr/>
          <a:lstStyle/>
          <a:p>
            <a:r>
              <a:rPr lang="en-US" sz="1200" dirty="0"/>
              <a:t>## # A </a:t>
            </a:r>
            <a:r>
              <a:rPr lang="en-US" sz="1200" dirty="0" err="1"/>
              <a:t>tibble</a:t>
            </a:r>
            <a:r>
              <a:rPr lang="en-US" sz="1200" dirty="0"/>
              <a:t>: 9 x 2</a:t>
            </a:r>
          </a:p>
          <a:p>
            <a:r>
              <a:rPr lang="en-US" sz="1200" dirty="0"/>
              <a:t>##   manufacturer     n</a:t>
            </a:r>
          </a:p>
          <a:p>
            <a:r>
              <a:rPr lang="en-US" sz="1200" dirty="0"/>
              <a:t>##   &lt;</a:t>
            </a:r>
            <a:r>
              <a:rPr lang="en-US" sz="1200" dirty="0" err="1"/>
              <a:t>chr</a:t>
            </a:r>
            <a:r>
              <a:rPr lang="en-US" sz="1200" dirty="0"/>
              <a:t>&gt;        &lt;</a:t>
            </a:r>
            <a:r>
              <a:rPr lang="en-US" sz="1200" dirty="0" err="1"/>
              <a:t>int</a:t>
            </a:r>
            <a:r>
              <a:rPr lang="en-US" sz="1200" dirty="0"/>
              <a:t>&gt;</a:t>
            </a:r>
          </a:p>
          <a:p>
            <a:r>
              <a:rPr lang="en-US" sz="1200" dirty="0"/>
              <a:t>## 1 </a:t>
            </a:r>
            <a:r>
              <a:rPr lang="en-US" sz="1200" dirty="0" err="1"/>
              <a:t>audi</a:t>
            </a:r>
            <a:r>
              <a:rPr lang="en-US" sz="1200" dirty="0"/>
              <a:t>             4</a:t>
            </a:r>
          </a:p>
          <a:p>
            <a:r>
              <a:rPr lang="en-US" sz="1200" dirty="0"/>
              <a:t>## 2 </a:t>
            </a:r>
            <a:r>
              <a:rPr lang="en-US" sz="1200" dirty="0" err="1"/>
              <a:t>chevrolet</a:t>
            </a:r>
            <a:r>
              <a:rPr lang="en-US" sz="1200" dirty="0"/>
              <a:t>        3</a:t>
            </a:r>
          </a:p>
          <a:p>
            <a:r>
              <a:rPr lang="en-US" sz="1200" dirty="0"/>
              <a:t>## 3 </a:t>
            </a:r>
            <a:r>
              <a:rPr lang="en-US" sz="1200" dirty="0" err="1"/>
              <a:t>honda</a:t>
            </a:r>
            <a:r>
              <a:rPr lang="en-US" sz="1200" dirty="0"/>
              <a:t>            4</a:t>
            </a:r>
          </a:p>
          <a:p>
            <a:r>
              <a:rPr lang="en-US" sz="1200" dirty="0"/>
              <a:t>## 4 </a:t>
            </a:r>
            <a:r>
              <a:rPr lang="en-US" sz="1200" dirty="0" err="1"/>
              <a:t>hyundai</a:t>
            </a:r>
            <a:r>
              <a:rPr lang="en-US" sz="1200" dirty="0"/>
              <a:t>          3</a:t>
            </a:r>
          </a:p>
          <a:p>
            <a:r>
              <a:rPr lang="en-US" sz="1200" dirty="0"/>
              <a:t>## 5 </a:t>
            </a:r>
            <a:r>
              <a:rPr lang="en-US" sz="1200" dirty="0" err="1"/>
              <a:t>nissan</a:t>
            </a:r>
            <a:r>
              <a:rPr lang="en-US" sz="1200" dirty="0"/>
              <a:t>           2</a:t>
            </a:r>
          </a:p>
          <a:p>
            <a:r>
              <a:rPr lang="en-US" sz="1200" dirty="0"/>
              <a:t>## 6 </a:t>
            </a:r>
            <a:r>
              <a:rPr lang="en-US" sz="1200" dirty="0" err="1"/>
              <a:t>pontiac</a:t>
            </a:r>
            <a:r>
              <a:rPr lang="en-US" sz="1200" dirty="0"/>
              <a:t>          2</a:t>
            </a:r>
          </a:p>
          <a:p>
            <a:r>
              <a:rPr lang="en-US" sz="1200" dirty="0"/>
              <a:t>## 7 </a:t>
            </a:r>
            <a:r>
              <a:rPr lang="en-US" sz="1200" dirty="0" err="1"/>
              <a:t>subaru</a:t>
            </a:r>
            <a:r>
              <a:rPr lang="en-US" sz="1200" dirty="0"/>
              <a:t>           1</a:t>
            </a:r>
          </a:p>
          <a:p>
            <a:r>
              <a:rPr lang="en-US" sz="1200" dirty="0"/>
              <a:t>## 8 </a:t>
            </a:r>
            <a:r>
              <a:rPr lang="en-US" sz="1200" dirty="0" err="1"/>
              <a:t>toyota</a:t>
            </a:r>
            <a:r>
              <a:rPr lang="en-US" sz="1200" dirty="0"/>
              <a:t>           9</a:t>
            </a:r>
          </a:p>
          <a:p>
            <a:r>
              <a:rPr lang="en-US" sz="1200" dirty="0"/>
              <a:t>## 9 </a:t>
            </a:r>
            <a:r>
              <a:rPr lang="en-US" sz="1200" dirty="0" err="1"/>
              <a:t>volkswagen</a:t>
            </a:r>
            <a:r>
              <a:rPr lang="en-US" sz="1200" dirty="0"/>
              <a:t>       7</a:t>
            </a:r>
          </a:p>
        </p:txBody>
      </p:sp>
    </p:spTree>
    <p:extLst>
      <p:ext uri="{BB962C8B-B14F-4D97-AF65-F5344CB8AC3E}">
        <p14:creationId xmlns:p14="http://schemas.microsoft.com/office/powerpoint/2010/main" val="418462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7A18-735E-40CA-8499-8CAA4618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A6FB-F272-4D4C-8098-E6FDD3357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5816600" cy="5257800"/>
          </a:xfrm>
        </p:spPr>
        <p:txBody>
          <a:bodyPr/>
          <a:lstStyle/>
          <a:p>
            <a:r>
              <a:rPr lang="en-US" u="sng" dirty="0"/>
              <a:t>R for Data Science</a:t>
            </a:r>
            <a:r>
              <a:rPr lang="en-US" dirty="0"/>
              <a:t> – full text is free on web, but book is easier to read</a:t>
            </a:r>
          </a:p>
          <a:p>
            <a:endParaRPr lang="en-US" u="sng" dirty="0"/>
          </a:p>
          <a:p>
            <a:r>
              <a:rPr lang="en-US" dirty="0"/>
              <a:t>H. Wickham (2014) Tidy Data. </a:t>
            </a:r>
            <a:r>
              <a:rPr lang="en-US" i="1" dirty="0"/>
              <a:t>J. Stat. Software</a:t>
            </a:r>
            <a:r>
              <a:rPr lang="en-US" dirty="0"/>
              <a:t>. </a:t>
            </a:r>
            <a:r>
              <a:rPr lang="en-US" b="1" dirty="0"/>
              <a:t>v59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2"/>
              </a:rPr>
              <a:t>http://dx.doi.org/10.18637/jss.v059.i10</a:t>
            </a:r>
            <a:endParaRPr lang="en-US" dirty="0"/>
          </a:p>
          <a:p>
            <a:endParaRPr lang="en-US" dirty="0"/>
          </a:p>
          <a:p>
            <a:r>
              <a:rPr lang="en-US" dirty="0"/>
              <a:t>K.W. Broman and K.H. Woo (2018) Data Organization in Spreadsheets. A</a:t>
            </a:r>
            <a:r>
              <a:rPr lang="en-US" i="1" dirty="0"/>
              <a:t>m. Statistician</a:t>
            </a:r>
            <a:r>
              <a:rPr lang="en-US" dirty="0"/>
              <a:t>, </a:t>
            </a:r>
            <a:r>
              <a:rPr lang="en-US" b="1" dirty="0"/>
              <a:t>v72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3"/>
              </a:rPr>
              <a:t>https://doi.org/10.1080/00031305.2017.1375989</a:t>
            </a:r>
            <a:endParaRPr lang="en-US" dirty="0"/>
          </a:p>
          <a:p>
            <a:endParaRPr lang="en-US" u="sng" dirty="0"/>
          </a:p>
        </p:txBody>
      </p:sp>
      <p:pic>
        <p:nvPicPr>
          <p:cNvPr id="3076" name="Picture 4" descr="Cover image">
            <a:extLst>
              <a:ext uri="{FF2B5EF4-FFF2-40B4-BE49-F238E27FC236}">
                <a16:creationId xmlns:a16="http://schemas.microsoft.com/office/drawing/2014/main" id="{3BB90FED-E97F-46E7-812F-65D09CFA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2057400"/>
            <a:ext cx="279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40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it simpler with the pipe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14300" y="888635"/>
            <a:ext cx="8915400" cy="2190750"/>
          </a:xfrm>
        </p:spPr>
        <p:txBody>
          <a:bodyPr/>
          <a:lstStyle/>
          <a:p>
            <a:r>
              <a:rPr lang="en-US" sz="1400" dirty="0"/>
              <a:t>filter(mpg, </a:t>
            </a:r>
            <a:r>
              <a:rPr lang="en-US" sz="1400" dirty="0" err="1"/>
              <a:t>str_detect</a:t>
            </a:r>
            <a:r>
              <a:rPr lang="en-US" sz="1400" dirty="0"/>
              <a:t>(trans, 'auto')) %&gt;%</a:t>
            </a:r>
          </a:p>
          <a:p>
            <a:r>
              <a:rPr lang="en-US" sz="1400" dirty="0"/>
              <a:t>	filter(</a:t>
            </a:r>
            <a:r>
              <a:rPr lang="en-US" sz="1400" dirty="0" err="1"/>
              <a:t>hwy</a:t>
            </a:r>
            <a:r>
              <a:rPr lang="en-US" sz="1400" dirty="0"/>
              <a:t> &gt; quantile(</a:t>
            </a:r>
            <a:r>
              <a:rPr lang="en-US" sz="1400" dirty="0" err="1"/>
              <a:t>hwy</a:t>
            </a:r>
            <a:r>
              <a:rPr lang="en-US" sz="1400" dirty="0"/>
              <a:t>, 0.75)) %&gt;%</a:t>
            </a:r>
          </a:p>
          <a:p>
            <a:r>
              <a:rPr lang="en-US" sz="1400" dirty="0"/>
              <a:t>	count(manufacturer) %&gt;%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ggplot</a:t>
            </a:r>
            <a:r>
              <a:rPr lang="en-US" sz="1400" dirty="0"/>
              <a:t>(</a:t>
            </a:r>
            <a:r>
              <a:rPr lang="en-US" sz="1400" dirty="0" err="1"/>
              <a:t>aes</a:t>
            </a:r>
            <a:r>
              <a:rPr lang="en-US" sz="1400" dirty="0"/>
              <a:t>(x=reorder(manufacturer, -n), y=n)) +</a:t>
            </a:r>
          </a:p>
          <a:p>
            <a:r>
              <a:rPr lang="en-US" sz="1400" dirty="0"/>
              <a:t>	   </a:t>
            </a:r>
            <a:r>
              <a:rPr lang="en-US" sz="1400" dirty="0" err="1"/>
              <a:t>geom_bar</a:t>
            </a:r>
            <a:r>
              <a:rPr lang="en-US" sz="1400" dirty="0"/>
              <a:t>(stat='identity') +</a:t>
            </a:r>
          </a:p>
          <a:p>
            <a:r>
              <a:rPr lang="en-US" sz="1400" dirty="0"/>
              <a:t>	   </a:t>
            </a:r>
            <a:r>
              <a:rPr lang="en-US" sz="1400" dirty="0" err="1"/>
              <a:t>xlab</a:t>
            </a:r>
            <a:r>
              <a:rPr lang="en-US" sz="1400" dirty="0"/>
              <a:t>('manufacturer') +</a:t>
            </a:r>
          </a:p>
          <a:p>
            <a:r>
              <a:rPr lang="en-US" sz="1400" dirty="0"/>
              <a:t>	   </a:t>
            </a:r>
            <a:r>
              <a:rPr lang="en-US" sz="1400" dirty="0" err="1"/>
              <a:t>ylab</a:t>
            </a:r>
            <a:r>
              <a:rPr lang="en-US" sz="1400" dirty="0"/>
              <a:t>('number of models') +</a:t>
            </a:r>
          </a:p>
          <a:p>
            <a:r>
              <a:rPr lang="en-US" sz="1400" dirty="0"/>
              <a:t>	   theme(</a:t>
            </a:r>
            <a:r>
              <a:rPr lang="en-US" sz="1400" dirty="0" err="1"/>
              <a:t>axis.text.x</a:t>
            </a:r>
            <a:r>
              <a:rPr lang="en-US" sz="1400" dirty="0"/>
              <a:t>=</a:t>
            </a:r>
            <a:r>
              <a:rPr lang="en-US" sz="1400" dirty="0" err="1"/>
              <a:t>element_text</a:t>
            </a:r>
            <a:r>
              <a:rPr lang="en-US" sz="1400" dirty="0"/>
              <a:t>(angle = 45, </a:t>
            </a:r>
            <a:r>
              <a:rPr lang="en-US" sz="1400" dirty="0" err="1"/>
              <a:t>hjust</a:t>
            </a:r>
            <a:r>
              <a:rPr lang="en-US" sz="1400" dirty="0"/>
              <a:t>=1))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37" y="3200401"/>
            <a:ext cx="460652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3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2900" y="152400"/>
            <a:ext cx="8458200" cy="1143000"/>
          </a:xfrm>
        </p:spPr>
        <p:txBody>
          <a:bodyPr/>
          <a:lstStyle/>
          <a:p>
            <a:r>
              <a:rPr lang="en-US" sz="3200" dirty="0"/>
              <a:t>Analyzing proliferation data – wrangling, transforming and visualizing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r>
              <a:rPr lang="en-US" dirty="0" err="1"/>
              <a:t>Timelapse</a:t>
            </a:r>
            <a:r>
              <a:rPr lang="en-US" dirty="0"/>
              <a:t> proliferation data (</a:t>
            </a:r>
            <a:r>
              <a:rPr lang="en-US" dirty="0" err="1"/>
              <a:t>Incucyte</a:t>
            </a:r>
            <a:r>
              <a:rPr lang="en-US" dirty="0"/>
              <a:t>) of mouse pancreatic cancer cell lines: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Incucyte_all.txt</a:t>
            </a:r>
          </a:p>
          <a:p>
            <a:pPr marL="457200" lvl="1" indent="0">
              <a:buNone/>
            </a:pPr>
            <a:r>
              <a:rPr lang="en-US" b="1" dirty="0"/>
              <a:t>	(Thank you to Shuba Narayanan for her data!)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Key points of this experiment are as follows: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Data are measured as percent confluence within each well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Five cell lines total: 12738, 12910, 12962, 12965 and 12969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Cells express either </a:t>
            </a:r>
            <a:r>
              <a:rPr lang="en-US" b="1" dirty="0">
                <a:solidFill>
                  <a:srgbClr val="008000"/>
                </a:solidFill>
              </a:rPr>
              <a:t>EGFP</a:t>
            </a:r>
            <a:r>
              <a:rPr lang="en-US" dirty="0"/>
              <a:t> (negative control) or </a:t>
            </a:r>
            <a:r>
              <a:rPr lang="en-US" b="1" dirty="0">
                <a:solidFill>
                  <a:srgbClr val="FF6600"/>
                </a:solidFill>
              </a:rPr>
              <a:t>Ptf1a</a:t>
            </a:r>
            <a:r>
              <a:rPr lang="en-US" dirty="0"/>
              <a:t>, a TF that we hypothesize will inhibit their proliferation, inducible with doxycycline (DOX); untreated cells used as controls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3 separate experiments per line, each with 3 technical replicates (i.e. replicate wells) per condition</a:t>
            </a:r>
          </a:p>
        </p:txBody>
      </p:sp>
    </p:spTree>
    <p:extLst>
      <p:ext uri="{BB962C8B-B14F-4D97-AF65-F5344CB8AC3E}">
        <p14:creationId xmlns:p14="http://schemas.microsoft.com/office/powerpoint/2010/main" val="307610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Load data and take a quick look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81000" y="1257300"/>
            <a:ext cx="8382000" cy="419100"/>
          </a:xfrm>
        </p:spPr>
        <p:txBody>
          <a:bodyPr/>
          <a:lstStyle/>
          <a:p>
            <a:r>
              <a:rPr lang="en-US" dirty="0" err="1"/>
              <a:t>data_wide</a:t>
            </a:r>
            <a:r>
              <a:rPr lang="en-US" dirty="0"/>
              <a:t> &lt;- </a:t>
            </a:r>
            <a:r>
              <a:rPr lang="en-US" dirty="0" err="1"/>
              <a:t>read_tsv</a:t>
            </a:r>
            <a:r>
              <a:rPr lang="en-US" dirty="0"/>
              <a:t>('Incucyte_all.txt') %&gt;% print()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0" y="1905000"/>
            <a:ext cx="8382000" cy="4191000"/>
          </a:xfrm>
        </p:spPr>
        <p:txBody>
          <a:bodyPr/>
          <a:lstStyle/>
          <a:p>
            <a:r>
              <a:rPr lang="en-US" sz="1200" dirty="0"/>
              <a:t>## # A </a:t>
            </a:r>
            <a:r>
              <a:rPr lang="en-US" sz="1200" dirty="0" err="1"/>
              <a:t>tibble</a:t>
            </a:r>
            <a:r>
              <a:rPr lang="en-US" sz="1200" dirty="0"/>
              <a:t>: 553 x 16</a:t>
            </a:r>
          </a:p>
          <a:p>
            <a:r>
              <a:rPr lang="en-US" sz="1200" dirty="0"/>
              <a:t>##     Line Elapsed   Date Experiment EGFP_untreated_1 EGFP_untreated_2</a:t>
            </a:r>
          </a:p>
          <a:p>
            <a:r>
              <a:rPr lang="en-US" sz="1200" dirty="0"/>
              <a:t>##    &lt;</a:t>
            </a:r>
            <a:r>
              <a:rPr lang="en-US" sz="1200" dirty="0" err="1"/>
              <a:t>dbl</a:t>
            </a:r>
            <a:r>
              <a:rPr lang="en-US" sz="1200" dirty="0"/>
              <a:t>&gt;   &lt;</a:t>
            </a:r>
            <a:r>
              <a:rPr lang="en-US" sz="1200" dirty="0" err="1"/>
              <a:t>dbl</a:t>
            </a:r>
            <a:r>
              <a:rPr lang="en-US" sz="1200" dirty="0"/>
              <a:t>&gt;  &lt;</a:t>
            </a:r>
            <a:r>
              <a:rPr lang="en-US" sz="1200" dirty="0" err="1"/>
              <a:t>dbl</a:t>
            </a:r>
            <a:r>
              <a:rPr lang="en-US" sz="1200" dirty="0"/>
              <a:t>&gt;      &lt;</a:t>
            </a:r>
            <a:r>
              <a:rPr lang="en-US" sz="1200" dirty="0" err="1"/>
              <a:t>dbl</a:t>
            </a:r>
            <a:r>
              <a:rPr lang="en-US" sz="1200" dirty="0"/>
              <a:t>&gt;            &lt;</a:t>
            </a:r>
            <a:r>
              <a:rPr lang="en-US" sz="1200" dirty="0" err="1"/>
              <a:t>dbl</a:t>
            </a:r>
            <a:r>
              <a:rPr lang="en-US" sz="1200" dirty="0"/>
              <a:t>&gt;            &lt;</a:t>
            </a:r>
            <a:r>
              <a:rPr lang="en-US" sz="1200" dirty="0" err="1"/>
              <a:t>dbl</a:t>
            </a:r>
            <a:r>
              <a:rPr lang="en-US" sz="1200" dirty="0"/>
              <a:t>&gt;</a:t>
            </a:r>
          </a:p>
          <a:p>
            <a:r>
              <a:rPr lang="en-US" sz="1200" dirty="0"/>
              <a:t>##  1 12738       0 180116          1             16.2             13.3</a:t>
            </a:r>
          </a:p>
          <a:p>
            <a:r>
              <a:rPr lang="en-US" sz="1200" dirty="0"/>
              <a:t>##  2 12738       2 180116          1             18.1             14.6</a:t>
            </a:r>
          </a:p>
          <a:p>
            <a:r>
              <a:rPr lang="en-US" sz="1200" dirty="0"/>
              <a:t>##  3 12738       4 180116          1             17.5             15.9</a:t>
            </a:r>
          </a:p>
          <a:p>
            <a:r>
              <a:rPr lang="en-US" sz="1200" dirty="0"/>
              <a:t>##  4 12738       6 180116          1             18.0             16.5</a:t>
            </a:r>
          </a:p>
          <a:p>
            <a:r>
              <a:rPr lang="en-US" sz="1200" dirty="0"/>
              <a:t>##  5 12738       8 180116          1             18.4             16.9</a:t>
            </a:r>
          </a:p>
          <a:p>
            <a:r>
              <a:rPr lang="en-US" sz="1200" dirty="0"/>
              <a:t>##  6 12738      10 180116          1             19.4             17.8</a:t>
            </a:r>
          </a:p>
          <a:p>
            <a:r>
              <a:rPr lang="en-US" sz="1200" dirty="0"/>
              <a:t>##  7 12738      12 180116          1             20.1             17.1</a:t>
            </a:r>
          </a:p>
          <a:p>
            <a:r>
              <a:rPr lang="en-US" sz="1200" dirty="0"/>
              <a:t>##  8 12738      14 180116          1             21.3             17.6</a:t>
            </a:r>
          </a:p>
          <a:p>
            <a:r>
              <a:rPr lang="en-US" sz="1200" dirty="0"/>
              <a:t>##  9 12738      16 180116          1             22.3             18.1</a:t>
            </a:r>
          </a:p>
          <a:p>
            <a:r>
              <a:rPr lang="en-US" sz="1200" dirty="0"/>
              <a:t>## 10 12738      18 180116          1             23.1             19.6</a:t>
            </a:r>
          </a:p>
          <a:p>
            <a:r>
              <a:rPr lang="en-US" sz="1200" dirty="0"/>
              <a:t>## # … with 543 more rows, and 10 more variables: EGFP_untreated_3 &lt;</a:t>
            </a:r>
            <a:r>
              <a:rPr lang="en-US" sz="1200" dirty="0" err="1"/>
              <a:t>dbl</a:t>
            </a:r>
            <a:r>
              <a:rPr lang="en-US" sz="1200" dirty="0"/>
              <a:t>&gt;,</a:t>
            </a:r>
          </a:p>
          <a:p>
            <a:r>
              <a:rPr lang="en-US" sz="1200" dirty="0"/>
              <a:t>## #   EGFP_DOX_1 &lt;</a:t>
            </a:r>
            <a:r>
              <a:rPr lang="en-US" sz="1200" dirty="0" err="1"/>
              <a:t>dbl</a:t>
            </a:r>
            <a:r>
              <a:rPr lang="en-US" sz="1200" dirty="0"/>
              <a:t>&gt;, EGFP_DOX_2 &lt;</a:t>
            </a:r>
            <a:r>
              <a:rPr lang="en-US" sz="1200" dirty="0" err="1"/>
              <a:t>dbl</a:t>
            </a:r>
            <a:r>
              <a:rPr lang="en-US" sz="1200" dirty="0"/>
              <a:t>&gt;, EGFP_DOX_3 &lt;</a:t>
            </a:r>
            <a:r>
              <a:rPr lang="en-US" sz="1200" dirty="0" err="1"/>
              <a:t>dbl</a:t>
            </a:r>
            <a:r>
              <a:rPr lang="en-US" sz="1200" dirty="0"/>
              <a:t>&gt;,</a:t>
            </a:r>
          </a:p>
          <a:p>
            <a:r>
              <a:rPr lang="en-US" sz="1200" dirty="0"/>
              <a:t>## #   Ptf1a_untreated_1 &lt;</a:t>
            </a:r>
            <a:r>
              <a:rPr lang="en-US" sz="1200" dirty="0" err="1"/>
              <a:t>dbl</a:t>
            </a:r>
            <a:r>
              <a:rPr lang="en-US" sz="1200" dirty="0"/>
              <a:t>&gt;, Ptf1a_untreated_2 &lt;</a:t>
            </a:r>
            <a:r>
              <a:rPr lang="en-US" sz="1200" dirty="0" err="1"/>
              <a:t>dbl</a:t>
            </a:r>
            <a:r>
              <a:rPr lang="en-US" sz="1200" dirty="0"/>
              <a:t>&gt;,</a:t>
            </a:r>
          </a:p>
          <a:p>
            <a:r>
              <a:rPr lang="en-US" sz="1200" dirty="0"/>
              <a:t>## #   Ptf1a_untreated_3 &lt;</a:t>
            </a:r>
            <a:r>
              <a:rPr lang="en-US" sz="1200" dirty="0" err="1"/>
              <a:t>dbl</a:t>
            </a:r>
            <a:r>
              <a:rPr lang="en-US" sz="1200" dirty="0"/>
              <a:t>&gt;, Ptf1a_DOX_1 &lt;</a:t>
            </a:r>
            <a:r>
              <a:rPr lang="en-US" sz="1200" dirty="0" err="1"/>
              <a:t>dbl</a:t>
            </a:r>
            <a:r>
              <a:rPr lang="en-US" sz="1200" dirty="0"/>
              <a:t>&gt;, Ptf1a_DOX_2 &lt;</a:t>
            </a:r>
            <a:r>
              <a:rPr lang="en-US" sz="1200" dirty="0" err="1"/>
              <a:t>dbl</a:t>
            </a:r>
            <a:r>
              <a:rPr lang="en-US" sz="1200" dirty="0"/>
              <a:t>&gt;,</a:t>
            </a:r>
          </a:p>
          <a:p>
            <a:r>
              <a:rPr lang="en-US" sz="1200" dirty="0"/>
              <a:t>## #   Ptf1a_DOX_3 &lt;</a:t>
            </a:r>
            <a:r>
              <a:rPr lang="en-US" sz="1200" dirty="0" err="1"/>
              <a:t>dbl</a:t>
            </a:r>
            <a:r>
              <a:rPr lang="en-US" sz="1200" dirty="0"/>
              <a:t>&gt;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6178550"/>
            <a:ext cx="8686800" cy="527050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read_tsv</a:t>
            </a:r>
            <a:r>
              <a:rPr lang="en-US" dirty="0"/>
              <a:t> automatically reads data into </a:t>
            </a:r>
            <a:r>
              <a:rPr lang="en-US" b="1" dirty="0" err="1"/>
              <a:t>tibble</a:t>
            </a:r>
            <a:r>
              <a:rPr lang="en-US" b="1" dirty="0"/>
              <a:t> </a:t>
            </a:r>
            <a:r>
              <a:rPr lang="en-US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747523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762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</a:t>
            </a:r>
            <a:r>
              <a:rPr lang="en-US" dirty="0"/>
              <a:t> data from wide format to narrow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81000" y="1257300"/>
            <a:ext cx="8382000" cy="1485900"/>
          </a:xfrm>
        </p:spPr>
        <p:txBody>
          <a:bodyPr/>
          <a:lstStyle/>
          <a:p>
            <a:r>
              <a:rPr lang="en-US" dirty="0" err="1"/>
              <a:t>data_narrow</a:t>
            </a:r>
            <a:r>
              <a:rPr lang="en-US" dirty="0"/>
              <a:t> &lt;- gather(</a:t>
            </a:r>
            <a:r>
              <a:rPr lang="en-US" dirty="0" err="1"/>
              <a:t>data_wide</a:t>
            </a:r>
            <a:r>
              <a:rPr lang="en-US" dirty="0"/>
              <a:t>, key='</a:t>
            </a:r>
            <a:r>
              <a:rPr lang="en-US" dirty="0" err="1"/>
              <a:t>treatment_group</a:t>
            </a:r>
            <a:r>
              <a:rPr lang="en-US" dirty="0"/>
              <a:t>',</a:t>
            </a:r>
          </a:p>
          <a:p>
            <a:r>
              <a:rPr lang="en-US" dirty="0"/>
              <a:t>                      value='confluence',</a:t>
            </a:r>
          </a:p>
          <a:p>
            <a:r>
              <a:rPr lang="en-US" dirty="0"/>
              <a:t>                      EGFP_untreated_1:Ptf1a_DOX_3) %&gt;%</a:t>
            </a:r>
          </a:p>
          <a:p>
            <a:r>
              <a:rPr lang="en-US" dirty="0"/>
              <a:t>	print()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81000" y="2971800"/>
            <a:ext cx="8382000" cy="3352800"/>
          </a:xfrm>
        </p:spPr>
        <p:txBody>
          <a:bodyPr/>
          <a:lstStyle/>
          <a:p>
            <a:r>
              <a:rPr lang="en-US" sz="1200" dirty="0"/>
              <a:t>## # A </a:t>
            </a:r>
            <a:r>
              <a:rPr lang="en-US" sz="1200" dirty="0" err="1"/>
              <a:t>tibble</a:t>
            </a:r>
            <a:r>
              <a:rPr lang="en-US" sz="1200" dirty="0"/>
              <a:t>: 6,636 x 6</a:t>
            </a:r>
          </a:p>
          <a:p>
            <a:r>
              <a:rPr lang="en-US" sz="1200" dirty="0"/>
              <a:t>##     Line Elapsed   Date Experiment </a:t>
            </a:r>
            <a:r>
              <a:rPr lang="en-US" sz="1200" dirty="0" err="1"/>
              <a:t>treatment_group</a:t>
            </a:r>
            <a:r>
              <a:rPr lang="en-US" sz="1200" dirty="0"/>
              <a:t>  confluence</a:t>
            </a:r>
          </a:p>
          <a:p>
            <a:r>
              <a:rPr lang="en-US" sz="1200" dirty="0"/>
              <a:t>##    &lt;</a:t>
            </a:r>
            <a:r>
              <a:rPr lang="en-US" sz="1200" dirty="0" err="1"/>
              <a:t>dbl</a:t>
            </a:r>
            <a:r>
              <a:rPr lang="en-US" sz="1200" dirty="0"/>
              <a:t>&gt;   &lt;</a:t>
            </a:r>
            <a:r>
              <a:rPr lang="en-US" sz="1200" dirty="0" err="1"/>
              <a:t>dbl</a:t>
            </a:r>
            <a:r>
              <a:rPr lang="en-US" sz="1200" dirty="0"/>
              <a:t>&gt;  &lt;</a:t>
            </a:r>
            <a:r>
              <a:rPr lang="en-US" sz="1200" dirty="0" err="1"/>
              <a:t>dbl</a:t>
            </a:r>
            <a:r>
              <a:rPr lang="en-US" sz="1200" dirty="0"/>
              <a:t>&gt;      &lt;</a:t>
            </a:r>
            <a:r>
              <a:rPr lang="en-US" sz="1200" dirty="0" err="1"/>
              <a:t>dbl</a:t>
            </a:r>
            <a:r>
              <a:rPr lang="en-US" sz="1200" dirty="0"/>
              <a:t>&gt; &lt;</a:t>
            </a:r>
            <a:r>
              <a:rPr lang="en-US" sz="1200" dirty="0" err="1"/>
              <a:t>chr</a:t>
            </a:r>
            <a:r>
              <a:rPr lang="en-US" sz="1200" dirty="0"/>
              <a:t>&gt;                 &lt;</a:t>
            </a:r>
            <a:r>
              <a:rPr lang="en-US" sz="1200" dirty="0" err="1"/>
              <a:t>dbl</a:t>
            </a:r>
            <a:r>
              <a:rPr lang="en-US" sz="1200" dirty="0"/>
              <a:t>&gt;</a:t>
            </a:r>
          </a:p>
          <a:p>
            <a:r>
              <a:rPr lang="en-US" sz="1200" dirty="0"/>
              <a:t>##  1 12738       0 180116          1 EGFP_untreated_1       16.2</a:t>
            </a:r>
          </a:p>
          <a:p>
            <a:r>
              <a:rPr lang="en-US" sz="1200" dirty="0"/>
              <a:t>##  2 12738       2 180116          1 EGFP_untreated_1       18.1</a:t>
            </a:r>
          </a:p>
          <a:p>
            <a:r>
              <a:rPr lang="en-US" sz="1200" dirty="0"/>
              <a:t>##  3 12738       4 180116          1 EGFP_untreated_1       17.5</a:t>
            </a:r>
          </a:p>
          <a:p>
            <a:r>
              <a:rPr lang="en-US" sz="1200" dirty="0"/>
              <a:t>##  4 12738       6 180116          1 EGFP_untreated_1       18.0</a:t>
            </a:r>
          </a:p>
          <a:p>
            <a:r>
              <a:rPr lang="en-US" sz="1200" dirty="0"/>
              <a:t>##  5 12738       8 180116          1 EGFP_untreated_1       18.4</a:t>
            </a:r>
          </a:p>
          <a:p>
            <a:r>
              <a:rPr lang="en-US" sz="1200" dirty="0"/>
              <a:t>##  6 12738      10 180116          1 EGFP_untreated_1       19.4</a:t>
            </a:r>
          </a:p>
          <a:p>
            <a:r>
              <a:rPr lang="en-US" sz="1200" dirty="0"/>
              <a:t>##  7 12738      12 180116          1 EGFP_untreated_1       20.1</a:t>
            </a:r>
          </a:p>
          <a:p>
            <a:r>
              <a:rPr lang="en-US" sz="1200" dirty="0"/>
              <a:t>##  8 12738      14 180116          1 EGFP_untreated_1       21.3</a:t>
            </a:r>
          </a:p>
          <a:p>
            <a:r>
              <a:rPr lang="en-US" sz="1200" dirty="0"/>
              <a:t>##  9 12738      16 180116          1 EGFP_untreated_1       22.3</a:t>
            </a:r>
          </a:p>
          <a:p>
            <a:r>
              <a:rPr lang="en-US" sz="1200" dirty="0"/>
              <a:t>## 10 12738      18 180116          1 EGFP_untreated_1       23.1</a:t>
            </a:r>
          </a:p>
          <a:p>
            <a:r>
              <a:rPr lang="en-US" sz="1200" dirty="0"/>
              <a:t>## # … with 6,626 more rows</a:t>
            </a:r>
          </a:p>
        </p:txBody>
      </p:sp>
    </p:spTree>
    <p:extLst>
      <p:ext uri="{BB962C8B-B14F-4D97-AF65-F5344CB8AC3E}">
        <p14:creationId xmlns:p14="http://schemas.microsoft.com/office/powerpoint/2010/main" val="1587718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19A2-1C77-4DF9-B626-74486FFD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447800"/>
          </a:xfrm>
        </p:spPr>
        <p:txBody>
          <a:bodyPr/>
          <a:lstStyle/>
          <a:p>
            <a:r>
              <a:rPr lang="en-US" dirty="0"/>
              <a:t>Split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treatment_group</a:t>
            </a:r>
            <a:r>
              <a:rPr lang="en-US" dirty="0"/>
              <a:t> variable into multiple variables with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B77CF-4499-45ED-8F9D-BF5AB1030E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634836"/>
            <a:ext cx="8382000" cy="952500"/>
          </a:xfrm>
        </p:spPr>
        <p:txBody>
          <a:bodyPr/>
          <a:lstStyle/>
          <a:p>
            <a:r>
              <a:rPr lang="en-US" dirty="0" err="1"/>
              <a:t>data_narrow</a:t>
            </a:r>
            <a:r>
              <a:rPr lang="en-US" dirty="0"/>
              <a:t> &lt;- separate(</a:t>
            </a:r>
            <a:r>
              <a:rPr lang="en-US" dirty="0" err="1"/>
              <a:t>data_narrow</a:t>
            </a:r>
            <a:r>
              <a:rPr lang="en-US" dirty="0"/>
              <a:t>, </a:t>
            </a:r>
            <a:r>
              <a:rPr lang="en-US" dirty="0" err="1"/>
              <a:t>treatment_group</a:t>
            </a:r>
            <a:r>
              <a:rPr lang="en-US" dirty="0"/>
              <a:t>, c('gene', 'treatment', 'rep')) %&gt;% </a:t>
            </a:r>
          </a:p>
          <a:p>
            <a:r>
              <a:rPr lang="en-US" dirty="0"/>
              <a:t>	print()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C0C15-76EA-4B1B-BF0D-F25009B1E3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2895600"/>
            <a:ext cx="8382000" cy="3276600"/>
          </a:xfrm>
        </p:spPr>
        <p:txBody>
          <a:bodyPr/>
          <a:lstStyle/>
          <a:p>
            <a:r>
              <a:rPr lang="en-US" sz="1200" dirty="0"/>
              <a:t>## # A </a:t>
            </a:r>
            <a:r>
              <a:rPr lang="en-US" sz="1200" dirty="0" err="1"/>
              <a:t>tibble</a:t>
            </a:r>
            <a:r>
              <a:rPr lang="en-US" sz="1200" dirty="0"/>
              <a:t>: 6,636 x 8</a:t>
            </a:r>
          </a:p>
          <a:p>
            <a:r>
              <a:rPr lang="en-US" sz="1200" dirty="0"/>
              <a:t>##     Line Elapsed   Date Experiment gene  treatment rep   confluence</a:t>
            </a:r>
          </a:p>
          <a:p>
            <a:r>
              <a:rPr lang="en-US" sz="1200" dirty="0"/>
              <a:t>##    &lt;</a:t>
            </a:r>
            <a:r>
              <a:rPr lang="en-US" sz="1200" dirty="0" err="1"/>
              <a:t>dbl</a:t>
            </a:r>
            <a:r>
              <a:rPr lang="en-US" sz="1200" dirty="0"/>
              <a:t>&gt;   &lt;</a:t>
            </a:r>
            <a:r>
              <a:rPr lang="en-US" sz="1200" dirty="0" err="1"/>
              <a:t>dbl</a:t>
            </a:r>
            <a:r>
              <a:rPr lang="en-US" sz="1200" dirty="0"/>
              <a:t>&gt;  &lt;</a:t>
            </a:r>
            <a:r>
              <a:rPr lang="en-US" sz="1200" dirty="0" err="1"/>
              <a:t>dbl</a:t>
            </a:r>
            <a:r>
              <a:rPr lang="en-US" sz="1200" dirty="0"/>
              <a:t>&gt;      &lt;</a:t>
            </a:r>
            <a:r>
              <a:rPr lang="en-US" sz="1200" dirty="0" err="1"/>
              <a:t>dbl</a:t>
            </a:r>
            <a:r>
              <a:rPr lang="en-US" sz="1200" dirty="0"/>
              <a:t>&gt; &lt;</a:t>
            </a:r>
            <a:r>
              <a:rPr lang="en-US" sz="1200" dirty="0" err="1"/>
              <a:t>chr</a:t>
            </a:r>
            <a:r>
              <a:rPr lang="en-US" sz="1200" dirty="0"/>
              <a:t>&gt; &lt;</a:t>
            </a:r>
            <a:r>
              <a:rPr lang="en-US" sz="1200" dirty="0" err="1"/>
              <a:t>chr</a:t>
            </a:r>
            <a:r>
              <a:rPr lang="en-US" sz="1200" dirty="0"/>
              <a:t>&gt;     &lt;</a:t>
            </a:r>
            <a:r>
              <a:rPr lang="en-US" sz="1200" dirty="0" err="1"/>
              <a:t>chr</a:t>
            </a:r>
            <a:r>
              <a:rPr lang="en-US" sz="1200" dirty="0"/>
              <a:t>&gt;      &lt;</a:t>
            </a:r>
            <a:r>
              <a:rPr lang="en-US" sz="1200" dirty="0" err="1"/>
              <a:t>dbl</a:t>
            </a:r>
            <a:r>
              <a:rPr lang="en-US" sz="1200" dirty="0"/>
              <a:t>&gt;</a:t>
            </a:r>
          </a:p>
          <a:p>
            <a:r>
              <a:rPr lang="en-US" sz="1200" dirty="0"/>
              <a:t>##  1 12738       0 180116          1 EGFP  untreated 1           16.2</a:t>
            </a:r>
          </a:p>
          <a:p>
            <a:r>
              <a:rPr lang="en-US" sz="1200" dirty="0"/>
              <a:t>##  2 12738       2 180116          1 EGFP  untreated 1           18.1</a:t>
            </a:r>
          </a:p>
          <a:p>
            <a:r>
              <a:rPr lang="en-US" sz="1200" dirty="0"/>
              <a:t>##  3 12738       4 180116          1 EGFP  untreated 1           17.5</a:t>
            </a:r>
          </a:p>
          <a:p>
            <a:r>
              <a:rPr lang="en-US" sz="1200" dirty="0"/>
              <a:t>##  4 12738       6 180116          1 EGFP  untreated 1           18.0</a:t>
            </a:r>
          </a:p>
          <a:p>
            <a:r>
              <a:rPr lang="en-US" sz="1200" dirty="0"/>
              <a:t>##  5 12738       8 180116          1 EGFP  untreated 1           18.4</a:t>
            </a:r>
          </a:p>
          <a:p>
            <a:r>
              <a:rPr lang="en-US" sz="1200" dirty="0"/>
              <a:t>##  6 12738      10 180116          1 EGFP  untreated 1           19.4</a:t>
            </a:r>
          </a:p>
          <a:p>
            <a:r>
              <a:rPr lang="en-US" sz="1200" dirty="0"/>
              <a:t>##  7 12738      12 180116          1 EGFP  untreated 1           20.1</a:t>
            </a:r>
          </a:p>
          <a:p>
            <a:r>
              <a:rPr lang="en-US" sz="1200" dirty="0"/>
              <a:t>##  8 12738      14 180116          1 EGFP  untreated 1           21.3</a:t>
            </a:r>
          </a:p>
          <a:p>
            <a:r>
              <a:rPr lang="en-US" sz="1200" dirty="0"/>
              <a:t>##  9 12738      16 180116          1 EGFP  untreated 1           22.3</a:t>
            </a:r>
          </a:p>
          <a:p>
            <a:r>
              <a:rPr lang="en-US" sz="1200" dirty="0"/>
              <a:t>## 10 12738      18 180116          1 EGFP  untreated 1           23.1</a:t>
            </a:r>
          </a:p>
          <a:p>
            <a:r>
              <a:rPr lang="en-US" sz="1200" dirty="0"/>
              <a:t>## # … with 6,626 more rows</a:t>
            </a:r>
          </a:p>
        </p:txBody>
      </p:sp>
    </p:spTree>
    <p:extLst>
      <p:ext uri="{BB962C8B-B14F-4D97-AF65-F5344CB8AC3E}">
        <p14:creationId xmlns:p14="http://schemas.microsoft.com/office/powerpoint/2010/main" val="224837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47C7-7E28-4ED4-BEF5-89A8F212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/>
              <a:t>Convert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/>
              <a:t> into ordered factor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9E18C-81FC-4C03-B204-0BCFC867D4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943600"/>
            <a:ext cx="8229600" cy="838200"/>
          </a:xfrm>
        </p:spPr>
        <p:txBody>
          <a:bodyPr/>
          <a:lstStyle/>
          <a:p>
            <a:r>
              <a:rPr lang="en-US" dirty="0"/>
              <a:t>This controls </a:t>
            </a:r>
            <a:r>
              <a:rPr lang="en-US" u="sng" dirty="0"/>
              <a:t>plotting order</a:t>
            </a:r>
            <a:r>
              <a:rPr lang="en-US" dirty="0"/>
              <a:t>: instead of alphabetically, R will now plot untreated first, then DOX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A0F22-CB79-4FF0-97A3-92B94DC81D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990600"/>
            <a:ext cx="8382000" cy="1181100"/>
          </a:xfrm>
        </p:spPr>
        <p:txBody>
          <a:bodyPr/>
          <a:lstStyle/>
          <a:p>
            <a:r>
              <a:rPr lang="en-US" dirty="0" err="1"/>
              <a:t>data_narrow</a:t>
            </a:r>
            <a:r>
              <a:rPr lang="en-US" dirty="0"/>
              <a:t> &lt;- mutate(</a:t>
            </a:r>
            <a:r>
              <a:rPr lang="en-US" dirty="0" err="1"/>
              <a:t>data_narrow</a:t>
            </a:r>
            <a:r>
              <a:rPr lang="en-US" dirty="0"/>
              <a:t>, treatment=factor(treatment, levels=c('untreated', 'DOX'))) %&gt;%</a:t>
            </a:r>
          </a:p>
          <a:p>
            <a:r>
              <a:rPr lang="en-US" dirty="0"/>
              <a:t>	print()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66370-C856-49DD-9025-625E6A74C3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2286000"/>
            <a:ext cx="8382000" cy="3429000"/>
          </a:xfrm>
        </p:spPr>
        <p:txBody>
          <a:bodyPr/>
          <a:lstStyle/>
          <a:p>
            <a:r>
              <a:rPr lang="en-US" sz="1200" dirty="0"/>
              <a:t>## # A </a:t>
            </a:r>
            <a:r>
              <a:rPr lang="en-US" sz="1200" dirty="0" err="1"/>
              <a:t>tibble</a:t>
            </a:r>
            <a:r>
              <a:rPr lang="en-US" sz="1200" dirty="0"/>
              <a:t>: 6,636 x 8</a:t>
            </a:r>
          </a:p>
          <a:p>
            <a:r>
              <a:rPr lang="en-US" sz="1200" dirty="0"/>
              <a:t>##     Line Elapsed   Date Experiment gene  treatment rep   confluence</a:t>
            </a:r>
          </a:p>
          <a:p>
            <a:r>
              <a:rPr lang="en-US" sz="1200" dirty="0"/>
              <a:t>##    &lt;</a:t>
            </a:r>
            <a:r>
              <a:rPr lang="en-US" sz="1200" dirty="0" err="1"/>
              <a:t>dbl</a:t>
            </a:r>
            <a:r>
              <a:rPr lang="en-US" sz="1200" dirty="0"/>
              <a:t>&gt;   &lt;</a:t>
            </a:r>
            <a:r>
              <a:rPr lang="en-US" sz="1200" dirty="0" err="1"/>
              <a:t>dbl</a:t>
            </a:r>
            <a:r>
              <a:rPr lang="en-US" sz="1200" dirty="0"/>
              <a:t>&gt;  &lt;</a:t>
            </a:r>
            <a:r>
              <a:rPr lang="en-US" sz="1200" dirty="0" err="1"/>
              <a:t>dbl</a:t>
            </a:r>
            <a:r>
              <a:rPr lang="en-US" sz="1200" dirty="0"/>
              <a:t>&gt;      &lt;</a:t>
            </a:r>
            <a:r>
              <a:rPr lang="en-US" sz="1200" dirty="0" err="1"/>
              <a:t>dbl</a:t>
            </a:r>
            <a:r>
              <a:rPr lang="en-US" sz="1200" dirty="0"/>
              <a:t>&gt; &lt;</a:t>
            </a:r>
            <a:r>
              <a:rPr lang="en-US" sz="1200" dirty="0" err="1"/>
              <a:t>chr</a:t>
            </a:r>
            <a:r>
              <a:rPr lang="en-US" sz="1200" dirty="0"/>
              <a:t>&gt; &lt;</a:t>
            </a:r>
            <a:r>
              <a:rPr lang="en-US" sz="1200" dirty="0" err="1"/>
              <a:t>fct</a:t>
            </a:r>
            <a:r>
              <a:rPr lang="en-US" sz="1200" dirty="0"/>
              <a:t>&gt;     &lt;</a:t>
            </a:r>
            <a:r>
              <a:rPr lang="en-US" sz="1200" dirty="0" err="1"/>
              <a:t>chr</a:t>
            </a:r>
            <a:r>
              <a:rPr lang="en-US" sz="1200" dirty="0"/>
              <a:t>&gt;      &lt;</a:t>
            </a:r>
            <a:r>
              <a:rPr lang="en-US" sz="1200" dirty="0" err="1"/>
              <a:t>dbl</a:t>
            </a:r>
            <a:r>
              <a:rPr lang="en-US" sz="1200" dirty="0"/>
              <a:t>&gt;</a:t>
            </a:r>
          </a:p>
          <a:p>
            <a:r>
              <a:rPr lang="en-US" sz="1200" dirty="0"/>
              <a:t>##  1 12738       0 180116          1 EGFP  untreated 1           16.2</a:t>
            </a:r>
          </a:p>
          <a:p>
            <a:r>
              <a:rPr lang="en-US" sz="1200" dirty="0"/>
              <a:t>##  2 12738       2 180116          1 EGFP  untreated 1           18.1</a:t>
            </a:r>
          </a:p>
          <a:p>
            <a:r>
              <a:rPr lang="en-US" sz="1200" dirty="0"/>
              <a:t>##  3 12738       4 180116          1 EGFP  untreated 1           17.5</a:t>
            </a:r>
          </a:p>
          <a:p>
            <a:r>
              <a:rPr lang="en-US" sz="1200" dirty="0"/>
              <a:t>##  4 12738       6 180116          1 EGFP  untreated 1           18.0</a:t>
            </a:r>
          </a:p>
          <a:p>
            <a:r>
              <a:rPr lang="en-US" sz="1200" dirty="0"/>
              <a:t>##  5 12738       8 180116          1 EGFP  untreated 1           18.4</a:t>
            </a:r>
          </a:p>
          <a:p>
            <a:r>
              <a:rPr lang="en-US" sz="1200" dirty="0"/>
              <a:t>##  6 12738      10 180116          1 EGFP  untreated 1           19.4</a:t>
            </a:r>
          </a:p>
          <a:p>
            <a:r>
              <a:rPr lang="en-US" sz="1200" dirty="0"/>
              <a:t>##  7 12738      12 180116          1 EGFP  untreated 1           20.1</a:t>
            </a:r>
          </a:p>
          <a:p>
            <a:r>
              <a:rPr lang="en-US" sz="1200" dirty="0"/>
              <a:t>##  8 12738      14 180116          1 EGFP  untreated 1           21.3</a:t>
            </a:r>
          </a:p>
          <a:p>
            <a:r>
              <a:rPr lang="en-US" sz="1200" dirty="0"/>
              <a:t>##  9 12738      16 180116          1 EGFP  untreated 1           22.3</a:t>
            </a:r>
          </a:p>
          <a:p>
            <a:r>
              <a:rPr lang="en-US" sz="1200" dirty="0"/>
              <a:t>## 10 12738      18 180116          1 EGFP  untreated 1           23.1</a:t>
            </a:r>
          </a:p>
          <a:p>
            <a:r>
              <a:rPr lang="en-US" sz="1200" dirty="0"/>
              <a:t>## # … with 6,626 more rows</a:t>
            </a:r>
          </a:p>
        </p:txBody>
      </p:sp>
    </p:spTree>
    <p:extLst>
      <p:ext uri="{BB962C8B-B14F-4D97-AF65-F5344CB8AC3E}">
        <p14:creationId xmlns:p14="http://schemas.microsoft.com/office/powerpoint/2010/main" val="3744030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6FD-F80E-4465-9D6F-1EA2FA9C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graph (Figure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1AFB-2B2C-4BA6-9792-E360F53E7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5593773"/>
            <a:ext cx="7772400" cy="1028700"/>
          </a:xfrm>
        </p:spPr>
        <p:txBody>
          <a:bodyPr/>
          <a:lstStyle/>
          <a:p>
            <a:r>
              <a:rPr lang="en-US" dirty="0"/>
              <a:t>Plotting every observation as a point, with lines connecting serial observations over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A9A7C-9390-4D46-B43C-61D267532D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257300"/>
            <a:ext cx="8382000" cy="4152900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data_narrow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(x=Elapsed, y=confluence,</a:t>
            </a:r>
          </a:p>
          <a:p>
            <a:r>
              <a:rPr lang="en-US" dirty="0"/>
              <a:t>           group=interaction(Experiment, gene, treatment, rep),</a:t>
            </a:r>
          </a:p>
          <a:p>
            <a:r>
              <a:rPr lang="en-US" dirty="0"/>
              <a:t>           color=interaction(gene, treatment)))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(alpha=0.7) +</a:t>
            </a:r>
          </a:p>
          <a:p>
            <a:r>
              <a:rPr lang="en-US" dirty="0"/>
              <a:t>  </a:t>
            </a:r>
            <a:r>
              <a:rPr lang="en-US" dirty="0" err="1"/>
              <a:t>geom_line</a:t>
            </a:r>
            <a:r>
              <a:rPr lang="en-US" dirty="0"/>
              <a:t>(alpha=0.7) +</a:t>
            </a:r>
          </a:p>
          <a:p>
            <a:r>
              <a:rPr lang="en-US" dirty="0"/>
              <a:t>  </a:t>
            </a:r>
            <a:r>
              <a:rPr lang="en-US" dirty="0" err="1"/>
              <a:t>scale_color_manual</a:t>
            </a:r>
            <a:r>
              <a:rPr lang="en-US" dirty="0"/>
              <a:t>(values=c('</a:t>
            </a:r>
            <a:r>
              <a:rPr lang="en-US" dirty="0" err="1"/>
              <a:t>greenyellow</a:t>
            </a:r>
            <a:r>
              <a:rPr lang="en-US" dirty="0"/>
              <a:t>', 'orange', 'green4’,</a:t>
            </a:r>
          </a:p>
          <a:p>
            <a:r>
              <a:rPr lang="en-US" dirty="0"/>
              <a:t>                              'orangered3')) +</a:t>
            </a:r>
          </a:p>
          <a:p>
            <a:r>
              <a:rPr lang="en-US" dirty="0"/>
              <a:t>  theme(</a:t>
            </a:r>
            <a:r>
              <a:rPr lang="en-US" dirty="0" err="1"/>
              <a:t>aspect.ratio</a:t>
            </a:r>
            <a:r>
              <a:rPr lang="en-US" dirty="0"/>
              <a:t>=1, </a:t>
            </a:r>
          </a:p>
          <a:p>
            <a:r>
              <a:rPr lang="en-US" dirty="0"/>
              <a:t>        </a:t>
            </a:r>
            <a:r>
              <a:rPr lang="en-US" dirty="0" err="1"/>
              <a:t>legend.position</a:t>
            </a:r>
            <a:r>
              <a:rPr lang="en-US" dirty="0"/>
              <a:t>='top',</a:t>
            </a:r>
          </a:p>
          <a:p>
            <a:r>
              <a:rPr lang="en-US" dirty="0"/>
              <a:t>        </a:t>
            </a:r>
            <a:r>
              <a:rPr lang="en-US" dirty="0" err="1"/>
              <a:t>legend.title</a:t>
            </a:r>
            <a:r>
              <a:rPr lang="en-US" dirty="0"/>
              <a:t> = </a:t>
            </a:r>
            <a:r>
              <a:rPr lang="en-US" dirty="0" err="1"/>
              <a:t>element_blank</a:t>
            </a:r>
            <a:r>
              <a:rPr lang="en-US" dirty="0"/>
              <a:t>(),</a:t>
            </a:r>
          </a:p>
          <a:p>
            <a:r>
              <a:rPr lang="en-US" dirty="0"/>
              <a:t>        </a:t>
            </a:r>
            <a:r>
              <a:rPr lang="en-US" dirty="0" err="1"/>
              <a:t>legend.text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(size=10)) +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(facets=vars(Line), scales='free')</a:t>
            </a:r>
          </a:p>
        </p:txBody>
      </p:sp>
    </p:spTree>
    <p:extLst>
      <p:ext uri="{BB962C8B-B14F-4D97-AF65-F5344CB8AC3E}">
        <p14:creationId xmlns:p14="http://schemas.microsoft.com/office/powerpoint/2010/main" val="77245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A400-CFF3-4E1A-AEDD-336B1C0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graph (Figure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C689A-2CE8-4758-B25D-D1F448DA2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6138152"/>
            <a:ext cx="7772400" cy="529347"/>
          </a:xfrm>
        </p:spPr>
        <p:txBody>
          <a:bodyPr/>
          <a:lstStyle/>
          <a:p>
            <a:r>
              <a:rPr lang="en-US" dirty="0"/>
              <a:t>Wow, much lines, very mess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27B09-4BD9-4F23-AE10-C5F343E20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00"/>
          <a:stretch/>
        </p:blipFill>
        <p:spPr>
          <a:xfrm>
            <a:off x="1115324" y="990600"/>
            <a:ext cx="6913353" cy="50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55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ECF1-A5D8-4BD5-AFCC-345D119D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295400"/>
          </a:xfrm>
        </p:spPr>
        <p:txBody>
          <a:bodyPr/>
          <a:lstStyle/>
          <a:p>
            <a:r>
              <a:rPr lang="en-US" dirty="0"/>
              <a:t>Let’s combine our technical replicates, and try again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353B-ED6E-4E90-852E-486798787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019800"/>
            <a:ext cx="8382000" cy="533400"/>
          </a:xfrm>
        </p:spPr>
        <p:txBody>
          <a:bodyPr/>
          <a:lstStyle/>
          <a:p>
            <a:r>
              <a:rPr lang="en-US" dirty="0"/>
              <a:t>Include all grouping variables in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group_by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11D08-C20A-4E90-87DE-67A5313868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333500"/>
            <a:ext cx="8382000" cy="1943100"/>
          </a:xfrm>
        </p:spPr>
        <p:txBody>
          <a:bodyPr/>
          <a:lstStyle/>
          <a:p>
            <a:r>
              <a:rPr lang="en-US" dirty="0" err="1"/>
              <a:t>data_mean</a:t>
            </a:r>
            <a:r>
              <a:rPr lang="en-US" dirty="0"/>
              <a:t> &lt;-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data_narrow</a:t>
            </a:r>
            <a:r>
              <a:rPr lang="en-US" dirty="0"/>
              <a:t>, Line, Experiment, Date,</a:t>
            </a:r>
          </a:p>
          <a:p>
            <a:r>
              <a:rPr lang="en-US" dirty="0"/>
              <a:t>                      Elapsed, gene, treatment) %&gt;%</a:t>
            </a:r>
          </a:p>
          <a:p>
            <a:r>
              <a:rPr lang="en-US" dirty="0"/>
              <a:t>	summarize(</a:t>
            </a:r>
            <a:r>
              <a:rPr lang="en-US" dirty="0" err="1"/>
              <a:t>conf_mean</a:t>
            </a:r>
            <a:r>
              <a:rPr lang="en-US" dirty="0"/>
              <a:t>=mean(confluence),</a:t>
            </a:r>
          </a:p>
          <a:p>
            <a:r>
              <a:rPr lang="en-US" dirty="0"/>
              <a:t>	          </a:t>
            </a:r>
            <a:r>
              <a:rPr lang="en-US" dirty="0" err="1"/>
              <a:t>conf_sd</a:t>
            </a:r>
            <a:r>
              <a:rPr lang="en-US" dirty="0"/>
              <a:t>=</a:t>
            </a:r>
            <a:r>
              <a:rPr lang="en-US" dirty="0" err="1"/>
              <a:t>sd</a:t>
            </a:r>
            <a:r>
              <a:rPr lang="en-US" dirty="0"/>
              <a:t>(confluence)) %&gt;%</a:t>
            </a:r>
          </a:p>
          <a:p>
            <a:r>
              <a:rPr lang="en-US" dirty="0"/>
              <a:t>	print()</a:t>
            </a:r>
          </a:p>
          <a:p>
            <a:r>
              <a:rPr lang="en-US" dirty="0" err="1"/>
              <a:t>data_mean</a:t>
            </a:r>
            <a:r>
              <a:rPr lang="en-US" dirty="0"/>
              <a:t> &lt;- ungroup(</a:t>
            </a:r>
            <a:r>
              <a:rPr lang="en-US" dirty="0" err="1"/>
              <a:t>data_mean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2F089-2044-4B4D-842C-A2E9EE68F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3390900"/>
            <a:ext cx="8382000" cy="2400300"/>
          </a:xfrm>
        </p:spPr>
        <p:txBody>
          <a:bodyPr/>
          <a:lstStyle/>
          <a:p>
            <a:r>
              <a:rPr lang="en-US" sz="1200" dirty="0"/>
              <a:t>## # A </a:t>
            </a:r>
            <a:r>
              <a:rPr lang="en-US" sz="1200" dirty="0" err="1"/>
              <a:t>tibble</a:t>
            </a:r>
            <a:r>
              <a:rPr lang="en-US" sz="1200" dirty="0"/>
              <a:t>: 2,212 x 8</a:t>
            </a:r>
          </a:p>
          <a:p>
            <a:r>
              <a:rPr lang="en-US" sz="1200" dirty="0"/>
              <a:t>## # Groups:   Line, Experiment, Date, Elapsed, gene [1,106]</a:t>
            </a:r>
          </a:p>
          <a:p>
            <a:r>
              <a:rPr lang="en-US" sz="1200" dirty="0"/>
              <a:t>##     Line Experiment   Date Elapsed gene  treatment </a:t>
            </a:r>
            <a:r>
              <a:rPr lang="en-US" sz="1200" dirty="0" err="1"/>
              <a:t>conf_mean</a:t>
            </a:r>
            <a:r>
              <a:rPr lang="en-US" sz="1200" dirty="0"/>
              <a:t> </a:t>
            </a:r>
            <a:r>
              <a:rPr lang="en-US" sz="1200" dirty="0" err="1"/>
              <a:t>conf_sd</a:t>
            </a:r>
            <a:endParaRPr lang="en-US" sz="1200" dirty="0"/>
          </a:p>
          <a:p>
            <a:r>
              <a:rPr lang="en-US" sz="1200" dirty="0"/>
              <a:t>##    &lt;</a:t>
            </a:r>
            <a:r>
              <a:rPr lang="en-US" sz="1200" dirty="0" err="1"/>
              <a:t>dbl</a:t>
            </a:r>
            <a:r>
              <a:rPr lang="en-US" sz="1200" dirty="0"/>
              <a:t>&gt;      &lt;</a:t>
            </a:r>
            <a:r>
              <a:rPr lang="en-US" sz="1200" dirty="0" err="1"/>
              <a:t>dbl</a:t>
            </a:r>
            <a:r>
              <a:rPr lang="en-US" sz="1200" dirty="0"/>
              <a:t>&gt;  &lt;</a:t>
            </a:r>
            <a:r>
              <a:rPr lang="en-US" sz="1200" dirty="0" err="1"/>
              <a:t>dbl</a:t>
            </a:r>
            <a:r>
              <a:rPr lang="en-US" sz="1200" dirty="0"/>
              <a:t>&gt;   &lt;</a:t>
            </a:r>
            <a:r>
              <a:rPr lang="en-US" sz="1200" dirty="0" err="1"/>
              <a:t>dbl</a:t>
            </a:r>
            <a:r>
              <a:rPr lang="en-US" sz="1200" dirty="0"/>
              <a:t>&gt; &lt;</a:t>
            </a:r>
            <a:r>
              <a:rPr lang="en-US" sz="1200" dirty="0" err="1"/>
              <a:t>chr</a:t>
            </a:r>
            <a:r>
              <a:rPr lang="en-US" sz="1200" dirty="0"/>
              <a:t>&gt; &lt;</a:t>
            </a:r>
            <a:r>
              <a:rPr lang="en-US" sz="1200" dirty="0" err="1"/>
              <a:t>fct</a:t>
            </a:r>
            <a:r>
              <a:rPr lang="en-US" sz="1200" dirty="0"/>
              <a:t>&gt;         &lt;</a:t>
            </a:r>
            <a:r>
              <a:rPr lang="en-US" sz="1200" dirty="0" err="1"/>
              <a:t>dbl</a:t>
            </a:r>
            <a:r>
              <a:rPr lang="en-US" sz="1200" dirty="0"/>
              <a:t>&gt;   &lt;</a:t>
            </a:r>
            <a:r>
              <a:rPr lang="en-US" sz="1200" dirty="0" err="1"/>
              <a:t>dbl</a:t>
            </a:r>
            <a:r>
              <a:rPr lang="en-US" sz="1200" dirty="0"/>
              <a:t>&gt;</a:t>
            </a:r>
          </a:p>
          <a:p>
            <a:r>
              <a:rPr lang="en-US" sz="1200" dirty="0"/>
              <a:t>##  1 12738          1 180116       0 EGFP  untreated      14.2   1.75 </a:t>
            </a:r>
          </a:p>
          <a:p>
            <a:r>
              <a:rPr lang="en-US" sz="1200" dirty="0"/>
              <a:t>##  2 12738          1 180116       0 EGFP  DOX            18.6   2.68 </a:t>
            </a:r>
          </a:p>
          <a:p>
            <a:r>
              <a:rPr lang="en-US" sz="1200" dirty="0"/>
              <a:t>##  3 12738          1 180116       0 Ptf1a untreated      14.8   2.54 </a:t>
            </a:r>
          </a:p>
          <a:p>
            <a:r>
              <a:rPr lang="en-US" sz="1200" dirty="0"/>
              <a:t>##  4 12738          1 180116       0 Ptf1a DOX            15.2   0.991</a:t>
            </a:r>
          </a:p>
          <a:p>
            <a:r>
              <a:rPr lang="en-US" sz="1200" dirty="0"/>
              <a:t>##  5 12738          1 180116       2 EGFP  untreated      15.9   1.95 </a:t>
            </a:r>
          </a:p>
          <a:p>
            <a:r>
              <a:rPr lang="en-US" sz="1200" dirty="0"/>
              <a:t>##  6 12738          1 180116       2 EGFP  DOX            20.0   2.58 </a:t>
            </a:r>
          </a:p>
        </p:txBody>
      </p:sp>
    </p:spTree>
    <p:extLst>
      <p:ext uri="{BB962C8B-B14F-4D97-AF65-F5344CB8AC3E}">
        <p14:creationId xmlns:p14="http://schemas.microsoft.com/office/powerpoint/2010/main" val="1171841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76FD-F80E-4465-9D6F-1EA2FA9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5527"/>
            <a:ext cx="7772400" cy="762000"/>
          </a:xfrm>
        </p:spPr>
        <p:txBody>
          <a:bodyPr/>
          <a:lstStyle/>
          <a:p>
            <a:r>
              <a:rPr lang="en-US" dirty="0"/>
              <a:t>Let’s make a graph (Figure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1AFB-2B2C-4BA6-9792-E360F53E7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5593773"/>
            <a:ext cx="8382000" cy="1028700"/>
          </a:xfrm>
        </p:spPr>
        <p:txBody>
          <a:bodyPr/>
          <a:lstStyle/>
          <a:p>
            <a:r>
              <a:rPr lang="en-US" dirty="0"/>
              <a:t>Plotting mean confluence values as connected points, with error bars indicating SD of technical replicates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A9A7C-9390-4D46-B43C-61D267532D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371600"/>
            <a:ext cx="8382000" cy="3810000"/>
          </a:xfrm>
        </p:spPr>
        <p:txBody>
          <a:bodyPr/>
          <a:lstStyle/>
          <a:p>
            <a:r>
              <a:rPr lang="en-US" sz="1400" dirty="0" err="1"/>
              <a:t>ggplot</a:t>
            </a:r>
            <a:r>
              <a:rPr lang="en-US" sz="1400" dirty="0"/>
              <a:t>(</a:t>
            </a:r>
            <a:r>
              <a:rPr lang="en-US" sz="1400" dirty="0" err="1"/>
              <a:t>data_mean</a:t>
            </a:r>
            <a:r>
              <a:rPr lang="en-US" sz="1400" dirty="0"/>
              <a:t>, </a:t>
            </a:r>
            <a:r>
              <a:rPr lang="en-US" sz="1400" dirty="0" err="1"/>
              <a:t>aes</a:t>
            </a:r>
            <a:r>
              <a:rPr lang="en-US" sz="1400" dirty="0"/>
              <a:t>(x=Elapsed, y=</a:t>
            </a:r>
            <a:r>
              <a:rPr lang="en-US" sz="1400" dirty="0" err="1"/>
              <a:t>conf_mean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group=interaction(Experiment, gene, treatment),</a:t>
            </a:r>
          </a:p>
          <a:p>
            <a:r>
              <a:rPr lang="en-US" sz="1400" dirty="0"/>
              <a:t>                      color=interaction(gene, treatment)))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geom_point</a:t>
            </a:r>
            <a:r>
              <a:rPr lang="en-US" sz="1400" dirty="0"/>
              <a:t>(alpha=0.7)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geom_line</a:t>
            </a:r>
            <a:r>
              <a:rPr lang="en-US" sz="1400" dirty="0"/>
              <a:t>(alpha=0.7)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geom_errorbar</a:t>
            </a:r>
            <a:r>
              <a:rPr lang="en-US" sz="1400" dirty="0"/>
              <a:t>(</a:t>
            </a:r>
            <a:r>
              <a:rPr lang="en-US" sz="1400" dirty="0" err="1"/>
              <a:t>aes</a:t>
            </a:r>
            <a:r>
              <a:rPr lang="en-US" sz="1400" dirty="0"/>
              <a:t>(</a:t>
            </a:r>
            <a:r>
              <a:rPr lang="en-US" sz="1400" dirty="0" err="1"/>
              <a:t>ymin</a:t>
            </a:r>
            <a:r>
              <a:rPr lang="en-US" sz="1400" dirty="0"/>
              <a:t>=</a:t>
            </a:r>
            <a:r>
              <a:rPr lang="en-US" sz="1400" dirty="0" err="1"/>
              <a:t>conf_mean-conf_sd</a:t>
            </a:r>
            <a:r>
              <a:rPr lang="en-US" sz="1400" dirty="0"/>
              <a:t>, </a:t>
            </a:r>
            <a:r>
              <a:rPr lang="en-US" sz="1400" dirty="0" err="1"/>
              <a:t>ymax</a:t>
            </a:r>
            <a:r>
              <a:rPr lang="en-US" sz="1400" dirty="0"/>
              <a:t>=</a:t>
            </a:r>
            <a:r>
              <a:rPr lang="en-US" sz="1400" dirty="0" err="1"/>
              <a:t>conf_mean+conf_sd</a:t>
            </a:r>
            <a:r>
              <a:rPr lang="en-US" sz="1400" dirty="0"/>
              <a:t>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scale_color_manual</a:t>
            </a:r>
            <a:r>
              <a:rPr lang="en-US" sz="1400" dirty="0"/>
              <a:t>(values=c('</a:t>
            </a:r>
            <a:r>
              <a:rPr lang="en-US" sz="1400" dirty="0" err="1"/>
              <a:t>greenyellow</a:t>
            </a:r>
            <a:r>
              <a:rPr lang="en-US" sz="1400" dirty="0"/>
              <a:t>', 'orange’,</a:t>
            </a:r>
          </a:p>
          <a:p>
            <a:r>
              <a:rPr lang="en-US" sz="1400" dirty="0"/>
              <a:t>                              'green4', 'orangered3'))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expand_limits</a:t>
            </a:r>
            <a:r>
              <a:rPr lang="en-US" sz="1400" dirty="0"/>
              <a:t>(y=0) +</a:t>
            </a:r>
          </a:p>
          <a:p>
            <a:r>
              <a:rPr lang="en-US" sz="1400" dirty="0"/>
              <a:t>  theme(</a:t>
            </a:r>
            <a:r>
              <a:rPr lang="en-US" sz="1400" dirty="0" err="1"/>
              <a:t>aspect.ratio</a:t>
            </a:r>
            <a:r>
              <a:rPr lang="en-US" sz="1400" dirty="0"/>
              <a:t>=1,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legend.position</a:t>
            </a:r>
            <a:r>
              <a:rPr lang="en-US" sz="1400" dirty="0"/>
              <a:t>='top',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legend.title</a:t>
            </a:r>
            <a:r>
              <a:rPr lang="en-US" sz="1400" dirty="0"/>
              <a:t> = </a:t>
            </a:r>
            <a:r>
              <a:rPr lang="en-US" sz="1400" dirty="0" err="1"/>
              <a:t>element_blank</a:t>
            </a:r>
            <a:r>
              <a:rPr lang="en-US" sz="1400" dirty="0"/>
              <a:t>(),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legend.text</a:t>
            </a:r>
            <a:r>
              <a:rPr lang="en-US" sz="1400" dirty="0"/>
              <a:t> = </a:t>
            </a:r>
            <a:r>
              <a:rPr lang="en-US" sz="1400" dirty="0" err="1"/>
              <a:t>element_text</a:t>
            </a:r>
            <a:r>
              <a:rPr lang="en-US" sz="1400" dirty="0"/>
              <a:t>(size=10))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facet_wrap</a:t>
            </a:r>
            <a:r>
              <a:rPr lang="en-US" sz="1400" dirty="0"/>
              <a:t>(facets=vars(Line), scales='free')</a:t>
            </a:r>
          </a:p>
        </p:txBody>
      </p:sp>
    </p:spTree>
    <p:extLst>
      <p:ext uri="{BB962C8B-B14F-4D97-AF65-F5344CB8AC3E}">
        <p14:creationId xmlns:p14="http://schemas.microsoft.com/office/powerpoint/2010/main" val="46554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1411-3404-4455-AF56-025BA8CC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403B-0936-4C05-99F1-EB303412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 to tidy data and the </a:t>
            </a:r>
            <a:r>
              <a:rPr lang="en-US" sz="2800" dirty="0" err="1"/>
              <a:t>Tidyverse</a:t>
            </a:r>
            <a:r>
              <a:rPr lang="en-US" sz="2800" dirty="0"/>
              <a:t> – why bother?</a:t>
            </a:r>
          </a:p>
          <a:p>
            <a:endParaRPr lang="en-US" sz="2800" dirty="0"/>
          </a:p>
          <a:p>
            <a:r>
              <a:rPr lang="en-US" sz="2800" dirty="0"/>
              <a:t>Getting started with </a:t>
            </a:r>
            <a:r>
              <a:rPr lang="en-US" sz="2800" dirty="0" err="1"/>
              <a:t>Tidyverse</a:t>
            </a:r>
            <a:r>
              <a:rPr lang="en-US" sz="2800" dirty="0"/>
              <a:t> functions – playing with toy data sets</a:t>
            </a:r>
          </a:p>
          <a:p>
            <a:endParaRPr lang="en-US" sz="2800" dirty="0"/>
          </a:p>
          <a:p>
            <a:r>
              <a:rPr lang="en-US" sz="2800" dirty="0"/>
              <a:t>Using </a:t>
            </a:r>
            <a:r>
              <a:rPr lang="en-US" sz="2800" dirty="0" err="1"/>
              <a:t>Tidyverse</a:t>
            </a:r>
            <a:r>
              <a:rPr lang="en-US" sz="2800" dirty="0"/>
              <a:t> in a real biology context –proliferation </a:t>
            </a:r>
            <a:r>
              <a:rPr lang="en-US" sz="2800" dirty="0" err="1"/>
              <a:t>timelapse</a:t>
            </a:r>
            <a:r>
              <a:rPr lang="en-US" sz="2800" dirty="0"/>
              <a:t>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881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A400-CFF3-4E1A-AEDD-336B1C0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graph (Figure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C689A-2CE8-4758-B25D-D1F448DA2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6214352"/>
            <a:ext cx="8915400" cy="491248"/>
          </a:xfrm>
        </p:spPr>
        <p:txBody>
          <a:bodyPr/>
          <a:lstStyle/>
          <a:p>
            <a:r>
              <a:rPr lang="en-US" dirty="0"/>
              <a:t>Cleaner-looking, but still a lot of inconsistency in the data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C0C20D-EEA6-4B9B-839F-33F997CA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3330" r="5000" b="1793"/>
          <a:stretch/>
        </p:blipFill>
        <p:spPr bwMode="auto">
          <a:xfrm>
            <a:off x="1229061" y="990600"/>
            <a:ext cx="6685879" cy="512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0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7648-C52D-41ED-929F-6D30EC58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data to look only at start and end of experiment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728E5-FFA6-4071-941F-3E92FE2111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333500"/>
            <a:ext cx="8382000" cy="1257300"/>
          </a:xfrm>
        </p:spPr>
        <p:txBody>
          <a:bodyPr/>
          <a:lstStyle/>
          <a:p>
            <a:r>
              <a:rPr lang="en-US" dirty="0"/>
              <a:t>Does inconsistency reflect different starting points from experiment to experiment, i.e. difference confluence at time=0?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CEBE4-C390-4F39-B517-DA162FDB85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2667000"/>
            <a:ext cx="8382000" cy="3886200"/>
          </a:xfrm>
        </p:spPr>
        <p:txBody>
          <a:bodyPr/>
          <a:lstStyle/>
          <a:p>
            <a:r>
              <a:rPr lang="en-US" sz="1400" dirty="0"/>
              <a:t>filter(</a:t>
            </a:r>
            <a:r>
              <a:rPr lang="en-US" sz="1400" dirty="0" err="1"/>
              <a:t>data_mean</a:t>
            </a:r>
            <a:r>
              <a:rPr lang="en-US" sz="1400" dirty="0"/>
              <a:t>, Elapsed == min(Elapsed)| Elapsed==max(Elapsed)) %&gt;%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ggplot</a:t>
            </a:r>
            <a:r>
              <a:rPr lang="en-US" sz="1400" dirty="0"/>
              <a:t>(</a:t>
            </a:r>
            <a:r>
              <a:rPr lang="en-US" sz="1400" dirty="0" err="1"/>
              <a:t>aes</a:t>
            </a:r>
            <a:r>
              <a:rPr lang="en-US" sz="1400" dirty="0"/>
              <a:t>(x=Elapsed, y=</a:t>
            </a:r>
            <a:r>
              <a:rPr lang="en-US" sz="1400" dirty="0" err="1"/>
              <a:t>conf_mean</a:t>
            </a:r>
            <a:r>
              <a:rPr lang="en-US" sz="1400" dirty="0"/>
              <a:t>,</a:t>
            </a:r>
          </a:p>
          <a:p>
            <a:r>
              <a:rPr lang="en-US" sz="1400" dirty="0"/>
              <a:t>	             group=interaction(Experiment, gene, treatment),</a:t>
            </a:r>
          </a:p>
          <a:p>
            <a:r>
              <a:rPr lang="en-US" sz="1400" dirty="0"/>
              <a:t>	             color=interaction(gene, treatment))) +</a:t>
            </a:r>
          </a:p>
          <a:p>
            <a:r>
              <a:rPr lang="en-US" sz="1400" dirty="0"/>
              <a:t>    	   </a:t>
            </a:r>
            <a:r>
              <a:rPr lang="en-US" sz="1400" dirty="0" err="1"/>
              <a:t>geom_point</a:t>
            </a:r>
            <a:r>
              <a:rPr lang="en-US" sz="1400" dirty="0"/>
              <a:t>() +</a:t>
            </a:r>
          </a:p>
          <a:p>
            <a:r>
              <a:rPr lang="en-US" sz="1400" dirty="0"/>
              <a:t>    	   </a:t>
            </a:r>
            <a:r>
              <a:rPr lang="en-US" sz="1400" dirty="0" err="1"/>
              <a:t>geom_line</a:t>
            </a:r>
            <a:r>
              <a:rPr lang="en-US" sz="1400" dirty="0"/>
              <a:t>() +</a:t>
            </a:r>
          </a:p>
          <a:p>
            <a:r>
              <a:rPr lang="en-US" sz="1400" dirty="0"/>
              <a:t>    	   </a:t>
            </a:r>
            <a:r>
              <a:rPr lang="en-US" sz="1400" dirty="0" err="1"/>
              <a:t>scale_color_manual</a:t>
            </a:r>
            <a:r>
              <a:rPr lang="en-US" sz="1400" dirty="0"/>
              <a:t>(values=c('</a:t>
            </a:r>
            <a:r>
              <a:rPr lang="en-US" sz="1400" dirty="0" err="1"/>
              <a:t>greenyellow</a:t>
            </a:r>
            <a:r>
              <a:rPr lang="en-US" sz="1400" dirty="0"/>
              <a:t>', 'orange’,</a:t>
            </a:r>
          </a:p>
          <a:p>
            <a:r>
              <a:rPr lang="en-US" sz="1400" dirty="0"/>
              <a:t>	                               'green4', 'orangered3')) +</a:t>
            </a:r>
          </a:p>
          <a:p>
            <a:r>
              <a:rPr lang="en-US" sz="1400" dirty="0"/>
              <a:t>	   </a:t>
            </a:r>
            <a:r>
              <a:rPr lang="en-US" sz="1400" dirty="0" err="1"/>
              <a:t>expand_limits</a:t>
            </a:r>
            <a:r>
              <a:rPr lang="en-US" sz="1400" dirty="0"/>
              <a:t>(y=0) +</a:t>
            </a:r>
          </a:p>
          <a:p>
            <a:r>
              <a:rPr lang="en-US" sz="1400" dirty="0"/>
              <a:t>	   theme(</a:t>
            </a:r>
            <a:r>
              <a:rPr lang="en-US" sz="1400" dirty="0" err="1"/>
              <a:t>aspect.ratio</a:t>
            </a:r>
            <a:r>
              <a:rPr lang="en-US" sz="1400" dirty="0"/>
              <a:t>=1, 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legend.position</a:t>
            </a:r>
            <a:r>
              <a:rPr lang="en-US" sz="1400" dirty="0"/>
              <a:t>='top’,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legend.title</a:t>
            </a:r>
            <a:r>
              <a:rPr lang="en-US" sz="1400" dirty="0"/>
              <a:t> = </a:t>
            </a:r>
            <a:r>
              <a:rPr lang="en-US" sz="1400" dirty="0" err="1"/>
              <a:t>element_blank</a:t>
            </a:r>
            <a:r>
              <a:rPr lang="en-US" sz="1400" dirty="0"/>
              <a:t>(),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legend.text</a:t>
            </a:r>
            <a:r>
              <a:rPr lang="en-US" sz="1400" dirty="0"/>
              <a:t> = </a:t>
            </a:r>
            <a:r>
              <a:rPr lang="en-US" sz="1400" dirty="0" err="1"/>
              <a:t>element_text</a:t>
            </a:r>
            <a:r>
              <a:rPr lang="en-US" sz="1400" dirty="0"/>
              <a:t>(size=10)) +</a:t>
            </a:r>
          </a:p>
          <a:p>
            <a:r>
              <a:rPr lang="en-US" sz="1400" dirty="0"/>
              <a:t>	   </a:t>
            </a:r>
            <a:r>
              <a:rPr lang="en-US" sz="1400" dirty="0" err="1"/>
              <a:t>facet_wrap</a:t>
            </a:r>
            <a:r>
              <a:rPr lang="en-US" sz="1400" dirty="0"/>
              <a:t>(facets=vars(Line), scales='free')</a:t>
            </a:r>
          </a:p>
        </p:txBody>
      </p:sp>
    </p:spTree>
    <p:extLst>
      <p:ext uri="{BB962C8B-B14F-4D97-AF65-F5344CB8AC3E}">
        <p14:creationId xmlns:p14="http://schemas.microsoft.com/office/powerpoint/2010/main" val="1261276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A818-EEEF-4EB1-833E-CBD69C7E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filtered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D7866-D05B-4951-B920-129DBE8D7E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700" y="5867400"/>
            <a:ext cx="8610600" cy="914400"/>
          </a:xfrm>
        </p:spPr>
        <p:txBody>
          <a:bodyPr/>
          <a:lstStyle/>
          <a:p>
            <a:r>
              <a:rPr lang="en-US" dirty="0"/>
              <a:t>Inconsistency at t=0 suggests we might </a:t>
            </a:r>
            <a:r>
              <a:rPr lang="en-US" u="sng" dirty="0"/>
              <a:t>transform</a:t>
            </a:r>
            <a:r>
              <a:rPr lang="en-US" dirty="0"/>
              <a:t> data by normalizing each experiment to this timepoint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8F4D54-3220-456D-B808-773C4EDEB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3330" r="4167" b="2164"/>
          <a:stretch/>
        </p:blipFill>
        <p:spPr bwMode="auto">
          <a:xfrm>
            <a:off x="1337177" y="893618"/>
            <a:ext cx="6469646" cy="489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33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2BA5E6-AA65-4C1C-96DF-DC9C9F95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transforming our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C74FFF-A270-448A-930F-9A8FEB13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648200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filter </a:t>
            </a:r>
            <a:r>
              <a:rPr lang="en-US" dirty="0"/>
              <a:t>to create a new data frame containing the t=0 data, baseline, with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conf_mean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dirty="0"/>
              <a:t>renamed to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initial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Merge baseline into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data_mean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dirty="0"/>
              <a:t>data frame via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inner_join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dirty="0"/>
              <a:t>- this will add the t=0 confluence as a new column,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initial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Create fold-normalized confluence by dividing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conf_mean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initial </a:t>
            </a:r>
            <a:r>
              <a:rPr lang="en-US" dirty="0"/>
              <a:t>- similar operation for standard deviation values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Graph the results</a:t>
            </a:r>
          </a:p>
        </p:txBody>
      </p:sp>
    </p:spTree>
    <p:extLst>
      <p:ext uri="{BB962C8B-B14F-4D97-AF65-F5344CB8AC3E}">
        <p14:creationId xmlns:p14="http://schemas.microsoft.com/office/powerpoint/2010/main" val="3308314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907223-F27B-429A-9575-3176159D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152400"/>
            <a:ext cx="9067800" cy="762000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dirty="0"/>
              <a:t> confluence values to data frame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696BC0-8EDD-45D0-A9A4-018A4BCC3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066800"/>
            <a:ext cx="8382000" cy="952500"/>
          </a:xfrm>
        </p:spPr>
        <p:txBody>
          <a:bodyPr/>
          <a:lstStyle/>
          <a:p>
            <a:r>
              <a:rPr lang="en-US" sz="1400" dirty="0"/>
              <a:t>baseline &lt;- filter(</a:t>
            </a:r>
            <a:r>
              <a:rPr lang="en-US" sz="1400" dirty="0" err="1"/>
              <a:t>data_mean</a:t>
            </a:r>
            <a:r>
              <a:rPr lang="en-US" sz="1400" dirty="0"/>
              <a:t>, Elapsed==0) %&gt;%</a:t>
            </a:r>
          </a:p>
          <a:p>
            <a:r>
              <a:rPr lang="en-US" sz="1400" dirty="0"/>
              <a:t>	rename(initial=</a:t>
            </a:r>
            <a:r>
              <a:rPr lang="en-US" sz="1400" dirty="0" err="1"/>
              <a:t>conf_mean</a:t>
            </a:r>
            <a:r>
              <a:rPr lang="en-US" sz="1400" dirty="0"/>
              <a:t>) %&gt;%</a:t>
            </a:r>
          </a:p>
          <a:p>
            <a:r>
              <a:rPr lang="en-US" sz="1400" dirty="0"/>
              <a:t>	select(-Elapsed, -</a:t>
            </a:r>
            <a:r>
              <a:rPr lang="en-US" sz="1400" dirty="0" err="1"/>
              <a:t>conf_sd</a:t>
            </a:r>
            <a:r>
              <a:rPr lang="en-US" sz="1400" dirty="0"/>
              <a:t>, -</a:t>
            </a:r>
            <a:r>
              <a:rPr lang="en-US" sz="1400" dirty="0" err="1"/>
              <a:t>conf_cv</a:t>
            </a:r>
            <a:r>
              <a:rPr lang="en-US" sz="1400" dirty="0"/>
              <a:t>) %&gt;% print()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345F1D-5B26-4270-A886-CAC8A5FFF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2057400"/>
            <a:ext cx="8382000" cy="1905000"/>
          </a:xfrm>
        </p:spPr>
        <p:txBody>
          <a:bodyPr/>
          <a:lstStyle/>
          <a:p>
            <a:r>
              <a:rPr lang="en-US" sz="1200" dirty="0"/>
              <a:t>## # A </a:t>
            </a:r>
            <a:r>
              <a:rPr lang="en-US" sz="1200" dirty="0" err="1"/>
              <a:t>tibble</a:t>
            </a:r>
            <a:r>
              <a:rPr lang="en-US" sz="1200" dirty="0"/>
              <a:t>: 60 x 6</a:t>
            </a:r>
          </a:p>
          <a:p>
            <a:r>
              <a:rPr lang="en-US" sz="1200" dirty="0"/>
              <a:t>##     Line Experiment   Date gene  treatment initial</a:t>
            </a:r>
          </a:p>
          <a:p>
            <a:r>
              <a:rPr lang="en-US" sz="1200" dirty="0"/>
              <a:t>##    &lt;</a:t>
            </a:r>
            <a:r>
              <a:rPr lang="en-US" sz="1200" dirty="0" err="1"/>
              <a:t>dbl</a:t>
            </a:r>
            <a:r>
              <a:rPr lang="en-US" sz="1200" dirty="0"/>
              <a:t>&gt;      &lt;</a:t>
            </a:r>
            <a:r>
              <a:rPr lang="en-US" sz="1200" dirty="0" err="1"/>
              <a:t>dbl</a:t>
            </a:r>
            <a:r>
              <a:rPr lang="en-US" sz="1200" dirty="0"/>
              <a:t>&gt;  &lt;</a:t>
            </a:r>
            <a:r>
              <a:rPr lang="en-US" sz="1200" dirty="0" err="1"/>
              <a:t>dbl</a:t>
            </a:r>
            <a:r>
              <a:rPr lang="en-US" sz="1200" dirty="0"/>
              <a:t>&gt; &lt;</a:t>
            </a:r>
            <a:r>
              <a:rPr lang="en-US" sz="1200" dirty="0" err="1"/>
              <a:t>chr</a:t>
            </a:r>
            <a:r>
              <a:rPr lang="en-US" sz="1200" dirty="0"/>
              <a:t>&gt; &lt;</a:t>
            </a:r>
            <a:r>
              <a:rPr lang="en-US" sz="1200" dirty="0" err="1"/>
              <a:t>fct</a:t>
            </a:r>
            <a:r>
              <a:rPr lang="en-US" sz="1200" dirty="0"/>
              <a:t>&gt;       &lt;</a:t>
            </a:r>
            <a:r>
              <a:rPr lang="en-US" sz="1200" dirty="0" err="1"/>
              <a:t>dbl</a:t>
            </a:r>
            <a:r>
              <a:rPr lang="en-US" sz="1200" dirty="0"/>
              <a:t>&gt;</a:t>
            </a:r>
          </a:p>
          <a:p>
            <a:r>
              <a:rPr lang="en-US" sz="1200" dirty="0"/>
              <a:t>##  1 12738          1 180116 EGFP  untreated   14.2 </a:t>
            </a:r>
          </a:p>
          <a:p>
            <a:r>
              <a:rPr lang="en-US" sz="1200" dirty="0"/>
              <a:t>##  2 12738          1 180116 EGFP  DOX         18.6 </a:t>
            </a:r>
          </a:p>
          <a:p>
            <a:r>
              <a:rPr lang="en-US" sz="1200" dirty="0"/>
              <a:t>##  3 12738          1 180116 Ptf1a untreated   14.8 </a:t>
            </a:r>
          </a:p>
          <a:p>
            <a:r>
              <a:rPr lang="en-US" sz="1200" dirty="0"/>
              <a:t>##  4 12738          1 180116 Ptf1a DOX         15.2 </a:t>
            </a:r>
          </a:p>
          <a:p>
            <a:r>
              <a:rPr lang="en-US" sz="1200" dirty="0"/>
              <a:t>##  5 12738          2 180120 EGFP  untreated    9.10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3C3C045-A0A7-4476-8F12-7C955736EB5D}"/>
              </a:ext>
            </a:extLst>
          </p:cNvPr>
          <p:cNvSpPr txBox="1">
            <a:spLocks/>
          </p:cNvSpPr>
          <p:nvPr/>
        </p:nvSpPr>
        <p:spPr bwMode="auto">
          <a:xfrm>
            <a:off x="381000" y="4191000"/>
            <a:ext cx="8382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 err="1"/>
              <a:t>data_fold</a:t>
            </a:r>
            <a:r>
              <a:rPr lang="en-US" sz="1400" kern="0" dirty="0"/>
              <a:t> &lt;- </a:t>
            </a:r>
            <a:r>
              <a:rPr lang="en-US" sz="1400" kern="0" dirty="0" err="1"/>
              <a:t>inner_join</a:t>
            </a:r>
            <a:r>
              <a:rPr lang="en-US" sz="1400" kern="0" dirty="0"/>
              <a:t>(</a:t>
            </a:r>
            <a:r>
              <a:rPr lang="en-US" sz="1400" kern="0" dirty="0" err="1"/>
              <a:t>data_mean</a:t>
            </a:r>
            <a:r>
              <a:rPr lang="en-US" sz="1400" kern="0" dirty="0"/>
              <a:t>, baseline) %&gt;% print()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1E3D8F-AD74-4560-BEBE-B48CC4B46309}"/>
              </a:ext>
            </a:extLst>
          </p:cNvPr>
          <p:cNvSpPr txBox="1">
            <a:spLocks/>
          </p:cNvSpPr>
          <p:nvPr/>
        </p:nvSpPr>
        <p:spPr bwMode="auto">
          <a:xfrm>
            <a:off x="381000" y="4665518"/>
            <a:ext cx="8382000" cy="1905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200" kern="0" dirty="0"/>
              <a:t>## # A </a:t>
            </a:r>
            <a:r>
              <a:rPr lang="en-US" sz="1200" kern="0" dirty="0" err="1"/>
              <a:t>tibble</a:t>
            </a:r>
            <a:r>
              <a:rPr lang="en-US" sz="1200" kern="0" dirty="0"/>
              <a:t>: 2,212 x 10</a:t>
            </a:r>
          </a:p>
          <a:p>
            <a:r>
              <a:rPr lang="en-US" sz="1200" kern="0" dirty="0"/>
              <a:t>##     Line Experiment   Date Elapsed gene  treatment </a:t>
            </a:r>
            <a:r>
              <a:rPr lang="en-US" sz="1200" kern="0" dirty="0" err="1"/>
              <a:t>conf_mean</a:t>
            </a:r>
            <a:r>
              <a:rPr lang="en-US" sz="1200" kern="0" dirty="0"/>
              <a:t> </a:t>
            </a:r>
            <a:r>
              <a:rPr lang="en-US" sz="1200" kern="0" dirty="0" err="1"/>
              <a:t>conf_sd</a:t>
            </a:r>
            <a:r>
              <a:rPr lang="en-US" sz="1200" kern="0" dirty="0"/>
              <a:t> initial</a:t>
            </a:r>
          </a:p>
          <a:p>
            <a:r>
              <a:rPr lang="en-US" sz="1200" kern="0" dirty="0"/>
              <a:t>##    &lt;</a:t>
            </a:r>
            <a:r>
              <a:rPr lang="en-US" sz="1200" kern="0" dirty="0" err="1"/>
              <a:t>dbl</a:t>
            </a:r>
            <a:r>
              <a:rPr lang="en-US" sz="1200" kern="0" dirty="0"/>
              <a:t>&gt;      &lt;</a:t>
            </a:r>
            <a:r>
              <a:rPr lang="en-US" sz="1200" kern="0" dirty="0" err="1"/>
              <a:t>dbl</a:t>
            </a:r>
            <a:r>
              <a:rPr lang="en-US" sz="1200" kern="0" dirty="0"/>
              <a:t>&gt;  &lt;</a:t>
            </a:r>
            <a:r>
              <a:rPr lang="en-US" sz="1200" kern="0" dirty="0" err="1"/>
              <a:t>dbl</a:t>
            </a:r>
            <a:r>
              <a:rPr lang="en-US" sz="1200" kern="0" dirty="0"/>
              <a:t>&gt;   &lt;</a:t>
            </a:r>
            <a:r>
              <a:rPr lang="en-US" sz="1200" kern="0" dirty="0" err="1"/>
              <a:t>dbl</a:t>
            </a:r>
            <a:r>
              <a:rPr lang="en-US" sz="1200" kern="0" dirty="0"/>
              <a:t>&gt; &lt;</a:t>
            </a:r>
            <a:r>
              <a:rPr lang="en-US" sz="1200" kern="0" dirty="0" err="1"/>
              <a:t>chr</a:t>
            </a:r>
            <a:r>
              <a:rPr lang="en-US" sz="1200" kern="0" dirty="0"/>
              <a:t>&gt; &lt;</a:t>
            </a:r>
            <a:r>
              <a:rPr lang="en-US" sz="1200" kern="0" dirty="0" err="1"/>
              <a:t>fct</a:t>
            </a:r>
            <a:r>
              <a:rPr lang="en-US" sz="1200" kern="0" dirty="0"/>
              <a:t>&gt;         &lt;</a:t>
            </a:r>
            <a:r>
              <a:rPr lang="en-US" sz="1200" kern="0" dirty="0" err="1"/>
              <a:t>dbl</a:t>
            </a:r>
            <a:r>
              <a:rPr lang="en-US" sz="1200" kern="0" dirty="0"/>
              <a:t>&gt;   &lt;</a:t>
            </a:r>
            <a:r>
              <a:rPr lang="en-US" sz="1200" kern="0" dirty="0" err="1"/>
              <a:t>dbl</a:t>
            </a:r>
            <a:r>
              <a:rPr lang="en-US" sz="1200" kern="0" dirty="0"/>
              <a:t>&gt;   &lt;</a:t>
            </a:r>
            <a:r>
              <a:rPr lang="en-US" sz="1200" kern="0" dirty="0" err="1"/>
              <a:t>dbl</a:t>
            </a:r>
            <a:r>
              <a:rPr lang="en-US" sz="1200" kern="0" dirty="0"/>
              <a:t>&gt;</a:t>
            </a:r>
          </a:p>
          <a:p>
            <a:r>
              <a:rPr lang="en-US" sz="1200" kern="0" dirty="0"/>
              <a:t>##  1 12738          1 180116       0 EGFP  untreated      14.2   1.75    14.2</a:t>
            </a:r>
          </a:p>
          <a:p>
            <a:r>
              <a:rPr lang="en-US" sz="1200" kern="0" dirty="0"/>
              <a:t>##  2 12738          1 180116       0 EGFP  DOX            18.6   2.68    18.6</a:t>
            </a:r>
          </a:p>
          <a:p>
            <a:r>
              <a:rPr lang="en-US" sz="1200" kern="0" dirty="0"/>
              <a:t>##  3 12738          1 180116       0 Ptf1a untreated      14.8   2.54    14.8</a:t>
            </a:r>
          </a:p>
          <a:p>
            <a:r>
              <a:rPr lang="en-US" sz="1200" kern="0" dirty="0"/>
              <a:t>##  4 12738          1 180116       0 Ptf1a DOX            15.2   0.991   15.2 </a:t>
            </a:r>
          </a:p>
          <a:p>
            <a:r>
              <a:rPr lang="en-US" sz="1200" kern="0" dirty="0"/>
              <a:t>##  5 12738          1 180116       2 EGFP  untreated      15.9   1.95    14.2</a:t>
            </a:r>
          </a:p>
        </p:txBody>
      </p:sp>
    </p:spTree>
    <p:extLst>
      <p:ext uri="{BB962C8B-B14F-4D97-AF65-F5344CB8AC3E}">
        <p14:creationId xmlns:p14="http://schemas.microsoft.com/office/powerpoint/2010/main" val="2836351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4C42-7044-4A8F-B37E-0C8580E9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Calculate fold-change in confluence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24C05-6F1C-4592-9D7B-D5B168E748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700" y="5867400"/>
            <a:ext cx="7772400" cy="550718"/>
          </a:xfrm>
        </p:spPr>
        <p:txBody>
          <a:bodyPr/>
          <a:lstStyle/>
          <a:p>
            <a:r>
              <a:rPr lang="en-US" dirty="0"/>
              <a:t>Now let’s plot the fold-change over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ED7EE-0FE4-451E-9ADA-3C3F1ECEA9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638300"/>
            <a:ext cx="8382000" cy="952500"/>
          </a:xfrm>
        </p:spPr>
        <p:txBody>
          <a:bodyPr/>
          <a:lstStyle/>
          <a:p>
            <a:r>
              <a:rPr lang="en-US" sz="1400" dirty="0" err="1"/>
              <a:t>data_fold</a:t>
            </a:r>
            <a:r>
              <a:rPr lang="en-US" sz="1400" dirty="0"/>
              <a:t> &lt;- mutate(</a:t>
            </a:r>
            <a:r>
              <a:rPr lang="en-US" sz="1400" dirty="0" err="1"/>
              <a:t>data_fold</a:t>
            </a:r>
            <a:r>
              <a:rPr lang="en-US" sz="1400" dirty="0"/>
              <a:t>, fold=</a:t>
            </a:r>
            <a:r>
              <a:rPr lang="en-US" sz="1400" dirty="0" err="1"/>
              <a:t>conf_mean</a:t>
            </a:r>
            <a:r>
              <a:rPr lang="en-US" sz="1400" dirty="0"/>
              <a:t>/initial,</a:t>
            </a:r>
          </a:p>
          <a:p>
            <a:r>
              <a:rPr lang="en-US" sz="1400" dirty="0"/>
              <a:t>                               </a:t>
            </a:r>
            <a:r>
              <a:rPr lang="en-US" sz="1400" dirty="0" err="1"/>
              <a:t>fold_sd</a:t>
            </a:r>
            <a:r>
              <a:rPr lang="en-US" sz="1400" dirty="0"/>
              <a:t>=</a:t>
            </a:r>
            <a:r>
              <a:rPr lang="en-US" sz="1400" dirty="0" err="1"/>
              <a:t>conf_sd</a:t>
            </a:r>
            <a:r>
              <a:rPr lang="en-US" sz="1400" dirty="0"/>
              <a:t>/initial) %&gt;%</a:t>
            </a:r>
          </a:p>
          <a:p>
            <a:r>
              <a:rPr lang="en-US" sz="1400" dirty="0"/>
              <a:t>	print()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81585-11B4-414A-8493-04EF9ED6DF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6700" y="3048000"/>
            <a:ext cx="8610600" cy="1752600"/>
          </a:xfrm>
        </p:spPr>
        <p:txBody>
          <a:bodyPr/>
          <a:lstStyle/>
          <a:p>
            <a:r>
              <a:rPr lang="en-US" sz="1100" dirty="0"/>
              <a:t># A </a:t>
            </a:r>
            <a:r>
              <a:rPr lang="en-US" sz="1100" dirty="0" err="1"/>
              <a:t>tibble</a:t>
            </a:r>
            <a:r>
              <a:rPr lang="en-US" sz="1100" dirty="0"/>
              <a:t>: 2,212 x 12</a:t>
            </a:r>
          </a:p>
          <a:p>
            <a:r>
              <a:rPr lang="en-US" sz="1100" dirty="0"/>
              <a:t>    Line Experiment   Date Elapsed gene  treatment </a:t>
            </a:r>
            <a:r>
              <a:rPr lang="en-US" sz="1100" dirty="0" err="1"/>
              <a:t>conf_mean</a:t>
            </a:r>
            <a:r>
              <a:rPr lang="en-US" sz="1100" dirty="0"/>
              <a:t> </a:t>
            </a:r>
            <a:r>
              <a:rPr lang="en-US" sz="1100" dirty="0" err="1"/>
              <a:t>conf_sd</a:t>
            </a:r>
            <a:r>
              <a:rPr lang="en-US" sz="1100" dirty="0"/>
              <a:t> </a:t>
            </a:r>
            <a:r>
              <a:rPr lang="en-US" sz="1100" dirty="0" err="1"/>
              <a:t>conf_cv</a:t>
            </a:r>
            <a:r>
              <a:rPr lang="en-US" sz="1100" dirty="0"/>
              <a:t> initial  fold </a:t>
            </a:r>
            <a:r>
              <a:rPr lang="en-US" sz="1100" dirty="0" err="1"/>
              <a:t>fold_sd</a:t>
            </a:r>
            <a:endParaRPr lang="en-US" sz="1100" dirty="0"/>
          </a:p>
          <a:p>
            <a:r>
              <a:rPr lang="en-US" sz="1100" dirty="0"/>
              <a:t>   &lt;</a:t>
            </a:r>
            <a:r>
              <a:rPr lang="en-US" sz="1100" dirty="0" err="1"/>
              <a:t>dbl</a:t>
            </a:r>
            <a:r>
              <a:rPr lang="en-US" sz="1100" dirty="0"/>
              <a:t>&gt;      &lt;</a:t>
            </a:r>
            <a:r>
              <a:rPr lang="en-US" sz="1100" dirty="0" err="1"/>
              <a:t>dbl</a:t>
            </a:r>
            <a:r>
              <a:rPr lang="en-US" sz="1100" dirty="0"/>
              <a:t>&gt;  &lt;</a:t>
            </a:r>
            <a:r>
              <a:rPr lang="en-US" sz="1100" dirty="0" err="1"/>
              <a:t>dbl</a:t>
            </a:r>
            <a:r>
              <a:rPr lang="en-US" sz="1100" dirty="0"/>
              <a:t>&gt;   &lt;</a:t>
            </a:r>
            <a:r>
              <a:rPr lang="en-US" sz="1100" dirty="0" err="1"/>
              <a:t>dbl</a:t>
            </a:r>
            <a:r>
              <a:rPr lang="en-US" sz="1100" dirty="0"/>
              <a:t>&gt; &lt;</a:t>
            </a:r>
            <a:r>
              <a:rPr lang="en-US" sz="1100" dirty="0" err="1"/>
              <a:t>chr</a:t>
            </a:r>
            <a:r>
              <a:rPr lang="en-US" sz="1100" dirty="0"/>
              <a:t>&gt; &lt;</a:t>
            </a:r>
            <a:r>
              <a:rPr lang="en-US" sz="1100" dirty="0" err="1"/>
              <a:t>fct</a:t>
            </a:r>
            <a:r>
              <a:rPr lang="en-US" sz="1100" dirty="0"/>
              <a:t>&gt;         &lt;</a:t>
            </a:r>
            <a:r>
              <a:rPr lang="en-US" sz="1100" dirty="0" err="1"/>
              <a:t>dbl</a:t>
            </a:r>
            <a:r>
              <a:rPr lang="en-US" sz="1100" dirty="0"/>
              <a:t>&gt;   &lt;</a:t>
            </a:r>
            <a:r>
              <a:rPr lang="en-US" sz="1100" dirty="0" err="1"/>
              <a:t>dbl</a:t>
            </a:r>
            <a:r>
              <a:rPr lang="en-US" sz="1100" dirty="0"/>
              <a:t>&gt;   &lt;</a:t>
            </a:r>
            <a:r>
              <a:rPr lang="en-US" sz="1100" dirty="0" err="1"/>
              <a:t>dbl</a:t>
            </a:r>
            <a:r>
              <a:rPr lang="en-US" sz="1100" dirty="0"/>
              <a:t>&gt;   &lt;</a:t>
            </a:r>
            <a:r>
              <a:rPr lang="en-US" sz="1100" dirty="0" err="1"/>
              <a:t>dbl</a:t>
            </a:r>
            <a:r>
              <a:rPr lang="en-US" sz="1100" dirty="0"/>
              <a:t>&gt; &lt;</a:t>
            </a:r>
            <a:r>
              <a:rPr lang="en-US" sz="1100" dirty="0" err="1"/>
              <a:t>dbl</a:t>
            </a:r>
            <a:r>
              <a:rPr lang="en-US" sz="1100" dirty="0"/>
              <a:t>&gt;   &lt;</a:t>
            </a:r>
            <a:r>
              <a:rPr lang="en-US" sz="1100" dirty="0" err="1"/>
              <a:t>dbl</a:t>
            </a:r>
            <a:r>
              <a:rPr lang="en-US" sz="1100" dirty="0"/>
              <a:t>&gt;</a:t>
            </a:r>
          </a:p>
          <a:p>
            <a:r>
              <a:rPr lang="en-US" sz="1100" dirty="0"/>
              <a:t> 1 12738          1 180116       0 EGFP  untreated      14.2   1.75   0.123     14.2  1     0.123 </a:t>
            </a:r>
          </a:p>
          <a:p>
            <a:r>
              <a:rPr lang="en-US" sz="1100" dirty="0"/>
              <a:t> 2 12738          1 180116       0 EGFP  DOX            18.6   2.68   0.144     18.6  1     0.144 </a:t>
            </a:r>
          </a:p>
          <a:p>
            <a:r>
              <a:rPr lang="en-US" sz="1100" dirty="0"/>
              <a:t> 3 12738          1 180116       0 Ptf1a untreated      14.8   2.54   0.172     14.8  1     0.172 </a:t>
            </a:r>
          </a:p>
          <a:p>
            <a:r>
              <a:rPr lang="en-US" sz="1100" dirty="0"/>
              <a:t> 4 12738          1 180116       0 Ptf1a DOX            15.2   0.991  0.0654    15.2  1     0.0654</a:t>
            </a:r>
          </a:p>
          <a:p>
            <a:r>
              <a:rPr lang="en-US" sz="1100" dirty="0"/>
              <a:t> 5 12738          1 180116       2 EGFP  untreated      15.9   1.95   0.123     14.2  1.12  0.137 </a:t>
            </a:r>
          </a:p>
        </p:txBody>
      </p:sp>
    </p:spTree>
    <p:extLst>
      <p:ext uri="{BB962C8B-B14F-4D97-AF65-F5344CB8AC3E}">
        <p14:creationId xmlns:p14="http://schemas.microsoft.com/office/powerpoint/2010/main" val="3031063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4043-D78F-4FFC-B014-1CFC9598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762000"/>
          </a:xfrm>
        </p:spPr>
        <p:txBody>
          <a:bodyPr/>
          <a:lstStyle/>
          <a:p>
            <a:r>
              <a:rPr lang="en-US" dirty="0"/>
              <a:t>Figure 3 –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en-US" dirty="0"/>
              <a:t> as a function of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Elapsed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F2D96-0595-4F89-9BC4-B1C8532EA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447800"/>
            <a:ext cx="8382000" cy="4495800"/>
          </a:xfrm>
        </p:spPr>
        <p:txBody>
          <a:bodyPr/>
          <a:lstStyle/>
          <a:p>
            <a:r>
              <a:rPr lang="en-US" sz="1400" dirty="0" err="1"/>
              <a:t>ggplot</a:t>
            </a:r>
            <a:r>
              <a:rPr lang="en-US" sz="1400" dirty="0"/>
              <a:t>(</a:t>
            </a:r>
            <a:r>
              <a:rPr lang="en-US" sz="1400" dirty="0" err="1"/>
              <a:t>data_fold</a:t>
            </a:r>
            <a:r>
              <a:rPr lang="en-US" sz="1400" dirty="0"/>
              <a:t>, </a:t>
            </a:r>
            <a:r>
              <a:rPr lang="en-US" sz="1400" dirty="0" err="1"/>
              <a:t>aes</a:t>
            </a:r>
            <a:r>
              <a:rPr lang="en-US" sz="1400" dirty="0"/>
              <a:t>(x=Elapsed, y=fold, </a:t>
            </a:r>
          </a:p>
          <a:p>
            <a:r>
              <a:rPr lang="en-US" sz="1400" dirty="0"/>
              <a:t>                      group=interaction(Experiment, gene, treatment),</a:t>
            </a:r>
          </a:p>
          <a:p>
            <a:r>
              <a:rPr lang="en-US" sz="1400" dirty="0"/>
              <a:t>                      color=interaction(gene, treatment)))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geom_point</a:t>
            </a:r>
            <a:r>
              <a:rPr lang="en-US" sz="1400" dirty="0"/>
              <a:t>(alpha=0.7)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geom_line</a:t>
            </a:r>
            <a:r>
              <a:rPr lang="en-US" sz="1400" dirty="0"/>
              <a:t>(alpha=0.7)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geom_errorbar</a:t>
            </a:r>
            <a:r>
              <a:rPr lang="en-US" sz="1400" dirty="0"/>
              <a:t>(</a:t>
            </a:r>
            <a:r>
              <a:rPr lang="en-US" sz="1400" dirty="0" err="1"/>
              <a:t>aes</a:t>
            </a:r>
            <a:r>
              <a:rPr lang="en-US" sz="1400" dirty="0"/>
              <a:t>(</a:t>
            </a:r>
            <a:r>
              <a:rPr lang="en-US" sz="1400" dirty="0" err="1"/>
              <a:t>ymin</a:t>
            </a:r>
            <a:r>
              <a:rPr lang="en-US" sz="1400" dirty="0"/>
              <a:t>=fold-</a:t>
            </a:r>
            <a:r>
              <a:rPr lang="en-US" sz="1400" dirty="0" err="1"/>
              <a:t>fold_sd</a:t>
            </a:r>
            <a:r>
              <a:rPr lang="en-US" sz="1400" dirty="0"/>
              <a:t>, </a:t>
            </a:r>
            <a:r>
              <a:rPr lang="en-US" sz="1400" dirty="0" err="1"/>
              <a:t>ymax</a:t>
            </a:r>
            <a:r>
              <a:rPr lang="en-US" sz="1400" dirty="0"/>
              <a:t>=</a:t>
            </a:r>
            <a:r>
              <a:rPr lang="en-US" sz="1400" dirty="0" err="1"/>
              <a:t>fold+fold_sd</a:t>
            </a:r>
            <a:r>
              <a:rPr lang="en-US" sz="1400" dirty="0"/>
              <a:t>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scale_color_manual</a:t>
            </a:r>
            <a:r>
              <a:rPr lang="en-US" sz="1400" dirty="0"/>
              <a:t>(values=c('</a:t>
            </a:r>
            <a:r>
              <a:rPr lang="en-US" sz="1400" dirty="0" err="1"/>
              <a:t>greenyellow</a:t>
            </a:r>
            <a:r>
              <a:rPr lang="en-US" sz="1400" dirty="0"/>
              <a:t>', 'orange', 'green4’,</a:t>
            </a:r>
          </a:p>
          <a:p>
            <a:r>
              <a:rPr lang="en-US" sz="1400" dirty="0"/>
              <a:t>                              'orangered3'))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expand_limits</a:t>
            </a:r>
            <a:r>
              <a:rPr lang="en-US" sz="1400" dirty="0"/>
              <a:t>(y=0) +</a:t>
            </a:r>
          </a:p>
          <a:p>
            <a:r>
              <a:rPr lang="en-US" sz="1400" dirty="0"/>
              <a:t>  theme(</a:t>
            </a:r>
            <a:r>
              <a:rPr lang="en-US" sz="1400" dirty="0" err="1"/>
              <a:t>aspect.ratio</a:t>
            </a:r>
            <a:r>
              <a:rPr lang="en-US" sz="1400" dirty="0"/>
              <a:t>=1)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ylab</a:t>
            </a:r>
            <a:r>
              <a:rPr lang="en-US" sz="1400" dirty="0"/>
              <a:t>('net growth') +</a:t>
            </a:r>
          </a:p>
          <a:p>
            <a:r>
              <a:rPr lang="en-US" sz="1400" dirty="0"/>
              <a:t>  theme(</a:t>
            </a:r>
            <a:r>
              <a:rPr lang="en-US" sz="1400" dirty="0" err="1"/>
              <a:t>aspect.ratio</a:t>
            </a:r>
            <a:r>
              <a:rPr lang="en-US" sz="1400" dirty="0"/>
              <a:t>=1,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legend.position</a:t>
            </a:r>
            <a:r>
              <a:rPr lang="en-US" sz="1400" dirty="0"/>
              <a:t>='top',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legend.title</a:t>
            </a:r>
            <a:r>
              <a:rPr lang="en-US" sz="1400" dirty="0"/>
              <a:t> = </a:t>
            </a:r>
            <a:r>
              <a:rPr lang="en-US" sz="1400" dirty="0" err="1"/>
              <a:t>element_blank</a:t>
            </a:r>
            <a:r>
              <a:rPr lang="en-US" sz="1400" dirty="0"/>
              <a:t>(),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legend.text</a:t>
            </a:r>
            <a:r>
              <a:rPr lang="en-US" sz="1400" dirty="0"/>
              <a:t> = </a:t>
            </a:r>
            <a:r>
              <a:rPr lang="en-US" sz="1400" dirty="0" err="1"/>
              <a:t>element_text</a:t>
            </a:r>
            <a:r>
              <a:rPr lang="en-US" sz="1400" dirty="0"/>
              <a:t>(size=10))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facet_wrap</a:t>
            </a:r>
            <a:r>
              <a:rPr lang="en-US" sz="1400" dirty="0"/>
              <a:t>(facets=vars(Line), scales='free')</a:t>
            </a:r>
          </a:p>
        </p:txBody>
      </p:sp>
    </p:spTree>
    <p:extLst>
      <p:ext uri="{BB962C8B-B14F-4D97-AF65-F5344CB8AC3E}">
        <p14:creationId xmlns:p14="http://schemas.microsoft.com/office/powerpoint/2010/main" val="2283492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4043-D78F-4FFC-B014-1CFC9598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762000"/>
          </a:xfrm>
        </p:spPr>
        <p:txBody>
          <a:bodyPr/>
          <a:lstStyle/>
          <a:p>
            <a:r>
              <a:rPr lang="en-US" dirty="0"/>
              <a:t>Figure 3 –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en-US" dirty="0"/>
              <a:t> as a function of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Elapsed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6A889EE8-A2BB-46E2-B14D-0688D5D41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2164" r="6667" b="2164"/>
          <a:stretch/>
        </p:blipFill>
        <p:spPr bwMode="auto">
          <a:xfrm>
            <a:off x="1219200" y="1162424"/>
            <a:ext cx="6705600" cy="53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05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8E0E-CB20-4AF0-8AEA-A8249385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1104900"/>
          </a:xfrm>
        </p:spPr>
        <p:txBody>
          <a:bodyPr/>
          <a:lstStyle/>
          <a:p>
            <a:r>
              <a:rPr lang="en-US" dirty="0"/>
              <a:t>Summarizing results </a:t>
            </a:r>
            <a:r>
              <a:rPr lang="en-US" u="sng" dirty="0"/>
              <a:t>across</a:t>
            </a:r>
            <a:r>
              <a:rPr lang="en-US" dirty="0"/>
              <a:t> experiments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D6942-46CF-4B47-8764-D75718B0C7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219200"/>
            <a:ext cx="8382000" cy="1409700"/>
          </a:xfrm>
        </p:spPr>
        <p:txBody>
          <a:bodyPr/>
          <a:lstStyle/>
          <a:p>
            <a:r>
              <a:rPr lang="en-US" sz="1400" dirty="0" err="1"/>
              <a:t>data_fold_mean</a:t>
            </a:r>
            <a:r>
              <a:rPr lang="en-US" sz="1400" dirty="0"/>
              <a:t> &lt;- </a:t>
            </a:r>
            <a:r>
              <a:rPr lang="en-US" sz="1400" dirty="0" err="1"/>
              <a:t>group_by</a:t>
            </a:r>
            <a:r>
              <a:rPr lang="en-US" sz="1400" dirty="0"/>
              <a:t>(</a:t>
            </a:r>
            <a:r>
              <a:rPr lang="en-US" sz="1400" dirty="0" err="1"/>
              <a:t>data_fold</a:t>
            </a:r>
            <a:r>
              <a:rPr lang="en-US" sz="1400" dirty="0"/>
              <a:t>, Line, Elapsed, gene, treatment) %&gt;%</a:t>
            </a:r>
          </a:p>
          <a:p>
            <a:r>
              <a:rPr lang="en-US" sz="1400" dirty="0"/>
              <a:t>	summarize(</a:t>
            </a:r>
            <a:r>
              <a:rPr lang="en-US" sz="1400" dirty="0" err="1"/>
              <a:t>fold_mean</a:t>
            </a:r>
            <a:r>
              <a:rPr lang="en-US" sz="1400" dirty="0"/>
              <a:t>=mean(fold),</a:t>
            </a:r>
          </a:p>
          <a:p>
            <a:r>
              <a:rPr lang="en-US" sz="1400" dirty="0"/>
              <a:t>	          </a:t>
            </a:r>
            <a:r>
              <a:rPr lang="en-US" sz="1400" dirty="0" err="1"/>
              <a:t>fold_mean_sd</a:t>
            </a:r>
            <a:r>
              <a:rPr lang="en-US" sz="1400" dirty="0"/>
              <a:t>=</a:t>
            </a:r>
            <a:r>
              <a:rPr lang="en-US" sz="1400" dirty="0" err="1"/>
              <a:t>sd</a:t>
            </a:r>
            <a:r>
              <a:rPr lang="en-US" sz="1400" dirty="0"/>
              <a:t>(fold)) %&gt;%</a:t>
            </a:r>
          </a:p>
          <a:p>
            <a:r>
              <a:rPr lang="en-US" sz="1400" dirty="0"/>
              <a:t>	print()</a:t>
            </a:r>
          </a:p>
          <a:p>
            <a:r>
              <a:rPr lang="en-US" sz="1400" dirty="0"/>
              <a:t>ungroup(</a:t>
            </a:r>
            <a:r>
              <a:rPr lang="en-US" sz="1400" dirty="0" err="1"/>
              <a:t>data_fold_mean</a:t>
            </a:r>
            <a:r>
              <a:rPr lang="en-US" sz="14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88AB2-FB22-4BA1-A5C3-460863EF16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2784764"/>
            <a:ext cx="8382000" cy="3997036"/>
          </a:xfrm>
        </p:spPr>
        <p:txBody>
          <a:bodyPr/>
          <a:lstStyle/>
          <a:p>
            <a:r>
              <a:rPr lang="en-US" sz="1400" dirty="0"/>
              <a:t>## # A </a:t>
            </a:r>
            <a:r>
              <a:rPr lang="en-US" sz="1400" dirty="0" err="1"/>
              <a:t>tibble</a:t>
            </a:r>
            <a:r>
              <a:rPr lang="en-US" sz="1400" dirty="0"/>
              <a:t>: 740 x 6</a:t>
            </a:r>
          </a:p>
          <a:p>
            <a:r>
              <a:rPr lang="en-US" sz="1400" dirty="0"/>
              <a:t>## # Groups:   Line, Elapsed, gene [370]</a:t>
            </a:r>
          </a:p>
          <a:p>
            <a:r>
              <a:rPr lang="en-US" sz="1400" dirty="0"/>
              <a:t>##     Line Elapsed gene  treatment </a:t>
            </a:r>
            <a:r>
              <a:rPr lang="en-US" sz="1400" dirty="0" err="1"/>
              <a:t>fold_mean</a:t>
            </a:r>
            <a:r>
              <a:rPr lang="en-US" sz="1400" dirty="0"/>
              <a:t> </a:t>
            </a:r>
            <a:r>
              <a:rPr lang="en-US" sz="1400" dirty="0" err="1"/>
              <a:t>fold_mean_sd</a:t>
            </a:r>
            <a:endParaRPr lang="en-US" sz="1400" dirty="0"/>
          </a:p>
          <a:p>
            <a:r>
              <a:rPr lang="en-US" sz="1400" dirty="0"/>
              <a:t>##    &lt;</a:t>
            </a:r>
            <a:r>
              <a:rPr lang="en-US" sz="1400" dirty="0" err="1"/>
              <a:t>dbl</a:t>
            </a:r>
            <a:r>
              <a:rPr lang="en-US" sz="1400" dirty="0"/>
              <a:t>&gt;   &lt;</a:t>
            </a:r>
            <a:r>
              <a:rPr lang="en-US" sz="1400" dirty="0" err="1"/>
              <a:t>dbl</a:t>
            </a:r>
            <a:r>
              <a:rPr lang="en-US" sz="1400" dirty="0"/>
              <a:t>&gt; &lt;</a:t>
            </a:r>
            <a:r>
              <a:rPr lang="en-US" sz="1400" dirty="0" err="1"/>
              <a:t>chr</a:t>
            </a:r>
            <a:r>
              <a:rPr lang="en-US" sz="1400" dirty="0"/>
              <a:t>&gt; &lt;</a:t>
            </a:r>
            <a:r>
              <a:rPr lang="en-US" sz="1400" dirty="0" err="1"/>
              <a:t>fct</a:t>
            </a:r>
            <a:r>
              <a:rPr lang="en-US" sz="1400" dirty="0"/>
              <a:t>&gt;         &lt;</a:t>
            </a:r>
            <a:r>
              <a:rPr lang="en-US" sz="1400" dirty="0" err="1"/>
              <a:t>dbl</a:t>
            </a:r>
            <a:r>
              <a:rPr lang="en-US" sz="1400" dirty="0"/>
              <a:t>&gt;        &lt;</a:t>
            </a:r>
            <a:r>
              <a:rPr lang="en-US" sz="1400" dirty="0" err="1"/>
              <a:t>dbl</a:t>
            </a:r>
            <a:r>
              <a:rPr lang="en-US" sz="1400" dirty="0"/>
              <a:t>&gt;</a:t>
            </a:r>
          </a:p>
          <a:p>
            <a:r>
              <a:rPr lang="en-US" sz="1400" dirty="0"/>
              <a:t>##  1 12738       0 EGFP  untreated      1          0     </a:t>
            </a:r>
          </a:p>
          <a:p>
            <a:r>
              <a:rPr lang="en-US" sz="1400" dirty="0"/>
              <a:t>##  2 12738       0 EGFP  DOX            1          0     </a:t>
            </a:r>
          </a:p>
          <a:p>
            <a:r>
              <a:rPr lang="en-US" sz="1400" dirty="0"/>
              <a:t>##  3 12738       0 Ptf1a untreated      1          0     </a:t>
            </a:r>
          </a:p>
          <a:p>
            <a:r>
              <a:rPr lang="en-US" sz="1400" dirty="0"/>
              <a:t>##  4 12738       0 Ptf1a DOX            1          0     </a:t>
            </a:r>
          </a:p>
          <a:p>
            <a:r>
              <a:rPr lang="en-US" sz="1400" dirty="0"/>
              <a:t>##  5 12738       2 EGFP  untreated      1.06       0.0546</a:t>
            </a:r>
          </a:p>
          <a:p>
            <a:r>
              <a:rPr lang="en-US" sz="1400" dirty="0"/>
              <a:t>##  6 12738       2 EGFP  DOX            1.03       0.0364</a:t>
            </a:r>
          </a:p>
          <a:p>
            <a:r>
              <a:rPr lang="en-US" sz="1400" dirty="0"/>
              <a:t>##  7 12738       2 Ptf1a untreated      1.09       0.0460</a:t>
            </a:r>
          </a:p>
          <a:p>
            <a:r>
              <a:rPr lang="en-US" sz="1400" dirty="0"/>
              <a:t>##  8 12738       2 Ptf1a DOX            1.07       0.0507</a:t>
            </a:r>
          </a:p>
          <a:p>
            <a:r>
              <a:rPr lang="en-US" sz="1400" dirty="0"/>
              <a:t>##  9 12738       4 EGFP  untreated      1.09       0.0450</a:t>
            </a:r>
          </a:p>
          <a:p>
            <a:r>
              <a:rPr lang="en-US" sz="1400" dirty="0"/>
              <a:t>## 10 12738       4 EGFP  DOX            1.04       0.0261</a:t>
            </a:r>
          </a:p>
          <a:p>
            <a:r>
              <a:rPr lang="en-US" sz="1400" dirty="0"/>
              <a:t>## # … with 730 more rows</a:t>
            </a:r>
          </a:p>
        </p:txBody>
      </p:sp>
    </p:spTree>
    <p:extLst>
      <p:ext uri="{BB962C8B-B14F-4D97-AF65-F5344CB8AC3E}">
        <p14:creationId xmlns:p14="http://schemas.microsoft.com/office/powerpoint/2010/main" val="3076602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D5E9-088F-41E1-AFC8-96D18FDB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04900"/>
          </a:xfrm>
        </p:spPr>
        <p:txBody>
          <a:bodyPr/>
          <a:lstStyle/>
          <a:p>
            <a:r>
              <a:rPr lang="en-US" dirty="0"/>
              <a:t>Figure 4 –mean fold-change between experiments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18C8-7BFF-4827-9264-BFE7D74B06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524000"/>
            <a:ext cx="8382000" cy="4533900"/>
          </a:xfrm>
        </p:spPr>
        <p:txBody>
          <a:bodyPr/>
          <a:lstStyle/>
          <a:p>
            <a:r>
              <a:rPr lang="en-US" sz="1400" dirty="0" err="1"/>
              <a:t>ggplot</a:t>
            </a:r>
            <a:r>
              <a:rPr lang="en-US" sz="1400" dirty="0"/>
              <a:t>(</a:t>
            </a:r>
            <a:r>
              <a:rPr lang="en-US" sz="1400" dirty="0" err="1"/>
              <a:t>data_fold_mean</a:t>
            </a:r>
            <a:r>
              <a:rPr lang="en-US" sz="1400" dirty="0"/>
              <a:t>, </a:t>
            </a:r>
            <a:r>
              <a:rPr lang="en-US" sz="1400" dirty="0" err="1"/>
              <a:t>aes</a:t>
            </a:r>
            <a:r>
              <a:rPr lang="en-US" sz="1400" dirty="0"/>
              <a:t>(x=Elapsed, y=</a:t>
            </a:r>
            <a:r>
              <a:rPr lang="en-US" sz="1400" dirty="0" err="1"/>
              <a:t>fold_mean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     group=interaction(gene, treatment),</a:t>
            </a:r>
          </a:p>
          <a:p>
            <a:r>
              <a:rPr lang="en-US" sz="1400" dirty="0"/>
              <a:t>                           color=interaction(gene, treatment)))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geom_point</a:t>
            </a:r>
            <a:r>
              <a:rPr lang="en-US" sz="1400" dirty="0"/>
              <a:t>(alpha=0.7)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geom_line</a:t>
            </a:r>
            <a:r>
              <a:rPr lang="en-US" sz="1400" dirty="0"/>
              <a:t>(alpha=0.7)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geom_errorbar</a:t>
            </a:r>
            <a:r>
              <a:rPr lang="en-US" sz="1400" dirty="0"/>
              <a:t>(</a:t>
            </a:r>
            <a:r>
              <a:rPr lang="en-US" sz="1400" dirty="0" err="1"/>
              <a:t>aes</a:t>
            </a:r>
            <a:r>
              <a:rPr lang="en-US" sz="1400" dirty="0"/>
              <a:t>(</a:t>
            </a:r>
            <a:r>
              <a:rPr lang="en-US" sz="1400" dirty="0" err="1"/>
              <a:t>ymin</a:t>
            </a:r>
            <a:r>
              <a:rPr lang="en-US" sz="1400" dirty="0"/>
              <a:t>=</a:t>
            </a:r>
            <a:r>
              <a:rPr lang="en-US" sz="1400" dirty="0" err="1"/>
              <a:t>fold_mean-fold_mean_sd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</a:t>
            </a:r>
            <a:r>
              <a:rPr lang="en-US" sz="1400" dirty="0" err="1"/>
              <a:t>ymax</a:t>
            </a:r>
            <a:r>
              <a:rPr lang="en-US" sz="1400" dirty="0"/>
              <a:t>=</a:t>
            </a:r>
            <a:r>
              <a:rPr lang="en-US" sz="1400" dirty="0" err="1"/>
              <a:t>fold_mean+fold_mean_sd</a:t>
            </a:r>
            <a:r>
              <a:rPr lang="en-US" sz="1400" dirty="0"/>
              <a:t>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scale_color_manual</a:t>
            </a:r>
            <a:r>
              <a:rPr lang="en-US" sz="1400" dirty="0"/>
              <a:t>(values=c('</a:t>
            </a:r>
            <a:r>
              <a:rPr lang="en-US" sz="1400" dirty="0" err="1"/>
              <a:t>greenyellow</a:t>
            </a:r>
            <a:r>
              <a:rPr lang="en-US" sz="1400" dirty="0"/>
              <a:t>', 'orange', 'green4’, </a:t>
            </a:r>
          </a:p>
          <a:p>
            <a:r>
              <a:rPr lang="en-US" sz="1400" dirty="0"/>
              <a:t>                              'orangered3'))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expand_limits</a:t>
            </a:r>
            <a:r>
              <a:rPr lang="en-US" sz="1400" dirty="0"/>
              <a:t>(y=0) +</a:t>
            </a:r>
          </a:p>
          <a:p>
            <a:r>
              <a:rPr lang="en-US" sz="1400" dirty="0"/>
              <a:t>  theme(</a:t>
            </a:r>
            <a:r>
              <a:rPr lang="en-US" sz="1400" dirty="0" err="1"/>
              <a:t>aspect.ratio</a:t>
            </a:r>
            <a:r>
              <a:rPr lang="en-US" sz="1400" dirty="0"/>
              <a:t>=1)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ylab</a:t>
            </a:r>
            <a:r>
              <a:rPr lang="en-US" sz="1400" dirty="0"/>
              <a:t>('net growth') +</a:t>
            </a:r>
          </a:p>
          <a:p>
            <a:r>
              <a:rPr lang="en-US" sz="1400" dirty="0"/>
              <a:t>  theme(</a:t>
            </a:r>
            <a:r>
              <a:rPr lang="en-US" sz="1400" dirty="0" err="1"/>
              <a:t>aspect.ratio</a:t>
            </a:r>
            <a:r>
              <a:rPr lang="en-US" sz="1400" dirty="0"/>
              <a:t>=1,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legend.position</a:t>
            </a:r>
            <a:r>
              <a:rPr lang="en-US" sz="1400" dirty="0"/>
              <a:t>='top',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legend.title</a:t>
            </a:r>
            <a:r>
              <a:rPr lang="en-US" sz="1400" dirty="0"/>
              <a:t> = </a:t>
            </a:r>
            <a:r>
              <a:rPr lang="en-US" sz="1400" dirty="0" err="1"/>
              <a:t>element_blank</a:t>
            </a:r>
            <a:r>
              <a:rPr lang="en-US" sz="1400" dirty="0"/>
              <a:t>(),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legend.text</a:t>
            </a:r>
            <a:r>
              <a:rPr lang="en-US" sz="1400" dirty="0"/>
              <a:t> = </a:t>
            </a:r>
            <a:r>
              <a:rPr lang="en-US" sz="1400" dirty="0" err="1"/>
              <a:t>element_text</a:t>
            </a:r>
            <a:r>
              <a:rPr lang="en-US" sz="1400" dirty="0"/>
              <a:t>(size=10))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facet_wrap</a:t>
            </a:r>
            <a:r>
              <a:rPr lang="en-US" sz="1400" dirty="0"/>
              <a:t>(facets=vars(Line), scales='free')</a:t>
            </a:r>
          </a:p>
        </p:txBody>
      </p:sp>
    </p:spTree>
    <p:extLst>
      <p:ext uri="{BB962C8B-B14F-4D97-AF65-F5344CB8AC3E}">
        <p14:creationId xmlns:p14="http://schemas.microsoft.com/office/powerpoint/2010/main" val="307212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97FB-30A1-4657-B8DE-868AD7C1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F27C-7B78-470E-8203-B9B45644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5410200" cy="4876800"/>
          </a:xfrm>
        </p:spPr>
        <p:txBody>
          <a:bodyPr/>
          <a:lstStyle/>
          <a:p>
            <a:r>
              <a:rPr lang="en-US" dirty="0"/>
              <a:t>Collection of packages and functions designed to enhance visualization and analysis of data, as well as simplify writing and reading R code</a:t>
            </a:r>
          </a:p>
          <a:p>
            <a:endParaRPr lang="en-US" dirty="0"/>
          </a:p>
          <a:p>
            <a:r>
              <a:rPr lang="en-US" dirty="0"/>
              <a:t>Installing “</a:t>
            </a:r>
            <a:r>
              <a:rPr lang="en-US" dirty="0" err="1"/>
              <a:t>tidyverse</a:t>
            </a:r>
            <a:r>
              <a:rPr lang="en-US" dirty="0"/>
              <a:t>” package brings along all key sub-packages including ggplot2,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magrittr</a:t>
            </a:r>
            <a:r>
              <a:rPr lang="en-US" dirty="0"/>
              <a:t>, </a:t>
            </a:r>
            <a:r>
              <a:rPr lang="en-US" dirty="0" err="1"/>
              <a:t>stringr</a:t>
            </a:r>
            <a:r>
              <a:rPr lang="en-US" dirty="0"/>
              <a:t>, </a:t>
            </a:r>
            <a:r>
              <a:rPr lang="en-US" dirty="0" err="1"/>
              <a:t>readr</a:t>
            </a:r>
            <a:endParaRPr lang="en-US" dirty="0"/>
          </a:p>
          <a:p>
            <a:endParaRPr lang="en-US" dirty="0"/>
          </a:p>
          <a:p>
            <a:r>
              <a:rPr lang="en-US" dirty="0"/>
              <a:t>Key concept: </a:t>
            </a:r>
            <a:r>
              <a:rPr lang="en-US" b="1" dirty="0"/>
              <a:t>tidy data</a:t>
            </a:r>
            <a:endParaRPr lang="en-US" dirty="0"/>
          </a:p>
        </p:txBody>
      </p:sp>
      <p:pic>
        <p:nvPicPr>
          <p:cNvPr id="2050" name="Picture 2" descr="Hadley-wickham2016-02-04.jpg">
            <a:extLst>
              <a:ext uri="{FF2B5EF4-FFF2-40B4-BE49-F238E27FC236}">
                <a16:creationId xmlns:a16="http://schemas.microsoft.com/office/drawing/2014/main" id="{3BFF0B63-6780-4751-B7E7-8E8C1C1F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18" y="1295400"/>
            <a:ext cx="25908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C0A07B-1DC2-4C4A-90BB-1D92001FB959}"/>
              </a:ext>
            </a:extLst>
          </p:cNvPr>
          <p:cNvSpPr txBox="1"/>
          <p:nvPr/>
        </p:nvSpPr>
        <p:spPr>
          <a:xfrm>
            <a:off x="6096000" y="5334000"/>
            <a:ext cx="2663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Hadley Wickham</a:t>
            </a:r>
          </a:p>
          <a:p>
            <a:pPr algn="ctr"/>
            <a:r>
              <a:rPr lang="en-US" dirty="0"/>
              <a:t>Chief Scientist, RStudio</a:t>
            </a:r>
          </a:p>
        </p:txBody>
      </p:sp>
    </p:spTree>
    <p:extLst>
      <p:ext uri="{BB962C8B-B14F-4D97-AF65-F5344CB8AC3E}">
        <p14:creationId xmlns:p14="http://schemas.microsoft.com/office/powerpoint/2010/main" val="3050185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D5E9-088F-41E1-AFC8-96D18FDB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04900"/>
          </a:xfrm>
        </p:spPr>
        <p:txBody>
          <a:bodyPr/>
          <a:lstStyle/>
          <a:p>
            <a:r>
              <a:rPr lang="en-US" dirty="0"/>
              <a:t>Figure 4 –mean fold-change between experiments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121C717-5BF1-41E6-A55D-248968FA6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4497" r="7500" b="2164"/>
          <a:stretch/>
        </p:blipFill>
        <p:spPr bwMode="auto">
          <a:xfrm>
            <a:off x="1381125" y="1447800"/>
            <a:ext cx="63817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808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A400-CFF3-4E1A-AEDD-336B1C01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r>
              <a:rPr lang="en-US" dirty="0"/>
              <a:t>The final result – not bad considering where we started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27B09-4BD9-4F23-AE10-C5F343E20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00"/>
          <a:stretch/>
        </p:blipFill>
        <p:spPr>
          <a:xfrm>
            <a:off x="0" y="1617224"/>
            <a:ext cx="4705350" cy="345165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315B250-0497-4F19-A043-53EE2CE48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4497" r="7500" b="2164"/>
          <a:stretch/>
        </p:blipFill>
        <p:spPr bwMode="auto">
          <a:xfrm>
            <a:off x="4724400" y="1648397"/>
            <a:ext cx="42862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4858A-35A9-43E3-BF09-802E77D26E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973" y="5410200"/>
            <a:ext cx="7772400" cy="1028700"/>
          </a:xfrm>
        </p:spPr>
        <p:txBody>
          <a:bodyPr/>
          <a:lstStyle/>
          <a:p>
            <a:r>
              <a:rPr lang="en-US" dirty="0"/>
              <a:t>Many caveats to consider, but data processing pipeline holds up, as do main overall conclusions</a:t>
            </a:r>
          </a:p>
        </p:txBody>
      </p:sp>
    </p:spTree>
    <p:extLst>
      <p:ext uri="{BB962C8B-B14F-4D97-AF65-F5344CB8AC3E}">
        <p14:creationId xmlns:p14="http://schemas.microsoft.com/office/powerpoint/2010/main" val="43014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E6BC-194F-40A0-8CDC-B5C98CDD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1FC2E-78F2-4DB6-8E94-DE837621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Wickham’s concept:</a:t>
            </a:r>
          </a:p>
          <a:p>
            <a:pPr marL="800100" lvl="2" indent="0">
              <a:buNone/>
            </a:pPr>
            <a:r>
              <a:rPr lang="en-US" sz="2200" dirty="0"/>
              <a:t>In </a:t>
            </a:r>
            <a:r>
              <a:rPr lang="en-US" sz="2200" i="1" dirty="0"/>
              <a:t>tidy data</a:t>
            </a:r>
            <a:r>
              <a:rPr lang="en-US" sz="2200" dirty="0"/>
              <a:t>:</a:t>
            </a:r>
          </a:p>
          <a:p>
            <a:pPr marL="1257300" lvl="2" indent="-457200">
              <a:buAutoNum type="arabicPeriod"/>
            </a:pPr>
            <a:r>
              <a:rPr lang="en-US" sz="2200" dirty="0"/>
              <a:t>Each variable forms a column. </a:t>
            </a:r>
          </a:p>
          <a:p>
            <a:pPr marL="1257300" lvl="2" indent="-457200">
              <a:buAutoNum type="arabicPeriod"/>
            </a:pPr>
            <a:r>
              <a:rPr lang="en-US" sz="2200" dirty="0"/>
              <a:t>Each observation forms a row.</a:t>
            </a:r>
          </a:p>
          <a:p>
            <a:pPr marL="1257300" lvl="2" indent="-457200">
              <a:buAutoNum type="arabicPeriod"/>
            </a:pPr>
            <a:r>
              <a:rPr lang="en-US" sz="2200" dirty="0"/>
              <a:t>Each type of observational unit forms a 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09064-D2F2-4836-B774-72E1C5125E0D}"/>
              </a:ext>
            </a:extLst>
          </p:cNvPr>
          <p:cNvSpPr txBox="1"/>
          <p:nvPr/>
        </p:nvSpPr>
        <p:spPr>
          <a:xfrm>
            <a:off x="5911703" y="6441558"/>
            <a:ext cx="27735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Wickham,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J. Stat. Software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4C21F-6767-4B38-9196-D45A87A4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7" y="3786965"/>
            <a:ext cx="3714750" cy="14097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35D12FB-F22E-4F7C-B05E-2E39D14A52D4}"/>
              </a:ext>
            </a:extLst>
          </p:cNvPr>
          <p:cNvGrpSpPr/>
          <p:nvPr/>
        </p:nvGrpSpPr>
        <p:grpSpPr>
          <a:xfrm>
            <a:off x="4258783" y="3771900"/>
            <a:ext cx="4438650" cy="2294897"/>
            <a:chOff x="4042587" y="1582823"/>
            <a:chExt cx="4438650" cy="22948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BDCEC9B-5723-4B49-A23D-8B31823394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077" r="29820" b="19800"/>
            <a:stretch/>
          </p:blipFill>
          <p:spPr>
            <a:xfrm>
              <a:off x="4572000" y="1582823"/>
              <a:ext cx="2971800" cy="163475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79BF17-469E-44AD-B026-6E4F93865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1352" r="40103" b="1695"/>
            <a:stretch/>
          </p:blipFill>
          <p:spPr>
            <a:xfrm>
              <a:off x="4042587" y="3246856"/>
              <a:ext cx="4438650" cy="34555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F1B390-C09A-4F33-B700-60B9A2BB4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897" t="84901"/>
            <a:stretch/>
          </p:blipFill>
          <p:spPr>
            <a:xfrm>
              <a:off x="4241601" y="3569942"/>
              <a:ext cx="2971800" cy="307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02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46E3-42EF-40A2-8142-549D97C5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 of 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A138-554D-4FA9-A43B-8EB619E8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5" y="1219200"/>
            <a:ext cx="8594230" cy="5257800"/>
          </a:xfrm>
        </p:spPr>
        <p:txBody>
          <a:bodyPr/>
          <a:lstStyle/>
          <a:p>
            <a:r>
              <a:rPr lang="en-US" dirty="0"/>
              <a:t>WHO tuberculosis cases per country, broken down by gender and age of patients</a:t>
            </a:r>
          </a:p>
          <a:p>
            <a:r>
              <a:rPr lang="en-US" dirty="0"/>
              <a:t>Original dataset (“top left corner” of large spreadsheet)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93035-77D6-435A-B82C-89C35B6C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3" y="2790825"/>
            <a:ext cx="8594231" cy="3152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BF919-792A-41AA-B486-8B161CA02047}"/>
              </a:ext>
            </a:extLst>
          </p:cNvPr>
          <p:cNvSpPr txBox="1"/>
          <p:nvPr/>
        </p:nvSpPr>
        <p:spPr>
          <a:xfrm>
            <a:off x="5911703" y="6441558"/>
            <a:ext cx="27735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Wickham,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J. Stat. Software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3076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46E3-42EF-40A2-8142-549D97C5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 of 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A138-554D-4FA9-A43B-8EB619E8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5" y="1219200"/>
            <a:ext cx="8594230" cy="5257800"/>
          </a:xfrm>
        </p:spPr>
        <p:txBody>
          <a:bodyPr/>
          <a:lstStyle/>
          <a:p>
            <a:r>
              <a:rPr lang="en-US" u="sng" dirty="0"/>
              <a:t>Tidied</a:t>
            </a:r>
            <a:r>
              <a:rPr lang="en-US" dirty="0"/>
              <a:t>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BF919-792A-41AA-B486-8B161CA02047}"/>
              </a:ext>
            </a:extLst>
          </p:cNvPr>
          <p:cNvSpPr txBox="1"/>
          <p:nvPr/>
        </p:nvSpPr>
        <p:spPr>
          <a:xfrm>
            <a:off x="5911703" y="6441558"/>
            <a:ext cx="27735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Wickham,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J. Stat. Software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35424-8332-48F7-A73E-67A0B6BBA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3727"/>
            <a:ext cx="7467600" cy="4545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DE97AB-38C0-469F-B24E-F65458AA08D9}"/>
              </a:ext>
            </a:extLst>
          </p:cNvPr>
          <p:cNvSpPr txBox="1"/>
          <p:nvPr/>
        </p:nvSpPr>
        <p:spPr>
          <a:xfrm>
            <a:off x="990600" y="6097441"/>
            <a:ext cx="365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aka “narrow” data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tidyverse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function)</a:t>
            </a:r>
          </a:p>
        </p:txBody>
      </p:sp>
    </p:spTree>
    <p:extLst>
      <p:ext uri="{BB962C8B-B14F-4D97-AF65-F5344CB8AC3E}">
        <p14:creationId xmlns:p14="http://schemas.microsoft.com/office/powerpoint/2010/main" val="106657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BBB6-E2E5-4B1C-8C13-CF513A46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505A-6684-43A5-8259-BA5D4B6A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029200"/>
            <a:ext cx="8534400" cy="1676400"/>
          </a:xfrm>
        </p:spPr>
        <p:txBody>
          <a:bodyPr/>
          <a:lstStyle/>
          <a:p>
            <a:r>
              <a:rPr lang="en-US" b="1" dirty="0"/>
              <a:t>Exploratory data analysis </a:t>
            </a:r>
            <a:r>
              <a:rPr lang="en-US" dirty="0"/>
              <a:t>– tools for easily examining and visualizing your data, developing approaches for statistical analysis, potentially changing your data-gathering (experimental) methods</a:t>
            </a:r>
          </a:p>
        </p:txBody>
      </p:sp>
      <p:pic>
        <p:nvPicPr>
          <p:cNvPr id="4" name="Picture 2" descr="https://d33wubrfki0l68.cloudfront.net/795c039ba2520455d833b4034befc8cf360a70ba/558a5/diagrams/data-science-explore.png">
            <a:extLst>
              <a:ext uri="{FF2B5EF4-FFF2-40B4-BE49-F238E27FC236}">
                <a16:creationId xmlns:a16="http://schemas.microsoft.com/office/drawing/2014/main" id="{2213BE46-E0EC-4DC1-A5DC-EB185841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2" y="1626177"/>
            <a:ext cx="8152396" cy="29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1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E8A738-50AA-49C8-8252-24BF7B12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90600"/>
          </a:xfrm>
        </p:spPr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Tidyverse</a:t>
            </a:r>
            <a:r>
              <a:rPr lang="en-US" dirty="0"/>
              <a:t>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DF903E-DFC1-4D8C-8CA2-200B83C1D2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500" y="1524000"/>
            <a:ext cx="8763000" cy="4495800"/>
          </a:xfrm>
        </p:spPr>
        <p:txBody>
          <a:bodyPr/>
          <a:lstStyle/>
          <a:p>
            <a:r>
              <a:rPr lang="en-US" b="1" dirty="0"/>
              <a:t>%&gt;%		</a:t>
            </a:r>
            <a:r>
              <a:rPr lang="en-US" dirty="0"/>
              <a:t>“pipe” output from one function to another</a:t>
            </a:r>
          </a:p>
          <a:p>
            <a:endParaRPr lang="en-US" dirty="0"/>
          </a:p>
          <a:p>
            <a:r>
              <a:rPr lang="en-US" b="1" dirty="0"/>
              <a:t>gather		</a:t>
            </a:r>
            <a:r>
              <a:rPr lang="en-US" dirty="0"/>
              <a:t>convert spreadsheet-type data to tidy format</a:t>
            </a:r>
          </a:p>
          <a:p>
            <a:endParaRPr lang="en-US" b="1" dirty="0"/>
          </a:p>
          <a:p>
            <a:r>
              <a:rPr lang="en-US" b="1" dirty="0"/>
              <a:t>separate	</a:t>
            </a:r>
            <a:r>
              <a:rPr lang="en-US" dirty="0"/>
              <a:t>split up single descriptor variable (e.g. spreadsheet</a:t>
            </a:r>
          </a:p>
          <a:p>
            <a:r>
              <a:rPr lang="en-US" dirty="0"/>
              <a:t>		column head) into multiple variables</a:t>
            </a:r>
          </a:p>
          <a:p>
            <a:endParaRPr lang="en-US" b="1" dirty="0"/>
          </a:p>
          <a:p>
            <a:r>
              <a:rPr lang="en-US" b="1" dirty="0" err="1"/>
              <a:t>group_by</a:t>
            </a:r>
            <a:r>
              <a:rPr lang="en-US" b="1" dirty="0"/>
              <a:t>	</a:t>
            </a:r>
            <a:r>
              <a:rPr lang="en-US" dirty="0"/>
              <a:t>organize data according to descriptor	variables</a:t>
            </a:r>
          </a:p>
          <a:p>
            <a:endParaRPr lang="en-US" b="1" dirty="0"/>
          </a:p>
          <a:p>
            <a:r>
              <a:rPr lang="en-US" b="1" dirty="0"/>
              <a:t>summarize	</a:t>
            </a:r>
            <a:r>
              <a:rPr lang="en-US" dirty="0"/>
              <a:t>extract summary information from grouped data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filter		</a:t>
            </a:r>
            <a:r>
              <a:rPr lang="en-US" dirty="0"/>
              <a:t>isolate subsets of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84611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halkboard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halkboard" pitchFamily="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32145</TotalTime>
  <Words>4365</Words>
  <Application>Microsoft Office PowerPoint</Application>
  <PresentationFormat>On-screen Show (4:3)</PresentationFormat>
  <Paragraphs>469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Chalkboard</vt:lpstr>
      <vt:lpstr>Comic Sans MS</vt:lpstr>
      <vt:lpstr>Courier New</vt:lpstr>
      <vt:lpstr>Times</vt:lpstr>
      <vt:lpstr>Blank Presentation</vt:lpstr>
      <vt:lpstr>Welcome to the Tidyverse</vt:lpstr>
      <vt:lpstr>Recommended reading</vt:lpstr>
      <vt:lpstr>Outline</vt:lpstr>
      <vt:lpstr>What is the tidyverse?</vt:lpstr>
      <vt:lpstr>Tidy data</vt:lpstr>
      <vt:lpstr>Usefulness of tidy data</vt:lpstr>
      <vt:lpstr>Usefulness of tidy data</vt:lpstr>
      <vt:lpstr>Tidy data approach</vt:lpstr>
      <vt:lpstr>Getting started with Tidyverse functions</vt:lpstr>
      <vt:lpstr>Creating a toy dataset – tibble format</vt:lpstr>
      <vt:lpstr>Piping your code for easier writing and reading</vt:lpstr>
      <vt:lpstr>Piping your code for easier writing and reading</vt:lpstr>
      <vt:lpstr>Creating new columns or changing existing ones with mutate</vt:lpstr>
      <vt:lpstr>One mutate, multiple operations</vt:lpstr>
      <vt:lpstr>Summarizing data with summarize – a toy example</vt:lpstr>
      <vt:lpstr>group_by: organize data based on descriptor variable</vt:lpstr>
      <vt:lpstr>summarize: perform functions on groups within dataset</vt:lpstr>
      <vt:lpstr>filter to look at specific subsets of data</vt:lpstr>
      <vt:lpstr>filter to look at specific subsets of data</vt:lpstr>
      <vt:lpstr>Making it simpler with the pipe</vt:lpstr>
      <vt:lpstr>Analyzing proliferation data – wrangling, transforming and visualizing</vt:lpstr>
      <vt:lpstr>Load data and take a quick look</vt:lpstr>
      <vt:lpstr>gather data from wide format to narrow</vt:lpstr>
      <vt:lpstr>Split treatment_group variable into multiple variables with separate</vt:lpstr>
      <vt:lpstr>Convert treatment into ordered factor</vt:lpstr>
      <vt:lpstr>Let’s make a graph (Figure 1)</vt:lpstr>
      <vt:lpstr>Let’s make a graph (Figure 1)</vt:lpstr>
      <vt:lpstr>Let’s combine our technical replicates, and try again</vt:lpstr>
      <vt:lpstr>Let’s make a graph (Figure 2)</vt:lpstr>
      <vt:lpstr>Let’s make a graph (Figure 2)</vt:lpstr>
      <vt:lpstr>filter data to look only at start and end of experiment</vt:lpstr>
      <vt:lpstr>Graph of filtered data</vt:lpstr>
      <vt:lpstr>Steps for transforming our data</vt:lpstr>
      <vt:lpstr>Add initial confluence values to data frame</vt:lpstr>
      <vt:lpstr>Calculate fold-change in confluence</vt:lpstr>
      <vt:lpstr>Figure 3 – fold as a function of Elapsed</vt:lpstr>
      <vt:lpstr>Figure 3 – fold as a function of Elapsed</vt:lpstr>
      <vt:lpstr>Summarizing results across experiments</vt:lpstr>
      <vt:lpstr>Figure 4 –mean fold-change between experiments</vt:lpstr>
      <vt:lpstr>Figure 4 –mean fold-change between experiments</vt:lpstr>
      <vt:lpstr>The final result – not bad considering where we started</vt:lpstr>
    </vt:vector>
  </TitlesOfParts>
  <Company>University of Utah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Mice with designer genes</dc:title>
  <dc:creator>Suzi Mansour</dc:creator>
  <cp:lastModifiedBy>Charles L Murtaugh</cp:lastModifiedBy>
  <cp:revision>385</cp:revision>
  <cp:lastPrinted>2005-10-24T14:54:56Z</cp:lastPrinted>
  <dcterms:created xsi:type="dcterms:W3CDTF">2003-11-13T19:48:09Z</dcterms:created>
  <dcterms:modified xsi:type="dcterms:W3CDTF">2019-07-08T14:14:09Z</dcterms:modified>
</cp:coreProperties>
</file>