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6"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6" r:id="rId11"/>
    <p:sldId id="277" r:id="rId12"/>
    <p:sldId id="268" r:id="rId13"/>
    <p:sldId id="279"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61" d="100"/>
          <a:sy n="161" d="100"/>
        </p:scale>
        <p:origin x="3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02615-25C6-49D3-A7DC-B2C1260ACECB}" type="datetimeFigureOut">
              <a:rPr lang="en-CA" smtClean="0"/>
              <a:t>2023-12-12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51BBB-A84F-4BB0-AC61-14AACE2AD9D0}" type="slidenum">
              <a:rPr lang="en-CA" smtClean="0"/>
              <a:t>‹#›</a:t>
            </a:fld>
            <a:endParaRPr lang="en-CA"/>
          </a:p>
        </p:txBody>
      </p:sp>
    </p:spTree>
    <p:extLst>
      <p:ext uri="{BB962C8B-B14F-4D97-AF65-F5344CB8AC3E}">
        <p14:creationId xmlns:p14="http://schemas.microsoft.com/office/powerpoint/2010/main" val="100161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295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C235CF-BDA2-4E7E-8BBD-350479985E74}"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52596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C235CF-BDA2-4E7E-8BBD-350479985E74}"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205347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C235CF-BDA2-4E7E-8BBD-350479985E74}"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5590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C235CF-BDA2-4E7E-8BBD-350479985E74}"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824504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C235CF-BDA2-4E7E-8BBD-350479985E74}" type="datetimeFigureOut">
              <a:rPr lang="en-US" smtClean="0"/>
              <a:pPr/>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594083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C235CF-BDA2-4E7E-8BBD-350479985E74}" type="datetimeFigureOut">
              <a:rPr lang="en-US" smtClean="0"/>
              <a:pPr/>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959554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757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236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089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603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4365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C235CF-BDA2-4E7E-8BBD-350479985E74}" type="datetimeFigureOut">
              <a:rPr lang="en-US" smtClean="0"/>
              <a:pPr/>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40375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904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smtClean="0"/>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4522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183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235CF-BDA2-4E7E-8BBD-350479985E74}"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04668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9C235CF-BDA2-4E7E-8BBD-350479985E74}" type="datetimeFigureOut">
              <a:rPr lang="en-US" smtClean="0"/>
              <a:pPr/>
              <a:t>12/12/2023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3362094"/>
      </p:ext>
    </p:extLst>
  </p:cSld>
  <p:clrMap bg1="dk1" tx1="lt1" bg2="dk2" tx2="lt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core-electronics.com.au/guides/solenoid-control-with-raspberry-pi-relay/" TargetMode="External"/><Relationship Id="rId3" Type="http://schemas.openxmlformats.org/officeDocument/2006/relationships/hyperlink" Target="https://www.youtube.com/watch?v=DHbLBTRpTWM" TargetMode="External"/><Relationship Id="rId7" Type="http://schemas.openxmlformats.org/officeDocument/2006/relationships/hyperlink" Target="https://core-electronics.com.au/guides/raspberry-pi/raspberry-pi-imager/" TargetMode="External"/><Relationship Id="rId2" Type="http://schemas.openxmlformats.org/officeDocument/2006/relationships/hyperlink" Target="https://www.canakit.com/raspberry-pi-4-4gb.html" TargetMode="External"/><Relationship Id="rId1" Type="http://schemas.openxmlformats.org/officeDocument/2006/relationships/slideLayout" Target="../slideLayouts/slideLayout1.xml"/><Relationship Id="rId6" Type="http://schemas.openxmlformats.org/officeDocument/2006/relationships/hyperlink" Target="https://www.youtube.com/watch?v=71EU8gnZqZQ&amp;t=854s" TargetMode="External"/><Relationship Id="rId5" Type="http://schemas.openxmlformats.org/officeDocument/2006/relationships/hyperlink" Target="https://circuitstate.com/tutorials/interfacing-r307-optical-fingerprint-scanner-with-arduino-boards-for-biometric-authentication/#r307-specifications" TargetMode="External"/><Relationship Id="rId4" Type="http://schemas.openxmlformats.org/officeDocument/2006/relationships/hyperlink" Target="https://towardsdatascience.com/python-webserver-with-flask-and-raspberry-pi-398423cc6f5d"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3.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25.png"/><Relationship Id="rId4" Type="http://schemas.openxmlformats.org/officeDocument/2006/relationships/image" Target="../media/image22.png"/><Relationship Id="rId9"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7.png"/><Relationship Id="rId1" Type="http://schemas.openxmlformats.org/officeDocument/2006/relationships/slideLayout" Target="../slideLayouts/slideLayout1.xml"/><Relationship Id="rId5" Type="http://schemas.microsoft.com/office/2007/relationships/hdphoto" Target="../media/hdphoto8.wdp"/><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CF7CEA-2741-4E4A-A53F-D9BF8D6BAAE7}"/>
              </a:ext>
            </a:extLst>
          </p:cNvPr>
          <p:cNvSpPr/>
          <p:nvPr/>
        </p:nvSpPr>
        <p:spPr>
          <a:xfrm>
            <a:off x="3040" y="6775"/>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2"/>
              </a:solidFill>
            </a:endParaRPr>
          </a:p>
        </p:txBody>
      </p:sp>
      <p:sp>
        <p:nvSpPr>
          <p:cNvPr id="7" name="TextBox 6">
            <a:extLst>
              <a:ext uri="{FF2B5EF4-FFF2-40B4-BE49-F238E27FC236}">
                <a16:creationId xmlns:a16="http://schemas.microsoft.com/office/drawing/2014/main" id="{F08D210C-3B1B-4D1A-92B0-C0B2DB6B2118}"/>
              </a:ext>
            </a:extLst>
          </p:cNvPr>
          <p:cNvSpPr txBox="1"/>
          <p:nvPr/>
        </p:nvSpPr>
        <p:spPr>
          <a:xfrm>
            <a:off x="1218521" y="1724419"/>
            <a:ext cx="5791201" cy="584775"/>
          </a:xfrm>
          <a:prstGeom prst="rect">
            <a:avLst/>
          </a:prstGeom>
          <a:noFill/>
        </p:spPr>
        <p:txBody>
          <a:bodyPr wrap="square" rtlCol="0">
            <a:spAutoFit/>
          </a:bodyPr>
          <a:lstStyle/>
          <a:p>
            <a:r>
              <a:rPr kumimoji="0" lang="en-CA" sz="3200" b="1"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rPr>
              <a:t>Fingerprint Based Check-In System</a:t>
            </a:r>
            <a:endParaRPr lang="en-CA" dirty="0"/>
          </a:p>
        </p:txBody>
      </p:sp>
      <p:sp>
        <p:nvSpPr>
          <p:cNvPr id="8" name="TextBox 7">
            <a:extLst>
              <a:ext uri="{FF2B5EF4-FFF2-40B4-BE49-F238E27FC236}">
                <a16:creationId xmlns:a16="http://schemas.microsoft.com/office/drawing/2014/main" id="{09E2D758-84D3-44D1-9D9B-CA7B6B357C6A}"/>
              </a:ext>
            </a:extLst>
          </p:cNvPr>
          <p:cNvSpPr txBox="1"/>
          <p:nvPr/>
        </p:nvSpPr>
        <p:spPr>
          <a:xfrm>
            <a:off x="1218521" y="2656817"/>
            <a:ext cx="4188823" cy="1995290"/>
          </a:xfrm>
          <a:prstGeom prst="rect">
            <a:avLst/>
          </a:prstGeom>
          <a:noFill/>
        </p:spPr>
        <p:txBody>
          <a:bodyPr wrap="square" rtlCol="0">
            <a:spAutoFit/>
          </a:bodyPr>
          <a:lstStyle/>
          <a:p>
            <a:pPr marL="54864"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CA" sz="1800" b="1" i="0" u="none" strike="noStrike" kern="1200" cap="none" spc="0" normalizeH="0" baseline="0" noProof="0" dirty="0">
                <a:ln>
                  <a:noFill/>
                </a:ln>
                <a:solidFill>
                  <a:schemeClr val="accent1">
                    <a:lumMod val="60000"/>
                    <a:lumOff val="40000"/>
                  </a:schemeClr>
                </a:solidFill>
                <a:effectLst/>
                <a:uLnTx/>
                <a:uFillTx/>
                <a:latin typeface="Univers Condensed Light"/>
                <a:cs typeface="Cascadia Code" panose="020B0609020000020004" pitchFamily="49" charset="0"/>
              </a:rPr>
              <a:t>TPJ655 Final Project Presentation</a:t>
            </a:r>
          </a:p>
          <a:p>
            <a:pPr marL="54864"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lang="en-CA" sz="1400" b="1" dirty="0">
                <a:solidFill>
                  <a:schemeClr val="accent1">
                    <a:lumMod val="60000"/>
                    <a:lumOff val="40000"/>
                  </a:schemeClr>
                </a:solidFill>
                <a:latin typeface="Univers Condensed Light"/>
                <a:ea typeface="Calibri" panose="020F0502020204030204" pitchFamily="34" charset="0"/>
                <a:cs typeface="Cascadia Code" panose="020B0609020000020004" pitchFamily="49" charset="0"/>
              </a:rPr>
              <a:t>Presenters:</a:t>
            </a:r>
            <a:endParaRPr kumimoji="0" lang="en-CA" sz="900" b="1" i="0" u="none" strike="noStrike" kern="1200" cap="none" spc="0" normalizeH="0" baseline="0" noProof="0" dirty="0">
              <a:ln>
                <a:noFill/>
              </a:ln>
              <a:solidFill>
                <a:schemeClr val="accent1">
                  <a:lumMod val="60000"/>
                  <a:lumOff val="40000"/>
                </a:schemeClr>
              </a:solidFill>
              <a:effectLst/>
              <a:uLnTx/>
              <a:uFillTx/>
              <a:latin typeface="Univers Condensed Light"/>
              <a:ea typeface="Calibri" panose="020F0502020204030204" pitchFamily="34" charset="0"/>
              <a:cs typeface="Cascadia Code" panose="020B0609020000020004" pitchFamily="49" charset="0"/>
            </a:endParaRPr>
          </a:p>
          <a:p>
            <a:pPr marL="54864" marR="0" lvl="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kumimoji="0" lang="en-CA" sz="1100" b="1"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rPr>
              <a:t>Bilal Nasir </a:t>
            </a:r>
            <a:r>
              <a:rPr kumimoji="0" lang="en-CA" sz="1100" b="0"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rPr>
              <a:t>– Computer Engineering Technology </a:t>
            </a:r>
          </a:p>
          <a:p>
            <a:pPr marL="54864" marR="0" lvl="0" indent="0" algn="l" defTabSz="914400" rtl="0" eaLnBrk="1" fontAlgn="auto" latinLnBrk="0" hangingPunct="1">
              <a:lnSpc>
                <a:spcPct val="107000"/>
              </a:lnSpc>
              <a:spcBef>
                <a:spcPts val="0"/>
              </a:spcBef>
              <a:spcAft>
                <a:spcPts val="600"/>
              </a:spcAft>
              <a:buClrTx/>
              <a:buSzTx/>
              <a:buFont typeface="Arial" panose="020B0604020202020204" pitchFamily="34" charset="0"/>
              <a:buNone/>
              <a:tabLst/>
              <a:defRPr/>
            </a:pPr>
            <a:r>
              <a:rPr kumimoji="0" lang="en-CA" sz="1100" b="1"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rPr>
              <a:t>Muhammed Amash Khan </a:t>
            </a:r>
            <a:r>
              <a:rPr kumimoji="0" lang="en-CA" sz="1100" b="0"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rPr>
              <a:t>– Computer Engineering Technology </a:t>
            </a:r>
          </a:p>
          <a:p>
            <a:pPr marL="54864" marR="0" lvl="0" indent="0" algn="l" defTabSz="914400" rtl="0" eaLnBrk="1" fontAlgn="auto" latinLnBrk="0" hangingPunct="1">
              <a:lnSpc>
                <a:spcPct val="107000"/>
              </a:lnSpc>
              <a:spcBef>
                <a:spcPts val="0"/>
              </a:spcBef>
              <a:spcAft>
                <a:spcPts val="600"/>
              </a:spcAft>
              <a:buClrTx/>
              <a:buSzTx/>
              <a:buFont typeface="Arial" panose="020B0604020202020204" pitchFamily="34" charset="0"/>
              <a:buNone/>
              <a:tabLst/>
              <a:defRPr/>
            </a:pPr>
            <a:r>
              <a:rPr kumimoji="0" lang="en-CA" sz="1100" b="0"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rPr>
              <a:t>Instructor: Benjamin </a:t>
            </a:r>
            <a:r>
              <a:rPr kumimoji="0" lang="en-CA" sz="1100" b="0" i="0" u="none" strike="noStrike" kern="1200" cap="none" spc="0" normalizeH="0" baseline="0" noProof="0" dirty="0" err="1">
                <a:ln>
                  <a:noFill/>
                </a:ln>
                <a:effectLst/>
                <a:uLnTx/>
                <a:uFillTx/>
                <a:latin typeface="Univers Condensed Light"/>
                <a:ea typeface="Calibri" panose="020F0502020204030204" pitchFamily="34" charset="0"/>
                <a:cs typeface="Cascadia Code" panose="020B0609020000020004" pitchFamily="49" charset="0"/>
              </a:rPr>
              <a:t>Shefler</a:t>
            </a:r>
            <a:endParaRPr kumimoji="0" lang="en-CA" sz="1100" b="0"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endParaRPr>
          </a:p>
          <a:p>
            <a:pPr marL="54864"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CA" sz="1100" b="0"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rPr>
              <a:t>Seneca College</a:t>
            </a:r>
          </a:p>
          <a:p>
            <a:pPr marL="54864"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CA" sz="1100" b="0" i="0" u="none" strike="noStrike" kern="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rPr>
              <a:t>Date: 06th of April 2023</a:t>
            </a:r>
            <a:endParaRPr kumimoji="0" lang="en-CA" sz="1800" b="0" i="0" u="none" strike="noStrike" kern="1200" cap="none" spc="0" normalizeH="0" baseline="0" noProof="0" dirty="0">
              <a:ln>
                <a:noFill/>
              </a:ln>
              <a:effectLst/>
              <a:uLnTx/>
              <a:uFillTx/>
              <a:latin typeface="Century Schoolbook" panose="02040604050505020304"/>
            </a:endParaRPr>
          </a:p>
        </p:txBody>
      </p:sp>
      <p:pic>
        <p:nvPicPr>
          <p:cNvPr id="10" name="Picture 9">
            <a:extLst>
              <a:ext uri="{FF2B5EF4-FFF2-40B4-BE49-F238E27FC236}">
                <a16:creationId xmlns:a16="http://schemas.microsoft.com/office/drawing/2014/main" id="{2F0CA050-018D-4964-9B8D-5B24DD0D6748}"/>
              </a:ext>
            </a:extLst>
          </p:cNvPr>
          <p:cNvPicPr>
            <a:picLocks noChangeAspect="1"/>
          </p:cNvPicPr>
          <p:nvPr/>
        </p:nvPicPr>
        <p:blipFill>
          <a:blip r:embed="rId2"/>
          <a:stretch>
            <a:fillRect/>
          </a:stretch>
        </p:blipFill>
        <p:spPr>
          <a:xfrm>
            <a:off x="5986011" y="1286796"/>
            <a:ext cx="6665227" cy="4284408"/>
          </a:xfrm>
          <a:prstGeom prst="rect">
            <a:avLst/>
          </a:prstGeom>
        </p:spPr>
      </p:pic>
    </p:spTree>
    <p:extLst>
      <p:ext uri="{BB962C8B-B14F-4D97-AF65-F5344CB8AC3E}">
        <p14:creationId xmlns:p14="http://schemas.microsoft.com/office/powerpoint/2010/main" val="67622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C232194-5091-48A4-865E-DE5AE1841D03}"/>
              </a:ext>
            </a:extLst>
          </p:cNvPr>
          <p:cNvSpPr/>
          <p:nvPr/>
        </p:nvSpPr>
        <p:spPr>
          <a:xfrm>
            <a:off x="16329" y="-197"/>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19560"/>
            <a:ext cx="12192001" cy="1077218"/>
          </a:xfrm>
          <a:prstGeom prst="rect">
            <a:avLst/>
          </a:prstGeom>
          <a:noFill/>
        </p:spPr>
        <p:txBody>
          <a:bodyPr wrap="square" rtlCol="0">
            <a:spAutoFit/>
          </a:bodyPr>
          <a:lstStyle/>
          <a:p>
            <a:pPr algn="ctr"/>
            <a:r>
              <a:rPr lang="en-CA" sz="4000" b="1" dirty="0">
                <a:latin typeface="Univers Condensed Light"/>
                <a:ea typeface="Calibri" panose="020F0502020204030204" pitchFamily="34" charset="0"/>
                <a:cs typeface="Cascadia Code" panose="020B0609020000020004" pitchFamily="49" charset="0"/>
              </a:rPr>
              <a:t>Diagram</a:t>
            </a:r>
          </a:p>
          <a:p>
            <a:pPr algn="ctr"/>
            <a:r>
              <a:rPr lang="en-CA" sz="2400" dirty="0">
                <a:solidFill>
                  <a:schemeClr val="accent1">
                    <a:lumMod val="60000"/>
                    <a:lumOff val="40000"/>
                  </a:schemeClr>
                </a:solidFill>
                <a:latin typeface="Univers Condensed Light" panose="020B0306020202040204" pitchFamily="34" charset="0"/>
              </a:rPr>
              <a:t>Schematic</a:t>
            </a:r>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4224065" y="1345541"/>
            <a:ext cx="374386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F14AFA05-2261-44FA-A696-D72668CED06D}"/>
              </a:ext>
            </a:extLst>
          </p:cNvPr>
          <p:cNvPicPr>
            <a:picLocks noChangeAspect="1"/>
          </p:cNvPicPr>
          <p:nvPr/>
        </p:nvPicPr>
        <p:blipFill rotWithShape="1">
          <a:blip r:embed="rId2"/>
          <a:srcRect b="667"/>
          <a:stretch/>
        </p:blipFill>
        <p:spPr>
          <a:xfrm>
            <a:off x="705942" y="1775418"/>
            <a:ext cx="7043598" cy="4114106"/>
          </a:xfrm>
          <a:prstGeom prst="roundRect">
            <a:avLst/>
          </a:prstGeom>
        </p:spPr>
      </p:pic>
      <p:pic>
        <p:nvPicPr>
          <p:cNvPr id="22" name="Picture 21">
            <a:extLst>
              <a:ext uri="{FF2B5EF4-FFF2-40B4-BE49-F238E27FC236}">
                <a16:creationId xmlns:a16="http://schemas.microsoft.com/office/drawing/2014/main" id="{1D0E6EFA-AC1C-4C86-B0FF-5C2E20FCC5C6}"/>
              </a:ext>
            </a:extLst>
          </p:cNvPr>
          <p:cNvPicPr>
            <a:picLocks noChangeAspect="1"/>
          </p:cNvPicPr>
          <p:nvPr/>
        </p:nvPicPr>
        <p:blipFill>
          <a:blip r:embed="rId3"/>
          <a:stretch>
            <a:fillRect/>
          </a:stretch>
        </p:blipFill>
        <p:spPr>
          <a:xfrm>
            <a:off x="7967934" y="2166294"/>
            <a:ext cx="3981286" cy="3332354"/>
          </a:xfrm>
          <a:prstGeom prst="roundRect">
            <a:avLst>
              <a:gd name="adj" fmla="val 7520"/>
            </a:avLst>
          </a:prstGeom>
        </p:spPr>
      </p:pic>
    </p:spTree>
    <p:extLst>
      <p:ext uri="{BB962C8B-B14F-4D97-AF65-F5344CB8AC3E}">
        <p14:creationId xmlns:p14="http://schemas.microsoft.com/office/powerpoint/2010/main" val="216355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CD99B-482E-44FA-9A80-B7F30558D85C}"/>
              </a:ext>
            </a:extLst>
          </p:cNvPr>
          <p:cNvSpPr/>
          <p:nvPr/>
        </p:nvSpPr>
        <p:spPr>
          <a:xfrm>
            <a:off x="-16329" y="0"/>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19560"/>
            <a:ext cx="12192001" cy="1077218"/>
          </a:xfrm>
          <a:prstGeom prst="rect">
            <a:avLst/>
          </a:prstGeom>
          <a:noFill/>
        </p:spPr>
        <p:txBody>
          <a:bodyPr wrap="square" rtlCol="0">
            <a:spAutoFit/>
          </a:bodyPr>
          <a:lstStyle/>
          <a:p>
            <a:pPr algn="ctr"/>
            <a:r>
              <a:rPr lang="en-US" sz="4000" b="1" dirty="0">
                <a:latin typeface="Univers Condensed Light"/>
                <a:ea typeface="Calibri" panose="020F0502020204030204" pitchFamily="34" charset="0"/>
                <a:cs typeface="Cascadia Code" panose="020B0609020000020004" pitchFamily="49" charset="0"/>
              </a:rPr>
              <a:t>Viability</a:t>
            </a:r>
            <a:endParaRPr lang="en-CA" sz="4000" b="1" dirty="0">
              <a:latin typeface="Univers Condensed Light"/>
              <a:ea typeface="Calibri" panose="020F0502020204030204" pitchFamily="34" charset="0"/>
              <a:cs typeface="Cascadia Code" panose="020B0609020000020004" pitchFamily="49" charset="0"/>
            </a:endParaRPr>
          </a:p>
          <a:p>
            <a:pPr algn="ctr"/>
            <a:endParaRPr lang="en-CA" sz="2400" dirty="0"/>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4076155" y="1075917"/>
            <a:ext cx="403968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extBox 1">
            <a:extLst>
              <a:ext uri="{FF2B5EF4-FFF2-40B4-BE49-F238E27FC236}">
                <a16:creationId xmlns:a16="http://schemas.microsoft.com/office/drawing/2014/main" id="{8D23AD0B-7282-4D09-B443-F192CCE5A839}"/>
              </a:ext>
            </a:extLst>
          </p:cNvPr>
          <p:cNvSpPr txBox="1"/>
          <p:nvPr/>
        </p:nvSpPr>
        <p:spPr>
          <a:xfrm>
            <a:off x="1536971" y="1716338"/>
            <a:ext cx="5768501" cy="4240135"/>
          </a:xfrm>
          <a:prstGeom prst="rect">
            <a:avLst/>
          </a:prstGeom>
          <a:noFill/>
        </p:spPr>
        <p:txBody>
          <a:bodyPr wrap="square" rtlCol="0">
            <a:spAutoFit/>
          </a:bodyPr>
          <a:lstStyle/>
          <a:p>
            <a:pPr marL="342900" indent="-342900">
              <a:lnSpc>
                <a:spcPct val="115000"/>
              </a:lnSpc>
              <a:spcAft>
                <a:spcPts val="1000"/>
              </a:spcAft>
              <a:buFont typeface="Arial" panose="020B0604020202020204" pitchFamily="34" charset="0"/>
              <a:buChar char="•"/>
            </a:pP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Low cost</a:t>
            </a:r>
            <a:endParaRPr lang="en-CA" sz="2400" dirty="0">
              <a:effectLst/>
              <a:latin typeface="Univers Condensed Light" panose="020B030602020204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Low maintenance requirements</a:t>
            </a:r>
            <a:endParaRPr lang="en-CA" sz="2400" dirty="0">
              <a:effectLst/>
              <a:latin typeface="Univers Condensed Light" panose="020B030602020204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compact Size</a:t>
            </a:r>
            <a:endParaRPr lang="en-CA" sz="2400" dirty="0">
              <a:effectLst/>
              <a:latin typeface="Univers Condensed Light" panose="020B030602020204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Easy to connect</a:t>
            </a:r>
            <a:endParaRPr lang="en-CA" sz="2400" dirty="0">
              <a:effectLst/>
              <a:latin typeface="Univers Condensed Light" panose="020B030602020204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Only requires internet</a:t>
            </a:r>
            <a:endParaRPr lang="en-CA" sz="2400" dirty="0">
              <a:effectLst/>
              <a:latin typeface="Univers Condensed Light" panose="020B030602020204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Can be connected anywhere with a socket</a:t>
            </a:r>
            <a:endParaRPr lang="en-CA" sz="2400" dirty="0">
              <a:effectLst/>
              <a:latin typeface="Univers Condensed Light" panose="020B030602020204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Can use any monitor or screen at hand</a:t>
            </a:r>
            <a:endParaRPr lang="en-CA" sz="2400" dirty="0">
              <a:effectLst/>
              <a:latin typeface="Univers Condensed Light" panose="020B0306020202040204" pitchFamily="34" charset="0"/>
              <a:ea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116246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CD99B-482E-44FA-9A80-B7F30558D85C}"/>
              </a:ext>
            </a:extLst>
          </p:cNvPr>
          <p:cNvSpPr/>
          <p:nvPr/>
        </p:nvSpPr>
        <p:spPr>
          <a:xfrm>
            <a:off x="16329" y="0"/>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19560"/>
            <a:ext cx="12192001" cy="1077218"/>
          </a:xfrm>
          <a:prstGeom prst="rect">
            <a:avLst/>
          </a:prstGeom>
          <a:noFill/>
        </p:spPr>
        <p:txBody>
          <a:bodyPr wrap="square" rtlCol="0">
            <a:spAutoFit/>
          </a:bodyPr>
          <a:lstStyle/>
          <a:p>
            <a:pPr algn="ctr"/>
            <a:r>
              <a:rPr lang="en-US" sz="4000" b="1" dirty="0">
                <a:latin typeface="Univers Condensed Light"/>
                <a:ea typeface="Calibri" panose="020F0502020204030204" pitchFamily="34" charset="0"/>
                <a:cs typeface="Cascadia Code" panose="020B0609020000020004" pitchFamily="49" charset="0"/>
              </a:rPr>
              <a:t>Future Development</a:t>
            </a:r>
            <a:endParaRPr lang="en-CA" sz="4000" b="1" dirty="0">
              <a:latin typeface="Univers Condensed Light"/>
              <a:ea typeface="Calibri" panose="020F0502020204030204" pitchFamily="34" charset="0"/>
              <a:cs typeface="Cascadia Code" panose="020B0609020000020004" pitchFamily="49" charset="0"/>
            </a:endParaRPr>
          </a:p>
          <a:p>
            <a:pPr algn="ctr"/>
            <a:endParaRPr lang="en-CA" sz="2400" dirty="0"/>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3416236" y="1134080"/>
            <a:ext cx="5359528"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extBox 1">
            <a:extLst>
              <a:ext uri="{FF2B5EF4-FFF2-40B4-BE49-F238E27FC236}">
                <a16:creationId xmlns:a16="http://schemas.microsoft.com/office/drawing/2014/main" id="{ADF93288-E1B2-4953-8B74-2C7D0481FF96}"/>
              </a:ext>
            </a:extLst>
          </p:cNvPr>
          <p:cNvSpPr txBox="1"/>
          <p:nvPr/>
        </p:nvSpPr>
        <p:spPr>
          <a:xfrm>
            <a:off x="1498060" y="1932116"/>
            <a:ext cx="6079787" cy="2993768"/>
          </a:xfrm>
          <a:prstGeom prst="rect">
            <a:avLst/>
          </a:prstGeom>
          <a:noFill/>
        </p:spPr>
        <p:txBody>
          <a:bodyPr wrap="square" rtlCol="0">
            <a:spAutoFit/>
          </a:bodyPr>
          <a:lstStyle/>
          <a:p>
            <a:pPr marL="342900" indent="-342900">
              <a:lnSpc>
                <a:spcPct val="115000"/>
              </a:lnSpc>
              <a:spcAft>
                <a:spcPts val="1000"/>
              </a:spcAft>
              <a:buFont typeface="Arial" panose="020B0604020202020204" pitchFamily="34" charset="0"/>
              <a:buChar char="•"/>
            </a:pP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Include a proximity sensor for hassle free exit</a:t>
            </a:r>
            <a:endParaRPr lang="en-CA" sz="2400" dirty="0">
              <a:effectLst/>
              <a:latin typeface="Univers Condensed Light" panose="020B030602020204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A CCTV camera to increase security even further</a:t>
            </a:r>
            <a:endParaRPr lang="en-CA" sz="2400" dirty="0">
              <a:effectLst/>
              <a:latin typeface="Univers Condensed Light" panose="020B030602020204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Change the interior from a breadboard to a PCB to make it even more compact</a:t>
            </a:r>
            <a:endParaRPr lang="en-CA" sz="2400" dirty="0">
              <a:effectLst/>
              <a:latin typeface="Univers Condensed Light" panose="020B030602020204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CA" sz="2400" dirty="0">
                <a:latin typeface="Univers Condensed Light" panose="020B0306020202040204" pitchFamily="34" charset="0"/>
                <a:ea typeface="Times New Roman" panose="02020603050405020304" pitchFamily="18" charset="0"/>
                <a:cs typeface="Calibri" panose="020F0502020204030204" pitchFamily="34" charset="0"/>
              </a:rPr>
              <a:t>I</a:t>
            </a: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nclude temperature sensors to better monitor the </a:t>
            </a:r>
            <a:r>
              <a:rPr lang="en-CA" sz="2400" dirty="0" err="1">
                <a:effectLst/>
                <a:latin typeface="Univers Condensed Light" panose="020B0306020202040204" pitchFamily="34" charset="0"/>
                <a:ea typeface="Times New Roman" panose="02020603050405020304" pitchFamily="18" charset="0"/>
                <a:cs typeface="Calibri" panose="020F0502020204030204" pitchFamily="34" charset="0"/>
              </a:rPr>
              <a:t>RaspberryPi</a:t>
            </a:r>
            <a:r>
              <a:rPr lang="en-CA" sz="2400" dirty="0">
                <a:effectLst/>
                <a:latin typeface="Univers Condensed Light" panose="020B0306020202040204" pitchFamily="34" charset="0"/>
                <a:ea typeface="Times New Roman" panose="02020603050405020304" pitchFamily="18" charset="0"/>
                <a:cs typeface="Calibri" panose="020F0502020204030204" pitchFamily="34" charset="0"/>
              </a:rPr>
              <a:t> for better longevity </a:t>
            </a:r>
            <a:endParaRPr lang="en-CA" sz="2400" dirty="0">
              <a:effectLst/>
              <a:latin typeface="Univers Condensed Light" panose="020B030602020204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44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CD99B-482E-44FA-9A80-B7F30558D85C}"/>
              </a:ext>
            </a:extLst>
          </p:cNvPr>
          <p:cNvSpPr/>
          <p:nvPr/>
        </p:nvSpPr>
        <p:spPr>
          <a:xfrm>
            <a:off x="16329" y="0"/>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19560"/>
            <a:ext cx="12192001" cy="1077218"/>
          </a:xfrm>
          <a:prstGeom prst="rect">
            <a:avLst/>
          </a:prstGeom>
          <a:noFill/>
        </p:spPr>
        <p:txBody>
          <a:bodyPr wrap="square" rtlCol="0">
            <a:spAutoFit/>
          </a:bodyPr>
          <a:lstStyle/>
          <a:p>
            <a:pPr algn="ctr"/>
            <a:r>
              <a:rPr lang="en-CA" sz="4000" b="1" dirty="0">
                <a:latin typeface="Univers Condensed Light"/>
                <a:ea typeface="Calibri" panose="020F0502020204030204" pitchFamily="34" charset="0"/>
                <a:cs typeface="Cascadia Code" panose="020B0609020000020004" pitchFamily="49" charset="0"/>
              </a:rPr>
              <a:t>References</a:t>
            </a:r>
          </a:p>
          <a:p>
            <a:pPr algn="ctr"/>
            <a:endParaRPr lang="en-CA" sz="2400" dirty="0"/>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4339249" y="1066392"/>
            <a:ext cx="3513502"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extBox 1">
            <a:extLst>
              <a:ext uri="{FF2B5EF4-FFF2-40B4-BE49-F238E27FC236}">
                <a16:creationId xmlns:a16="http://schemas.microsoft.com/office/drawing/2014/main" id="{ADF93288-E1B2-4953-8B74-2C7D0481FF96}"/>
              </a:ext>
            </a:extLst>
          </p:cNvPr>
          <p:cNvSpPr txBox="1"/>
          <p:nvPr/>
        </p:nvSpPr>
        <p:spPr>
          <a:xfrm>
            <a:off x="1847850" y="1396778"/>
            <a:ext cx="9115425" cy="4862870"/>
          </a:xfrm>
          <a:prstGeom prst="rect">
            <a:avLst/>
          </a:prstGeom>
          <a:noFill/>
        </p:spPr>
        <p:txBody>
          <a:bodyPr wrap="square" rtlCol="0">
            <a:spAutoFit/>
          </a:bodyPr>
          <a:lstStyle/>
          <a:p>
            <a:r>
              <a:rPr lang="en-CA" sz="1400" dirty="0">
                <a:latin typeface="Univers Condensed Light" panose="020B0306020202040204" pitchFamily="34" charset="0"/>
              </a:rPr>
              <a:t>Anon. (-). Raspberry Pi 4 4GB. </a:t>
            </a:r>
            <a:r>
              <a:rPr lang="en-CA" sz="1400" dirty="0" err="1">
                <a:latin typeface="Univers Condensed Light" panose="020B0306020202040204" pitchFamily="34" charset="0"/>
              </a:rPr>
              <a:t>CanaKit</a:t>
            </a:r>
            <a:r>
              <a:rPr lang="en-CA" sz="1400" dirty="0">
                <a:latin typeface="Univers Condensed Light" panose="020B0306020202040204" pitchFamily="34" charset="0"/>
              </a:rPr>
              <a:t>.</a:t>
            </a:r>
          </a:p>
          <a:p>
            <a:r>
              <a:rPr lang="en-CA" sz="1400" dirty="0">
                <a:latin typeface="Univers Condensed Light" panose="020B0306020202040204" pitchFamily="34" charset="0"/>
                <a:hlinkClick r:id="rId2"/>
              </a:rPr>
              <a:t>https://www.canakit.com/raspberry-pi-4-4gb.html</a:t>
            </a:r>
            <a:endParaRPr lang="en-CA" sz="1400" dirty="0">
              <a:latin typeface="Univers Condensed Light" panose="020B0306020202040204" pitchFamily="34" charset="0"/>
            </a:endParaRPr>
          </a:p>
          <a:p>
            <a:endParaRPr lang="en-CA" sz="1400" dirty="0">
              <a:latin typeface="Univers Condensed Light" panose="020B0306020202040204" pitchFamily="34" charset="0"/>
            </a:endParaRPr>
          </a:p>
          <a:p>
            <a:r>
              <a:rPr lang="en-CA" sz="1400" dirty="0">
                <a:latin typeface="Univers Condensed Light" panose="020B0306020202040204" pitchFamily="34" charset="0"/>
              </a:rPr>
              <a:t>Heidenreich, M (2020, 25 Nov). </a:t>
            </a:r>
            <a:r>
              <a:rPr lang="en-US" sz="1400" dirty="0">
                <a:latin typeface="Univers Condensed Light" panose="020B0306020202040204" pitchFamily="34" charset="0"/>
              </a:rPr>
              <a:t>How to Use the LCD1602 I2C Display with Raspberry Pi (Python Tutorial with Multi-Threading). YouTube.</a:t>
            </a:r>
          </a:p>
          <a:p>
            <a:r>
              <a:rPr lang="en-CA" sz="1400" dirty="0">
                <a:latin typeface="Univers Condensed Light" panose="020B0306020202040204" pitchFamily="34" charset="0"/>
                <a:hlinkClick r:id="rId3"/>
              </a:rPr>
              <a:t>https://www.youtube.com/watch?v=DHbLBTRpTWM</a:t>
            </a:r>
            <a:endParaRPr lang="en-CA" sz="1400" dirty="0">
              <a:latin typeface="Univers Condensed Light" panose="020B0306020202040204" pitchFamily="34" charset="0"/>
            </a:endParaRPr>
          </a:p>
          <a:p>
            <a:endParaRPr lang="en-CA" sz="1400" dirty="0">
              <a:latin typeface="Univers Condensed Light" panose="020B0306020202040204" pitchFamily="34" charset="0"/>
            </a:endParaRPr>
          </a:p>
          <a:p>
            <a:r>
              <a:rPr lang="en-CA" sz="1400" dirty="0" err="1">
                <a:latin typeface="Univers Condensed Light" panose="020B0306020202040204" pitchFamily="34" charset="0"/>
              </a:rPr>
              <a:t>Rovai</a:t>
            </a:r>
            <a:r>
              <a:rPr lang="en-CA" sz="1400" dirty="0">
                <a:latin typeface="Univers Condensed Light" panose="020B0306020202040204" pitchFamily="34" charset="0"/>
              </a:rPr>
              <a:t>, M (2018, 17 Mar). Python </a:t>
            </a:r>
            <a:r>
              <a:rPr lang="en-CA" sz="1400" dirty="0" err="1">
                <a:latin typeface="Univers Condensed Light" panose="020B0306020202040204" pitchFamily="34" charset="0"/>
              </a:rPr>
              <a:t>WebServer</a:t>
            </a:r>
            <a:r>
              <a:rPr lang="en-CA" sz="1400" dirty="0">
                <a:latin typeface="Univers Condensed Light" panose="020B0306020202040204" pitchFamily="34" charset="0"/>
              </a:rPr>
              <a:t> With Flask &amp; Raspberry Pi. Medium.</a:t>
            </a:r>
          </a:p>
          <a:p>
            <a:r>
              <a:rPr lang="en-CA" sz="1400" dirty="0">
                <a:latin typeface="Univers Condensed Light" panose="020B0306020202040204" pitchFamily="34" charset="0"/>
                <a:hlinkClick r:id="rId4"/>
              </a:rPr>
              <a:t>https://towardsdatascience.com/python-webserver-with-flask-and-raspberry-pi-398423cc6f5d</a:t>
            </a:r>
            <a:endParaRPr lang="en-CA" sz="1400" dirty="0">
              <a:latin typeface="Univers Condensed Light" panose="020B0306020202040204" pitchFamily="34" charset="0"/>
            </a:endParaRPr>
          </a:p>
          <a:p>
            <a:endParaRPr lang="en-CA" sz="1400" dirty="0">
              <a:latin typeface="Univers Condensed Light" panose="020B0306020202040204" pitchFamily="34" charset="0"/>
            </a:endParaRPr>
          </a:p>
          <a:p>
            <a:r>
              <a:rPr lang="en-CA" sz="1400" dirty="0" err="1">
                <a:latin typeface="Univers Condensed Light" panose="020B0306020202040204" pitchFamily="34" charset="0"/>
              </a:rPr>
              <a:t>Mohanan</a:t>
            </a:r>
            <a:r>
              <a:rPr lang="en-CA" sz="1400" dirty="0">
                <a:latin typeface="Univers Condensed Light" panose="020B0306020202040204" pitchFamily="34" charset="0"/>
              </a:rPr>
              <a:t>, V. (2021, 11 May). Interfacing R307 Optical Fingerprint Scanner with Arduino Boards for Biometric Authentication. </a:t>
            </a:r>
            <a:r>
              <a:rPr lang="en-CA" sz="1400" dirty="0" err="1">
                <a:latin typeface="Univers Condensed Light" panose="020B0306020202040204" pitchFamily="34" charset="0"/>
              </a:rPr>
              <a:t>Circuitstate</a:t>
            </a:r>
            <a:r>
              <a:rPr lang="en-CA" sz="1400" dirty="0">
                <a:latin typeface="Univers Condensed Light" panose="020B0306020202040204" pitchFamily="34" charset="0"/>
              </a:rPr>
              <a:t>.</a:t>
            </a:r>
          </a:p>
          <a:p>
            <a:r>
              <a:rPr lang="en-CA" sz="1400" dirty="0">
                <a:latin typeface="Univers Condensed Light" panose="020B0306020202040204" pitchFamily="34" charset="0"/>
                <a:hlinkClick r:id="rId5"/>
              </a:rPr>
              <a:t>https://circuitstate.com/tutorials/interfacing-r307-optical-fingerprint-scanner-with-arduino-boards-for-biometric-authentication/#r307-specifications</a:t>
            </a:r>
            <a:endParaRPr lang="en-CA" sz="1400" dirty="0">
              <a:latin typeface="Univers Condensed Light" panose="020B0306020202040204" pitchFamily="34" charset="0"/>
            </a:endParaRPr>
          </a:p>
          <a:p>
            <a:endParaRPr lang="en-CA" sz="1400" dirty="0">
              <a:latin typeface="Univers Condensed Light" panose="020B0306020202040204" pitchFamily="34" charset="0"/>
            </a:endParaRPr>
          </a:p>
          <a:p>
            <a:r>
              <a:rPr lang="en-CA" sz="1400" dirty="0">
                <a:latin typeface="Univers Condensed Light" panose="020B0306020202040204" pitchFamily="34" charset="0"/>
              </a:rPr>
              <a:t>Neupane, A (2021, 12 Mar). </a:t>
            </a:r>
            <a:r>
              <a:rPr lang="en-US" sz="1400" dirty="0">
                <a:latin typeface="Univers Condensed Light" panose="020B0306020202040204" pitchFamily="34" charset="0"/>
              </a:rPr>
              <a:t>Python Flask Authentication Tutorial - Learn Flask Login. YouTube.</a:t>
            </a:r>
          </a:p>
          <a:p>
            <a:r>
              <a:rPr lang="en-US" sz="1400" dirty="0">
                <a:latin typeface="Univers Condensed Light" panose="020B0306020202040204" pitchFamily="34" charset="0"/>
                <a:hlinkClick r:id="rId6"/>
              </a:rPr>
              <a:t>https://www.youtube.com/watch?v=71EU8gnZqZQ&amp;t=854s</a:t>
            </a:r>
            <a:endParaRPr lang="en-US" sz="1400" dirty="0">
              <a:latin typeface="Univers Condensed Light" panose="020B0306020202040204" pitchFamily="34" charset="0"/>
            </a:endParaRPr>
          </a:p>
          <a:p>
            <a:endParaRPr lang="en-CA" sz="1400" dirty="0">
              <a:latin typeface="Univers Condensed Light" panose="020B0306020202040204" pitchFamily="34" charset="0"/>
            </a:endParaRPr>
          </a:p>
          <a:p>
            <a:r>
              <a:rPr lang="en-CA" sz="1400" dirty="0">
                <a:latin typeface="Univers Condensed Light" panose="020B0306020202040204" pitchFamily="34" charset="0"/>
              </a:rPr>
              <a:t>Tim. (2023, 15 Feb). Raspberry Pi Imager - How to Use. Core Electronics.</a:t>
            </a:r>
          </a:p>
          <a:p>
            <a:r>
              <a:rPr lang="en-CA" sz="1400" dirty="0">
                <a:latin typeface="Univers Condensed Light" panose="020B0306020202040204" pitchFamily="34" charset="0"/>
                <a:hlinkClick r:id="rId7"/>
              </a:rPr>
              <a:t>https://core-electronics.com.au/guides/raspberry-pi/raspberry-pi-imager/</a:t>
            </a:r>
            <a:endParaRPr lang="en-CA" sz="1400" dirty="0">
              <a:latin typeface="Univers Condensed Light" panose="020B0306020202040204" pitchFamily="34" charset="0"/>
            </a:endParaRPr>
          </a:p>
          <a:p>
            <a:endParaRPr lang="en-CA" sz="1400" dirty="0">
              <a:latin typeface="Univers Condensed Light" panose="020B0306020202040204" pitchFamily="34" charset="0"/>
            </a:endParaRPr>
          </a:p>
          <a:p>
            <a:r>
              <a:rPr lang="en-CA" sz="1400" dirty="0">
                <a:latin typeface="Univers Condensed Light" panose="020B0306020202040204" pitchFamily="34" charset="0"/>
              </a:rPr>
              <a:t>Tim. (2023, 16 Feb). Controlling a Solenoid with Raspberry Pi and a Relay. Core Electronics.</a:t>
            </a:r>
          </a:p>
          <a:p>
            <a:r>
              <a:rPr lang="en-CA" sz="1400" dirty="0">
                <a:latin typeface="Univers Condensed Light" panose="020B0306020202040204" pitchFamily="34" charset="0"/>
                <a:hlinkClick r:id="rId8"/>
              </a:rPr>
              <a:t>https://core-electronics.com.au/guides/solenoid-control-with-raspberry-pi-relay/</a:t>
            </a:r>
            <a:endParaRPr lang="en-CA" sz="1400" dirty="0">
              <a:latin typeface="Univers Condensed Light" panose="020B0306020202040204" pitchFamily="34" charset="0"/>
            </a:endParaRPr>
          </a:p>
          <a:p>
            <a:endParaRPr lang="en-CA" sz="1600" dirty="0">
              <a:latin typeface="Univers Condensed Light" panose="020B0306020202040204" pitchFamily="34" charset="0"/>
            </a:endParaRPr>
          </a:p>
        </p:txBody>
      </p:sp>
    </p:spTree>
    <p:extLst>
      <p:ext uri="{BB962C8B-B14F-4D97-AF65-F5344CB8AC3E}">
        <p14:creationId xmlns:p14="http://schemas.microsoft.com/office/powerpoint/2010/main" val="196282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CF7CEA-2741-4E4A-A53F-D9BF8D6BAAE7}"/>
              </a:ext>
            </a:extLst>
          </p:cNvPr>
          <p:cNvSpPr/>
          <p:nvPr/>
        </p:nvSpPr>
        <p:spPr>
          <a:xfrm>
            <a:off x="0" y="0"/>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2"/>
              </a:solidFill>
            </a:endParaRPr>
          </a:p>
        </p:txBody>
      </p:sp>
      <p:sp>
        <p:nvSpPr>
          <p:cNvPr id="7" name="TextBox 6">
            <a:extLst>
              <a:ext uri="{FF2B5EF4-FFF2-40B4-BE49-F238E27FC236}">
                <a16:creationId xmlns:a16="http://schemas.microsoft.com/office/drawing/2014/main" id="{F08D210C-3B1B-4D1A-92B0-C0B2DB6B2118}"/>
              </a:ext>
            </a:extLst>
          </p:cNvPr>
          <p:cNvSpPr txBox="1"/>
          <p:nvPr/>
        </p:nvSpPr>
        <p:spPr>
          <a:xfrm>
            <a:off x="1172446" y="1580325"/>
            <a:ext cx="5791201" cy="1384995"/>
          </a:xfrm>
          <a:prstGeom prst="rect">
            <a:avLst/>
          </a:prstGeom>
          <a:noFill/>
        </p:spPr>
        <p:txBody>
          <a:bodyPr wrap="square" rtlCol="0">
            <a:spAutoFit/>
          </a:bodyPr>
          <a:lstStyle/>
          <a:p>
            <a:r>
              <a:rPr kumimoji="0" lang="en-CA" sz="3200" b="1" i="0" u="none" strike="noStrike" kern="1200" cap="none" spc="0" normalizeH="0" baseline="0" noProof="0" dirty="0">
                <a:ln>
                  <a:noFill/>
                </a:ln>
                <a:solidFill>
                  <a:schemeClr val="accent1">
                    <a:lumMod val="60000"/>
                    <a:lumOff val="40000"/>
                  </a:schemeClr>
                </a:solidFill>
                <a:effectLst/>
                <a:uLnTx/>
                <a:uFillTx/>
                <a:latin typeface="Univers Condensed Light"/>
                <a:ea typeface="Calibri" panose="020F0502020204030204" pitchFamily="34" charset="0"/>
                <a:cs typeface="Cascadia Code" panose="020B0609020000020004" pitchFamily="49" charset="0"/>
              </a:rPr>
              <a:t>Thank You</a:t>
            </a:r>
          </a:p>
          <a:p>
            <a:endParaRPr kumimoji="0" lang="en-CA" b="1"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endParaRPr>
          </a:p>
          <a:p>
            <a:r>
              <a:rPr kumimoji="0" lang="en-CA" sz="3200" b="1"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rPr>
              <a:t>Fingerprint Based Check-In System</a:t>
            </a:r>
            <a:endParaRPr lang="en-CA" dirty="0"/>
          </a:p>
        </p:txBody>
      </p:sp>
      <p:sp>
        <p:nvSpPr>
          <p:cNvPr id="8" name="TextBox 7">
            <a:extLst>
              <a:ext uri="{FF2B5EF4-FFF2-40B4-BE49-F238E27FC236}">
                <a16:creationId xmlns:a16="http://schemas.microsoft.com/office/drawing/2014/main" id="{09E2D758-84D3-44D1-9D9B-CA7B6B357C6A}"/>
              </a:ext>
            </a:extLst>
          </p:cNvPr>
          <p:cNvSpPr txBox="1"/>
          <p:nvPr/>
        </p:nvSpPr>
        <p:spPr>
          <a:xfrm>
            <a:off x="1218521" y="3218792"/>
            <a:ext cx="4188823" cy="1910651"/>
          </a:xfrm>
          <a:prstGeom prst="rect">
            <a:avLst/>
          </a:prstGeom>
          <a:noFill/>
        </p:spPr>
        <p:txBody>
          <a:bodyPr wrap="square" rtlCol="0">
            <a:spAutoFit/>
          </a:bodyPr>
          <a:lstStyle/>
          <a:p>
            <a:pPr marL="54864"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CA" sz="1800" b="1" i="0" u="none" strike="noStrike" kern="1200" cap="none" spc="0" normalizeH="0" baseline="0" noProof="0" dirty="0">
                <a:ln>
                  <a:noFill/>
                </a:ln>
                <a:solidFill>
                  <a:srgbClr val="BC451B">
                    <a:lumMod val="60000"/>
                    <a:lumOff val="40000"/>
                  </a:srgbClr>
                </a:solidFill>
                <a:effectLst/>
                <a:uLnTx/>
                <a:uFillTx/>
                <a:latin typeface="Univers Condensed Light"/>
                <a:ea typeface="+mn-ea"/>
                <a:cs typeface="Cascadia Code" panose="020B0609020000020004" pitchFamily="49" charset="0"/>
              </a:rPr>
              <a:t>TPJ655 Final Project Presentation</a:t>
            </a:r>
          </a:p>
          <a:p>
            <a:pPr marL="54864"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CA" sz="1400" b="1" i="0" u="none" strike="noStrike" kern="1200" cap="none" spc="0" normalizeH="0" baseline="0" noProof="0" dirty="0">
                <a:ln>
                  <a:noFill/>
                </a:ln>
                <a:solidFill>
                  <a:srgbClr val="BC451B">
                    <a:lumMod val="60000"/>
                    <a:lumOff val="40000"/>
                  </a:srgbClr>
                </a:solidFill>
                <a:effectLst/>
                <a:uLnTx/>
                <a:uFillTx/>
                <a:latin typeface="Univers Condensed Light"/>
                <a:ea typeface="Calibri" panose="020F0502020204030204" pitchFamily="34" charset="0"/>
                <a:cs typeface="Cascadia Code" panose="020B0609020000020004" pitchFamily="49" charset="0"/>
              </a:rPr>
              <a:t>Presenters:</a:t>
            </a:r>
            <a:endParaRPr kumimoji="0" lang="en-CA" sz="900" b="1" i="0" u="none" strike="noStrike" kern="1200" cap="none" spc="0" normalizeH="0" baseline="0" noProof="0" dirty="0">
              <a:ln>
                <a:noFill/>
              </a:ln>
              <a:solidFill>
                <a:srgbClr val="BC451B">
                  <a:lumMod val="60000"/>
                  <a:lumOff val="40000"/>
                </a:srgbClr>
              </a:solidFill>
              <a:effectLst/>
              <a:uLnTx/>
              <a:uFillTx/>
              <a:latin typeface="Univers Condensed Light"/>
              <a:ea typeface="Calibri" panose="020F0502020204030204" pitchFamily="34" charset="0"/>
              <a:cs typeface="Cascadia Code" panose="020B0609020000020004" pitchFamily="49" charset="0"/>
            </a:endParaRPr>
          </a:p>
          <a:p>
            <a:pPr marL="54864" marR="0" lvl="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kumimoji="0" lang="en-CA" sz="1100" b="1" i="0" u="none" strike="noStrike" kern="1200" cap="none" spc="0" normalizeH="0" baseline="0" noProof="0" dirty="0">
                <a:ln>
                  <a:noFill/>
                </a:ln>
                <a:solidFill>
                  <a:prstClr val="white"/>
                </a:solidFill>
                <a:effectLst/>
                <a:uLnTx/>
                <a:uFillTx/>
                <a:latin typeface="Univers Condensed Light"/>
                <a:ea typeface="Calibri" panose="020F0502020204030204" pitchFamily="34" charset="0"/>
                <a:cs typeface="Cascadia Code" panose="020B0609020000020004" pitchFamily="49" charset="0"/>
              </a:rPr>
              <a:t>Bilal Nasir </a:t>
            </a:r>
            <a:r>
              <a:rPr kumimoji="0" lang="en-CA" sz="1100" b="0" i="0" u="none" strike="noStrike" kern="1200" cap="none" spc="0" normalizeH="0" baseline="0" noProof="0" dirty="0">
                <a:ln>
                  <a:noFill/>
                </a:ln>
                <a:solidFill>
                  <a:prstClr val="white"/>
                </a:solidFill>
                <a:effectLst/>
                <a:uLnTx/>
                <a:uFillTx/>
                <a:latin typeface="Univers Condensed Light"/>
                <a:ea typeface="Calibri" panose="020F0502020204030204" pitchFamily="34" charset="0"/>
                <a:cs typeface="Cascadia Code" panose="020B0609020000020004" pitchFamily="49" charset="0"/>
              </a:rPr>
              <a:t>– Computer Engineering Technology </a:t>
            </a:r>
          </a:p>
          <a:p>
            <a:pPr marL="54864" marR="0" lvl="0" indent="0" algn="l" defTabSz="914400" rtl="0" eaLnBrk="1" fontAlgn="auto" latinLnBrk="0" hangingPunct="1">
              <a:lnSpc>
                <a:spcPct val="107000"/>
              </a:lnSpc>
              <a:spcBef>
                <a:spcPts val="0"/>
              </a:spcBef>
              <a:spcAft>
                <a:spcPts val="600"/>
              </a:spcAft>
              <a:buClrTx/>
              <a:buSzTx/>
              <a:buFont typeface="Arial" panose="020B0604020202020204" pitchFamily="34" charset="0"/>
              <a:buNone/>
              <a:tabLst/>
              <a:defRPr/>
            </a:pPr>
            <a:r>
              <a:rPr kumimoji="0" lang="en-CA" sz="1100" b="1" i="0" u="none" strike="noStrike" kern="1200" cap="none" spc="0" normalizeH="0" baseline="0" noProof="0" dirty="0">
                <a:ln>
                  <a:noFill/>
                </a:ln>
                <a:solidFill>
                  <a:prstClr val="white"/>
                </a:solidFill>
                <a:effectLst/>
                <a:uLnTx/>
                <a:uFillTx/>
                <a:latin typeface="Univers Condensed Light"/>
                <a:ea typeface="Calibri" panose="020F0502020204030204" pitchFamily="34" charset="0"/>
                <a:cs typeface="Cascadia Code" panose="020B0609020000020004" pitchFamily="49" charset="0"/>
              </a:rPr>
              <a:t>Muhammed Amash Khan </a:t>
            </a:r>
            <a:r>
              <a:rPr kumimoji="0" lang="en-CA" sz="1100" b="0" i="0" u="none" strike="noStrike" kern="1200" cap="none" spc="0" normalizeH="0" baseline="0" noProof="0" dirty="0">
                <a:ln>
                  <a:noFill/>
                </a:ln>
                <a:solidFill>
                  <a:prstClr val="white"/>
                </a:solidFill>
                <a:effectLst/>
                <a:uLnTx/>
                <a:uFillTx/>
                <a:latin typeface="Univers Condensed Light"/>
                <a:ea typeface="Calibri" panose="020F0502020204030204" pitchFamily="34" charset="0"/>
                <a:cs typeface="Cascadia Code" panose="020B0609020000020004" pitchFamily="49" charset="0"/>
              </a:rPr>
              <a:t>– Computer Engineering Technology </a:t>
            </a:r>
          </a:p>
          <a:p>
            <a:pPr marL="54864"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CA" sz="1100" b="0" i="0" u="none" strike="noStrike" kern="1200" cap="none" spc="0" normalizeH="0" baseline="0" noProof="0" dirty="0">
                <a:ln>
                  <a:noFill/>
                </a:ln>
                <a:solidFill>
                  <a:prstClr val="white"/>
                </a:solidFill>
                <a:effectLst/>
                <a:uLnTx/>
                <a:uFillTx/>
                <a:latin typeface="Univers Condensed Light"/>
                <a:ea typeface="Calibri" panose="020F0502020204030204" pitchFamily="34" charset="0"/>
                <a:cs typeface="Cascadia Code" panose="020B0609020000020004" pitchFamily="49" charset="0"/>
              </a:rPr>
              <a:t>Instructor: Benjamin </a:t>
            </a:r>
            <a:r>
              <a:rPr kumimoji="0" lang="en-CA" sz="1100" b="0" i="0" u="none" strike="noStrike" kern="1200" cap="none" spc="0" normalizeH="0" baseline="0" noProof="0" dirty="0" err="1">
                <a:ln>
                  <a:noFill/>
                </a:ln>
                <a:solidFill>
                  <a:prstClr val="white"/>
                </a:solidFill>
                <a:effectLst/>
                <a:uLnTx/>
                <a:uFillTx/>
                <a:latin typeface="Univers Condensed Light"/>
                <a:ea typeface="Calibri" panose="020F0502020204030204" pitchFamily="34" charset="0"/>
                <a:cs typeface="Cascadia Code" panose="020B0609020000020004" pitchFamily="49" charset="0"/>
              </a:rPr>
              <a:t>Shefler</a:t>
            </a:r>
            <a:endParaRPr kumimoji="0" lang="en-CA" sz="1100" b="0" i="0" u="none" strike="noStrike" kern="1200" cap="none" spc="0" normalizeH="0" baseline="0" noProof="0" dirty="0">
              <a:ln>
                <a:noFill/>
              </a:ln>
              <a:solidFill>
                <a:prstClr val="white"/>
              </a:solidFill>
              <a:effectLst/>
              <a:uLnTx/>
              <a:uFillTx/>
              <a:latin typeface="Univers Condensed Light"/>
              <a:ea typeface="Calibri" panose="020F0502020204030204" pitchFamily="34" charset="0"/>
              <a:cs typeface="Cascadia Code" panose="020B0609020000020004" pitchFamily="49" charset="0"/>
            </a:endParaRPr>
          </a:p>
          <a:p>
            <a:pPr marL="54864"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CA" sz="1100" b="0" i="0" u="none" strike="noStrike" kern="1200" cap="none" spc="0" normalizeH="0" baseline="0" noProof="0" dirty="0">
                <a:ln>
                  <a:noFill/>
                </a:ln>
                <a:solidFill>
                  <a:prstClr val="white"/>
                </a:solidFill>
                <a:effectLst/>
                <a:uLnTx/>
                <a:uFillTx/>
                <a:latin typeface="Univers Condensed Light"/>
                <a:ea typeface="Calibri" panose="020F0502020204030204" pitchFamily="34" charset="0"/>
                <a:cs typeface="Cascadia Code" panose="020B0609020000020004" pitchFamily="49" charset="0"/>
              </a:rPr>
              <a:t>Seneca College</a:t>
            </a:r>
          </a:p>
          <a:p>
            <a:pPr marL="54864"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CA" sz="1100" b="0" i="0" u="none" strike="noStrike" kern="0" cap="none" spc="0" normalizeH="0" baseline="0" noProof="0" dirty="0">
                <a:ln>
                  <a:noFill/>
                </a:ln>
                <a:solidFill>
                  <a:prstClr val="white"/>
                </a:solidFill>
                <a:effectLst/>
                <a:uLnTx/>
                <a:uFillTx/>
                <a:latin typeface="Univers Condensed Light"/>
                <a:ea typeface="Calibri" panose="020F0502020204030204" pitchFamily="34" charset="0"/>
                <a:cs typeface="Cascadia Code" panose="020B0609020000020004" pitchFamily="49" charset="0"/>
              </a:rPr>
              <a:t>Date: 06th of April 2023</a:t>
            </a:r>
            <a:endParaRPr kumimoji="0" lang="en-CA" sz="1800" b="0" i="0" u="none" strike="noStrike" kern="1200" cap="none" spc="0" normalizeH="0" baseline="0" noProof="0" dirty="0">
              <a:ln>
                <a:noFill/>
              </a:ln>
              <a:solidFill>
                <a:prstClr val="white"/>
              </a:solidFill>
              <a:effectLst/>
              <a:uLnTx/>
              <a:uFillTx/>
              <a:latin typeface="Century Schoolbook" panose="02040604050505020304"/>
              <a:ea typeface="+mn-ea"/>
              <a:cs typeface="+mn-cs"/>
            </a:endParaRPr>
          </a:p>
        </p:txBody>
      </p:sp>
      <p:pic>
        <p:nvPicPr>
          <p:cNvPr id="10" name="Picture 9">
            <a:extLst>
              <a:ext uri="{FF2B5EF4-FFF2-40B4-BE49-F238E27FC236}">
                <a16:creationId xmlns:a16="http://schemas.microsoft.com/office/drawing/2014/main" id="{2F0CA050-018D-4964-9B8D-5B24DD0D6748}"/>
              </a:ext>
            </a:extLst>
          </p:cNvPr>
          <p:cNvPicPr>
            <a:picLocks noChangeAspect="1"/>
          </p:cNvPicPr>
          <p:nvPr/>
        </p:nvPicPr>
        <p:blipFill>
          <a:blip r:embed="rId2"/>
          <a:stretch>
            <a:fillRect/>
          </a:stretch>
        </p:blipFill>
        <p:spPr>
          <a:xfrm>
            <a:off x="5814561" y="1286796"/>
            <a:ext cx="6665227" cy="4284408"/>
          </a:xfrm>
          <a:prstGeom prst="rect">
            <a:avLst/>
          </a:prstGeom>
        </p:spPr>
      </p:pic>
    </p:spTree>
    <p:extLst>
      <p:ext uri="{BB962C8B-B14F-4D97-AF65-F5344CB8AC3E}">
        <p14:creationId xmlns:p14="http://schemas.microsoft.com/office/powerpoint/2010/main" val="177151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CD99B-482E-44FA-9A80-B7F30558D85C}"/>
              </a:ext>
            </a:extLst>
          </p:cNvPr>
          <p:cNvSpPr/>
          <p:nvPr/>
        </p:nvSpPr>
        <p:spPr>
          <a:xfrm>
            <a:off x="-16330" y="0"/>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72473"/>
            <a:ext cx="12192001" cy="707886"/>
          </a:xfrm>
          <a:prstGeom prst="rect">
            <a:avLst/>
          </a:prstGeom>
          <a:noFill/>
        </p:spPr>
        <p:txBody>
          <a:bodyPr wrap="square" rtlCol="0">
            <a:spAutoFit/>
          </a:bodyPr>
          <a:lstStyle/>
          <a:p>
            <a:pPr algn="ctr"/>
            <a:r>
              <a:rPr kumimoji="0" lang="en-CA" sz="4000" b="1"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rPr>
              <a:t>AGENDA</a:t>
            </a:r>
            <a:endParaRPr lang="en-CA" sz="2400" dirty="0"/>
          </a:p>
        </p:txBody>
      </p:sp>
      <p:pic>
        <p:nvPicPr>
          <p:cNvPr id="3" name="Graphic 2" descr="Question mark with solid fill">
            <a:extLst>
              <a:ext uri="{FF2B5EF4-FFF2-40B4-BE49-F238E27FC236}">
                <a16:creationId xmlns:a16="http://schemas.microsoft.com/office/drawing/2014/main" id="{0DF74831-A5BC-42C9-A3FB-0C327FC96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18162" y="1760959"/>
            <a:ext cx="914400" cy="1010236"/>
          </a:xfrm>
          <a:prstGeom prst="rect">
            <a:avLst/>
          </a:prstGeom>
          <a:effectLst>
            <a:glow>
              <a:schemeClr val="tx1">
                <a:lumMod val="85000"/>
                <a:alpha val="99000"/>
              </a:schemeClr>
            </a:glow>
            <a:outerShdw dist="50800" sx="1000" sy="1000" algn="ctr" rotWithShape="0">
              <a:srgbClr val="000000"/>
            </a:outerShdw>
            <a:softEdge rad="0"/>
          </a:effectLst>
          <a:scene3d>
            <a:camera prst="orthographicFront">
              <a:rot lat="0" lon="0" rev="0"/>
            </a:camera>
            <a:lightRig rig="threePt" dir="t"/>
          </a:scene3d>
        </p:spPr>
      </p:pic>
      <p:sp>
        <p:nvSpPr>
          <p:cNvPr id="12" name="TextBox 11">
            <a:extLst>
              <a:ext uri="{FF2B5EF4-FFF2-40B4-BE49-F238E27FC236}">
                <a16:creationId xmlns:a16="http://schemas.microsoft.com/office/drawing/2014/main" id="{1EBDDB48-E548-4D82-B055-B635454B053E}"/>
              </a:ext>
            </a:extLst>
          </p:cNvPr>
          <p:cNvSpPr txBox="1"/>
          <p:nvPr/>
        </p:nvSpPr>
        <p:spPr>
          <a:xfrm>
            <a:off x="1970738" y="2933366"/>
            <a:ext cx="2407920" cy="369332"/>
          </a:xfrm>
          <a:prstGeom prst="rect">
            <a:avLst/>
          </a:prstGeom>
          <a:noFill/>
          <a:effectLst>
            <a:glow>
              <a:schemeClr val="tx1">
                <a:lumMod val="85000"/>
                <a:alpha val="99000"/>
              </a:schemeClr>
            </a:glow>
          </a:effectLst>
        </p:spPr>
        <p:txBody>
          <a:bodyPr wrap="square" rtlCol="0">
            <a:spAutoFit/>
          </a:bodyPr>
          <a:lstStyle/>
          <a:p>
            <a:pPr algn="ctr"/>
            <a:r>
              <a:rPr lang="en-CA" b="1" dirty="0">
                <a:latin typeface="Univers Condensed Light"/>
                <a:ea typeface="Calibri" panose="020F0502020204030204" pitchFamily="34" charset="0"/>
                <a:cs typeface="Cascadia Code" panose="020B0609020000020004" pitchFamily="49" charset="0"/>
              </a:rPr>
              <a:t>W</a:t>
            </a:r>
            <a:r>
              <a:rPr kumimoji="0" lang="en-CA" b="1" i="0" u="none" strike="noStrike" kern="1200" cap="none" spc="0" normalizeH="0" baseline="0" noProof="0" dirty="0">
                <a:ln>
                  <a:noFill/>
                </a:ln>
                <a:effectLst/>
                <a:uLnTx/>
                <a:uFillTx/>
                <a:latin typeface="Univers Condensed Light"/>
                <a:ea typeface="Calibri" panose="020F0502020204030204" pitchFamily="34" charset="0"/>
                <a:cs typeface="Cascadia Code" panose="020B0609020000020004" pitchFamily="49" charset="0"/>
              </a:rPr>
              <a:t>hat is the Product?</a:t>
            </a:r>
            <a:endParaRPr lang="en-CA" dirty="0"/>
          </a:p>
        </p:txBody>
      </p:sp>
      <p:pic>
        <p:nvPicPr>
          <p:cNvPr id="5" name="Graphic 4" descr="Checkmark with solid fill">
            <a:extLst>
              <a:ext uri="{FF2B5EF4-FFF2-40B4-BE49-F238E27FC236}">
                <a16:creationId xmlns:a16="http://schemas.microsoft.com/office/drawing/2014/main" id="{5D53327D-5E8B-43B7-A807-F6C918D886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6956" y="1735970"/>
            <a:ext cx="914400" cy="1010236"/>
          </a:xfrm>
          <a:prstGeom prst="rect">
            <a:avLst/>
          </a:prstGeom>
        </p:spPr>
      </p:pic>
      <p:sp>
        <p:nvSpPr>
          <p:cNvPr id="15" name="TextBox 14">
            <a:extLst>
              <a:ext uri="{FF2B5EF4-FFF2-40B4-BE49-F238E27FC236}">
                <a16:creationId xmlns:a16="http://schemas.microsoft.com/office/drawing/2014/main" id="{C468550C-B1BC-4F32-AD82-6A4A18F552F4}"/>
              </a:ext>
            </a:extLst>
          </p:cNvPr>
          <p:cNvSpPr txBox="1"/>
          <p:nvPr/>
        </p:nvSpPr>
        <p:spPr>
          <a:xfrm>
            <a:off x="4820196" y="2901709"/>
            <a:ext cx="2407920" cy="369332"/>
          </a:xfrm>
          <a:prstGeom prst="rect">
            <a:avLst/>
          </a:prstGeom>
          <a:noFill/>
        </p:spPr>
        <p:txBody>
          <a:bodyPr wrap="square" rtlCol="0">
            <a:spAutoFit/>
          </a:bodyPr>
          <a:lstStyle/>
          <a:p>
            <a:pPr algn="ctr"/>
            <a:r>
              <a:rPr lang="en-CA" b="1" dirty="0">
                <a:latin typeface="Univers Condensed Light"/>
                <a:ea typeface="Calibri" panose="020F0502020204030204" pitchFamily="34" charset="0"/>
                <a:cs typeface="Cascadia Code" panose="020B0609020000020004" pitchFamily="49" charset="0"/>
              </a:rPr>
              <a:t>Key Features</a:t>
            </a:r>
            <a:endParaRPr lang="en-CA" dirty="0"/>
          </a:p>
        </p:txBody>
      </p:sp>
      <p:pic>
        <p:nvPicPr>
          <p:cNvPr id="18" name="Graphic 17" descr="Fingerprint with solid fill">
            <a:extLst>
              <a:ext uri="{FF2B5EF4-FFF2-40B4-BE49-F238E27FC236}">
                <a16:creationId xmlns:a16="http://schemas.microsoft.com/office/drawing/2014/main" id="{272BB69C-A382-4B02-B527-AA630E150D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8884" y="3998623"/>
            <a:ext cx="914400" cy="1010236"/>
          </a:xfrm>
          <a:prstGeom prst="rect">
            <a:avLst/>
          </a:prstGeom>
        </p:spPr>
      </p:pic>
      <p:pic>
        <p:nvPicPr>
          <p:cNvPr id="20" name="Graphic 19" descr="Head with gears with solid fill">
            <a:extLst>
              <a:ext uri="{FF2B5EF4-FFF2-40B4-BE49-F238E27FC236}">
                <a16:creationId xmlns:a16="http://schemas.microsoft.com/office/drawing/2014/main" id="{46B1C8C3-C0C7-429E-9B69-796CD8F181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20844" y="3998623"/>
            <a:ext cx="1063288" cy="1054435"/>
          </a:xfrm>
          <a:prstGeom prst="rect">
            <a:avLst/>
          </a:prstGeom>
        </p:spPr>
      </p:pic>
      <p:pic>
        <p:nvPicPr>
          <p:cNvPr id="22" name="Graphic 21" descr="List with solid fill">
            <a:extLst>
              <a:ext uri="{FF2B5EF4-FFF2-40B4-BE49-F238E27FC236}">
                <a16:creationId xmlns:a16="http://schemas.microsoft.com/office/drawing/2014/main" id="{0E5C13B7-4DDD-4132-8BB6-8C0003032A5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70892" y="1889937"/>
            <a:ext cx="914400" cy="1010236"/>
          </a:xfrm>
          <a:prstGeom prst="rect">
            <a:avLst/>
          </a:prstGeom>
        </p:spPr>
      </p:pic>
      <p:sp>
        <p:nvSpPr>
          <p:cNvPr id="23" name="TextBox 22">
            <a:extLst>
              <a:ext uri="{FF2B5EF4-FFF2-40B4-BE49-F238E27FC236}">
                <a16:creationId xmlns:a16="http://schemas.microsoft.com/office/drawing/2014/main" id="{242198EA-AC6D-4C71-9B00-7E341D59745A}"/>
              </a:ext>
            </a:extLst>
          </p:cNvPr>
          <p:cNvSpPr txBox="1"/>
          <p:nvPr/>
        </p:nvSpPr>
        <p:spPr>
          <a:xfrm>
            <a:off x="7924132" y="2954380"/>
            <a:ext cx="2407920" cy="369332"/>
          </a:xfrm>
          <a:prstGeom prst="rect">
            <a:avLst/>
          </a:prstGeom>
          <a:noFill/>
        </p:spPr>
        <p:txBody>
          <a:bodyPr wrap="square" rtlCol="0">
            <a:spAutoFit/>
          </a:bodyPr>
          <a:lstStyle/>
          <a:p>
            <a:pPr algn="ctr"/>
            <a:r>
              <a:rPr lang="en-US" b="1" dirty="0">
                <a:latin typeface="Univers Condensed Light"/>
                <a:ea typeface="Calibri" panose="020F0502020204030204" pitchFamily="34" charset="0"/>
                <a:cs typeface="Cascadia Code" panose="020B0609020000020004" pitchFamily="49" charset="0"/>
              </a:rPr>
              <a:t>How it works</a:t>
            </a:r>
            <a:endParaRPr lang="en-CA" dirty="0"/>
          </a:p>
        </p:txBody>
      </p:sp>
      <p:sp>
        <p:nvSpPr>
          <p:cNvPr id="24" name="TextBox 23">
            <a:extLst>
              <a:ext uri="{FF2B5EF4-FFF2-40B4-BE49-F238E27FC236}">
                <a16:creationId xmlns:a16="http://schemas.microsoft.com/office/drawing/2014/main" id="{77751796-1271-4E74-8791-FB5527F8796A}"/>
              </a:ext>
            </a:extLst>
          </p:cNvPr>
          <p:cNvSpPr txBox="1"/>
          <p:nvPr/>
        </p:nvSpPr>
        <p:spPr>
          <a:xfrm>
            <a:off x="662124" y="5028639"/>
            <a:ext cx="2407920" cy="369332"/>
          </a:xfrm>
          <a:prstGeom prst="rect">
            <a:avLst/>
          </a:prstGeom>
          <a:noFill/>
        </p:spPr>
        <p:txBody>
          <a:bodyPr wrap="square" rtlCol="0">
            <a:spAutoFit/>
          </a:bodyPr>
          <a:lstStyle/>
          <a:p>
            <a:pPr algn="ctr"/>
            <a:r>
              <a:rPr lang="en-US" b="1" dirty="0">
                <a:latin typeface="Univers Condensed Light"/>
                <a:ea typeface="Calibri" panose="020F0502020204030204" pitchFamily="34" charset="0"/>
                <a:cs typeface="Cascadia Code" panose="020B0609020000020004" pitchFamily="49" charset="0"/>
              </a:rPr>
              <a:t>H</a:t>
            </a:r>
            <a:r>
              <a:rPr lang="en-CA" b="1" dirty="0">
                <a:latin typeface="Univers Condensed Light"/>
                <a:ea typeface="Calibri" panose="020F0502020204030204" pitchFamily="34" charset="0"/>
                <a:cs typeface="Cascadia Code" panose="020B0609020000020004" pitchFamily="49" charset="0"/>
              </a:rPr>
              <a:t>ow it was built</a:t>
            </a:r>
            <a:endParaRPr lang="en-CA" dirty="0"/>
          </a:p>
        </p:txBody>
      </p:sp>
      <p:sp>
        <p:nvSpPr>
          <p:cNvPr id="25" name="TextBox 24">
            <a:extLst>
              <a:ext uri="{FF2B5EF4-FFF2-40B4-BE49-F238E27FC236}">
                <a16:creationId xmlns:a16="http://schemas.microsoft.com/office/drawing/2014/main" id="{56FF449D-6248-47DE-B4B3-55EAEA16CBA4}"/>
              </a:ext>
            </a:extLst>
          </p:cNvPr>
          <p:cNvSpPr txBox="1"/>
          <p:nvPr/>
        </p:nvSpPr>
        <p:spPr>
          <a:xfrm>
            <a:off x="3489960" y="5023670"/>
            <a:ext cx="2407920" cy="369332"/>
          </a:xfrm>
          <a:prstGeom prst="rect">
            <a:avLst/>
          </a:prstGeom>
          <a:noFill/>
        </p:spPr>
        <p:txBody>
          <a:bodyPr wrap="square" rtlCol="0">
            <a:spAutoFit/>
          </a:bodyPr>
          <a:lstStyle/>
          <a:p>
            <a:pPr algn="ctr"/>
            <a:r>
              <a:rPr lang="en-US" b="1" dirty="0">
                <a:latin typeface="Univers Condensed Light"/>
                <a:ea typeface="Calibri" panose="020F0502020204030204" pitchFamily="34" charset="0"/>
                <a:cs typeface="Cascadia Code" panose="020B0609020000020004" pitchFamily="49" charset="0"/>
              </a:rPr>
              <a:t>Diagrams</a:t>
            </a:r>
            <a:endParaRPr lang="en-CA" dirty="0"/>
          </a:p>
        </p:txBody>
      </p:sp>
      <p:sp>
        <p:nvSpPr>
          <p:cNvPr id="26" name="TextBox 25">
            <a:extLst>
              <a:ext uri="{FF2B5EF4-FFF2-40B4-BE49-F238E27FC236}">
                <a16:creationId xmlns:a16="http://schemas.microsoft.com/office/drawing/2014/main" id="{92494267-EA24-4DBC-8DD1-49F873607ED8}"/>
              </a:ext>
            </a:extLst>
          </p:cNvPr>
          <p:cNvSpPr txBox="1"/>
          <p:nvPr/>
        </p:nvSpPr>
        <p:spPr>
          <a:xfrm>
            <a:off x="9248528" y="5091550"/>
            <a:ext cx="2407920" cy="369332"/>
          </a:xfrm>
          <a:prstGeom prst="rect">
            <a:avLst/>
          </a:prstGeom>
          <a:noFill/>
        </p:spPr>
        <p:txBody>
          <a:bodyPr wrap="square" rtlCol="0">
            <a:spAutoFit/>
          </a:bodyPr>
          <a:lstStyle/>
          <a:p>
            <a:pPr algn="ctr"/>
            <a:r>
              <a:rPr lang="en-US" b="1" dirty="0">
                <a:latin typeface="Univers Condensed Light"/>
                <a:ea typeface="Calibri" panose="020F0502020204030204" pitchFamily="34" charset="0"/>
                <a:cs typeface="Cascadia Code" panose="020B0609020000020004" pitchFamily="49" charset="0"/>
              </a:rPr>
              <a:t>Future Development </a:t>
            </a:r>
            <a:endParaRPr lang="en-CA" dirty="0"/>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4332514" y="1028084"/>
            <a:ext cx="3494315" cy="5227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0" name="Graphic 29" descr="Venn diagram with solid fill">
            <a:extLst>
              <a:ext uri="{FF2B5EF4-FFF2-40B4-BE49-F238E27FC236}">
                <a16:creationId xmlns:a16="http://schemas.microsoft.com/office/drawing/2014/main" id="{C8386C8D-247A-4838-A770-8AB31B9C6A4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190728" y="4018968"/>
            <a:ext cx="1006384" cy="1006384"/>
          </a:xfrm>
          <a:prstGeom prst="rect">
            <a:avLst/>
          </a:prstGeom>
        </p:spPr>
      </p:pic>
      <p:pic>
        <p:nvPicPr>
          <p:cNvPr id="32" name="Graphic 31" descr="Close with solid fill">
            <a:extLst>
              <a:ext uri="{FF2B5EF4-FFF2-40B4-BE49-F238E27FC236}">
                <a16:creationId xmlns:a16="http://schemas.microsoft.com/office/drawing/2014/main" id="{A07C0178-1190-4442-849E-10BED5238DF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01778" y="4109270"/>
            <a:ext cx="914400" cy="914400"/>
          </a:xfrm>
          <a:prstGeom prst="rect">
            <a:avLst/>
          </a:prstGeom>
        </p:spPr>
      </p:pic>
      <p:sp>
        <p:nvSpPr>
          <p:cNvPr id="33" name="TextBox 32">
            <a:extLst>
              <a:ext uri="{FF2B5EF4-FFF2-40B4-BE49-F238E27FC236}">
                <a16:creationId xmlns:a16="http://schemas.microsoft.com/office/drawing/2014/main" id="{96B7AB40-881E-405C-8D5D-5A1D1791A014}"/>
              </a:ext>
            </a:extLst>
          </p:cNvPr>
          <p:cNvSpPr txBox="1"/>
          <p:nvPr/>
        </p:nvSpPr>
        <p:spPr>
          <a:xfrm>
            <a:off x="6369244" y="5090855"/>
            <a:ext cx="2407920" cy="369332"/>
          </a:xfrm>
          <a:prstGeom prst="rect">
            <a:avLst/>
          </a:prstGeom>
          <a:noFill/>
        </p:spPr>
        <p:txBody>
          <a:bodyPr wrap="square" rtlCol="0">
            <a:spAutoFit/>
          </a:bodyPr>
          <a:lstStyle/>
          <a:p>
            <a:pPr algn="ctr"/>
            <a:r>
              <a:rPr lang="en-US" dirty="0">
                <a:latin typeface="Univers Condensed Light" panose="020B0306020202040204" pitchFamily="34" charset="0"/>
              </a:rPr>
              <a:t>Viability</a:t>
            </a:r>
            <a:endParaRPr lang="en-CA" dirty="0">
              <a:latin typeface="Univers Condensed Light" panose="020B0306020202040204" pitchFamily="34" charset="0"/>
            </a:endParaRPr>
          </a:p>
        </p:txBody>
      </p:sp>
    </p:spTree>
    <p:extLst>
      <p:ext uri="{BB962C8B-B14F-4D97-AF65-F5344CB8AC3E}">
        <p14:creationId xmlns:p14="http://schemas.microsoft.com/office/powerpoint/2010/main" val="142011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CD99B-482E-44FA-9A80-B7F30558D85C}"/>
              </a:ext>
            </a:extLst>
          </p:cNvPr>
          <p:cNvSpPr/>
          <p:nvPr/>
        </p:nvSpPr>
        <p:spPr>
          <a:xfrm>
            <a:off x="16329" y="0"/>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19560"/>
            <a:ext cx="12192001" cy="1446550"/>
          </a:xfrm>
          <a:prstGeom prst="rect">
            <a:avLst/>
          </a:prstGeom>
          <a:noFill/>
        </p:spPr>
        <p:txBody>
          <a:bodyPr wrap="square" rtlCol="0">
            <a:spAutoFit/>
          </a:bodyPr>
          <a:lstStyle/>
          <a:p>
            <a:pPr algn="ctr"/>
            <a:r>
              <a:rPr lang="en-US" sz="4000" b="1" dirty="0">
                <a:latin typeface="Univers Condensed Light"/>
                <a:ea typeface="Calibri" panose="020F0502020204030204" pitchFamily="34" charset="0"/>
                <a:cs typeface="Cascadia Code" panose="020B0609020000020004" pitchFamily="49" charset="0"/>
              </a:rPr>
              <a:t>W</a:t>
            </a:r>
            <a:r>
              <a:rPr lang="en-CA" sz="4000" b="1" dirty="0">
                <a:latin typeface="Univers Condensed Light"/>
                <a:ea typeface="Calibri" panose="020F0502020204030204" pitchFamily="34" charset="0"/>
                <a:cs typeface="Cascadia Code" panose="020B0609020000020004" pitchFamily="49" charset="0"/>
              </a:rPr>
              <a:t>hat is the Product?</a:t>
            </a:r>
          </a:p>
          <a:p>
            <a:pPr algn="ctr"/>
            <a:r>
              <a:rPr lang="en-CA" sz="2400" b="1" dirty="0">
                <a:solidFill>
                  <a:schemeClr val="accent1">
                    <a:lumMod val="60000"/>
                    <a:lumOff val="40000"/>
                  </a:schemeClr>
                </a:solidFill>
                <a:latin typeface="Univers Condensed Light"/>
                <a:ea typeface="Calibri" panose="020F0502020204030204" pitchFamily="34" charset="0"/>
                <a:cs typeface="Cascadia Code" panose="020B0609020000020004" pitchFamily="49" charset="0"/>
              </a:rPr>
              <a:t>A Finger Based Check-In System</a:t>
            </a:r>
            <a:endParaRPr lang="en-CA" sz="4000" b="1" dirty="0">
              <a:solidFill>
                <a:schemeClr val="accent1">
                  <a:lumMod val="60000"/>
                  <a:lumOff val="40000"/>
                </a:schemeClr>
              </a:solidFill>
              <a:latin typeface="Univers Condensed Light"/>
              <a:ea typeface="Calibri" panose="020F0502020204030204" pitchFamily="34" charset="0"/>
              <a:cs typeface="Cascadia Code" panose="020B0609020000020004" pitchFamily="49" charset="0"/>
            </a:endParaRPr>
          </a:p>
          <a:p>
            <a:pPr algn="ctr"/>
            <a:endParaRPr lang="en-CA" sz="2400" dirty="0"/>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4059825" y="1435473"/>
            <a:ext cx="403968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extBox 1">
            <a:extLst>
              <a:ext uri="{FF2B5EF4-FFF2-40B4-BE49-F238E27FC236}">
                <a16:creationId xmlns:a16="http://schemas.microsoft.com/office/drawing/2014/main" id="{ADF93288-E1B2-4953-8B74-2C7D0481FF96}"/>
              </a:ext>
            </a:extLst>
          </p:cNvPr>
          <p:cNvSpPr txBox="1"/>
          <p:nvPr/>
        </p:nvSpPr>
        <p:spPr>
          <a:xfrm>
            <a:off x="779276" y="2303471"/>
            <a:ext cx="7630255" cy="1569660"/>
          </a:xfrm>
          <a:prstGeom prst="rect">
            <a:avLst/>
          </a:prstGeom>
          <a:noFill/>
        </p:spPr>
        <p:txBody>
          <a:bodyPr wrap="square" rtlCol="0">
            <a:spAutoFit/>
          </a:bodyPr>
          <a:lstStyle/>
          <a:p>
            <a:r>
              <a:rPr lang="en-US" sz="2400" dirty="0">
                <a:latin typeface="Univers Condensed Light" panose="020B0306020202040204" pitchFamily="34" charset="0"/>
              </a:rPr>
              <a:t>- An authentication system to stream line the commercial check in process while increasing security</a:t>
            </a:r>
          </a:p>
          <a:p>
            <a:endParaRPr lang="en-US" sz="2400" dirty="0">
              <a:latin typeface="Univers Condensed Light" panose="020B0306020202040204" pitchFamily="34" charset="0"/>
            </a:endParaRPr>
          </a:p>
          <a:p>
            <a:r>
              <a:rPr lang="en-US" sz="2400" dirty="0">
                <a:latin typeface="Univers Condensed Light" panose="020B0306020202040204" pitchFamily="34" charset="0"/>
              </a:rPr>
              <a:t>- Uses Fingerprints to authenticate users</a:t>
            </a:r>
          </a:p>
        </p:txBody>
      </p:sp>
      <p:pic>
        <p:nvPicPr>
          <p:cNvPr id="21" name="Picture 20">
            <a:extLst>
              <a:ext uri="{FF2B5EF4-FFF2-40B4-BE49-F238E27FC236}">
                <a16:creationId xmlns:a16="http://schemas.microsoft.com/office/drawing/2014/main" id="{8C2313EE-06F7-4BF7-AEA0-536D5EE7C71A}"/>
              </a:ext>
            </a:extLst>
          </p:cNvPr>
          <p:cNvPicPr>
            <a:picLocks noChangeAspect="1"/>
          </p:cNvPicPr>
          <p:nvPr/>
        </p:nvPicPr>
        <p:blipFill>
          <a:blip r:embed="rId2"/>
          <a:stretch>
            <a:fillRect/>
          </a:stretch>
        </p:blipFill>
        <p:spPr>
          <a:xfrm>
            <a:off x="8254959" y="2085670"/>
            <a:ext cx="3795529" cy="2439766"/>
          </a:xfrm>
          <a:prstGeom prst="rect">
            <a:avLst/>
          </a:prstGeom>
        </p:spPr>
      </p:pic>
    </p:spTree>
    <p:extLst>
      <p:ext uri="{BB962C8B-B14F-4D97-AF65-F5344CB8AC3E}">
        <p14:creationId xmlns:p14="http://schemas.microsoft.com/office/powerpoint/2010/main" val="26189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CD99B-482E-44FA-9A80-B7F30558D85C}"/>
              </a:ext>
            </a:extLst>
          </p:cNvPr>
          <p:cNvSpPr/>
          <p:nvPr/>
        </p:nvSpPr>
        <p:spPr>
          <a:xfrm>
            <a:off x="16329" y="0"/>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19560"/>
            <a:ext cx="12192001" cy="1077218"/>
          </a:xfrm>
          <a:prstGeom prst="rect">
            <a:avLst/>
          </a:prstGeom>
          <a:noFill/>
        </p:spPr>
        <p:txBody>
          <a:bodyPr wrap="square" rtlCol="0">
            <a:spAutoFit/>
          </a:bodyPr>
          <a:lstStyle/>
          <a:p>
            <a:pPr algn="ctr"/>
            <a:r>
              <a:rPr lang="en-US" sz="4000" b="1" dirty="0">
                <a:latin typeface="Univers Condensed Light"/>
                <a:ea typeface="Calibri" panose="020F0502020204030204" pitchFamily="34" charset="0"/>
                <a:cs typeface="Cascadia Code" panose="020B0609020000020004" pitchFamily="49" charset="0"/>
              </a:rPr>
              <a:t>Key Features</a:t>
            </a:r>
            <a:endParaRPr lang="en-CA" sz="4000" b="1" dirty="0">
              <a:latin typeface="Univers Condensed Light"/>
              <a:ea typeface="Calibri" panose="020F0502020204030204" pitchFamily="34" charset="0"/>
              <a:cs typeface="Cascadia Code" panose="020B0609020000020004" pitchFamily="49" charset="0"/>
            </a:endParaRPr>
          </a:p>
          <a:p>
            <a:pPr algn="ctr"/>
            <a:endParaRPr lang="en-CA" sz="2400" dirty="0"/>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4207735" y="1069195"/>
            <a:ext cx="374386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FF315437-397C-4AFB-B330-4F2F7DD3942C}"/>
              </a:ext>
            </a:extLst>
          </p:cNvPr>
          <p:cNvSpPr txBox="1"/>
          <p:nvPr/>
        </p:nvSpPr>
        <p:spPr>
          <a:xfrm>
            <a:off x="298245" y="2031877"/>
            <a:ext cx="2420030" cy="400110"/>
          </a:xfrm>
          <a:prstGeom prst="rect">
            <a:avLst/>
          </a:prstGeom>
          <a:noFill/>
        </p:spPr>
        <p:txBody>
          <a:bodyPr wrap="square">
            <a:spAutoFit/>
          </a:bodyPr>
          <a:lstStyle/>
          <a:p>
            <a:pPr algn="ctr"/>
            <a:r>
              <a:rPr lang="en-CA" sz="2000" kern="0" dirty="0">
                <a:effectLst/>
                <a:latin typeface="Univers Condensed Light" panose="020B0306020202040204" pitchFamily="34" charset="0"/>
                <a:ea typeface="Calibri" panose="020F0502020204030204" pitchFamily="34" charset="0"/>
                <a:cs typeface="Arial" panose="020B0604020202020204" pitchFamily="34" charset="0"/>
              </a:rPr>
              <a:t>Fingerprint scanner</a:t>
            </a:r>
            <a:endParaRPr lang="en-CA" sz="2000" dirty="0">
              <a:latin typeface="Univers Condensed Light" panose="020B0306020202040204" pitchFamily="34" charset="0"/>
            </a:endParaRPr>
          </a:p>
        </p:txBody>
      </p:sp>
      <p:cxnSp>
        <p:nvCxnSpPr>
          <p:cNvPr id="5" name="Straight Connector 4">
            <a:extLst>
              <a:ext uri="{FF2B5EF4-FFF2-40B4-BE49-F238E27FC236}">
                <a16:creationId xmlns:a16="http://schemas.microsoft.com/office/drawing/2014/main" id="{B86A31D9-9554-4B94-B336-A3E3616E66ED}"/>
              </a:ext>
            </a:extLst>
          </p:cNvPr>
          <p:cNvCxnSpPr>
            <a:cxnSpLocks/>
          </p:cNvCxnSpPr>
          <p:nvPr/>
        </p:nvCxnSpPr>
        <p:spPr>
          <a:xfrm>
            <a:off x="441911" y="2789141"/>
            <a:ext cx="21326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304805B-C74A-46F3-88F1-2C246AC344F5}"/>
              </a:ext>
            </a:extLst>
          </p:cNvPr>
          <p:cNvSpPr txBox="1"/>
          <p:nvPr/>
        </p:nvSpPr>
        <p:spPr>
          <a:xfrm>
            <a:off x="513168" y="3067087"/>
            <a:ext cx="1990184" cy="2523768"/>
          </a:xfrm>
          <a:prstGeom prst="rect">
            <a:avLst/>
          </a:prstGeom>
          <a:noFill/>
        </p:spPr>
        <p:txBody>
          <a:bodyPr wrap="square" rtlCol="0">
            <a:spAutoFit/>
          </a:bodyPr>
          <a:lstStyle/>
          <a:p>
            <a:r>
              <a:rPr lang="en-CA" sz="1400" dirty="0">
                <a:effectLst/>
                <a:latin typeface="Univers Condensed Light" panose="020B0306020202040204" pitchFamily="34" charset="0"/>
                <a:ea typeface="Calibri" panose="020F0502020204030204" pitchFamily="34" charset="0"/>
                <a:cs typeface="Arial" panose="020B0604020202020204" pitchFamily="34" charset="0"/>
              </a:rPr>
              <a:t>The R307 finger print scanner used in this project waits for a finger to be placed on the scanner, once done, if authenticated, it activates the solenoid to unlock the door. The scanner is also used during the enrollment process to store alongside the user ID.</a:t>
            </a:r>
          </a:p>
          <a:p>
            <a:endParaRPr lang="en-CA" b="1" dirty="0"/>
          </a:p>
        </p:txBody>
      </p:sp>
      <p:sp>
        <p:nvSpPr>
          <p:cNvPr id="29" name="TextBox 28">
            <a:extLst>
              <a:ext uri="{FF2B5EF4-FFF2-40B4-BE49-F238E27FC236}">
                <a16:creationId xmlns:a16="http://schemas.microsoft.com/office/drawing/2014/main" id="{0B60D777-D91D-4772-BCD7-9B60ED2F9160}"/>
              </a:ext>
            </a:extLst>
          </p:cNvPr>
          <p:cNvSpPr txBox="1"/>
          <p:nvPr/>
        </p:nvSpPr>
        <p:spPr>
          <a:xfrm>
            <a:off x="3266830" y="1915217"/>
            <a:ext cx="2420030" cy="707886"/>
          </a:xfrm>
          <a:prstGeom prst="rect">
            <a:avLst/>
          </a:prstGeom>
          <a:noFill/>
        </p:spPr>
        <p:txBody>
          <a:bodyPr wrap="square">
            <a:spAutoFit/>
          </a:bodyPr>
          <a:lstStyle/>
          <a:p>
            <a:pPr algn="ctr"/>
            <a:r>
              <a:rPr lang="en-US" sz="2000" kern="0" dirty="0">
                <a:effectLst/>
                <a:latin typeface="Univers Condensed Light" panose="020B0306020202040204" pitchFamily="34" charset="0"/>
                <a:ea typeface="Calibri" panose="020F0502020204030204" pitchFamily="34" charset="0"/>
                <a:cs typeface="Arial" panose="020B0604020202020204" pitchFamily="34" charset="0"/>
              </a:rPr>
              <a:t>Web based application with the GUI</a:t>
            </a:r>
            <a:endParaRPr lang="en-CA" sz="2000" dirty="0">
              <a:latin typeface="Univers Condensed Light" panose="020B0306020202040204" pitchFamily="34" charset="0"/>
            </a:endParaRPr>
          </a:p>
        </p:txBody>
      </p:sp>
      <p:cxnSp>
        <p:nvCxnSpPr>
          <p:cNvPr id="30" name="Straight Connector 29">
            <a:extLst>
              <a:ext uri="{FF2B5EF4-FFF2-40B4-BE49-F238E27FC236}">
                <a16:creationId xmlns:a16="http://schemas.microsoft.com/office/drawing/2014/main" id="{46C38CE4-E1EC-4DC0-99A4-2DCB9FABEEB3}"/>
              </a:ext>
            </a:extLst>
          </p:cNvPr>
          <p:cNvCxnSpPr>
            <a:cxnSpLocks/>
          </p:cNvCxnSpPr>
          <p:nvPr/>
        </p:nvCxnSpPr>
        <p:spPr>
          <a:xfrm>
            <a:off x="3408554" y="2789362"/>
            <a:ext cx="21326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F452B21-C447-4FA4-A7E7-4AFCCA7D405D}"/>
              </a:ext>
            </a:extLst>
          </p:cNvPr>
          <p:cNvSpPr txBox="1"/>
          <p:nvPr/>
        </p:nvSpPr>
        <p:spPr>
          <a:xfrm>
            <a:off x="3479811" y="3067087"/>
            <a:ext cx="1990184" cy="1815882"/>
          </a:xfrm>
          <a:prstGeom prst="rect">
            <a:avLst/>
          </a:prstGeom>
          <a:noFill/>
        </p:spPr>
        <p:txBody>
          <a:bodyPr wrap="square" rtlCol="0">
            <a:spAutoFit/>
          </a:bodyPr>
          <a:lstStyle/>
          <a:p>
            <a:r>
              <a:rPr lang="en-US" sz="1400" dirty="0">
                <a:latin typeface="Univers Condensed Light" panose="020B0306020202040204" pitchFamily="34" charset="0"/>
                <a:ea typeface="Calibri" panose="020F0502020204030204" pitchFamily="34" charset="0"/>
                <a:cs typeface="Arial" panose="020B0604020202020204" pitchFamily="34" charset="0"/>
              </a:rPr>
              <a:t>T</a:t>
            </a:r>
            <a:r>
              <a:rPr lang="en-US" sz="1400" dirty="0">
                <a:effectLst/>
                <a:latin typeface="Univers Condensed Light" panose="020B0306020202040204" pitchFamily="34" charset="0"/>
                <a:ea typeface="Calibri" panose="020F0502020204030204" pitchFamily="34" charset="0"/>
                <a:cs typeface="Arial" panose="020B0604020202020204" pitchFamily="34" charset="0"/>
              </a:rPr>
              <a:t>he user will use to interact with the application. Uses Flask to run a web application that will give the user the option to either log in with just the credentials, or to create a new account.</a:t>
            </a:r>
            <a:endParaRPr lang="en-CA" b="1" dirty="0"/>
          </a:p>
        </p:txBody>
      </p:sp>
      <p:sp>
        <p:nvSpPr>
          <p:cNvPr id="32" name="TextBox 31">
            <a:extLst>
              <a:ext uri="{FF2B5EF4-FFF2-40B4-BE49-F238E27FC236}">
                <a16:creationId xmlns:a16="http://schemas.microsoft.com/office/drawing/2014/main" id="{35DFF24E-2FE1-4397-BB8F-3E1593561C73}"/>
              </a:ext>
            </a:extLst>
          </p:cNvPr>
          <p:cNvSpPr txBox="1"/>
          <p:nvPr/>
        </p:nvSpPr>
        <p:spPr>
          <a:xfrm>
            <a:off x="6313907" y="1877989"/>
            <a:ext cx="2420030" cy="707886"/>
          </a:xfrm>
          <a:prstGeom prst="rect">
            <a:avLst/>
          </a:prstGeom>
          <a:noFill/>
        </p:spPr>
        <p:txBody>
          <a:bodyPr wrap="square">
            <a:spAutoFit/>
          </a:bodyPr>
          <a:lstStyle/>
          <a:p>
            <a:pPr algn="ctr"/>
            <a:r>
              <a:rPr lang="en-US" sz="2000" kern="0" dirty="0">
                <a:effectLst/>
                <a:latin typeface="Univers Condensed Light" panose="020B0306020202040204" pitchFamily="34" charset="0"/>
                <a:ea typeface="Calibri" panose="020F0502020204030204" pitchFamily="34" charset="0"/>
                <a:cs typeface="Arial" panose="020B0604020202020204" pitchFamily="34" charset="0"/>
              </a:rPr>
              <a:t>Door lock that unlocks when authenticated</a:t>
            </a:r>
            <a:endParaRPr lang="en-CA" sz="2000" dirty="0">
              <a:latin typeface="Univers Condensed Light" panose="020B0306020202040204" pitchFamily="34" charset="0"/>
            </a:endParaRPr>
          </a:p>
        </p:txBody>
      </p:sp>
      <p:cxnSp>
        <p:nvCxnSpPr>
          <p:cNvPr id="33" name="Straight Connector 32">
            <a:extLst>
              <a:ext uri="{FF2B5EF4-FFF2-40B4-BE49-F238E27FC236}">
                <a16:creationId xmlns:a16="http://schemas.microsoft.com/office/drawing/2014/main" id="{9FB174ED-A3EC-4CA4-93F7-43F2D82E62E6}"/>
              </a:ext>
            </a:extLst>
          </p:cNvPr>
          <p:cNvCxnSpPr>
            <a:cxnSpLocks/>
          </p:cNvCxnSpPr>
          <p:nvPr/>
        </p:nvCxnSpPr>
        <p:spPr>
          <a:xfrm>
            <a:off x="6458004" y="2789141"/>
            <a:ext cx="21326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23CB9B7-926A-40F5-B8D4-13BB5CEE7EAF}"/>
              </a:ext>
            </a:extLst>
          </p:cNvPr>
          <p:cNvSpPr txBox="1"/>
          <p:nvPr/>
        </p:nvSpPr>
        <p:spPr>
          <a:xfrm>
            <a:off x="6563488" y="3067086"/>
            <a:ext cx="1990184" cy="1169551"/>
          </a:xfrm>
          <a:prstGeom prst="rect">
            <a:avLst/>
          </a:prstGeom>
          <a:noFill/>
        </p:spPr>
        <p:txBody>
          <a:bodyPr wrap="square" rtlCol="0">
            <a:spAutoFit/>
          </a:bodyPr>
          <a:lstStyle/>
          <a:p>
            <a:r>
              <a:rPr lang="en-US" sz="1400" dirty="0">
                <a:effectLst/>
                <a:latin typeface="Univers Condensed Light" panose="020B0306020202040204" pitchFamily="34" charset="0"/>
                <a:ea typeface="Calibri" panose="020F0502020204030204" pitchFamily="34" charset="0"/>
                <a:cs typeface="Arial" panose="020B0604020202020204" pitchFamily="34" charset="0"/>
              </a:rPr>
              <a:t>A 12V solenoid that is activated when the fingerprint is authenticated causing it to contract, in turn unlocking the door. </a:t>
            </a:r>
            <a:endParaRPr lang="en-CA" b="1" dirty="0"/>
          </a:p>
        </p:txBody>
      </p:sp>
      <p:sp>
        <p:nvSpPr>
          <p:cNvPr id="35" name="TextBox 34">
            <a:extLst>
              <a:ext uri="{FF2B5EF4-FFF2-40B4-BE49-F238E27FC236}">
                <a16:creationId xmlns:a16="http://schemas.microsoft.com/office/drawing/2014/main" id="{7933C6AB-FDE3-4CAB-843C-369A24CA5442}"/>
              </a:ext>
            </a:extLst>
          </p:cNvPr>
          <p:cNvSpPr txBox="1"/>
          <p:nvPr/>
        </p:nvSpPr>
        <p:spPr>
          <a:xfrm>
            <a:off x="9360984" y="1877989"/>
            <a:ext cx="2420030" cy="707886"/>
          </a:xfrm>
          <a:prstGeom prst="rect">
            <a:avLst/>
          </a:prstGeom>
          <a:noFill/>
        </p:spPr>
        <p:txBody>
          <a:bodyPr wrap="square">
            <a:spAutoFit/>
          </a:bodyPr>
          <a:lstStyle/>
          <a:p>
            <a:pPr algn="ctr"/>
            <a:r>
              <a:rPr lang="en-US" sz="2000" kern="0" dirty="0">
                <a:effectLst/>
                <a:latin typeface="Univers Condensed Light" panose="020B0306020202040204" pitchFamily="34" charset="0"/>
                <a:ea typeface="Calibri" panose="020F0502020204030204" pitchFamily="34" charset="0"/>
                <a:cs typeface="Arial" panose="020B0604020202020204" pitchFamily="34" charset="0"/>
              </a:rPr>
              <a:t>LCD that displays interim messages </a:t>
            </a:r>
            <a:endParaRPr lang="en-CA" sz="2000" dirty="0">
              <a:latin typeface="Univers Condensed Light" panose="020B0306020202040204" pitchFamily="34" charset="0"/>
            </a:endParaRPr>
          </a:p>
        </p:txBody>
      </p:sp>
      <p:cxnSp>
        <p:nvCxnSpPr>
          <p:cNvPr id="36" name="Straight Connector 35">
            <a:extLst>
              <a:ext uri="{FF2B5EF4-FFF2-40B4-BE49-F238E27FC236}">
                <a16:creationId xmlns:a16="http://schemas.microsoft.com/office/drawing/2014/main" id="{7FA53A25-54EF-44DC-BDB9-A45C0AA21742}"/>
              </a:ext>
            </a:extLst>
          </p:cNvPr>
          <p:cNvCxnSpPr>
            <a:cxnSpLocks/>
          </p:cNvCxnSpPr>
          <p:nvPr/>
        </p:nvCxnSpPr>
        <p:spPr>
          <a:xfrm>
            <a:off x="9504650" y="2789141"/>
            <a:ext cx="21326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51287D3-FBCD-43F6-A7A6-B4BF459219E7}"/>
              </a:ext>
            </a:extLst>
          </p:cNvPr>
          <p:cNvSpPr txBox="1"/>
          <p:nvPr/>
        </p:nvSpPr>
        <p:spPr>
          <a:xfrm>
            <a:off x="9575907" y="3067087"/>
            <a:ext cx="1990184" cy="1815882"/>
          </a:xfrm>
          <a:prstGeom prst="rect">
            <a:avLst/>
          </a:prstGeom>
          <a:noFill/>
        </p:spPr>
        <p:txBody>
          <a:bodyPr wrap="square" rtlCol="0">
            <a:spAutoFit/>
          </a:bodyPr>
          <a:lstStyle/>
          <a:p>
            <a:r>
              <a:rPr lang="en-US" sz="1400" dirty="0">
                <a:latin typeface="Univers Condensed Light" panose="020B0306020202040204" pitchFamily="34" charset="0"/>
                <a:ea typeface="Calibri" panose="020F0502020204030204" pitchFamily="34" charset="0"/>
                <a:cs typeface="Arial" panose="020B0604020202020204" pitchFamily="34" charset="0"/>
              </a:rPr>
              <a:t>D</a:t>
            </a:r>
            <a:r>
              <a:rPr lang="en-US" sz="1400" dirty="0">
                <a:effectLst/>
                <a:latin typeface="Univers Condensed Light" panose="020B0306020202040204" pitchFamily="34" charset="0"/>
                <a:ea typeface="Calibri" panose="020F0502020204030204" pitchFamily="34" charset="0"/>
                <a:cs typeface="Arial" panose="020B0604020202020204" pitchFamily="34" charset="0"/>
              </a:rPr>
              <a:t>uring the authentication and registering parts of the process. Connects to the 5V of the pi to get power while the SDA and SCL pins connect to their corresponding ones on the Pi.</a:t>
            </a:r>
            <a:endParaRPr lang="en-CA" b="1" dirty="0"/>
          </a:p>
        </p:txBody>
      </p:sp>
    </p:spTree>
    <p:extLst>
      <p:ext uri="{BB962C8B-B14F-4D97-AF65-F5344CB8AC3E}">
        <p14:creationId xmlns:p14="http://schemas.microsoft.com/office/powerpoint/2010/main" val="358038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CD99B-482E-44FA-9A80-B7F30558D85C}"/>
              </a:ext>
            </a:extLst>
          </p:cNvPr>
          <p:cNvSpPr/>
          <p:nvPr/>
        </p:nvSpPr>
        <p:spPr>
          <a:xfrm>
            <a:off x="-16331" y="0"/>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19560"/>
            <a:ext cx="12192001" cy="1077218"/>
          </a:xfrm>
          <a:prstGeom prst="rect">
            <a:avLst/>
          </a:prstGeom>
          <a:noFill/>
        </p:spPr>
        <p:txBody>
          <a:bodyPr wrap="square" rtlCol="0">
            <a:spAutoFit/>
          </a:bodyPr>
          <a:lstStyle/>
          <a:p>
            <a:pPr algn="ctr"/>
            <a:r>
              <a:rPr lang="en-CA" sz="4000" b="1" dirty="0">
                <a:latin typeface="Univers Condensed Light"/>
                <a:ea typeface="Calibri" panose="020F0502020204030204" pitchFamily="34" charset="0"/>
                <a:cs typeface="Cascadia Code" panose="020B0609020000020004" pitchFamily="49" charset="0"/>
              </a:rPr>
              <a:t>How it Works</a:t>
            </a:r>
          </a:p>
          <a:p>
            <a:pPr algn="ctr"/>
            <a:endParaRPr lang="en-CA" sz="2400" dirty="0"/>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4207735" y="1069195"/>
            <a:ext cx="374386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Flowchart: Alternate Process 1">
            <a:extLst>
              <a:ext uri="{FF2B5EF4-FFF2-40B4-BE49-F238E27FC236}">
                <a16:creationId xmlns:a16="http://schemas.microsoft.com/office/drawing/2014/main" id="{1E561B40-4411-4A3E-9FE2-E9FBCE90AFB3}"/>
              </a:ext>
            </a:extLst>
          </p:cNvPr>
          <p:cNvSpPr/>
          <p:nvPr/>
        </p:nvSpPr>
        <p:spPr>
          <a:xfrm>
            <a:off x="828038" y="1552796"/>
            <a:ext cx="736599" cy="711422"/>
          </a:xfrm>
          <a:prstGeom prst="flowChartAlternateProcess">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Univers Condensed Light" panose="020B0306020202040204" pitchFamily="34" charset="0"/>
              </a:rPr>
              <a:t>1</a:t>
            </a:r>
            <a:endParaRPr lang="en-CA" dirty="0"/>
          </a:p>
        </p:txBody>
      </p:sp>
      <p:sp>
        <p:nvSpPr>
          <p:cNvPr id="18" name="Flowchart: Alternate Process 17">
            <a:extLst>
              <a:ext uri="{FF2B5EF4-FFF2-40B4-BE49-F238E27FC236}">
                <a16:creationId xmlns:a16="http://schemas.microsoft.com/office/drawing/2014/main" id="{64A56AF8-01C0-4F4E-B5BC-569062178DD9}"/>
              </a:ext>
            </a:extLst>
          </p:cNvPr>
          <p:cNvSpPr/>
          <p:nvPr/>
        </p:nvSpPr>
        <p:spPr>
          <a:xfrm>
            <a:off x="828040" y="2642868"/>
            <a:ext cx="736599" cy="711422"/>
          </a:xfrm>
          <a:prstGeom prst="flowChartAlternateProcess">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Univers Condensed Light" panose="020B0306020202040204" pitchFamily="34" charset="0"/>
              </a:rPr>
              <a:t>2</a:t>
            </a:r>
            <a:endParaRPr lang="en-CA" dirty="0"/>
          </a:p>
        </p:txBody>
      </p:sp>
      <p:sp>
        <p:nvSpPr>
          <p:cNvPr id="20" name="Flowchart: Alternate Process 19">
            <a:extLst>
              <a:ext uri="{FF2B5EF4-FFF2-40B4-BE49-F238E27FC236}">
                <a16:creationId xmlns:a16="http://schemas.microsoft.com/office/drawing/2014/main" id="{33F1518A-6F3C-4CD5-AF9C-03813CB15A3C}"/>
              </a:ext>
            </a:extLst>
          </p:cNvPr>
          <p:cNvSpPr/>
          <p:nvPr/>
        </p:nvSpPr>
        <p:spPr>
          <a:xfrm>
            <a:off x="828040" y="3765190"/>
            <a:ext cx="736599" cy="711422"/>
          </a:xfrm>
          <a:prstGeom prst="flowChartAlternateProcess">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Univers Condensed Light" panose="020B0306020202040204" pitchFamily="34" charset="0"/>
              </a:rPr>
              <a:t>3</a:t>
            </a:r>
            <a:endParaRPr lang="en-CA" dirty="0"/>
          </a:p>
        </p:txBody>
      </p:sp>
      <p:sp>
        <p:nvSpPr>
          <p:cNvPr id="21" name="Flowchart: Alternate Process 20">
            <a:extLst>
              <a:ext uri="{FF2B5EF4-FFF2-40B4-BE49-F238E27FC236}">
                <a16:creationId xmlns:a16="http://schemas.microsoft.com/office/drawing/2014/main" id="{A1AE5CEE-14E7-412F-96C7-734084325994}"/>
              </a:ext>
            </a:extLst>
          </p:cNvPr>
          <p:cNvSpPr/>
          <p:nvPr/>
        </p:nvSpPr>
        <p:spPr>
          <a:xfrm>
            <a:off x="828040" y="4887512"/>
            <a:ext cx="736599" cy="711422"/>
          </a:xfrm>
          <a:prstGeom prst="flowChartAlternateProcess">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Univers Condensed Light" panose="020B0306020202040204" pitchFamily="34" charset="0"/>
              </a:rPr>
              <a:t>4</a:t>
            </a:r>
            <a:endParaRPr lang="en-CA" dirty="0"/>
          </a:p>
        </p:txBody>
      </p:sp>
      <p:sp>
        <p:nvSpPr>
          <p:cNvPr id="3" name="TextBox 2">
            <a:extLst>
              <a:ext uri="{FF2B5EF4-FFF2-40B4-BE49-F238E27FC236}">
                <a16:creationId xmlns:a16="http://schemas.microsoft.com/office/drawing/2014/main" id="{2A75412B-DC95-4912-93FA-1C9158B849C8}"/>
              </a:ext>
            </a:extLst>
          </p:cNvPr>
          <p:cNvSpPr txBox="1"/>
          <p:nvPr/>
        </p:nvSpPr>
        <p:spPr>
          <a:xfrm>
            <a:off x="1564639" y="1619617"/>
            <a:ext cx="9804400" cy="584775"/>
          </a:xfrm>
          <a:prstGeom prst="rect">
            <a:avLst/>
          </a:prstGeom>
          <a:noFill/>
        </p:spPr>
        <p:txBody>
          <a:bodyPr wrap="square" rtlCol="0">
            <a:spAutoFit/>
          </a:bodyPr>
          <a:lstStyle/>
          <a:p>
            <a:r>
              <a:rPr lang="en-US" sz="1600" dirty="0">
                <a:latin typeface="Univers Condensed Light" panose="020B0306020202040204" pitchFamily="34" charset="0"/>
              </a:rPr>
              <a:t>User chooses between the options presented in the web application GUI. They either log in with their credentials, unlock the lock by scanning their fingerprint by selecting “Authenticate”, or create a new account.</a:t>
            </a:r>
            <a:endParaRPr lang="en-CA" sz="1600" dirty="0">
              <a:latin typeface="Univers Condensed Light" panose="020B0306020202040204" pitchFamily="34" charset="0"/>
            </a:endParaRPr>
          </a:p>
        </p:txBody>
      </p:sp>
      <p:sp>
        <p:nvSpPr>
          <p:cNvPr id="23" name="TextBox 22">
            <a:extLst>
              <a:ext uri="{FF2B5EF4-FFF2-40B4-BE49-F238E27FC236}">
                <a16:creationId xmlns:a16="http://schemas.microsoft.com/office/drawing/2014/main" id="{54E70473-C5F7-4A5C-80A0-576C35F0C733}"/>
              </a:ext>
            </a:extLst>
          </p:cNvPr>
          <p:cNvSpPr txBox="1"/>
          <p:nvPr/>
        </p:nvSpPr>
        <p:spPr>
          <a:xfrm>
            <a:off x="1564639" y="2710842"/>
            <a:ext cx="9804400" cy="584775"/>
          </a:xfrm>
          <a:prstGeom prst="rect">
            <a:avLst/>
          </a:prstGeom>
          <a:noFill/>
        </p:spPr>
        <p:txBody>
          <a:bodyPr wrap="square" rtlCol="0">
            <a:spAutoFit/>
          </a:bodyPr>
          <a:lstStyle/>
          <a:p>
            <a:r>
              <a:rPr lang="en-US" sz="1600" dirty="0">
                <a:latin typeface="Univers Condensed Light" panose="020B0306020202040204" pitchFamily="34" charset="0"/>
              </a:rPr>
              <a:t>If the first two options are selected, and the system authenticates the user, the door is unlocked for 5 seconds (this value can be modified to the needs of the customer) allowing the user to open the door and go in.</a:t>
            </a:r>
            <a:endParaRPr lang="en-CA" sz="1600" dirty="0">
              <a:latin typeface="Univers Condensed Light" panose="020B0306020202040204" pitchFamily="34" charset="0"/>
            </a:endParaRPr>
          </a:p>
        </p:txBody>
      </p:sp>
      <p:sp>
        <p:nvSpPr>
          <p:cNvPr id="24" name="TextBox 23">
            <a:extLst>
              <a:ext uri="{FF2B5EF4-FFF2-40B4-BE49-F238E27FC236}">
                <a16:creationId xmlns:a16="http://schemas.microsoft.com/office/drawing/2014/main" id="{F5B7DA61-083A-4FB1-AFB6-ECED43C9C17F}"/>
              </a:ext>
            </a:extLst>
          </p:cNvPr>
          <p:cNvSpPr txBox="1"/>
          <p:nvPr/>
        </p:nvSpPr>
        <p:spPr>
          <a:xfrm>
            <a:off x="1564639" y="3828513"/>
            <a:ext cx="9804400" cy="584775"/>
          </a:xfrm>
          <a:prstGeom prst="rect">
            <a:avLst/>
          </a:prstGeom>
          <a:noFill/>
        </p:spPr>
        <p:txBody>
          <a:bodyPr wrap="square" rtlCol="0">
            <a:spAutoFit/>
          </a:bodyPr>
          <a:lstStyle/>
          <a:p>
            <a:r>
              <a:rPr lang="en-US" sz="1600" dirty="0">
                <a:latin typeface="Univers Condensed Light" panose="020B0306020202040204" pitchFamily="34" charset="0"/>
              </a:rPr>
              <a:t>If the third option is selected, a new screen appears asking the user to enter their Email ID, User and Password after which they are prompted to enroll their fingerprint by following the instructions on the screen.</a:t>
            </a:r>
            <a:endParaRPr lang="en-CA" sz="1600" dirty="0">
              <a:latin typeface="Univers Condensed Light" panose="020B0306020202040204" pitchFamily="34" charset="0"/>
            </a:endParaRPr>
          </a:p>
        </p:txBody>
      </p:sp>
      <p:sp>
        <p:nvSpPr>
          <p:cNvPr id="25" name="TextBox 24">
            <a:extLst>
              <a:ext uri="{FF2B5EF4-FFF2-40B4-BE49-F238E27FC236}">
                <a16:creationId xmlns:a16="http://schemas.microsoft.com/office/drawing/2014/main" id="{F39D259C-9344-4C7B-BDD0-416F189FB929}"/>
              </a:ext>
            </a:extLst>
          </p:cNvPr>
          <p:cNvSpPr txBox="1"/>
          <p:nvPr/>
        </p:nvSpPr>
        <p:spPr>
          <a:xfrm>
            <a:off x="1564639" y="4827724"/>
            <a:ext cx="9804400" cy="830997"/>
          </a:xfrm>
          <a:prstGeom prst="rect">
            <a:avLst/>
          </a:prstGeom>
          <a:noFill/>
        </p:spPr>
        <p:txBody>
          <a:bodyPr wrap="square" rtlCol="0">
            <a:spAutoFit/>
          </a:bodyPr>
          <a:lstStyle/>
          <a:p>
            <a:r>
              <a:rPr lang="en-US" sz="1600" dirty="0">
                <a:latin typeface="Univers Condensed Light" panose="020B0306020202040204" pitchFamily="34" charset="0"/>
              </a:rPr>
              <a:t>In order to view the GUI, the web application will be accessed by entering the provided IP address of the raspberry Pi into the browser. For this purpose, any screen can be used, either a monitor with a keyboard or mouse, or for a more modern look, an iPad or tablet which will allow for touch screen use while looking sleek and being efficient. </a:t>
            </a:r>
          </a:p>
        </p:txBody>
      </p:sp>
    </p:spTree>
    <p:extLst>
      <p:ext uri="{BB962C8B-B14F-4D97-AF65-F5344CB8AC3E}">
        <p14:creationId xmlns:p14="http://schemas.microsoft.com/office/powerpoint/2010/main" val="102897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CD99B-482E-44FA-9A80-B7F30558D85C}"/>
              </a:ext>
            </a:extLst>
          </p:cNvPr>
          <p:cNvSpPr/>
          <p:nvPr/>
        </p:nvSpPr>
        <p:spPr>
          <a:xfrm>
            <a:off x="-48448" y="14818"/>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19560"/>
            <a:ext cx="12192001" cy="1384995"/>
          </a:xfrm>
          <a:prstGeom prst="rect">
            <a:avLst/>
          </a:prstGeom>
          <a:noFill/>
        </p:spPr>
        <p:txBody>
          <a:bodyPr wrap="square" rtlCol="0">
            <a:spAutoFit/>
          </a:bodyPr>
          <a:lstStyle/>
          <a:p>
            <a:pPr algn="ctr"/>
            <a:r>
              <a:rPr lang="en-CA" sz="4000" b="1" dirty="0">
                <a:latin typeface="Univers Condensed Light"/>
                <a:ea typeface="Calibri" panose="020F0502020204030204" pitchFamily="34" charset="0"/>
                <a:cs typeface="Cascadia Code" panose="020B0609020000020004" pitchFamily="49" charset="0"/>
              </a:rPr>
              <a:t>How It was Built</a:t>
            </a:r>
          </a:p>
          <a:p>
            <a:pPr algn="ctr"/>
            <a:r>
              <a:rPr lang="en-CA" sz="2000" b="1" dirty="0">
                <a:solidFill>
                  <a:schemeClr val="accent1">
                    <a:lumMod val="60000"/>
                    <a:lumOff val="40000"/>
                  </a:schemeClr>
                </a:solidFill>
                <a:latin typeface="Univers Condensed Light"/>
                <a:ea typeface="Calibri" panose="020F0502020204030204" pitchFamily="34" charset="0"/>
                <a:cs typeface="Cascadia Code" panose="020B0609020000020004" pitchFamily="49" charset="0"/>
              </a:rPr>
              <a:t>Components &amp; Key Specification</a:t>
            </a:r>
          </a:p>
          <a:p>
            <a:pPr algn="ctr"/>
            <a:endParaRPr lang="en-CA" sz="2400" dirty="0"/>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4224065" y="1345541"/>
            <a:ext cx="374386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4" name="Picture 13">
            <a:extLst>
              <a:ext uri="{FF2B5EF4-FFF2-40B4-BE49-F238E27FC236}">
                <a16:creationId xmlns:a16="http://schemas.microsoft.com/office/drawing/2014/main" id="{01B3633A-0F9A-4FF1-B6DD-61BD4F2C1822}"/>
              </a:ext>
            </a:extLst>
          </p:cNvPr>
          <p:cNvPicPr/>
          <p:nvPr/>
        </p:nvPicPr>
        <p:blipFill>
          <a:blip r:embed="rId2" cstate="print">
            <a:extLst>
              <a:ext uri="{BEBA8EAE-BF5A-486C-A8C5-ECC9F3942E4B}">
                <a14:imgProps xmlns:a14="http://schemas.microsoft.com/office/drawing/2010/main">
                  <a14:imgLayer r:embed="rId3">
                    <a14:imgEffect>
                      <a14:backgroundRemoval t="10000" b="90000" l="10000" r="90000">
                        <a14:backgroundMark x1="45977" y1="86207" x2="20881" y2="63793"/>
                        <a14:backgroundMark x1="8429" y1="29502" x2="26245" y2="74713"/>
                        <a14:backgroundMark x1="26245" y1="74713" x2="48276" y2="94636"/>
                      </a14:backgroundRemoval>
                    </a14:imgEffect>
                  </a14:imgLayer>
                </a14:imgProps>
              </a:ext>
              <a:ext uri="{28A0092B-C50C-407E-A947-70E740481C1C}">
                <a14:useLocalDpi xmlns:a14="http://schemas.microsoft.com/office/drawing/2010/main" val="0"/>
              </a:ext>
            </a:extLst>
          </a:blip>
          <a:stretch>
            <a:fillRect/>
          </a:stretch>
        </p:blipFill>
        <p:spPr>
          <a:xfrm>
            <a:off x="48448" y="3733407"/>
            <a:ext cx="1412875" cy="1412875"/>
          </a:xfrm>
          <a:prstGeom prst="rect">
            <a:avLst/>
          </a:prstGeom>
        </p:spPr>
      </p:pic>
      <p:pic>
        <p:nvPicPr>
          <p:cNvPr id="15" name="Picture 14">
            <a:extLst>
              <a:ext uri="{FF2B5EF4-FFF2-40B4-BE49-F238E27FC236}">
                <a16:creationId xmlns:a16="http://schemas.microsoft.com/office/drawing/2014/main" id="{A098815F-9AD8-444A-A53F-D2A964E467DC}"/>
              </a:ext>
            </a:extLst>
          </p:cNvPr>
          <p:cNvPicPr/>
          <p:nvPr/>
        </p:nvPicPr>
        <p:blipFill>
          <a:blip r:embed="rId4" cstate="print">
            <a:extLst>
              <a:ext uri="{BEBA8EAE-BF5A-486C-A8C5-ECC9F3942E4B}">
                <a14:imgProps xmlns:a14="http://schemas.microsoft.com/office/drawing/2010/main">
                  <a14:imgLayer r:embed="rId5">
                    <a14:imgEffect>
                      <a14:backgroundRemoval t="3047" b="89785" l="3682" r="96907">
                        <a14:foregroundMark x1="43299" y1="32796" x2="42415" y2="29211"/>
                        <a14:foregroundMark x1="23270" y1="12724" x2="15317" y2="13082"/>
                        <a14:foregroundMark x1="7364" y1="21505" x2="9720" y2="37634"/>
                        <a14:foregroundMark x1="13991" y1="15233" x2="32106" y2="7168"/>
                        <a14:foregroundMark x1="25773" y1="4301" x2="29161" y2="3047"/>
                        <a14:foregroundMark x1="34168" y1="6810" x2="50368" y2="5018"/>
                        <a14:foregroundMark x1="47275" y1="3943" x2="55523" y2="3584"/>
                        <a14:foregroundMark x1="45066" y1="3584" x2="58468" y2="3047"/>
                        <a14:foregroundMark x1="6922" y1="50538" x2="4713" y2="52151"/>
                        <a14:foregroundMark x1="3682" y1="52867" x2="8984" y2="49642"/>
                        <a14:foregroundMark x1="81738" y1="10036" x2="86571" y2="13476"/>
                        <a14:foregroundMark x1="91016" y1="20072" x2="96907" y2="31183"/>
                        <a14:backgroundMark x1="89691" y1="15054" x2="89249" y2="14516"/>
                        <a14:backgroundMark x1="86745" y1="13262" x2="89543" y2="15412"/>
                        <a14:backgroundMark x1="24448" y1="896" x2="28424" y2="358"/>
                      </a14:backgroundRemoval>
                    </a14:imgEffect>
                  </a14:imgLayer>
                </a14:imgProps>
              </a:ext>
              <a:ext uri="{28A0092B-C50C-407E-A947-70E740481C1C}">
                <a14:useLocalDpi xmlns:a14="http://schemas.microsoft.com/office/drawing/2010/main" val="0"/>
              </a:ext>
            </a:extLst>
          </a:blip>
          <a:stretch>
            <a:fillRect/>
          </a:stretch>
        </p:blipFill>
        <p:spPr>
          <a:xfrm>
            <a:off x="8033950" y="1905823"/>
            <a:ext cx="1552255" cy="1273586"/>
          </a:xfrm>
          <a:prstGeom prst="rect">
            <a:avLst/>
          </a:prstGeom>
        </p:spPr>
      </p:pic>
      <p:pic>
        <p:nvPicPr>
          <p:cNvPr id="16" name="Picture 15">
            <a:extLst>
              <a:ext uri="{FF2B5EF4-FFF2-40B4-BE49-F238E27FC236}">
                <a16:creationId xmlns:a16="http://schemas.microsoft.com/office/drawing/2014/main" id="{E9BABCF0-A339-418F-B685-9BF2328F14B3}"/>
              </a:ext>
            </a:extLst>
          </p:cNvPr>
          <p:cNvPicPr/>
          <p:nvPr/>
        </p:nvPicPr>
        <p:blipFill>
          <a:blip r:embed="rId6" cstate="print">
            <a:extLst>
              <a:ext uri="{BEBA8EAE-BF5A-486C-A8C5-ECC9F3942E4B}">
                <a14:imgProps xmlns:a14="http://schemas.microsoft.com/office/drawing/2010/main">
                  <a14:imgLayer r:embed="rId7">
                    <a14:imgEffect>
                      <a14:backgroundRemoval t="3279" b="96721" l="2651" r="92931">
                        <a14:foregroundMark x1="57143" y1="11311" x2="71429" y2="7705"/>
                        <a14:foregroundMark x1="66863" y1="4098" x2="70987" y2="8689"/>
                        <a14:foregroundMark x1="93225" y1="33443" x2="91311" y2="36885"/>
                        <a14:foregroundMark x1="31811" y1="85738" x2="26362" y2="91967"/>
                        <a14:foregroundMark x1="9278" y1="71803" x2="11046" y2="69344"/>
                        <a14:foregroundMark x1="7806" y1="66721" x2="2798" y2="70820"/>
                        <a14:foregroundMark x1="27246" y1="96066" x2="27246" y2="96885"/>
                        <a14:foregroundMark x1="25773" y1="96885" x2="25773" y2="96885"/>
                        <a14:foregroundMark x1="69661" y1="3279" x2="69661" y2="8852"/>
                      </a14:backgroundRemoval>
                    </a14:imgEffect>
                  </a14:imgLayer>
                </a14:imgProps>
              </a:ext>
              <a:ext uri="{28A0092B-C50C-407E-A947-70E740481C1C}">
                <a14:useLocalDpi xmlns:a14="http://schemas.microsoft.com/office/drawing/2010/main" val="0"/>
              </a:ext>
            </a:extLst>
          </a:blip>
          <a:stretch>
            <a:fillRect/>
          </a:stretch>
        </p:blipFill>
        <p:spPr>
          <a:xfrm>
            <a:off x="8151982" y="3882652"/>
            <a:ext cx="1410652" cy="1153656"/>
          </a:xfrm>
          <a:prstGeom prst="rect">
            <a:avLst/>
          </a:prstGeom>
        </p:spPr>
      </p:pic>
      <p:pic>
        <p:nvPicPr>
          <p:cNvPr id="17" name="Picture 16">
            <a:extLst>
              <a:ext uri="{FF2B5EF4-FFF2-40B4-BE49-F238E27FC236}">
                <a16:creationId xmlns:a16="http://schemas.microsoft.com/office/drawing/2014/main" id="{D643FE41-0320-4335-9D37-11023186187C}"/>
              </a:ext>
            </a:extLst>
          </p:cNvPr>
          <p:cNvPicPr/>
          <p:nvPr/>
        </p:nvPicPr>
        <p:blipFill rotWithShape="1">
          <a:blip r:embed="rId8" cstate="print">
            <a:extLst>
              <a:ext uri="{BEBA8EAE-BF5A-486C-A8C5-ECC9F3942E4B}">
                <a14:imgProps xmlns:a14="http://schemas.microsoft.com/office/drawing/2010/main">
                  <a14:imgLayer r:embed="rId9">
                    <a14:imgEffect>
                      <a14:backgroundRemoval t="20034" b="91115" l="10000" r="90000">
                        <a14:foregroundMark x1="30832" y1="52130" x2="37323" y2="42191"/>
                        <a14:foregroundMark x1="47262" y1="85598" x2="47262" y2="86815"/>
                        <a14:foregroundMark x1="46856" y1="82556" x2="46450" y2="85598"/>
                        <a14:foregroundMark x1="55781" y1="26166" x2="55781" y2="26166"/>
                      </a14:backgroundRemoval>
                    </a14:imgEffect>
                  </a14:imgLayer>
                </a14:imgProps>
              </a:ext>
              <a:ext uri="{28A0092B-C50C-407E-A947-70E740481C1C}">
                <a14:useLocalDpi xmlns:a14="http://schemas.microsoft.com/office/drawing/2010/main" val="0"/>
              </a:ext>
            </a:extLst>
          </a:blip>
          <a:srcRect t="11149"/>
          <a:stretch/>
        </p:blipFill>
        <p:spPr bwMode="auto">
          <a:xfrm rot="16200000">
            <a:off x="3795263" y="1656868"/>
            <a:ext cx="1661993" cy="1510596"/>
          </a:xfrm>
          <a:prstGeom prst="rect">
            <a:avLst/>
          </a:prstGeom>
          <a:ln>
            <a:noFill/>
          </a:ln>
          <a:extLst>
            <a:ext uri="{53640926-AAD7-44D8-BBD7-CCE9431645EC}">
              <a14:shadowObscured xmlns:a14="http://schemas.microsoft.com/office/drawing/2010/main"/>
            </a:ext>
          </a:extLst>
        </p:spPr>
      </p:pic>
      <p:pic>
        <p:nvPicPr>
          <p:cNvPr id="19" name="Picture 18" descr="Samsung Protective Standing Cover for Galaxy Tab S8 Ultra - Black | Harvey  Norman New Zealand">
            <a:extLst>
              <a:ext uri="{FF2B5EF4-FFF2-40B4-BE49-F238E27FC236}">
                <a16:creationId xmlns:a16="http://schemas.microsoft.com/office/drawing/2014/main" id="{D1EF080A-6BC3-4441-A639-041FEC5EBC4C}"/>
              </a:ext>
            </a:extLst>
          </p:cNvPr>
          <p:cNvPicPr/>
          <p:nvPr/>
        </p:nvPicPr>
        <p:blipFill rotWithShape="1">
          <a:blip r:embed="rId10" cstate="print">
            <a:extLst>
              <a:ext uri="{BEBA8EAE-BF5A-486C-A8C5-ECC9F3942E4B}">
                <a14:imgProps xmlns:a14="http://schemas.microsoft.com/office/drawing/2010/main">
                  <a14:imgLayer r:embed="rId11">
                    <a14:imgEffect>
                      <a14:backgroundRemoval t="9159" b="89159" l="33754" r="65931">
                        <a14:foregroundMark x1="60778" y1="30093" x2="58465" y2="28037"/>
                        <a14:foregroundMark x1="62671" y1="16636" x2="42587" y2="20187"/>
                        <a14:foregroundMark x1="42587" y1="20187" x2="33964" y2="26916"/>
                        <a14:foregroundMark x1="33754" y1="11963" x2="50683" y2="6729"/>
                        <a14:foregroundMark x1="50683" y1="6729" x2="63722" y2="9127"/>
                        <a14:foregroundMark x1="64561" y1="11963" x2="64458" y2="80187"/>
                        <a14:foregroundMark x1="64458" y1="80187" x2="51525" y2="92523"/>
                        <a14:foregroundMark x1="51525" y1="92523" x2="36488" y2="89159"/>
                        <a14:foregroundMark x1="36488" y1="89159" x2="34911" y2="67477"/>
                        <a14:foregroundMark x1="34911" y1="67477" x2="36488" y2="53271"/>
                        <a14:foregroundMark x1="65195" y1="10841" x2="65195" y2="9159"/>
                        <a14:foregroundMark x1="65300" y1="11963" x2="65300" y2="10467"/>
                        <a14:backgroundMark x1="65510" y1="7477" x2="65510" y2="11963"/>
                      </a14:backgroundRemoval>
                    </a14:imgEffect>
                  </a14:imgLayer>
                </a14:imgProps>
              </a:ext>
              <a:ext uri="{28A0092B-C50C-407E-A947-70E740481C1C}">
                <a14:useLocalDpi xmlns:a14="http://schemas.microsoft.com/office/drawing/2010/main" val="0"/>
              </a:ext>
            </a:extLst>
          </a:blip>
          <a:srcRect l="32168" t="5941" r="32663" b="4477"/>
          <a:stretch/>
        </p:blipFill>
        <p:spPr bwMode="auto">
          <a:xfrm rot="16200000">
            <a:off x="4283015" y="3804888"/>
            <a:ext cx="831569" cy="1225553"/>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9703DF44-CBB8-494B-B717-D111882AE0D0}"/>
              </a:ext>
            </a:extLst>
          </p:cNvPr>
          <p:cNvPicPr/>
          <p:nvPr/>
        </p:nvPicPr>
        <p:blipFill>
          <a:blip r:embed="rId12">
            <a:extLst>
              <a:ext uri="{BEBA8EAE-BF5A-486C-A8C5-ECC9F3942E4B}">
                <a14:imgProps xmlns:a14="http://schemas.microsoft.com/office/drawing/2010/main">
                  <a14:imgLayer r:embed="rId13">
                    <a14:imgEffect>
                      <a14:backgroundRemoval t="10000" b="90000" l="4000" r="94500">
                        <a14:foregroundMark x1="9000" y1="21000" x2="4000" y2="57000"/>
                        <a14:foregroundMark x1="4000" y1="57000" x2="10000" y2="74250"/>
                        <a14:foregroundMark x1="91500" y1="20250" x2="94500" y2="23250"/>
                        <a14:foregroundMark x1="93500" y1="46250" x2="93750" y2="52750"/>
                        <a14:foregroundMark x1="93750" y1="64500" x2="94250" y2="71500"/>
                        <a14:foregroundMark x1="63250" y1="73750" x2="55000" y2="72750"/>
                      </a14:backgroundRemoval>
                    </a14:imgEffect>
                  </a14:imgLayer>
                </a14:imgProps>
              </a:ext>
              <a:ext uri="{28A0092B-C50C-407E-A947-70E740481C1C}">
                <a14:useLocalDpi xmlns:a14="http://schemas.microsoft.com/office/drawing/2010/main" val="0"/>
              </a:ext>
            </a:extLst>
          </a:blip>
          <a:stretch>
            <a:fillRect/>
          </a:stretch>
        </p:blipFill>
        <p:spPr>
          <a:xfrm rot="5400000">
            <a:off x="-17293" y="1656475"/>
            <a:ext cx="1544356" cy="1640516"/>
          </a:xfrm>
          <a:prstGeom prst="rect">
            <a:avLst/>
          </a:prstGeom>
        </p:spPr>
      </p:pic>
      <p:sp>
        <p:nvSpPr>
          <p:cNvPr id="5" name="TextBox 4">
            <a:extLst>
              <a:ext uri="{FF2B5EF4-FFF2-40B4-BE49-F238E27FC236}">
                <a16:creationId xmlns:a16="http://schemas.microsoft.com/office/drawing/2014/main" id="{2667C3C3-4EB7-47BA-8884-322E5634702C}"/>
              </a:ext>
            </a:extLst>
          </p:cNvPr>
          <p:cNvSpPr txBox="1"/>
          <p:nvPr/>
        </p:nvSpPr>
        <p:spPr>
          <a:xfrm>
            <a:off x="1436073" y="1584813"/>
            <a:ext cx="2434887" cy="1978747"/>
          </a:xfrm>
          <a:prstGeom prst="rect">
            <a:avLst/>
          </a:prstGeom>
          <a:noFill/>
        </p:spPr>
        <p:txBody>
          <a:bodyPr wrap="square" rtlCol="0">
            <a:spAutoFit/>
          </a:bodyPr>
          <a:lstStyle/>
          <a:p>
            <a:r>
              <a:rPr lang="en-CA" b="1" dirty="0">
                <a:solidFill>
                  <a:schemeClr val="accent1">
                    <a:lumMod val="60000"/>
                    <a:lumOff val="40000"/>
                  </a:schemeClr>
                </a:solidFill>
                <a:latin typeface="Univers Condensed Light" panose="020B0306020202040204" pitchFamily="34" charset="0"/>
              </a:rPr>
              <a:t>Raspberry Pi 4b 4GB RAM:</a:t>
            </a:r>
          </a:p>
          <a:p>
            <a:endParaRPr lang="en-CA" sz="500" b="1" dirty="0">
              <a:solidFill>
                <a:schemeClr val="accent1">
                  <a:lumMod val="60000"/>
                  <a:lumOff val="40000"/>
                </a:schemeClr>
              </a:solidFill>
              <a:latin typeface="Univers Condensed Light" panose="020B0306020202040204" pitchFamily="34" charset="0"/>
            </a:endParaRPr>
          </a:p>
          <a:p>
            <a:pPr>
              <a:lnSpc>
                <a:spcPct val="107000"/>
              </a:lnSpc>
              <a:spcAft>
                <a:spcPts val="800"/>
              </a:spcAft>
            </a:pPr>
            <a:r>
              <a:rPr lang="en-CA" sz="1400" dirty="0">
                <a:effectLst/>
                <a:latin typeface="Univers Condensed Light" panose="020B0306020202040204" pitchFamily="34" charset="0"/>
                <a:ea typeface="Calibri" panose="020F0502020204030204" pitchFamily="34" charset="0"/>
                <a:cs typeface="Arial" panose="020B0604020202020204" pitchFamily="34" charset="0"/>
              </a:rPr>
              <a:t>Source Voltage: 5.1V</a:t>
            </a:r>
          </a:p>
          <a:p>
            <a:pPr>
              <a:lnSpc>
                <a:spcPct val="107000"/>
              </a:lnSpc>
              <a:spcAft>
                <a:spcPts val="800"/>
              </a:spcAft>
            </a:pPr>
            <a:r>
              <a:rPr lang="en-CA" sz="1400" dirty="0">
                <a:effectLst/>
                <a:latin typeface="Univers Condensed Light" panose="020B0306020202040204" pitchFamily="34" charset="0"/>
                <a:ea typeface="Calibri" panose="020F0502020204030204" pitchFamily="34" charset="0"/>
                <a:cs typeface="Arial" panose="020B0604020202020204" pitchFamily="34" charset="0"/>
              </a:rPr>
              <a:t>Max power: 15.3 W</a:t>
            </a:r>
          </a:p>
          <a:p>
            <a:pPr>
              <a:lnSpc>
                <a:spcPct val="107000"/>
              </a:lnSpc>
              <a:spcAft>
                <a:spcPts val="800"/>
              </a:spcAft>
            </a:pPr>
            <a:r>
              <a:rPr lang="en-CA" sz="1400" dirty="0">
                <a:effectLst/>
                <a:latin typeface="Univers Condensed Light" panose="020B0306020202040204" pitchFamily="34" charset="0"/>
                <a:ea typeface="Calibri" panose="020F0502020204030204" pitchFamily="34" charset="0"/>
                <a:cs typeface="Arial" panose="020B0604020202020204" pitchFamily="34" charset="0"/>
              </a:rPr>
              <a:t>Signal Output: 5V and 3.3V</a:t>
            </a:r>
          </a:p>
          <a:p>
            <a:pPr>
              <a:lnSpc>
                <a:spcPct val="107000"/>
              </a:lnSpc>
              <a:spcAft>
                <a:spcPts val="800"/>
              </a:spcAft>
            </a:pPr>
            <a:r>
              <a:rPr lang="en-CA" sz="1400" dirty="0">
                <a:effectLst/>
                <a:latin typeface="Univers Condensed Light" panose="020B0306020202040204" pitchFamily="34" charset="0"/>
                <a:ea typeface="Calibri" panose="020F0502020204030204" pitchFamily="34" charset="0"/>
                <a:cs typeface="Arial" panose="020B0604020202020204" pitchFamily="34" charset="0"/>
              </a:rPr>
              <a:t>Dimensions: 85mm X 56 mm</a:t>
            </a:r>
          </a:p>
          <a:p>
            <a:endParaRPr lang="en-CA" sz="1200" b="1" dirty="0">
              <a:latin typeface="Univers Condensed Light" panose="020B0306020202040204" pitchFamily="34" charset="0"/>
            </a:endParaRPr>
          </a:p>
        </p:txBody>
      </p:sp>
      <p:sp>
        <p:nvSpPr>
          <p:cNvPr id="22" name="TextBox 21">
            <a:extLst>
              <a:ext uri="{FF2B5EF4-FFF2-40B4-BE49-F238E27FC236}">
                <a16:creationId xmlns:a16="http://schemas.microsoft.com/office/drawing/2014/main" id="{C8F9DB9E-7CE1-4045-863A-859FF2C71A68}"/>
              </a:ext>
            </a:extLst>
          </p:cNvPr>
          <p:cNvSpPr txBox="1"/>
          <p:nvPr/>
        </p:nvSpPr>
        <p:spPr>
          <a:xfrm>
            <a:off x="1324749" y="3774951"/>
            <a:ext cx="2371975" cy="1661993"/>
          </a:xfrm>
          <a:prstGeom prst="rect">
            <a:avLst/>
          </a:prstGeom>
          <a:noFill/>
        </p:spPr>
        <p:txBody>
          <a:bodyPr wrap="square" rtlCol="0">
            <a:spAutoFit/>
          </a:bodyPr>
          <a:lstStyle/>
          <a:p>
            <a:r>
              <a:rPr lang="en-CA" b="1" dirty="0">
                <a:solidFill>
                  <a:schemeClr val="accent1">
                    <a:lumMod val="60000"/>
                    <a:lumOff val="40000"/>
                  </a:schemeClr>
                </a:solidFill>
                <a:latin typeface="Univers Condensed Light" panose="020B0306020202040204" pitchFamily="34" charset="0"/>
              </a:rPr>
              <a:t>R307 Fingerprint Scanner:</a:t>
            </a:r>
          </a:p>
          <a:p>
            <a:endParaRPr lang="en-CA" sz="500" b="1" dirty="0">
              <a:solidFill>
                <a:schemeClr val="accent1">
                  <a:lumMod val="60000"/>
                  <a:lumOff val="40000"/>
                </a:schemeClr>
              </a:solidFill>
              <a:latin typeface="Univers Condensed Light" panose="020B0306020202040204" pitchFamily="34" charset="0"/>
            </a:endParaRPr>
          </a:p>
          <a:p>
            <a:pPr>
              <a:lnSpc>
                <a:spcPct val="107000"/>
              </a:lnSpc>
              <a:spcAft>
                <a:spcPts val="800"/>
              </a:spcAft>
            </a:pPr>
            <a:r>
              <a:rPr lang="en-CA" sz="1400" dirty="0">
                <a:effectLst/>
                <a:latin typeface="Univers Condensed Light" panose="020B0306020202040204" pitchFamily="34" charset="0"/>
                <a:ea typeface="Calibri" panose="020F0502020204030204" pitchFamily="34" charset="0"/>
                <a:cs typeface="Arial" panose="020B0604020202020204" pitchFamily="34" charset="0"/>
              </a:rPr>
              <a:t>Input Voltage: 5V</a:t>
            </a:r>
          </a:p>
          <a:p>
            <a:pPr>
              <a:lnSpc>
                <a:spcPct val="107000"/>
              </a:lnSpc>
              <a:spcAft>
                <a:spcPts val="800"/>
              </a:spcAft>
            </a:pPr>
            <a:r>
              <a:rPr lang="en-CA" sz="1400" dirty="0">
                <a:effectLst/>
                <a:latin typeface="Univers Condensed Light" panose="020B0306020202040204" pitchFamily="34" charset="0"/>
                <a:ea typeface="Calibri" panose="020F0502020204030204" pitchFamily="34" charset="0"/>
                <a:cs typeface="Arial" panose="020B0604020202020204" pitchFamily="34" charset="0"/>
              </a:rPr>
              <a:t>Interface: UART</a:t>
            </a:r>
          </a:p>
          <a:p>
            <a:pPr>
              <a:lnSpc>
                <a:spcPct val="107000"/>
              </a:lnSpc>
              <a:spcAft>
                <a:spcPts val="800"/>
              </a:spcAft>
            </a:pPr>
            <a:r>
              <a:rPr lang="en-CA" sz="1400" dirty="0">
                <a:effectLst/>
                <a:latin typeface="Univers Condensed Light" panose="020B0306020202040204" pitchFamily="34" charset="0"/>
                <a:ea typeface="Calibri" panose="020F0502020204030204" pitchFamily="34" charset="0"/>
                <a:cs typeface="Arial" panose="020B0604020202020204" pitchFamily="34" charset="0"/>
              </a:rPr>
              <a:t>Current consumption: 50mA</a:t>
            </a:r>
          </a:p>
          <a:p>
            <a:pPr>
              <a:lnSpc>
                <a:spcPct val="107000"/>
              </a:lnSpc>
              <a:spcAft>
                <a:spcPts val="800"/>
              </a:spcAft>
            </a:pPr>
            <a:r>
              <a:rPr lang="en-CA" sz="1400" dirty="0">
                <a:effectLst/>
                <a:latin typeface="Univers Condensed Light" panose="020B0306020202040204" pitchFamily="34" charset="0"/>
                <a:ea typeface="Calibri" panose="020F0502020204030204" pitchFamily="34" charset="0"/>
                <a:cs typeface="Arial" panose="020B0604020202020204" pitchFamily="34" charset="0"/>
              </a:rPr>
              <a:t>Dimensions:  10mm X 10mm</a:t>
            </a:r>
          </a:p>
        </p:txBody>
      </p:sp>
      <p:sp>
        <p:nvSpPr>
          <p:cNvPr id="26" name="TextBox 25">
            <a:extLst>
              <a:ext uri="{FF2B5EF4-FFF2-40B4-BE49-F238E27FC236}">
                <a16:creationId xmlns:a16="http://schemas.microsoft.com/office/drawing/2014/main" id="{BCE8A3CC-75A1-48C9-97BF-CB3437110ABF}"/>
              </a:ext>
            </a:extLst>
          </p:cNvPr>
          <p:cNvSpPr txBox="1"/>
          <p:nvPr/>
        </p:nvSpPr>
        <p:spPr>
          <a:xfrm>
            <a:off x="9673654" y="1686683"/>
            <a:ext cx="2164546" cy="1619995"/>
          </a:xfrm>
          <a:prstGeom prst="rect">
            <a:avLst/>
          </a:prstGeom>
          <a:noFill/>
        </p:spPr>
        <p:txBody>
          <a:bodyPr wrap="square" rtlCol="0">
            <a:spAutoFit/>
          </a:bodyPr>
          <a:lstStyle/>
          <a:p>
            <a:r>
              <a:rPr lang="en-CA" b="1" dirty="0">
                <a:solidFill>
                  <a:schemeClr val="accent1">
                    <a:lumMod val="60000"/>
                    <a:lumOff val="40000"/>
                  </a:schemeClr>
                </a:solidFill>
                <a:latin typeface="Univers Condensed Light" panose="020B0306020202040204" pitchFamily="34" charset="0"/>
              </a:rPr>
              <a:t>12 V DC Solenoid:</a:t>
            </a:r>
          </a:p>
          <a:p>
            <a:endParaRPr lang="en-CA" sz="500" b="1" dirty="0">
              <a:solidFill>
                <a:schemeClr val="accent1">
                  <a:lumMod val="60000"/>
                  <a:lumOff val="40000"/>
                </a:schemeClr>
              </a:solidFill>
              <a:latin typeface="Univers Condensed Light" panose="020B0306020202040204" pitchFamily="34" charset="0"/>
            </a:endParaRPr>
          </a:p>
          <a:p>
            <a:pPr>
              <a:lnSpc>
                <a:spcPct val="107000"/>
              </a:lnSpc>
              <a:spcAft>
                <a:spcPts val="800"/>
              </a:spcAft>
            </a:pPr>
            <a:r>
              <a:rPr lang="en-CA" sz="1400" dirty="0">
                <a:effectLst/>
                <a:latin typeface="Univers Condensed Light" panose="020B0306020202040204" pitchFamily="34" charset="0"/>
                <a:ea typeface="Calibri" panose="020F0502020204030204" pitchFamily="34" charset="0"/>
                <a:cs typeface="Arial" panose="020B0604020202020204" pitchFamily="34" charset="0"/>
              </a:rPr>
              <a:t>Input Voltage: 12V</a:t>
            </a:r>
          </a:p>
          <a:p>
            <a:pPr>
              <a:lnSpc>
                <a:spcPct val="107000"/>
              </a:lnSpc>
              <a:spcAft>
                <a:spcPts val="800"/>
              </a:spcAft>
            </a:pPr>
            <a:r>
              <a:rPr lang="en-CA" sz="1400" dirty="0">
                <a:effectLst/>
                <a:latin typeface="Univers Condensed Light" panose="020B0306020202040204" pitchFamily="34" charset="0"/>
                <a:ea typeface="Calibri" panose="020F0502020204030204" pitchFamily="34" charset="0"/>
                <a:cs typeface="Arial" panose="020B0604020202020204" pitchFamily="34" charset="0"/>
              </a:rPr>
              <a:t>Dimensions: 10mm X 10mm X 10mm</a:t>
            </a:r>
          </a:p>
          <a:p>
            <a:endParaRPr lang="en-CA" b="1" dirty="0">
              <a:solidFill>
                <a:schemeClr val="accent1">
                  <a:lumMod val="60000"/>
                  <a:lumOff val="40000"/>
                </a:schemeClr>
              </a:solidFill>
              <a:latin typeface="Univers Condensed Light" panose="020B0306020202040204" pitchFamily="34" charset="0"/>
            </a:endParaRPr>
          </a:p>
        </p:txBody>
      </p:sp>
      <p:sp>
        <p:nvSpPr>
          <p:cNvPr id="28" name="TextBox 27">
            <a:extLst>
              <a:ext uri="{FF2B5EF4-FFF2-40B4-BE49-F238E27FC236}">
                <a16:creationId xmlns:a16="http://schemas.microsoft.com/office/drawing/2014/main" id="{070C4944-1877-4804-A0F7-F828EBA5D26A}"/>
              </a:ext>
            </a:extLst>
          </p:cNvPr>
          <p:cNvSpPr txBox="1"/>
          <p:nvPr/>
        </p:nvSpPr>
        <p:spPr>
          <a:xfrm>
            <a:off x="9581304" y="3733407"/>
            <a:ext cx="2434887" cy="1055289"/>
          </a:xfrm>
          <a:prstGeom prst="rect">
            <a:avLst/>
          </a:prstGeom>
          <a:noFill/>
        </p:spPr>
        <p:txBody>
          <a:bodyPr wrap="square" rtlCol="0">
            <a:spAutoFit/>
          </a:bodyPr>
          <a:lstStyle/>
          <a:p>
            <a:r>
              <a:rPr lang="en-CA" b="1" dirty="0">
                <a:solidFill>
                  <a:schemeClr val="accent1">
                    <a:lumMod val="60000"/>
                    <a:lumOff val="40000"/>
                  </a:schemeClr>
                </a:solidFill>
                <a:latin typeface="Univers Condensed Light" panose="020B0306020202040204" pitchFamily="34" charset="0"/>
              </a:rPr>
              <a:t>5V Relay:</a:t>
            </a:r>
          </a:p>
          <a:p>
            <a:endParaRPr lang="en-CA" sz="500" b="1" dirty="0">
              <a:latin typeface="Univers Condensed Light" panose="020B0306020202040204" pitchFamily="34" charset="0"/>
            </a:endParaRPr>
          </a:p>
          <a:p>
            <a:pPr>
              <a:lnSpc>
                <a:spcPct val="150000"/>
              </a:lnSpc>
            </a:pPr>
            <a:r>
              <a:rPr lang="en-CA" sz="1400" dirty="0">
                <a:latin typeface="Univers Condensed Light" panose="020B0306020202040204" pitchFamily="34" charset="0"/>
              </a:rPr>
              <a:t>Supply Voltage</a:t>
            </a:r>
            <a:r>
              <a:rPr lang="en-CA" sz="1400" b="1" dirty="0">
                <a:latin typeface="Univers Condensed Light" panose="020B0306020202040204" pitchFamily="34" charset="0"/>
              </a:rPr>
              <a:t>: </a:t>
            </a:r>
            <a:r>
              <a:rPr lang="en-CA" sz="1400" dirty="0">
                <a:latin typeface="Univers Condensed Light" panose="020B0306020202040204" pitchFamily="34" charset="0"/>
              </a:rPr>
              <a:t>3.75V to 6V</a:t>
            </a:r>
          </a:p>
          <a:p>
            <a:pPr>
              <a:lnSpc>
                <a:spcPct val="150000"/>
              </a:lnSpc>
            </a:pPr>
            <a:r>
              <a:rPr lang="en-CA" sz="1400" dirty="0">
                <a:latin typeface="Univers Condensed Light" panose="020B0306020202040204" pitchFamily="34" charset="0"/>
              </a:rPr>
              <a:t>Dimension</a:t>
            </a:r>
            <a:r>
              <a:rPr lang="en-CA" sz="1400" dirty="0">
                <a:solidFill>
                  <a:schemeClr val="accent1">
                    <a:lumMod val="60000"/>
                    <a:lumOff val="40000"/>
                  </a:schemeClr>
                </a:solidFill>
                <a:latin typeface="Univers Condensed Light" panose="020B0306020202040204" pitchFamily="34" charset="0"/>
              </a:rPr>
              <a:t>:  </a:t>
            </a:r>
            <a:r>
              <a:rPr lang="en-CA" sz="1400" b="0" i="0" dirty="0">
                <a:effectLst/>
                <a:latin typeface="Univers Condensed Light" panose="020B0306020202040204" pitchFamily="34" charset="0"/>
              </a:rPr>
              <a:t>12.9 x 8.41 x 3.3 cm</a:t>
            </a:r>
            <a:endParaRPr lang="en-CA" sz="1400" b="1" dirty="0">
              <a:latin typeface="Univers Condensed Light" panose="020B0306020202040204" pitchFamily="34" charset="0"/>
            </a:endParaRPr>
          </a:p>
        </p:txBody>
      </p:sp>
      <p:sp>
        <p:nvSpPr>
          <p:cNvPr id="29" name="TextBox 28">
            <a:extLst>
              <a:ext uri="{FF2B5EF4-FFF2-40B4-BE49-F238E27FC236}">
                <a16:creationId xmlns:a16="http://schemas.microsoft.com/office/drawing/2014/main" id="{F7EAA51E-DDD7-4D38-B4CD-F03B0A4A9692}"/>
              </a:ext>
            </a:extLst>
          </p:cNvPr>
          <p:cNvSpPr txBox="1"/>
          <p:nvPr/>
        </p:nvSpPr>
        <p:spPr>
          <a:xfrm>
            <a:off x="5295640" y="1706240"/>
            <a:ext cx="2613832" cy="1600438"/>
          </a:xfrm>
          <a:prstGeom prst="rect">
            <a:avLst/>
          </a:prstGeom>
          <a:noFill/>
        </p:spPr>
        <p:txBody>
          <a:bodyPr wrap="square" rtlCol="0">
            <a:spAutoFit/>
          </a:bodyPr>
          <a:lstStyle/>
          <a:p>
            <a:r>
              <a:rPr lang="en-CA" b="1" dirty="0">
                <a:solidFill>
                  <a:schemeClr val="accent1">
                    <a:lumMod val="60000"/>
                    <a:lumOff val="40000"/>
                  </a:schemeClr>
                </a:solidFill>
                <a:latin typeface="Univers Condensed Light" panose="020B0306020202040204" pitchFamily="34" charset="0"/>
              </a:rPr>
              <a:t>LCD:</a:t>
            </a:r>
          </a:p>
          <a:p>
            <a:endParaRPr lang="en-CA" sz="500" b="1" dirty="0">
              <a:solidFill>
                <a:schemeClr val="accent1">
                  <a:lumMod val="60000"/>
                  <a:lumOff val="40000"/>
                </a:schemeClr>
              </a:solidFill>
              <a:latin typeface="Univers Condensed Light" panose="020B0306020202040204" pitchFamily="34" charset="0"/>
            </a:endParaRPr>
          </a:p>
          <a:p>
            <a:pPr>
              <a:lnSpc>
                <a:spcPct val="150000"/>
              </a:lnSpc>
            </a:pPr>
            <a:r>
              <a:rPr lang="fr-FR" sz="1400" dirty="0">
                <a:latin typeface="Univers Condensed Light" panose="020B0306020202040204" pitchFamily="34" charset="0"/>
                <a:ea typeface="Calibri" panose="020F0502020204030204" pitchFamily="34" charset="0"/>
                <a:cs typeface="Calibri" panose="020F0502020204030204" pitchFamily="34" charset="0"/>
              </a:rPr>
              <a:t>Input Voltage: 5V</a:t>
            </a:r>
          </a:p>
          <a:p>
            <a:pPr>
              <a:lnSpc>
                <a:spcPct val="150000"/>
              </a:lnSpc>
            </a:pPr>
            <a:r>
              <a:rPr lang="fr-FR" sz="1400" dirty="0">
                <a:latin typeface="Univers Condensed Light" panose="020B0306020202040204" pitchFamily="34" charset="0"/>
                <a:ea typeface="Calibri" panose="020F0502020204030204" pitchFamily="34" charset="0"/>
                <a:cs typeface="Calibri" panose="020F0502020204030204" pitchFamily="34" charset="0"/>
              </a:rPr>
              <a:t>Curent consomption: 24mA</a:t>
            </a:r>
          </a:p>
          <a:p>
            <a:pPr>
              <a:lnSpc>
                <a:spcPct val="150000"/>
              </a:lnSpc>
            </a:pPr>
            <a:r>
              <a:rPr lang="fr-FR" sz="1400" dirty="0">
                <a:latin typeface="Univers Condensed Light" panose="020B0306020202040204" pitchFamily="34" charset="0"/>
                <a:ea typeface="Calibri" panose="020F0502020204030204" pitchFamily="34" charset="0"/>
                <a:cs typeface="Calibri" panose="020F0502020204030204" pitchFamily="34" charset="0"/>
              </a:rPr>
              <a:t>Dimensions: 92mm X 90mm X 27 mm</a:t>
            </a:r>
          </a:p>
          <a:p>
            <a:endParaRPr lang="en-US" sz="1200" dirty="0">
              <a:latin typeface="Univers Condensed Light" panose="020B030602020204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C8806E5E-EE1A-4DA8-9EE2-BF2988AD3919}"/>
              </a:ext>
            </a:extLst>
          </p:cNvPr>
          <p:cNvSpPr txBox="1"/>
          <p:nvPr/>
        </p:nvSpPr>
        <p:spPr>
          <a:xfrm>
            <a:off x="5506031" y="3950369"/>
            <a:ext cx="2613832" cy="877163"/>
          </a:xfrm>
          <a:prstGeom prst="rect">
            <a:avLst/>
          </a:prstGeom>
          <a:noFill/>
        </p:spPr>
        <p:txBody>
          <a:bodyPr wrap="square" rtlCol="0">
            <a:spAutoFit/>
          </a:bodyPr>
          <a:lstStyle/>
          <a:p>
            <a:r>
              <a:rPr lang="en-CA" b="1" dirty="0">
                <a:solidFill>
                  <a:schemeClr val="accent1">
                    <a:lumMod val="60000"/>
                    <a:lumOff val="40000"/>
                  </a:schemeClr>
                </a:solidFill>
                <a:latin typeface="Univers Condensed Light" panose="020B0306020202040204" pitchFamily="34" charset="0"/>
              </a:rPr>
              <a:t>Monitor:</a:t>
            </a:r>
          </a:p>
          <a:p>
            <a:endParaRPr lang="en-CA" sz="500" b="1" dirty="0">
              <a:solidFill>
                <a:schemeClr val="accent1">
                  <a:lumMod val="60000"/>
                  <a:lumOff val="40000"/>
                </a:schemeClr>
              </a:solidFill>
              <a:latin typeface="Univers Condensed Light" panose="020B0306020202040204" pitchFamily="34" charset="0"/>
            </a:endParaRPr>
          </a:p>
          <a:p>
            <a:r>
              <a:rPr lang="en-US" sz="1400" dirty="0">
                <a:latin typeface="Univers Condensed Light" panose="020B0306020202040204" pitchFamily="34" charset="0"/>
                <a:ea typeface="Calibri" panose="020F0502020204030204" pitchFamily="34" charset="0"/>
                <a:cs typeface="Calibri" panose="020F0502020204030204" pitchFamily="34" charset="0"/>
              </a:rPr>
              <a:t>Any monitor with the ability to access the web</a:t>
            </a:r>
          </a:p>
        </p:txBody>
      </p:sp>
    </p:spTree>
    <p:extLst>
      <p:ext uri="{BB962C8B-B14F-4D97-AF65-F5344CB8AC3E}">
        <p14:creationId xmlns:p14="http://schemas.microsoft.com/office/powerpoint/2010/main" val="16995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CD99B-482E-44FA-9A80-B7F30558D85C}"/>
              </a:ext>
            </a:extLst>
          </p:cNvPr>
          <p:cNvSpPr/>
          <p:nvPr/>
        </p:nvSpPr>
        <p:spPr>
          <a:xfrm>
            <a:off x="16329" y="-197"/>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19560"/>
            <a:ext cx="12192001" cy="1384995"/>
          </a:xfrm>
          <a:prstGeom prst="rect">
            <a:avLst/>
          </a:prstGeom>
          <a:noFill/>
        </p:spPr>
        <p:txBody>
          <a:bodyPr wrap="square" rtlCol="0">
            <a:spAutoFit/>
          </a:bodyPr>
          <a:lstStyle/>
          <a:p>
            <a:pPr algn="ctr"/>
            <a:r>
              <a:rPr lang="en-CA" sz="4000" b="1" dirty="0">
                <a:latin typeface="Univers Condensed Light"/>
                <a:ea typeface="Calibri" panose="020F0502020204030204" pitchFamily="34" charset="0"/>
                <a:cs typeface="Cascadia Code" panose="020B0609020000020004" pitchFamily="49" charset="0"/>
              </a:rPr>
              <a:t>How It was Built</a:t>
            </a:r>
          </a:p>
          <a:p>
            <a:pPr algn="ctr"/>
            <a:r>
              <a:rPr lang="en-CA" sz="2000" b="1" dirty="0">
                <a:solidFill>
                  <a:schemeClr val="accent1">
                    <a:lumMod val="60000"/>
                    <a:lumOff val="40000"/>
                  </a:schemeClr>
                </a:solidFill>
                <a:latin typeface="Univers Condensed Light"/>
                <a:ea typeface="Calibri" panose="020F0502020204030204" pitchFamily="34" charset="0"/>
                <a:cs typeface="Cascadia Code" panose="020B0609020000020004" pitchFamily="49" charset="0"/>
              </a:rPr>
              <a:t>GUI</a:t>
            </a:r>
          </a:p>
          <a:p>
            <a:pPr algn="ctr"/>
            <a:endParaRPr lang="en-CA" sz="2400" dirty="0"/>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4224065" y="1345541"/>
            <a:ext cx="374386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9E1C694A-8B51-4E50-9F0E-0651B5C3DE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34" b="94301" l="9476" r="92339">
                        <a14:foregroundMark x1="12298" y1="7904" x2="61694" y2="7537"/>
                        <a14:foregroundMark x1="61694" y1="7537" x2="89113" y2="8824"/>
                        <a14:foregroundMark x1="89113" y1="8824" x2="92742" y2="89706"/>
                        <a14:foregroundMark x1="92742" y1="89706" x2="19556" y2="92463"/>
                        <a14:foregroundMark x1="19556" y1="92463" x2="10685" y2="77941"/>
                        <a14:foregroundMark x1="10685" y1="77941" x2="12702" y2="6434"/>
                        <a14:foregroundMark x1="37903" y1="16912" x2="56452" y2="16176"/>
                        <a14:foregroundMark x1="56452" y1="16176" x2="67944" y2="16728"/>
                        <a14:foregroundMark x1="18750" y1="13235" x2="23589" y2="61949"/>
                        <a14:foregroundMark x1="23589" y1="61949" x2="31855" y2="70404"/>
                        <a14:foregroundMark x1="31855" y1="70404" x2="31855" y2="70404"/>
                        <a14:foregroundMark x1="31048" y1="33640" x2="29435" y2="54412"/>
                        <a14:foregroundMark x1="29435" y1="54412" x2="55040" y2="56434"/>
                        <a14:foregroundMark x1="55040" y1="56434" x2="46774" y2="66176"/>
                        <a14:foregroundMark x1="46774" y1="66176" x2="68952" y2="54963"/>
                        <a14:foregroundMark x1="68952" y1="54963" x2="56250" y2="49449"/>
                        <a14:foregroundMark x1="33065" y1="71875" x2="22782" y2="85662"/>
                        <a14:foregroundMark x1="22782" y1="85662" x2="26613" y2="86765"/>
                        <a14:foregroundMark x1="9677" y1="86765" x2="22984" y2="93015"/>
                        <a14:foregroundMark x1="22984" y1="93015" x2="85685" y2="94669"/>
                        <a14:foregroundMark x1="85685" y1="94669" x2="92540" y2="85294"/>
                        <a14:foregroundMark x1="92540" y1="85294" x2="91935" y2="75735"/>
                        <a14:foregroundMark x1="25202" y1="94301" x2="22782" y2="92463"/>
                        <a14:foregroundMark x1="11290" y1="90257" x2="12298" y2="91176"/>
                      </a14:backgroundRemoval>
                    </a14:imgEffect>
                  </a14:imgLayer>
                </a14:imgProps>
              </a:ext>
            </a:extLst>
          </a:blip>
          <a:stretch>
            <a:fillRect/>
          </a:stretch>
        </p:blipFill>
        <p:spPr>
          <a:xfrm>
            <a:off x="5473179" y="1851467"/>
            <a:ext cx="3337963" cy="3660992"/>
          </a:xfrm>
          <a:prstGeom prst="rect">
            <a:avLst/>
          </a:prstGeom>
        </p:spPr>
      </p:pic>
      <p:pic>
        <p:nvPicPr>
          <p:cNvPr id="8" name="Picture 7">
            <a:extLst>
              <a:ext uri="{FF2B5EF4-FFF2-40B4-BE49-F238E27FC236}">
                <a16:creationId xmlns:a16="http://schemas.microsoft.com/office/drawing/2014/main" id="{2DE2DEF0-BF3A-4620-9312-B1E7CC02072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08" b="99231" l="2661" r="95565">
                        <a14:foregroundMark x1="46250" y1="4800" x2="56319" y2="8269"/>
                        <a14:foregroundMark x1="56319" y1="8269" x2="46785" y2="17308"/>
                        <a14:foregroundMark x1="46785" y1="17308" x2="67406" y2="86154"/>
                        <a14:foregroundMark x1="67406" y1="86154" x2="57040" y2="96452"/>
                        <a14:foregroundMark x1="27716" y1="77885" x2="68958" y2="71538"/>
                        <a14:foregroundMark x1="68958" y1="71538" x2="43459" y2="71923"/>
                        <a14:foregroundMark x1="43459" y1="71923" x2="61197" y2="73462"/>
                        <a14:foregroundMark x1="31707" y1="41154" x2="24834" y2="60000"/>
                        <a14:foregroundMark x1="24834" y1="60000" x2="26164" y2="97692"/>
                        <a14:foregroundMark x1="26164" y1="97692" x2="26164" y2="97692"/>
                        <a14:foregroundMark x1="4878" y1="93654" x2="86475" y2="95385"/>
                        <a14:foregroundMark x1="90022" y1="94423" x2="92905" y2="25962"/>
                        <a14:foregroundMark x1="92905" y1="25962" x2="90022" y2="16346"/>
                        <a14:foregroundMark x1="90909" y1="7308" x2="15743" y2="5769"/>
                        <a14:foregroundMark x1="12639" y1="6346" x2="3548" y2="26538"/>
                        <a14:foregroundMark x1="3548" y1="26538" x2="9091" y2="80192"/>
                        <a14:foregroundMark x1="9091" y1="80192" x2="9534" y2="80769"/>
                        <a14:foregroundMark x1="27051" y1="87692" x2="58980" y2="86923"/>
                        <a14:foregroundMark x1="44346" y1="70000" x2="20399" y2="72308"/>
                        <a14:foregroundMark x1="11530" y1="71346" x2="50554" y2="31538"/>
                        <a14:foregroundMark x1="50554" y1="31538" x2="42129" y2="27308"/>
                        <a14:foregroundMark x1="23947" y1="20577" x2="60310" y2="23654"/>
                        <a14:foregroundMark x1="64080" y1="15000" x2="76275" y2="20962"/>
                        <a14:foregroundMark x1="88692" y1="13846" x2="91574" y2="28654"/>
                        <a14:foregroundMark x1="92683" y1="12692" x2="93570" y2="26731"/>
                        <a14:foregroundMark x1="20621" y1="39423" x2="19512" y2="29231"/>
                        <a14:foregroundMark x1="19512" y1="29231" x2="23060" y2="18462"/>
                        <a14:foregroundMark x1="5322" y1="10577" x2="11973" y2="7692"/>
                        <a14:foregroundMark x1="3104" y1="9231" x2="14191" y2="6154"/>
                        <a14:foregroundMark x1="43016" y1="12692" x2="62084" y2="12308"/>
                        <a14:foregroundMark x1="62084" y1="12308" x2="78049" y2="18846"/>
                        <a14:foregroundMark x1="90022" y1="10192" x2="89800" y2="16346"/>
                        <a14:foregroundMark x1="92239" y1="6346" x2="95787" y2="17692"/>
                        <a14:foregroundMark x1="87583" y1="39231" x2="83814" y2="57500"/>
                        <a14:foregroundMark x1="4878" y1="4808" x2="6553" y2="4862"/>
                        <a14:foregroundMark x1="68736" y1="19615" x2="38803" y2="57308"/>
                        <a14:foregroundMark x1="16408" y1="6346" x2="10865" y2="4808"/>
                        <a14:foregroundMark x1="52328" y1="15577" x2="64080" y2="15769"/>
                        <a14:foregroundMark x1="64080" y1="15769" x2="65854" y2="16923"/>
                        <a14:foregroundMark x1="45676" y1="14423" x2="66741" y2="14231"/>
                        <a14:foregroundMark x1="66741" y1="14231" x2="57650" y2="14038"/>
                        <a14:foregroundMark x1="15743" y1="67500" x2="57871" y2="68462"/>
                        <a14:foregroundMark x1="53437" y1="44808" x2="83592" y2="43077"/>
                        <a14:foregroundMark x1="45233" y1="72500" x2="61197" y2="70962"/>
                        <a14:foregroundMark x1="41907" y1="71346" x2="64523" y2="71154"/>
                        <a14:foregroundMark x1="39911" y1="70769" x2="72062" y2="67500"/>
                        <a14:foregroundMark x1="64523" y1="55385" x2="83370" y2="54423"/>
                        <a14:backgroundMark x1="54324" y1="99231" x2="91574" y2="98654"/>
                        <a14:backgroundMark x1="91574" y1="98654" x2="91574" y2="98654"/>
                        <a14:backgroundMark x1="12245" y1="2794" x2="53215" y2="1923"/>
                        <a14:backgroundMark x1="7982" y1="2885" x2="9664" y2="2849"/>
                        <a14:backgroundMark x1="5322" y1="385" x2="8204" y2="2308"/>
                      </a14:backgroundRemoval>
                    </a14:imgEffect>
                  </a14:imgLayer>
                </a14:imgProps>
              </a:ext>
            </a:extLst>
          </a:blip>
          <a:stretch>
            <a:fillRect/>
          </a:stretch>
        </p:blipFill>
        <p:spPr>
          <a:xfrm>
            <a:off x="8811142" y="1897491"/>
            <a:ext cx="3017525" cy="3479186"/>
          </a:xfrm>
          <a:prstGeom prst="rect">
            <a:avLst/>
          </a:prstGeom>
        </p:spPr>
      </p:pic>
      <p:sp>
        <p:nvSpPr>
          <p:cNvPr id="10" name="TextBox 9">
            <a:extLst>
              <a:ext uri="{FF2B5EF4-FFF2-40B4-BE49-F238E27FC236}">
                <a16:creationId xmlns:a16="http://schemas.microsoft.com/office/drawing/2014/main" id="{03B379D8-01D3-415B-8542-18ECA42C6CFA}"/>
              </a:ext>
            </a:extLst>
          </p:cNvPr>
          <p:cNvSpPr txBox="1"/>
          <p:nvPr/>
        </p:nvSpPr>
        <p:spPr>
          <a:xfrm>
            <a:off x="723049" y="1996830"/>
            <a:ext cx="4750130" cy="3662541"/>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Univers Condensed Light" panose="020B0306020202040204" pitchFamily="34" charset="0"/>
              </a:rPr>
              <a:t>The log in page, which also serves the home page (on the left)</a:t>
            </a:r>
          </a:p>
          <a:p>
            <a:pPr marL="285750" indent="-285750">
              <a:buFont typeface="Arial" panose="020B0604020202020204" pitchFamily="34" charset="0"/>
              <a:buChar char="•"/>
            </a:pPr>
            <a:endParaRPr lang="en-US" sz="1600" dirty="0">
              <a:latin typeface="Univers Condensed Light" panose="020B0306020202040204" pitchFamily="34" charset="0"/>
            </a:endParaRPr>
          </a:p>
          <a:p>
            <a:pPr marL="285750" indent="-285750">
              <a:buFont typeface="Arial" panose="020B0604020202020204" pitchFamily="34" charset="0"/>
              <a:buChar char="•"/>
            </a:pPr>
            <a:r>
              <a:rPr lang="en-US" sz="1600" dirty="0">
                <a:latin typeface="Univers Condensed Light" panose="020B0306020202040204" pitchFamily="34" charset="0"/>
              </a:rPr>
              <a:t>The registration page to onboard new users (on the right)</a:t>
            </a:r>
          </a:p>
          <a:p>
            <a:pPr marL="285750" indent="-285750">
              <a:buFont typeface="Arial" panose="020B0604020202020204" pitchFamily="34" charset="0"/>
              <a:buChar char="•"/>
            </a:pPr>
            <a:endParaRPr lang="en-US" sz="1600" dirty="0">
              <a:latin typeface="Univers Condensed Light" panose="020B0306020202040204" pitchFamily="34" charset="0"/>
            </a:endParaRPr>
          </a:p>
          <a:p>
            <a:pPr marL="285750" indent="-285750">
              <a:buFont typeface="Arial" panose="020B0604020202020204" pitchFamily="34" charset="0"/>
              <a:buChar char="•"/>
            </a:pPr>
            <a:r>
              <a:rPr lang="en-US" sz="1600" dirty="0">
                <a:latin typeface="Univers Condensed Light" panose="020B0306020202040204" pitchFamily="34" charset="0"/>
              </a:rPr>
              <a:t>User can either login with credentials. Perfect for when hands are dirty or the user is wearing gloves</a:t>
            </a:r>
          </a:p>
          <a:p>
            <a:pPr marL="285750" indent="-285750">
              <a:buFont typeface="Arial" panose="020B0604020202020204" pitchFamily="34" charset="0"/>
              <a:buChar char="•"/>
            </a:pPr>
            <a:endParaRPr lang="en-US" sz="1600" dirty="0">
              <a:latin typeface="Univers Condensed Light" panose="020B0306020202040204" pitchFamily="34" charset="0"/>
            </a:endParaRPr>
          </a:p>
          <a:p>
            <a:pPr marL="285750" indent="-285750">
              <a:buFont typeface="Arial" panose="020B0604020202020204" pitchFamily="34" charset="0"/>
              <a:buChar char="•"/>
            </a:pPr>
            <a:r>
              <a:rPr lang="en-US" sz="1600" dirty="0">
                <a:latin typeface="Univers Condensed Light" panose="020B0306020202040204" pitchFamily="34" charset="0"/>
              </a:rPr>
              <a:t>Or the user can log in with biometrics by selecting "Authenticate“</a:t>
            </a:r>
          </a:p>
          <a:p>
            <a:pPr marL="285750" indent="-285750">
              <a:buFont typeface="Arial" panose="020B0604020202020204" pitchFamily="34" charset="0"/>
              <a:buChar char="•"/>
            </a:pPr>
            <a:endParaRPr lang="en-US" sz="1600" dirty="0">
              <a:latin typeface="Univers Condensed Light" panose="020B0306020202040204" pitchFamily="34" charset="0"/>
            </a:endParaRPr>
          </a:p>
          <a:p>
            <a:pPr marL="285750" indent="-285750">
              <a:buFont typeface="Arial" panose="020B0604020202020204" pitchFamily="34" charset="0"/>
              <a:buChar char="•"/>
            </a:pPr>
            <a:r>
              <a:rPr lang="en-US" sz="1600" dirty="0">
                <a:latin typeface="Univers Condensed Light" panose="020B0306020202040204" pitchFamily="34" charset="0"/>
              </a:rPr>
              <a:t>Finally a completely new account can be created by heading over to "Register". Also enrolls the fingerprint at the same time.</a:t>
            </a:r>
          </a:p>
        </p:txBody>
      </p:sp>
    </p:spTree>
    <p:extLst>
      <p:ext uri="{BB962C8B-B14F-4D97-AF65-F5344CB8AC3E}">
        <p14:creationId xmlns:p14="http://schemas.microsoft.com/office/powerpoint/2010/main" val="295859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CD99B-482E-44FA-9A80-B7F30558D85C}"/>
              </a:ext>
            </a:extLst>
          </p:cNvPr>
          <p:cNvSpPr/>
          <p:nvPr/>
        </p:nvSpPr>
        <p:spPr>
          <a:xfrm>
            <a:off x="16329" y="-197"/>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19560"/>
            <a:ext cx="12192001" cy="1384995"/>
          </a:xfrm>
          <a:prstGeom prst="rect">
            <a:avLst/>
          </a:prstGeom>
          <a:noFill/>
        </p:spPr>
        <p:txBody>
          <a:bodyPr wrap="square" rtlCol="0">
            <a:spAutoFit/>
          </a:bodyPr>
          <a:lstStyle/>
          <a:p>
            <a:pPr algn="ctr"/>
            <a:r>
              <a:rPr lang="en-CA" sz="4000" b="1" dirty="0">
                <a:latin typeface="Univers Condensed Light"/>
                <a:ea typeface="Calibri" panose="020F0502020204030204" pitchFamily="34" charset="0"/>
                <a:cs typeface="Cascadia Code" panose="020B0609020000020004" pitchFamily="49" charset="0"/>
              </a:rPr>
              <a:t>Diagram</a:t>
            </a:r>
          </a:p>
          <a:p>
            <a:pPr algn="ctr"/>
            <a:r>
              <a:rPr lang="en-CA" sz="2000" b="1" dirty="0">
                <a:solidFill>
                  <a:schemeClr val="accent1">
                    <a:lumMod val="60000"/>
                    <a:lumOff val="40000"/>
                  </a:schemeClr>
                </a:solidFill>
                <a:latin typeface="Univers Condensed Light"/>
                <a:ea typeface="Calibri" panose="020F0502020204030204" pitchFamily="34" charset="0"/>
                <a:cs typeface="Cascadia Code" panose="020B0609020000020004" pitchFamily="49" charset="0"/>
              </a:rPr>
              <a:t>Block Diagram</a:t>
            </a:r>
          </a:p>
          <a:p>
            <a:pPr algn="ctr"/>
            <a:endParaRPr lang="en-CA" sz="2400" dirty="0"/>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4224065" y="1345541"/>
            <a:ext cx="374386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lowchart: Alternate Process 4">
            <a:extLst>
              <a:ext uri="{FF2B5EF4-FFF2-40B4-BE49-F238E27FC236}">
                <a16:creationId xmlns:a16="http://schemas.microsoft.com/office/drawing/2014/main" id="{E275A914-2AB2-4966-A381-AAC3E704DB73}"/>
              </a:ext>
            </a:extLst>
          </p:cNvPr>
          <p:cNvSpPr/>
          <p:nvPr/>
        </p:nvSpPr>
        <p:spPr>
          <a:xfrm>
            <a:off x="1828303" y="1672827"/>
            <a:ext cx="8502733" cy="4526281"/>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a:extLst>
              <a:ext uri="{FF2B5EF4-FFF2-40B4-BE49-F238E27FC236}">
                <a16:creationId xmlns:a16="http://schemas.microsoft.com/office/drawing/2014/main" id="{F936DAE1-63DC-4791-8605-1636B89C75AB}"/>
              </a:ext>
            </a:extLst>
          </p:cNvPr>
          <p:cNvPicPr>
            <a:picLocks noChangeAspect="1"/>
          </p:cNvPicPr>
          <p:nvPr/>
        </p:nvPicPr>
        <p:blipFill>
          <a:blip r:embed="rId2"/>
          <a:stretch>
            <a:fillRect/>
          </a:stretch>
        </p:blipFill>
        <p:spPr>
          <a:xfrm>
            <a:off x="2236030" y="1921752"/>
            <a:ext cx="7752598" cy="4028430"/>
          </a:xfrm>
          <a:prstGeom prst="rect">
            <a:avLst/>
          </a:prstGeom>
        </p:spPr>
      </p:pic>
    </p:spTree>
    <p:extLst>
      <p:ext uri="{BB962C8B-B14F-4D97-AF65-F5344CB8AC3E}">
        <p14:creationId xmlns:p14="http://schemas.microsoft.com/office/powerpoint/2010/main" val="157826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CD99B-482E-44FA-9A80-B7F30558D85C}"/>
              </a:ext>
            </a:extLst>
          </p:cNvPr>
          <p:cNvSpPr/>
          <p:nvPr/>
        </p:nvSpPr>
        <p:spPr>
          <a:xfrm>
            <a:off x="25125" y="-27833"/>
            <a:ext cx="12192000" cy="6858000"/>
          </a:xfrm>
          <a:prstGeom prst="rect">
            <a:avLst/>
          </a:prstGeom>
          <a:solidFill>
            <a:schemeClr val="bg1">
              <a:lumMod val="95000"/>
              <a:lumOff val="5000"/>
              <a:alpha val="5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2"/>
              </a:solidFill>
            </a:endParaRPr>
          </a:p>
        </p:txBody>
      </p:sp>
      <p:sp>
        <p:nvSpPr>
          <p:cNvPr id="11" name="TextBox 10">
            <a:extLst>
              <a:ext uri="{FF2B5EF4-FFF2-40B4-BE49-F238E27FC236}">
                <a16:creationId xmlns:a16="http://schemas.microsoft.com/office/drawing/2014/main" id="{57418961-068B-4C95-998F-3656B02D93AA}"/>
              </a:ext>
            </a:extLst>
          </p:cNvPr>
          <p:cNvSpPr txBox="1"/>
          <p:nvPr/>
        </p:nvSpPr>
        <p:spPr>
          <a:xfrm>
            <a:off x="-16330" y="319560"/>
            <a:ext cx="12192001" cy="1384995"/>
          </a:xfrm>
          <a:prstGeom prst="rect">
            <a:avLst/>
          </a:prstGeom>
          <a:noFill/>
        </p:spPr>
        <p:txBody>
          <a:bodyPr wrap="square" rtlCol="0">
            <a:spAutoFit/>
          </a:bodyPr>
          <a:lstStyle/>
          <a:p>
            <a:pPr algn="ctr"/>
            <a:r>
              <a:rPr lang="en-CA" sz="4000" b="1" dirty="0">
                <a:latin typeface="Univers Condensed Light"/>
                <a:ea typeface="Calibri" panose="020F0502020204030204" pitchFamily="34" charset="0"/>
                <a:cs typeface="Cascadia Code" panose="020B0609020000020004" pitchFamily="49" charset="0"/>
              </a:rPr>
              <a:t>Diagram</a:t>
            </a:r>
          </a:p>
          <a:p>
            <a:pPr algn="ctr"/>
            <a:r>
              <a:rPr lang="en-CA" sz="2000" b="1" dirty="0">
                <a:solidFill>
                  <a:schemeClr val="accent1">
                    <a:lumMod val="60000"/>
                    <a:lumOff val="40000"/>
                  </a:schemeClr>
                </a:solidFill>
                <a:latin typeface="Univers Condensed Light"/>
                <a:ea typeface="Calibri" panose="020F0502020204030204" pitchFamily="34" charset="0"/>
                <a:cs typeface="Cascadia Code" panose="020B0609020000020004" pitchFamily="49" charset="0"/>
              </a:rPr>
              <a:t>Software Diagram</a:t>
            </a:r>
          </a:p>
          <a:p>
            <a:pPr algn="ctr"/>
            <a:endParaRPr lang="en-CA" sz="2400" dirty="0"/>
          </a:p>
        </p:txBody>
      </p:sp>
      <p:sp>
        <p:nvSpPr>
          <p:cNvPr id="27" name="Rectangle: Rounded Corners 26">
            <a:extLst>
              <a:ext uri="{FF2B5EF4-FFF2-40B4-BE49-F238E27FC236}">
                <a16:creationId xmlns:a16="http://schemas.microsoft.com/office/drawing/2014/main" id="{72BB612C-BFDF-4C3C-8D16-A1E6B09CDC72}"/>
              </a:ext>
            </a:extLst>
          </p:cNvPr>
          <p:cNvSpPr/>
          <p:nvPr/>
        </p:nvSpPr>
        <p:spPr>
          <a:xfrm>
            <a:off x="4224065" y="1345541"/>
            <a:ext cx="374386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2D4680FA-1296-4C3D-9CEB-0F3735519CC4}"/>
              </a:ext>
            </a:extLst>
          </p:cNvPr>
          <p:cNvSpPr/>
          <p:nvPr/>
        </p:nvSpPr>
        <p:spPr>
          <a:xfrm>
            <a:off x="2000804" y="3751052"/>
            <a:ext cx="1942545" cy="530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BEC26D14-5AC7-4A85-9079-33D0D978453C}"/>
              </a:ext>
            </a:extLst>
          </p:cNvPr>
          <p:cNvCxnSpPr>
            <a:stCxn id="15" idx="2"/>
          </p:cNvCxnSpPr>
          <p:nvPr/>
        </p:nvCxnSpPr>
        <p:spPr>
          <a:xfrm flipH="1">
            <a:off x="10578442" y="6039393"/>
            <a:ext cx="1" cy="499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4670BA-5D19-43D5-88C2-E02D857072E0}"/>
              </a:ext>
            </a:extLst>
          </p:cNvPr>
          <p:cNvCxnSpPr>
            <a:cxnSpLocks/>
          </p:cNvCxnSpPr>
          <p:nvPr/>
        </p:nvCxnSpPr>
        <p:spPr>
          <a:xfrm>
            <a:off x="4017189" y="6524897"/>
            <a:ext cx="6561253" cy="13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3E4FCEB-080B-4948-997D-22E8A81A77F8}"/>
              </a:ext>
            </a:extLst>
          </p:cNvPr>
          <p:cNvCxnSpPr>
            <a:cxnSpLocks/>
            <a:endCxn id="48" idx="1"/>
          </p:cNvCxnSpPr>
          <p:nvPr/>
        </p:nvCxnSpPr>
        <p:spPr>
          <a:xfrm flipV="1">
            <a:off x="4017189" y="4664605"/>
            <a:ext cx="0" cy="1873836"/>
          </a:xfrm>
          <a:prstGeom prst="line">
            <a:avLst/>
          </a:prstGeom>
        </p:spPr>
        <p:style>
          <a:lnRef idx="1">
            <a:schemeClr val="accent1"/>
          </a:lnRef>
          <a:fillRef idx="0">
            <a:schemeClr val="accent1"/>
          </a:fillRef>
          <a:effectRef idx="0">
            <a:schemeClr val="accent1"/>
          </a:effectRef>
          <a:fontRef idx="minor">
            <a:schemeClr val="tx1"/>
          </a:fontRef>
        </p:style>
      </p:cxnSp>
      <p:sp>
        <p:nvSpPr>
          <p:cNvPr id="6" name="Arrow: Chevron 5">
            <a:extLst>
              <a:ext uri="{FF2B5EF4-FFF2-40B4-BE49-F238E27FC236}">
                <a16:creationId xmlns:a16="http://schemas.microsoft.com/office/drawing/2014/main" id="{A993EB2B-2AB3-47DB-93CE-C086244E5F05}"/>
              </a:ext>
            </a:extLst>
          </p:cNvPr>
          <p:cNvSpPr/>
          <p:nvPr/>
        </p:nvSpPr>
        <p:spPr>
          <a:xfrm>
            <a:off x="2454453" y="3838568"/>
            <a:ext cx="352302" cy="355192"/>
          </a:xfrm>
          <a:prstGeom prst="chevron">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sp>
        <p:nvSpPr>
          <p:cNvPr id="2" name="Rectangle 1">
            <a:extLst>
              <a:ext uri="{FF2B5EF4-FFF2-40B4-BE49-F238E27FC236}">
                <a16:creationId xmlns:a16="http://schemas.microsoft.com/office/drawing/2014/main" id="{4BC275E0-A674-44D8-83FD-6F524DC03BC4}"/>
              </a:ext>
            </a:extLst>
          </p:cNvPr>
          <p:cNvSpPr/>
          <p:nvPr/>
        </p:nvSpPr>
        <p:spPr>
          <a:xfrm>
            <a:off x="454850" y="3638712"/>
            <a:ext cx="1797630" cy="7600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nivers Condensed Light" panose="020B0306020202040204" pitchFamily="34" charset="0"/>
              </a:rPr>
              <a:t>User</a:t>
            </a:r>
            <a:endParaRPr lang="en-CA" b="1" dirty="0">
              <a:latin typeface="Univers Condensed Light" panose="020B0306020202040204" pitchFamily="34" charset="0"/>
            </a:endParaRPr>
          </a:p>
        </p:txBody>
      </p:sp>
      <p:sp>
        <p:nvSpPr>
          <p:cNvPr id="33" name="Arrow: Chevron 32">
            <a:extLst>
              <a:ext uri="{FF2B5EF4-FFF2-40B4-BE49-F238E27FC236}">
                <a16:creationId xmlns:a16="http://schemas.microsoft.com/office/drawing/2014/main" id="{E2A2635A-F6E7-4ED7-9A35-9E445B88F788}"/>
              </a:ext>
            </a:extLst>
          </p:cNvPr>
          <p:cNvSpPr/>
          <p:nvPr/>
        </p:nvSpPr>
        <p:spPr>
          <a:xfrm rot="18856469">
            <a:off x="4783135" y="3029731"/>
            <a:ext cx="352302" cy="355192"/>
          </a:xfrm>
          <a:prstGeom prst="chevron">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sp>
        <p:nvSpPr>
          <p:cNvPr id="34" name="Rectangle 33">
            <a:extLst>
              <a:ext uri="{FF2B5EF4-FFF2-40B4-BE49-F238E27FC236}">
                <a16:creationId xmlns:a16="http://schemas.microsoft.com/office/drawing/2014/main" id="{B77995D9-D412-4788-A44B-C872325D6BA3}"/>
              </a:ext>
            </a:extLst>
          </p:cNvPr>
          <p:cNvSpPr/>
          <p:nvPr/>
        </p:nvSpPr>
        <p:spPr>
          <a:xfrm rot="18493328">
            <a:off x="3908870" y="2853158"/>
            <a:ext cx="2096494" cy="530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Arrow: Chevron 34">
            <a:extLst>
              <a:ext uri="{FF2B5EF4-FFF2-40B4-BE49-F238E27FC236}">
                <a16:creationId xmlns:a16="http://schemas.microsoft.com/office/drawing/2014/main" id="{C61241DA-F1B1-401F-841F-9FD278E4AFB3}"/>
              </a:ext>
            </a:extLst>
          </p:cNvPr>
          <p:cNvSpPr/>
          <p:nvPr/>
        </p:nvSpPr>
        <p:spPr>
          <a:xfrm rot="18698396">
            <a:off x="4764777" y="2973923"/>
            <a:ext cx="352302" cy="355192"/>
          </a:xfrm>
          <a:prstGeom prst="chevron">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sp>
        <p:nvSpPr>
          <p:cNvPr id="36" name="Rectangle 35">
            <a:extLst>
              <a:ext uri="{FF2B5EF4-FFF2-40B4-BE49-F238E27FC236}">
                <a16:creationId xmlns:a16="http://schemas.microsoft.com/office/drawing/2014/main" id="{47044BD4-E652-40E8-8AC0-802482A50ED0}"/>
              </a:ext>
            </a:extLst>
          </p:cNvPr>
          <p:cNvSpPr/>
          <p:nvPr/>
        </p:nvSpPr>
        <p:spPr>
          <a:xfrm rot="3106672" flipV="1">
            <a:off x="3921640" y="4566051"/>
            <a:ext cx="1942545" cy="530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Flowchart: Decision 2">
            <a:extLst>
              <a:ext uri="{FF2B5EF4-FFF2-40B4-BE49-F238E27FC236}">
                <a16:creationId xmlns:a16="http://schemas.microsoft.com/office/drawing/2014/main" id="{6333E719-C811-4E1B-B170-33AFAACACA3B}"/>
              </a:ext>
            </a:extLst>
          </p:cNvPr>
          <p:cNvSpPr/>
          <p:nvPr/>
        </p:nvSpPr>
        <p:spPr>
          <a:xfrm>
            <a:off x="2989480" y="3594590"/>
            <a:ext cx="2055418" cy="843148"/>
          </a:xfrm>
          <a:prstGeom prst="flowChartDecision">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Univers Condensed Light" panose="020B0306020202040204" pitchFamily="34" charset="0"/>
                <a:ea typeface="Calibri" panose="020F0502020204030204" pitchFamily="34" charset="0"/>
                <a:cs typeface="Calibri" panose="020F0502020204030204" pitchFamily="34" charset="0"/>
              </a:rPr>
              <a:t>Options</a:t>
            </a:r>
            <a:endParaRPr lang="en-CA" b="1" dirty="0">
              <a:latin typeface="Univers Condensed Light" panose="020B0306020202040204" pitchFamily="34" charset="0"/>
              <a:ea typeface="Calibri" panose="020F0502020204030204" pitchFamily="34" charset="0"/>
              <a:cs typeface="Calibri" panose="020F0502020204030204" pitchFamily="34" charset="0"/>
            </a:endParaRPr>
          </a:p>
        </p:txBody>
      </p:sp>
      <p:sp>
        <p:nvSpPr>
          <p:cNvPr id="37" name="Arrow: Chevron 36">
            <a:extLst>
              <a:ext uri="{FF2B5EF4-FFF2-40B4-BE49-F238E27FC236}">
                <a16:creationId xmlns:a16="http://schemas.microsoft.com/office/drawing/2014/main" id="{21777202-CD34-42F4-8361-015A7AEBAB0A}"/>
              </a:ext>
            </a:extLst>
          </p:cNvPr>
          <p:cNvSpPr/>
          <p:nvPr/>
        </p:nvSpPr>
        <p:spPr>
          <a:xfrm rot="2901604" flipV="1">
            <a:off x="4782772" y="4703032"/>
            <a:ext cx="352302" cy="355192"/>
          </a:xfrm>
          <a:prstGeom prst="chevron">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sp>
        <p:nvSpPr>
          <p:cNvPr id="38" name="Rectangle 37">
            <a:extLst>
              <a:ext uri="{FF2B5EF4-FFF2-40B4-BE49-F238E27FC236}">
                <a16:creationId xmlns:a16="http://schemas.microsoft.com/office/drawing/2014/main" id="{3016C9C0-A7C4-492E-A946-B5D47B235946}"/>
              </a:ext>
            </a:extLst>
          </p:cNvPr>
          <p:cNvSpPr/>
          <p:nvPr/>
        </p:nvSpPr>
        <p:spPr>
          <a:xfrm rot="3106672" flipV="1">
            <a:off x="6369410" y="2836984"/>
            <a:ext cx="1942545" cy="530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5D8D6EE9-93D9-4F9F-8198-117C8962EC6C}"/>
              </a:ext>
            </a:extLst>
          </p:cNvPr>
          <p:cNvSpPr/>
          <p:nvPr/>
        </p:nvSpPr>
        <p:spPr>
          <a:xfrm>
            <a:off x="5225529" y="1967782"/>
            <a:ext cx="1791193" cy="7600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nivers Condensed Light" panose="020B0306020202040204" pitchFamily="34" charset="0"/>
              </a:rPr>
              <a:t>Enter Credentials</a:t>
            </a:r>
            <a:endParaRPr lang="en-CA" b="1" dirty="0">
              <a:latin typeface="Univers Condensed Light" panose="020B0306020202040204" pitchFamily="34" charset="0"/>
            </a:endParaRPr>
          </a:p>
        </p:txBody>
      </p:sp>
      <p:sp>
        <p:nvSpPr>
          <p:cNvPr id="39" name="Arrow: Chevron 38">
            <a:extLst>
              <a:ext uri="{FF2B5EF4-FFF2-40B4-BE49-F238E27FC236}">
                <a16:creationId xmlns:a16="http://schemas.microsoft.com/office/drawing/2014/main" id="{E7169DFA-DABD-4DF9-B166-229D4EE17DF2}"/>
              </a:ext>
            </a:extLst>
          </p:cNvPr>
          <p:cNvSpPr/>
          <p:nvPr/>
        </p:nvSpPr>
        <p:spPr>
          <a:xfrm rot="3026386" flipV="1">
            <a:off x="7212587" y="2973189"/>
            <a:ext cx="352302" cy="355192"/>
          </a:xfrm>
          <a:prstGeom prst="chevron">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sp>
        <p:nvSpPr>
          <p:cNvPr id="40" name="Rectangle 39">
            <a:extLst>
              <a:ext uri="{FF2B5EF4-FFF2-40B4-BE49-F238E27FC236}">
                <a16:creationId xmlns:a16="http://schemas.microsoft.com/office/drawing/2014/main" id="{1D7C6707-3ED0-4DA5-A146-637EA908612C}"/>
              </a:ext>
            </a:extLst>
          </p:cNvPr>
          <p:cNvSpPr/>
          <p:nvPr/>
        </p:nvSpPr>
        <p:spPr>
          <a:xfrm rot="18493328">
            <a:off x="6408545" y="4607079"/>
            <a:ext cx="1942545" cy="530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B08965E-9CDA-457F-B2C5-E6155356EDFA}"/>
              </a:ext>
            </a:extLst>
          </p:cNvPr>
          <p:cNvSpPr/>
          <p:nvPr/>
        </p:nvSpPr>
        <p:spPr>
          <a:xfrm>
            <a:off x="5200402" y="5279372"/>
            <a:ext cx="1791193" cy="7600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nivers Condensed Light" panose="020B0306020202040204" pitchFamily="34" charset="0"/>
              </a:rPr>
              <a:t>Scan Finger</a:t>
            </a:r>
            <a:endParaRPr lang="en-CA" b="1" dirty="0">
              <a:latin typeface="Univers Condensed Light" panose="020B0306020202040204" pitchFamily="34" charset="0"/>
            </a:endParaRPr>
          </a:p>
        </p:txBody>
      </p:sp>
      <p:sp>
        <p:nvSpPr>
          <p:cNvPr id="41" name="Arrow: Chevron 40">
            <a:extLst>
              <a:ext uri="{FF2B5EF4-FFF2-40B4-BE49-F238E27FC236}">
                <a16:creationId xmlns:a16="http://schemas.microsoft.com/office/drawing/2014/main" id="{44479E37-7BE1-421A-B181-E408A296FB54}"/>
              </a:ext>
            </a:extLst>
          </p:cNvPr>
          <p:cNvSpPr/>
          <p:nvPr/>
        </p:nvSpPr>
        <p:spPr>
          <a:xfrm rot="18432265">
            <a:off x="7213731" y="4671758"/>
            <a:ext cx="352302" cy="355192"/>
          </a:xfrm>
          <a:prstGeom prst="chevron">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sp>
        <p:nvSpPr>
          <p:cNvPr id="42" name="Rectangle 41">
            <a:extLst>
              <a:ext uri="{FF2B5EF4-FFF2-40B4-BE49-F238E27FC236}">
                <a16:creationId xmlns:a16="http://schemas.microsoft.com/office/drawing/2014/main" id="{91B655E3-0995-469E-8954-D5E0AE68CA6A}"/>
              </a:ext>
            </a:extLst>
          </p:cNvPr>
          <p:cNvSpPr/>
          <p:nvPr/>
        </p:nvSpPr>
        <p:spPr>
          <a:xfrm rot="18493328">
            <a:off x="8422590" y="2936981"/>
            <a:ext cx="1942545" cy="53022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E66B03AE-4AE1-4895-B3FF-F041DA500754}"/>
              </a:ext>
            </a:extLst>
          </p:cNvPr>
          <p:cNvSpPr/>
          <p:nvPr/>
        </p:nvSpPr>
        <p:spPr>
          <a:xfrm rot="3106672" flipV="1">
            <a:off x="8322147" y="4584242"/>
            <a:ext cx="1942545" cy="530225"/>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Decision 13">
            <a:extLst>
              <a:ext uri="{FF2B5EF4-FFF2-40B4-BE49-F238E27FC236}">
                <a16:creationId xmlns:a16="http://schemas.microsoft.com/office/drawing/2014/main" id="{A9646436-9018-4E9F-A1D8-4CADC46321F1}"/>
              </a:ext>
            </a:extLst>
          </p:cNvPr>
          <p:cNvSpPr/>
          <p:nvPr/>
        </p:nvSpPr>
        <p:spPr>
          <a:xfrm>
            <a:off x="7324104" y="3555585"/>
            <a:ext cx="2164280" cy="843148"/>
          </a:xfrm>
          <a:prstGeom prst="flowChartDecision">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nivers Condensed Light" panose="020B0306020202040204" pitchFamily="34" charset="0"/>
              </a:rPr>
              <a:t>Authorized</a:t>
            </a:r>
            <a:endParaRPr lang="en-CA" b="1" dirty="0">
              <a:latin typeface="Univers Condensed Light" panose="020B0306020202040204" pitchFamily="34" charset="0"/>
            </a:endParaRPr>
          </a:p>
        </p:txBody>
      </p:sp>
      <p:sp>
        <p:nvSpPr>
          <p:cNvPr id="10" name="Rectangle 9">
            <a:extLst>
              <a:ext uri="{FF2B5EF4-FFF2-40B4-BE49-F238E27FC236}">
                <a16:creationId xmlns:a16="http://schemas.microsoft.com/office/drawing/2014/main" id="{97906366-AB47-4057-9892-08B2D58F5244}"/>
              </a:ext>
            </a:extLst>
          </p:cNvPr>
          <p:cNvSpPr/>
          <p:nvPr/>
        </p:nvSpPr>
        <p:spPr>
          <a:xfrm>
            <a:off x="9682846" y="1970514"/>
            <a:ext cx="1791193" cy="760021"/>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nivers Condensed Light" panose="020B0306020202040204" pitchFamily="34" charset="0"/>
              </a:rPr>
              <a:t>Door Unlocked</a:t>
            </a:r>
            <a:endParaRPr lang="en-CA" b="1" dirty="0">
              <a:latin typeface="Univers Condensed Light" panose="020B0306020202040204" pitchFamily="34" charset="0"/>
            </a:endParaRPr>
          </a:p>
        </p:txBody>
      </p:sp>
      <p:sp>
        <p:nvSpPr>
          <p:cNvPr id="15" name="Rectangle 14">
            <a:extLst>
              <a:ext uri="{FF2B5EF4-FFF2-40B4-BE49-F238E27FC236}">
                <a16:creationId xmlns:a16="http://schemas.microsoft.com/office/drawing/2014/main" id="{71C3C22E-1B7D-4A64-92F4-C392BB0CF701}"/>
              </a:ext>
            </a:extLst>
          </p:cNvPr>
          <p:cNvSpPr/>
          <p:nvPr/>
        </p:nvSpPr>
        <p:spPr>
          <a:xfrm>
            <a:off x="9682846" y="5279372"/>
            <a:ext cx="1791193" cy="76002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nivers Condensed Light" panose="020B0306020202040204" pitchFamily="34" charset="0"/>
              </a:rPr>
              <a:t>Try Again</a:t>
            </a:r>
            <a:endParaRPr lang="en-CA" b="1" dirty="0">
              <a:latin typeface="Univers Condensed Light" panose="020B0306020202040204" pitchFamily="34" charset="0"/>
            </a:endParaRPr>
          </a:p>
        </p:txBody>
      </p:sp>
      <p:sp>
        <p:nvSpPr>
          <p:cNvPr id="44" name="Arrow: Chevron 43">
            <a:extLst>
              <a:ext uri="{FF2B5EF4-FFF2-40B4-BE49-F238E27FC236}">
                <a16:creationId xmlns:a16="http://schemas.microsoft.com/office/drawing/2014/main" id="{0C4722DF-7988-4A84-AFB2-970B74661035}"/>
              </a:ext>
            </a:extLst>
          </p:cNvPr>
          <p:cNvSpPr/>
          <p:nvPr/>
        </p:nvSpPr>
        <p:spPr>
          <a:xfrm rot="2901604" flipV="1">
            <a:off x="9133315" y="4694011"/>
            <a:ext cx="352302" cy="355192"/>
          </a:xfrm>
          <a:prstGeom prst="chevron">
            <a:avLst/>
          </a:prstGeom>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sp>
        <p:nvSpPr>
          <p:cNvPr id="45" name="Arrow: Chevron 44">
            <a:extLst>
              <a:ext uri="{FF2B5EF4-FFF2-40B4-BE49-F238E27FC236}">
                <a16:creationId xmlns:a16="http://schemas.microsoft.com/office/drawing/2014/main" id="{67C3B03C-15D2-42F8-84C3-FBA0E58CA8C2}"/>
              </a:ext>
            </a:extLst>
          </p:cNvPr>
          <p:cNvSpPr/>
          <p:nvPr/>
        </p:nvSpPr>
        <p:spPr>
          <a:xfrm rot="18477522">
            <a:off x="9217711" y="2994661"/>
            <a:ext cx="352302" cy="355192"/>
          </a:xfrm>
          <a:prstGeom prst="chevron">
            <a:avLst/>
          </a:prstGeom>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sp>
        <p:nvSpPr>
          <p:cNvPr id="48" name="Arrow: Chevron 47">
            <a:extLst>
              <a:ext uri="{FF2B5EF4-FFF2-40B4-BE49-F238E27FC236}">
                <a16:creationId xmlns:a16="http://schemas.microsoft.com/office/drawing/2014/main" id="{4E797AF9-6AA5-433B-829F-457A21B87AF6}"/>
              </a:ext>
            </a:extLst>
          </p:cNvPr>
          <p:cNvSpPr/>
          <p:nvPr/>
        </p:nvSpPr>
        <p:spPr>
          <a:xfrm rot="16200000" flipV="1">
            <a:off x="3841038" y="4487009"/>
            <a:ext cx="352302" cy="355192"/>
          </a:xfrm>
          <a:prstGeom prst="chevron">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cxnSp>
        <p:nvCxnSpPr>
          <p:cNvPr id="5" name="Straight Connector 4">
            <a:extLst>
              <a:ext uri="{FF2B5EF4-FFF2-40B4-BE49-F238E27FC236}">
                <a16:creationId xmlns:a16="http://schemas.microsoft.com/office/drawing/2014/main" id="{1964A35A-3734-41A5-80EE-544071B0836F}"/>
              </a:ext>
            </a:extLst>
          </p:cNvPr>
          <p:cNvCxnSpPr>
            <a:cxnSpLocks/>
            <a:stCxn id="42" idx="2"/>
          </p:cNvCxnSpPr>
          <p:nvPr/>
        </p:nvCxnSpPr>
        <p:spPr>
          <a:xfrm>
            <a:off x="9602140" y="3366121"/>
            <a:ext cx="469670" cy="26259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06D23D-29C3-46E8-A538-78FF2307ED55}"/>
              </a:ext>
            </a:extLst>
          </p:cNvPr>
          <p:cNvCxnSpPr/>
          <p:nvPr/>
        </p:nvCxnSpPr>
        <p:spPr>
          <a:xfrm>
            <a:off x="10071810" y="3628715"/>
            <a:ext cx="279615"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DD5E296-2600-4B9E-9BF3-8701442A0530}"/>
              </a:ext>
            </a:extLst>
          </p:cNvPr>
          <p:cNvSpPr txBox="1"/>
          <p:nvPr/>
        </p:nvSpPr>
        <p:spPr>
          <a:xfrm>
            <a:off x="10381095" y="3460116"/>
            <a:ext cx="1438275" cy="307777"/>
          </a:xfrm>
          <a:prstGeom prst="rect">
            <a:avLst/>
          </a:prstGeom>
          <a:noFill/>
        </p:spPr>
        <p:txBody>
          <a:bodyPr wrap="square" rtlCol="0">
            <a:spAutoFit/>
          </a:bodyPr>
          <a:lstStyle/>
          <a:p>
            <a:r>
              <a:rPr lang="en-US" sz="1400" dirty="0">
                <a:latin typeface="Univers Condensed Light" panose="020B0306020202040204" pitchFamily="34" charset="0"/>
              </a:rPr>
              <a:t>Authorized</a:t>
            </a:r>
            <a:endParaRPr lang="en-CA" dirty="0">
              <a:latin typeface="Univers Condensed Light" panose="020B0306020202040204" pitchFamily="34" charset="0"/>
            </a:endParaRPr>
          </a:p>
        </p:txBody>
      </p:sp>
      <p:cxnSp>
        <p:nvCxnSpPr>
          <p:cNvPr id="46" name="Straight Connector 45">
            <a:extLst>
              <a:ext uri="{FF2B5EF4-FFF2-40B4-BE49-F238E27FC236}">
                <a16:creationId xmlns:a16="http://schemas.microsoft.com/office/drawing/2014/main" id="{3382B513-81F4-4EEB-8186-9C5A6CA09B78}"/>
              </a:ext>
            </a:extLst>
          </p:cNvPr>
          <p:cNvCxnSpPr>
            <a:cxnSpLocks/>
            <a:stCxn id="43" idx="2"/>
          </p:cNvCxnSpPr>
          <p:nvPr/>
        </p:nvCxnSpPr>
        <p:spPr>
          <a:xfrm flipV="1">
            <a:off x="9501697" y="4405369"/>
            <a:ext cx="531817" cy="2799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C6A0F94-029E-4703-B7AF-BCA4527F8C86}"/>
              </a:ext>
            </a:extLst>
          </p:cNvPr>
          <p:cNvCxnSpPr/>
          <p:nvPr/>
        </p:nvCxnSpPr>
        <p:spPr>
          <a:xfrm>
            <a:off x="10033514" y="4407440"/>
            <a:ext cx="27961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02CF5AB-595B-47DD-8CFF-9CF9A3DAE855}"/>
              </a:ext>
            </a:extLst>
          </p:cNvPr>
          <p:cNvSpPr txBox="1"/>
          <p:nvPr/>
        </p:nvSpPr>
        <p:spPr>
          <a:xfrm>
            <a:off x="10366838" y="4244844"/>
            <a:ext cx="1438275" cy="307777"/>
          </a:xfrm>
          <a:prstGeom prst="rect">
            <a:avLst/>
          </a:prstGeom>
          <a:noFill/>
        </p:spPr>
        <p:txBody>
          <a:bodyPr wrap="square" rtlCol="0">
            <a:spAutoFit/>
          </a:bodyPr>
          <a:lstStyle/>
          <a:p>
            <a:r>
              <a:rPr lang="en-US" sz="1400" dirty="0">
                <a:latin typeface="Univers Condensed Light" panose="020B0306020202040204" pitchFamily="34" charset="0"/>
              </a:rPr>
              <a:t>Unauthorized</a:t>
            </a:r>
            <a:endParaRPr lang="en-CA" dirty="0">
              <a:latin typeface="Univers Condensed Light" panose="020B0306020202040204" pitchFamily="34" charset="0"/>
            </a:endParaRPr>
          </a:p>
        </p:txBody>
      </p:sp>
    </p:spTree>
    <p:extLst>
      <p:ext uri="{BB962C8B-B14F-4D97-AF65-F5344CB8AC3E}">
        <p14:creationId xmlns:p14="http://schemas.microsoft.com/office/powerpoint/2010/main" val="3950302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346</TotalTime>
  <Words>1021</Words>
  <Application>Microsoft Office PowerPoint</Application>
  <PresentationFormat>Widescreen</PresentationFormat>
  <Paragraphs>139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Calisto MT</vt:lpstr>
      <vt:lpstr>Century Schoolbook</vt:lpstr>
      <vt:lpstr>Univers Condensed Light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 Nasir</dc:creator>
  <cp:lastModifiedBy>Bilal Nasir</cp:lastModifiedBy>
  <cp:revision>33</cp:revision>
  <dcterms:created xsi:type="dcterms:W3CDTF">2023-04-06T17:59:57Z</dcterms:created>
  <dcterms:modified xsi:type="dcterms:W3CDTF">2023-12-12T21:40:52Z</dcterms:modified>
</cp:coreProperties>
</file>