
<file path=[Content_Types].xml><?xml version="1.0" encoding="utf-8"?>
<Types xmlns="http://schemas.openxmlformats.org/package/2006/content-types">
  <Default Extension="jpeg" ContentType="image/jpe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92"/>
  </p:handoutMasterIdLst>
  <p:sldIdLst>
    <p:sldId id="3184" r:id="rId3"/>
    <p:sldId id="4664" r:id="rId5"/>
    <p:sldId id="3207" r:id="rId6"/>
    <p:sldId id="3944" r:id="rId7"/>
    <p:sldId id="4944" r:id="rId8"/>
    <p:sldId id="3185" r:id="rId9"/>
    <p:sldId id="3943" r:id="rId10"/>
    <p:sldId id="3186" r:id="rId11"/>
    <p:sldId id="3210" r:id="rId12"/>
    <p:sldId id="3215" r:id="rId13"/>
    <p:sldId id="5224" r:id="rId14"/>
    <p:sldId id="5225" r:id="rId15"/>
    <p:sldId id="5226" r:id="rId16"/>
    <p:sldId id="5227" r:id="rId17"/>
    <p:sldId id="3228" r:id="rId18"/>
    <p:sldId id="3217" r:id="rId19"/>
    <p:sldId id="3218" r:id="rId20"/>
    <p:sldId id="3219" r:id="rId21"/>
    <p:sldId id="3220" r:id="rId22"/>
    <p:sldId id="3221" r:id="rId23"/>
    <p:sldId id="3222" r:id="rId24"/>
    <p:sldId id="3225" r:id="rId25"/>
    <p:sldId id="3223" r:id="rId26"/>
    <p:sldId id="3280" r:id="rId27"/>
    <p:sldId id="3234" r:id="rId28"/>
    <p:sldId id="3214" r:id="rId29"/>
    <p:sldId id="5223" r:id="rId30"/>
    <p:sldId id="3213" r:id="rId31"/>
    <p:sldId id="3233" r:id="rId32"/>
    <p:sldId id="4945" r:id="rId33"/>
    <p:sldId id="3236" r:id="rId34"/>
    <p:sldId id="3208" r:id="rId35"/>
    <p:sldId id="3131" r:id="rId36"/>
    <p:sldId id="3264" r:id="rId37"/>
    <p:sldId id="3265" r:id="rId38"/>
    <p:sldId id="3266" r:id="rId39"/>
    <p:sldId id="3267" r:id="rId40"/>
    <p:sldId id="3269" r:id="rId41"/>
    <p:sldId id="3268" r:id="rId42"/>
    <p:sldId id="3270" r:id="rId43"/>
    <p:sldId id="3271" r:id="rId44"/>
    <p:sldId id="3272" r:id="rId45"/>
    <p:sldId id="3273" r:id="rId46"/>
    <p:sldId id="3187" r:id="rId47"/>
    <p:sldId id="3277" r:id="rId48"/>
    <p:sldId id="3278" r:id="rId49"/>
    <p:sldId id="3279" r:id="rId50"/>
    <p:sldId id="3303" r:id="rId51"/>
    <p:sldId id="3304" r:id="rId52"/>
    <p:sldId id="3313" r:id="rId53"/>
    <p:sldId id="3314" r:id="rId54"/>
    <p:sldId id="3305" r:id="rId55"/>
    <p:sldId id="3306" r:id="rId56"/>
    <p:sldId id="3315" r:id="rId57"/>
    <p:sldId id="3342" r:id="rId58"/>
    <p:sldId id="3307" r:id="rId59"/>
    <p:sldId id="3324" r:id="rId60"/>
    <p:sldId id="3325" r:id="rId61"/>
    <p:sldId id="3337" r:id="rId62"/>
    <p:sldId id="3360" r:id="rId63"/>
    <p:sldId id="3364" r:id="rId64"/>
    <p:sldId id="3361" r:id="rId65"/>
    <p:sldId id="3339" r:id="rId66"/>
    <p:sldId id="4220" r:id="rId67"/>
    <p:sldId id="4222" r:id="rId68"/>
    <p:sldId id="4221" r:id="rId69"/>
    <p:sldId id="3365" r:id="rId70"/>
    <p:sldId id="3340" r:id="rId71"/>
    <p:sldId id="3341" r:id="rId72"/>
    <p:sldId id="3366" r:id="rId73"/>
    <p:sldId id="4446" r:id="rId74"/>
    <p:sldId id="3367" r:id="rId75"/>
    <p:sldId id="3368" r:id="rId76"/>
    <p:sldId id="3369" r:id="rId77"/>
    <p:sldId id="3370" r:id="rId78"/>
    <p:sldId id="3371" r:id="rId79"/>
    <p:sldId id="3326" r:id="rId80"/>
    <p:sldId id="3327" r:id="rId81"/>
    <p:sldId id="3373" r:id="rId82"/>
    <p:sldId id="3374" r:id="rId83"/>
    <p:sldId id="3375" r:id="rId84"/>
    <p:sldId id="3376" r:id="rId85"/>
    <p:sldId id="3377" r:id="rId86"/>
    <p:sldId id="3393" r:id="rId87"/>
    <p:sldId id="3394" r:id="rId88"/>
    <p:sldId id="4447" r:id="rId89"/>
    <p:sldId id="4448" r:id="rId90"/>
    <p:sldId id="3396" r:id="rId91"/>
    <p:sldId id="3395" r:id="rId92"/>
    <p:sldId id="3397" r:id="rId93"/>
    <p:sldId id="3400" r:id="rId94"/>
    <p:sldId id="3401" r:id="rId95"/>
    <p:sldId id="3402" r:id="rId96"/>
    <p:sldId id="3403" r:id="rId97"/>
    <p:sldId id="3414" r:id="rId98"/>
    <p:sldId id="3398" r:id="rId99"/>
    <p:sldId id="3419" r:id="rId100"/>
    <p:sldId id="3399" r:id="rId101"/>
    <p:sldId id="3417" r:id="rId102"/>
    <p:sldId id="3420" r:id="rId103"/>
    <p:sldId id="3416" r:id="rId104"/>
    <p:sldId id="3415" r:id="rId105"/>
    <p:sldId id="3421" r:id="rId106"/>
    <p:sldId id="3418" r:id="rId107"/>
    <p:sldId id="3422" r:id="rId108"/>
    <p:sldId id="3423" r:id="rId109"/>
    <p:sldId id="3424" r:id="rId110"/>
    <p:sldId id="3425" r:id="rId111"/>
    <p:sldId id="3426" r:id="rId112"/>
    <p:sldId id="3427" r:id="rId113"/>
    <p:sldId id="3428" r:id="rId114"/>
    <p:sldId id="3431" r:id="rId115"/>
    <p:sldId id="3429" r:id="rId116"/>
    <p:sldId id="3487" r:id="rId117"/>
    <p:sldId id="3490" r:id="rId118"/>
    <p:sldId id="3486" r:id="rId119"/>
    <p:sldId id="3434" r:id="rId120"/>
    <p:sldId id="3451" r:id="rId121"/>
    <p:sldId id="3455" r:id="rId122"/>
    <p:sldId id="3456" r:id="rId123"/>
    <p:sldId id="3457" r:id="rId124"/>
    <p:sldId id="3459" r:id="rId125"/>
    <p:sldId id="3458" r:id="rId126"/>
    <p:sldId id="3460" r:id="rId127"/>
    <p:sldId id="3461" r:id="rId128"/>
    <p:sldId id="3481" r:id="rId129"/>
    <p:sldId id="3452" r:id="rId130"/>
    <p:sldId id="3480" r:id="rId131"/>
    <p:sldId id="3488" r:id="rId132"/>
    <p:sldId id="3489" r:id="rId133"/>
    <p:sldId id="3538" r:id="rId134"/>
    <p:sldId id="3539" r:id="rId135"/>
    <p:sldId id="3540" r:id="rId136"/>
    <p:sldId id="3542" r:id="rId137"/>
    <p:sldId id="3483" r:id="rId138"/>
    <p:sldId id="3453" r:id="rId139"/>
    <p:sldId id="3482" r:id="rId140"/>
    <p:sldId id="3484" r:id="rId141"/>
    <p:sldId id="3491" r:id="rId142"/>
    <p:sldId id="3541" r:id="rId143"/>
    <p:sldId id="3485" r:id="rId144"/>
    <p:sldId id="3454" r:id="rId145"/>
    <p:sldId id="3492" r:id="rId146"/>
    <p:sldId id="3432" r:id="rId147"/>
    <p:sldId id="3493" r:id="rId148"/>
    <p:sldId id="3494" r:id="rId149"/>
    <p:sldId id="3495" r:id="rId150"/>
    <p:sldId id="3496" r:id="rId151"/>
    <p:sldId id="3497" r:id="rId152"/>
    <p:sldId id="3498" r:id="rId153"/>
    <p:sldId id="3499" r:id="rId154"/>
    <p:sldId id="3500" r:id="rId155"/>
    <p:sldId id="3502" r:id="rId156"/>
    <p:sldId id="3576" r:id="rId157"/>
    <p:sldId id="3577" r:id="rId158"/>
    <p:sldId id="3578" r:id="rId159"/>
    <p:sldId id="3579" r:id="rId160"/>
    <p:sldId id="3580" r:id="rId161"/>
    <p:sldId id="3602" r:id="rId162"/>
    <p:sldId id="3595" r:id="rId163"/>
    <p:sldId id="3596" r:id="rId164"/>
    <p:sldId id="3597" r:id="rId165"/>
    <p:sldId id="3598" r:id="rId166"/>
    <p:sldId id="3599" r:id="rId167"/>
    <p:sldId id="3603" r:id="rId168"/>
    <p:sldId id="3625" r:id="rId169"/>
    <p:sldId id="3604" r:id="rId170"/>
    <p:sldId id="3626" r:id="rId171"/>
    <p:sldId id="3627" r:id="rId172"/>
    <p:sldId id="3631" r:id="rId173"/>
    <p:sldId id="3632" r:id="rId174"/>
    <p:sldId id="3633" r:id="rId175"/>
    <p:sldId id="3634" r:id="rId176"/>
    <p:sldId id="3628" r:id="rId177"/>
    <p:sldId id="3629" r:id="rId178"/>
    <p:sldId id="3630" r:id="rId179"/>
    <p:sldId id="3600" r:id="rId180"/>
    <p:sldId id="3635" r:id="rId181"/>
    <p:sldId id="3636" r:id="rId182"/>
    <p:sldId id="3637" r:id="rId183"/>
    <p:sldId id="3638" r:id="rId184"/>
    <p:sldId id="3639" r:id="rId185"/>
    <p:sldId id="3640" r:id="rId186"/>
    <p:sldId id="3644" r:id="rId187"/>
    <p:sldId id="3641" r:id="rId188"/>
    <p:sldId id="3642" r:id="rId189"/>
    <p:sldId id="3645" r:id="rId190"/>
    <p:sldId id="3601" r:id="rId191"/>
    <p:sldId id="3647" r:id="rId192"/>
    <p:sldId id="3646" r:id="rId193"/>
    <p:sldId id="3643" r:id="rId194"/>
    <p:sldId id="3650" r:id="rId195"/>
    <p:sldId id="3670" r:id="rId196"/>
    <p:sldId id="3671" r:id="rId197"/>
    <p:sldId id="3672" r:id="rId198"/>
    <p:sldId id="3681" r:id="rId199"/>
    <p:sldId id="3684" r:id="rId200"/>
    <p:sldId id="3685" r:id="rId201"/>
    <p:sldId id="3686" r:id="rId202"/>
    <p:sldId id="3687" r:id="rId203"/>
    <p:sldId id="3688" r:id="rId204"/>
    <p:sldId id="3682" r:id="rId205"/>
    <p:sldId id="3718" r:id="rId206"/>
    <p:sldId id="3683" r:id="rId207"/>
    <p:sldId id="3673" r:id="rId208"/>
    <p:sldId id="3674" r:id="rId209"/>
    <p:sldId id="3715" r:id="rId210"/>
    <p:sldId id="3719" r:id="rId211"/>
    <p:sldId id="3720" r:id="rId212"/>
    <p:sldId id="3721" r:id="rId213"/>
    <p:sldId id="3722" r:id="rId214"/>
    <p:sldId id="3723" r:id="rId215"/>
    <p:sldId id="3724" r:id="rId216"/>
    <p:sldId id="3725" r:id="rId217"/>
    <p:sldId id="3726" r:id="rId218"/>
    <p:sldId id="3727" r:id="rId219"/>
    <p:sldId id="3716" r:id="rId220"/>
    <p:sldId id="3728" r:id="rId221"/>
    <p:sldId id="3729" r:id="rId222"/>
    <p:sldId id="3730" r:id="rId223"/>
    <p:sldId id="3717" r:id="rId224"/>
    <p:sldId id="3675" r:id="rId225"/>
    <p:sldId id="3731" r:id="rId226"/>
    <p:sldId id="3676" r:id="rId227"/>
    <p:sldId id="3732" r:id="rId228"/>
    <p:sldId id="3677" r:id="rId229"/>
    <p:sldId id="3761" r:id="rId230"/>
    <p:sldId id="3768" r:id="rId231"/>
    <p:sldId id="3769" r:id="rId232"/>
    <p:sldId id="3770" r:id="rId233"/>
    <p:sldId id="3771" r:id="rId234"/>
    <p:sldId id="3772" r:id="rId235"/>
    <p:sldId id="3773" r:id="rId236"/>
    <p:sldId id="3774" r:id="rId237"/>
    <p:sldId id="3775" r:id="rId238"/>
    <p:sldId id="3777" r:id="rId239"/>
    <p:sldId id="3776" r:id="rId240"/>
    <p:sldId id="3803" r:id="rId241"/>
    <p:sldId id="3804" r:id="rId242"/>
    <p:sldId id="3805" r:id="rId243"/>
    <p:sldId id="3762" r:id="rId244"/>
    <p:sldId id="3763" r:id="rId245"/>
    <p:sldId id="3806" r:id="rId246"/>
    <p:sldId id="3764" r:id="rId247"/>
    <p:sldId id="3765" r:id="rId248"/>
    <p:sldId id="3766" r:id="rId249"/>
    <p:sldId id="3767" r:id="rId250"/>
    <p:sldId id="3807" r:id="rId251"/>
    <p:sldId id="3679" r:id="rId252"/>
    <p:sldId id="3833" r:id="rId253"/>
    <p:sldId id="3680" r:id="rId254"/>
    <p:sldId id="3835" r:id="rId255"/>
    <p:sldId id="3836" r:id="rId256"/>
    <p:sldId id="3869" r:id="rId257"/>
    <p:sldId id="3870" r:id="rId258"/>
    <p:sldId id="3868" r:id="rId259"/>
    <p:sldId id="3837" r:id="rId260"/>
    <p:sldId id="3838" r:id="rId261"/>
    <p:sldId id="3839" r:id="rId262"/>
    <p:sldId id="3841" r:id="rId263"/>
    <p:sldId id="3842" r:id="rId264"/>
    <p:sldId id="3678" r:id="rId265"/>
    <p:sldId id="3843" r:id="rId266"/>
    <p:sldId id="3844" r:id="rId267"/>
    <p:sldId id="3845" r:id="rId268"/>
    <p:sldId id="3846" r:id="rId269"/>
    <p:sldId id="3847" r:id="rId270"/>
    <p:sldId id="3848" r:id="rId271"/>
    <p:sldId id="3867" r:id="rId272"/>
    <p:sldId id="3902" r:id="rId273"/>
    <p:sldId id="3907" r:id="rId274"/>
    <p:sldId id="3925" r:id="rId275"/>
    <p:sldId id="3906" r:id="rId276"/>
    <p:sldId id="3926" r:id="rId277"/>
    <p:sldId id="3927" r:id="rId278"/>
    <p:sldId id="3928" r:id="rId279"/>
    <p:sldId id="3904" r:id="rId280"/>
    <p:sldId id="3929" r:id="rId281"/>
    <p:sldId id="3930" r:id="rId282"/>
    <p:sldId id="3433" r:id="rId283"/>
    <p:sldId id="3931" r:id="rId284"/>
    <p:sldId id="3448" r:id="rId285"/>
    <p:sldId id="3449" r:id="rId286"/>
    <p:sldId id="3932" r:id="rId287"/>
    <p:sldId id="3450" r:id="rId288"/>
    <p:sldId id="3310" r:id="rId289"/>
    <p:sldId id="3311" r:id="rId290"/>
    <p:sldId id="3190" r:id="rId29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EC206C"/>
    <a:srgbClr val="BC148E"/>
    <a:srgbClr val="0A1A3B"/>
    <a:srgbClr val="CE000D"/>
    <a:srgbClr val="FE67BE"/>
    <a:srgbClr val="84004C"/>
    <a:srgbClr val="8B2FC3"/>
    <a:srgbClr val="C9247B"/>
    <a:srgbClr val="F3C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9" autoAdjust="0"/>
    <p:restoredTop sz="92986" autoAdjust="0"/>
  </p:normalViewPr>
  <p:slideViewPr>
    <p:cSldViewPr>
      <p:cViewPr varScale="1">
        <p:scale>
          <a:sx n="69" d="100"/>
          <a:sy n="69" d="100"/>
        </p:scale>
        <p:origin x="656" y="48"/>
      </p:cViewPr>
      <p:guideLst>
        <p:guide orient="horz" pos="241"/>
        <p:guide pos="4050"/>
        <p:guide orient="horz" pos="4182"/>
        <p:guide pos="7634"/>
        <p:guide pos="376"/>
        <p:guide pos="131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5" Type="http://schemas.openxmlformats.org/officeDocument/2006/relationships/tableStyles" Target="tableStyles.xml"/><Relationship Id="rId294" Type="http://schemas.openxmlformats.org/officeDocument/2006/relationships/viewProps" Target="viewProps.xml"/><Relationship Id="rId293" Type="http://schemas.openxmlformats.org/officeDocument/2006/relationships/presProps" Target="presProps.xml"/><Relationship Id="rId292" Type="http://schemas.openxmlformats.org/officeDocument/2006/relationships/handoutMaster" Target="handoutMasters/handoutMaster1.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2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2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2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7.xml"/></Relationships>
</file>

<file path=ppt/notesSlides/_rels/notesSlide2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2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9.xml"/></Relationships>
</file>

<file path=ppt/notesSlides/_rels/notesSlide2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0.xml"/></Relationships>
</file>

<file path=ppt/notesSlides/_rels/notesSlide2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1.xml"/></Relationships>
</file>

<file path=ppt/notesSlides/_rels/notesSlide2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3.xml"/></Relationships>
</file>

<file path=ppt/notesSlides/_rels/notesSlide2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4.xml"/></Relationships>
</file>

<file path=ppt/notesSlides/_rels/notesSlide2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5.xml"/></Relationships>
</file>

<file path=ppt/notesSlides/_rels/notesSlide2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6.xml"/></Relationships>
</file>

<file path=ppt/notesSlides/_rels/notesSlide2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7.xml"/></Relationships>
</file>

<file path=ppt/notesSlides/_rels/notesSlide2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8.xml"/></Relationships>
</file>

<file path=ppt/notesSlides/_rels/notesSlide2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9.xml"/></Relationships>
</file>

<file path=ppt/notesSlides/_rels/notesSlide2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0.xml"/></Relationships>
</file>

<file path=ppt/notesSlides/_rels/notesSlide2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1.xml"/></Relationships>
</file>

<file path=ppt/notesSlides/_rels/notesSlide2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3.xml"/></Relationships>
</file>

<file path=ppt/notesSlides/_rels/notesSlide2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4.xml"/></Relationships>
</file>

<file path=ppt/notesSlides/_rels/notesSlide2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5.xml"/></Relationships>
</file>

<file path=ppt/notesSlides/_rels/notesSlide2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6.xml"/></Relationships>
</file>

<file path=ppt/notesSlides/_rels/notesSlide2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7.xml"/></Relationships>
</file>

<file path=ppt/notesSlides/_rels/notesSlide2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8.xml"/></Relationships>
</file>

<file path=ppt/notesSlides/_rels/notesSlide2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9.xml"/></Relationships>
</file>

<file path=ppt/notesSlides/_rels/notesSlide2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0.xml"/></Relationships>
</file>

<file path=ppt/notesSlides/_rels/notesSlide2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1.xml"/></Relationships>
</file>

<file path=ppt/notesSlides/_rels/notesSlide2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3.xml"/></Relationships>
</file>

<file path=ppt/notesSlides/_rels/notesSlide2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4.xml"/></Relationships>
</file>

<file path=ppt/notesSlides/_rels/notesSlide2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5.xml"/></Relationships>
</file>

<file path=ppt/notesSlides/_rels/notesSlide2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6.xml"/></Relationships>
</file>

<file path=ppt/notesSlides/_rels/notesSlide2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7.xml"/></Relationships>
</file>

<file path=ppt/notesSlides/_rels/notesSlide2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8.xml"/></Relationships>
</file>

<file path=ppt/notesSlides/_rels/notesSlide2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9.xml"/></Relationships>
</file>

<file path=ppt/notesSlides/_rels/notesSlide2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0.xml"/></Relationships>
</file>

<file path=ppt/notesSlides/_rels/notesSlide2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1.xml"/></Relationships>
</file>

<file path=ppt/notesSlides/_rels/notesSlide2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3.xml"/></Relationships>
</file>

<file path=ppt/notesSlides/_rels/notesSlide2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4.xml"/></Relationships>
</file>

<file path=ppt/notesSlides/_rels/notesSlide2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5.xml"/></Relationships>
</file>

<file path=ppt/notesSlides/_rels/notesSlide2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6.xml"/></Relationships>
</file>

<file path=ppt/notesSlides/_rels/notesSlide2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7.xml"/></Relationships>
</file>

<file path=ppt/notesSlides/_rels/notesSlide2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8.xml"/></Relationships>
</file>

<file path=ppt/notesSlides/_rels/notesSlide2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9.xml"/></Relationships>
</file>

<file path=ppt/notesSlides/_rels/notesSlide2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0.xml"/></Relationships>
</file>

<file path=ppt/notesSlides/_rels/notesSlide2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1.xml"/></Relationships>
</file>

<file path=ppt/notesSlides/_rels/notesSlide2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3.xml"/></Relationships>
</file>

<file path=ppt/notesSlides/_rels/notesSlide2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4.xml"/></Relationships>
</file>

<file path=ppt/notesSlides/_rels/notesSlide2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5.xml"/></Relationships>
</file>

<file path=ppt/notesSlides/_rels/notesSlide2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6.xml"/></Relationships>
</file>

<file path=ppt/notesSlides/_rels/notesSlide2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7.xml"/></Relationships>
</file>

<file path=ppt/notesSlides/_rels/notesSlide2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1"/>
            <a:ext cx="12858750" cy="723265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buClrTx/>
            </a:pPr>
            <a:endParaRPr lang="zh-CN" altLang="en-US">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3.jpe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wmf"/></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wmf"/></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wmf"/></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8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9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wmf"/></Relationships>
</file>

<file path=ppt/slides/_rels/slide210.xml.rels><?xml version="1.0" encoding="UTF-8" standalone="yes"?>
<Relationships xmlns="http://schemas.openxmlformats.org/package/2006/relationships"><Relationship Id="rId5" Type="http://schemas.openxmlformats.org/officeDocument/2006/relationships/notesSlide" Target="../notesSlides/notesSlide197.xml"/><Relationship Id="rId4" Type="http://schemas.openxmlformats.org/officeDocument/2006/relationships/slideLayout" Target="../slideLayouts/slideLayout1.xml"/><Relationship Id="rId3" Type="http://schemas.openxmlformats.org/officeDocument/2006/relationships/image" Target="ppt/slides/ppt/slides/ppt/slides/ppt/slides/ppt/slides/ppt/slides/ppt/slides/ppt/slides/ppt/slides/ppt/slides/ppt/slides/ppt/slides/ppt/slides/ppt/slides/ppt/slides/ppt/slides/ppt/slides/ppt/slides/clipboard\&#36923;&#36753;&#23398;&#35838;&#31243;\GCT&#36923;&#36753;\GCT&#36923;&#36753; &#25945;&#23398;\GCT&#36923;&#36753;\GCT&#36923;&#36753; &#25945;&#23398;\http:\202.202.101.3\cgrs\temp\3fe644820000\MA1B3958A3.JPG" TargetMode="External"/><Relationship Id="rId2" Type="http://schemas.openxmlformats.org/officeDocument/2006/relationships/image" Target="../media/image16.jpeg"/><Relationship Id="rId1" Type="http://schemas.openxmlformats.org/officeDocument/2006/relationships/image" Target="../media/image3.jpeg"/></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9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9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20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20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20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20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20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20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20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jpeg"/><Relationship Id="rId2" Type="http://schemas.openxmlformats.org/officeDocument/2006/relationships/hyperlink" Target="&#29233;&#22240;&#26031;&#22374;&#26159;&#36825;&#26679;&#35777;&#26126;&#19978;&#24093;&#23384;&#22312;&#30340;&#65292;&#21548;&#23436;&#25105;&#26381;&#20102;\&#29233;&#22240;&#26031;&#22374;&#26159;&#36825;&#26679;&#35777;&#26126;&#19978;&#24093;&#23384;&#22312;&#30340;&#65292;&#21548;&#23436;&#25105;&#26381;&#20102;-&#22269;&#35821;&#27969;&#30021;.qsv" TargetMode="External"/><Relationship Id="rId1" Type="http://schemas.openxmlformats.org/officeDocument/2006/relationships/image" Target="../media/image3.jpeg"/></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20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20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20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2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2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2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2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2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2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2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2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21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2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2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22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22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2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22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8.xml.rels><?xml version="1.0" encoding="UTF-8" standalone="yes"?>
<Relationships xmlns="http://schemas.openxmlformats.org/package/2006/relationships"><Relationship Id="rId3" Type="http://schemas.openxmlformats.org/officeDocument/2006/relationships/notesSlide" Target="../notesSlides/notesSlide2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22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22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1.xml.rels><?xml version="1.0" encoding="UTF-8" standalone="yes"?>
<Relationships xmlns="http://schemas.openxmlformats.org/package/2006/relationships"><Relationship Id="rId3" Type="http://schemas.openxmlformats.org/officeDocument/2006/relationships/notesSlide" Target="../notesSlides/notesSlide22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22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3.xml.rels><?xml version="1.0" encoding="UTF-8" standalone="yes"?>
<Relationships xmlns="http://schemas.openxmlformats.org/package/2006/relationships"><Relationship Id="rId3" Type="http://schemas.openxmlformats.org/officeDocument/2006/relationships/notesSlide" Target="../notesSlides/notesSlide23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4.xml.rels><?xml version="1.0" encoding="UTF-8" standalone="yes"?>
<Relationships xmlns="http://schemas.openxmlformats.org/package/2006/relationships"><Relationship Id="rId3" Type="http://schemas.openxmlformats.org/officeDocument/2006/relationships/notesSlide" Target="../notesSlides/notesSlide23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23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6.xml.rels><?xml version="1.0" encoding="UTF-8" standalone="yes"?>
<Relationships xmlns="http://schemas.openxmlformats.org/package/2006/relationships"><Relationship Id="rId3" Type="http://schemas.openxmlformats.org/officeDocument/2006/relationships/notesSlide" Target="../notesSlides/notesSlide23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7.xml.rels><?xml version="1.0" encoding="UTF-8" standalone="yes"?>
<Relationships xmlns="http://schemas.openxmlformats.org/package/2006/relationships"><Relationship Id="rId3" Type="http://schemas.openxmlformats.org/officeDocument/2006/relationships/notesSlide" Target="../notesSlides/notesSlide23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8.xml.rels><?xml version="1.0" encoding="UTF-8" standalone="yes"?>
<Relationships xmlns="http://schemas.openxmlformats.org/package/2006/relationships"><Relationship Id="rId3" Type="http://schemas.openxmlformats.org/officeDocument/2006/relationships/notesSlide" Target="../notesSlides/notesSlide23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9.xml.rels><?xml version="1.0" encoding="UTF-8" standalone="yes"?>
<Relationships xmlns="http://schemas.openxmlformats.org/package/2006/relationships"><Relationship Id="rId3" Type="http://schemas.openxmlformats.org/officeDocument/2006/relationships/notesSlide" Target="../notesSlides/notesSlide23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50.xml.rels><?xml version="1.0" encoding="UTF-8" standalone="yes"?>
<Relationships xmlns="http://schemas.openxmlformats.org/package/2006/relationships"><Relationship Id="rId3" Type="http://schemas.openxmlformats.org/officeDocument/2006/relationships/notesSlide" Target="../notesSlides/notesSlide23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1.xml.rels><?xml version="1.0" encoding="UTF-8" standalone="yes"?>
<Relationships xmlns="http://schemas.openxmlformats.org/package/2006/relationships"><Relationship Id="rId3" Type="http://schemas.openxmlformats.org/officeDocument/2006/relationships/notesSlide" Target="../notesSlides/notesSlide23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23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24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4.xml.rels><?xml version="1.0" encoding="UTF-8" standalone="yes"?>
<Relationships xmlns="http://schemas.openxmlformats.org/package/2006/relationships"><Relationship Id="rId3" Type="http://schemas.openxmlformats.org/officeDocument/2006/relationships/notesSlide" Target="../notesSlides/notesSlide24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5.xml.rels><?xml version="1.0" encoding="UTF-8" standalone="yes"?>
<Relationships xmlns="http://schemas.openxmlformats.org/package/2006/relationships"><Relationship Id="rId3" Type="http://schemas.openxmlformats.org/officeDocument/2006/relationships/notesSlide" Target="../notesSlides/notesSlide24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6.xml.rels><?xml version="1.0" encoding="UTF-8" standalone="yes"?>
<Relationships xmlns="http://schemas.openxmlformats.org/package/2006/relationships"><Relationship Id="rId3" Type="http://schemas.openxmlformats.org/officeDocument/2006/relationships/notesSlide" Target="../notesSlides/notesSlide24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7.xml.rels><?xml version="1.0" encoding="UTF-8" standalone="yes"?>
<Relationships xmlns="http://schemas.openxmlformats.org/package/2006/relationships"><Relationship Id="rId3" Type="http://schemas.openxmlformats.org/officeDocument/2006/relationships/notesSlide" Target="../notesSlides/notesSlide24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8.xml.rels><?xml version="1.0" encoding="UTF-8" standalone="yes"?>
<Relationships xmlns="http://schemas.openxmlformats.org/package/2006/relationships"><Relationship Id="rId3" Type="http://schemas.openxmlformats.org/officeDocument/2006/relationships/notesSlide" Target="../notesSlides/notesSlide24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24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24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1.xml.rels><?xml version="1.0" encoding="UTF-8" standalone="yes"?>
<Relationships xmlns="http://schemas.openxmlformats.org/package/2006/relationships"><Relationship Id="rId3" Type="http://schemas.openxmlformats.org/officeDocument/2006/relationships/notesSlide" Target="../notesSlides/notesSlide24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24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25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4.xml.rels><?xml version="1.0" encoding="UTF-8" standalone="yes"?>
<Relationships xmlns="http://schemas.openxmlformats.org/package/2006/relationships"><Relationship Id="rId3" Type="http://schemas.openxmlformats.org/officeDocument/2006/relationships/notesSlide" Target="../notesSlides/notesSlide25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5.xml.rels><?xml version="1.0" encoding="UTF-8" standalone="yes"?>
<Relationships xmlns="http://schemas.openxmlformats.org/package/2006/relationships"><Relationship Id="rId3" Type="http://schemas.openxmlformats.org/officeDocument/2006/relationships/notesSlide" Target="../notesSlides/notesSlide25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6.xml.rels><?xml version="1.0" encoding="UTF-8" standalone="yes"?>
<Relationships xmlns="http://schemas.openxmlformats.org/package/2006/relationships"><Relationship Id="rId3" Type="http://schemas.openxmlformats.org/officeDocument/2006/relationships/notesSlide" Target="../notesSlides/notesSlide25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7.xml.rels><?xml version="1.0" encoding="UTF-8" standalone="yes"?>
<Relationships xmlns="http://schemas.openxmlformats.org/package/2006/relationships"><Relationship Id="rId3" Type="http://schemas.openxmlformats.org/officeDocument/2006/relationships/notesSlide" Target="../notesSlides/notesSlide25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8.xml.rels><?xml version="1.0" encoding="UTF-8" standalone="yes"?>
<Relationships xmlns="http://schemas.openxmlformats.org/package/2006/relationships"><Relationship Id="rId3" Type="http://schemas.openxmlformats.org/officeDocument/2006/relationships/notesSlide" Target="../notesSlides/notesSlide25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9.xml.rels><?xml version="1.0" encoding="UTF-8" standalone="yes"?>
<Relationships xmlns="http://schemas.openxmlformats.org/package/2006/relationships"><Relationship Id="rId3" Type="http://schemas.openxmlformats.org/officeDocument/2006/relationships/notesSlide" Target="../notesSlides/notesSlide25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0.xml.rels><?xml version="1.0" encoding="UTF-8" standalone="yes"?>
<Relationships xmlns="http://schemas.openxmlformats.org/package/2006/relationships"><Relationship Id="rId3" Type="http://schemas.openxmlformats.org/officeDocument/2006/relationships/notesSlide" Target="../notesSlides/notesSlide25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1.xml.rels><?xml version="1.0" encoding="UTF-8" standalone="yes"?>
<Relationships xmlns="http://schemas.openxmlformats.org/package/2006/relationships"><Relationship Id="rId3" Type="http://schemas.openxmlformats.org/officeDocument/2006/relationships/notesSlide" Target="../notesSlides/notesSlide25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25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3.xml.rels><?xml version="1.0" encoding="UTF-8" standalone="yes"?>
<Relationships xmlns="http://schemas.openxmlformats.org/package/2006/relationships"><Relationship Id="rId3" Type="http://schemas.openxmlformats.org/officeDocument/2006/relationships/notesSlide" Target="../notesSlides/notesSlide26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4.xml.rels><?xml version="1.0" encoding="UTF-8" standalone="yes"?>
<Relationships xmlns="http://schemas.openxmlformats.org/package/2006/relationships"><Relationship Id="rId3" Type="http://schemas.openxmlformats.org/officeDocument/2006/relationships/notesSlide" Target="../notesSlides/notesSlide26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5.xml.rels><?xml version="1.0" encoding="UTF-8" standalone="yes"?>
<Relationships xmlns="http://schemas.openxmlformats.org/package/2006/relationships"><Relationship Id="rId3" Type="http://schemas.openxmlformats.org/officeDocument/2006/relationships/notesSlide" Target="../notesSlides/notesSlide26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6.xml.rels><?xml version="1.0" encoding="UTF-8" standalone="yes"?>
<Relationships xmlns="http://schemas.openxmlformats.org/package/2006/relationships"><Relationship Id="rId3" Type="http://schemas.openxmlformats.org/officeDocument/2006/relationships/notesSlide" Target="../notesSlides/notesSlide26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7.xml.rels><?xml version="1.0" encoding="UTF-8" standalone="yes"?>
<Relationships xmlns="http://schemas.openxmlformats.org/package/2006/relationships"><Relationship Id="rId3" Type="http://schemas.openxmlformats.org/officeDocument/2006/relationships/notesSlide" Target="../notesSlides/notesSlide26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8.xml.rels><?xml version="1.0" encoding="UTF-8" standalone="yes"?>
<Relationships xmlns="http://schemas.openxmlformats.org/package/2006/relationships"><Relationship Id="rId3" Type="http://schemas.openxmlformats.org/officeDocument/2006/relationships/notesSlide" Target="../notesSlides/notesSlide26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9.xml.rels><?xml version="1.0" encoding="UTF-8" standalone="yes"?>
<Relationships xmlns="http://schemas.openxmlformats.org/package/2006/relationships"><Relationship Id="rId3" Type="http://schemas.openxmlformats.org/officeDocument/2006/relationships/notesSlide" Target="../notesSlides/notesSlide26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0.xml.rels><?xml version="1.0" encoding="UTF-8" standalone="yes"?>
<Relationships xmlns="http://schemas.openxmlformats.org/package/2006/relationships"><Relationship Id="rId3" Type="http://schemas.openxmlformats.org/officeDocument/2006/relationships/notesSlide" Target="../notesSlides/notesSlide26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1.xml.rels><?xml version="1.0" encoding="UTF-8" standalone="yes"?>
<Relationships xmlns="http://schemas.openxmlformats.org/package/2006/relationships"><Relationship Id="rId3" Type="http://schemas.openxmlformats.org/officeDocument/2006/relationships/notesSlide" Target="../notesSlides/notesSlide26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2.xml.rels><?xml version="1.0" encoding="UTF-8" standalone="yes"?>
<Relationships xmlns="http://schemas.openxmlformats.org/package/2006/relationships"><Relationship Id="rId3" Type="http://schemas.openxmlformats.org/officeDocument/2006/relationships/notesSlide" Target="../notesSlides/notesSlide26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3.xml.rels><?xml version="1.0" encoding="UTF-8" standalone="yes"?>
<Relationships xmlns="http://schemas.openxmlformats.org/package/2006/relationships"><Relationship Id="rId3" Type="http://schemas.openxmlformats.org/officeDocument/2006/relationships/notesSlide" Target="../notesSlides/notesSlide27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4.xml.rels><?xml version="1.0" encoding="UTF-8" standalone="yes"?>
<Relationships xmlns="http://schemas.openxmlformats.org/package/2006/relationships"><Relationship Id="rId3" Type="http://schemas.openxmlformats.org/officeDocument/2006/relationships/notesSlide" Target="../notesSlides/notesSlide27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5.xml.rels><?xml version="1.0" encoding="UTF-8" standalone="yes"?>
<Relationships xmlns="http://schemas.openxmlformats.org/package/2006/relationships"><Relationship Id="rId3" Type="http://schemas.openxmlformats.org/officeDocument/2006/relationships/notesSlide" Target="../notesSlides/notesSlide27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6.xml.rels><?xml version="1.0" encoding="UTF-8" standalone="yes"?>
<Relationships xmlns="http://schemas.openxmlformats.org/package/2006/relationships"><Relationship Id="rId3" Type="http://schemas.openxmlformats.org/officeDocument/2006/relationships/notesSlide" Target="../notesSlides/notesSlide27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7.xml.rels><?xml version="1.0" encoding="UTF-8" standalone="yes"?>
<Relationships xmlns="http://schemas.openxmlformats.org/package/2006/relationships"><Relationship Id="rId3" Type="http://schemas.openxmlformats.org/officeDocument/2006/relationships/notesSlide" Target="../notesSlides/notesSlide27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8.xml.rels><?xml version="1.0" encoding="UTF-8" standalone="yes"?>
<Relationships xmlns="http://schemas.openxmlformats.org/package/2006/relationships"><Relationship Id="rId3" Type="http://schemas.openxmlformats.org/officeDocument/2006/relationships/notesSlide" Target="../notesSlides/notesSlide27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0621" y="-188595"/>
            <a:ext cx="12982103"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59"/>
          <p:cNvSpPr>
            <a:spLocks noChangeArrowheads="1"/>
          </p:cNvSpPr>
          <p:nvPr/>
        </p:nvSpPr>
        <p:spPr bwMode="auto">
          <a:xfrm>
            <a:off x="4391660" y="4204970"/>
            <a:ext cx="602424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1" eaLnBrk="1" latinLnBrk="0" hangingPunct="1">
              <a:lnSpc>
                <a:spcPct val="150000"/>
              </a:lnSpc>
              <a:spcBef>
                <a:spcPts val="0"/>
              </a:spcBef>
              <a:buNone/>
            </a:pPr>
            <a:r>
              <a:rPr lang="zh-CN" altLang="en-US" sz="3200" cap="all" dirty="0">
                <a:solidFill>
                  <a:schemeClr val="tx1"/>
                </a:solidFill>
                <a:latin typeface="黑体" panose="02010609060101010101" pitchFamily="49" charset="-122"/>
                <a:ea typeface="黑体" panose="02010609060101010101" pitchFamily="49" charset="-122"/>
                <a:cs typeface="Arial" panose="020B0604020202020204" pitchFamily="34" charset="0"/>
              </a:rPr>
              <a:t>吕进 哲学博士</a:t>
            </a:r>
            <a:endParaRPr lang="zh-CN" altLang="en-US" sz="3200" cap="all" dirty="0">
              <a:solidFill>
                <a:schemeClr val="tx1"/>
              </a:solidFill>
              <a:latin typeface="黑体" panose="02010609060101010101" pitchFamily="49" charset="-122"/>
              <a:ea typeface="黑体" panose="02010609060101010101" pitchFamily="49" charset="-122"/>
              <a:cs typeface="Arial" panose="020B0604020202020204" pitchFamily="34" charset="0"/>
            </a:endParaRPr>
          </a:p>
          <a:p>
            <a:pPr lvl="1" eaLnBrk="1" latinLnBrk="0" hangingPunct="1">
              <a:lnSpc>
                <a:spcPct val="150000"/>
              </a:lnSpc>
              <a:spcBef>
                <a:spcPts val="0"/>
              </a:spcBef>
              <a:buNone/>
            </a:pPr>
            <a:r>
              <a:rPr lang="zh-CN" altLang="en-US" sz="3200" cap="all" dirty="0">
                <a:solidFill>
                  <a:schemeClr val="tx1"/>
                </a:solidFill>
                <a:latin typeface="黑体" panose="02010609060101010101" pitchFamily="49" charset="-122"/>
                <a:ea typeface="黑体" panose="02010609060101010101" pitchFamily="49" charset="-122"/>
                <a:cs typeface="Arial" panose="020B0604020202020204" pitchFamily="34" charset="0"/>
              </a:rPr>
              <a:t>重庆大学马克思主义学院</a:t>
            </a:r>
            <a:endParaRPr lang="zh-CN" altLang="en-US" sz="3200" cap="all" dirty="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sp>
        <p:nvSpPr>
          <p:cNvPr id="26" name="文本框 13"/>
          <p:cNvSpPr txBox="1">
            <a:spLocks noChangeArrowheads="1"/>
          </p:cNvSpPr>
          <p:nvPr/>
        </p:nvSpPr>
        <p:spPr bwMode="auto">
          <a:xfrm>
            <a:off x="3881120" y="1852295"/>
            <a:ext cx="653478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buNone/>
            </a:pPr>
            <a:r>
              <a:rPr lang="zh-CN" altLang="en-US" sz="6000" cap="all"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批判性思维导引</a:t>
            </a:r>
            <a:endParaRPr lang="zh-CN" altLang="en-US" sz="6000" cap="all"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fltVal val="0"/>
                                          </p:val>
                                        </p:tav>
                                        <p:tav tm="100000">
                                          <p:val>
                                            <p:strVal val="#ppt_w"/>
                                          </p:val>
                                        </p:tav>
                                      </p:tavLst>
                                    </p:anim>
                                    <p:anim calcmode="lin" valueType="num">
                                      <p:cBhvr>
                                        <p:cTn id="12" dur="1000" fill="hold"/>
                                        <p:tgtEl>
                                          <p:spTgt spid="26"/>
                                        </p:tgtEl>
                                        <p:attrNameLst>
                                          <p:attrName>ppt_h</p:attrName>
                                        </p:attrNameLst>
                                      </p:cBhvr>
                                      <p:tavLst>
                                        <p:tav tm="0">
                                          <p:val>
                                            <p:fltVal val="0"/>
                                          </p:val>
                                        </p:tav>
                                        <p:tav tm="100000">
                                          <p:val>
                                            <p:strVal val="#ppt_h"/>
                                          </p:val>
                                        </p:tav>
                                      </p:tavLst>
                                    </p:anim>
                                    <p:animEffect transition="in" filter="fade">
                                      <p:cBhvr>
                                        <p:cTn id="13" dur="1000"/>
                                        <p:tgtEl>
                                          <p:spTgt spid="26"/>
                                        </p:tgtEl>
                                      </p:cBhvr>
                                    </p:animEffect>
                                  </p:childTnLst>
                                </p:cTn>
                              </p:par>
                            </p:childTnLst>
                          </p:cTn>
                        </p:par>
                        <p:par>
                          <p:cTn id="14" fill="hold">
                            <p:stCondLst>
                              <p:cond delay="16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8"/>
                                        </p:tgtEl>
                                      </p:cBhvr>
                                    </p:animEffect>
                                  </p:childTnLst>
                                </p:cTn>
                              </p:par>
                            </p:childTnLst>
                          </p:cTn>
                        </p:par>
                        <p:par>
                          <p:cTn id="22" fill="hold">
                            <p:stCondLst>
                              <p:cond delay="2950"/>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18"/>
                                        </p:tgtEl>
                                      </p:cBhvr>
                                    </p:animEffect>
                                    <p:animScale>
                                      <p:cBhvr>
                                        <p:cTn id="25"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8" grpId="0"/>
      <p:bldP spid="18" grpId="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48560" y="1908810"/>
            <a:ext cx="1019937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algn="l" eaLnBrk="1" latinLnBrk="0" hangingPunct="1">
              <a:lnSpc>
                <a:spcPct val="150000"/>
              </a:lnSpc>
              <a:spcBef>
                <a:spcPts val="0"/>
              </a:spcBef>
            </a:pPr>
            <a:r>
              <a:rPr lang="en-US" altLang="zh-CN" sz="3200" dirty="0">
                <a:solidFill>
                  <a:schemeClr val="tx1"/>
                </a:solidFill>
                <a:effectLst/>
                <a:latin typeface="黑体" panose="02010609060101010101" pitchFamily="49" charset="-122"/>
                <a:ea typeface="黑体" panose="02010609060101010101" pitchFamily="49" charset="-122"/>
                <a:cs typeface="+mn-ea"/>
                <a:sym typeface="+mn-lt"/>
              </a:rPr>
              <a:t>2.</a:t>
            </a:r>
            <a:r>
              <a:rPr lang="zh-CN" altLang="en-US" sz="3200" dirty="0">
                <a:solidFill>
                  <a:schemeClr val="tx1"/>
                </a:solidFill>
                <a:effectLst/>
                <a:latin typeface="黑体" panose="02010609060101010101" pitchFamily="49" charset="-122"/>
                <a:ea typeface="黑体" panose="02010609060101010101" pitchFamily="49" charset="-122"/>
                <a:cs typeface="+mn-ea"/>
                <a:sym typeface="+mn-lt"/>
              </a:rPr>
              <a:t>批判性思维的定义</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lt"/>
            </a:endParaRPr>
          </a:p>
          <a:p>
            <a:pPr marL="0" indent="0" algn="l" eaLnBrk="1" latinLnBrk="0" hangingPunct="1">
              <a:lnSpc>
                <a:spcPct val="150000"/>
              </a:lnSpc>
              <a:spcBef>
                <a:spcPts val="0"/>
              </a:spcBef>
              <a:buClr>
                <a:schemeClr val="accent1"/>
              </a:buClr>
              <a:buSzPct val="65000"/>
              <a:buFont typeface="Wingdings" panose="05000000000000000000" pitchFamily="2" charset="2"/>
              <a:buNone/>
            </a:pPr>
            <a:r>
              <a:rPr lang="zh-CN" altLang="en-US" sz="2800" dirty="0">
                <a:solidFill>
                  <a:schemeClr val="tx1"/>
                </a:solidFill>
                <a:effectLst/>
                <a:latin typeface="黑体" panose="02010609060101010101" pitchFamily="49" charset="-122"/>
                <a:ea typeface="黑体" panose="02010609060101010101" pitchFamily="49" charset="-122"/>
                <a:cs typeface="+mn-ea"/>
                <a:sym typeface="+mn-lt"/>
              </a:rPr>
              <a:t>（</a:t>
            </a:r>
            <a:r>
              <a:rPr lang="en-US" altLang="zh-CN" sz="2800" dirty="0">
                <a:solidFill>
                  <a:schemeClr val="tx1"/>
                </a:solidFill>
                <a:effectLst/>
                <a:latin typeface="黑体" panose="02010609060101010101" pitchFamily="49" charset="-122"/>
                <a:ea typeface="黑体" panose="02010609060101010101" pitchFamily="49" charset="-122"/>
                <a:cs typeface="+mn-ea"/>
                <a:sym typeface="+mn-lt"/>
              </a:rPr>
              <a:t>1</a:t>
            </a:r>
            <a:r>
              <a:rPr lang="zh-CN" altLang="en-US" sz="2800" dirty="0">
                <a:solidFill>
                  <a:schemeClr val="tx1"/>
                </a:solidFill>
                <a:effectLst/>
                <a:latin typeface="黑体" panose="02010609060101010101" pitchFamily="49" charset="-122"/>
                <a:ea typeface="黑体" panose="02010609060101010101" pitchFamily="49" charset="-122"/>
                <a:cs typeface="+mn-ea"/>
                <a:sym typeface="+mn-lt"/>
              </a:rPr>
              <a:t>）</a:t>
            </a:r>
            <a:r>
              <a:rPr lang="zh-CN" altLang="en-US" sz="2800" dirty="0">
                <a:solidFill>
                  <a:srgbClr val="FF0000"/>
                </a:solidFill>
                <a:effectLst/>
                <a:latin typeface="黑体" panose="02010609060101010101" pitchFamily="49" charset="-122"/>
                <a:ea typeface="黑体" panose="02010609060101010101" pitchFamily="49" charset="-122"/>
                <a:sym typeface="+mn-ea"/>
              </a:rPr>
              <a:t>批判性思维是合理的、反思性的思维，其目的在于决定我们的信念和行动。</a:t>
            </a:r>
            <a:r>
              <a:rPr lang="zh-CN" altLang="en-US" sz="2800" dirty="0">
                <a:solidFill>
                  <a:srgbClr val="000000"/>
                </a:solidFill>
                <a:latin typeface="黑体" panose="02010609060101010101" pitchFamily="49" charset="-122"/>
                <a:ea typeface="黑体" panose="02010609060101010101" pitchFamily="49" charset="-122"/>
                <a:sym typeface="+mn-ea"/>
              </a:rPr>
              <a:t>批判性思维是指</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为了决定什么可做，什么可信</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所进行的合理、深入的思考。</a:t>
            </a:r>
            <a:r>
              <a:rPr lang="zh-CN" altLang="en-US" sz="2800" b="1" dirty="0">
                <a:solidFill>
                  <a:schemeClr val="accent1"/>
                </a:solidFill>
                <a:effectLst/>
                <a:latin typeface="黑体" panose="02010609060101010101" pitchFamily="49" charset="-122"/>
                <a:ea typeface="黑体" panose="02010609060101010101" pitchFamily="49" charset="-122"/>
                <a:sym typeface="+mn-ea"/>
              </a:rPr>
              <a:t>（</a:t>
            </a:r>
            <a:r>
              <a:rPr lang="en-US" altLang="zh-CN" sz="2800" b="1" dirty="0">
                <a:solidFill>
                  <a:schemeClr val="accent1"/>
                </a:solidFill>
                <a:effectLst/>
                <a:latin typeface="黑体" panose="02010609060101010101" pitchFamily="49" charset="-122"/>
                <a:ea typeface="黑体" panose="02010609060101010101" pitchFamily="49" charset="-122"/>
                <a:sym typeface="+mn-ea"/>
              </a:rPr>
              <a:t>R.</a:t>
            </a:r>
            <a:r>
              <a:rPr lang="zh-CN" altLang="en-US" sz="2800" b="1" dirty="0">
                <a:solidFill>
                  <a:schemeClr val="accent1"/>
                </a:solidFill>
                <a:effectLst/>
                <a:latin typeface="黑体" panose="02010609060101010101" pitchFamily="49" charset="-122"/>
                <a:ea typeface="黑体" panose="02010609060101010101" pitchFamily="49" charset="-122"/>
                <a:sym typeface="+mn-ea"/>
              </a:rPr>
              <a:t>恩尼斯）</a:t>
            </a:r>
            <a:r>
              <a:rPr lang="en-US" altLang="zh-CN" sz="2800" b="1" dirty="0">
                <a:solidFill>
                  <a:schemeClr val="accent1"/>
                </a:solidFill>
                <a:effectLst/>
                <a:latin typeface="黑体" panose="02010609060101010101" pitchFamily="49" charset="-122"/>
                <a:ea typeface="黑体" panose="02010609060101010101" pitchFamily="49" charset="-122"/>
                <a:sym typeface="+mn-ea"/>
              </a:rPr>
              <a:t>	</a:t>
            </a:r>
            <a:endParaRPr lang="en-US" altLang="zh-CN" sz="2800" b="1" dirty="0">
              <a:solidFill>
                <a:schemeClr val="accent1"/>
              </a:solidFill>
              <a:effectLst/>
              <a:latin typeface="黑体" panose="02010609060101010101" pitchFamily="49" charset="-122"/>
              <a:ea typeface="黑体" panose="02010609060101010101" pitchFamily="49" charset="-122"/>
              <a:sym typeface="+mn-ea"/>
            </a:endParaRPr>
          </a:p>
          <a:p>
            <a:pPr marL="0" indent="0" algn="l" eaLnBrk="1" latinLnBrk="0" hangingPunct="1">
              <a:lnSpc>
                <a:spcPct val="150000"/>
              </a:lnSpc>
              <a:spcBef>
                <a:spcPts val="0"/>
              </a:spcBef>
              <a:buClr>
                <a:schemeClr val="accent1"/>
              </a:buClr>
              <a:buSzPct val="65000"/>
              <a:buFont typeface="Wingdings" panose="05000000000000000000" pitchFamily="2" charset="2"/>
              <a:buNone/>
            </a:pP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62555" y="943610"/>
            <a:ext cx="9258935" cy="5015865"/>
          </a:xfrm>
          <a:prstGeom prst="rect">
            <a:avLst/>
          </a:prstGeom>
          <a:noFill/>
        </p:spPr>
        <p:txBody>
          <a:bodyPr wrap="square" rtlCol="0" anchor="t">
            <a:spAutoFit/>
          </a:bodyPr>
          <a:lstStyle/>
          <a:p>
            <a:pPr eaLnBrk="1" hangingPunct="1"/>
            <a:r>
              <a:rPr lang="zh-CN" altLang="en-US" sz="3200" dirty="0">
                <a:solidFill>
                  <a:srgbClr val="000000"/>
                </a:solidFill>
                <a:latin typeface="黑体" panose="02010609060101010101" pitchFamily="49" charset="-122"/>
                <a:ea typeface="黑体" panose="02010609060101010101" pitchFamily="49" charset="-122"/>
                <a:sym typeface="+mn-ea"/>
              </a:rPr>
              <a:t>    某旅游团去木兰围场旅游，团员们骑马、射箭、吃烤肉，最后去商店购买纪念品。有人说：</a:t>
            </a:r>
            <a:br>
              <a:rPr lang="zh-CN" altLang="en-US" sz="3200" dirty="0">
                <a:solidFill>
                  <a:srgbClr val="000000"/>
                </a:solidFill>
                <a:latin typeface="黑体" panose="02010609060101010101" pitchFamily="49" charset="-122"/>
                <a:ea typeface="黑体" panose="02010609060101010101" pitchFamily="49" charset="-122"/>
                <a:sym typeface="+mn-ea"/>
              </a:rPr>
            </a:br>
            <a:r>
              <a:rPr lang="zh-CN" altLang="en-US" sz="3200" dirty="0">
                <a:solidFill>
                  <a:srgbClr val="006666"/>
                </a:solidFill>
                <a:latin typeface="黑体" panose="02010609060101010101" pitchFamily="49" charset="-122"/>
                <a:ea typeface="黑体" panose="02010609060101010101" pitchFamily="49" charset="-122"/>
                <a:sym typeface="+mn-ea"/>
              </a:rPr>
              <a:t>（1）有人买了蒙古刀。</a:t>
            </a:r>
            <a:br>
              <a:rPr lang="zh-CN" altLang="en-US" sz="3200" dirty="0">
                <a:solidFill>
                  <a:srgbClr val="006666"/>
                </a:solidFill>
                <a:latin typeface="黑体" panose="02010609060101010101" pitchFamily="49" charset="-122"/>
                <a:ea typeface="黑体" panose="02010609060101010101" pitchFamily="49" charset="-122"/>
                <a:sym typeface="+mn-ea"/>
              </a:rPr>
            </a:br>
            <a:r>
              <a:rPr lang="zh-CN" altLang="en-US" sz="3200" dirty="0">
                <a:solidFill>
                  <a:srgbClr val="006666"/>
                </a:solidFill>
                <a:latin typeface="黑体" panose="02010609060101010101" pitchFamily="49" charset="-122"/>
                <a:ea typeface="黑体" panose="02010609060101010101" pitchFamily="49" charset="-122"/>
                <a:sym typeface="+mn-ea"/>
              </a:rPr>
              <a:t>（2）有人没有买蒙古刀。</a:t>
            </a:r>
            <a:br>
              <a:rPr lang="zh-CN" altLang="en-US" sz="3200" dirty="0">
                <a:solidFill>
                  <a:srgbClr val="006666"/>
                </a:solidFill>
                <a:latin typeface="黑体" panose="02010609060101010101" pitchFamily="49" charset="-122"/>
                <a:ea typeface="黑体" panose="02010609060101010101" pitchFamily="49" charset="-122"/>
                <a:sym typeface="+mn-ea"/>
              </a:rPr>
            </a:br>
            <a:r>
              <a:rPr lang="zh-CN" altLang="en-US" sz="3200" dirty="0">
                <a:solidFill>
                  <a:srgbClr val="006666"/>
                </a:solidFill>
                <a:latin typeface="黑体" panose="02010609060101010101" pitchFamily="49" charset="-122"/>
                <a:ea typeface="黑体" panose="02010609060101010101" pitchFamily="49" charset="-122"/>
                <a:sym typeface="+mn-ea"/>
              </a:rPr>
              <a:t> (3)该团的张先生和王女士都买了蒙古刀</a:t>
            </a:r>
            <a:r>
              <a:rPr lang="zh-CN" altLang="en-US" sz="3200" dirty="0">
                <a:latin typeface="黑体" panose="02010609060101010101" pitchFamily="49" charset="-122"/>
                <a:ea typeface="黑体" panose="02010609060101010101" pitchFamily="49" charset="-122"/>
                <a:sym typeface="+mn-ea"/>
              </a:rPr>
              <a:t>。</a:t>
            </a:r>
            <a:br>
              <a:rPr lang="zh-CN" altLang="en-US" sz="3200" dirty="0">
                <a:latin typeface="黑体" panose="02010609060101010101" pitchFamily="49" charset="-122"/>
                <a:ea typeface="黑体" panose="02010609060101010101" pitchFamily="49" charset="-122"/>
                <a:sym typeface="+mn-ea"/>
              </a:rPr>
            </a:br>
            <a:r>
              <a:rPr lang="zh-CN" altLang="en-US" sz="3200" dirty="0">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如果只有一句为真，则以下哪项肯定为真？</a:t>
            </a:r>
            <a:br>
              <a:rPr lang="zh-CN" altLang="en-US" sz="3200" dirty="0">
                <a:solidFill>
                  <a:srgbClr val="000000"/>
                </a:solidFill>
                <a:latin typeface="黑体" panose="02010609060101010101" pitchFamily="49" charset="-122"/>
                <a:ea typeface="黑体" panose="02010609060101010101" pitchFamily="49" charset="-122"/>
                <a:sym typeface="+mn-ea"/>
              </a:rPr>
            </a:br>
            <a:r>
              <a:rPr lang="en-US" altLang="x-none"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A</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张先生和王女士都没有买蒙古刀。</a:t>
            </a:r>
            <a:br>
              <a:rPr lang="zh-CN" altLang="en-US" sz="3200" dirty="0">
                <a:latin typeface="黑体" panose="02010609060101010101" pitchFamily="49" charset="-122"/>
                <a:ea typeface="黑体" panose="02010609060101010101" pitchFamily="49" charset="-122"/>
                <a:sym typeface="+mn-ea"/>
              </a:rPr>
            </a:br>
            <a:r>
              <a:rPr lang="en-US" altLang="x-none"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B</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张先生买了蒙古刀，但王女士没有买蒙古刀。</a:t>
            </a:r>
            <a:br>
              <a:rPr lang="zh-CN" altLang="en-US" sz="3200" dirty="0">
                <a:latin typeface="黑体" panose="02010609060101010101" pitchFamily="49" charset="-122"/>
                <a:ea typeface="黑体" panose="02010609060101010101" pitchFamily="49" charset="-122"/>
                <a:sym typeface="+mn-ea"/>
              </a:rPr>
            </a:br>
            <a:r>
              <a:rPr lang="en-US" altLang="x-none"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C</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该旅游团的李先生买了蒙古刀。</a:t>
            </a:r>
            <a:br>
              <a:rPr lang="zh-CN" altLang="en-US" sz="3200" dirty="0">
                <a:latin typeface="黑体" panose="02010609060101010101" pitchFamily="49" charset="-122"/>
                <a:ea typeface="黑体" panose="02010609060101010101" pitchFamily="49" charset="-122"/>
                <a:sym typeface="+mn-ea"/>
              </a:rPr>
            </a:br>
            <a:r>
              <a:rPr lang="en-US" altLang="x-none"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D</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张先生和王女士都买了蒙古刀。</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01110" y="1467485"/>
            <a:ext cx="6538595" cy="3241040"/>
          </a:xfrm>
          <a:prstGeom prst="rect">
            <a:avLst/>
          </a:prstGeom>
          <a:noFill/>
        </p:spPr>
        <p:txBody>
          <a:bodyPr wrap="square" rtlCol="0" anchor="t">
            <a:spAutoFit/>
          </a:bodyPr>
          <a:lstStyle/>
          <a:p>
            <a:pPr eaLnBrk="1" latinLnBrk="0" hangingPunct="1">
              <a:lnSpc>
                <a:spcPct val="160000"/>
              </a:lnSpc>
            </a:pPr>
            <a:r>
              <a:rPr lang="zh-CN" altLang="en-US" sz="3200" dirty="0">
                <a:solidFill>
                  <a:srgbClr val="FF0000"/>
                </a:solidFill>
                <a:latin typeface="黑体" panose="02010609060101010101" pitchFamily="49" charset="-122"/>
                <a:ea typeface="黑体" panose="02010609060101010101" pitchFamily="49" charset="-122"/>
                <a:sym typeface="+mn-ea"/>
              </a:rPr>
              <a:t>二、三段论推理</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60000"/>
              </a:lnSpc>
            </a:pP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三段论的一般形式</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en-US" altLang="zh-CN" sz="3200" dirty="0">
                <a:latin typeface="黑体" panose="02010609060101010101" pitchFamily="49" charset="-122"/>
                <a:ea typeface="黑体" panose="02010609060101010101" pitchFamily="49" charset="-122"/>
                <a:sym typeface="+mn-ea"/>
              </a:rPr>
              <a:t>2.</a:t>
            </a:r>
            <a:r>
              <a:rPr lang="zh-CN" altLang="en-US" sz="3200" dirty="0">
                <a:latin typeface="黑体" panose="02010609060101010101" pitchFamily="49" charset="-122"/>
                <a:ea typeface="黑体" panose="02010609060101010101" pitchFamily="49" charset="-122"/>
                <a:sym typeface="+mn-ea"/>
              </a:rPr>
              <a:t>三段论的基本规则</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省略的三段论</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77565" y="1468120"/>
            <a:ext cx="6538595" cy="3876675"/>
          </a:xfrm>
          <a:prstGeom prst="rect">
            <a:avLst/>
          </a:prstGeom>
          <a:noFill/>
        </p:spPr>
        <p:txBody>
          <a:bodyPr wrap="square" rtlCol="0" anchor="t">
            <a:spAutoFit/>
          </a:bodyPr>
          <a:lstStyle/>
          <a:p>
            <a:pPr eaLnBrk="1" latinLnBrk="0" hangingPunct="1">
              <a:lnSpc>
                <a:spcPct val="150000"/>
              </a:lnSpc>
            </a:pPr>
            <a:r>
              <a:rPr lang="en-US" altLang="zh-CN" sz="3600" dirty="0">
                <a:latin typeface="黑体" panose="02010609060101010101" pitchFamily="49" charset="-122"/>
                <a:ea typeface="黑体" panose="02010609060101010101" pitchFamily="49" charset="-122"/>
                <a:sym typeface="+mn-ea"/>
              </a:rPr>
              <a:t>1.</a:t>
            </a:r>
            <a:r>
              <a:rPr lang="zh-CN" altLang="en-US" sz="3600" dirty="0">
                <a:latin typeface="黑体" panose="02010609060101010101" pitchFamily="49" charset="-122"/>
                <a:ea typeface="黑体" panose="02010609060101010101" pitchFamily="49" charset="-122"/>
                <a:sym typeface="+mn-ea"/>
              </a:rPr>
              <a:t>三段论的一般形式</a:t>
            </a:r>
            <a:endParaRPr lang="zh-CN" altLang="en-US" sz="36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FF0000"/>
                </a:solidFill>
                <a:ea typeface="黑体" panose="02010609060101010101" pitchFamily="49" charset="-122"/>
                <a:sym typeface="+mn-ea"/>
              </a:rPr>
              <a:t>例：</a:t>
            </a:r>
            <a:endParaRPr lang="zh-CN" altLang="en-US" sz="3200" dirty="0">
              <a:solidFill>
                <a:srgbClr val="FF0000"/>
              </a:solidFill>
              <a:ea typeface="黑体" panose="02010609060101010101" pitchFamily="49" charset="-122"/>
            </a:endParaRPr>
          </a:p>
          <a:p>
            <a:pPr eaLnBrk="1" latinLnBrk="0" hangingPunct="1">
              <a:lnSpc>
                <a:spcPct val="150000"/>
              </a:lnSpc>
            </a:pPr>
            <a:r>
              <a:rPr lang="zh-CN" altLang="en-US" sz="3200" dirty="0">
                <a:solidFill>
                  <a:schemeClr val="tx1"/>
                </a:solidFill>
                <a:ea typeface="黑体" panose="02010609060101010101" pitchFamily="49" charset="-122"/>
                <a:sym typeface="+mn-ea"/>
              </a:rPr>
              <a:t>        所有的学生都应该努力读书。</a:t>
            </a:r>
            <a:endParaRPr lang="zh-CN" altLang="en-US" sz="3200" dirty="0">
              <a:solidFill>
                <a:schemeClr val="tx1"/>
              </a:solidFill>
              <a:ea typeface="黑体" panose="02010609060101010101" pitchFamily="49" charset="-122"/>
              <a:sym typeface="+mn-ea"/>
            </a:endParaRPr>
          </a:p>
          <a:p>
            <a:pPr eaLnBrk="1" latinLnBrk="0" hangingPunct="1">
              <a:lnSpc>
                <a:spcPct val="150000"/>
              </a:lnSpc>
            </a:pPr>
            <a:r>
              <a:rPr lang="zh-CN" altLang="en-US" sz="3200" dirty="0">
                <a:solidFill>
                  <a:schemeClr val="tx1"/>
                </a:solidFill>
                <a:ea typeface="黑体" panose="02010609060101010101" pitchFamily="49" charset="-122"/>
                <a:sym typeface="+mn-ea"/>
              </a:rPr>
              <a:t>        大学生是学生。</a:t>
            </a:r>
            <a:endParaRPr lang="zh-CN" altLang="en-US" sz="3200" dirty="0">
              <a:solidFill>
                <a:schemeClr val="tx1"/>
              </a:solidFill>
              <a:ea typeface="黑体" panose="02010609060101010101" pitchFamily="49" charset="-122"/>
              <a:sym typeface="+mn-ea"/>
            </a:endParaRPr>
          </a:p>
          <a:p>
            <a:pPr eaLnBrk="1" latinLnBrk="0" hangingPunct="1">
              <a:lnSpc>
                <a:spcPct val="150000"/>
              </a:lnSpc>
            </a:pPr>
            <a:r>
              <a:rPr lang="zh-CN" altLang="en-US" sz="3200" dirty="0">
                <a:solidFill>
                  <a:schemeClr val="tx1"/>
                </a:solidFill>
                <a:ea typeface="黑体" panose="02010609060101010101" pitchFamily="49" charset="-122"/>
                <a:sym typeface="+mn-ea"/>
              </a:rPr>
              <a:t>        所以，大学生应该努力读书。</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82720" y="1558290"/>
            <a:ext cx="6538595" cy="3876675"/>
          </a:xfrm>
          <a:prstGeom prst="rect">
            <a:avLst/>
          </a:prstGeom>
          <a:noFill/>
        </p:spPr>
        <p:txBody>
          <a:bodyPr wrap="square" rtlCol="0" anchor="t">
            <a:spAutoFit/>
          </a:bodyPr>
          <a:lstStyle/>
          <a:p>
            <a:pPr eaLnBrk="1" latinLnBrk="0" hangingPunct="1">
              <a:lnSpc>
                <a:spcPct val="150000"/>
              </a:lnSpc>
            </a:pPr>
            <a:r>
              <a:rPr lang="en-US" altLang="zh-CN" sz="3600" dirty="0">
                <a:latin typeface="黑体" panose="02010609060101010101" pitchFamily="49" charset="-122"/>
                <a:ea typeface="黑体" panose="02010609060101010101" pitchFamily="49" charset="-122"/>
                <a:sym typeface="+mn-ea"/>
              </a:rPr>
              <a:t>1.</a:t>
            </a:r>
            <a:r>
              <a:rPr lang="zh-CN" altLang="en-US" sz="3600" dirty="0">
                <a:latin typeface="黑体" panose="02010609060101010101" pitchFamily="49" charset="-122"/>
                <a:ea typeface="黑体" panose="02010609060101010101" pitchFamily="49" charset="-122"/>
                <a:sym typeface="+mn-ea"/>
              </a:rPr>
              <a:t>三段论的一般形式</a:t>
            </a:r>
            <a:endParaRPr lang="zh-CN" altLang="en-US" sz="36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FF0000"/>
                </a:solidFill>
                <a:ea typeface="黑体" panose="02010609060101010101" pitchFamily="49" charset="-122"/>
                <a:sym typeface="+mn-ea"/>
              </a:rPr>
              <a:t>例：</a:t>
            </a:r>
            <a:endParaRPr lang="zh-CN" altLang="en-US" sz="3200" dirty="0">
              <a:solidFill>
                <a:srgbClr val="FF0000"/>
              </a:solidFill>
              <a:ea typeface="黑体" panose="02010609060101010101" pitchFamily="49" charset="-122"/>
            </a:endParaRPr>
          </a:p>
          <a:p>
            <a:pPr eaLnBrk="1" latinLnBrk="0" hangingPunct="1">
              <a:lnSpc>
                <a:spcPct val="150000"/>
              </a:lnSpc>
            </a:pPr>
            <a:r>
              <a:rPr lang="zh-CN" altLang="en-US" sz="3200" dirty="0">
                <a:solidFill>
                  <a:schemeClr val="tx1"/>
                </a:solidFill>
                <a:ea typeface="黑体" panose="02010609060101010101" pitchFamily="49" charset="-122"/>
                <a:sym typeface="+mn-ea"/>
              </a:rPr>
              <a:t>        所有的学生都应该努力读书。</a:t>
            </a:r>
            <a:endParaRPr lang="zh-CN" altLang="en-US" sz="3200" dirty="0">
              <a:solidFill>
                <a:schemeClr val="tx1"/>
              </a:solidFill>
              <a:ea typeface="黑体" panose="02010609060101010101" pitchFamily="49" charset="-122"/>
              <a:sym typeface="+mn-ea"/>
            </a:endParaRPr>
          </a:p>
          <a:p>
            <a:pPr eaLnBrk="1" latinLnBrk="0" hangingPunct="1">
              <a:lnSpc>
                <a:spcPct val="150000"/>
              </a:lnSpc>
            </a:pPr>
            <a:r>
              <a:rPr lang="zh-CN" altLang="en-US" sz="3200" dirty="0">
                <a:solidFill>
                  <a:schemeClr val="tx1"/>
                </a:solidFill>
                <a:ea typeface="黑体" panose="02010609060101010101" pitchFamily="49" charset="-122"/>
                <a:sym typeface="+mn-ea"/>
              </a:rPr>
              <a:t>        大学生是学生。</a:t>
            </a:r>
            <a:endParaRPr lang="zh-CN" altLang="en-US" sz="3200" dirty="0">
              <a:solidFill>
                <a:schemeClr val="tx1"/>
              </a:solidFill>
              <a:ea typeface="黑体" panose="02010609060101010101" pitchFamily="49" charset="-122"/>
              <a:sym typeface="+mn-ea"/>
            </a:endParaRPr>
          </a:p>
          <a:p>
            <a:pPr eaLnBrk="1" latinLnBrk="0" hangingPunct="1">
              <a:lnSpc>
                <a:spcPct val="150000"/>
              </a:lnSpc>
            </a:pPr>
            <a:r>
              <a:rPr lang="zh-CN" altLang="en-US" sz="3200" dirty="0">
                <a:solidFill>
                  <a:schemeClr val="tx1"/>
                </a:solidFill>
                <a:ea typeface="黑体" panose="02010609060101010101" pitchFamily="49" charset="-122"/>
                <a:sym typeface="+mn-ea"/>
              </a:rPr>
              <a:t>        所以，大学生应该努力读书。</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6435" y="1558290"/>
            <a:ext cx="8211820" cy="3046095"/>
          </a:xfrm>
          <a:prstGeom prst="rect">
            <a:avLst/>
          </a:prstGeom>
          <a:noFill/>
        </p:spPr>
        <p:txBody>
          <a:bodyPr wrap="square" rtlCol="0" anchor="t">
            <a:spAutoFit/>
          </a:bodyPr>
          <a:lstStyle/>
          <a:p>
            <a:pPr eaLnBrk="1" latinLnBrk="0" hangingPunct="1">
              <a:lnSpc>
                <a:spcPct val="150000"/>
              </a:lnSpc>
              <a:spcBef>
                <a:spcPts val="0"/>
              </a:spcBef>
              <a:buNone/>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由两个包含着共同项的语句作为前提，推出一个新的语句作为结论的推理形式叫做三段论推理，简称三段论。</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spcBef>
                <a:spcPts val="0"/>
              </a:spcBef>
              <a:buNone/>
            </a:pPr>
            <a:r>
              <a:rPr lang="zh-CN" altLang="en-US" sz="3200" dirty="0">
                <a:solidFill>
                  <a:schemeClr val="tx1"/>
                </a:solidFill>
                <a:latin typeface="黑体" panose="02010609060101010101" pitchFamily="49" charset="-122"/>
                <a:ea typeface="黑体" panose="02010609060101010101" pitchFamily="49" charset="-122"/>
                <a:sym typeface="+mn-ea"/>
              </a:rPr>
              <a:t>    三段论推理只能有</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个概念，</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个句子。</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6435" y="1558290"/>
            <a:ext cx="8211820" cy="4523105"/>
          </a:xfrm>
          <a:prstGeom prst="rect">
            <a:avLst/>
          </a:prstGeom>
          <a:noFill/>
        </p:spPr>
        <p:txBody>
          <a:bodyPr wrap="square" rtlCol="0" anchor="t">
            <a:spAutoFit/>
          </a:bodyPr>
          <a:lstStyle/>
          <a:p>
            <a:pPr eaLnBrk="1" latinLnBrk="0" hangingPunct="1">
              <a:lnSpc>
                <a:spcPct val="150000"/>
              </a:lnSpc>
              <a:buNone/>
            </a:pPr>
            <a:r>
              <a:rPr lang="zh-CN" altLang="en-US" sz="3200" dirty="0">
                <a:solidFill>
                  <a:srgbClr val="000000"/>
                </a:solidFill>
                <a:latin typeface="黑体" panose="02010609060101010101" pitchFamily="49" charset="-122"/>
                <a:ea typeface="黑体" panose="02010609060101010101" pitchFamily="49" charset="-122"/>
                <a:sym typeface="+mn-ea"/>
              </a:rPr>
              <a:t>三段论的</a:t>
            </a:r>
            <a:r>
              <a:rPr lang="zh-CN" altLang="en-US" sz="3200" dirty="0">
                <a:solidFill>
                  <a:srgbClr val="FF0000"/>
                </a:solidFill>
                <a:latin typeface="黑体" panose="02010609060101010101" pitchFamily="49" charset="-122"/>
                <a:ea typeface="黑体" panose="02010609060101010101" pitchFamily="49" charset="-122"/>
                <a:sym typeface="+mn-ea"/>
              </a:rPr>
              <a:t>结构</a:t>
            </a:r>
            <a:r>
              <a:rPr lang="zh-CN" altLang="en-US" sz="3200" dirty="0">
                <a:solidFill>
                  <a:srgbClr val="000000"/>
                </a:solidFill>
                <a:latin typeface="黑体" panose="02010609060101010101" pitchFamily="49" charset="-122"/>
                <a:ea typeface="黑体" panose="02010609060101010101" pitchFamily="49" charset="-122"/>
                <a:sym typeface="+mn-ea"/>
              </a:rPr>
              <a:t>：</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从命题的角度看：大前提、小前提、结论</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从词项的角度看：大项、小项、中项</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latin typeface="黑体" panose="02010609060101010101" pitchFamily="49" charset="-122"/>
                <a:ea typeface="黑体" panose="02010609060101010101" pitchFamily="49" charset="-122"/>
                <a:sym typeface="+mn-ea"/>
              </a:rPr>
              <a:t>              </a:t>
            </a:r>
            <a:r>
              <a:rPr lang="en-US" altLang="zh-CN" sz="3200" dirty="0">
                <a:solidFill>
                  <a:srgbClr val="000000"/>
                </a:solidFill>
                <a:latin typeface="黑体" panose="02010609060101010101" pitchFamily="49" charset="-122"/>
                <a:ea typeface="黑体" panose="02010609060101010101" pitchFamily="49" charset="-122"/>
                <a:sym typeface="+mn-ea"/>
              </a:rPr>
              <a:t>M  A  P</a:t>
            </a:r>
            <a:endParaRPr lang="en-US" altLang="zh-CN" sz="3200" dirty="0">
              <a:solidFill>
                <a:srgbClr val="000000"/>
              </a:solidFill>
              <a:latin typeface="黑体" panose="02010609060101010101" pitchFamily="49" charset="-122"/>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sym typeface="+mn-ea"/>
              </a:rPr>
              <a:t>              S  A  M</a:t>
            </a:r>
            <a:endParaRPr lang="en-US" altLang="zh-CN" sz="3200" dirty="0">
              <a:solidFill>
                <a:srgbClr val="000000"/>
              </a:solidFill>
              <a:latin typeface="黑体" panose="02010609060101010101" pitchFamily="49" charset="-122"/>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sym typeface="+mn-ea"/>
              </a:rPr>
              <a:t>           </a:t>
            </a:r>
            <a:r>
              <a:rPr lang="en-US" altLang="zh-CN" sz="3200" dirty="0">
                <a:solidFill>
                  <a:srgbClr val="000000"/>
                </a:solidFill>
                <a:sym typeface="+mn-ea"/>
              </a:rPr>
              <a:t>∴</a:t>
            </a:r>
            <a:r>
              <a:rPr lang="en-US" altLang="zh-CN" sz="3200" dirty="0">
                <a:solidFill>
                  <a:srgbClr val="000000"/>
                </a:solidFill>
                <a:latin typeface="黑体" panose="02010609060101010101" pitchFamily="49" charset="-122"/>
                <a:ea typeface="黑体" panose="02010609060101010101" pitchFamily="49" charset="-122"/>
                <a:sym typeface="+mn-ea"/>
              </a:rPr>
              <a:t> S  A  P</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cxnSp>
        <p:nvCxnSpPr>
          <p:cNvPr id="4" name="直接连接符 3"/>
          <p:cNvCxnSpPr/>
          <p:nvPr/>
        </p:nvCxnSpPr>
        <p:spPr>
          <a:xfrm flipV="1">
            <a:off x="5042535" y="5416550"/>
            <a:ext cx="354711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6435" y="1558290"/>
            <a:ext cx="8211820" cy="3046095"/>
          </a:xfrm>
          <a:prstGeom prst="rect">
            <a:avLst/>
          </a:prstGeom>
          <a:noFill/>
        </p:spPr>
        <p:txBody>
          <a:bodyPr wrap="square" rtlCol="0" anchor="t">
            <a:spAutoFit/>
          </a:bodyPr>
          <a:lstStyle/>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例：</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所有的动物都有自我移动的能力；</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狗是动物；</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所以，狗有自我移动的能力。</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6435" y="1558290"/>
            <a:ext cx="8211820" cy="2306955"/>
          </a:xfrm>
          <a:prstGeom prst="rect">
            <a:avLst/>
          </a:prstGeom>
          <a:noFill/>
        </p:spPr>
        <p:txBody>
          <a:bodyPr wrap="square" rtlCol="0" anchor="t">
            <a:spAutoFit/>
          </a:bodyPr>
          <a:lstStyle/>
          <a:p>
            <a:pPr eaLnBrk="1" latinLnBrk="0" hangingPunct="1">
              <a:lnSpc>
                <a:spcPct val="150000"/>
              </a:lnSpc>
            </a:pPr>
            <a:r>
              <a:rPr lang="zh-CN" altLang="en-US" sz="3200" dirty="0">
                <a:solidFill>
                  <a:srgbClr val="000000"/>
                </a:solidFill>
                <a:latin typeface="微软雅黑" panose="020B0503020204020204" pitchFamily="34" charset="-122"/>
                <a:ea typeface="微软雅黑" panose="020B0503020204020204" pitchFamily="34" charset="-122"/>
                <a:sym typeface="+mn-ea"/>
              </a:rPr>
              <a:t>所有的猫都不抓捕老鼠；</a:t>
            </a:r>
            <a:endParaRPr lang="zh-CN" altLang="en-US" sz="3200" dirty="0">
              <a:solidFill>
                <a:srgbClr val="000000"/>
              </a:solidFill>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3200" dirty="0">
                <a:solidFill>
                  <a:srgbClr val="000000"/>
                </a:solidFill>
                <a:latin typeface="微软雅黑" panose="020B0503020204020204" pitchFamily="34" charset="-122"/>
                <a:ea typeface="微软雅黑" panose="020B0503020204020204" pitchFamily="34" charset="-122"/>
                <a:sym typeface="+mn-ea"/>
              </a:rPr>
              <a:t>老虎是猫；</a:t>
            </a:r>
            <a:endParaRPr lang="zh-CN" altLang="en-US" sz="3200" dirty="0">
              <a:solidFill>
                <a:srgbClr val="000000"/>
              </a:solidFill>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3200" dirty="0">
                <a:solidFill>
                  <a:srgbClr val="000000"/>
                </a:solidFill>
                <a:latin typeface="微软雅黑" panose="020B0503020204020204" pitchFamily="34" charset="-122"/>
                <a:ea typeface="微软雅黑" panose="020B0503020204020204" pitchFamily="34" charset="-122"/>
                <a:sym typeface="+mn-ea"/>
              </a:rPr>
              <a:t>所以，老虎都不抓捕老鼠。</a:t>
            </a:r>
            <a:endParaRPr lang="zh-CN" altLang="en-US" sz="32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43200" y="587375"/>
            <a:ext cx="9087485" cy="5815965"/>
          </a:xfrm>
          <a:prstGeom prst="rect">
            <a:avLst/>
          </a:prstGeom>
          <a:noFill/>
        </p:spPr>
        <p:txBody>
          <a:bodyPr wrap="square" rtlCol="0" anchor="t">
            <a:spAutoFit/>
          </a:bodyPr>
          <a:lstStyle/>
          <a:p>
            <a:pPr eaLnBrk="1" hangingPunct="1"/>
            <a:r>
              <a:rPr lang="en-US" altLang="zh-CN" sz="3600" dirty="0">
                <a:latin typeface="黑体" panose="02010609060101010101" pitchFamily="49" charset="-122"/>
                <a:ea typeface="黑体" panose="02010609060101010101" pitchFamily="49" charset="-122"/>
                <a:sym typeface="+mn-ea"/>
              </a:rPr>
              <a:t>2.</a:t>
            </a:r>
            <a:r>
              <a:rPr lang="zh-CN" altLang="en-US" sz="3600" dirty="0">
                <a:latin typeface="黑体" panose="02010609060101010101" pitchFamily="49" charset="-122"/>
                <a:ea typeface="黑体" panose="02010609060101010101" pitchFamily="49" charset="-122"/>
                <a:sym typeface="+mn-ea"/>
              </a:rPr>
              <a:t>三段论的</a:t>
            </a:r>
            <a:r>
              <a:rPr lang="zh-CN" altLang="en-US" sz="3600" dirty="0">
                <a:solidFill>
                  <a:srgbClr val="FF0000"/>
                </a:solidFill>
                <a:latin typeface="黑体" panose="02010609060101010101" pitchFamily="49" charset="-122"/>
                <a:ea typeface="黑体" panose="02010609060101010101" pitchFamily="49" charset="-122"/>
                <a:sym typeface="+mn-ea"/>
              </a:rPr>
              <a:t>基本规则</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1</a:t>
            </a:r>
            <a:r>
              <a:rPr lang="zh-CN" altLang="en-US" sz="3200" dirty="0">
                <a:solidFill>
                  <a:schemeClr val="tx1"/>
                </a:solidFill>
                <a:latin typeface="黑体" panose="02010609060101010101" pitchFamily="49" charset="-122"/>
                <a:ea typeface="黑体" panose="02010609060101010101" pitchFamily="49" charset="-122"/>
                <a:sym typeface="+mn-ea"/>
              </a:rPr>
              <a:t>）三段论有且只有三个不同的项。</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2</a:t>
            </a:r>
            <a:r>
              <a:rPr lang="zh-CN" altLang="en-US" sz="3200" dirty="0">
                <a:solidFill>
                  <a:schemeClr val="tx1"/>
                </a:solidFill>
                <a:latin typeface="黑体" panose="02010609060101010101" pitchFamily="49" charset="-122"/>
                <a:ea typeface="黑体" panose="02010609060101010101" pitchFamily="49" charset="-122"/>
                <a:sym typeface="+mn-ea"/>
              </a:rPr>
              <a:t>）中项必须周延一次。</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）在前提中不周延的项在结论中不得周延。</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4</a:t>
            </a:r>
            <a:r>
              <a:rPr lang="zh-CN" altLang="en-US" sz="3200" dirty="0">
                <a:solidFill>
                  <a:schemeClr val="tx1"/>
                </a:solidFill>
                <a:latin typeface="黑体" panose="02010609060101010101" pitchFamily="49" charset="-122"/>
                <a:ea typeface="黑体" panose="02010609060101010101" pitchFamily="49" charset="-122"/>
                <a:sym typeface="+mn-ea"/>
              </a:rPr>
              <a:t>）两个否定前提得不出结论。</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5</a:t>
            </a:r>
            <a:r>
              <a:rPr lang="zh-CN" altLang="en-US" sz="3200" dirty="0">
                <a:solidFill>
                  <a:schemeClr val="tx1"/>
                </a:solidFill>
                <a:latin typeface="黑体" panose="02010609060101010101" pitchFamily="49" charset="-122"/>
                <a:ea typeface="黑体" panose="02010609060101010101" pitchFamily="49" charset="-122"/>
                <a:sym typeface="+mn-ea"/>
              </a:rPr>
              <a:t>）前提与结论中否定次数需一致。</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6</a:t>
            </a:r>
            <a:r>
              <a:rPr lang="zh-CN" altLang="en-US" sz="3200" dirty="0">
                <a:solidFill>
                  <a:schemeClr val="tx1"/>
                </a:solidFill>
                <a:latin typeface="黑体" panose="02010609060101010101" pitchFamily="49" charset="-122"/>
                <a:ea typeface="黑体" panose="02010609060101010101" pitchFamily="49" charset="-122"/>
                <a:sym typeface="+mn-ea"/>
              </a:rPr>
              <a:t>）两个特称前提得不出结论。</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7</a:t>
            </a:r>
            <a:r>
              <a:rPr lang="zh-CN" altLang="en-US" sz="3200" dirty="0">
                <a:solidFill>
                  <a:schemeClr val="tx1"/>
                </a:solidFill>
                <a:latin typeface="黑体" panose="02010609060101010101" pitchFamily="49" charset="-122"/>
                <a:ea typeface="黑体" panose="02010609060101010101" pitchFamily="49" charset="-122"/>
                <a:sym typeface="+mn-ea"/>
              </a:rPr>
              <a:t>）前提中有一个特称，则结论特称。</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07715" y="975995"/>
            <a:ext cx="9197975" cy="5015865"/>
          </a:xfrm>
          <a:prstGeom prst="rect">
            <a:avLst/>
          </a:prstGeom>
          <a:noFill/>
        </p:spPr>
        <p:txBody>
          <a:bodyPr wrap="square" rtlCol="0" anchor="t">
            <a:spAutoFit/>
          </a:bodyPr>
          <a:lstStyle/>
          <a:p>
            <a:pPr eaLnBrk="1" hangingPunct="1"/>
            <a:r>
              <a:rPr lang="zh-CN" altLang="en-US" sz="3200" dirty="0">
                <a:solidFill>
                  <a:srgbClr val="FF0000"/>
                </a:solidFill>
                <a:latin typeface="黑体" panose="02010609060101010101" pitchFamily="49" charset="-122"/>
                <a:ea typeface="黑体" panose="02010609060101010101" pitchFamily="49" charset="-122"/>
                <a:sym typeface="+mn-ea"/>
              </a:rPr>
              <a:t>例题：</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1.</a:t>
            </a:r>
            <a:r>
              <a:rPr lang="zh-CN" altLang="en-US" sz="3200" dirty="0">
                <a:solidFill>
                  <a:schemeClr val="tx1"/>
                </a:solidFill>
                <a:latin typeface="黑体" panose="02010609060101010101" pitchFamily="49" charset="-122"/>
                <a:ea typeface="黑体" panose="02010609060101010101" pitchFamily="49" charset="-122"/>
                <a:sym typeface="+mn-ea"/>
              </a:rPr>
              <a:t>德国人都是白种人，有些德国人不是日尔曼人。如果以上命题为真，则以下哪项必为真？</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sym typeface="+mn-ea"/>
              </a:rPr>
              <a:t>A.</a:t>
            </a:r>
            <a:r>
              <a:rPr lang="zh-CN" altLang="en-US" sz="3200" dirty="0">
                <a:latin typeface="黑体" panose="02010609060101010101" pitchFamily="49" charset="-122"/>
                <a:ea typeface="黑体" panose="02010609060101010101" pitchFamily="49" charset="-122"/>
                <a:sym typeface="+mn-ea"/>
              </a:rPr>
              <a:t>有些白种人是日耳曼人。</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sym typeface="+mn-ea"/>
              </a:rPr>
              <a:t>B.</a:t>
            </a:r>
            <a:r>
              <a:rPr lang="zh-CN" altLang="en-US" sz="3200" dirty="0">
                <a:latin typeface="黑体" panose="02010609060101010101" pitchFamily="49" charset="-122"/>
                <a:ea typeface="黑体" panose="02010609060101010101" pitchFamily="49" charset="-122"/>
                <a:sym typeface="+mn-ea"/>
              </a:rPr>
              <a:t>有些白种人不是日耳曼人。</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sym typeface="+mn-ea"/>
              </a:rPr>
              <a:t>C.</a:t>
            </a:r>
            <a:r>
              <a:rPr lang="zh-CN" altLang="en-US" sz="3200" dirty="0">
                <a:latin typeface="黑体" panose="02010609060101010101" pitchFamily="49" charset="-122"/>
                <a:ea typeface="黑体" panose="02010609060101010101" pitchFamily="49" charset="-122"/>
                <a:sym typeface="+mn-ea"/>
              </a:rPr>
              <a:t>有些日耳曼人不是白种人。</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sym typeface="+mn-ea"/>
              </a:rPr>
              <a:t>D.</a:t>
            </a:r>
            <a:r>
              <a:rPr lang="zh-CN" altLang="en-US" sz="3200" dirty="0">
                <a:latin typeface="黑体" panose="02010609060101010101" pitchFamily="49" charset="-122"/>
                <a:ea typeface="黑体" panose="02010609060101010101" pitchFamily="49" charset="-122"/>
                <a:sym typeface="+mn-ea"/>
              </a:rPr>
              <a:t>有些德国人不是日耳曼人。</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48560" y="2232025"/>
            <a:ext cx="1019937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algn="l" eaLnBrk="1" latinLnBrk="0" hangingPunct="1">
              <a:lnSpc>
                <a:spcPct val="150000"/>
              </a:lnSpc>
              <a:spcBef>
                <a:spcPts val="0"/>
              </a:spcBef>
            </a:pPr>
            <a:endParaRPr lang="zh-CN" altLang="en-US" sz="3200" dirty="0">
              <a:solidFill>
                <a:schemeClr val="tx1"/>
              </a:solidFill>
              <a:effectLst/>
              <a:latin typeface="黑体" panose="02010609060101010101" pitchFamily="49" charset="-122"/>
              <a:ea typeface="黑体" panose="02010609060101010101" pitchFamily="49" charset="-122"/>
              <a:cs typeface="+mn-ea"/>
              <a:sym typeface="+mn-lt"/>
            </a:endParaRPr>
          </a:p>
          <a:p>
            <a:pPr marL="0" indent="0" algn="l" eaLnBrk="1" latinLnBrk="0" hangingPunct="1">
              <a:lnSpc>
                <a:spcPct val="150000"/>
              </a:lnSpc>
              <a:spcBef>
                <a:spcPts val="0"/>
              </a:spcBef>
              <a:buClr>
                <a:schemeClr val="accent1"/>
              </a:buClr>
              <a:buSzPct val="65000"/>
              <a:buFont typeface="Wingdings" panose="05000000000000000000" pitchFamily="2" charset="2"/>
              <a:buNone/>
            </a:pP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（2）</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批判性思维是对思维展开的思维，其目的是得出正确的结论、做出明智的决定。</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（布鲁克</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摩尔）</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a:p>
            <a:pPr indent="0" algn="l" eaLnBrk="1" latinLnBrk="0" hangingPunct="1">
              <a:lnSpc>
                <a:spcPct val="150000"/>
              </a:lnSpc>
              <a:spcBef>
                <a:spcPts val="0"/>
              </a:spcBef>
            </a:pP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6435" y="1558290"/>
            <a:ext cx="8211820" cy="3784600"/>
          </a:xfrm>
          <a:prstGeom prst="rect">
            <a:avLst/>
          </a:prstGeom>
          <a:noFill/>
        </p:spPr>
        <p:txBody>
          <a:bodyPr wrap="square" rtlCol="0" anchor="t">
            <a:spAutoFit/>
          </a:bodyPr>
          <a:lstStyle/>
          <a:p>
            <a:pPr eaLnBrk="1" latinLnBrk="0" hangingPunct="1">
              <a:lnSpc>
                <a:spcPct val="150000"/>
              </a:lnSpc>
              <a:buNone/>
            </a:pPr>
            <a:r>
              <a:rPr lang="zh-CN" altLang="en-US" sz="3200" dirty="0">
                <a:solidFill>
                  <a:srgbClr val="000000"/>
                </a:solidFill>
                <a:latin typeface="黑体" panose="02010609060101010101" pitchFamily="49" charset="-122"/>
                <a:ea typeface="黑体" panose="02010609060101010101" pitchFamily="49" charset="-122"/>
                <a:sym typeface="+mn-ea"/>
              </a:rPr>
              <a:t>练习：</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韩国人爱吃酸菜，翠花爱吃酸菜，所以，翠花是韩国人。 </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rgbClr val="000000"/>
                </a:solidFill>
                <a:latin typeface="黑体" panose="02010609060101010101" pitchFamily="49" charset="-122"/>
                <a:ea typeface="黑体" panose="02010609060101010101" pitchFamily="49" charset="-122"/>
                <a:sym typeface="+mn-ea"/>
              </a:rPr>
              <a:t>    所有的克里特岛人都说谎，约翰是克里特岛人，所以，约翰说谎。</a:t>
            </a:r>
            <a:endParaRPr lang="zh-CN" altLang="en-US"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84805" y="814705"/>
            <a:ext cx="9197975" cy="4615815"/>
          </a:xfrm>
          <a:prstGeom prst="rect">
            <a:avLst/>
          </a:prstGeom>
          <a:noFill/>
        </p:spPr>
        <p:txBody>
          <a:bodyPr wrap="square" rtlCol="0" anchor="t">
            <a:spAutoFit/>
          </a:bodyPr>
          <a:lstStyle/>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3.</a:t>
            </a:r>
            <a:r>
              <a:rPr lang="zh-CN" altLang="en-US" sz="3600" dirty="0">
                <a:solidFill>
                  <a:srgbClr val="000000"/>
                </a:solidFill>
                <a:latin typeface="黑体" panose="02010609060101010101" pitchFamily="49" charset="-122"/>
                <a:ea typeface="黑体" panose="02010609060101010101" pitchFamily="49" charset="-122"/>
                <a:sym typeface="+mn-ea"/>
              </a:rPr>
              <a:t>省略三段论</a:t>
            </a:r>
            <a:endParaRPr lang="zh-CN" altLang="en-US" sz="36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有时候为了表达简洁，会使用省略的三段论推理形式。例如：</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spcBef>
                <a:spcPct val="0"/>
              </a:spcBef>
            </a:pPr>
            <a:r>
              <a:rPr lang="zh-CN" altLang="en-US" sz="3200" dirty="0">
                <a:solidFill>
                  <a:srgbClr val="002060"/>
                </a:solidFill>
                <a:latin typeface="黑体" panose="02010609060101010101" pitchFamily="49" charset="-122"/>
                <a:ea typeface="黑体" panose="02010609060101010101" pitchFamily="49" charset="-122"/>
                <a:sym typeface="+mn-ea"/>
              </a:rPr>
              <a:t>    因为他犯过错误，所以他是不值得信任的。</a:t>
            </a:r>
            <a:endParaRPr lang="zh-CN" altLang="en-US" sz="32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50000"/>
              </a:lnSpc>
              <a:spcBef>
                <a:spcPct val="0"/>
              </a:spcBef>
            </a:pPr>
            <a:r>
              <a:rPr lang="zh-CN" altLang="en-US" sz="3200" dirty="0">
                <a:solidFill>
                  <a:srgbClr val="002060"/>
                </a:solidFill>
                <a:latin typeface="黑体" panose="02010609060101010101" pitchFamily="49" charset="-122"/>
                <a:ea typeface="黑体" panose="02010609060101010101" pitchFamily="49" charset="-122"/>
                <a:sym typeface="+mn-ea"/>
              </a:rPr>
              <a:t>    我又不想当三好学生，何必非要学习好不可呢。</a:t>
            </a:r>
            <a:endParaRPr lang="zh-CN" altLang="en-US" sz="32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50000"/>
              </a:lnSpc>
              <a:spcBef>
                <a:spcPct val="0"/>
              </a:spcBef>
            </a:pPr>
            <a:r>
              <a:rPr lang="zh-CN" altLang="en-US" sz="3200" dirty="0">
                <a:solidFill>
                  <a:srgbClr val="006666"/>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省略三段论往往隐藏了推理中的问题。</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3784600"/>
          </a:xfrm>
          <a:prstGeom prst="rect">
            <a:avLst/>
          </a:prstGeom>
          <a:noFill/>
        </p:spPr>
        <p:txBody>
          <a:bodyPr wrap="square" rtlCol="0" anchor="t">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FF0000"/>
                </a:solidFill>
                <a:latin typeface="黑体" panose="02010609060101010101" pitchFamily="49" charset="-122"/>
                <a:ea typeface="黑体" panose="02010609060101010101" pitchFamily="49" charset="-122"/>
                <a:sym typeface="+mn-ea"/>
              </a:rPr>
              <a:t>非标准三段论</a:t>
            </a:r>
            <a:r>
              <a:rPr lang="zh-CN" altLang="en-US" sz="3200" dirty="0">
                <a:solidFill>
                  <a:srgbClr val="000000"/>
                </a:solidFill>
                <a:latin typeface="黑体" panose="02010609060101010101" pitchFamily="49" charset="-122"/>
                <a:ea typeface="黑体" panose="02010609060101010101" pitchFamily="49" charset="-122"/>
                <a:sym typeface="+mn-ea"/>
              </a:rPr>
              <a:t>主要是指在语言上有所变化，需要经过转换才能成为标准三段论的推理形式。</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例</a:t>
            </a:r>
            <a:r>
              <a:rPr lang="en-GB" altLang="en-US" sz="3200" dirty="0">
                <a:solidFill>
                  <a:schemeClr val="tx1"/>
                </a:solidFill>
                <a:latin typeface="黑体" panose="02010609060101010101" pitchFamily="49" charset="-122"/>
                <a:ea typeface="黑体" panose="02010609060101010101" pitchFamily="49" charset="-122"/>
                <a:sym typeface="+mn-ea"/>
              </a:rPr>
              <a:t>:</a:t>
            </a:r>
            <a:r>
              <a:rPr lang="en-GB" altLang="en-US"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所有</a:t>
            </a:r>
            <a:r>
              <a:rPr lang="zh-CN" altLang="en-US" sz="3200" dirty="0">
                <a:solidFill>
                  <a:srgbClr val="FF0000"/>
                </a:solidFill>
                <a:latin typeface="黑体" panose="02010609060101010101" pitchFamily="49" charset="-122"/>
                <a:ea typeface="黑体" panose="02010609060101010101" pitchFamily="49" charset="-122"/>
                <a:sym typeface="+mn-ea"/>
              </a:rPr>
              <a:t>温血动物</a:t>
            </a:r>
            <a:r>
              <a:rPr lang="zh-CN" altLang="en-US" sz="3200" dirty="0">
                <a:latin typeface="黑体" panose="02010609060101010101" pitchFamily="49" charset="-122"/>
                <a:ea typeface="黑体" panose="02010609060101010101" pitchFamily="49" charset="-122"/>
                <a:sym typeface="+mn-ea"/>
              </a:rPr>
              <a:t>都是</a:t>
            </a:r>
            <a:r>
              <a:rPr lang="zh-CN" altLang="en-US" sz="3200" dirty="0">
                <a:solidFill>
                  <a:srgbClr val="FF0000"/>
                </a:solidFill>
                <a:latin typeface="黑体" panose="02010609060101010101" pitchFamily="49" charset="-122"/>
                <a:ea typeface="黑体" panose="02010609060101010101" pitchFamily="49" charset="-122"/>
                <a:sym typeface="+mn-ea"/>
              </a:rPr>
              <a:t>有脊椎的</a:t>
            </a:r>
            <a:r>
              <a:rPr lang="zh-CN" altLang="en-US" sz="3200" dirty="0">
                <a:latin typeface="黑体" panose="02010609060101010101" pitchFamily="49" charset="-122"/>
                <a:ea typeface="黑体" panose="02010609060101010101" pitchFamily="49" charset="-122"/>
                <a:sym typeface="+mn-ea"/>
              </a:rPr>
              <a:t>；</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所有软体动物都是</a:t>
            </a:r>
            <a:r>
              <a:rPr lang="zh-CN" altLang="en-US" sz="3200" dirty="0">
                <a:solidFill>
                  <a:srgbClr val="FF0000"/>
                </a:solidFill>
                <a:latin typeface="黑体" panose="02010609060101010101" pitchFamily="49" charset="-122"/>
                <a:ea typeface="黑体" panose="02010609060101010101" pitchFamily="49" charset="-122"/>
                <a:sym typeface="+mn-ea"/>
              </a:rPr>
              <a:t>无脊椎的</a:t>
            </a:r>
            <a:r>
              <a:rPr lang="zh-CN" altLang="en-US" sz="3200" dirty="0">
                <a:latin typeface="黑体" panose="02010609060101010101" pitchFamily="49" charset="-122"/>
                <a:ea typeface="黑体" panose="02010609060101010101" pitchFamily="49" charset="-122"/>
                <a:sym typeface="+mn-ea"/>
              </a:rPr>
              <a:t>；</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所以，所有软体动物都是</a:t>
            </a:r>
            <a:r>
              <a:rPr lang="zh-CN" altLang="en-US" sz="3200" dirty="0">
                <a:solidFill>
                  <a:srgbClr val="FF0000"/>
                </a:solidFill>
                <a:latin typeface="黑体" panose="02010609060101010101" pitchFamily="49" charset="-122"/>
                <a:ea typeface="黑体" panose="02010609060101010101" pitchFamily="49" charset="-122"/>
                <a:sym typeface="+mn-ea"/>
              </a:rPr>
              <a:t>非温血动物</a:t>
            </a:r>
            <a:r>
              <a:rPr lang="zh-CN" altLang="en-US" sz="3200" dirty="0">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50490" y="729615"/>
            <a:ext cx="9865995" cy="6000750"/>
          </a:xfrm>
          <a:prstGeom prst="rect">
            <a:avLst/>
          </a:prstGeom>
          <a:noFill/>
        </p:spPr>
        <p:txBody>
          <a:bodyPr wrap="square" rtlCol="0" anchor="t">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有些工程师有博士学位，因此，有些获得博士学位的人技术水平很高。</a:t>
            </a:r>
            <a:r>
              <a:rPr lang="zh-CN" altLang="en-US" sz="3200" dirty="0">
                <a:solidFill>
                  <a:srgbClr val="0070C0"/>
                </a:solidFill>
                <a:latin typeface="黑体" panose="02010609060101010101" pitchFamily="49" charset="-122"/>
                <a:ea typeface="黑体" panose="02010609060101010101" pitchFamily="49" charset="-122"/>
                <a:sym typeface="+mn-ea"/>
              </a:rPr>
              <a:t>为使上述推理成立，必须补充以下哪项作为前提？ </a:t>
            </a:r>
            <a:endParaRPr lang="zh-CN" altLang="en-US" sz="32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A</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所有技术水平很高的人都是工程师。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B</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有些技术水平很高的人并没有获得博士学位。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C</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有的工程师技术水平很高。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D</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所有工程师的技术水平都很高。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E</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有些有博士学位的工程师技术水平并不高。</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650490" y="729615"/>
            <a:ext cx="9865995" cy="754694"/>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 name="矩形 2"/>
          <p:cNvSpPr/>
          <p:nvPr/>
        </p:nvSpPr>
        <p:spPr>
          <a:xfrm>
            <a:off x="2180903" y="1917408"/>
            <a:ext cx="8352927" cy="1569660"/>
          </a:xfrm>
          <a:prstGeom prst="rect">
            <a:avLst/>
          </a:prstGeom>
        </p:spPr>
        <p:txBody>
          <a:bodyPr wrap="square">
            <a:spAutoFit/>
          </a:bodyPr>
          <a:lstStyle/>
          <a:p>
            <a:pPr>
              <a:lnSpc>
                <a:spcPct val="150000"/>
              </a:lnSpc>
            </a:pPr>
            <a:r>
              <a:rPr lang="zh-CN" altLang="en-US" sz="3200" dirty="0">
                <a:latin typeface="黑体" panose="02010609060101010101" pitchFamily="49" charset="-122"/>
                <a:ea typeface="黑体" panose="02010609060101010101" pitchFamily="49" charset="-122"/>
              </a:rPr>
              <a:t>    所有党员都要遵守党纪，我不是党员，所以，我不要遵守党纪。</a:t>
            </a:r>
            <a:endParaRPr lang="zh-CN" altLang="en-US" sz="3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650490" y="729615"/>
            <a:ext cx="9865995" cy="754694"/>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 name="矩形 2"/>
          <p:cNvSpPr/>
          <p:nvPr/>
        </p:nvSpPr>
        <p:spPr>
          <a:xfrm>
            <a:off x="1892871" y="469329"/>
            <a:ext cx="10551606" cy="6001643"/>
          </a:xfrm>
          <a:prstGeom prst="rect">
            <a:avLst/>
          </a:prstGeom>
        </p:spPr>
        <p:txBody>
          <a:bodyPr wrap="square">
            <a:spAutoFit/>
          </a:bodyPr>
          <a:lstStyle/>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藏獒是世界上最勇猛的狗，一只壮年的藏獒能与</a:t>
            </a:r>
            <a:r>
              <a:rPr lang="en-US" altLang="zh-CN" sz="3200" dirty="0">
                <a:solidFill>
                  <a:prstClr val="black"/>
                </a:solidFill>
                <a:latin typeface="黑体" panose="02010609060101010101" pitchFamily="49" charset="-122"/>
                <a:ea typeface="黑体" panose="02010609060101010101" pitchFamily="49" charset="-122"/>
              </a:rPr>
              <a:t>5</a:t>
            </a:r>
            <a:r>
              <a:rPr lang="zh-CN" altLang="en-US" sz="3200" dirty="0">
                <a:solidFill>
                  <a:prstClr val="black"/>
                </a:solidFill>
                <a:latin typeface="黑体" panose="02010609060101010101" pitchFamily="49" charset="-122"/>
                <a:ea typeface="黑体" panose="02010609060101010101" pitchFamily="49" charset="-122"/>
              </a:rPr>
              <a:t>只狼搏斗。所有的藏獒都对自己的主人忠心耿耿，而所有忠实于自己主人的狗也为人所珍爱。</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3200" dirty="0">
                <a:solidFill>
                  <a:srgbClr val="0033CC"/>
                </a:solidFill>
                <a:latin typeface="黑体" panose="02010609060101010101" pitchFamily="49" charset="-122"/>
                <a:ea typeface="黑体" panose="02010609060101010101" pitchFamily="49" charset="-122"/>
              </a:rPr>
              <a:t>    如果以上陈述为真，以下陈述都必然为真，除了：</a:t>
            </a:r>
            <a:endParaRPr lang="zh-CN" altLang="en-US" sz="3200" dirty="0">
              <a:solidFill>
                <a:srgbClr val="0033CC"/>
              </a:solidFill>
              <a:latin typeface="黑体" panose="02010609060101010101" pitchFamily="49" charset="-122"/>
              <a:ea typeface="黑体" panose="02010609060101010101" pitchFamily="49" charset="-122"/>
            </a:endParaRPr>
          </a:p>
          <a:p>
            <a:pPr lvl="0">
              <a:lnSpc>
                <a:spcPct val="150000"/>
              </a:lnSpc>
            </a:pPr>
            <a:r>
              <a:rPr lang="en-US" altLang="zh-CN" sz="3200" dirty="0">
                <a:solidFill>
                  <a:prstClr val="black"/>
                </a:solidFill>
                <a:latin typeface="黑体" panose="02010609060101010101" pitchFamily="49" charset="-122"/>
                <a:ea typeface="黑体" panose="02010609060101010101" pitchFamily="49" charset="-122"/>
              </a:rPr>
              <a:t>    A</a:t>
            </a:r>
            <a:r>
              <a:rPr lang="zh-CN" altLang="en-US" sz="3200" dirty="0">
                <a:solidFill>
                  <a:prstClr val="black"/>
                </a:solidFill>
                <a:latin typeface="黑体" panose="02010609060101010101" pitchFamily="49" charset="-122"/>
                <a:ea typeface="黑体" panose="02010609060101010101" pitchFamily="49" charset="-122"/>
              </a:rPr>
              <a:t>．有些为人所珍爱的狗不是藏獒。</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en-US" altLang="zh-CN" sz="3200" dirty="0">
                <a:solidFill>
                  <a:prstClr val="black"/>
                </a:solidFill>
                <a:latin typeface="黑体" panose="02010609060101010101" pitchFamily="49" charset="-122"/>
                <a:ea typeface="黑体" panose="02010609060101010101" pitchFamily="49" charset="-122"/>
              </a:rPr>
              <a:t>    B</a:t>
            </a:r>
            <a:r>
              <a:rPr lang="zh-CN" altLang="en-US" sz="3200" dirty="0">
                <a:solidFill>
                  <a:prstClr val="black"/>
                </a:solidFill>
                <a:latin typeface="黑体" panose="02010609060101010101" pitchFamily="49" charset="-122"/>
                <a:ea typeface="黑体" panose="02010609060101010101" pitchFamily="49" charset="-122"/>
              </a:rPr>
              <a:t>．任何不为人所珍爱的狗不是藏獒。</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en-US" altLang="zh-CN" sz="3200" dirty="0">
                <a:solidFill>
                  <a:prstClr val="black"/>
                </a:solidFill>
                <a:latin typeface="黑体" panose="02010609060101010101" pitchFamily="49" charset="-122"/>
                <a:ea typeface="黑体" panose="02010609060101010101" pitchFamily="49" charset="-122"/>
              </a:rPr>
              <a:t>    C</a:t>
            </a:r>
            <a:r>
              <a:rPr lang="zh-CN" altLang="en-US" sz="3200" dirty="0">
                <a:solidFill>
                  <a:prstClr val="black"/>
                </a:solidFill>
                <a:latin typeface="黑体" panose="02010609060101010101" pitchFamily="49" charset="-122"/>
                <a:ea typeface="黑体" panose="02010609060101010101" pitchFamily="49" charset="-122"/>
              </a:rPr>
              <a:t>．有些世界上最勇猛的狗为人所珍爱。</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en-US" altLang="zh-CN" sz="3200" dirty="0">
                <a:solidFill>
                  <a:prstClr val="black"/>
                </a:solidFill>
                <a:latin typeface="黑体" panose="02010609060101010101" pitchFamily="49" charset="-122"/>
                <a:ea typeface="黑体" panose="02010609060101010101" pitchFamily="49" charset="-122"/>
              </a:rPr>
              <a:t>    D</a:t>
            </a:r>
            <a:r>
              <a:rPr lang="zh-CN" altLang="en-US" sz="3200" dirty="0">
                <a:solidFill>
                  <a:prstClr val="black"/>
                </a:solidFill>
                <a:latin typeface="黑体" panose="02010609060101010101" pitchFamily="49" charset="-122"/>
                <a:ea typeface="黑体" panose="02010609060101010101" pitchFamily="49" charset="-122"/>
              </a:rPr>
              <a:t>．有些忠实于自己主人的狗是世界上最勇猛的狗。</a:t>
            </a:r>
            <a:endParaRPr lang="zh-CN" altLang="en-US" sz="3200" dirty="0">
              <a:solidFill>
                <a:prstClr val="black"/>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6847" y="1312069"/>
            <a:ext cx="10297144" cy="4196020"/>
          </a:xfrm>
          <a:prstGeom prst="rect">
            <a:avLst/>
          </a:prstGeom>
        </p:spPr>
        <p:txBody>
          <a:bodyPr wrap="square">
            <a:spAutoFit/>
          </a:bodyPr>
          <a:lstStyle/>
          <a:p>
            <a:pPr>
              <a:lnSpc>
                <a:spcPts val="4000"/>
              </a:lnSpc>
            </a:pPr>
            <a:r>
              <a:rPr lang="zh-CN" altLang="en-US" sz="2800" dirty="0">
                <a:latin typeface="黑体" panose="02010609060101010101" pitchFamily="49" charset="-122"/>
                <a:ea typeface="黑体" panose="02010609060101010101" pitchFamily="49" charset="-122"/>
              </a:rPr>
              <a:t>所有的金属都导电，铁导电，所以铁是金属。 </a:t>
            </a:r>
            <a:endParaRPr lang="zh-CN" altLang="en-US" sz="2800" dirty="0">
              <a:latin typeface="黑体" panose="02010609060101010101" pitchFamily="49" charset="-122"/>
              <a:ea typeface="黑体" panose="02010609060101010101" pitchFamily="49" charset="-122"/>
            </a:endParaRPr>
          </a:p>
          <a:p>
            <a:pPr>
              <a:lnSpc>
                <a:spcPts val="4000"/>
              </a:lnSpc>
            </a:pPr>
            <a:r>
              <a:rPr lang="zh-CN" altLang="en-US" sz="2800" dirty="0">
                <a:solidFill>
                  <a:srgbClr val="FF0000"/>
                </a:solidFill>
                <a:latin typeface="黑体" panose="02010609060101010101" pitchFamily="49" charset="-122"/>
                <a:ea typeface="黑体" panose="02010609060101010101" pitchFamily="49" charset="-122"/>
              </a:rPr>
              <a:t>以下哪项与上述推理结构最为相似？ </a:t>
            </a:r>
            <a:endParaRPr lang="zh-CN" altLang="en-US" sz="2800" dirty="0">
              <a:solidFill>
                <a:srgbClr val="FF0000"/>
              </a:solidFill>
              <a:latin typeface="黑体" panose="02010609060101010101" pitchFamily="49" charset="-122"/>
              <a:ea typeface="黑体" panose="02010609060101010101" pitchFamily="49" charset="-122"/>
            </a:endParaRPr>
          </a:p>
          <a:p>
            <a:pPr>
              <a:lnSpc>
                <a:spcPts val="4000"/>
              </a:lnSpc>
            </a:pP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．所有金属都导电，铜是金属，所以，铜导电。 </a:t>
            </a:r>
            <a:endParaRPr lang="zh-CN" altLang="en-US" sz="2800" dirty="0">
              <a:latin typeface="黑体" panose="02010609060101010101" pitchFamily="49" charset="-122"/>
              <a:ea typeface="黑体" panose="02010609060101010101" pitchFamily="49" charset="-122"/>
            </a:endParaRPr>
          </a:p>
          <a:p>
            <a:pPr>
              <a:lnSpc>
                <a:spcPts val="4000"/>
              </a:lnSpc>
            </a:pPr>
            <a:r>
              <a:rPr lang="en-US" altLang="zh-CN" sz="2800" dirty="0">
                <a:latin typeface="黑体" panose="02010609060101010101" pitchFamily="49" charset="-122"/>
                <a:ea typeface="黑体" panose="02010609060101010101" pitchFamily="49" charset="-122"/>
              </a:rPr>
              <a:t>B</a:t>
            </a:r>
            <a:r>
              <a:rPr lang="zh-CN" altLang="en-US" sz="2800" dirty="0">
                <a:latin typeface="黑体" panose="02010609060101010101" pitchFamily="49" charset="-122"/>
                <a:ea typeface="黑体" panose="02010609060101010101" pitchFamily="49" charset="-122"/>
              </a:rPr>
              <a:t>．副教授是知识分子，研究员不是副教授，所以研究员不是知识分子。</a:t>
            </a:r>
            <a:endParaRPr lang="zh-CN" altLang="en-US" sz="2800" dirty="0">
              <a:latin typeface="黑体" panose="02010609060101010101" pitchFamily="49" charset="-122"/>
              <a:ea typeface="黑体" panose="02010609060101010101" pitchFamily="49" charset="-122"/>
            </a:endParaRPr>
          </a:p>
          <a:p>
            <a:pPr>
              <a:lnSpc>
                <a:spcPts val="4000"/>
              </a:lnSpc>
            </a:pP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．所有的鸟都不是植物，麻雀是鸟，所以麻雀不是植物。 </a:t>
            </a:r>
            <a:endParaRPr lang="zh-CN" altLang="en-US" sz="2800" dirty="0">
              <a:latin typeface="黑体" panose="02010609060101010101" pitchFamily="49" charset="-122"/>
              <a:ea typeface="黑体" panose="02010609060101010101" pitchFamily="49" charset="-122"/>
            </a:endParaRPr>
          </a:p>
          <a:p>
            <a:pPr>
              <a:lnSpc>
                <a:spcPts val="4000"/>
              </a:lnSpc>
            </a:pPr>
            <a:r>
              <a:rPr lang="en-US" altLang="zh-CN" sz="2800" dirty="0">
                <a:latin typeface="黑体" panose="02010609060101010101" pitchFamily="49" charset="-122"/>
                <a:ea typeface="黑体" panose="02010609060101010101" pitchFamily="49" charset="-122"/>
              </a:rPr>
              <a:t>D</a:t>
            </a:r>
            <a:r>
              <a:rPr lang="zh-CN" altLang="en-US" sz="2800" dirty="0">
                <a:latin typeface="黑体" panose="02010609060101010101" pitchFamily="49" charset="-122"/>
                <a:ea typeface="黑体" panose="02010609060101010101" pitchFamily="49" charset="-122"/>
              </a:rPr>
              <a:t>．所有的鸟都不是植物，人是动物，所以，人是鸟。 </a:t>
            </a:r>
            <a:endParaRPr lang="zh-CN" altLang="en-US" sz="2800" dirty="0">
              <a:latin typeface="黑体" panose="02010609060101010101" pitchFamily="49" charset="-122"/>
              <a:ea typeface="黑体" panose="02010609060101010101" pitchFamily="49" charset="-122"/>
            </a:endParaRPr>
          </a:p>
          <a:p>
            <a:pPr>
              <a:lnSpc>
                <a:spcPts val="4000"/>
              </a:lnSpc>
            </a:pPr>
            <a:r>
              <a:rPr lang="en-US" altLang="zh-CN" sz="2800" dirty="0">
                <a:latin typeface="黑体" panose="02010609060101010101" pitchFamily="49" charset="-122"/>
                <a:ea typeface="黑体" panose="02010609060101010101" pitchFamily="49" charset="-122"/>
              </a:rPr>
              <a:t>E</a:t>
            </a:r>
            <a:r>
              <a:rPr lang="zh-CN" altLang="en-US" sz="2800" dirty="0">
                <a:latin typeface="黑体" panose="02010609060101010101" pitchFamily="49" charset="-122"/>
                <a:ea typeface="黑体" panose="02010609060101010101" pitchFamily="49" charset="-122"/>
              </a:rPr>
              <a:t>．所有的金属都导电，木材不是金属，所以木材不导电。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06725" y="1847215"/>
            <a:ext cx="7189470" cy="5323205"/>
          </a:xfrm>
          <a:prstGeom prst="rect">
            <a:avLst/>
          </a:prstGeom>
          <a:noFill/>
        </p:spPr>
        <p:txBody>
          <a:bodyPr wrap="square" rtlCol="0" anchor="t">
            <a:spAutoFit/>
          </a:bodyPr>
          <a:lstStyle/>
          <a:p>
            <a:r>
              <a:rPr lang="zh-CN" altLang="en-US" sz="3600" dirty="0">
                <a:solidFill>
                  <a:srgbClr val="FF0000"/>
                </a:solidFill>
                <a:latin typeface="黑体" panose="02010609060101010101" pitchFamily="49" charset="-122"/>
                <a:ea typeface="黑体" panose="02010609060101010101" pitchFamily="49" charset="-122"/>
                <a:sym typeface="+mn-ea"/>
              </a:rPr>
              <a:t>三、假言推理</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t>1. </a:t>
            </a:r>
            <a:r>
              <a:rPr lang="zh-CN" altLang="en-US" sz="3200">
                <a:latin typeface="黑体" panose="02010609060101010101" pitchFamily="49" charset="-122"/>
                <a:ea typeface="黑体" panose="02010609060101010101" pitchFamily="49" charset="-122"/>
              </a:rPr>
              <a:t>假言推理的基本形式</a:t>
            </a:r>
            <a:endParaRPr lang="zh-CN" altLang="en-US" sz="3200">
              <a:latin typeface="黑体" panose="02010609060101010101" pitchFamily="49" charset="-122"/>
              <a:ea typeface="黑体" panose="02010609060101010101" pitchFamily="49" charset="-122"/>
            </a:endParaRPr>
          </a:p>
          <a:p>
            <a:pPr eaLnBrk="1" latinLnBrk="0" hangingPunct="1">
              <a:lnSpc>
                <a:spcPct val="150000"/>
              </a:lnSpc>
            </a:pPr>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假言推理的有效形式</a:t>
            </a:r>
            <a:endParaRPr lang="zh-CN" altLang="en-US" sz="3200">
              <a:latin typeface="黑体" panose="02010609060101010101" pitchFamily="49" charset="-122"/>
              <a:ea typeface="黑体" panose="02010609060101010101" pitchFamily="49" charset="-122"/>
            </a:endParaRPr>
          </a:p>
          <a:p>
            <a:pPr eaLnBrk="1" latinLnBrk="0" hangingPunct="1">
              <a:lnSpc>
                <a:spcPct val="150000"/>
              </a:lnSpc>
            </a:pPr>
            <a:r>
              <a:rPr lang="en-US" altLang="zh-CN" sz="3200"/>
              <a:t>3.</a:t>
            </a:r>
            <a:r>
              <a:rPr lang="zh-CN" altLang="en-US" sz="3200">
                <a:latin typeface="黑体" panose="02010609060101010101" pitchFamily="49" charset="-122"/>
                <a:ea typeface="黑体" panose="02010609060101010101" pitchFamily="49" charset="-122"/>
              </a:rPr>
              <a:t>假言推理中的常见问题</a:t>
            </a:r>
            <a:endParaRPr lang="zh-CN" altLang="en-US" sz="3200">
              <a:latin typeface="黑体" panose="02010609060101010101" pitchFamily="49" charset="-122"/>
              <a:ea typeface="黑体" panose="02010609060101010101" pitchFamily="49" charset="-122"/>
            </a:endParaRPr>
          </a:p>
          <a:p>
            <a:endParaRPr lang="zh-CN" altLang="en-US" sz="3200"/>
          </a:p>
          <a:p>
            <a:endParaRPr lang="zh-CN" altLang="en-US" sz="3200"/>
          </a:p>
          <a:p>
            <a:endParaRPr lang="zh-CN" altLang="en-US" sz="3200"/>
          </a:p>
          <a:p>
            <a:endParaRPr lang="zh-CN" altLang="en-US" sz="3200"/>
          </a:p>
          <a:p>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00983" y="1528093"/>
            <a:ext cx="9001000" cy="5016758"/>
          </a:xfrm>
          <a:prstGeom prst="rect">
            <a:avLst/>
          </a:prstGeom>
          <a:noFill/>
        </p:spPr>
        <p:txBody>
          <a:bodyPr wrap="square" rtlCol="0" anchor="t">
            <a:spAutoFit/>
          </a:bodyPr>
          <a:lstStyle/>
          <a:p>
            <a:r>
              <a:rPr lang="en-US" altLang="zh-CN" sz="3200" dirty="0">
                <a:solidFill>
                  <a:srgbClr val="FF0000"/>
                </a:solidFill>
                <a:latin typeface="黑体" panose="02010609060101010101" pitchFamily="49" charset="-122"/>
                <a:ea typeface="黑体" panose="02010609060101010101" pitchFamily="49" charset="-122"/>
              </a:rPr>
              <a:t>1.</a:t>
            </a:r>
            <a:r>
              <a:rPr lang="zh-CN" altLang="en-US" sz="3200" dirty="0">
                <a:solidFill>
                  <a:srgbClr val="FF0000"/>
                </a:solidFill>
                <a:latin typeface="黑体" panose="02010609060101010101" pitchFamily="49" charset="-122"/>
                <a:ea typeface="黑体" panose="02010609060101010101" pitchFamily="49" charset="-122"/>
              </a:rPr>
              <a:t>假言推理的基本形式</a:t>
            </a:r>
            <a:endParaRPr lang="zh-CN" altLang="en-US" sz="3200" dirty="0">
              <a:solidFill>
                <a:srgbClr val="FF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rPr>
              <a:t>    假言命题又称条件命题，</a:t>
            </a:r>
            <a:r>
              <a:rPr lang="zh-CN" altLang="en-US" sz="3200" dirty="0">
                <a:latin typeface="黑体" panose="02010609060101010101" pitchFamily="49" charset="-122"/>
                <a:ea typeface="黑体" panose="02010609060101010101" pitchFamily="49" charset="-122"/>
              </a:rPr>
              <a:t>是指</a:t>
            </a:r>
            <a:r>
              <a:rPr lang="zh-CN" altLang="en-US" sz="3200" dirty="0">
                <a:latin typeface="黑体" panose="02010609060101010101" pitchFamily="49" charset="-122"/>
                <a:ea typeface="黑体" panose="02010609060101010101" pitchFamily="49" charset="-122"/>
                <a:sym typeface="+mn-ea"/>
              </a:rPr>
              <a:t>说明一种事物情况的存在与另一种事物情况的存在的条件关系的命题。</a:t>
            </a:r>
            <a:endParaRPr lang="en-US" altLang="zh-CN" sz="3200" dirty="0">
              <a:solidFill>
                <a:schemeClr val="tx1"/>
              </a:solidFill>
              <a:latin typeface="黑体" panose="02010609060101010101" pitchFamily="49" charset="-122"/>
              <a:ea typeface="黑体" panose="02010609060101010101" pitchFamily="49" charset="-122"/>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以假言命题作为前提的</a:t>
            </a:r>
            <a:r>
              <a:rPr lang="zh-CN" altLang="en-US" sz="3200" dirty="0">
                <a:solidFill>
                  <a:schemeClr val="tx1"/>
                </a:solidFill>
                <a:latin typeface="黑体" panose="02010609060101010101" pitchFamily="49" charset="-122"/>
                <a:ea typeface="黑体" panose="02010609060101010101" pitchFamily="49" charset="-122"/>
              </a:rPr>
              <a:t>推理称为假言推理</a:t>
            </a:r>
            <a:r>
              <a:rPr lang="zh-CN" altLang="en-US" sz="3200" dirty="0">
                <a:solidFill>
                  <a:schemeClr val="tx1"/>
                </a:solidFill>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a:p>
            <a:endParaRPr lang="zh-CN" altLang="en-US" sz="3200" dirty="0">
              <a:latin typeface="黑体" panose="02010609060101010101" pitchFamily="49" charset="-122"/>
              <a:ea typeface="黑体" panose="02010609060101010101" pitchFamily="49" charset="-122"/>
            </a:endParaRPr>
          </a:p>
          <a:p>
            <a:endParaRPr lang="zh-CN" altLang="en-US" sz="3200" dirty="0"/>
          </a:p>
          <a:p>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79420" y="1847215"/>
            <a:ext cx="8038465" cy="2553335"/>
          </a:xfrm>
          <a:prstGeom prst="rect">
            <a:avLst/>
          </a:prstGeom>
          <a:noFill/>
        </p:spPr>
        <p:txBody>
          <a:bodyPr wrap="square" rtlCol="0" anchor="t">
            <a:spAutoFit/>
          </a:bodyPr>
          <a:lstStyle/>
          <a:p>
            <a:pPr eaLnBrk="1" hangingPunct="1"/>
            <a:r>
              <a:rPr lang="zh-CN" altLang="en-US" sz="3200" dirty="0">
                <a:solidFill>
                  <a:schemeClr val="tx1"/>
                </a:solidFill>
                <a:latin typeface="黑体" panose="02010609060101010101" pitchFamily="49" charset="-122"/>
                <a:ea typeface="黑体" panose="02010609060101010101" pitchFamily="49" charset="-122"/>
                <a:sym typeface="+mn-ea"/>
              </a:rPr>
              <a:t>例如：</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如果雪是白的，那么</a:t>
            </a:r>
            <a:r>
              <a:rPr lang="en-US" altLang="zh-CN" sz="3200" dirty="0">
                <a:solidFill>
                  <a:schemeClr val="tx1"/>
                </a:solidFill>
                <a:latin typeface="黑体" panose="02010609060101010101" pitchFamily="49" charset="-122"/>
                <a:ea typeface="黑体" panose="02010609060101010101" pitchFamily="49" charset="-122"/>
                <a:sym typeface="+mn-ea"/>
              </a:rPr>
              <a:t>2+2=4</a:t>
            </a:r>
            <a:r>
              <a:rPr lang="zh-CN" altLang="en-US" sz="3200" dirty="0">
                <a:solidFill>
                  <a:schemeClr val="tx1"/>
                </a:solidFill>
                <a:latin typeface="黑体" panose="02010609060101010101" pitchFamily="49" charset="-122"/>
                <a:ea typeface="黑体" panose="02010609060101010101" pitchFamily="49" charset="-122"/>
                <a:sym typeface="+mn-ea"/>
              </a:rPr>
              <a:t>。已知雪是白的，所以</a:t>
            </a:r>
            <a:r>
              <a:rPr lang="en-US" altLang="zh-CN" sz="3200" dirty="0">
                <a:latin typeface="黑体" panose="02010609060101010101" pitchFamily="49" charset="-122"/>
                <a:ea typeface="黑体" panose="02010609060101010101" pitchFamily="49" charset="-122"/>
                <a:sym typeface="+mn-ea"/>
              </a:rPr>
              <a:t>2+2=4</a:t>
            </a:r>
            <a:r>
              <a:rPr lang="zh-CN" altLang="en-US" sz="3200" dirty="0">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a:p>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83485" y="2605723"/>
            <a:ext cx="1019937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algn="l" eaLnBrk="1" latinLnBrk="0" hangingPunct="1">
              <a:lnSpc>
                <a:spcPct val="150000"/>
              </a:lnSpc>
              <a:spcBef>
                <a:spcPts val="0"/>
              </a:spcBef>
            </a:pP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（3）</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做出有目的、自我监督的过程。</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（彼得</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法乔恩）</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78175" y="1720850"/>
            <a:ext cx="8788400" cy="3538220"/>
          </a:xfrm>
          <a:prstGeom prst="rect">
            <a:avLst/>
          </a:prstGeom>
          <a:noFill/>
        </p:spPr>
        <p:txBody>
          <a:bodyPr wrap="square" rtlCol="0" anchor="t">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条件关系的语句（条件命题）可以分为三类：</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充分条件假言命题</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必要条件</a:t>
            </a:r>
            <a:r>
              <a:rPr lang="zh-CN" altLang="en-US" sz="3200" dirty="0">
                <a:latin typeface="黑体" panose="02010609060101010101" pitchFamily="49" charset="-122"/>
                <a:ea typeface="黑体" panose="02010609060101010101" pitchFamily="49" charset="-122"/>
                <a:sym typeface="+mn-ea"/>
              </a:rPr>
              <a:t>假言</a:t>
            </a:r>
            <a:r>
              <a:rPr lang="zh-CN" altLang="en-US" sz="3200" dirty="0">
                <a:solidFill>
                  <a:schemeClr val="tx1"/>
                </a:solidFill>
                <a:latin typeface="黑体" panose="02010609060101010101" pitchFamily="49" charset="-122"/>
                <a:ea typeface="黑体" panose="02010609060101010101" pitchFamily="49" charset="-122"/>
                <a:sym typeface="+mn-ea"/>
              </a:rPr>
              <a:t>命题</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充要条件</a:t>
            </a:r>
            <a:r>
              <a:rPr lang="zh-CN" altLang="en-US" sz="3200" dirty="0">
                <a:latin typeface="黑体" panose="02010609060101010101" pitchFamily="49" charset="-122"/>
                <a:ea typeface="黑体" panose="02010609060101010101" pitchFamily="49" charset="-122"/>
                <a:sym typeface="+mn-ea"/>
              </a:rPr>
              <a:t>假言</a:t>
            </a:r>
            <a:r>
              <a:rPr lang="zh-CN" altLang="en-US" sz="3200" dirty="0">
                <a:solidFill>
                  <a:schemeClr val="tx1"/>
                </a:solidFill>
                <a:latin typeface="黑体" panose="02010609060101010101" pitchFamily="49" charset="-122"/>
                <a:ea typeface="黑体" panose="02010609060101010101" pitchFamily="49" charset="-122"/>
                <a:sym typeface="+mn-ea"/>
              </a:rPr>
              <a:t>命题</a:t>
            </a:r>
            <a:endParaRPr lang="zh-CN" altLang="en-US" sz="3200" dirty="0">
              <a:solidFill>
                <a:schemeClr val="tx1"/>
              </a:solidFill>
              <a:latin typeface="黑体" panose="02010609060101010101" pitchFamily="49" charset="-122"/>
              <a:ea typeface="黑体" panose="02010609060101010101" pitchFamily="49" charset="-122"/>
              <a:sym typeface="+mn-ea"/>
            </a:endParaRPr>
          </a:p>
          <a:p>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53665" y="573405"/>
            <a:ext cx="9474835" cy="6847205"/>
          </a:xfrm>
          <a:prstGeom prst="rect">
            <a:avLst/>
          </a:prstGeom>
          <a:noFill/>
        </p:spPr>
        <p:txBody>
          <a:bodyPr wrap="square" rtlCol="0" anchor="t">
            <a:spAutoFit/>
          </a:bodyPr>
          <a:lstStyle/>
          <a:p>
            <a:pPr eaLnBrk="1" latinLnBrk="0" hangingPunct="1">
              <a:lnSpc>
                <a:spcPts val="4440"/>
              </a:lnSpc>
            </a:pPr>
            <a:r>
              <a:rPr lang="zh-CN" altLang="en-US" sz="3200" dirty="0">
                <a:solidFill>
                  <a:srgbClr val="FF0000"/>
                </a:solidFill>
                <a:latin typeface="黑体" panose="02010609060101010101" pitchFamily="49" charset="-122"/>
                <a:ea typeface="黑体" panose="02010609060101010101" pitchFamily="49" charset="-122"/>
                <a:sym typeface="+mn-ea"/>
              </a:rPr>
              <a:t>（</a:t>
            </a:r>
            <a:r>
              <a:rPr lang="en-US" altLang="zh-CN" sz="3200" dirty="0">
                <a:solidFill>
                  <a:srgbClr val="FF0000"/>
                </a:solidFill>
                <a:latin typeface="黑体" panose="02010609060101010101" pitchFamily="49" charset="-122"/>
                <a:ea typeface="黑体" panose="02010609060101010101" pitchFamily="49" charset="-122"/>
                <a:sym typeface="+mn-ea"/>
              </a:rPr>
              <a:t>1</a:t>
            </a:r>
            <a:r>
              <a:rPr lang="zh-CN" altLang="en-US" sz="3200" dirty="0">
                <a:solidFill>
                  <a:srgbClr val="FF0000"/>
                </a:solidFill>
                <a:latin typeface="黑体" panose="02010609060101010101" pitchFamily="49" charset="-122"/>
                <a:ea typeface="黑体" panose="02010609060101010101" pitchFamily="49" charset="-122"/>
                <a:sym typeface="+mn-ea"/>
              </a:rPr>
              <a:t>）充分条件假言命题及其推理</a:t>
            </a:r>
            <a:r>
              <a:rPr lang="zh-CN" altLang="en-US" sz="32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ts val="4440"/>
              </a:lnSpc>
            </a:pPr>
            <a:r>
              <a:rPr lang="zh-CN" altLang="en-US" sz="3200" dirty="0">
                <a:solidFill>
                  <a:srgbClr val="000000"/>
                </a:solidFill>
                <a:latin typeface="黑体" panose="02010609060101010101" pitchFamily="49" charset="-122"/>
                <a:ea typeface="黑体" panose="02010609060101010101" pitchFamily="49" charset="-122"/>
                <a:sym typeface="+mn-ea"/>
              </a:rPr>
              <a:t>    如果事物情况</a:t>
            </a:r>
            <a:r>
              <a:rPr lang="en-US" altLang="zh-CN" sz="3200" dirty="0">
                <a:solidFill>
                  <a:srgbClr val="000000"/>
                </a:solidFill>
                <a:latin typeface="黑体" panose="02010609060101010101" pitchFamily="49" charset="-122"/>
                <a:ea typeface="黑体" panose="02010609060101010101" pitchFamily="49" charset="-122"/>
                <a:sym typeface="+mn-ea"/>
              </a:rPr>
              <a:t>p</a:t>
            </a:r>
            <a:r>
              <a:rPr lang="zh-CN" altLang="en-US" sz="3200" dirty="0">
                <a:solidFill>
                  <a:srgbClr val="000000"/>
                </a:solidFill>
                <a:latin typeface="黑体" panose="02010609060101010101" pitchFamily="49" charset="-122"/>
                <a:ea typeface="黑体" panose="02010609060101010101" pitchFamily="49" charset="-122"/>
                <a:sym typeface="+mn-ea"/>
              </a:rPr>
              <a:t>存在则事物情况</a:t>
            </a:r>
            <a:r>
              <a:rPr lang="en-US" altLang="zh-CN" sz="3200" dirty="0">
                <a:solidFill>
                  <a:srgbClr val="000000"/>
                </a:solidFill>
                <a:latin typeface="黑体" panose="02010609060101010101" pitchFamily="49" charset="-122"/>
                <a:ea typeface="黑体" panose="02010609060101010101" pitchFamily="49" charset="-122"/>
                <a:sym typeface="+mn-ea"/>
              </a:rPr>
              <a:t>q</a:t>
            </a:r>
            <a:r>
              <a:rPr lang="zh-CN" altLang="en-US" sz="3200" dirty="0">
                <a:solidFill>
                  <a:srgbClr val="000000"/>
                </a:solidFill>
                <a:latin typeface="黑体" panose="02010609060101010101" pitchFamily="49" charset="-122"/>
                <a:ea typeface="黑体" panose="02010609060101010101" pitchFamily="49" charset="-122"/>
                <a:sym typeface="+mn-ea"/>
              </a:rPr>
              <a:t>一定存在，称</a:t>
            </a:r>
            <a:r>
              <a:rPr lang="en-US" altLang="zh-CN" sz="3200" dirty="0">
                <a:solidFill>
                  <a:srgbClr val="000000"/>
                </a:solidFill>
                <a:latin typeface="黑体" panose="02010609060101010101" pitchFamily="49" charset="-122"/>
                <a:ea typeface="黑体" panose="02010609060101010101" pitchFamily="49" charset="-122"/>
                <a:sym typeface="+mn-ea"/>
              </a:rPr>
              <a:t>p</a:t>
            </a:r>
            <a:r>
              <a:rPr lang="zh-CN" altLang="en-US" sz="3200" dirty="0">
                <a:solidFill>
                  <a:srgbClr val="000000"/>
                </a:solidFill>
                <a:latin typeface="黑体" panose="02010609060101010101" pitchFamily="49" charset="-122"/>
                <a:ea typeface="黑体" panose="02010609060101010101" pitchFamily="49" charset="-122"/>
                <a:sym typeface="+mn-ea"/>
              </a:rPr>
              <a:t>是</a:t>
            </a:r>
            <a:r>
              <a:rPr lang="en-US" altLang="zh-CN" sz="3200" dirty="0">
                <a:solidFill>
                  <a:srgbClr val="000000"/>
                </a:solidFill>
                <a:latin typeface="黑体" panose="02010609060101010101" pitchFamily="49" charset="-122"/>
                <a:ea typeface="黑体" panose="02010609060101010101" pitchFamily="49" charset="-122"/>
                <a:sym typeface="+mn-ea"/>
              </a:rPr>
              <a:t>q</a:t>
            </a:r>
            <a:r>
              <a:rPr lang="zh-CN" altLang="en-US" sz="3200" dirty="0">
                <a:solidFill>
                  <a:srgbClr val="000000"/>
                </a:solidFill>
                <a:latin typeface="黑体" panose="02010609060101010101" pitchFamily="49" charset="-122"/>
                <a:ea typeface="黑体" panose="02010609060101010101" pitchFamily="49" charset="-122"/>
                <a:sym typeface="+mn-ea"/>
              </a:rPr>
              <a:t>的充分条件，表达充分条件的命题称为充分条件假言命题。</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ts val="4440"/>
              </a:lnSpc>
            </a:pPr>
            <a:r>
              <a:rPr lang="zh-CN" altLang="en-US" sz="3200" b="1" dirty="0">
                <a:latin typeface="黑体" panose="02010609060101010101" pitchFamily="49" charset="-122"/>
                <a:ea typeface="黑体" panose="02010609060101010101" pitchFamily="49" charset="-122"/>
                <a:sym typeface="+mn-ea"/>
              </a:rPr>
              <a:t>    </a:t>
            </a:r>
            <a:r>
              <a:rPr lang="zh-CN" altLang="en-US" sz="3200" dirty="0">
                <a:solidFill>
                  <a:srgbClr val="0070C0"/>
                </a:solidFill>
                <a:latin typeface="黑体" panose="02010609060101010101" pitchFamily="49" charset="-122"/>
                <a:ea typeface="黑体" panose="02010609060101010101" pitchFamily="49" charset="-122"/>
                <a:sym typeface="+mn-ea"/>
              </a:rPr>
              <a:t>充分条件联结词的汉语表达形式有：</a:t>
            </a:r>
            <a:endParaRPr lang="zh-CN" altLang="en-US" sz="32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ts val="4440"/>
              </a:lnSpc>
            </a:pPr>
            <a:r>
              <a:rPr lang="zh-CN" altLang="en-US" sz="3200" dirty="0">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如果</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那么</a:t>
            </a: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倘若</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则</a:t>
            </a: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假如</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就</a:t>
            </a:r>
            <a:r>
              <a:rPr lang="en-US" altLang="zh-CN" sz="3200" dirty="0">
                <a:solidFill>
                  <a:schemeClr val="tx1"/>
                </a:solidFill>
                <a:latin typeface="黑体" panose="02010609060101010101" pitchFamily="49" charset="-122"/>
                <a:ea typeface="黑体" panose="02010609060101010101" pitchFamily="49" charset="-122"/>
                <a:sym typeface="+mn-ea"/>
              </a:rPr>
              <a:t>…</a:t>
            </a:r>
            <a:endParaRPr lang="en-US" alt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ts val="4440"/>
              </a:lnSpc>
            </a:pPr>
            <a:r>
              <a:rPr lang="zh-CN" altLang="en-US" sz="3200" dirty="0">
                <a:solidFill>
                  <a:schemeClr val="tx1"/>
                </a:solidFill>
                <a:latin typeface="黑体" panose="02010609060101010101" pitchFamily="49" charset="-122"/>
                <a:ea typeface="黑体" panose="02010609060101010101" pitchFamily="49" charset="-122"/>
                <a:sym typeface="+mn-ea"/>
              </a:rPr>
              <a:t>     一但</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就</a:t>
            </a: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  只要</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就</a:t>
            </a:r>
            <a:r>
              <a:rPr lang="en-US" altLang="zh-CN" sz="3200" dirty="0">
                <a:solidFill>
                  <a:schemeClr val="tx1"/>
                </a:solidFill>
                <a:latin typeface="黑体" panose="02010609060101010101" pitchFamily="49" charset="-122"/>
                <a:ea typeface="黑体" panose="02010609060101010101" pitchFamily="49" charset="-122"/>
                <a:sym typeface="+mn-ea"/>
              </a:rPr>
              <a:t>…</a:t>
            </a:r>
            <a:endParaRPr lang="en-US" alt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ts val="4440"/>
              </a:lnSpc>
            </a:pPr>
            <a:r>
              <a:rPr lang="zh-CN" altLang="en-US" sz="3200" dirty="0">
                <a:solidFill>
                  <a:srgbClr val="FF0000"/>
                </a:solidFill>
                <a:latin typeface="黑体" panose="02010609060101010101" pitchFamily="49" charset="-122"/>
                <a:ea typeface="黑体" panose="02010609060101010101" pitchFamily="49" charset="-122"/>
                <a:sym typeface="+mn-ea"/>
              </a:rPr>
              <a:t>例如：</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ts val="4440"/>
              </a:lnSpc>
            </a:pPr>
            <a:r>
              <a:rPr lang="zh-CN" altLang="en-US" sz="3200" dirty="0">
                <a:solidFill>
                  <a:srgbClr val="FF0000"/>
                </a:solidFill>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如果你不断地坚持锻炼，你的身体就会康复。  </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ts val="4440"/>
              </a:lnSpc>
            </a:pPr>
            <a:r>
              <a:rPr lang="zh-CN" altLang="en-US" sz="3200" dirty="0">
                <a:latin typeface="黑体" panose="02010609060101010101" pitchFamily="49" charset="-122"/>
                <a:ea typeface="黑体" panose="02010609060101010101" pitchFamily="49" charset="-122"/>
                <a:sym typeface="+mn-ea"/>
              </a:rPr>
              <a:t>    假如语言能创造财富，那么，夸夸其谈的人就会成为世界上最富有的人。</a:t>
            </a:r>
            <a:endParaRPr lang="zh-CN" altLang="en-US" sz="3200" dirty="0">
              <a:latin typeface="黑体" panose="02010609060101010101" pitchFamily="49" charset="-122"/>
              <a:ea typeface="黑体" panose="02010609060101010101" pitchFamily="49" charset="-122"/>
            </a:endParaRPr>
          </a:p>
          <a:p>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90825" y="1640205"/>
            <a:ext cx="9753600" cy="2306955"/>
          </a:xfrm>
          <a:prstGeom prst="rect">
            <a:avLst/>
          </a:prstGeom>
          <a:noFill/>
        </p:spPr>
        <p:txBody>
          <a:bodyPr wrap="square" rtlCol="0" anchor="t">
            <a:spAutoFit/>
          </a:bodyPr>
          <a:lstStyle/>
          <a:p>
            <a:pPr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如果生产力得到提高，就会创造出更多的财富。改革开放以来，我们致力于发展生产力，取得了长足的进步，人民的物质文化生活水平得以迅速提高。</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17190" y="1748155"/>
            <a:ext cx="8788400" cy="2891790"/>
          </a:xfrm>
          <a:prstGeom prst="rect">
            <a:avLst/>
          </a:prstGeom>
          <a:noFill/>
        </p:spPr>
        <p:txBody>
          <a:bodyPr wrap="square" rtlCol="0" anchor="t">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这一推理的形式是：</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因为</a:t>
            </a:r>
            <a:r>
              <a:rPr lang="en-US" altLang="zh-CN" sz="3600" dirty="0">
                <a:solidFill>
                  <a:schemeClr val="tx1"/>
                </a:solidFill>
                <a:latin typeface="黑体" panose="02010609060101010101" pitchFamily="49" charset="-122"/>
                <a:ea typeface="黑体" panose="02010609060101010101" pitchFamily="49" charset="-122"/>
                <a:sym typeface="+mn-ea"/>
              </a:rPr>
              <a:t>p</a:t>
            </a:r>
            <a:r>
              <a:rPr lang="zh-CN" altLang="en-US" sz="3600" dirty="0">
                <a:solidFill>
                  <a:schemeClr val="tx1"/>
                </a:solidFill>
                <a:latin typeface="黑体" panose="02010609060101010101" pitchFamily="49" charset="-122"/>
                <a:ea typeface="黑体" panose="02010609060101010101" pitchFamily="49" charset="-122"/>
                <a:sym typeface="+mn-ea"/>
              </a:rPr>
              <a:t>，所以</a:t>
            </a:r>
            <a:r>
              <a:rPr lang="en-US" altLang="zh-CN" sz="3600" dirty="0">
                <a:solidFill>
                  <a:schemeClr val="tx1"/>
                </a:solidFill>
                <a:latin typeface="黑体" panose="02010609060101010101" pitchFamily="49" charset="-122"/>
                <a:ea typeface="黑体" panose="02010609060101010101" pitchFamily="49" charset="-122"/>
                <a:sym typeface="+mn-ea"/>
              </a:rPr>
              <a:t>q</a:t>
            </a:r>
            <a:r>
              <a:rPr lang="zh-CN" altLang="en-US" sz="3600" dirty="0">
                <a:solidFill>
                  <a:schemeClr val="tx1"/>
                </a:solidFill>
                <a:latin typeface="黑体" panose="02010609060101010101" pitchFamily="49" charset="-122"/>
                <a:ea typeface="黑体" panose="02010609060101010101" pitchFamily="49" charset="-122"/>
                <a:sym typeface="+mn-ea"/>
              </a:rPr>
              <a:t>；</a:t>
            </a:r>
            <a:r>
              <a:rPr lang="en-US" altLang="zh-CN" sz="3600" dirty="0">
                <a:solidFill>
                  <a:schemeClr val="tx1"/>
                </a:solidFill>
                <a:latin typeface="黑体" panose="02010609060101010101" pitchFamily="49" charset="-122"/>
                <a:ea typeface="黑体" panose="02010609060101010101" pitchFamily="49" charset="-122"/>
                <a:sym typeface="+mn-ea"/>
              </a:rPr>
              <a:t>p</a:t>
            </a:r>
            <a:r>
              <a:rPr lang="zh-CN" altLang="en-US" sz="3600" dirty="0">
                <a:solidFill>
                  <a:schemeClr val="tx1"/>
                </a:solidFill>
                <a:latin typeface="黑体" panose="02010609060101010101" pitchFamily="49" charset="-122"/>
                <a:ea typeface="黑体" panose="02010609060101010101" pitchFamily="49" charset="-122"/>
                <a:sym typeface="+mn-ea"/>
              </a:rPr>
              <a:t>，所以得出</a:t>
            </a:r>
            <a:r>
              <a:rPr lang="en-US" altLang="zh-CN" sz="3600" dirty="0">
                <a:solidFill>
                  <a:schemeClr val="tx1"/>
                </a:solidFill>
                <a:latin typeface="黑体" panose="02010609060101010101" pitchFamily="49" charset="-122"/>
                <a:ea typeface="黑体" panose="02010609060101010101" pitchFamily="49" charset="-122"/>
                <a:sym typeface="+mn-ea"/>
              </a:rPr>
              <a:t>q</a:t>
            </a:r>
            <a:r>
              <a:rPr lang="zh-CN" altLang="en-US" sz="3600" dirty="0">
                <a:solidFill>
                  <a:schemeClr val="tx1"/>
                </a:solidFill>
                <a:latin typeface="黑体" panose="02010609060101010101" pitchFamily="49" charset="-122"/>
                <a:ea typeface="黑体" panose="02010609060101010101" pitchFamily="49" charset="-122"/>
                <a:sym typeface="+mn-ea"/>
              </a:rPr>
              <a:t>。</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在逻辑上叫做肯定前件式。</a:t>
            </a:r>
            <a:endParaRPr lang="zh-CN" altLang="en-US" sz="3200" dirty="0">
              <a:solidFill>
                <a:schemeClr val="tx1"/>
              </a:solidFill>
              <a:latin typeface="黑体" panose="02010609060101010101" pitchFamily="49" charset="-122"/>
              <a:ea typeface="黑体" panose="02010609060101010101" pitchFamily="49" charset="-122"/>
              <a:sym typeface="+mn-ea"/>
            </a:endParaRPr>
          </a:p>
          <a:p>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78175" y="1720850"/>
            <a:ext cx="8788400" cy="1568450"/>
          </a:xfrm>
          <a:prstGeom prst="rect">
            <a:avLst/>
          </a:prstGeom>
          <a:noFill/>
        </p:spPr>
        <p:txBody>
          <a:bodyPr wrap="square" rtlCol="0" anchor="t">
            <a:spAutoFit/>
          </a:bodyPr>
          <a:lstStyle/>
          <a:p>
            <a:pPr eaLnBrk="1" latinLnBrk="0" hangingPunct="1">
              <a:lnSpc>
                <a:spcPct val="150000"/>
              </a:lnSpc>
              <a:buNone/>
            </a:pP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如果你在爱之中，一切你都不会在乎。而你在乎这戒指。所以</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你没有恋爱。</a:t>
            </a:r>
            <a:r>
              <a:rPr lang="zh-CN" altLang="en-US" sz="3200" b="1" i="1" dirty="0">
                <a:sym typeface="+mn-ea"/>
              </a:rPr>
              <a:t>		</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78175" y="1720850"/>
            <a:ext cx="8788400" cy="2799715"/>
          </a:xfrm>
          <a:prstGeom prst="rect">
            <a:avLst/>
          </a:prstGeom>
          <a:noFill/>
        </p:spPr>
        <p:txBody>
          <a:bodyPr wrap="square" rtlCol="0" anchor="t">
            <a:spAutoFit/>
          </a:bodyPr>
          <a:lstStyle/>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这一推理的形式是：</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因为</a:t>
            </a:r>
            <a:r>
              <a:rPr lang="en-US" altLang="zh-CN" sz="3200" dirty="0">
                <a:latin typeface="黑体" panose="02010609060101010101" pitchFamily="49" charset="-122"/>
                <a:ea typeface="黑体" panose="02010609060101010101" pitchFamily="49" charset="-122"/>
                <a:sym typeface="+mn-ea"/>
              </a:rPr>
              <a:t>p</a:t>
            </a:r>
            <a:r>
              <a:rPr lang="zh-CN" altLang="en-US" sz="3200" dirty="0">
                <a:latin typeface="黑体" panose="02010609060101010101" pitchFamily="49" charset="-122"/>
                <a:ea typeface="黑体" panose="02010609060101010101" pitchFamily="49" charset="-122"/>
                <a:sym typeface="+mn-ea"/>
              </a:rPr>
              <a:t>，所以</a:t>
            </a:r>
            <a:r>
              <a:rPr lang="en-US" altLang="zh-CN" sz="3200" dirty="0">
                <a:latin typeface="黑体" panose="02010609060101010101" pitchFamily="49" charset="-122"/>
                <a:ea typeface="黑体" panose="02010609060101010101" pitchFamily="49" charset="-122"/>
                <a:sym typeface="+mn-ea"/>
              </a:rPr>
              <a:t>q</a:t>
            </a:r>
            <a:r>
              <a:rPr lang="zh-CN" altLang="en-US" sz="3200" dirty="0">
                <a:latin typeface="黑体" panose="02010609060101010101" pitchFamily="49" charset="-122"/>
                <a:ea typeface="黑体" panose="02010609060101010101" pitchFamily="49" charset="-122"/>
                <a:sym typeface="+mn-ea"/>
              </a:rPr>
              <a:t>；没有</a:t>
            </a:r>
            <a:r>
              <a:rPr lang="en-US" altLang="zh-CN" sz="3200" dirty="0">
                <a:latin typeface="黑体" panose="02010609060101010101" pitchFamily="49" charset="-122"/>
                <a:ea typeface="黑体" panose="02010609060101010101" pitchFamily="49" charset="-122"/>
                <a:sym typeface="+mn-ea"/>
              </a:rPr>
              <a:t>q</a:t>
            </a:r>
            <a:r>
              <a:rPr lang="zh-CN" altLang="en-US" sz="3200" dirty="0">
                <a:latin typeface="黑体" panose="02010609060101010101" pitchFamily="49" charset="-122"/>
                <a:ea typeface="黑体" panose="02010609060101010101" pitchFamily="49" charset="-122"/>
                <a:sym typeface="+mn-ea"/>
              </a:rPr>
              <a:t>，所以没有</a:t>
            </a:r>
            <a:r>
              <a:rPr lang="en-US" altLang="zh-CN" sz="3200" dirty="0">
                <a:latin typeface="黑体" panose="02010609060101010101" pitchFamily="49" charset="-122"/>
                <a:ea typeface="黑体" panose="02010609060101010101" pitchFamily="49" charset="-122"/>
                <a:sym typeface="+mn-ea"/>
              </a:rPr>
              <a:t>p</a:t>
            </a:r>
            <a:r>
              <a:rPr lang="zh-CN" altLang="en-US" sz="3200" dirty="0">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在逻辑上叫做否定后件式。</a:t>
            </a:r>
            <a:endParaRPr lang="zh-CN" altLang="en-US" sz="3200" dirty="0">
              <a:solidFill>
                <a:schemeClr val="tx1"/>
              </a:solidFill>
              <a:latin typeface="黑体" panose="02010609060101010101" pitchFamily="49" charset="-122"/>
              <a:ea typeface="黑体" panose="02010609060101010101" pitchFamily="49" charset="-122"/>
              <a:sym typeface="+mn-ea"/>
            </a:endParaRPr>
          </a:p>
          <a:p>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25750" y="1739265"/>
            <a:ext cx="8110855" cy="4092575"/>
          </a:xfrm>
          <a:prstGeom prst="rect">
            <a:avLst/>
          </a:prstGeom>
          <a:noFill/>
        </p:spPr>
        <p:txBody>
          <a:bodyPr wrap="square" rtlCol="0" anchor="t">
            <a:spAutoFit/>
          </a:bodyPr>
          <a:lstStyle/>
          <a:p>
            <a:r>
              <a:rPr lang="zh-CN" altLang="en-US" sz="3600" dirty="0">
                <a:solidFill>
                  <a:srgbClr val="FF0000"/>
                </a:solidFill>
                <a:latin typeface="黑体" panose="02010609060101010101" pitchFamily="49" charset="-122"/>
                <a:ea typeface="黑体" panose="02010609060101010101" pitchFamily="49" charset="-122"/>
                <a:sym typeface="+mn-ea"/>
              </a:rPr>
              <a:t>为什么如下推理都不成立：</a:t>
            </a:r>
            <a:endParaRPr lang="en-US" alt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如果知识分子待遇好，科研会进步。现在知识分子待遇不高，这是学术落后的原因。</a:t>
            </a:r>
            <a:endParaRPr lang="zh-CN" altLang="en-US" sz="3200"/>
          </a:p>
          <a:p>
            <a:endParaRPr lang="zh-CN" altLang="en-US" sz="3200"/>
          </a:p>
          <a:p>
            <a:endParaRPr lang="zh-CN" altLang="en-US" sz="3200"/>
          </a:p>
          <a:p>
            <a:endParaRPr lang="zh-CN" altLang="en-US" sz="3200"/>
          </a:p>
          <a:p>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18690" y="1530350"/>
            <a:ext cx="9631045" cy="5015865"/>
          </a:xfrm>
          <a:prstGeom prst="rect">
            <a:avLst/>
          </a:prstGeom>
          <a:noFill/>
        </p:spPr>
        <p:txBody>
          <a:bodyPr wrap="square" rtlCol="0" anchor="t">
            <a:spAutoFit/>
          </a:bodyPr>
          <a:lstStyle/>
          <a:p>
            <a:pPr eaLnBrk="1" latinLnBrk="0" hangingPunct="1">
              <a:lnSpc>
                <a:spcPct val="150000"/>
              </a:lnSpc>
            </a:pPr>
            <a:r>
              <a:rPr lang="zh-CN" altLang="en-US" sz="3200" dirty="0">
                <a:solidFill>
                  <a:srgbClr val="0070C0"/>
                </a:solidFill>
                <a:latin typeface="黑体" panose="02010609060101010101" pitchFamily="49" charset="-122"/>
                <a:ea typeface="黑体" panose="02010609060101010101" pitchFamily="49" charset="-122"/>
                <a:sym typeface="+mn-ea"/>
              </a:rPr>
              <a:t>    公安部官员</a:t>
            </a:r>
            <a:r>
              <a:rPr lang="zh-CN" altLang="en-US" sz="3200" dirty="0">
                <a:solidFill>
                  <a:schemeClr val="tx1"/>
                </a:solidFill>
                <a:latin typeface="黑体" panose="02010609060101010101" pitchFamily="49" charset="-122"/>
                <a:ea typeface="黑体" panose="02010609060101010101" pitchFamily="49" charset="-122"/>
                <a:sym typeface="+mn-ea"/>
              </a:rPr>
              <a:t>：对企业高管要慎用拘留逮捕措施。 </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rgbClr val="0070C0"/>
                </a:solidFill>
                <a:latin typeface="黑体" panose="02010609060101010101" pitchFamily="49" charset="-122"/>
                <a:ea typeface="黑体" panose="02010609060101010101" pitchFamily="49" charset="-122"/>
                <a:sym typeface="+mn-ea"/>
              </a:rPr>
              <a:t>    有人质疑</a:t>
            </a:r>
            <a:r>
              <a:rPr lang="zh-CN" altLang="en-US" sz="3200" dirty="0">
                <a:solidFill>
                  <a:schemeClr val="tx1"/>
                </a:solidFill>
                <a:latin typeface="黑体" panose="02010609060101010101" pitchFamily="49" charset="-122"/>
                <a:ea typeface="黑体" panose="02010609060101010101" pitchFamily="49" charset="-122"/>
                <a:sym typeface="+mn-ea"/>
              </a:rPr>
              <a:t>：这样说表明对老百姓就可以任意拘留逮捕！对普通老百姓就可以随便拘留或者逮捕了是吗</a:t>
            </a: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非企业高管是否可以随意拘捕，而不必慎重</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　</a:t>
            </a:r>
            <a:endParaRPr lang="zh-CN" altLang="en-US" sz="3200" dirty="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p>
            <a:endParaRPr lang="zh-CN" altLang="en-US" sz="3200" dirty="0"/>
          </a:p>
          <a:p>
            <a:endParaRPr lang="zh-CN" altLang="en-US" sz="3200" dirty="0"/>
          </a:p>
          <a:p>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46655" y="1486535"/>
            <a:ext cx="8867140" cy="3291840"/>
          </a:xfrm>
          <a:prstGeom prst="rect">
            <a:avLst/>
          </a:prstGeom>
          <a:noFill/>
        </p:spPr>
        <p:txBody>
          <a:bodyPr wrap="square" rtlCol="0" anchor="t">
            <a:spAutoFit/>
          </a:bodyPr>
          <a:lstStyle/>
          <a:p>
            <a:pPr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我们知道，球体可以产生圆形的阴影。地球在月食时在月亮上的阴影是圆形的，这证明地球是球体。 </a:t>
            </a:r>
            <a:endParaRPr lang="zh-CN" altLang="en-US" sz="3200" dirty="0">
              <a:latin typeface="黑体" panose="02010609060101010101" pitchFamily="49" charset="-122"/>
              <a:ea typeface="黑体" panose="02010609060101010101" pitchFamily="49" charset="-122"/>
            </a:endParaRPr>
          </a:p>
          <a:p>
            <a:endParaRPr lang="zh-CN" altLang="en-US" sz="3200" dirty="0"/>
          </a:p>
          <a:p>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460086" y="2176165"/>
            <a:ext cx="8867140" cy="2062103"/>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    条件关系推理，能够成立的只有</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肯定前件式</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和</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否定后件式</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a:t>
            </a: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20875" y="1888173"/>
            <a:ext cx="10199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algn="l" eaLnBrk="1" latinLnBrk="0" hangingPunct="1">
              <a:lnSpc>
                <a:spcPct val="150000"/>
              </a:lnSpc>
              <a:spcBef>
                <a:spcPts val="0"/>
              </a:spcBef>
            </a:pP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a:t>
            </a: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4</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）有目的的、自我调节的判断过程，其结果是</a:t>
            </a:r>
            <a:r>
              <a:rPr lang="zh-CN" altLang="en-US" sz="2800" dirty="0">
                <a:solidFill>
                  <a:srgbClr val="FF0000"/>
                </a:solidFill>
                <a:effectLst/>
                <a:latin typeface="黑体" panose="02010609060101010101" pitchFamily="49" charset="-122"/>
                <a:ea typeface="黑体" panose="02010609060101010101" pitchFamily="49" charset="-122"/>
                <a:sym typeface="+mn-ea"/>
              </a:rPr>
              <a:t>解释、分析、评估、推论</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以及对这种判断</a:t>
            </a:r>
            <a:r>
              <a:rPr lang="zh-CN" altLang="en-US" sz="2800" dirty="0">
                <a:solidFill>
                  <a:srgbClr val="FF0000"/>
                </a:solidFill>
                <a:effectLst/>
                <a:latin typeface="黑体" panose="02010609060101010101" pitchFamily="49" charset="-122"/>
                <a:ea typeface="黑体" panose="02010609060101010101" pitchFamily="49" charset="-122"/>
                <a:sym typeface="+mn-ea"/>
              </a:rPr>
              <a:t>所基于的证据、概念、方法、标准或语境的说明</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；包括</a:t>
            </a:r>
            <a:r>
              <a:rPr lang="zh-CN" altLang="en-US" sz="2800" dirty="0">
                <a:solidFill>
                  <a:srgbClr val="FF0000"/>
                </a:solidFill>
                <a:effectLst/>
                <a:latin typeface="黑体" panose="02010609060101010101" pitchFamily="49" charset="-122"/>
                <a:ea typeface="黑体" panose="02010609060101010101" pitchFamily="49" charset="-122"/>
                <a:cs typeface="+mn-ea"/>
                <a:sym typeface="+mn-ea"/>
              </a:rPr>
              <a:t>认知技能</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和</a:t>
            </a:r>
            <a:r>
              <a:rPr lang="zh-CN" altLang="en-US" sz="2800" dirty="0">
                <a:solidFill>
                  <a:srgbClr val="FF0000"/>
                </a:solidFill>
                <a:effectLst/>
                <a:latin typeface="黑体" panose="02010609060101010101" pitchFamily="49" charset="-122"/>
                <a:ea typeface="黑体" panose="02010609060101010101" pitchFamily="49" charset="-122"/>
                <a:cs typeface="+mn-ea"/>
                <a:sym typeface="+mn-ea"/>
              </a:rPr>
              <a:t>情感倾向</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两个维度。</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（《德尔菲报告》</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1990</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年）</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396927" y="1346492"/>
            <a:ext cx="9383320" cy="4246245"/>
          </a:xfrm>
          <a:prstGeom prst="rect">
            <a:avLst/>
          </a:prstGeom>
          <a:noFill/>
        </p:spPr>
        <p:txBody>
          <a:bodyPr wrap="square" rtlCol="0" anchor="t">
            <a:spAutoFit/>
          </a:bodyPr>
          <a:lstStyle/>
          <a:p>
            <a:pPr lvl="0">
              <a:lnSpc>
                <a:spcPct val="150000"/>
              </a:lnSpc>
              <a:spcBef>
                <a:spcPts val="0"/>
              </a:spcBef>
              <a:buClr>
                <a:srgbClr val="CC0066"/>
              </a:buClr>
              <a:buSzPct val="70000"/>
            </a:pPr>
            <a:r>
              <a:rPr lang="zh-CN" altLang="en-US" sz="3200" kern="0" dirty="0">
                <a:solidFill>
                  <a:srgbClr val="FF0000"/>
                </a:solidFill>
                <a:latin typeface="黑体" panose="02010609060101010101" pitchFamily="49" charset="-122"/>
                <a:ea typeface="黑体" panose="02010609060101010101" pitchFamily="49" charset="-122"/>
                <a:sym typeface="Arial" panose="020B0604020202020204" pitchFamily="34" charset="0"/>
              </a:rPr>
              <a:t>四卡片问题：</a:t>
            </a:r>
            <a:endParaRPr lang="zh-CN" altLang="en-US" sz="3200" kern="0" dirty="0">
              <a:solidFill>
                <a:srgbClr val="0070C0"/>
              </a:solidFill>
              <a:latin typeface="黑体" panose="02010609060101010101" pitchFamily="49" charset="-122"/>
              <a:ea typeface="黑体" panose="02010609060101010101" pitchFamily="49" charset="-122"/>
              <a:sym typeface="Arial" panose="020B0604020202020204" pitchFamily="34" charset="0"/>
            </a:endParaRPr>
          </a:p>
          <a:p>
            <a:pPr lvl="0">
              <a:lnSpc>
                <a:spcPct val="150000"/>
              </a:lnSpc>
              <a:spcBef>
                <a:spcPts val="0"/>
              </a:spcBef>
              <a:buClr>
                <a:srgbClr val="CC0066"/>
              </a:buClr>
              <a:buSzPct val="70000"/>
            </a:pPr>
            <a:r>
              <a:rPr lang="en-US" altLang="zh-CN" sz="2800" kern="0" dirty="0">
                <a:solidFill>
                  <a:srgbClr val="0033CC"/>
                </a:solidFill>
                <a:latin typeface="黑体" panose="02010609060101010101" pitchFamily="49" charset="-122"/>
                <a:ea typeface="黑体" panose="02010609060101010101" pitchFamily="49" charset="-122"/>
              </a:rPr>
              <a:t>    </a:t>
            </a:r>
            <a:r>
              <a:rPr lang="zh-CN" altLang="en-US" sz="2800" kern="0" dirty="0">
                <a:latin typeface="黑体" panose="02010609060101010101" pitchFamily="49" charset="-122"/>
                <a:ea typeface="黑体" panose="02010609060101010101" pitchFamily="49" charset="-122"/>
              </a:rPr>
              <a:t>有四张卡片,每张卡片的一面是一字母,另一面是一数字。规则是：如果一张卡片一面是元音,则另一面是偶数。问题：必须翻哪两张卡片可以证明或否证这一规则? </a:t>
            </a:r>
            <a:endParaRPr lang="zh-CN" altLang="en-US" sz="2800" kern="0" dirty="0">
              <a:latin typeface="黑体" panose="02010609060101010101" pitchFamily="49" charset="-122"/>
              <a:ea typeface="黑体" panose="02010609060101010101" pitchFamily="49" charset="-122"/>
            </a:endParaRPr>
          </a:p>
          <a:p>
            <a:pPr lvl="0">
              <a:buClr>
                <a:srgbClr val="CC0066"/>
              </a:buClr>
              <a:buSzPct val="70000"/>
            </a:pPr>
            <a:endParaRPr lang="zh-CN" altLang="en-US" sz="2800" kern="0" dirty="0">
              <a:solidFill>
                <a:srgbClr val="006666"/>
              </a:solidFill>
              <a:latin typeface="黑体" panose="02010609060101010101" pitchFamily="49" charset="-122"/>
              <a:ea typeface="黑体" panose="02010609060101010101" pitchFamily="49" charset="-122"/>
            </a:endParaRPr>
          </a:p>
          <a:p>
            <a:pPr lvl="0">
              <a:buClr>
                <a:srgbClr val="CC0066"/>
              </a:buClr>
              <a:buSzPct val="70000"/>
            </a:pPr>
            <a:r>
              <a:rPr lang="en-US" altLang="zh-CN" sz="3600" kern="0" dirty="0">
                <a:solidFill>
                  <a:srgbClr val="006666"/>
                </a:solidFill>
                <a:latin typeface="Arial" panose="020B0604020202020204"/>
                <a:ea typeface="宋体" panose="02010600030101010101" pitchFamily="2" charset="-122"/>
              </a:rPr>
              <a:t>               </a:t>
            </a:r>
            <a:r>
              <a:rPr lang="zh-CN" altLang="en-US" sz="3600" kern="0" dirty="0">
                <a:solidFill>
                  <a:srgbClr val="000000"/>
                </a:solidFill>
                <a:latin typeface="Arial" panose="020B0604020202020204"/>
                <a:ea typeface="宋体" panose="02010600030101010101" pitchFamily="2" charset="-122"/>
              </a:rPr>
              <a:t>A 　　D 　　4 　　7</a:t>
            </a:r>
            <a:endParaRPr lang="zh-CN" altLang="en-US" sz="3600" kern="0" dirty="0">
              <a:solidFill>
                <a:srgbClr val="000000"/>
              </a:solidFill>
              <a:latin typeface="Arial" panose="020B0604020202020204"/>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460086" y="2176165"/>
            <a:ext cx="8867140" cy="2062103"/>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    条件关系推理，能够成立的只有</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肯定前件式</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和</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否定后件式</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a:t>
            </a: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460086" y="2176165"/>
            <a:ext cx="8867140" cy="1968500"/>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mn-cs"/>
                <a:sym typeface="+mn-ea"/>
              </a:rPr>
              <a:t>如下推理是否合理？请说明理由。</a:t>
            </a:r>
            <a:endParaRPr kumimoji="0" lang="zh-CN" altLang="en-US" sz="28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rPr>
              <a:t>    </a:t>
            </a:r>
            <a:r>
              <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rPr>
              <a:t>拒斥上帝，你也就在拒斥善良、仁慈和爱。</a:t>
            </a:r>
            <a:endPar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345690" y="1462405"/>
            <a:ext cx="9337040" cy="34461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mn-cs"/>
                <a:sym typeface="+mn-ea"/>
              </a:rPr>
              <a:t>顾客的怀疑是否有道理？请说明理由。</a:t>
            </a:r>
            <a:endParaRPr kumimoji="0" lang="zh-CN" altLang="en-US" sz="28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rPr>
              <a:t>    销售员：这辆车耗油量比平均水平低。根据《消费者报道》，它是最可信的汽车之一。</a:t>
            </a:r>
            <a:endPar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rPr>
              <a:t>    顾客：我怀疑，因为你显然想把那辆车卖给我。</a:t>
            </a:r>
            <a:endPar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280285" y="1062355"/>
            <a:ext cx="10021570" cy="5107940"/>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如果在化工厂工作，那么就是在有污染的环境下工作，如果长期在有污染的环境下工作，那么就会患肝脾肿大的病。</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所以：</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A.在化工厂工作的人，一定会患肝脾肿大的病</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B.患肝脾肿大的病人，一定在化工厂工作</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C.在化工厂以外工作的人，不可能患肝脾肿大的病</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　　D.长期在化工厂工作的人，一定会患肝脾肿大的病</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031365" y="854075"/>
            <a:ext cx="10250170" cy="5262245"/>
          </a:xfrm>
          <a:prstGeom prst="rect">
            <a:avLst/>
          </a:prstGeom>
          <a:noFill/>
        </p:spPr>
        <p:txBody>
          <a:bodyPr wrap="square" rtlCol="0" anchor="t">
            <a:spAutoFit/>
          </a:bodyPr>
          <a:lstStyle/>
          <a:p>
            <a:r>
              <a:rPr lang="zh-CN" altLang="en-US" sz="3600" dirty="0">
                <a:solidFill>
                  <a:srgbClr val="FF0000"/>
                </a:solidFill>
                <a:latin typeface="黑体" panose="02010609060101010101" pitchFamily="49" charset="-122"/>
                <a:ea typeface="黑体" panose="02010609060101010101" pitchFamily="49" charset="-122"/>
                <a:sym typeface="+mn-ea"/>
              </a:rPr>
              <a:t>（</a:t>
            </a: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）必要条件假言推理及其推理</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如果事物情况</a:t>
            </a:r>
            <a:r>
              <a:rPr lang="en-US" altLang="zh-CN" sz="2800" dirty="0">
                <a:solidFill>
                  <a:srgbClr val="000000"/>
                </a:solidFill>
                <a:latin typeface="黑体" panose="02010609060101010101" pitchFamily="49" charset="-122"/>
                <a:ea typeface="黑体" panose="02010609060101010101" pitchFamily="49" charset="-122"/>
                <a:sym typeface="+mn-ea"/>
              </a:rPr>
              <a:t>p</a:t>
            </a:r>
            <a:r>
              <a:rPr lang="zh-CN" altLang="en-US" sz="2800" dirty="0">
                <a:solidFill>
                  <a:srgbClr val="000000"/>
                </a:solidFill>
                <a:latin typeface="黑体" panose="02010609060101010101" pitchFamily="49" charset="-122"/>
                <a:ea typeface="黑体" panose="02010609060101010101" pitchFamily="49" charset="-122"/>
                <a:sym typeface="+mn-ea"/>
              </a:rPr>
              <a:t>不存在，则事物情况</a:t>
            </a:r>
            <a:r>
              <a:rPr lang="en-US" altLang="zh-CN" sz="2800" dirty="0">
                <a:solidFill>
                  <a:srgbClr val="000000"/>
                </a:solidFill>
                <a:latin typeface="黑体" panose="02010609060101010101" pitchFamily="49" charset="-122"/>
                <a:ea typeface="黑体" panose="02010609060101010101" pitchFamily="49" charset="-122"/>
                <a:sym typeface="+mn-ea"/>
              </a:rPr>
              <a:t>q</a:t>
            </a:r>
            <a:r>
              <a:rPr lang="zh-CN" altLang="en-US" sz="2800" dirty="0">
                <a:solidFill>
                  <a:srgbClr val="000000"/>
                </a:solidFill>
                <a:latin typeface="黑体" panose="02010609060101010101" pitchFamily="49" charset="-122"/>
                <a:ea typeface="黑体" panose="02010609060101010101" pitchFamily="49" charset="-122"/>
                <a:sym typeface="+mn-ea"/>
              </a:rPr>
              <a:t>就一定不存在，此时称</a:t>
            </a:r>
            <a:r>
              <a:rPr lang="en-US" altLang="zh-CN" sz="2800" dirty="0">
                <a:solidFill>
                  <a:srgbClr val="000000"/>
                </a:solidFill>
                <a:latin typeface="黑体" panose="02010609060101010101" pitchFamily="49" charset="-122"/>
                <a:ea typeface="黑体" panose="02010609060101010101" pitchFamily="49" charset="-122"/>
                <a:sym typeface="+mn-ea"/>
              </a:rPr>
              <a:t>p</a:t>
            </a:r>
            <a:r>
              <a:rPr lang="zh-CN" altLang="en-US" sz="2800" dirty="0">
                <a:solidFill>
                  <a:srgbClr val="000000"/>
                </a:solidFill>
                <a:latin typeface="黑体" panose="02010609060101010101" pitchFamily="49" charset="-122"/>
                <a:ea typeface="黑体" panose="02010609060101010101" pitchFamily="49" charset="-122"/>
                <a:sym typeface="+mn-ea"/>
              </a:rPr>
              <a:t>为</a:t>
            </a:r>
            <a:r>
              <a:rPr lang="en-US" altLang="zh-CN" sz="2800" dirty="0">
                <a:solidFill>
                  <a:srgbClr val="000000"/>
                </a:solidFill>
                <a:latin typeface="黑体" panose="02010609060101010101" pitchFamily="49" charset="-122"/>
                <a:ea typeface="黑体" panose="02010609060101010101" pitchFamily="49" charset="-122"/>
                <a:sym typeface="+mn-ea"/>
              </a:rPr>
              <a:t>q</a:t>
            </a:r>
            <a:r>
              <a:rPr lang="zh-CN" altLang="en-US" sz="2800" dirty="0">
                <a:solidFill>
                  <a:srgbClr val="000000"/>
                </a:solidFill>
                <a:latin typeface="黑体" panose="02010609060101010101" pitchFamily="49" charset="-122"/>
                <a:ea typeface="黑体" panose="02010609060101010101" pitchFamily="49" charset="-122"/>
                <a:sym typeface="+mn-ea"/>
              </a:rPr>
              <a:t>的必要条件，表达必要条件的命题就是必要条件假言命题。</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a:t>
            </a:r>
            <a:r>
              <a:rPr lang="zh-CN" altLang="en-US" sz="2800" dirty="0">
                <a:solidFill>
                  <a:srgbClr val="006666"/>
                </a:solidFill>
                <a:latin typeface="黑体" panose="02010609060101010101" pitchFamily="49" charset="-122"/>
                <a:ea typeface="黑体" panose="02010609060101010101" pitchFamily="49" charset="-122"/>
                <a:sym typeface="+mn-ea"/>
              </a:rPr>
              <a:t>必要条件联结词的表达形式有：</a:t>
            </a:r>
            <a:endParaRPr lang="zh-CN" altLang="en-US" sz="2800" dirty="0">
              <a:solidFill>
                <a:srgbClr val="006666"/>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6666"/>
                </a:solidFill>
                <a:latin typeface="黑体" panose="02010609060101010101" pitchFamily="49" charset="-122"/>
                <a:ea typeface="黑体" panose="02010609060101010101" pitchFamily="49" charset="-122"/>
                <a:sym typeface="+mn-ea"/>
              </a:rPr>
              <a:t>    只有，才；除非，不；没有，就没有；不，不</a:t>
            </a:r>
            <a:endParaRPr lang="zh-CN" altLang="en-US" sz="2800" dirty="0">
              <a:solidFill>
                <a:srgbClr val="006666"/>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sym typeface="+mn-ea"/>
              </a:rPr>
              <a:t>如：</a:t>
            </a:r>
            <a:endParaRPr lang="zh-CN" altLang="en-US" sz="2800" dirty="0">
              <a:solidFill>
                <a:srgbClr val="FF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只有有犯罪动机，才是犯罪嫌疑人。</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除非水分充足，水稻不可能长得好。</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06725" y="1847215"/>
            <a:ext cx="7189470" cy="4707890"/>
          </a:xfrm>
          <a:prstGeom prst="rect">
            <a:avLst/>
          </a:prstGeom>
          <a:noFill/>
        </p:spPr>
        <p:txBody>
          <a:bodyPr wrap="square" rtlCol="0" anchor="t">
            <a:spAutoFit/>
          </a:bodyPr>
          <a:lstStyle/>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必要条件假言命题的基本形式：</a:t>
            </a:r>
            <a:endParaRPr lang="zh-CN" altLang="en-US" sz="36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       </a:t>
            </a:r>
            <a:r>
              <a:rPr lang="zh-CN" altLang="en-US" sz="3600" dirty="0">
                <a:latin typeface="黑体" panose="02010609060101010101" pitchFamily="49" charset="-122"/>
                <a:ea typeface="黑体" panose="02010609060101010101" pitchFamily="49" charset="-122"/>
                <a:sym typeface="+mn-ea"/>
              </a:rPr>
              <a:t>只有</a:t>
            </a:r>
            <a:r>
              <a:rPr lang="en-US" altLang="zh-CN" sz="3600" dirty="0">
                <a:latin typeface="黑体" panose="02010609060101010101" pitchFamily="49" charset="-122"/>
                <a:ea typeface="黑体" panose="02010609060101010101" pitchFamily="49" charset="-122"/>
                <a:sym typeface="+mn-ea"/>
              </a:rPr>
              <a:t>p</a:t>
            </a:r>
            <a:r>
              <a:rPr lang="zh-CN" altLang="en-US" sz="3600" dirty="0">
                <a:latin typeface="黑体" panose="02010609060101010101" pitchFamily="49" charset="-122"/>
                <a:ea typeface="黑体" panose="02010609060101010101" pitchFamily="49" charset="-122"/>
                <a:sym typeface="+mn-ea"/>
              </a:rPr>
              <a:t>，才</a:t>
            </a:r>
            <a:r>
              <a:rPr lang="en-US" altLang="zh-CN" sz="3600" dirty="0">
                <a:latin typeface="黑体" panose="02010609060101010101" pitchFamily="49" charset="-122"/>
                <a:ea typeface="黑体" panose="02010609060101010101" pitchFamily="49" charset="-122"/>
                <a:sym typeface="+mn-ea"/>
              </a:rPr>
              <a:t>q</a:t>
            </a:r>
            <a:r>
              <a:rPr lang="zh-CN" altLang="en-US" sz="3600" dirty="0">
                <a:latin typeface="黑体" panose="02010609060101010101" pitchFamily="49" charset="-122"/>
                <a:ea typeface="黑体" panose="02010609060101010101" pitchFamily="49" charset="-122"/>
                <a:sym typeface="+mn-ea"/>
              </a:rPr>
              <a:t>。</a:t>
            </a:r>
            <a:endParaRPr lang="zh-CN" altLang="en-US" sz="3600" dirty="0">
              <a:latin typeface="黑体" panose="02010609060101010101" pitchFamily="49" charset="-122"/>
              <a:ea typeface="黑体" panose="02010609060101010101" pitchFamily="49" charset="-122"/>
              <a:sym typeface="+mn-ea"/>
            </a:endParaRPr>
          </a:p>
          <a:p>
            <a:endParaRPr lang="zh-CN" altLang="en-US" sz="3200">
              <a:latin typeface="黑体" panose="02010609060101010101" pitchFamily="49" charset="-122"/>
              <a:ea typeface="黑体" panose="02010609060101010101" pitchFamily="49" charset="-122"/>
            </a:endParaRPr>
          </a:p>
          <a:p>
            <a:endParaRPr lang="zh-CN" altLang="en-US" sz="3200"/>
          </a:p>
          <a:p>
            <a:endParaRPr lang="zh-CN" altLang="en-US" sz="3200"/>
          </a:p>
          <a:p>
            <a:endParaRPr lang="zh-CN" altLang="en-US" sz="3200"/>
          </a:p>
          <a:p>
            <a:endParaRPr lang="zh-CN" altLang="en-US" sz="3200"/>
          </a:p>
          <a:p>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040890" y="1006475"/>
            <a:ext cx="10086975" cy="4523105"/>
          </a:xfrm>
          <a:prstGeom prst="rect">
            <a:avLst/>
          </a:prstGeom>
          <a:noFill/>
        </p:spPr>
        <p:txBody>
          <a:bodyPr wrap="square" rtlCol="0" anchor="t">
            <a:spAutoFit/>
          </a:bodyPr>
          <a:lstStyle/>
          <a:p>
            <a:pPr eaLnBrk="1" latinLnBrk="0" hangingPunct="1">
              <a:lnSpc>
                <a:spcPct val="150000"/>
              </a:lnSpc>
            </a:pPr>
            <a:r>
              <a:rPr lang="zh-CN" altLang="en-US" sz="3200" dirty="0">
                <a:solidFill>
                  <a:srgbClr val="000000"/>
                </a:solidFill>
                <a:ea typeface="黑体" panose="02010609060101010101" pitchFamily="49" charset="-122"/>
                <a:sym typeface="+mn-ea"/>
              </a:rPr>
              <a:t>必要条件假言命题可以转化为充分条件假言命题：</a:t>
            </a:r>
            <a:endParaRPr lang="zh-CN" altLang="en-US" sz="3200" dirty="0">
              <a:solidFill>
                <a:srgbClr val="000000"/>
              </a:solidFill>
              <a:ea typeface="黑体" panose="02010609060101010101" pitchFamily="49" charset="-122"/>
            </a:endParaRPr>
          </a:p>
          <a:p>
            <a:pPr eaLnBrk="1" latinLnBrk="0" hangingPunct="1">
              <a:lnSpc>
                <a:spcPct val="150000"/>
              </a:lnSpc>
            </a:pPr>
            <a:r>
              <a:rPr lang="zh-CN" altLang="en-US" sz="3200" dirty="0">
                <a:solidFill>
                  <a:srgbClr val="000000"/>
                </a:solidFill>
                <a:ea typeface="黑体" panose="02010609060101010101" pitchFamily="49" charset="-122"/>
                <a:sym typeface="+mn-ea"/>
              </a:rPr>
              <a:t>        </a:t>
            </a:r>
            <a:r>
              <a:rPr lang="zh-CN" altLang="en-US" sz="3200" dirty="0">
                <a:solidFill>
                  <a:schemeClr val="tx1"/>
                </a:solidFill>
                <a:ea typeface="黑体" panose="02010609060101010101" pitchFamily="49" charset="-122"/>
                <a:sym typeface="+mn-ea"/>
              </a:rPr>
              <a:t>前件是后件的必要条件，则后件是前件的充分条件。</a:t>
            </a:r>
            <a:endParaRPr lang="zh-CN" altLang="en-US" sz="3200" dirty="0">
              <a:solidFill>
                <a:schemeClr val="tx1"/>
              </a:solidFill>
              <a:ea typeface="黑体" panose="02010609060101010101" pitchFamily="49" charset="-122"/>
              <a:sym typeface="+mn-ea"/>
            </a:endParaRPr>
          </a:p>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例如：</a:t>
            </a:r>
            <a:endParaRPr lang="zh-CN" altLang="en-US" sz="3200" dirty="0">
              <a:solidFill>
                <a:srgbClr val="FF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只有阳关充足</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庄稼才健康生长。</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70C0"/>
                </a:solidFill>
                <a:latin typeface="黑体" panose="02010609060101010101" pitchFamily="49" charset="-122"/>
                <a:ea typeface="黑体" panose="02010609060101010101" pitchFamily="49" charset="-122"/>
                <a:sym typeface="+mn-ea"/>
              </a:rPr>
              <a:t>这等于说：</a:t>
            </a:r>
            <a:endParaRPr lang="zh-CN" altLang="en-US" sz="32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如果庄稼健康生长了，则说明阳光充足。</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44999" y="1900491"/>
            <a:ext cx="7671122" cy="1569660"/>
          </a:xfrm>
          <a:prstGeom prst="rect">
            <a:avLst/>
          </a:prstGeom>
          <a:noFill/>
        </p:spPr>
        <p:txBody>
          <a:bodyPr wrap="square" rtlCol="0" anchor="t">
            <a:spAutoFit/>
          </a:bodyPr>
          <a:lstStyle/>
          <a:p>
            <a:pPr>
              <a:lnSpc>
                <a:spcPct val="150000"/>
              </a:lnSpc>
            </a:pPr>
            <a:r>
              <a:rPr lang="zh-CN" altLang="en-US" sz="3200" dirty="0">
                <a:latin typeface="黑体" panose="02010609060101010101" pitchFamily="49" charset="-122"/>
                <a:ea typeface="黑体" panose="02010609060101010101" pitchFamily="49" charset="-122"/>
              </a:rPr>
              <a:t>    只有懂得教学方法，才能当好教师，他教书不成功，所以他不懂得教学方法。</a:t>
            </a:r>
            <a:endParaRPr lang="zh-CN" altLang="en-US" sz="3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3117007" y="1548788"/>
            <a:ext cx="7671122" cy="1569660"/>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只有懂得教学方法，才能当好教师，他教书不成功，所以他不懂得教学方法。</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4" name="文本框 3"/>
          <p:cNvSpPr txBox="1"/>
          <p:nvPr/>
        </p:nvSpPr>
        <p:spPr>
          <a:xfrm>
            <a:off x="3117007" y="3256285"/>
            <a:ext cx="7671122" cy="2308324"/>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如果要当好老师，那么就要懂得教学方法。他教书不成功，所以他不懂得教学方法。</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23745" y="292735"/>
            <a:ext cx="10738485" cy="664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algn="l" eaLnBrk="1" latinLnBrk="0" hangingPunct="1">
              <a:lnSpc>
                <a:spcPct val="150000"/>
              </a:lnSpc>
              <a:spcBef>
                <a:spcPts val="0"/>
              </a:spcBef>
            </a:pPr>
            <a:r>
              <a:rPr lang="en-US" altLang="zh-CN" sz="3200" dirty="0">
                <a:solidFill>
                  <a:schemeClr val="tx1"/>
                </a:solidFill>
                <a:effectLst/>
                <a:latin typeface="黑体" panose="02010609060101010101" pitchFamily="49" charset="-122"/>
                <a:ea typeface="黑体" panose="02010609060101010101" pitchFamily="49" charset="-122"/>
                <a:cs typeface="+mn-ea"/>
                <a:sym typeface="+mn-lt"/>
              </a:rPr>
              <a:t>2.</a:t>
            </a:r>
            <a:r>
              <a:rPr lang="zh-CN" altLang="en-US" sz="3200" dirty="0">
                <a:solidFill>
                  <a:schemeClr val="tx1"/>
                </a:solidFill>
                <a:effectLst/>
                <a:latin typeface="黑体" panose="02010609060101010101" pitchFamily="49" charset="-122"/>
                <a:ea typeface="黑体" panose="02010609060101010101" pitchFamily="49" charset="-122"/>
                <a:cs typeface="+mn-ea"/>
                <a:sym typeface="+mn-lt"/>
              </a:rPr>
              <a:t>批判性思维的定义</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lt"/>
            </a:endParaRPr>
          </a:p>
          <a:p>
            <a:pPr marL="0" indent="0" algn="l" eaLnBrk="1" latinLnBrk="0" hangingPunct="1">
              <a:lnSpc>
                <a:spcPct val="150000"/>
              </a:lnSpc>
              <a:spcBef>
                <a:spcPts val="0"/>
              </a:spcBef>
              <a:buClr>
                <a:schemeClr val="accent1"/>
              </a:buClr>
              <a:buSzPct val="65000"/>
              <a:buFont typeface="Wingdings" panose="05000000000000000000" pitchFamily="2" charset="2"/>
              <a:buNone/>
            </a:pPr>
            <a:r>
              <a:rPr lang="zh-CN" altLang="en-US" sz="2800" dirty="0">
                <a:solidFill>
                  <a:schemeClr val="tx1"/>
                </a:solidFill>
                <a:effectLst/>
                <a:latin typeface="黑体" panose="02010609060101010101" pitchFamily="49" charset="-122"/>
                <a:ea typeface="黑体" panose="02010609060101010101" pitchFamily="49" charset="-122"/>
                <a:cs typeface="+mn-ea"/>
                <a:sym typeface="+mn-lt"/>
              </a:rPr>
              <a:t>（</a:t>
            </a:r>
            <a:r>
              <a:rPr lang="en-US" altLang="zh-CN" sz="2800" dirty="0">
                <a:solidFill>
                  <a:schemeClr val="tx1"/>
                </a:solidFill>
                <a:effectLst/>
                <a:latin typeface="黑体" panose="02010609060101010101" pitchFamily="49" charset="-122"/>
                <a:ea typeface="黑体" panose="02010609060101010101" pitchFamily="49" charset="-122"/>
                <a:cs typeface="+mn-ea"/>
                <a:sym typeface="+mn-lt"/>
              </a:rPr>
              <a:t>1</a:t>
            </a:r>
            <a:r>
              <a:rPr lang="zh-CN" altLang="en-US" sz="2800" dirty="0">
                <a:solidFill>
                  <a:schemeClr val="tx1"/>
                </a:solidFill>
                <a:effectLst/>
                <a:latin typeface="黑体" panose="02010609060101010101" pitchFamily="49" charset="-122"/>
                <a:ea typeface="黑体" panose="02010609060101010101" pitchFamily="49" charset="-122"/>
                <a:cs typeface="+mn-ea"/>
                <a:sym typeface="+mn-lt"/>
              </a:rPr>
              <a:t>）</a:t>
            </a:r>
            <a:r>
              <a:rPr lang="zh-CN" altLang="en-US" sz="2800" dirty="0">
                <a:solidFill>
                  <a:srgbClr val="FF0000"/>
                </a:solidFill>
                <a:effectLst/>
                <a:latin typeface="黑体" panose="02010609060101010101" pitchFamily="49" charset="-122"/>
                <a:ea typeface="黑体" panose="02010609060101010101" pitchFamily="49" charset="-122"/>
                <a:sym typeface="+mn-ea"/>
              </a:rPr>
              <a:t>批判性思维是合理的、反思性的思维，其目的在于决定我们的信念和行动。</a:t>
            </a:r>
            <a:r>
              <a:rPr lang="zh-CN" altLang="en-US" sz="2800" dirty="0">
                <a:solidFill>
                  <a:srgbClr val="000000"/>
                </a:solidFill>
                <a:latin typeface="黑体" panose="02010609060101010101" pitchFamily="49" charset="-122"/>
                <a:ea typeface="黑体" panose="02010609060101010101" pitchFamily="49" charset="-122"/>
                <a:sym typeface="+mn-ea"/>
              </a:rPr>
              <a:t>批判性思维是指</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为了决定什么可做，什么可信</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所进行的合理、深入的思考。</a:t>
            </a:r>
            <a:r>
              <a:rPr lang="zh-CN" altLang="en-US" sz="2800" b="1" dirty="0">
                <a:solidFill>
                  <a:schemeClr val="accent1"/>
                </a:solidFill>
                <a:effectLst/>
                <a:latin typeface="黑体" panose="02010609060101010101" pitchFamily="49" charset="-122"/>
                <a:ea typeface="黑体" panose="02010609060101010101" pitchFamily="49" charset="-122"/>
                <a:sym typeface="+mn-ea"/>
              </a:rPr>
              <a:t>（</a:t>
            </a:r>
            <a:r>
              <a:rPr lang="en-US" altLang="zh-CN" sz="2800" b="1" dirty="0">
                <a:solidFill>
                  <a:schemeClr val="accent1"/>
                </a:solidFill>
                <a:effectLst/>
                <a:latin typeface="黑体" panose="02010609060101010101" pitchFamily="49" charset="-122"/>
                <a:ea typeface="黑体" panose="02010609060101010101" pitchFamily="49" charset="-122"/>
                <a:sym typeface="+mn-ea"/>
              </a:rPr>
              <a:t>R.</a:t>
            </a:r>
            <a:r>
              <a:rPr lang="zh-CN" altLang="en-US" sz="2800" b="1" dirty="0">
                <a:solidFill>
                  <a:schemeClr val="accent1"/>
                </a:solidFill>
                <a:effectLst/>
                <a:latin typeface="黑体" panose="02010609060101010101" pitchFamily="49" charset="-122"/>
                <a:ea typeface="黑体" panose="02010609060101010101" pitchFamily="49" charset="-122"/>
                <a:sym typeface="+mn-ea"/>
              </a:rPr>
              <a:t>恩尼斯）</a:t>
            </a:r>
            <a:r>
              <a:rPr lang="en-US" altLang="zh-CN" sz="2800" b="1" dirty="0">
                <a:solidFill>
                  <a:schemeClr val="accent1"/>
                </a:solidFill>
                <a:effectLst/>
                <a:latin typeface="黑体" panose="02010609060101010101" pitchFamily="49" charset="-122"/>
                <a:ea typeface="黑体" panose="02010609060101010101" pitchFamily="49" charset="-122"/>
                <a:sym typeface="+mn-ea"/>
              </a:rPr>
              <a:t>	</a:t>
            </a:r>
            <a:endParaRPr lang="en-US" altLang="zh-CN" sz="2800" b="1" dirty="0">
              <a:solidFill>
                <a:schemeClr val="accent1"/>
              </a:solidFill>
              <a:effectLst/>
              <a:latin typeface="黑体" panose="02010609060101010101" pitchFamily="49" charset="-122"/>
              <a:ea typeface="黑体" panose="02010609060101010101" pitchFamily="49" charset="-122"/>
              <a:sym typeface="+mn-ea"/>
            </a:endParaRPr>
          </a:p>
          <a:p>
            <a:pPr marL="0" indent="0" algn="l" eaLnBrk="1" latinLnBrk="0" hangingPunct="1">
              <a:lnSpc>
                <a:spcPct val="150000"/>
              </a:lnSpc>
              <a:spcBef>
                <a:spcPts val="0"/>
              </a:spcBef>
              <a:buClr>
                <a:schemeClr val="accent1"/>
              </a:buClr>
              <a:buSzPct val="65000"/>
              <a:buFont typeface="Wingdings" panose="05000000000000000000" pitchFamily="2" charset="2"/>
              <a:buNone/>
            </a:pP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（2）</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批判性思维是对思维展开的思维，其目的是得出正确的结论、做出明智的决定。</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（布鲁克</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摩尔）</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a:p>
            <a:pPr indent="0" algn="l" eaLnBrk="1" latinLnBrk="0" hangingPunct="1">
              <a:lnSpc>
                <a:spcPct val="150000"/>
              </a:lnSpc>
              <a:spcBef>
                <a:spcPts val="0"/>
              </a:spcBef>
            </a:pP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（3）</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做出有目的、自我监督的过程。</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（彼得</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法乔恩）</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a:p>
            <a:pPr indent="0" algn="l" eaLnBrk="1" latinLnBrk="0" hangingPunct="1">
              <a:lnSpc>
                <a:spcPct val="150000"/>
              </a:lnSpc>
              <a:spcBef>
                <a:spcPts val="0"/>
              </a:spcBef>
            </a:pP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a:t>
            </a:r>
            <a:r>
              <a:rPr lang="en-US" altLang="zh-CN" sz="2800" dirty="0">
                <a:solidFill>
                  <a:schemeClr val="tx1"/>
                </a:solidFill>
                <a:effectLst/>
                <a:latin typeface="黑体" panose="02010609060101010101" pitchFamily="49" charset="-122"/>
                <a:ea typeface="黑体" panose="02010609060101010101" pitchFamily="49" charset="-122"/>
                <a:cs typeface="+mn-ea"/>
                <a:sym typeface="+mn-ea"/>
              </a:rPr>
              <a:t>4</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）有目的的、自我调节的判断过程，其结果是</a:t>
            </a:r>
            <a:r>
              <a:rPr lang="zh-CN" altLang="en-US" sz="2800" dirty="0">
                <a:solidFill>
                  <a:srgbClr val="FF0000"/>
                </a:solidFill>
                <a:effectLst/>
                <a:latin typeface="黑体" panose="02010609060101010101" pitchFamily="49" charset="-122"/>
                <a:ea typeface="黑体" panose="02010609060101010101" pitchFamily="49" charset="-122"/>
                <a:sym typeface="+mn-ea"/>
              </a:rPr>
              <a:t>解释、分析、评估、推论</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以及对这种判断</a:t>
            </a:r>
            <a:r>
              <a:rPr lang="zh-CN" altLang="en-US" sz="2800" dirty="0">
                <a:solidFill>
                  <a:srgbClr val="FF0000"/>
                </a:solidFill>
                <a:effectLst/>
                <a:latin typeface="黑体" panose="02010609060101010101" pitchFamily="49" charset="-122"/>
                <a:ea typeface="黑体" panose="02010609060101010101" pitchFamily="49" charset="-122"/>
                <a:sym typeface="+mn-ea"/>
              </a:rPr>
              <a:t>所基于的证据、概念、方法、标准或语境的说明</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；包括</a:t>
            </a:r>
            <a:r>
              <a:rPr lang="zh-CN" altLang="en-US" sz="2800" dirty="0">
                <a:solidFill>
                  <a:srgbClr val="FF0000"/>
                </a:solidFill>
                <a:effectLst/>
                <a:latin typeface="黑体" panose="02010609060101010101" pitchFamily="49" charset="-122"/>
                <a:ea typeface="黑体" panose="02010609060101010101" pitchFamily="49" charset="-122"/>
                <a:cs typeface="+mn-ea"/>
                <a:sym typeface="+mn-ea"/>
              </a:rPr>
              <a:t>认知技能</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和</a:t>
            </a:r>
            <a:r>
              <a:rPr lang="zh-CN" altLang="en-US" sz="2800" dirty="0">
                <a:solidFill>
                  <a:srgbClr val="FF0000"/>
                </a:solidFill>
                <a:effectLst/>
                <a:latin typeface="黑体" panose="02010609060101010101" pitchFamily="49" charset="-122"/>
                <a:ea typeface="黑体" panose="02010609060101010101" pitchFamily="49" charset="-122"/>
                <a:cs typeface="+mn-ea"/>
                <a:sym typeface="+mn-ea"/>
              </a:rPr>
              <a:t>情感倾向</a:t>
            </a:r>
            <a:r>
              <a:rPr lang="zh-CN" altLang="en-US" sz="2800" dirty="0">
                <a:solidFill>
                  <a:schemeClr val="tx1"/>
                </a:solidFill>
                <a:effectLst/>
                <a:latin typeface="黑体" panose="02010609060101010101" pitchFamily="49" charset="-122"/>
                <a:ea typeface="黑体" panose="02010609060101010101" pitchFamily="49" charset="-122"/>
                <a:cs typeface="+mn-ea"/>
                <a:sym typeface="+mn-ea"/>
              </a:rPr>
              <a:t>两个维度。</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（《德尔菲报告》</a:t>
            </a:r>
            <a:r>
              <a:rPr lang="en-US" altLang="zh-CN" sz="2800" dirty="0">
                <a:solidFill>
                  <a:schemeClr val="accent1"/>
                </a:solidFill>
                <a:effectLst/>
                <a:latin typeface="黑体" panose="02010609060101010101" pitchFamily="49" charset="-122"/>
                <a:ea typeface="黑体" panose="02010609060101010101" pitchFamily="49" charset="-122"/>
                <a:cs typeface="+mn-ea"/>
                <a:sym typeface="+mn-ea"/>
              </a:rPr>
              <a:t>1990</a:t>
            </a:r>
            <a:r>
              <a:rPr lang="zh-CN" altLang="en-US" sz="2800" dirty="0">
                <a:solidFill>
                  <a:schemeClr val="accent1"/>
                </a:solidFill>
                <a:effectLst/>
                <a:latin typeface="黑体" panose="02010609060101010101" pitchFamily="49" charset="-122"/>
                <a:ea typeface="黑体" panose="02010609060101010101" pitchFamily="49" charset="-122"/>
                <a:cs typeface="+mn-ea"/>
                <a:sym typeface="+mn-ea"/>
              </a:rPr>
              <a:t>年）</a:t>
            </a:r>
            <a:endParaRPr lang="zh-CN" altLang="en-US" sz="2800" dirty="0">
              <a:solidFill>
                <a:schemeClr val="accent1"/>
              </a:solidFill>
              <a:effectLst/>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59330" y="1900555"/>
            <a:ext cx="9432290" cy="2306955"/>
          </a:xfrm>
          <a:prstGeom prst="rect">
            <a:avLst/>
          </a:prstGeom>
          <a:noFill/>
        </p:spPr>
        <p:txBody>
          <a:bodyPr wrap="square" rtlCol="0" anchor="t">
            <a:spAutoFit/>
          </a:bodyPr>
          <a:lstStyle/>
          <a:p>
            <a:pPr>
              <a:lnSpc>
                <a:spcPct val="150000"/>
              </a:lnSpc>
            </a:pPr>
            <a:r>
              <a:rPr lang="zh-CN" altLang="en-US" sz="3200" dirty="0">
                <a:solidFill>
                  <a:srgbClr val="0070C0"/>
                </a:solidFill>
                <a:latin typeface="黑体" panose="02010609060101010101" pitchFamily="49" charset="-122"/>
                <a:ea typeface="黑体" panose="02010609060101010101" pitchFamily="49" charset="-122"/>
              </a:rPr>
              <a:t>下列假言推理是否正确?</a:t>
            </a:r>
            <a:endParaRPr lang="zh-CN" altLang="en-US" sz="3200" dirty="0">
              <a:solidFill>
                <a:srgbClr val="0070C0"/>
              </a:solidFill>
              <a:latin typeface="黑体" panose="02010609060101010101" pitchFamily="49" charset="-122"/>
              <a:ea typeface="黑体" panose="02010609060101010101" pitchFamily="49" charset="-122"/>
            </a:endParaRPr>
          </a:p>
          <a:p>
            <a:pPr>
              <a:lnSpc>
                <a:spcPct val="150000"/>
              </a:lnSpc>
            </a:pPr>
            <a:r>
              <a:rPr lang="zh-CN" altLang="en-US" sz="3200" dirty="0">
                <a:latin typeface="黑体" panose="02010609060101010101" pitchFamily="49" charset="-122"/>
                <a:ea typeface="黑体" panose="02010609060101010101" pitchFamily="49" charset="-122"/>
              </a:rPr>
              <a:t>    只有集装箱船才在洋山港停泊。这艘船在洋山港停泊,所以这是一艘集装箱船.</a:t>
            </a:r>
            <a:endParaRPr lang="zh-CN" altLang="en-US" sz="3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54351" y="355745"/>
            <a:ext cx="10065670" cy="6740307"/>
          </a:xfrm>
          <a:prstGeom prst="rect">
            <a:avLst/>
          </a:prstGeom>
          <a:noFill/>
        </p:spPr>
        <p:txBody>
          <a:bodyPr wrap="square" rtlCol="0" anchor="t">
            <a:spAutoFit/>
          </a:bodyPr>
          <a:lstStyle/>
          <a:p>
            <a:pPr>
              <a:lnSpc>
                <a:spcPct val="150000"/>
              </a:lnSpc>
            </a:pPr>
            <a:r>
              <a:rPr lang="zh-CN" altLang="en-US" sz="3200" dirty="0">
                <a:latin typeface="黑体" panose="02010609060101010101" pitchFamily="49" charset="-122"/>
                <a:ea typeface="黑体" panose="02010609060101010101" pitchFamily="49" charset="-122"/>
              </a:rPr>
              <a:t>    甲、乙、丙共同经营一家理发店。在任何时候，必须至少有一人留守店内。也就是说，如果丙外出，那么，如果甲也外出，则乙必须留在店内。但问题是，只有在乙陪伴时，甲才会外出。也就是说，如果甲外出，乙也必须外出。</a:t>
            </a:r>
            <a:r>
              <a:rPr lang="zh-CN" altLang="en-US" sz="3200" dirty="0">
                <a:solidFill>
                  <a:srgbClr val="FF0000"/>
                </a:solidFill>
                <a:latin typeface="黑体" panose="02010609060101010101" pitchFamily="49" charset="-122"/>
                <a:ea typeface="黑体" panose="02010609060101010101" pitchFamily="49" charset="-122"/>
              </a:rPr>
              <a:t>以下哪项陈述与上面给定的条件不相容</a:t>
            </a:r>
            <a:r>
              <a:rPr lang="en-US" altLang="zh-CN" sz="3200" dirty="0">
                <a:solidFill>
                  <a:srgbClr val="FF0000"/>
                </a:solidFill>
                <a:latin typeface="黑体" panose="02010609060101010101" pitchFamily="49" charset="-122"/>
                <a:ea typeface="黑体" panose="02010609060101010101" pitchFamily="49" charset="-122"/>
              </a:rPr>
              <a:t>?</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A</a:t>
            </a:r>
            <a:r>
              <a:rPr lang="zh-CN" altLang="en-US" sz="3200" dirty="0">
                <a:latin typeface="黑体" panose="02010609060101010101" pitchFamily="49" charset="-122"/>
                <a:ea typeface="黑体" panose="02010609060101010101" pitchFamily="49" charset="-122"/>
              </a:rPr>
              <a:t>．甲能够外出。 </a:t>
            </a:r>
            <a:endParaRPr lang="en-US" altLang="zh-CN"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B</a:t>
            </a:r>
            <a:r>
              <a:rPr lang="zh-CN" altLang="en-US" sz="3200" dirty="0">
                <a:latin typeface="黑体" panose="02010609060101010101" pitchFamily="49" charset="-122"/>
                <a:ea typeface="黑体" panose="02010609060101010101" pitchFamily="49" charset="-122"/>
              </a:rPr>
              <a:t>．甲留在店内，乙和丙外出。</a:t>
            </a:r>
            <a:endParaRPr lang="zh-CN" altLang="en-US"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C</a:t>
            </a:r>
            <a:r>
              <a:rPr lang="zh-CN" altLang="en-US" sz="3200" dirty="0">
                <a:latin typeface="黑体" panose="02010609060101010101" pitchFamily="49" charset="-122"/>
                <a:ea typeface="黑体" panose="02010609060101010101" pitchFamily="49" charset="-122"/>
              </a:rPr>
              <a:t>．乙留在店内，甲和丙外出。 </a:t>
            </a:r>
            <a:endParaRPr lang="en-US" altLang="zh-CN"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D</a:t>
            </a:r>
            <a:r>
              <a:rPr lang="zh-CN" altLang="en-US" sz="3200" dirty="0">
                <a:latin typeface="黑体" panose="02010609060101010101" pitchFamily="49" charset="-122"/>
                <a:ea typeface="黑体" panose="02010609060101010101" pitchFamily="49" charset="-122"/>
              </a:rPr>
              <a:t>．丙总留在店内。</a:t>
            </a:r>
            <a:endParaRPr lang="zh-CN" altLang="en-US" sz="3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33031" y="1456085"/>
            <a:ext cx="7189470" cy="5016758"/>
          </a:xfrm>
          <a:prstGeom prst="rect">
            <a:avLst/>
          </a:prstGeom>
          <a:noFill/>
        </p:spPr>
        <p:txBody>
          <a:bodyPr wrap="square" rtlCol="0" anchor="t">
            <a:spAutoFit/>
          </a:body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四、选言推理</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选言命题</a:t>
            </a:r>
            <a:endParaRPr lang="en-US" altLang="zh-CN"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选言命题的有效推理形式</a:t>
            </a:r>
            <a:endParaRPr lang="en-US" altLang="zh-CN"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选言推理的无效推理形式</a:t>
            </a:r>
            <a:r>
              <a:rPr lang="en-US" altLang="zh-CN" sz="3200" dirty="0">
                <a:latin typeface="黑体" panose="02010609060101010101" pitchFamily="49" charset="-122"/>
                <a:ea typeface="黑体" panose="02010609060101010101" pitchFamily="49" charset="-122"/>
              </a:rPr>
              <a:t>   </a:t>
            </a:r>
            <a:endParaRPr lang="en-US" altLang="zh-CN" sz="3200" dirty="0">
              <a:latin typeface="黑体" panose="02010609060101010101" pitchFamily="49" charset="-122"/>
              <a:ea typeface="黑体" panose="02010609060101010101" pitchFamily="49" charset="-122"/>
            </a:endParaRPr>
          </a:p>
          <a:p>
            <a:pPr>
              <a:lnSpc>
                <a:spcPct val="150000"/>
              </a:lnSpc>
            </a:pPr>
            <a:endParaRPr lang="en-US" altLang="zh-CN" sz="3200" dirty="0">
              <a:latin typeface="黑体" panose="02010609060101010101" pitchFamily="49" charset="-122"/>
              <a:ea typeface="黑体" panose="02010609060101010101" pitchFamily="49" charset="-122"/>
            </a:endParaRPr>
          </a:p>
          <a:p>
            <a:pPr>
              <a:lnSpc>
                <a:spcPct val="150000"/>
              </a:lnSpc>
            </a:pPr>
            <a:endParaRPr lang="en-US" altLang="zh-CN" sz="3200" dirty="0">
              <a:latin typeface="黑体" panose="02010609060101010101" pitchFamily="49" charset="-122"/>
              <a:ea typeface="黑体" panose="02010609060101010101" pitchFamily="49" charset="-122"/>
            </a:endParaRPr>
          </a:p>
          <a:p>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3333031" y="1456085"/>
            <a:ext cx="7189470" cy="4278094"/>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1.</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选言命题</a:t>
            </a:r>
            <a:endPar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a:lnSpc>
                <a:spcPct val="150000"/>
              </a:lnSpc>
            </a:pPr>
            <a:r>
              <a:rPr lang="zh-CN" altLang="en-US" sz="3200" dirty="0">
                <a:solidFill>
                  <a:srgbClr val="000000"/>
                </a:solidFill>
                <a:latin typeface="黑体" panose="02010609060101010101" pitchFamily="49" charset="-122"/>
                <a:ea typeface="黑体" panose="02010609060101010101" pitchFamily="49" charset="-122"/>
              </a:rPr>
              <a:t>    选言命题是说明几种事物间的情况至少有一种成立的复合命题。</a:t>
            </a:r>
            <a:endParaRPr lang="zh-CN" altLang="en-US" sz="3200" dirty="0">
              <a:solidFill>
                <a:srgbClr val="000000"/>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
        <p:nvSpPr>
          <p:cNvPr id="4" name="矩形 3"/>
          <p:cNvSpPr/>
          <p:nvPr/>
        </p:nvSpPr>
        <p:spPr>
          <a:xfrm>
            <a:off x="2972991" y="1096045"/>
            <a:ext cx="9289032" cy="5262979"/>
          </a:xfrm>
          <a:prstGeom prst="rect">
            <a:avLst/>
          </a:prstGeom>
        </p:spPr>
        <p:txBody>
          <a:bodyPr wrap="square">
            <a:spAutoFit/>
          </a:bodyPr>
          <a:lstStyle/>
          <a:p>
            <a:pPr>
              <a:lnSpc>
                <a:spcPct val="150000"/>
              </a:lnSpc>
            </a:pPr>
            <a:r>
              <a:rPr lang="zh-CN" altLang="en-US" sz="3200" dirty="0">
                <a:latin typeface="黑体" panose="02010609060101010101" pitchFamily="49" charset="-122"/>
                <a:ea typeface="黑体" panose="02010609060101010101" pitchFamily="49" charset="-122"/>
              </a:rPr>
              <a:t>    选言命题用“或者”，“要么”作为联结词联结支命题构成。也称为析取命题 。</a:t>
            </a:r>
            <a:endParaRPr lang="zh-CN" altLang="en-US" sz="3200" dirty="0">
              <a:latin typeface="黑体" panose="02010609060101010101" pitchFamily="49" charset="-122"/>
              <a:ea typeface="黑体" panose="02010609060101010101" pitchFamily="49" charset="-122"/>
            </a:endParaRPr>
          </a:p>
          <a:p>
            <a:pPr>
              <a:lnSpc>
                <a:spcPct val="150000"/>
              </a:lnSpc>
            </a:pPr>
            <a:r>
              <a:rPr lang="zh-CN" altLang="en-US" sz="3200" dirty="0">
                <a:solidFill>
                  <a:srgbClr val="0033CC"/>
                </a:solidFill>
                <a:latin typeface="黑体" panose="02010609060101010101" pitchFamily="49" charset="-122"/>
                <a:ea typeface="黑体" panose="02010609060101010101" pitchFamily="49" charset="-122"/>
              </a:rPr>
              <a:t>例如：</a:t>
            </a:r>
            <a:endParaRPr lang="zh-CN" altLang="en-US" sz="3200" dirty="0">
              <a:solidFill>
                <a:srgbClr val="0033CC"/>
              </a:solidFill>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(1)</a:t>
            </a:r>
            <a:r>
              <a:rPr lang="zh-CN" altLang="en-US" sz="3200" dirty="0">
                <a:latin typeface="黑体" panose="02010609060101010101" pitchFamily="49" charset="-122"/>
                <a:ea typeface="黑体" panose="02010609060101010101" pitchFamily="49" charset="-122"/>
              </a:rPr>
              <a:t>胜者或因其强，或因其指挥无误。</a:t>
            </a:r>
            <a:endParaRPr lang="zh-CN" altLang="en-US"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(2)</a:t>
            </a:r>
            <a:r>
              <a:rPr lang="zh-CN" altLang="en-US" sz="3200" dirty="0">
                <a:latin typeface="黑体" panose="02010609060101010101" pitchFamily="49" charset="-122"/>
                <a:ea typeface="黑体" panose="02010609060101010101" pitchFamily="49" charset="-122"/>
              </a:rPr>
              <a:t>事物矛盾表现的形态不外两类，要么是对抗性的，要么是非对抗性的。</a:t>
            </a:r>
            <a:endParaRPr lang="en-US" altLang="zh-CN" sz="3200" dirty="0">
              <a:latin typeface="黑体" panose="02010609060101010101" pitchFamily="49" charset="-122"/>
              <a:ea typeface="黑体" panose="02010609060101010101" pitchFamily="49" charset="-122"/>
            </a:endParaRPr>
          </a:p>
          <a:p>
            <a:pPr>
              <a:lnSpc>
                <a:spcPct val="150000"/>
              </a:lnSpc>
            </a:pPr>
            <a:r>
              <a:rPr lang="en-US" altLang="zh-CN" sz="3200" dirty="0">
                <a:latin typeface="黑体" panose="02010609060101010101" pitchFamily="49" charset="-122"/>
                <a:ea typeface="黑体" panose="02010609060101010101" pitchFamily="49" charset="-122"/>
              </a:rPr>
              <a:t>    </a:t>
            </a:r>
            <a:r>
              <a:rPr lang="zh-CN" altLang="en-US" sz="2800" dirty="0">
                <a:solidFill>
                  <a:srgbClr val="0033CC"/>
                </a:solidFill>
                <a:latin typeface="黑体" panose="02010609060101010101" pitchFamily="49" charset="-122"/>
                <a:ea typeface="黑体" panose="02010609060101010101" pitchFamily="49" charset="-122"/>
              </a:rPr>
              <a:t>选言命题分为相容的选言命题与不相容的选言命题。    </a:t>
            </a:r>
            <a:endParaRPr lang="zh-CN" altLang="en-US" sz="2800" dirty="0">
              <a:solidFill>
                <a:srgbClr val="0033CC"/>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1964879" y="663997"/>
            <a:ext cx="10504597" cy="4339650"/>
          </a:xfrm>
          <a:prstGeom prst="rect">
            <a:avLst/>
          </a:prstGeom>
        </p:spPr>
        <p:txBody>
          <a:bodyPr wrap="square">
            <a:spAutoFit/>
          </a:bodyPr>
          <a:lstStyle/>
          <a:p>
            <a:pPr lvl="0">
              <a:lnSpc>
                <a:spcPct val="150000"/>
              </a:lnSpc>
            </a:pPr>
            <a:r>
              <a:rPr lang="zh-CN" altLang="en-US" sz="3200" dirty="0">
                <a:solidFill>
                  <a:srgbClr val="FF0000"/>
                </a:solidFill>
                <a:latin typeface="黑体" panose="02010609060101010101" pitchFamily="49" charset="-122"/>
                <a:ea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rPr>
              <a:t>1</a:t>
            </a:r>
            <a:r>
              <a:rPr lang="zh-CN" altLang="en-US" sz="3200" dirty="0">
                <a:solidFill>
                  <a:srgbClr val="FF0000"/>
                </a:solidFill>
                <a:latin typeface="黑体" panose="02010609060101010101" pitchFamily="49" charset="-122"/>
                <a:ea typeface="黑体" panose="02010609060101010101" pitchFamily="49" charset="-122"/>
              </a:rPr>
              <a:t>）相容的选言命题</a:t>
            </a:r>
            <a:endParaRPr lang="zh-CN" altLang="en-US" sz="3200" dirty="0">
              <a:solidFill>
                <a:srgbClr val="FF0000"/>
              </a:solidFill>
              <a:latin typeface="黑体" panose="02010609060101010101" pitchFamily="49" charset="-122"/>
              <a:ea typeface="黑体" panose="02010609060101010101" pitchFamily="49" charset="-122"/>
            </a:endParaRPr>
          </a:p>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表达的内容能够同时存在或者说可以同时为真的的选言命题，就是相容的选言命题。</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a:t>
            </a:r>
            <a:r>
              <a:rPr lang="zh-CN" altLang="en-US" sz="2800" dirty="0">
                <a:solidFill>
                  <a:prstClr val="black"/>
                </a:solidFill>
                <a:latin typeface="黑体" panose="02010609060101010101" pitchFamily="49" charset="-122"/>
                <a:ea typeface="黑体" panose="02010609060101010101" pitchFamily="49" charset="-122"/>
              </a:rPr>
              <a:t>例如：</a:t>
            </a:r>
            <a:endParaRPr lang="zh-CN" altLang="en-US" sz="28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2800" dirty="0">
                <a:solidFill>
                  <a:prstClr val="black"/>
                </a:solidFill>
                <a:latin typeface="黑体" panose="02010609060101010101" pitchFamily="49" charset="-122"/>
                <a:ea typeface="黑体" panose="02010609060101010101" pitchFamily="49" charset="-122"/>
              </a:rPr>
              <a:t>    </a:t>
            </a:r>
            <a:r>
              <a:rPr lang="zh-CN" altLang="en-US" sz="2800" dirty="0">
                <a:solidFill>
                  <a:srgbClr val="0070C0"/>
                </a:solidFill>
                <a:latin typeface="黑体" panose="02010609060101010101" pitchFamily="49" charset="-122"/>
                <a:ea typeface="黑体" panose="02010609060101010101" pitchFamily="49" charset="-122"/>
              </a:rPr>
              <a:t>这草地被山羊啃过，这说明或者东山有山羊，或者西坡有山羊。</a:t>
            </a:r>
            <a:endParaRPr lang="zh-CN" altLang="en-US" sz="2800" dirty="0">
              <a:solidFill>
                <a:srgbClr val="0070C0"/>
              </a:solidFill>
              <a:latin typeface="黑体" panose="02010609060101010101" pitchFamily="49" charset="-122"/>
              <a:ea typeface="黑体" panose="02010609060101010101" pitchFamily="49" charset="-122"/>
            </a:endParaRPr>
          </a:p>
          <a:p>
            <a:pPr lvl="0">
              <a:lnSpc>
                <a:spcPct val="150000"/>
              </a:lnSpc>
            </a:pPr>
            <a:r>
              <a:rPr lang="zh-CN" altLang="en-US" sz="2800" dirty="0">
                <a:solidFill>
                  <a:srgbClr val="0070C0"/>
                </a:solidFill>
                <a:latin typeface="黑体" panose="02010609060101010101" pitchFamily="49" charset="-122"/>
                <a:ea typeface="黑体" panose="02010609060101010101" pitchFamily="49" charset="-122"/>
              </a:rPr>
              <a:t>    他没有获得成功，或者是不够努力，或者是火候未到。</a:t>
            </a:r>
            <a:endParaRPr lang="zh-CN" altLang="en-US" sz="2800" dirty="0">
              <a:solidFill>
                <a:srgbClr val="0070C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828975" y="1384077"/>
            <a:ext cx="8856984" cy="3600986"/>
          </a:xfrm>
          <a:prstGeom prst="rect">
            <a:avLst/>
          </a:prstGeom>
        </p:spPr>
        <p:txBody>
          <a:bodyPr wrap="square">
            <a:spAutoFit/>
          </a:bodyPr>
          <a:lstStyle/>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相容选言命题的典型形式是：</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a:solidFill>
                  <a:srgbClr val="FF0000"/>
                </a:solidFill>
                <a:latin typeface="黑体" panose="02010609060101010101" pitchFamily="49" charset="-122"/>
                <a:ea typeface="黑体" panose="02010609060101010101" pitchFamily="49" charset="-122"/>
              </a:rPr>
              <a:t>p</a:t>
            </a:r>
            <a:r>
              <a:rPr lang="zh-CN" altLang="en-US" sz="3200" dirty="0">
                <a:solidFill>
                  <a:srgbClr val="FF0000"/>
                </a:solidFill>
                <a:latin typeface="黑体" panose="02010609060101010101" pitchFamily="49" charset="-122"/>
                <a:ea typeface="黑体" panose="02010609060101010101" pitchFamily="49" charset="-122"/>
              </a:rPr>
              <a:t>或者</a:t>
            </a:r>
            <a:r>
              <a:rPr lang="en-US" altLang="zh-CN" sz="3200" dirty="0">
                <a:solidFill>
                  <a:srgbClr val="FF0000"/>
                </a:solidFill>
                <a:latin typeface="黑体" panose="02010609060101010101" pitchFamily="49" charset="-122"/>
                <a:ea typeface="黑体" panose="02010609060101010101" pitchFamily="49" charset="-122"/>
              </a:rPr>
              <a:t>q</a:t>
            </a:r>
            <a:r>
              <a:rPr lang="zh-CN" altLang="en-US" sz="3200" dirty="0">
                <a:solidFill>
                  <a:srgbClr val="FF0000"/>
                </a:solidFill>
                <a:latin typeface="黑体" panose="02010609060101010101" pitchFamily="49" charset="-122"/>
                <a:ea typeface="黑体" panose="02010609060101010101" pitchFamily="49" charset="-122"/>
              </a:rPr>
              <a:t>。</a:t>
            </a:r>
            <a:endParaRPr lang="en-US" altLang="zh-CN" sz="3200" dirty="0">
              <a:solidFill>
                <a:srgbClr val="FF0000"/>
              </a:solidFill>
              <a:latin typeface="黑体" panose="02010609060101010101" pitchFamily="49" charset="-122"/>
              <a:ea typeface="黑体" panose="02010609060101010101" pitchFamily="49" charset="-122"/>
            </a:endParaRPr>
          </a:p>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a:t>
            </a:r>
            <a:r>
              <a:rPr lang="zh-CN" altLang="en-US" sz="2800" dirty="0">
                <a:solidFill>
                  <a:prstClr val="black"/>
                </a:solidFill>
                <a:latin typeface="黑体" panose="02010609060101010101" pitchFamily="49" charset="-122"/>
                <a:ea typeface="黑体" panose="02010609060101010101" pitchFamily="49" charset="-122"/>
              </a:rPr>
              <a:t>在现代汉语中，表达相容选言命题联结词的语词很多，如“或者，或者”、“或”、“也许，也许”、“可能，可能”、“或者，或者，兼而有之”等等。 </a:t>
            </a:r>
            <a:endParaRPr lang="zh-CN" altLang="en-US" sz="2800" dirty="0">
              <a:solidFill>
                <a:prstClr val="black"/>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684959" y="1519780"/>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671474" y="1934752"/>
            <a:ext cx="8889414" cy="2308324"/>
          </a:xfrm>
          <a:prstGeom prst="rect">
            <a:avLst/>
          </a:prstGeom>
        </p:spPr>
        <p:txBody>
          <a:bodyPr wrap="square">
            <a:spAutoFit/>
          </a:bodyPr>
          <a:lstStyle/>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相容选言命题是说各支命题描述的现象情况至少有一种存在。因此，一个相容选言命题是真的，当且仅当它的支命题至少有一个真。</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2505040" y="1024037"/>
            <a:ext cx="10117023" cy="498598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2</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）不相容的选言命题</a:t>
            </a:r>
            <a:endPar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所说的事务情况不可能同时成立的选言命题，就是不相容选言命题。</a:t>
            </a:r>
            <a:endParaRPr lang="zh-CN" altLang="en-US" sz="32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2800" dirty="0">
                <a:solidFill>
                  <a:srgbClr val="0033CC"/>
                </a:solidFill>
                <a:latin typeface="黑体" panose="02010609060101010101" pitchFamily="49" charset="-122"/>
                <a:ea typeface="黑体" panose="02010609060101010101" pitchFamily="49" charset="-122"/>
              </a:rPr>
              <a:t>例如：</a:t>
            </a:r>
            <a:endParaRPr lang="zh-CN" altLang="en-US" sz="2800" dirty="0">
              <a:solidFill>
                <a:srgbClr val="0033CC"/>
              </a:solidFill>
              <a:latin typeface="黑体" panose="02010609060101010101" pitchFamily="49" charset="-122"/>
              <a:ea typeface="黑体" panose="02010609060101010101" pitchFamily="49" charset="-122"/>
            </a:endParaRPr>
          </a:p>
          <a:p>
            <a:pPr lvl="0">
              <a:lnSpc>
                <a:spcPct val="150000"/>
              </a:lnSpc>
            </a:pPr>
            <a:r>
              <a:rPr lang="zh-CN" altLang="en-US" sz="2800" dirty="0">
                <a:solidFill>
                  <a:prstClr val="black"/>
                </a:solidFill>
                <a:latin typeface="黑体" panose="02010609060101010101" pitchFamily="49" charset="-122"/>
                <a:ea typeface="黑体" panose="02010609060101010101" pitchFamily="49" charset="-122"/>
              </a:rPr>
              <a:t>    孔子要么认为有教无类，要么认为民可使由之不可使知之。</a:t>
            </a:r>
            <a:endParaRPr lang="zh-CN" altLang="en-US" sz="28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2800" dirty="0">
                <a:solidFill>
                  <a:prstClr val="black"/>
                </a:solidFill>
                <a:latin typeface="黑体" panose="02010609060101010101" pitchFamily="49" charset="-122"/>
                <a:ea typeface="黑体" panose="02010609060101010101" pitchFamily="49" charset="-122"/>
              </a:rPr>
              <a:t>    鱼，我所欲也，熊掌，亦我所欲也，二者不可得兼。</a:t>
            </a:r>
            <a:endParaRPr lang="zh-CN" altLang="en-US" sz="28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684959" y="1519780"/>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488671" y="1522317"/>
            <a:ext cx="9590549" cy="3600986"/>
          </a:xfrm>
          <a:prstGeom prst="rect">
            <a:avLst/>
          </a:prstGeom>
        </p:spPr>
        <p:txBody>
          <a:bodyPr wrap="square">
            <a:spAutoFit/>
          </a:bodyPr>
          <a:lstStyle/>
          <a:p>
            <a:pPr lvl="0">
              <a:lnSpc>
                <a:spcPct val="150000"/>
              </a:lnSpc>
            </a:pPr>
            <a:r>
              <a:rPr lang="zh-CN" altLang="en-US" sz="3200" dirty="0">
                <a:solidFill>
                  <a:prstClr val="black"/>
                </a:solidFill>
                <a:latin typeface="黑体" panose="02010609060101010101" pitchFamily="49" charset="-122"/>
                <a:ea typeface="黑体" panose="02010609060101010101" pitchFamily="49" charset="-122"/>
              </a:rPr>
              <a:t>    一个不相容选言命题为真，当且仅当只有一个选言支为真。</a:t>
            </a:r>
            <a:endParaRPr lang="en-US" altLang="zh-CN" sz="32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2800" dirty="0">
                <a:solidFill>
                  <a:prstClr val="black"/>
                </a:solidFill>
                <a:latin typeface="黑体" panose="02010609060101010101" pitchFamily="49" charset="-122"/>
                <a:ea typeface="黑体" panose="02010609060101010101" pitchFamily="49" charset="-122"/>
              </a:rPr>
              <a:t>    不相容选言命题可以用相容选言命题来定义：</a:t>
            </a:r>
            <a:endParaRPr lang="zh-CN" altLang="en-US" sz="2800" dirty="0">
              <a:solidFill>
                <a:prstClr val="black"/>
              </a:solidFill>
              <a:latin typeface="黑体" panose="02010609060101010101" pitchFamily="49" charset="-122"/>
              <a:ea typeface="黑体" panose="02010609060101010101" pitchFamily="49" charset="-122"/>
            </a:endParaRPr>
          </a:p>
          <a:p>
            <a:pPr lvl="0">
              <a:lnSpc>
                <a:spcPct val="150000"/>
              </a:lnSpc>
            </a:pPr>
            <a:r>
              <a:rPr lang="zh-CN" altLang="en-US" sz="2800" dirty="0">
                <a:solidFill>
                  <a:srgbClr val="FF0000"/>
                </a:solidFill>
                <a:latin typeface="黑体" panose="02010609060101010101" pitchFamily="49" charset="-122"/>
                <a:ea typeface="黑体" panose="02010609060101010101" pitchFamily="49" charset="-122"/>
              </a:rPr>
              <a:t>    不相容选言命题</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相容选言命题</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选言支同时成立</a:t>
            </a:r>
            <a:endParaRPr lang="zh-CN" altLang="en-US" sz="2800" dirty="0">
              <a:solidFill>
                <a:srgbClr val="FF0000"/>
              </a:solidFill>
              <a:latin typeface="黑体" panose="02010609060101010101" pitchFamily="49" charset="-122"/>
              <a:ea typeface="黑体" panose="02010609060101010101" pitchFamily="49" charset="-122"/>
            </a:endParaRPr>
          </a:p>
          <a:p>
            <a:pPr lvl="0">
              <a:lnSpc>
                <a:spcPct val="150000"/>
              </a:lnSpc>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6126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94305" y="1045210"/>
            <a:ext cx="4498975" cy="4615815"/>
          </a:xfrm>
          <a:prstGeom prst="rect">
            <a:avLst/>
          </a:prstGeom>
          <a:noFill/>
        </p:spPr>
        <p:txBody>
          <a:bodyPr wrap="square" rtlCol="0" anchor="t">
            <a:spAutoFit/>
          </a:bodyPr>
          <a:lstStyle/>
          <a:p>
            <a:pPr indent="0" eaLnBrk="1" latinLnBrk="0" hangingPunct="1">
              <a:lnSpc>
                <a:spcPct val="150000"/>
              </a:lnSpc>
              <a:buFont typeface="Wingdings" panose="05000000000000000000" pitchFamily="2" charset="2"/>
              <a:buNone/>
            </a:pPr>
            <a:r>
              <a:rPr lang="zh-CN" altLang="en-US" sz="2800" dirty="0">
                <a:solidFill>
                  <a:srgbClr val="FF0000"/>
                </a:solidFill>
                <a:latin typeface="黑体" panose="02010609060101010101" pitchFamily="49" charset="-122"/>
                <a:ea typeface="黑体" panose="02010609060101010101" pitchFamily="49" charset="-122"/>
                <a:sym typeface="+mn-ea"/>
              </a:rPr>
              <a:t>批判性思维：</a:t>
            </a:r>
            <a:endParaRPr lang="zh-CN" altLang="en-US" sz="2800" dirty="0">
              <a:solidFill>
                <a:srgbClr val="FF0000"/>
              </a:solidFill>
              <a:latin typeface="黑体" panose="02010609060101010101" pitchFamily="49" charset="-122"/>
              <a:ea typeface="黑体" panose="02010609060101010101" pitchFamily="49" charset="-122"/>
              <a:sym typeface="+mn-ea"/>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怀疑，但不否定一切</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开放，但不摇摆不定</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分析，但不吹毛求疵</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坚决，但不顽固不化</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评价，但不主观臆断</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5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mn-ea"/>
              </a:rPr>
              <a:t>有力，但不偏执自负</a:t>
            </a:r>
            <a:endParaRPr lang="zh-CN" altLang="en-US" sz="2800">
              <a:latin typeface="黑体" panose="02010609060101010101" pitchFamily="49" charset="-122"/>
              <a:ea typeface="黑体" panose="02010609060101010101" pitchFamily="49" charset="-122"/>
            </a:endParaRPr>
          </a:p>
        </p:txBody>
      </p:sp>
      <p:pic>
        <p:nvPicPr>
          <p:cNvPr id="41989" name="图片 41988" descr="CTisskepticaletc"/>
          <p:cNvPicPr>
            <a:picLocks noChangeAspect="1"/>
          </p:cNvPicPr>
          <p:nvPr/>
        </p:nvPicPr>
        <p:blipFill>
          <a:blip r:embed="rId2"/>
          <a:stretch>
            <a:fillRect/>
          </a:stretch>
        </p:blipFill>
        <p:spPr>
          <a:xfrm>
            <a:off x="6894830" y="-22860"/>
            <a:ext cx="5884545" cy="72688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19390" y="1456085"/>
            <a:ext cx="9670625" cy="683196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2.</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选言命题</a:t>
            </a:r>
            <a:r>
              <a:rPr lang="zh-CN" altLang="en-US" sz="3200" dirty="0">
                <a:solidFill>
                  <a:srgbClr val="FF0000"/>
                </a:solidFill>
                <a:latin typeface="黑体" panose="02010609060101010101" pitchFamily="49" charset="-122"/>
                <a:ea typeface="黑体" panose="02010609060101010101" pitchFamily="49" charset="-122"/>
              </a:rPr>
              <a:t>的有效推理形式</a:t>
            </a:r>
            <a:endParaRPr lang="en-US" altLang="zh-CN" sz="3200" dirty="0">
              <a:solidFill>
                <a:srgbClr val="FF0000"/>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）否定肯定式</a:t>
            </a:r>
            <a:endPar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lvl="0">
              <a:lnSpc>
                <a:spcPct val="150000"/>
              </a:lnSpc>
            </a:pPr>
            <a:r>
              <a:rPr lang="zh-CN" altLang="en-US" sz="2800" dirty="0">
                <a:solidFill>
                  <a:prstClr val="black"/>
                </a:solidFill>
                <a:latin typeface="黑体" panose="02010609060101010101" pitchFamily="49" charset="-122"/>
                <a:ea typeface="黑体" panose="02010609060101010101" pitchFamily="49" charset="-122"/>
              </a:rPr>
              <a:t>    这些作品，或者在思想性方面有缺点，或者艺术性方面有缺点；它们不是在思想性方面有缺点，所以，它们是在艺术性方面有缺点。</a:t>
            </a:r>
            <a:endParaRPr lang="zh-CN" altLang="en-US" sz="2800" dirty="0">
              <a:solidFill>
                <a:prstClr val="black"/>
              </a:solidFill>
              <a:latin typeface="黑体" panose="02010609060101010101" pitchFamily="49" charset="-122"/>
              <a:ea typeface="黑体" panose="02010609060101010101" pitchFamily="49" charset="-122"/>
            </a:endParaRPr>
          </a:p>
          <a:p>
            <a:pPr lvl="0">
              <a:lnSpc>
                <a:spcPct val="150000"/>
              </a:lnSpc>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lang="zh-CN" altLang="en-US" sz="2800" dirty="0">
                <a:solidFill>
                  <a:srgbClr val="0070C0"/>
                </a:solidFill>
                <a:latin typeface="黑体" panose="02010609060101010101" pitchFamily="49" charset="-122"/>
                <a:ea typeface="黑体" panose="02010609060101010101" pitchFamily="49" charset="-122"/>
                <a:sym typeface="+mn-ea"/>
              </a:rPr>
              <a:t>这一推理形式称为否定肯定式，其特点是否定其中一个必然肯定剩下的一个。</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lvl="0">
              <a:lnSpc>
                <a:spcPct val="150000"/>
              </a:lnSpc>
            </a:pPr>
            <a:endParaRPr kumimoji="0" lang="zh-CN" altLang="en-US" sz="28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mn-cs"/>
              <a:sym typeface="+mn-ea"/>
            </a:endParaRPr>
          </a:p>
          <a:p>
            <a:pPr lvl="0">
              <a:lnSpc>
                <a:spcPct val="150000"/>
              </a:lnSpc>
            </a:pP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19390" y="1456085"/>
            <a:ext cx="9670625" cy="415417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）附加</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lang="zh-CN" altLang="en-US" sz="2800" dirty="0">
                <a:latin typeface="黑体" panose="02010609060101010101" pitchFamily="49" charset="-122"/>
                <a:ea typeface="黑体" panose="02010609060101010101" pitchFamily="49" charset="-122"/>
                <a:sym typeface="+mn-ea"/>
              </a:rPr>
              <a:t>已知灰太狼要吃羊，所以，或者灰太狼要吃羊，或者红太狼要吃羊，这是不错的。</a:t>
            </a:r>
            <a:endParaRPr lang="zh-CN" altLang="en-US" sz="2800" dirty="0">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endParaRPr lang="zh-CN" altLang="en-US" sz="2800" dirty="0">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endParaRPr lang="zh-CN" altLang="en-US" sz="2800" dirty="0">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19390" y="1456085"/>
            <a:ext cx="9670625" cy="378460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海军上将在一艘巡洋舰上问舰上的一名水兵：“在战争中，炮手阵亡时你该怎么办？”这名水兵回答说：“什么也不做”。</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3200" dirty="0">
                <a:solidFill>
                  <a:schemeClr val="tx1"/>
                </a:solidFill>
                <a:latin typeface="黑体" panose="02010609060101010101" pitchFamily="49" charset="-122"/>
                <a:ea typeface="黑体" panose="02010609060101010101" pitchFamily="49" charset="-122"/>
                <a:sym typeface="+mn-ea"/>
              </a:rPr>
              <a:t>    上将最后没有处罚这名士兵，为什么？</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19390" y="1456085"/>
            <a:ext cx="9670625" cy="479996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3.</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选言命题的无效推理形式</a:t>
            </a: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肯定一部分选言，不能否定另一部分选言。</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    例如：</a:t>
            </a:r>
            <a:endParaRPr kumimoji="0" lang="zh-CN" altLang="en-US" sz="2800" b="0"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这些作品，或者在思想性方面有缺点，或者艺术性方面有缺点；它们是在思想性方面有缺点，所以，它们不是在艺术性方面有缺点。</a:t>
            </a:r>
            <a:endPar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264755" y="1118265"/>
            <a:ext cx="9670625" cy="526224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从前有位国王，派出五位大臣去收集黄金，各收集</a:t>
            </a:r>
            <a:r>
              <a:rPr kumimoji="0" lang="en-US" altLang="zh-CN"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1000</a:t>
            </a: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两，十两一锭。大臣按期交上黄金，但国王得到密报说有位大臣在每锭黄金上刮下一钱私吞了，但表面完全看不出来。</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国王下令将五位大臣交上来的黄金摆出来，并称：谁能一秤称出是哪位大臣贪污，给予重奖。</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411095" y="859790"/>
            <a:ext cx="9904730" cy="535432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4.</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负命题及其有效推理形式</a:t>
            </a: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）负命题</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0000"/>
                </a:solidFill>
                <a:latin typeface="黑体" panose="02010609060101010101" pitchFamily="49" charset="-122"/>
                <a:ea typeface="黑体" panose="02010609060101010101" pitchFamily="49" charset="-122"/>
                <a:sym typeface="+mn-ea"/>
              </a:rPr>
              <a:t>    负命题就是否定某个命题而构成的复合命题。负命题既可以是简单命题，也可以是复合命题。</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FF0000"/>
                </a:solidFill>
                <a:latin typeface="黑体" panose="02010609060101010101" pitchFamily="49" charset="-122"/>
                <a:ea typeface="黑体" panose="02010609060101010101" pitchFamily="49" charset="-122"/>
                <a:sym typeface="+mn-ea"/>
              </a:rPr>
              <a:t>例如：</a:t>
            </a:r>
            <a:endParaRPr lang="zh-CN" altLang="en-US" sz="2800" dirty="0">
              <a:solidFill>
                <a:srgbClr val="FF000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70C0"/>
                </a:solidFill>
                <a:latin typeface="黑体" panose="02010609060101010101" pitchFamily="49" charset="-122"/>
                <a:ea typeface="黑体" panose="02010609060101010101" pitchFamily="49" charset="-122"/>
                <a:sym typeface="+mn-ea"/>
              </a:rPr>
              <a:t>并非这个班的学生都是共青团员。</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70C0"/>
                </a:solidFill>
                <a:latin typeface="黑体" panose="02010609060101010101" pitchFamily="49" charset="-122"/>
                <a:ea typeface="黑体" panose="02010609060101010101" pitchFamily="49" charset="-122"/>
                <a:sym typeface="+mn-ea"/>
              </a:rPr>
              <a:t>　　并非我们只有完成了作业，才去打球。</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70C0"/>
                </a:solidFill>
                <a:latin typeface="黑体" panose="02010609060101010101" pitchFamily="49" charset="-122"/>
                <a:ea typeface="黑体" panose="02010609060101010101" pitchFamily="49" charset="-122"/>
                <a:sym typeface="+mn-ea"/>
              </a:rPr>
              <a:t>　　学习成绩好是因为天生聪明，这种说法不对。</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411095" y="1428750"/>
            <a:ext cx="9904730" cy="286131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）负假言命题的推理</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70C0"/>
                </a:solidFill>
                <a:latin typeface="黑体" panose="02010609060101010101" pitchFamily="49" charset="-122"/>
                <a:ea typeface="黑体" panose="02010609060101010101" pitchFamily="49" charset="-122"/>
                <a:sym typeface="+mn-ea"/>
              </a:rPr>
              <a:t>并非我们只有完成了作业，才去打球。</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70C0"/>
                </a:solidFill>
                <a:latin typeface="黑体" panose="02010609060101010101" pitchFamily="49" charset="-122"/>
                <a:ea typeface="黑体" panose="02010609060101010101" pitchFamily="49" charset="-122"/>
                <a:sym typeface="+mn-ea"/>
              </a:rPr>
              <a:t>　　学习成绩好是因为天生聪明，这种说法不对。</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01265" y="1993900"/>
            <a:ext cx="9904730" cy="147637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）负选言命题的推理</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70C0"/>
                </a:solidFill>
                <a:latin typeface="黑体" panose="02010609060101010101" pitchFamily="49" charset="-122"/>
                <a:ea typeface="黑体" panose="02010609060101010101" pitchFamily="49" charset="-122"/>
                <a:sym typeface="+mn-ea"/>
              </a:rPr>
              <a:t>并非这个班的学生或者是党员或者是共青团员。　　</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2501400" y="1117958"/>
            <a:ext cx="9197975" cy="829945"/>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sp>
        <p:nvSpPr>
          <p:cNvPr id="4" name="矩形 3"/>
          <p:cNvSpPr/>
          <p:nvPr/>
        </p:nvSpPr>
        <p:spPr>
          <a:xfrm>
            <a:off x="2501265" y="2156460"/>
            <a:ext cx="9904730" cy="1476375"/>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）负合取命题的推理</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70C0"/>
                </a:solidFill>
                <a:latin typeface="黑体" panose="02010609060101010101" pitchFamily="49" charset="-122"/>
                <a:ea typeface="黑体" panose="02010609060101010101" pitchFamily="49" charset="-122"/>
                <a:sym typeface="+mn-ea"/>
              </a:rPr>
              <a:t>小孙并非既会游泳又会打网球。　　</a:t>
            </a:r>
            <a:endPar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70350"/>
            <a:ext cx="3890010" cy="315468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948690" y="513715"/>
            <a:ext cx="11757025"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en-US" sz="2400" dirty="0">
                <a:solidFill>
                  <a:srgbClr val="000000"/>
                </a:solidFill>
                <a:latin typeface="黑体" panose="02010609060101010101" pitchFamily="49" charset="-122"/>
                <a:ea typeface="黑体" panose="02010609060101010101" pitchFamily="49" charset="-122"/>
                <a:sym typeface="+mn-ea"/>
              </a:rPr>
              <a:t>第</a:t>
            </a:r>
            <a:r>
              <a:rPr lang="en-US" altLang="zh-CN" sz="2400" dirty="0">
                <a:solidFill>
                  <a:srgbClr val="000000"/>
                </a:solidFill>
                <a:latin typeface="黑体" panose="02010609060101010101" pitchFamily="49" charset="-122"/>
                <a:ea typeface="黑体" panose="02010609060101010101" pitchFamily="49" charset="-122"/>
                <a:sym typeface="+mn-ea"/>
              </a:rPr>
              <a:t>12</a:t>
            </a:r>
            <a:r>
              <a:rPr lang="zh-CN" altLang="en-US" sz="2400" dirty="0">
                <a:solidFill>
                  <a:srgbClr val="000000"/>
                </a:solidFill>
                <a:latin typeface="黑体" panose="02010609060101010101" pitchFamily="49" charset="-122"/>
                <a:ea typeface="黑体" panose="02010609060101010101" pitchFamily="49" charset="-122"/>
                <a:sym typeface="+mn-ea"/>
              </a:rPr>
              <a:t>届国际逻辑学、方法论和科学哲学大会在西班牙举行，哈克教授、马斯教授和雷格教授中至少有一人参加了这次大会。已知：</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1</a:t>
            </a:r>
            <a:r>
              <a:rPr lang="zh-CN" altLang="en-US" sz="2400" dirty="0">
                <a:solidFill>
                  <a:srgbClr val="000000"/>
                </a:solidFill>
                <a:latin typeface="黑体" panose="02010609060101010101" pitchFamily="49" charset="-122"/>
                <a:ea typeface="黑体" panose="02010609060101010101" pitchFamily="49" charset="-122"/>
                <a:sym typeface="+mn-ea"/>
              </a:rPr>
              <a:t>）报名参加大会的人必须提交一篇英文论文，经专家审查后才会发出邀请函。</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en-US" sz="2400" dirty="0">
                <a:solidFill>
                  <a:srgbClr val="000000"/>
                </a:solidFill>
                <a:latin typeface="黑体" panose="02010609060101010101" pitchFamily="49" charset="-122"/>
                <a:ea typeface="黑体" panose="02010609060101010101" pitchFamily="49" charset="-122"/>
                <a:sym typeface="+mn-ea"/>
              </a:rPr>
              <a:t>）如果哈克教授参加这次大会，那么马斯教授一定参加。</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en-US" sz="2400" dirty="0">
                <a:solidFill>
                  <a:srgbClr val="000000"/>
                </a:solidFill>
                <a:latin typeface="黑体" panose="02010609060101010101" pitchFamily="49" charset="-122"/>
                <a:ea typeface="黑体" panose="02010609060101010101" pitchFamily="49" charset="-122"/>
                <a:sym typeface="+mn-ea"/>
              </a:rPr>
              <a:t>）雷格教授只向大会提交了一篇德文论文。</a:t>
            </a:r>
            <a:br>
              <a:rPr lang="zh-CN" altLang="en-US" sz="2400" dirty="0">
                <a:latin typeface="黑体" panose="02010609060101010101" pitchFamily="49" charset="-122"/>
                <a:ea typeface="黑体" panose="02010609060101010101" pitchFamily="49" charset="-122"/>
                <a:sym typeface="+mn-ea"/>
              </a:rPr>
            </a:br>
            <a:r>
              <a:rPr lang="zh-CN" altLang="en-US" sz="2400" dirty="0">
                <a:latin typeface="黑体" panose="02010609060101010101" pitchFamily="49" charset="-122"/>
                <a:ea typeface="黑体" panose="02010609060101010101" pitchFamily="49" charset="-122"/>
                <a:sym typeface="+mn-ea"/>
              </a:rPr>
              <a:t>    </a:t>
            </a:r>
            <a:r>
              <a:rPr lang="zh-CN" altLang="en-US" sz="2400" dirty="0">
                <a:solidFill>
                  <a:srgbClr val="0070C0"/>
                </a:solidFill>
                <a:latin typeface="黑体" panose="02010609060101010101" pitchFamily="49" charset="-122"/>
                <a:ea typeface="黑体" panose="02010609060101010101" pitchFamily="49" charset="-122"/>
                <a:sym typeface="+mn-ea"/>
              </a:rPr>
              <a:t>根据以上情况，以下哪项一定为真？</a:t>
            </a:r>
            <a:br>
              <a:rPr lang="zh-CN" altLang="en-US" sz="2400" dirty="0">
                <a:solidFill>
                  <a:srgbClr val="0070C0"/>
                </a:solidFill>
                <a:latin typeface="黑体" panose="02010609060101010101" pitchFamily="49" charset="-122"/>
                <a:ea typeface="黑体" panose="02010609060101010101" pitchFamily="49" charset="-122"/>
                <a:sym typeface="+mn-ea"/>
              </a:rPr>
            </a:br>
            <a:r>
              <a:rPr lang="zh-CN" altLang="en-US" sz="2400" dirty="0">
                <a:latin typeface="黑体" panose="02010609060101010101" pitchFamily="49" charset="-122"/>
                <a:ea typeface="黑体" panose="02010609060101010101" pitchFamily="49" charset="-122"/>
                <a:sym typeface="+mn-ea"/>
              </a:rPr>
              <a:t>    </a:t>
            </a:r>
            <a:r>
              <a:rPr lang="en-US" altLang="zh-CN" sz="2400" dirty="0">
                <a:solidFill>
                  <a:srgbClr val="000000"/>
                </a:solidFill>
                <a:latin typeface="黑体" panose="02010609060101010101" pitchFamily="49" charset="-122"/>
                <a:ea typeface="黑体" panose="02010609060101010101" pitchFamily="49" charset="-122"/>
                <a:sym typeface="+mn-ea"/>
              </a:rPr>
              <a:t>A</a:t>
            </a:r>
            <a:r>
              <a:rPr lang="zh-CN" altLang="en-US" sz="2400" dirty="0">
                <a:solidFill>
                  <a:srgbClr val="000000"/>
                </a:solidFill>
                <a:latin typeface="黑体" panose="02010609060101010101" pitchFamily="49" charset="-122"/>
                <a:ea typeface="黑体" panose="02010609060101010101" pitchFamily="49" charset="-122"/>
                <a:sym typeface="+mn-ea"/>
              </a:rPr>
              <a:t>．哈克教授参加了这次大会。</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    </a:t>
            </a:r>
            <a:r>
              <a:rPr lang="en-US" altLang="zh-CN" sz="2400" dirty="0">
                <a:solidFill>
                  <a:srgbClr val="000000"/>
                </a:solidFill>
                <a:latin typeface="黑体" panose="02010609060101010101" pitchFamily="49" charset="-122"/>
                <a:ea typeface="黑体" panose="02010609060101010101" pitchFamily="49" charset="-122"/>
                <a:sym typeface="+mn-ea"/>
              </a:rPr>
              <a:t>B</a:t>
            </a:r>
            <a:r>
              <a:rPr lang="zh-CN" altLang="en-US" sz="2400" dirty="0">
                <a:solidFill>
                  <a:srgbClr val="000000"/>
                </a:solidFill>
                <a:latin typeface="黑体" panose="02010609060101010101" pitchFamily="49" charset="-122"/>
                <a:ea typeface="黑体" panose="02010609060101010101" pitchFamily="49" charset="-122"/>
                <a:sym typeface="+mn-ea"/>
              </a:rPr>
              <a:t>．马斯教授参加了这次大会。</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    </a:t>
            </a:r>
            <a:r>
              <a:rPr lang="en-US" altLang="zh-CN" sz="2400" dirty="0">
                <a:solidFill>
                  <a:srgbClr val="000000"/>
                </a:solidFill>
                <a:latin typeface="黑体" panose="02010609060101010101" pitchFamily="49" charset="-122"/>
                <a:ea typeface="黑体" panose="02010609060101010101" pitchFamily="49" charset="-122"/>
                <a:sym typeface="+mn-ea"/>
              </a:rPr>
              <a:t>C</a:t>
            </a:r>
            <a:r>
              <a:rPr lang="zh-CN" altLang="en-US" sz="2400" dirty="0">
                <a:solidFill>
                  <a:srgbClr val="000000"/>
                </a:solidFill>
                <a:latin typeface="黑体" panose="02010609060101010101" pitchFamily="49" charset="-122"/>
                <a:ea typeface="黑体" panose="02010609060101010101" pitchFamily="49" charset="-122"/>
                <a:sym typeface="+mn-ea"/>
              </a:rPr>
              <a:t>．雷格教授参加了这次大会。</a:t>
            </a:r>
            <a:br>
              <a:rPr lang="zh-CN" altLang="en-US" sz="2400" dirty="0">
                <a:solidFill>
                  <a:srgbClr val="000000"/>
                </a:solidFill>
                <a:latin typeface="黑体" panose="02010609060101010101" pitchFamily="49" charset="-122"/>
                <a:ea typeface="黑体" panose="02010609060101010101" pitchFamily="49" charset="-122"/>
                <a:sym typeface="+mn-ea"/>
              </a:rPr>
            </a:br>
            <a:r>
              <a:rPr lang="zh-CN" altLang="en-US" sz="2400" dirty="0">
                <a:solidFill>
                  <a:srgbClr val="000000"/>
                </a:solidFill>
                <a:latin typeface="黑体" panose="02010609060101010101" pitchFamily="49" charset="-122"/>
                <a:ea typeface="黑体" panose="02010609060101010101" pitchFamily="49" charset="-122"/>
                <a:sym typeface="+mn-ea"/>
              </a:rPr>
              <a:t>    </a:t>
            </a:r>
            <a:r>
              <a:rPr lang="en-US" altLang="zh-CN" sz="2400" dirty="0">
                <a:solidFill>
                  <a:srgbClr val="000000"/>
                </a:solidFill>
                <a:latin typeface="黑体" panose="02010609060101010101" pitchFamily="49" charset="-122"/>
                <a:ea typeface="黑体" panose="02010609060101010101" pitchFamily="49" charset="-122"/>
                <a:sym typeface="+mn-ea"/>
              </a:rPr>
              <a:t>D</a:t>
            </a:r>
            <a:r>
              <a:rPr lang="zh-CN" altLang="en-US" sz="2400" dirty="0">
                <a:solidFill>
                  <a:srgbClr val="000000"/>
                </a:solidFill>
                <a:latin typeface="黑体" panose="02010609060101010101" pitchFamily="49" charset="-122"/>
                <a:ea typeface="黑体" panose="02010609060101010101" pitchFamily="49" charset="-122"/>
                <a:sym typeface="+mn-ea"/>
              </a:rPr>
              <a:t>．哈克教授和马斯教授都参加了这次大会。</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709035" y="1596073"/>
            <a:ext cx="732917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cs typeface="+mn-ea"/>
                <a:sym typeface="+mn-lt"/>
              </a:rPr>
              <a:t>二</a:t>
            </a:r>
            <a:r>
              <a:rPr lang="zh-CN" altLang="en-US" sz="3200" dirty="0">
                <a:solidFill>
                  <a:srgbClr val="FF0000"/>
                </a:solidFill>
                <a:latin typeface="黑体" panose="02010609060101010101" pitchFamily="49" charset="-122"/>
                <a:ea typeface="黑体" panose="02010609060101010101" pitchFamily="49" charset="-122"/>
                <a:cs typeface="+mn-ea"/>
                <a:sym typeface="+mn-lt"/>
              </a:rPr>
              <a:t>、批判性思维的历史发展</a:t>
            </a:r>
            <a:endParaRPr lang="zh-CN" altLang="en-US" sz="3200" dirty="0">
              <a:solidFill>
                <a:srgbClr val="FF000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1.</a:t>
            </a:r>
            <a:r>
              <a:rPr lang="zh-CN" altLang="en-US" sz="3200" dirty="0">
                <a:solidFill>
                  <a:schemeClr val="tx1"/>
                </a:solidFill>
                <a:latin typeface="黑体" panose="02010609060101010101" pitchFamily="49" charset="-122"/>
                <a:ea typeface="黑体" panose="02010609060101010101" pitchFamily="49" charset="-122"/>
                <a:cs typeface="+mn-ea"/>
                <a:sym typeface="+mn-lt"/>
              </a:rPr>
              <a:t>苏格拉底的助产术</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2.</a:t>
            </a:r>
            <a:r>
              <a:rPr lang="zh-CN" altLang="en-US" sz="3200" dirty="0">
                <a:solidFill>
                  <a:schemeClr val="tx1"/>
                </a:solidFill>
                <a:latin typeface="黑体" panose="02010609060101010101" pitchFamily="49" charset="-122"/>
                <a:ea typeface="黑体" panose="02010609060101010101" pitchFamily="49" charset="-122"/>
                <a:cs typeface="+mn-ea"/>
                <a:sym typeface="+mn-lt"/>
              </a:rPr>
              <a:t>中世纪的逻辑论证</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3.</a:t>
            </a:r>
            <a:r>
              <a:rPr lang="zh-CN" altLang="en-US" sz="3200" dirty="0">
                <a:solidFill>
                  <a:schemeClr val="tx1"/>
                </a:solidFill>
                <a:latin typeface="黑体" panose="02010609060101010101" pitchFamily="49" charset="-122"/>
                <a:ea typeface="黑体" panose="02010609060101010101" pitchFamily="49" charset="-122"/>
                <a:cs typeface="+mn-ea"/>
                <a:sym typeface="+mn-lt"/>
              </a:rPr>
              <a:t>文艺复兴之后的理性思维发展</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4.</a:t>
            </a:r>
            <a:r>
              <a:rPr lang="zh-CN" altLang="en-US" sz="3200" dirty="0">
                <a:solidFill>
                  <a:schemeClr val="tx1"/>
                </a:solidFill>
                <a:latin typeface="黑体" panose="02010609060101010101" pitchFamily="49" charset="-122"/>
                <a:ea typeface="黑体" panose="02010609060101010101" pitchFamily="49" charset="-122"/>
                <a:cs typeface="+mn-ea"/>
                <a:sym typeface="+mn-lt"/>
              </a:rPr>
              <a:t>现代教育对思维自身的反思</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4505960" y="3182620"/>
            <a:ext cx="6122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zh-CN" altLang="en-US" sz="6000" dirty="0">
                <a:solidFill>
                  <a:srgbClr val="FF0000"/>
                </a:solidFill>
                <a:latin typeface="黑体" panose="02010609060101010101" pitchFamily="49" charset="-122"/>
                <a:ea typeface="黑体" panose="02010609060101010101" pitchFamily="49" charset="-122"/>
                <a:cs typeface="+mn-ea"/>
                <a:sym typeface="+mn-lt"/>
              </a:rPr>
              <a:t>归纳论证</a:t>
            </a:r>
            <a:endParaRPr lang="zh-CN" altLang="en-US" sz="6000" dirty="0">
              <a:solidFill>
                <a:srgbClr val="FF0000"/>
              </a:solidFill>
              <a:latin typeface="黑体" panose="02010609060101010101" pitchFamily="49" charset="-122"/>
              <a:ea typeface="黑体" panose="02010609060101010101" pitchFamily="49" charset="-122"/>
              <a:cs typeface="+mn-ea"/>
              <a:sym typeface="+mn-lt"/>
            </a:endParaRPr>
          </a:p>
        </p:txBody>
      </p:sp>
      <p:sp>
        <p:nvSpPr>
          <p:cNvPr id="23" name="Text Box 3"/>
          <p:cNvSpPr>
            <a:spLocks noChangeArrowheads="1"/>
          </p:cNvSpPr>
          <p:nvPr/>
        </p:nvSpPr>
        <p:spPr bwMode="auto">
          <a:xfrm>
            <a:off x="4141440" y="161409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5</a:t>
            </a:r>
            <a:endParaRPr lang="en-US" altLang="zh-CN"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89350" y="1454150"/>
            <a:ext cx="766508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altLang="zh-CN" sz="4400" dirty="0">
                <a:solidFill>
                  <a:schemeClr val="tx1"/>
                </a:solidFill>
                <a:latin typeface="黑体" panose="02010609060101010101" pitchFamily="49" charset="-122"/>
                <a:ea typeface="黑体" panose="02010609060101010101" pitchFamily="49" charset="-122"/>
                <a:cs typeface="+mn-ea"/>
                <a:sym typeface="+mn-lt"/>
              </a:rPr>
              <a:t>1.</a:t>
            </a:r>
            <a:r>
              <a:rPr lang="zh-CN" altLang="en-US" sz="4400" dirty="0">
                <a:solidFill>
                  <a:schemeClr val="tx1"/>
                </a:solidFill>
                <a:latin typeface="黑体" panose="02010609060101010101" pitchFamily="49" charset="-122"/>
                <a:ea typeface="黑体" panose="02010609060101010101" pitchFamily="49" charset="-122"/>
                <a:cs typeface="+mn-ea"/>
                <a:sym typeface="+mn-lt"/>
              </a:rPr>
              <a:t>归纳概述</a:t>
            </a:r>
            <a:endParaRPr lang="zh-CN" altLang="en-US" sz="44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4400" dirty="0">
                <a:solidFill>
                  <a:schemeClr val="tx1"/>
                </a:solidFill>
                <a:latin typeface="黑体" panose="02010609060101010101" pitchFamily="49" charset="-122"/>
                <a:ea typeface="黑体" panose="02010609060101010101" pitchFamily="49" charset="-122"/>
                <a:cs typeface="+mn-ea"/>
                <a:sym typeface="+mn-lt"/>
              </a:rPr>
              <a:t>2.</a:t>
            </a:r>
            <a:r>
              <a:rPr lang="zh-CN" altLang="en-US" sz="4400" dirty="0">
                <a:solidFill>
                  <a:schemeClr val="tx1"/>
                </a:solidFill>
                <a:latin typeface="黑体" panose="02010609060101010101" pitchFamily="49" charset="-122"/>
                <a:ea typeface="黑体" panose="02010609060101010101" pitchFamily="49" charset="-122"/>
                <a:cs typeface="+mn-ea"/>
                <a:sym typeface="+mn-lt"/>
              </a:rPr>
              <a:t>归纳论证</a:t>
            </a:r>
            <a:endParaRPr lang="zh-CN" altLang="en-US" sz="44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4400" dirty="0">
                <a:latin typeface="黑体" panose="02010609060101010101" pitchFamily="49" charset="-122"/>
                <a:ea typeface="黑体" panose="02010609060101010101" pitchFamily="49" charset="-122"/>
                <a:cs typeface="+mn-ea"/>
                <a:sym typeface="+mn-lt"/>
              </a:rPr>
              <a:t>3.</a:t>
            </a:r>
            <a:r>
              <a:rPr lang="zh-CN" altLang="en-US" sz="4400" dirty="0">
                <a:solidFill>
                  <a:schemeClr val="tx1"/>
                </a:solidFill>
                <a:latin typeface="黑体" panose="02010609060101010101" pitchFamily="49" charset="-122"/>
                <a:ea typeface="黑体" panose="02010609060101010101" pitchFamily="49" charset="-122"/>
                <a:cs typeface="+mn-ea"/>
                <a:sym typeface="+mn-lt"/>
              </a:rPr>
              <a:t>实例分析</a:t>
            </a:r>
            <a:endParaRPr lang="zh-CN" altLang="en-US" sz="44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421380" y="1270635"/>
            <a:ext cx="823404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1.</a:t>
            </a:r>
            <a:r>
              <a:rPr lang="zh-CN" altLang="en-US" sz="3600" dirty="0">
                <a:solidFill>
                  <a:srgbClr val="FF0000"/>
                </a:solidFill>
                <a:latin typeface="黑体" panose="02010609060101010101" pitchFamily="49" charset="-122"/>
                <a:ea typeface="黑体" panose="02010609060101010101" pitchFamily="49" charset="-122"/>
                <a:sym typeface="+mn-ea"/>
              </a:rPr>
              <a:t>归纳概述</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归纳，或称归纳方法，也称归纳推理，是从个别性知识作为前提推出一般性知识作为结论的思维模式。</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归纳推理来源于拉丁文</a:t>
            </a:r>
            <a:r>
              <a:rPr lang="en-US" altLang="zh-CN" sz="2800" dirty="0">
                <a:latin typeface="黑体" panose="02010609060101010101" pitchFamily="49" charset="-122"/>
                <a:ea typeface="黑体" panose="02010609060101010101" pitchFamily="49" charset="-122"/>
                <a:sym typeface="+mn-ea"/>
              </a:rPr>
              <a:t>indactia</a:t>
            </a:r>
            <a:r>
              <a:rPr lang="zh-CN" altLang="en-US" sz="2800" dirty="0">
                <a:latin typeface="黑体" panose="02010609060101010101" pitchFamily="49" charset="-122"/>
                <a:ea typeface="黑体" panose="02010609060101010101" pitchFamily="49" charset="-122"/>
                <a:sym typeface="+mn-ea"/>
              </a:rPr>
              <a:t>一词，这个词的本意为“诱导”。</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001645" y="1663065"/>
            <a:ext cx="810196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lvl="1"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一位小伙儿听了门口的盲人音乐家的演奏，十分赞叹，说：“盲人一般都有音乐天才，比如阿丙。你该听过</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二泉映月</a:t>
            </a:r>
            <a:r>
              <a:rPr lang="en-US" altLang="zh-CN" sz="3200" dirty="0">
                <a:solidFill>
                  <a:schemeClr val="tx1"/>
                </a:solidFill>
                <a:latin typeface="黑体" panose="02010609060101010101" pitchFamily="49" charset="-122"/>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吧？”</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6062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630555" y="1712595"/>
            <a:ext cx="11711305" cy="279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marL="457200" lvl="1" indent="0" algn="l" defTabSz="914400" eaLnBrk="1" latinLnBrk="0" hangingPunct="1">
              <a:lnSpc>
                <a:spcPct val="150000"/>
              </a:lnSpc>
              <a:spcBef>
                <a:spcPts val="0"/>
              </a:spcBef>
              <a:buClr>
                <a:srgbClr val="CCCCFF"/>
              </a:buClr>
              <a:buSzPct val="50000"/>
              <a:buFont typeface="Wingdings" panose="05000000000000000000" pitchFamily="2" charset="2"/>
              <a:buNone/>
            </a:pPr>
            <a:r>
              <a:rPr lang="en-US" altLang="zh-CN" sz="3200" b="1" dirty="0">
                <a:solidFill>
                  <a:schemeClr val="tx1"/>
                </a:solidFill>
                <a:effectLst/>
                <a:latin typeface="黑体" panose="02010609060101010101" pitchFamily="49" charset="-122"/>
                <a:ea typeface="黑体" panose="02010609060101010101" pitchFamily="49" charset="-122"/>
                <a:cs typeface="+mn-ea"/>
                <a:sym typeface="+mn-ea"/>
              </a:rPr>
              <a:t>     </a:t>
            </a: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这个人是盲人</a:t>
            </a:r>
            <a:r>
              <a:rPr lang="en-US" altLang="zh-CN" sz="3200" dirty="0">
                <a:solidFill>
                  <a:schemeClr val="tx1"/>
                </a:solidFill>
                <a:effectLst/>
                <a:latin typeface="黑体" panose="02010609060101010101" pitchFamily="49" charset="-122"/>
                <a:ea typeface="黑体" panose="02010609060101010101" pitchFamily="49" charset="-122"/>
                <a:cs typeface="+mn-ea"/>
                <a:sym typeface="+mn-ea"/>
              </a:rPr>
              <a:t>,</a:t>
            </a: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有音乐才能。阿丙是盲人</a:t>
            </a:r>
            <a:r>
              <a:rPr lang="en-US" altLang="zh-CN" sz="3200" dirty="0">
                <a:solidFill>
                  <a:schemeClr val="tx1"/>
                </a:solidFill>
                <a:effectLst/>
                <a:latin typeface="黑体" panose="02010609060101010101" pitchFamily="49" charset="-122"/>
                <a:ea typeface="黑体" panose="02010609060101010101" pitchFamily="49" charset="-122"/>
                <a:cs typeface="+mn-ea"/>
                <a:sym typeface="+mn-ea"/>
              </a:rPr>
              <a:t>,</a:t>
            </a: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也有音乐才能。</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ea"/>
            </a:endParaRPr>
          </a:p>
          <a:p>
            <a:pPr marL="742950" lvl="1" indent="0" algn="l" defTabSz="914400" eaLnBrk="1" latinLnBrk="0" hangingPunct="1">
              <a:lnSpc>
                <a:spcPct val="150000"/>
              </a:lnSpc>
              <a:spcBef>
                <a:spcPts val="0"/>
              </a:spcBef>
              <a:buClr>
                <a:srgbClr val="CCCCFF"/>
              </a:buClr>
              <a:buSzPct val="50000"/>
              <a:buFont typeface="Wingdings" panose="05000000000000000000" pitchFamily="2" charset="2"/>
              <a:buNone/>
            </a:pP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    └────────┘　　　　</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ea"/>
            </a:endParaRPr>
          </a:p>
          <a:p>
            <a:pPr marL="742950" lvl="1" indent="0" algn="l" defTabSz="914400" eaLnBrk="1" latinLnBrk="0" hangingPunct="1">
              <a:lnSpc>
                <a:spcPct val="100000"/>
              </a:lnSpc>
              <a:spcBef>
                <a:spcPts val="0"/>
              </a:spcBef>
              <a:buClr>
                <a:srgbClr val="CCCCFF"/>
              </a:buClr>
              <a:buSzPct val="50000"/>
              <a:buFont typeface="Wingdings" panose="05000000000000000000" pitchFamily="2" charset="2"/>
              <a:buNone/>
            </a:pP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　　　　　　　 </a:t>
            </a:r>
            <a:r>
              <a:rPr lang="zh-CN" altLang="en-US" sz="3200" dirty="0">
                <a:solidFill>
                  <a:srgbClr val="FF0000"/>
                </a:solidFill>
                <a:effectLst/>
                <a:latin typeface="黑体" panose="02010609060101010101" pitchFamily="49" charset="-122"/>
                <a:ea typeface="黑体" panose="02010609060101010101" pitchFamily="49" charset="-122"/>
                <a:cs typeface="+mn-ea"/>
                <a:sym typeface="+mn-ea"/>
              </a:rPr>
              <a:t>归纳关系</a:t>
            </a: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　</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ea"/>
            </a:endParaRPr>
          </a:p>
          <a:p>
            <a:pPr marL="742950" lvl="1" indent="0" algn="l" defTabSz="914400" eaLnBrk="1" latinLnBrk="0" hangingPunct="1">
              <a:lnSpc>
                <a:spcPct val="150000"/>
              </a:lnSpc>
              <a:spcBef>
                <a:spcPts val="0"/>
              </a:spcBef>
              <a:buClr>
                <a:srgbClr val="CCCCFF"/>
              </a:buClr>
              <a:buSzPct val="50000"/>
              <a:buFont typeface="Wingdings" panose="05000000000000000000" pitchFamily="2" charset="2"/>
              <a:buNone/>
            </a:pP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      所以</a:t>
            </a:r>
            <a:r>
              <a:rPr lang="en-US" altLang="zh-CN" sz="3200" dirty="0">
                <a:solidFill>
                  <a:schemeClr val="tx1"/>
                </a:solidFill>
                <a:effectLst/>
                <a:latin typeface="黑体" panose="02010609060101010101" pitchFamily="49" charset="-122"/>
                <a:ea typeface="黑体" panose="02010609060101010101" pitchFamily="49" charset="-122"/>
                <a:cs typeface="+mn-ea"/>
                <a:sym typeface="+mn-ea"/>
              </a:rPr>
              <a:t>,</a:t>
            </a:r>
            <a:r>
              <a:rPr lang="zh-CN" altLang="en-US" sz="3200" dirty="0">
                <a:solidFill>
                  <a:schemeClr val="tx1"/>
                </a:solidFill>
                <a:effectLst/>
                <a:latin typeface="黑体" panose="02010609060101010101" pitchFamily="49" charset="-122"/>
                <a:ea typeface="黑体" panose="02010609060101010101" pitchFamily="49" charset="-122"/>
                <a:cs typeface="+mn-ea"/>
                <a:sym typeface="+mn-ea"/>
              </a:rPr>
              <a:t>盲人一般都有音乐才能</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ea"/>
            </a:endParaRPr>
          </a:p>
        </p:txBody>
      </p:sp>
      <p:sp>
        <p:nvSpPr>
          <p:cNvPr id="78852" name="Line 6"/>
          <p:cNvSpPr/>
          <p:nvPr/>
        </p:nvSpPr>
        <p:spPr>
          <a:xfrm>
            <a:off x="4162425" y="2928620"/>
            <a:ext cx="10160" cy="883920"/>
          </a:xfrm>
          <a:prstGeom prst="line">
            <a:avLst/>
          </a:prstGeom>
          <a:ln w="25400" cap="flat" cmpd="sng">
            <a:solidFill>
              <a:srgbClr val="0A1A3B"/>
            </a:solidFill>
            <a:prstDash val="solid"/>
            <a:headEnd type="none" w="med" len="med"/>
            <a:tailEnd type="triangle" w="lg" len="med"/>
          </a:ln>
        </p:spPr>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par>
                                <p:cTn id="17" presetID="12" presetClass="entr" presetSubtype="1" fill="hold" nodeType="withEffect">
                                  <p:stCondLst>
                                    <p:cond delay="0"/>
                                  </p:stCondLst>
                                  <p:childTnLst>
                                    <p:set>
                                      <p:cBhvr>
                                        <p:cTn id="18" dur="1" fill="hold">
                                          <p:stCondLst>
                                            <p:cond delay="0"/>
                                          </p:stCondLst>
                                        </p:cTn>
                                        <p:tgtEl>
                                          <p:spTgt spid="78852"/>
                                        </p:tgtEl>
                                        <p:attrNameLst>
                                          <p:attrName>style.visibility</p:attrName>
                                        </p:attrNameLst>
                                      </p:cBhvr>
                                      <p:to>
                                        <p:strVal val="visible"/>
                                      </p:to>
                                    </p:set>
                                    <p:animEffect transition="in" filter="slide(fromTop)">
                                      <p:cBhvr>
                                        <p:cTn id="19"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843405" y="821055"/>
            <a:ext cx="1033907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历史上曾经出现过许多永动机的设计方案。最著名的一个永动机设计方案是</a:t>
            </a:r>
            <a:r>
              <a:rPr lang="en-US" altLang="zh-CN" sz="2800" dirty="0">
                <a:solidFill>
                  <a:srgbClr val="000000"/>
                </a:solidFill>
                <a:latin typeface="黑体" panose="02010609060101010101" pitchFamily="49" charset="-122"/>
                <a:ea typeface="黑体" panose="02010609060101010101" pitchFamily="49" charset="-122"/>
                <a:sym typeface="+mn-ea"/>
              </a:rPr>
              <a:t>13</a:t>
            </a:r>
            <a:r>
              <a:rPr lang="zh-CN" altLang="en-US" sz="2800" dirty="0">
                <a:solidFill>
                  <a:srgbClr val="000000"/>
                </a:solidFill>
                <a:latin typeface="黑体" panose="02010609060101010101" pitchFamily="49" charset="-122"/>
                <a:ea typeface="黑体" panose="02010609060101010101" pitchFamily="49" charset="-122"/>
                <a:sym typeface="+mn-ea"/>
              </a:rPr>
              <a:t>世纪一个叫亨内考的法国人提出来的。后来他的设计被不少人以不同的形式复制出来，但都未成功过。</a:t>
            </a:r>
            <a:r>
              <a:rPr lang="en-US" altLang="zh-CN" sz="2800" dirty="0">
                <a:solidFill>
                  <a:srgbClr val="000000"/>
                </a:solidFill>
                <a:latin typeface="黑体" panose="02010609060101010101" pitchFamily="49" charset="-122"/>
                <a:ea typeface="黑体" panose="02010609060101010101" pitchFamily="49" charset="-122"/>
                <a:sym typeface="+mn-ea"/>
              </a:rPr>
              <a:t>17</a:t>
            </a:r>
            <a:r>
              <a:rPr lang="zh-CN" altLang="en-US" sz="2800" dirty="0">
                <a:solidFill>
                  <a:srgbClr val="000000"/>
                </a:solidFill>
                <a:latin typeface="黑体" panose="02010609060101010101" pitchFamily="49" charset="-122"/>
                <a:ea typeface="黑体" panose="02010609060101010101" pitchFamily="49" charset="-122"/>
                <a:sym typeface="+mn-ea"/>
              </a:rPr>
              <a:t>到</a:t>
            </a:r>
            <a:r>
              <a:rPr lang="en-US" altLang="zh-CN" sz="2800" dirty="0">
                <a:solidFill>
                  <a:srgbClr val="000000"/>
                </a:solidFill>
                <a:latin typeface="黑体" panose="02010609060101010101" pitchFamily="49" charset="-122"/>
                <a:ea typeface="黑体" panose="02010609060101010101" pitchFamily="49" charset="-122"/>
                <a:sym typeface="+mn-ea"/>
              </a:rPr>
              <a:t>18</a:t>
            </a:r>
            <a:r>
              <a:rPr lang="zh-CN" altLang="en-US" sz="2800" dirty="0">
                <a:solidFill>
                  <a:srgbClr val="000000"/>
                </a:solidFill>
                <a:latin typeface="黑体" panose="02010609060101010101" pitchFamily="49" charset="-122"/>
                <a:ea typeface="黑体" panose="02010609060101010101" pitchFamily="49" charset="-122"/>
                <a:sym typeface="+mn-ea"/>
              </a:rPr>
              <a:t>世纪，人们又提出过各种永动机的设计方案，有采用“螺旋汲水器”，有利用轮子的惯性，水的浮力或毛细作用的。但是，所有这些方案都以失败告终。</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法国科学院在</a:t>
            </a:r>
            <a:r>
              <a:rPr lang="en-US" altLang="zh-CN" sz="2800" dirty="0">
                <a:solidFill>
                  <a:srgbClr val="000000"/>
                </a:solidFill>
                <a:latin typeface="黑体" panose="02010609060101010101" pitchFamily="49" charset="-122"/>
                <a:ea typeface="黑体" panose="02010609060101010101" pitchFamily="49" charset="-122"/>
                <a:sym typeface="+mn-ea"/>
              </a:rPr>
              <a:t>1775</a:t>
            </a:r>
            <a:r>
              <a:rPr lang="zh-CN" altLang="en-US" sz="2800" dirty="0">
                <a:solidFill>
                  <a:srgbClr val="000000"/>
                </a:solidFill>
                <a:latin typeface="黑体" panose="02010609060101010101" pitchFamily="49" charset="-122"/>
                <a:ea typeface="黑体" panose="02010609060101010101" pitchFamily="49" charset="-122"/>
                <a:sym typeface="+mn-ea"/>
              </a:rPr>
              <a:t>年针对愈来愈多的投送审查的设计方案作出决议，声明不再审查任何有关永动机的设计方案。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76220" y="906780"/>
            <a:ext cx="1033907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亨内考的设计方案失败了，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采用“螺旋汲水器” 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利用轮子惯性的设计方案失败了，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利用水的浮力的设计方案失败了，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利用毛细作用的设计方案失败了，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利用同性磁极间排斥作用的设计方案失败了，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r>
              <a:rPr lang="en-US" altLang="zh-CN" sz="2800" dirty="0">
                <a:solidFill>
                  <a:srgbClr val="000000"/>
                </a:solidFill>
                <a:latin typeface="黑体" panose="02010609060101010101" pitchFamily="49" charset="-122"/>
                <a:ea typeface="黑体" panose="02010609060101010101" pitchFamily="49" charset="-122"/>
                <a:sym typeface="+mn-ea"/>
              </a:rPr>
              <a:t>……</a:t>
            </a:r>
            <a:endParaRPr lang="en-US" altLang="zh-CN"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所以， 任何永动机的设计方案都是要失败的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986405" y="1535113"/>
            <a:ext cx="886333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altLang="zh-CN" sz="3600" dirty="0">
                <a:solidFill>
                  <a:schemeClr val="tx1"/>
                </a:solidFill>
                <a:latin typeface="黑体" panose="02010609060101010101" pitchFamily="49" charset="-122"/>
                <a:ea typeface="黑体" panose="02010609060101010101" pitchFamily="49" charset="-122"/>
                <a:cs typeface="+mn-ea"/>
                <a:sym typeface="+mn-lt"/>
              </a:rPr>
              <a:t>    </a:t>
            </a:r>
            <a:r>
              <a:rPr lang="zh-CN" altLang="en-US" sz="3600" dirty="0">
                <a:solidFill>
                  <a:schemeClr val="tx1"/>
                </a:solidFill>
                <a:latin typeface="黑体" panose="02010609060101010101" pitchFamily="49" charset="-122"/>
                <a:ea typeface="黑体" panose="02010609060101010101" pitchFamily="49" charset="-122"/>
                <a:cs typeface="+mn-ea"/>
                <a:sym typeface="+mn-lt"/>
              </a:rPr>
              <a:t>归纳推理是依据归纳方法进行的推理。常用的归纳方法主要包括</a:t>
            </a:r>
            <a:r>
              <a:rPr lang="zh-CN" altLang="en-US" sz="3600" dirty="0">
                <a:solidFill>
                  <a:srgbClr val="FF0000"/>
                </a:solidFill>
                <a:latin typeface="黑体" panose="02010609060101010101" pitchFamily="49" charset="-122"/>
                <a:ea typeface="黑体" panose="02010609060101010101" pitchFamily="49" charset="-122"/>
                <a:sym typeface="+mn-ea"/>
              </a:rPr>
              <a:t>简单枚举归纳</a:t>
            </a:r>
            <a:r>
              <a:rPr lang="zh-CN" altLang="en-US" sz="3600" dirty="0">
                <a:solidFill>
                  <a:srgbClr val="000000"/>
                </a:solidFill>
                <a:latin typeface="黑体" panose="02010609060101010101" pitchFamily="49" charset="-122"/>
                <a:ea typeface="黑体" panose="02010609060101010101" pitchFamily="49" charset="-122"/>
                <a:sym typeface="+mn-ea"/>
              </a:rPr>
              <a:t>、</a:t>
            </a:r>
            <a:r>
              <a:rPr lang="zh-CN" altLang="en-US" sz="3600" dirty="0">
                <a:solidFill>
                  <a:srgbClr val="FF0000"/>
                </a:solidFill>
                <a:latin typeface="黑体" panose="02010609060101010101" pitchFamily="49" charset="-122"/>
                <a:ea typeface="黑体" panose="02010609060101010101" pitchFamily="49" charset="-122"/>
                <a:sym typeface="+mn-ea"/>
              </a:rPr>
              <a:t>统计归纳</a:t>
            </a:r>
            <a:r>
              <a:rPr lang="zh-CN" altLang="en-US" sz="3600" dirty="0">
                <a:solidFill>
                  <a:srgbClr val="000000"/>
                </a:solidFill>
                <a:latin typeface="黑体" panose="02010609060101010101" pitchFamily="49" charset="-122"/>
                <a:ea typeface="黑体" panose="02010609060101010101" pitchFamily="49" charset="-122"/>
                <a:sym typeface="+mn-ea"/>
              </a:rPr>
              <a:t>、</a:t>
            </a:r>
            <a:r>
              <a:rPr lang="zh-CN" altLang="en-US" sz="3600" dirty="0">
                <a:solidFill>
                  <a:srgbClr val="FF0000"/>
                </a:solidFill>
                <a:latin typeface="黑体" panose="02010609060101010101" pitchFamily="49" charset="-122"/>
                <a:ea typeface="黑体" panose="02010609060101010101" pitchFamily="49" charset="-122"/>
                <a:sym typeface="+mn-ea"/>
              </a:rPr>
              <a:t>完全归纳</a:t>
            </a:r>
            <a:r>
              <a:rPr lang="zh-CN" altLang="en-US" sz="3600" dirty="0">
                <a:solidFill>
                  <a:srgbClr val="000000"/>
                </a:solidFill>
                <a:latin typeface="黑体" panose="02010609060101010101" pitchFamily="49" charset="-122"/>
                <a:ea typeface="黑体" panose="02010609060101010101" pitchFamily="49" charset="-122"/>
                <a:sym typeface="+mn-ea"/>
              </a:rPr>
              <a:t>、</a:t>
            </a:r>
            <a:r>
              <a:rPr lang="zh-CN" altLang="en-US" sz="3600" dirty="0">
                <a:solidFill>
                  <a:srgbClr val="FF0000"/>
                </a:solidFill>
                <a:latin typeface="黑体" panose="02010609060101010101" pitchFamily="49" charset="-122"/>
                <a:ea typeface="黑体" panose="02010609060101010101" pitchFamily="49" charset="-122"/>
                <a:sym typeface="+mn-ea"/>
              </a:rPr>
              <a:t>穆勒五法</a:t>
            </a:r>
            <a:r>
              <a:rPr lang="zh-CN" altLang="en-US" sz="3600" dirty="0">
                <a:solidFill>
                  <a:srgbClr val="000000"/>
                </a:solidFill>
                <a:latin typeface="黑体" panose="02010609060101010101" pitchFamily="49" charset="-122"/>
                <a:ea typeface="黑体" panose="02010609060101010101" pitchFamily="49" charset="-122"/>
                <a:sym typeface="+mn-ea"/>
              </a:rPr>
              <a:t>等。宽泛地说也包括</a:t>
            </a:r>
            <a:r>
              <a:rPr lang="zh-CN" altLang="en-US" sz="3600" dirty="0">
                <a:solidFill>
                  <a:srgbClr val="FF0000"/>
                </a:solidFill>
                <a:latin typeface="黑体" panose="02010609060101010101" pitchFamily="49" charset="-122"/>
                <a:ea typeface="黑体" panose="02010609060101010101" pitchFamily="49" charset="-122"/>
                <a:sym typeface="+mn-ea"/>
              </a:rPr>
              <a:t>类比方法</a:t>
            </a:r>
            <a:r>
              <a:rPr lang="zh-CN" altLang="en-US" sz="3600" dirty="0">
                <a:solidFill>
                  <a:srgbClr val="000000"/>
                </a:solidFill>
                <a:latin typeface="黑体" panose="02010609060101010101" pitchFamily="49" charset="-122"/>
                <a:ea typeface="黑体" panose="02010609060101010101" pitchFamily="49" charset="-122"/>
                <a:sym typeface="+mn-ea"/>
              </a:rPr>
              <a:t>。</a:t>
            </a:r>
            <a:endParaRPr lang="zh-CN" altLang="en-US" sz="36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38095" y="1657350"/>
            <a:ext cx="963549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完全归纳推理是由某类中每一对象具有</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或不具有</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某种属性，推出该类全部对象都具有</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或不具有</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该属性的一般性知识的推理。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5405" y="445453"/>
            <a:ext cx="9948545" cy="618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400" dirty="0">
                <a:solidFill>
                  <a:srgbClr val="FF0000"/>
                </a:solidFill>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水星的轨道是椭圆形的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金星的轨道是椭圆形的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地球的轨道是椭圆形的，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火星的轨道是椭圆形的．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木星的轨道是椭圆形的，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土星的轨道是椭圆形的，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天王星的轨道是椭圆形的，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海王星的轨道是椭圆形的，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冥王星的轨道是椭圆形的，</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水星、金星</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冥王星是太阳系的全部大行星</a:t>
            </a:r>
            <a:endParaRPr lang="zh-CN" altLang="en-US" sz="24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      所以，太阳系所有大行星的轨道都是椭圆形的。</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Grp="1" noChangeAspect="1"/>
          </p:cNvPicPr>
          <p:nvPr>
            <p:ph idx="4294967295"/>
          </p:nvPr>
        </p:nvPicPr>
        <p:blipFill>
          <a:blip r:embed="rId1"/>
          <a:srcRect/>
          <a:stretch>
            <a:fillRect/>
          </a:stretch>
        </p:blipFill>
        <p:spPr>
          <a:xfrm>
            <a:off x="761365" y="898525"/>
            <a:ext cx="10988675" cy="5184775"/>
          </a:xfr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29205" y="1951990"/>
            <a:ext cx="93154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统计归纳是以统计数据作为主要依据，推出一般性结论的不完全归纳推理。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109595" y="1619250"/>
            <a:ext cx="83350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心理学家在对</a:t>
            </a:r>
            <a:r>
              <a:rPr lang="en-US" altLang="zh-CN" sz="2800" dirty="0">
                <a:solidFill>
                  <a:srgbClr val="000000"/>
                </a:solidFill>
                <a:latin typeface="黑体" panose="02010609060101010101" pitchFamily="49" charset="-122"/>
                <a:ea typeface="黑体" panose="02010609060101010101" pitchFamily="49" charset="-122"/>
                <a:sym typeface="+mn-ea"/>
              </a:rPr>
              <a:t>500</a:t>
            </a:r>
            <a:r>
              <a:rPr lang="zh-CN" altLang="en-US" sz="2800" dirty="0">
                <a:solidFill>
                  <a:srgbClr val="000000"/>
                </a:solidFill>
                <a:latin typeface="黑体" panose="02010609060101010101" pitchFamily="49" charset="-122"/>
                <a:ea typeface="黑体" panose="02010609060101010101" pitchFamily="49" charset="-122"/>
                <a:sym typeface="+mn-ea"/>
              </a:rPr>
              <a:t>名文科生的调查中发现，其中有</a:t>
            </a:r>
            <a:r>
              <a:rPr lang="en-US" altLang="zh-CN" sz="2800" dirty="0">
                <a:solidFill>
                  <a:srgbClr val="000000"/>
                </a:solidFill>
                <a:latin typeface="黑体" panose="02010609060101010101" pitchFamily="49" charset="-122"/>
                <a:ea typeface="黑体" panose="02010609060101010101" pitchFamily="49" charset="-122"/>
                <a:sym typeface="+mn-ea"/>
              </a:rPr>
              <a:t>85%</a:t>
            </a:r>
            <a:r>
              <a:rPr lang="zh-CN" altLang="en-US" sz="2800" dirty="0">
                <a:solidFill>
                  <a:srgbClr val="000000"/>
                </a:solidFill>
                <a:latin typeface="黑体" panose="02010609060101010101" pitchFamily="49" charset="-122"/>
                <a:ea typeface="黑体" panose="02010609060101010101" pitchFamily="49" charset="-122"/>
                <a:sym typeface="+mn-ea"/>
              </a:rPr>
              <a:t>的学生有数学恐惧症。所以，</a:t>
            </a:r>
            <a:r>
              <a:rPr lang="en-US" altLang="zh-CN" sz="2800" dirty="0">
                <a:solidFill>
                  <a:srgbClr val="000000"/>
                </a:solidFill>
                <a:latin typeface="黑体" panose="02010609060101010101" pitchFamily="49" charset="-122"/>
                <a:ea typeface="黑体" panose="02010609060101010101" pitchFamily="49" charset="-122"/>
                <a:sym typeface="+mn-ea"/>
              </a:rPr>
              <a:t>85%</a:t>
            </a:r>
            <a:r>
              <a:rPr lang="zh-CN" altLang="en-US" sz="2800" dirty="0">
                <a:solidFill>
                  <a:srgbClr val="000000"/>
                </a:solidFill>
                <a:latin typeface="黑体" panose="02010609060101010101" pitchFamily="49" charset="-122"/>
                <a:ea typeface="黑体" panose="02010609060101010101" pitchFamily="49" charset="-122"/>
                <a:sym typeface="+mn-ea"/>
              </a:rPr>
              <a:t>的文科生有数学恐惧症。</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29205" y="1951990"/>
            <a:ext cx="93154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统计归纳容易导致的</a:t>
            </a:r>
            <a:r>
              <a:rPr lang="zh-CN" altLang="en-US" sz="2800" dirty="0">
                <a:solidFill>
                  <a:srgbClr val="FF0000"/>
                </a:solidFill>
                <a:latin typeface="黑体" panose="02010609060101010101" pitchFamily="49" charset="-122"/>
                <a:ea typeface="黑体" panose="02010609060101010101" pitchFamily="49" charset="-122"/>
                <a:sym typeface="+mn-ea"/>
              </a:rPr>
              <a:t>谬误</a:t>
            </a:r>
            <a:r>
              <a:rPr lang="zh-CN" altLang="en-US" sz="2800" dirty="0">
                <a:solidFill>
                  <a:srgbClr val="000000"/>
                </a:solidFill>
                <a:latin typeface="黑体" panose="02010609060101010101" pitchFamily="49" charset="-122"/>
                <a:ea typeface="黑体" panose="02010609060101010101" pitchFamily="49" charset="-122"/>
                <a:sym typeface="+mn-ea"/>
              </a:rPr>
              <a:t>：</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样本问题、典型性问题、代表性问题，等等</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01190" y="659130"/>
            <a:ext cx="9943465"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比较如下两例归纳：</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70C0"/>
                </a:solidFill>
                <a:latin typeface="黑体" panose="02010609060101010101" pitchFamily="49" charset="-122"/>
                <a:ea typeface="黑体" panose="02010609060101010101" pitchFamily="49" charset="-122"/>
                <a:sym typeface="+mn-ea"/>
              </a:rPr>
              <a:t>（</a:t>
            </a:r>
            <a:r>
              <a:rPr lang="en-US" altLang="zh-CN" sz="2800" dirty="0">
                <a:solidFill>
                  <a:srgbClr val="0070C0"/>
                </a:solidFill>
                <a:latin typeface="黑体" panose="02010609060101010101" pitchFamily="49" charset="-122"/>
                <a:ea typeface="黑体" panose="02010609060101010101" pitchFamily="49" charset="-122"/>
                <a:sym typeface="+mn-ea"/>
              </a:rPr>
              <a:t>1</a:t>
            </a:r>
            <a:r>
              <a:rPr lang="zh-CN" altLang="en-US" sz="2800" dirty="0">
                <a:solidFill>
                  <a:srgbClr val="0070C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不知道密云水库有多少种鱼，也不知道它的总量是多少，</a:t>
            </a:r>
            <a:r>
              <a:rPr lang="zh-CN" altLang="en-US" sz="2800" dirty="0">
                <a:solidFill>
                  <a:srgbClr val="FF0000"/>
                </a:solidFill>
                <a:latin typeface="黑体" panose="02010609060101010101" pitchFamily="49" charset="-122"/>
                <a:ea typeface="黑体" panose="02010609060101010101" pitchFamily="49" charset="-122"/>
                <a:sym typeface="+mn-ea"/>
              </a:rPr>
              <a:t>根据某次</a:t>
            </a:r>
            <a:r>
              <a:rPr lang="zh-CN" altLang="en-US" sz="2800" dirty="0">
                <a:solidFill>
                  <a:srgbClr val="000000"/>
                </a:solidFill>
                <a:latin typeface="黑体" panose="02010609060101010101" pitchFamily="49" charset="-122"/>
                <a:ea typeface="黑体" panose="02010609060101010101" pitchFamily="49" charset="-122"/>
                <a:sym typeface="+mn-ea"/>
              </a:rPr>
              <a:t>捕鱼比赛所捕捞到的</a:t>
            </a:r>
            <a:r>
              <a:rPr lang="en-US" altLang="zh-CN" sz="2800" dirty="0">
                <a:solidFill>
                  <a:srgbClr val="000000"/>
                </a:solidFill>
                <a:latin typeface="黑体" panose="02010609060101010101" pitchFamily="49" charset="-122"/>
                <a:ea typeface="黑体" panose="02010609060101010101" pitchFamily="49" charset="-122"/>
                <a:sym typeface="+mn-ea"/>
              </a:rPr>
              <a:t>1000</a:t>
            </a:r>
            <a:r>
              <a:rPr lang="zh-CN" altLang="en-US" sz="2800" dirty="0">
                <a:solidFill>
                  <a:srgbClr val="000000"/>
                </a:solidFill>
                <a:latin typeface="黑体" panose="02010609060101010101" pitchFamily="49" charset="-122"/>
                <a:ea typeface="黑体" panose="02010609060101010101" pitchFamily="49" charset="-122"/>
                <a:sym typeface="+mn-ea"/>
              </a:rPr>
              <a:t>条鱼的统计，其中有</a:t>
            </a:r>
            <a:r>
              <a:rPr lang="en-US" altLang="zh-CN" sz="2800" dirty="0">
                <a:solidFill>
                  <a:srgbClr val="000000"/>
                </a:solidFill>
                <a:latin typeface="黑体" panose="02010609060101010101" pitchFamily="49" charset="-122"/>
                <a:ea typeface="黑体" panose="02010609060101010101" pitchFamily="49" charset="-122"/>
                <a:sym typeface="+mn-ea"/>
              </a:rPr>
              <a:t>98%</a:t>
            </a:r>
            <a:r>
              <a:rPr lang="zh-CN" altLang="en-US" sz="2800" dirty="0">
                <a:solidFill>
                  <a:srgbClr val="000000"/>
                </a:solidFill>
                <a:latin typeface="黑体" panose="02010609060101010101" pitchFamily="49" charset="-122"/>
                <a:ea typeface="黑体" panose="02010609060101010101" pitchFamily="49" charset="-122"/>
                <a:sym typeface="+mn-ea"/>
              </a:rPr>
              <a:t>是鲤鱼，据此可认为，密云水库有</a:t>
            </a:r>
            <a:r>
              <a:rPr lang="en-US" altLang="zh-CN" sz="2800" dirty="0">
                <a:solidFill>
                  <a:srgbClr val="000000"/>
                </a:solidFill>
                <a:latin typeface="黑体" panose="02010609060101010101" pitchFamily="49" charset="-122"/>
                <a:ea typeface="黑体" panose="02010609060101010101" pitchFamily="49" charset="-122"/>
                <a:sym typeface="+mn-ea"/>
              </a:rPr>
              <a:t>98%</a:t>
            </a:r>
            <a:r>
              <a:rPr lang="zh-CN" altLang="en-US" sz="2800" dirty="0">
                <a:solidFill>
                  <a:srgbClr val="000000"/>
                </a:solidFill>
                <a:latin typeface="黑体" panose="02010609060101010101" pitchFamily="49" charset="-122"/>
                <a:ea typeface="黑体" panose="02010609060101010101" pitchFamily="49" charset="-122"/>
                <a:sym typeface="+mn-ea"/>
              </a:rPr>
              <a:t>的鱼是鲤鱼。</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70C0"/>
                </a:solidFill>
                <a:latin typeface="黑体" panose="02010609060101010101" pitchFamily="49" charset="-122"/>
                <a:ea typeface="黑体" panose="02010609060101010101" pitchFamily="49" charset="-122"/>
                <a:sym typeface="+mn-ea"/>
              </a:rPr>
              <a:t>（</a:t>
            </a:r>
            <a:r>
              <a:rPr lang="en-US" altLang="zh-CN" sz="2800" dirty="0">
                <a:solidFill>
                  <a:srgbClr val="0070C0"/>
                </a:solidFill>
                <a:latin typeface="黑体" panose="02010609060101010101" pitchFamily="49" charset="-122"/>
                <a:ea typeface="黑体" panose="02010609060101010101" pitchFamily="49" charset="-122"/>
                <a:sym typeface="+mn-ea"/>
              </a:rPr>
              <a:t>2</a:t>
            </a:r>
            <a:r>
              <a:rPr lang="zh-CN" altLang="en-US" sz="2800" dirty="0">
                <a:solidFill>
                  <a:srgbClr val="0070C0"/>
                </a:solidFill>
                <a:latin typeface="黑体" panose="02010609060101010101" pitchFamily="49" charset="-122"/>
                <a:ea typeface="黑体" panose="02010609060101010101" pitchFamily="49" charset="-122"/>
                <a:sym typeface="+mn-ea"/>
              </a:rPr>
              <a:t>）</a:t>
            </a:r>
            <a:r>
              <a:rPr lang="zh-CN" altLang="en-US" sz="2800" dirty="0">
                <a:solidFill>
                  <a:schemeClr val="tx1"/>
                </a:solidFill>
                <a:latin typeface="黑体" panose="02010609060101010101" pitchFamily="49" charset="-122"/>
                <a:ea typeface="黑体" panose="02010609060101010101" pitchFamily="49" charset="-122"/>
                <a:sym typeface="+mn-ea"/>
              </a:rPr>
              <a:t>不</a:t>
            </a:r>
            <a:r>
              <a:rPr lang="zh-CN" altLang="en-US" sz="2800" dirty="0">
                <a:solidFill>
                  <a:srgbClr val="000000"/>
                </a:solidFill>
                <a:latin typeface="黑体" panose="02010609060101010101" pitchFamily="49" charset="-122"/>
                <a:ea typeface="黑体" panose="02010609060101010101" pitchFamily="49" charset="-122"/>
                <a:sym typeface="+mn-ea"/>
              </a:rPr>
              <a:t>知道密云水库有多少种鱼，也不知道它的总量是多少，</a:t>
            </a:r>
            <a:r>
              <a:rPr lang="zh-CN" altLang="en-US" sz="2800" dirty="0">
                <a:solidFill>
                  <a:srgbClr val="FF0000"/>
                </a:solidFill>
                <a:latin typeface="黑体" panose="02010609060101010101" pitchFamily="49" charset="-122"/>
                <a:ea typeface="黑体" panose="02010609060101010101" pitchFamily="49" charset="-122"/>
                <a:sym typeface="+mn-ea"/>
              </a:rPr>
              <a:t>根据数次不同时间和地段</a:t>
            </a:r>
            <a:r>
              <a:rPr lang="zh-CN" altLang="en-US" sz="2800" dirty="0">
                <a:solidFill>
                  <a:srgbClr val="000000"/>
                </a:solidFill>
                <a:latin typeface="黑体" panose="02010609060101010101" pitchFamily="49" charset="-122"/>
                <a:ea typeface="黑体" panose="02010609060101010101" pitchFamily="49" charset="-122"/>
                <a:sym typeface="+mn-ea"/>
              </a:rPr>
              <a:t>所捕捞到的</a:t>
            </a:r>
            <a:r>
              <a:rPr lang="en-US" altLang="zh-CN" sz="2800" dirty="0">
                <a:solidFill>
                  <a:srgbClr val="000000"/>
                </a:solidFill>
                <a:latin typeface="黑体" panose="02010609060101010101" pitchFamily="49" charset="-122"/>
                <a:ea typeface="黑体" panose="02010609060101010101" pitchFamily="49" charset="-122"/>
                <a:sym typeface="+mn-ea"/>
              </a:rPr>
              <a:t>1000</a:t>
            </a:r>
            <a:r>
              <a:rPr lang="zh-CN" altLang="en-US" sz="2800" dirty="0">
                <a:solidFill>
                  <a:srgbClr val="000000"/>
                </a:solidFill>
                <a:latin typeface="黑体" panose="02010609060101010101" pitchFamily="49" charset="-122"/>
                <a:ea typeface="黑体" panose="02010609060101010101" pitchFamily="49" charset="-122"/>
                <a:sym typeface="+mn-ea"/>
              </a:rPr>
              <a:t>条鱼的统计，其中有</a:t>
            </a:r>
            <a:r>
              <a:rPr lang="en-US" altLang="zh-CN" sz="2800" dirty="0">
                <a:solidFill>
                  <a:srgbClr val="000000"/>
                </a:solidFill>
                <a:latin typeface="黑体" panose="02010609060101010101" pitchFamily="49" charset="-122"/>
                <a:ea typeface="黑体" panose="02010609060101010101" pitchFamily="49" charset="-122"/>
                <a:sym typeface="+mn-ea"/>
              </a:rPr>
              <a:t>98%</a:t>
            </a:r>
            <a:r>
              <a:rPr lang="zh-CN" altLang="en-US" sz="2800" dirty="0">
                <a:solidFill>
                  <a:srgbClr val="000000"/>
                </a:solidFill>
                <a:latin typeface="黑体" panose="02010609060101010101" pitchFamily="49" charset="-122"/>
                <a:ea typeface="黑体" panose="02010609060101010101" pitchFamily="49" charset="-122"/>
                <a:sym typeface="+mn-ea"/>
              </a:rPr>
              <a:t>是鲤鱼，据此可认为，密云水库有</a:t>
            </a:r>
            <a:r>
              <a:rPr lang="en-US" altLang="zh-CN" sz="2800" dirty="0">
                <a:solidFill>
                  <a:srgbClr val="000000"/>
                </a:solidFill>
                <a:latin typeface="黑体" panose="02010609060101010101" pitchFamily="49" charset="-122"/>
                <a:ea typeface="黑体" panose="02010609060101010101" pitchFamily="49" charset="-122"/>
                <a:sym typeface="+mn-ea"/>
              </a:rPr>
              <a:t>98%</a:t>
            </a:r>
            <a:r>
              <a:rPr lang="zh-CN" altLang="en-US" sz="2800" dirty="0">
                <a:solidFill>
                  <a:srgbClr val="000000"/>
                </a:solidFill>
                <a:latin typeface="黑体" panose="02010609060101010101" pitchFamily="49" charset="-122"/>
                <a:ea typeface="黑体" panose="02010609060101010101" pitchFamily="49" charset="-122"/>
                <a:sym typeface="+mn-ea"/>
              </a:rPr>
              <a:t>的鱼是鲤鱼。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29205" y="1628775"/>
            <a:ext cx="93154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简单枚举法是以经验认识作为主要依据，从某种现象的多次重复出现又未发现反面事例而推出一般性结论的不完全归纳推理。</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05330" y="1182370"/>
            <a:ext cx="10339070"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有个患头痛病的樵夫上山砍柴，昏头昏脑，不小心碰破了脚趾头，出了一点血，但头却不痛了。当时，他没有在意。后来头痛病复发，无意中又碰破了原处，头又不痛了。二次经验引起了他的思考：头痛要医脚。以后凡是头痛病发作，他就有意地刺破这个脚趾头过去碰破的部位，每次都收到了明显的疗效。据说中医针灸穴位中的“大敦穴”’就是这样被发现的。 </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05330" y="1505585"/>
            <a:ext cx="1033907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简单枚举归纳容易导致轻率概括：</a:t>
            </a:r>
            <a:endParaRPr lang="zh-CN" altLang="en-US" sz="28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一个旅行者走进了下野的有钱的大官的书斋，看见有许多很贵的砚石，便说中国是“文雅的国度”。一个观</a:t>
            </a:r>
            <a:r>
              <a:rPr lang="zh-CN" altLang="en-US" sz="2800" dirty="0">
                <a:latin typeface="黑体" panose="02010609060101010101" pitchFamily="49" charset="-122"/>
                <a:ea typeface="黑体" panose="02010609060101010101" pitchFamily="49" charset="-122"/>
              </a:rPr>
              <a:t>察者到上海来一下，买几种猥亵的书和图画，再去寻寻奇怪的观览物事，便说中国是“色情的国度”。</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a:t>
            </a:r>
            <a:r>
              <a:rPr lang="zh-CN" altLang="en-US" sz="2800" dirty="0">
                <a:solidFill>
                  <a:srgbClr val="0070C0"/>
                </a:solidFill>
                <a:latin typeface="黑体" panose="02010609060101010101" pitchFamily="49" charset="-122"/>
                <a:ea typeface="黑体" panose="02010609060101010101" pitchFamily="49" charset="-122"/>
              </a:rPr>
              <a:t>鲁迅《活中国的姿态</a:t>
            </a:r>
            <a:r>
              <a:rPr lang="en-US" altLang="zh-CN" sz="2800" dirty="0">
                <a:solidFill>
                  <a:srgbClr val="0070C0"/>
                </a:solidFill>
                <a:latin typeface="黑体" panose="02010609060101010101" pitchFamily="49" charset="-122"/>
                <a:ea typeface="黑体" panose="02010609060101010101" pitchFamily="49" charset="-122"/>
              </a:rPr>
              <a:t>.</a:t>
            </a:r>
            <a:r>
              <a:rPr lang="zh-CN" altLang="en-US" sz="2800" dirty="0">
                <a:solidFill>
                  <a:srgbClr val="0070C0"/>
                </a:solidFill>
                <a:latin typeface="黑体" panose="02010609060101010101" pitchFamily="49" charset="-122"/>
                <a:ea typeface="黑体" panose="02010609060101010101" pitchFamily="49" charset="-122"/>
              </a:rPr>
              <a:t>序》</a:t>
            </a: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59405" y="1857375"/>
            <a:ext cx="87007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穆勒“五法”就是“求因果联系五法”。它是英国逻辑学家穆勒（</a:t>
            </a:r>
            <a:r>
              <a:rPr lang="en-US" altLang="zh-CN" sz="2800" dirty="0">
                <a:solidFill>
                  <a:srgbClr val="000000"/>
                </a:solidFill>
                <a:latin typeface="黑体" panose="02010609060101010101" pitchFamily="49" charset="-122"/>
                <a:ea typeface="黑体" panose="02010609060101010101" pitchFamily="49" charset="-122"/>
                <a:sym typeface="+mn-ea"/>
              </a:rPr>
              <a:t>J.S.Mill,1806—1873</a:t>
            </a:r>
            <a:r>
              <a:rPr lang="zh-CN" altLang="en-US" sz="2800" dirty="0">
                <a:solidFill>
                  <a:srgbClr val="000000"/>
                </a:solidFill>
                <a:latin typeface="黑体" panose="02010609060101010101" pitchFamily="49" charset="-122"/>
                <a:ea typeface="黑体" panose="02010609060101010101" pitchFamily="49" charset="-122"/>
                <a:sym typeface="+mn-ea"/>
              </a:rPr>
              <a:t>年）在</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逻辑体系</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一书中系统讨论过的实验探究的五种方法，即求同法、求异法、求同求异并用法、共变法和剩余法。</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5580" y="701040"/>
            <a:ext cx="9395460" cy="50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zh-CN" altLang="en-US" sz="2800" dirty="0">
                <a:solidFill>
                  <a:srgbClr val="FF0000"/>
                </a:solidFill>
                <a:latin typeface="黑体" panose="02010609060101010101" pitchFamily="49" charset="-122"/>
                <a:ea typeface="黑体" panose="02010609060101010101" pitchFamily="49" charset="-122"/>
                <a:sym typeface="+mn-ea"/>
              </a:rPr>
              <a:t>求同法</a:t>
            </a:r>
            <a:r>
              <a:rPr lang="zh-CN" altLang="en-US" sz="2800" dirty="0">
                <a:solidFill>
                  <a:schemeClr val="tx1"/>
                </a:solidFill>
                <a:latin typeface="黑体" panose="02010609060101010101" pitchFamily="49" charset="-122"/>
                <a:ea typeface="黑体" panose="02010609060101010101" pitchFamily="49" charset="-122"/>
                <a:sym typeface="+mn-ea"/>
              </a:rPr>
              <a:t>：</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有一天，皮尔</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居里的一位同事将装有镭试剂的小玻璃管放在内衣口袋里数小时。几天后，他发觉挨着内衣口袋的皮肤发红，其形状和装镭样品的玻璃管一样。又过了几天，皮肤开始破裂，成为溃疡。</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皮尔</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居里也在自己身上作了一系列的实验，用镭射线对手上的皮肤作用数小时，几天后就出现同样的后果，发红、发炎。可见皮肢的损伤是由镭射线引起的。</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83205" y="853440"/>
            <a:ext cx="939546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zh-CN" altLang="en-US" sz="2800" dirty="0">
                <a:solidFill>
                  <a:srgbClr val="FF0000"/>
                </a:solidFill>
                <a:latin typeface="黑体" panose="02010609060101010101" pitchFamily="49" charset="-122"/>
                <a:ea typeface="黑体" panose="02010609060101010101" pitchFamily="49" charset="-122"/>
                <a:sym typeface="+mn-ea"/>
              </a:rPr>
              <a:t>求异法</a:t>
            </a:r>
            <a:r>
              <a:rPr lang="zh-CN" altLang="en-US" sz="2800" dirty="0">
                <a:solidFill>
                  <a:schemeClr val="tx1"/>
                </a:solidFill>
                <a:latin typeface="黑体" panose="02010609060101010101" pitchFamily="49" charset="-122"/>
                <a:ea typeface="黑体" panose="02010609060101010101" pitchFamily="49" charset="-122"/>
                <a:sym typeface="+mn-ea"/>
              </a:rPr>
              <a:t>：</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加拿大洛文教授为了弄清候鸟迁徙之谜，曾将秋天捕捉的几只候鸟，在入冬后，一部分置于白昼一天短于一天的自然环境里，另外的置于日光灯照射之下的似于白昼一天天延长的人工环境里。到了</a:t>
            </a:r>
            <a:r>
              <a:rPr lang="en-US" altLang="zh-CN" sz="2800" dirty="0">
                <a:latin typeface="黑体" panose="02010609060101010101" pitchFamily="49" charset="-122"/>
                <a:ea typeface="黑体" panose="02010609060101010101" pitchFamily="49" charset="-122"/>
                <a:sym typeface="+mn-ea"/>
              </a:rPr>
              <a:t>12</a:t>
            </a:r>
            <a:r>
              <a:rPr lang="zh-CN" altLang="en-US" sz="2800" dirty="0">
                <a:latin typeface="黑体" panose="02010609060101010101" pitchFamily="49" charset="-122"/>
                <a:ea typeface="黑体" panose="02010609060101010101" pitchFamily="49" charset="-122"/>
                <a:sym typeface="+mn-ea"/>
              </a:rPr>
              <a:t>月间，将两种环境里的候鸟全都放飞，结果发现，日光灯照射的候鸟像春天的候鸟一样而向北飞去，而未受日光灯照射的候鸟却留在原地。</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据此，洛文教授认为：候鸟迁徙的原因不是气温的升降，而是昼夜的长短。</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Grp="1" noChangeAspect="1"/>
          </p:cNvPicPr>
          <p:nvPr>
            <p:ph idx="4294967295"/>
          </p:nvPr>
        </p:nvPicPr>
        <p:blipFill>
          <a:blip r:embed="rId1"/>
          <a:srcRect/>
          <a:stretch>
            <a:fillRect/>
          </a:stretch>
        </p:blipFill>
        <p:spPr>
          <a:xfrm>
            <a:off x="1551305" y="952183"/>
            <a:ext cx="9432925" cy="5327650"/>
          </a:xfr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83205" y="1176655"/>
            <a:ext cx="9395460" cy="50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zh-CN" altLang="en-US" sz="2800" dirty="0">
                <a:solidFill>
                  <a:srgbClr val="FF0000"/>
                </a:solidFill>
                <a:latin typeface="黑体" panose="02010609060101010101" pitchFamily="49" charset="-122"/>
                <a:ea typeface="黑体" panose="02010609060101010101" pitchFamily="49" charset="-122"/>
                <a:sym typeface="+mn-ea"/>
              </a:rPr>
              <a:t>求同求异并用法</a:t>
            </a:r>
            <a:r>
              <a:rPr lang="zh-CN" altLang="en-US" sz="2800" dirty="0">
                <a:solidFill>
                  <a:schemeClr val="tx1"/>
                </a:solidFill>
                <a:latin typeface="黑体" panose="02010609060101010101" pitchFamily="49" charset="-122"/>
                <a:ea typeface="黑体" panose="02010609060101010101" pitchFamily="49" charset="-122"/>
                <a:sym typeface="+mn-ea"/>
              </a:rPr>
              <a:t>：</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zh-CN" sz="2800" dirty="0">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户外植物的叶子一般是绿色的。但把马铃薯、白薯、葱头、萝卜等放在地窖里，它们发芽发出的叶子都没有绿色。田里的韭菜、蒜都是绿叶，但在暗室里培养出来的韭菜、蒜都是黄色的。把一株在户外生长的有绿叶的植物移入暗室，它的绿色渐渐退去；若再把它移至户外，则绿色逐渐恢复。</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zh-CN" sz="2800" dirty="0">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由此可见，阳光照射是植物叶子长成绿色的原因。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83205" y="853440"/>
            <a:ext cx="939546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zh-CN" altLang="en-US" sz="2800" dirty="0">
                <a:solidFill>
                  <a:srgbClr val="FF0000"/>
                </a:solidFill>
                <a:latin typeface="黑体" panose="02010609060101010101" pitchFamily="49" charset="-122"/>
                <a:ea typeface="黑体" panose="02010609060101010101" pitchFamily="49" charset="-122"/>
                <a:sym typeface="+mn-ea"/>
              </a:rPr>
              <a:t>共变法</a:t>
            </a:r>
            <a:r>
              <a:rPr lang="zh-CN" altLang="en-US" sz="2800" dirty="0">
                <a:solidFill>
                  <a:schemeClr val="tx1"/>
                </a:solidFill>
                <a:latin typeface="黑体" panose="02010609060101010101" pitchFamily="49" charset="-122"/>
                <a:ea typeface="黑体" panose="02010609060101010101" pitchFamily="49" charset="-122"/>
                <a:sym typeface="+mn-ea"/>
              </a:rPr>
              <a:t>：</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spcBef>
                <a:spcPts val="0"/>
              </a:spcBef>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科学家们发现地球磁场发生磁暴</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磁场强度的突然变化</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的周期性与太阳黑子变化的周期性总是一致的：每当太阳黑子增多时，地球磁场磁暴发生的次数也增多；而每当太阳黑子减少时，地球磁场磁暴发生的次数也减少。而对于宏观的自然现象来说，地球上其他自然现象或社会现象的变化是可以忽略不计的。</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spcBef>
                <a:spcPts val="0"/>
              </a:spcBef>
            </a:pPr>
            <a:r>
              <a:rPr lang="zh-CN" altLang="en-US" sz="2800" dirty="0">
                <a:solidFill>
                  <a:srgbClr val="000000"/>
                </a:solidFill>
                <a:latin typeface="黑体" panose="02010609060101010101" pitchFamily="49" charset="-122"/>
                <a:ea typeface="黑体" panose="02010609060101010101" pitchFamily="49" charset="-122"/>
                <a:sym typeface="+mn-ea"/>
              </a:rPr>
              <a:t>    科学家们据此得出结论：地球磁场的磁暴现象与太阳黑子活动之间存在着因果关系。</a:t>
            </a:r>
            <a:r>
              <a:rPr lang="zh-CN" altLang="en-US" sz="2800" dirty="0">
                <a:latin typeface="黑体" panose="02010609060101010101" pitchFamily="49" charset="-122"/>
                <a:ea typeface="黑体" panose="02010609060101010101" pitchFamily="49" charset="-122"/>
                <a:sym typeface="+mn-ea"/>
              </a:rPr>
              <a:t>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83205" y="1176655"/>
            <a:ext cx="9462135" cy="50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zh-CN" altLang="en-US" sz="2800" dirty="0">
                <a:solidFill>
                  <a:srgbClr val="FF0000"/>
                </a:solidFill>
                <a:latin typeface="黑体" panose="02010609060101010101" pitchFamily="49" charset="-122"/>
                <a:ea typeface="黑体" panose="02010609060101010101" pitchFamily="49" charset="-122"/>
                <a:sym typeface="+mn-ea"/>
              </a:rPr>
              <a:t>剩余法</a:t>
            </a:r>
            <a:r>
              <a:rPr lang="zh-CN" altLang="en-US" sz="2800" dirty="0">
                <a:solidFill>
                  <a:schemeClr val="tx1"/>
                </a:solidFill>
                <a:latin typeface="黑体" panose="02010609060101010101" pitchFamily="49" charset="-122"/>
                <a:ea typeface="黑体" panose="02010609060101010101" pitchFamily="49" charset="-122"/>
                <a:sym typeface="+mn-ea"/>
              </a:rPr>
              <a:t>：</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ym typeface="+mn-ea"/>
              </a:rPr>
              <a:t>       </a:t>
            </a:r>
            <a:r>
              <a:rPr lang="en-US" altLang="zh-CN" sz="2800" dirty="0">
                <a:solidFill>
                  <a:srgbClr val="000000"/>
                </a:solidFill>
                <a:latin typeface="黑体" panose="02010609060101010101" pitchFamily="49" charset="-122"/>
                <a:ea typeface="黑体" panose="02010609060101010101" pitchFamily="49" charset="-122"/>
                <a:sym typeface="+mn-ea"/>
              </a:rPr>
              <a:t>19</a:t>
            </a:r>
            <a:r>
              <a:rPr lang="zh-CN" altLang="en-US" sz="2800" dirty="0">
                <a:solidFill>
                  <a:srgbClr val="000000"/>
                </a:solidFill>
                <a:latin typeface="黑体" panose="02010609060101010101" pitchFamily="49" charset="-122"/>
                <a:ea typeface="黑体" panose="02010609060101010101" pitchFamily="49" charset="-122"/>
                <a:sym typeface="+mn-ea"/>
              </a:rPr>
              <a:t>世纪，人们根据万有引力定律计算出已知的各个天体对天王星的影响，从而算出天王星的运行轨道。但天文观察发现，天王星的实际运行轨道与计算推测的轨道有一定的偏离，这种偏离现象不能用已知的其他因素来解释，于是科学家们推断，必定有一颗尚未发现的大行星对天王星的引力使它的轨道与计算轨道发生了偏离。</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后来人们据此找到了海王星。</a:t>
            </a:r>
            <a:r>
              <a:rPr lang="zh-CN" altLang="en-US" sz="2800" dirty="0">
                <a:latin typeface="黑体" panose="02010609060101010101" pitchFamily="49" charset="-122"/>
                <a:ea typeface="黑体" panose="02010609060101010101" pitchFamily="49" charset="-122"/>
                <a:sym typeface="+mn-ea"/>
              </a:rPr>
              <a:t>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78455" y="1894840"/>
            <a:ext cx="799655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sym typeface="+mn-ea"/>
              </a:rPr>
              <a:t>类比推理</a:t>
            </a:r>
            <a:r>
              <a:rPr lang="zh-CN" altLang="en-US" sz="2800" dirty="0">
                <a:solidFill>
                  <a:srgbClr val="000000"/>
                </a:solidFill>
                <a:latin typeface="黑体" panose="02010609060101010101" pitchFamily="49" charset="-122"/>
                <a:ea typeface="黑体" panose="02010609060101010101" pitchFamily="49" charset="-122"/>
                <a:sym typeface="+mn-ea"/>
              </a:rPr>
              <a:t>一般是由两个或两类对象在某些属性上相同或相似，推出它们在另一属性上也相同或相似的推理。</a:t>
            </a:r>
            <a:r>
              <a:rPr lang="zh-CN" altLang="en-US" sz="2800" dirty="0">
                <a:latin typeface="黑体" panose="02010609060101010101" pitchFamily="49" charset="-122"/>
                <a:ea typeface="黑体" panose="02010609060101010101" pitchFamily="49" charset="-122"/>
                <a:sym typeface="+mn-ea"/>
              </a:rPr>
              <a:t>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783965"/>
            <a:ext cx="4117975" cy="32981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194560" y="756285"/>
            <a:ext cx="10032365" cy="525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40000"/>
              </a:lnSpc>
            </a:pPr>
            <a:r>
              <a:rPr lang="en-US" altLang="zh-CN" sz="2400" dirty="0">
                <a:solidFill>
                  <a:srgbClr val="000000"/>
                </a:solidFill>
                <a:latin typeface="黑体" panose="02010609060101010101" pitchFamily="49" charset="-122"/>
                <a:ea typeface="黑体" panose="02010609060101010101" pitchFamily="49" charset="-122"/>
                <a:sym typeface="+mn-ea"/>
              </a:rPr>
              <a:t>    18</a:t>
            </a:r>
            <a:r>
              <a:rPr lang="zh-CN" altLang="en-US" sz="2400" dirty="0">
                <a:solidFill>
                  <a:srgbClr val="000000"/>
                </a:solidFill>
                <a:latin typeface="黑体" panose="02010609060101010101" pitchFamily="49" charset="-122"/>
                <a:ea typeface="黑体" panose="02010609060101010101" pitchFamily="49" charset="-122"/>
                <a:sym typeface="+mn-ea"/>
              </a:rPr>
              <a:t>世纪中叶，奥地利首都维也纳有位叫奥恩布鲁格的医生。一次他给一个病人看病，没有查出什么严重疾病，而病人却很快就死了。经解剖，发现是胸腔病变化脓致死。</a:t>
            </a:r>
            <a:endParaRPr lang="zh-CN" altLang="en-US" sz="2400" dirty="0">
              <a:solidFill>
                <a:srgbClr val="000000"/>
              </a:solidFill>
              <a:latin typeface="黑体" panose="02010609060101010101" pitchFamily="49" charset="-122"/>
              <a:ea typeface="黑体" panose="02010609060101010101" pitchFamily="49" charset="-122"/>
            </a:endParaRPr>
          </a:p>
          <a:p>
            <a:pPr eaLnBrk="1" latinLnBrk="0" hangingPunct="1">
              <a:lnSpc>
                <a:spcPct val="140000"/>
              </a:lnSpc>
            </a:pPr>
            <a:r>
              <a:rPr lang="zh-CN" altLang="en-US" sz="2400" dirty="0">
                <a:solidFill>
                  <a:srgbClr val="000000"/>
                </a:solidFill>
                <a:latin typeface="黑体" panose="02010609060101010101" pitchFamily="49" charset="-122"/>
                <a:ea typeface="黑体" panose="02010609060101010101" pitchFamily="49" charset="-122"/>
                <a:sym typeface="+mn-ea"/>
              </a:rPr>
              <a:t>    奥恩布鲁格考虑到：如果以后再遇到这类病人怎么办</a:t>
            </a:r>
            <a:r>
              <a:rPr lang="en-US" altLang="zh-CN" sz="2400" dirty="0">
                <a:solidFill>
                  <a:srgbClr val="000000"/>
                </a:solidFill>
                <a:latin typeface="黑体" panose="02010609060101010101" pitchFamily="49" charset="-122"/>
                <a:ea typeface="黑体" panose="02010609060101010101" pitchFamily="49" charset="-122"/>
                <a:sym typeface="+mn-ea"/>
              </a:rPr>
              <a:t>?</a:t>
            </a:r>
            <a:r>
              <a:rPr lang="zh-CN" altLang="en-US" sz="2400" dirty="0">
                <a:solidFill>
                  <a:srgbClr val="000000"/>
                </a:solidFill>
                <a:latin typeface="黑体" panose="02010609060101010101" pitchFamily="49" charset="-122"/>
                <a:ea typeface="黑体" panose="02010609060101010101" pitchFamily="49" charset="-122"/>
                <a:sym typeface="+mn-ea"/>
              </a:rPr>
              <a:t> 他联想到他的父亲在经营酒业时，常用手指叩击木制酒捅，根据听到的叩击声，就能估量出酒桶内有多少酒。他想：人的胸腔不是很像酒捅吗</a:t>
            </a:r>
            <a:r>
              <a:rPr lang="en-US" altLang="zh-CN" sz="2400" dirty="0">
                <a:solidFill>
                  <a:srgbClr val="000000"/>
                </a:solidFill>
                <a:latin typeface="黑体" panose="02010609060101010101" pitchFamily="49" charset="-122"/>
                <a:ea typeface="黑体" panose="02010609060101010101" pitchFamily="49" charset="-122"/>
                <a:sym typeface="+mn-ea"/>
              </a:rPr>
              <a:t>?</a:t>
            </a:r>
            <a:r>
              <a:rPr lang="zh-CN" altLang="en-US" sz="2400" dirty="0">
                <a:solidFill>
                  <a:srgbClr val="000000"/>
                </a:solidFill>
                <a:latin typeface="黑体" panose="02010609060101010101" pitchFamily="49" charset="-122"/>
                <a:ea typeface="黑体" panose="02010609060101010101" pitchFamily="49" charset="-122"/>
                <a:sym typeface="+mn-ea"/>
              </a:rPr>
              <a:t>是不是也可以根据叩击的声音作出有关胸腔病变的诊断呢</a:t>
            </a:r>
            <a:r>
              <a:rPr lang="en-US" altLang="zh-CN" sz="2400" dirty="0">
                <a:solidFill>
                  <a:srgbClr val="000000"/>
                </a:solidFill>
                <a:latin typeface="黑体" panose="02010609060101010101" pitchFamily="49" charset="-122"/>
                <a:ea typeface="黑体" panose="02010609060101010101" pitchFamily="49" charset="-122"/>
                <a:sym typeface="+mn-ea"/>
              </a:rPr>
              <a:t>?</a:t>
            </a:r>
            <a:endParaRPr lang="en-US" altLang="zh-CN" sz="2400" dirty="0">
              <a:solidFill>
                <a:srgbClr val="000000"/>
              </a:solidFill>
              <a:latin typeface="黑体" panose="02010609060101010101" pitchFamily="49" charset="-122"/>
              <a:ea typeface="黑体" panose="02010609060101010101" pitchFamily="49" charset="-122"/>
            </a:endParaRPr>
          </a:p>
          <a:p>
            <a:pPr eaLnBrk="1" latinLnBrk="0" hangingPunct="1">
              <a:lnSpc>
                <a:spcPct val="140000"/>
              </a:lnSpc>
            </a:pPr>
            <a:r>
              <a:rPr lang="zh-CN" altLang="en-US" sz="2400" dirty="0">
                <a:solidFill>
                  <a:srgbClr val="000000"/>
                </a:solidFill>
                <a:latin typeface="黑体" panose="02010609060101010101" pitchFamily="49" charset="-122"/>
                <a:ea typeface="黑体" panose="02010609060101010101" pitchFamily="49" charset="-122"/>
                <a:sym typeface="+mn-ea"/>
              </a:rPr>
              <a:t>   于是，他悉心钻研，反复观察病例，进行病理解剖，终于写出了</a:t>
            </a:r>
            <a:r>
              <a:rPr lang="en-US" altLang="zh-CN" sz="2400" dirty="0">
                <a:solidFill>
                  <a:srgbClr val="000000"/>
                </a:solidFill>
                <a:latin typeface="黑体" panose="02010609060101010101" pitchFamily="49" charset="-122"/>
                <a:ea typeface="黑体" panose="02010609060101010101" pitchFamily="49" charset="-122"/>
                <a:sym typeface="+mn-ea"/>
              </a:rPr>
              <a:t>《</a:t>
            </a:r>
            <a:r>
              <a:rPr lang="zh-CN" altLang="en-US" sz="2400" dirty="0">
                <a:solidFill>
                  <a:srgbClr val="000000"/>
                </a:solidFill>
                <a:latin typeface="黑体" panose="02010609060101010101" pitchFamily="49" charset="-122"/>
                <a:ea typeface="黑体" panose="02010609060101010101" pitchFamily="49" charset="-122"/>
                <a:sym typeface="+mn-ea"/>
              </a:rPr>
              <a:t>用叩诊人体胸部发现胸腔内部疾病的新方法</a:t>
            </a:r>
            <a:r>
              <a:rPr lang="en-US" altLang="zh-CN" sz="2400" dirty="0">
                <a:solidFill>
                  <a:srgbClr val="000000"/>
                </a:solidFill>
                <a:latin typeface="黑体" panose="02010609060101010101" pitchFamily="49" charset="-122"/>
                <a:ea typeface="黑体" panose="02010609060101010101" pitchFamily="49" charset="-122"/>
                <a:sym typeface="+mn-ea"/>
              </a:rPr>
              <a:t>》</a:t>
            </a:r>
            <a:r>
              <a:rPr lang="zh-CN" altLang="en-US" sz="2400" dirty="0">
                <a:solidFill>
                  <a:srgbClr val="000000"/>
                </a:solidFill>
                <a:latin typeface="黑体" panose="02010609060101010101" pitchFamily="49" charset="-122"/>
                <a:ea typeface="黑体" panose="02010609060101010101" pitchFamily="49" charset="-122"/>
                <a:sym typeface="+mn-ea"/>
              </a:rPr>
              <a:t>的论文，“叩诊”这一诊断方法就这样诞生了。</a:t>
            </a:r>
            <a:r>
              <a:rPr lang="zh-CN" altLang="en-US" sz="2400" dirty="0">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49880" y="1069023"/>
            <a:ext cx="960374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我国古代有一个“焚猪验尸”的著名案例。据载，三国时吴国人张举在任句章县县令时，有一妇人杀死了丈夫，然后纵火烧毁房舍，声言“火烧夫死”。夫家对此产生怀疑，跑到县里告状，说是妇人杀害了丈夫，妇人不服。</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于是张举要来两头猪，一头当场杀死，另一头用绳索捆绑起来，同时把这两头猪放进干柴堆里，点火燃烧，结果发现：活猪的嘴里有灰，死猪嘴里无灰。然后检验男人的尸体，发现死者口中无灰，再来审问，妇人只好低头认罪。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011805" y="1908175"/>
            <a:ext cx="861504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归纳论证</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cs typeface="+mn-ea"/>
                <a:sym typeface="+mn-lt"/>
              </a:rPr>
              <a:t>    </a:t>
            </a:r>
            <a:r>
              <a:rPr lang="zh-CN" altLang="en-US" sz="2800" dirty="0">
                <a:solidFill>
                  <a:schemeClr val="tx1"/>
                </a:solidFill>
                <a:latin typeface="黑体" panose="02010609060101010101" pitchFamily="49" charset="-122"/>
                <a:ea typeface="黑体" panose="02010609060101010101" pitchFamily="49" charset="-122"/>
                <a:cs typeface="+mn-ea"/>
                <a:sym typeface="+mn-lt"/>
              </a:rPr>
              <a:t>归纳论证就是运用归纳方法来进行论证的方法。根据归纳方法的种类，可以给归纳论证分类。</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011805" y="2554605"/>
            <a:ext cx="861504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实例分析</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cs typeface="+mn-ea"/>
                <a:sym typeface="+mn-lt"/>
              </a:rPr>
              <a:t>   </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241550" y="1151573"/>
            <a:ext cx="1007110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altLang="zh-CN" sz="2400" dirty="0">
                <a:solidFill>
                  <a:schemeClr val="tx1"/>
                </a:solidFill>
                <a:latin typeface="黑体" panose="02010609060101010101" pitchFamily="49" charset="-122"/>
                <a:ea typeface="黑体" panose="02010609060101010101" pitchFamily="49" charset="-122"/>
                <a:cs typeface="+mn-ea"/>
                <a:sym typeface="+mn-lt"/>
              </a:rPr>
              <a:t>    </a:t>
            </a:r>
            <a:r>
              <a:rPr lang="zh-CN" altLang="en-US" sz="2400" dirty="0">
                <a:solidFill>
                  <a:schemeClr val="tx1"/>
                </a:solidFill>
                <a:latin typeface="黑体" panose="02010609060101010101" pitchFamily="49" charset="-122"/>
                <a:ea typeface="黑体" panose="02010609060101010101" pitchFamily="49" charset="-122"/>
                <a:cs typeface="+mn-ea"/>
                <a:sym typeface="+mn-lt"/>
              </a:rPr>
              <a:t>去年，有6000人死于醉酒，有4000人死于开车，但只有500人死于醉酒开车。因此，醉酒开车比单纯的醉酒或者单纯的开车更安全。</a:t>
            </a:r>
            <a:r>
              <a:rPr lang="zh-CN" altLang="en-US" sz="2400" dirty="0">
                <a:solidFill>
                  <a:srgbClr val="0070C0"/>
                </a:solidFill>
                <a:latin typeface="黑体" panose="02010609060101010101" pitchFamily="49" charset="-122"/>
                <a:ea typeface="黑体" panose="02010609060101010101" pitchFamily="49" charset="-122"/>
                <a:cs typeface="+mn-ea"/>
                <a:sym typeface="+mn-lt"/>
              </a:rPr>
              <a:t>如果以下哪项陈述为真，将最有力地削弱上述论证?</a:t>
            </a:r>
            <a:endParaRPr lang="zh-CN" altLang="en-US" sz="2400" dirty="0">
              <a:solidFill>
                <a:srgbClr val="0070C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zh-CN" altLang="en-US" sz="2400" dirty="0">
                <a:solidFill>
                  <a:schemeClr val="tx1"/>
                </a:solidFill>
                <a:latin typeface="黑体" panose="02010609060101010101" pitchFamily="49" charset="-122"/>
                <a:ea typeface="黑体" panose="02010609060101010101" pitchFamily="49" charset="-122"/>
                <a:cs typeface="+mn-ea"/>
                <a:sym typeface="+mn-lt"/>
              </a:rPr>
              <a:t>    A．不能仅从死人绝对数量的多少判断某种行为方式的安全性。</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zh-CN" altLang="en-US" sz="2400" dirty="0">
                <a:solidFill>
                  <a:schemeClr val="tx1"/>
                </a:solidFill>
                <a:latin typeface="黑体" panose="02010609060101010101" pitchFamily="49" charset="-122"/>
                <a:ea typeface="黑体" panose="02010609060101010101" pitchFamily="49" charset="-122"/>
                <a:cs typeface="+mn-ea"/>
                <a:sym typeface="+mn-lt"/>
              </a:rPr>
              <a:t>    B．醉酒导致意识模糊，醉酒开车大大增加了酿成交通事故的危险陛。</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zh-CN" altLang="en-US" sz="2400" dirty="0">
                <a:solidFill>
                  <a:schemeClr val="tx1"/>
                </a:solidFill>
                <a:latin typeface="黑体" panose="02010609060101010101" pitchFamily="49" charset="-122"/>
                <a:ea typeface="黑体" panose="02010609060101010101" pitchFamily="49" charset="-122"/>
                <a:cs typeface="+mn-ea"/>
                <a:sym typeface="+mn-lt"/>
              </a:rPr>
              <a:t>    C．醉酒开车死人的数目已分别包含在醉酒死人的数目和开车死人的数目之中。</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zh-CN" altLang="en-US" sz="2400" dirty="0">
                <a:solidFill>
                  <a:schemeClr val="tx1"/>
                </a:solidFill>
                <a:latin typeface="黑体" panose="02010609060101010101" pitchFamily="49" charset="-122"/>
                <a:ea typeface="黑体" panose="02010609060101010101" pitchFamily="49" charset="-122"/>
                <a:cs typeface="+mn-ea"/>
                <a:sym typeface="+mn-lt"/>
              </a:rPr>
              <a:t>    D．醉酒死人的概率不到0．01％，开车死人的概率是0</a:t>
            </a:r>
            <a:r>
              <a:rPr lang="en-US" altLang="zh-CN" sz="2400" dirty="0">
                <a:solidFill>
                  <a:schemeClr val="tx1"/>
                </a:solidFill>
                <a:latin typeface="黑体" panose="02010609060101010101" pitchFamily="49" charset="-122"/>
                <a:ea typeface="黑体" panose="02010609060101010101" pitchFamily="49" charset="-122"/>
                <a:cs typeface="+mn-ea"/>
                <a:sym typeface="+mn-lt"/>
              </a:rPr>
              <a:t>.</a:t>
            </a:r>
            <a:r>
              <a:rPr lang="zh-CN" altLang="en-US" sz="2400" dirty="0">
                <a:solidFill>
                  <a:schemeClr val="tx1"/>
                </a:solidFill>
                <a:latin typeface="黑体" panose="02010609060101010101" pitchFamily="49" charset="-122"/>
                <a:ea typeface="黑体" panose="02010609060101010101" pitchFamily="49" charset="-122"/>
                <a:cs typeface="+mn-ea"/>
                <a:sym typeface="+mn-lt"/>
              </a:rPr>
              <a:t>015％，醉酒开车死人的概率是33％。</a:t>
            </a:r>
            <a:endParaRPr lang="zh-CN" altLang="en-US" sz="24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241550" y="874713"/>
            <a:ext cx="10071100"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sz="2400" dirty="0">
                <a:latin typeface="黑体" panose="02010609060101010101" pitchFamily="49" charset="-122"/>
                <a:ea typeface="黑体" panose="02010609060101010101" pitchFamily="49" charset="-122"/>
                <a:cs typeface="+mn-ea"/>
                <a:sym typeface="+mn-lt"/>
              </a:rPr>
              <a:t>    </a:t>
            </a:r>
            <a:r>
              <a:rPr sz="2400" dirty="0">
                <a:latin typeface="黑体" panose="02010609060101010101" pitchFamily="49" charset="-122"/>
                <a:ea typeface="黑体" panose="02010609060101010101" pitchFamily="49" charset="-122"/>
                <a:cs typeface="+mn-ea"/>
                <a:sym typeface="+mn-lt"/>
              </a:rPr>
              <a:t>相对论的创立者爱因斯坦是左撇子，发明家富兰克林和科学家牛顿是左撇子，达•芬奇、米开朗琪罗、毕加索和贝多芬也都是左撇子。这表明，创造性研究是左撇子独特的天然禀赋。</a:t>
            </a:r>
            <a:r>
              <a:rPr sz="2400" dirty="0">
                <a:solidFill>
                  <a:srgbClr val="0070C0"/>
                </a:solidFill>
                <a:latin typeface="黑体" panose="02010609060101010101" pitchFamily="49" charset="-122"/>
                <a:ea typeface="黑体" panose="02010609060101010101" pitchFamily="49" charset="-122"/>
                <a:cs typeface="+mn-ea"/>
                <a:sym typeface="+mn-lt"/>
              </a:rPr>
              <a:t>以下哪项陈述是上述论证所依赖的假设?</a:t>
            </a:r>
            <a:endParaRPr sz="2400" dirty="0">
              <a:solidFill>
                <a:srgbClr val="0070C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A．自福特以来的美国总统，除少数几位外都是左撇子。</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B．左撇子突出的创新研究能力不是由教育和环境等后天因素决定的。</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C．20 世纪初，中国的父母还在煞费苦心地矫正孩子惯用左手的“坏毛病”。</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D．左撇子具有一定的遗传性，例如，英国女王伊丽莎白和她的母亲都是左撇子。</a:t>
            </a:r>
            <a:endParaRPr sz="2400" dirty="0">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Grp="1" noChangeAspect="1"/>
          </p:cNvPicPr>
          <p:nvPr>
            <p:ph idx="4294967295"/>
          </p:nvPr>
        </p:nvPicPr>
        <p:blipFill>
          <a:blip r:embed="rId1"/>
          <a:srcRect/>
          <a:stretch>
            <a:fillRect/>
          </a:stretch>
        </p:blipFill>
        <p:spPr>
          <a:xfrm>
            <a:off x="2396927" y="1096045"/>
            <a:ext cx="8540750" cy="3959225"/>
          </a:xfrm>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51050" y="320675"/>
            <a:ext cx="10537825" cy="673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en-US" sz="2400" dirty="0">
                <a:latin typeface="黑体" panose="02010609060101010101" pitchFamily="49" charset="-122"/>
                <a:ea typeface="黑体" panose="02010609060101010101" pitchFamily="49" charset="-122"/>
                <a:cs typeface="+mn-ea"/>
                <a:sym typeface="+mn-lt"/>
              </a:rPr>
              <a:t>    </a:t>
            </a:r>
            <a:r>
              <a:rPr sz="2400" dirty="0">
                <a:latin typeface="黑体" panose="02010609060101010101" pitchFamily="49" charset="-122"/>
                <a:ea typeface="黑体" panose="02010609060101010101" pitchFamily="49" charset="-122"/>
                <a:cs typeface="+mn-ea"/>
                <a:sym typeface="+mn-lt"/>
              </a:rPr>
              <a:t>经过20 多年的自然保护，甘肃祁连山区野生动物的数量大大增加。活动于甘州一带的野生岩羊经常闯入牧场，侵食牧草，糟蹋草场。山丹马场放牧的羊时常被出没的狼群活活咬死。岩羊的天敌是雪豹和狼，山丹马场距甘州不过百余公里，但甘州的岩羊却未遭狼群侵害。</a:t>
            </a:r>
            <a:r>
              <a:rPr sz="2400" dirty="0">
                <a:solidFill>
                  <a:srgbClr val="0070C0"/>
                </a:solidFill>
                <a:latin typeface="黑体" panose="02010609060101010101" pitchFamily="49" charset="-122"/>
                <a:ea typeface="黑体" panose="02010609060101010101" pitchFamily="49" charset="-122"/>
                <a:cs typeface="+mn-ea"/>
                <a:sym typeface="+mn-lt"/>
              </a:rPr>
              <a:t>如果以下哪项陈述为真，能够最好地解释上述反常的现象?</a:t>
            </a:r>
            <a:endParaRPr sz="2400" dirty="0">
              <a:solidFill>
                <a:srgbClr val="0070C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A．在祁连山自然保护区的部分森林中，近来曾发现雪豹的踪迹。</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B．祁连山区的一些群众和环保工作者呼吁，适当开放狩猎行为，以控制岩羊的数量。</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C．现在民间没有猎枪，面对肆虐的狼群，山丹马场的职工无法有效地保护自己的羊。</a:t>
            </a:r>
            <a:endParaRPr sz="2400" dirty="0">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sz="2400" dirty="0">
                <a:latin typeface="黑体" panose="02010609060101010101" pitchFamily="49" charset="-122"/>
                <a:ea typeface="黑体" panose="02010609060101010101" pitchFamily="49" charset="-122"/>
                <a:cs typeface="+mn-ea"/>
                <a:sym typeface="+mn-lt"/>
              </a:rPr>
              <a:t>    D．甘州与山丹马场之间的草原围栏、高速公路、铁路等设施阻断了野生动物的迁徙通道。</a:t>
            </a:r>
            <a:endParaRPr sz="2400" dirty="0">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04110" y="1658620"/>
            <a:ext cx="97377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2800" dirty="0">
                <a:solidFill>
                  <a:srgbClr val="000000"/>
                </a:solidFill>
                <a:latin typeface="黑体" panose="02010609060101010101" pitchFamily="49" charset="-122"/>
                <a:ea typeface="黑体" panose="02010609060101010101" pitchFamily="49" charset="-122"/>
                <a:sym typeface="+mn-ea"/>
              </a:rPr>
              <a:t>    </a:t>
            </a:r>
            <a:r>
              <a:rPr sz="2800" dirty="0">
                <a:solidFill>
                  <a:srgbClr val="000000"/>
                </a:solidFill>
                <a:latin typeface="黑体" panose="02010609060101010101" pitchFamily="49" charset="-122"/>
                <a:ea typeface="黑体" panose="02010609060101010101" pitchFamily="49" charset="-122"/>
                <a:sym typeface="+mn-ea"/>
              </a:rPr>
              <a:t>自1990年到2005年，中国的男性超重比例从4%上升到15%，女性超重比例从11%上升到20%。同一时期，墨西哥的男性超重比例从35%上升到68%，女性超重比例从43% 升到70%。由此可见，女性超重的增长速度都高于男性超重的增长速度。</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1144270"/>
            <a:ext cx="10012680"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2800" dirty="0">
                <a:solidFill>
                  <a:srgbClr val="000000"/>
                </a:solidFill>
                <a:latin typeface="黑体" panose="02010609060101010101" pitchFamily="49" charset="-122"/>
                <a:ea typeface="黑体" panose="02010609060101010101" pitchFamily="49" charset="-122"/>
                <a:sym typeface="+mn-ea"/>
              </a:rPr>
              <a:t>    </a:t>
            </a:r>
            <a:r>
              <a:rPr sz="2800" dirty="0">
                <a:solidFill>
                  <a:srgbClr val="000000"/>
                </a:solidFill>
                <a:latin typeface="黑体" panose="02010609060101010101" pitchFamily="49" charset="-122"/>
                <a:ea typeface="黑体" panose="02010609060101010101" pitchFamily="49" charset="-122"/>
                <a:sym typeface="+mn-ea"/>
              </a:rPr>
              <a:t>为了调查人们的识字水平，实验者列举了20个词语，请30位文化人士识读，这些人的文化程度都在大专以上。识读结果显示，多数人只读过3到5个词语，极少数人读对15个以上，甚至有人全部读错。其中，“蹒跚”的辨识率最高，30人中有19人读对;“呱呱坠地”所有人都读错。20个词语的整体误读率接近80/%。该实验者由此得出，当前人们的识字水平没有提高，甚至有所下降。</a:t>
            </a:r>
            <a:endParaRPr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4505960" y="3182620"/>
            <a:ext cx="6122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zh-CN" altLang="en-US" sz="6000" dirty="0">
                <a:solidFill>
                  <a:srgbClr val="FF0000"/>
                </a:solidFill>
                <a:latin typeface="黑体" panose="02010609060101010101" pitchFamily="49" charset="-122"/>
                <a:ea typeface="黑体" panose="02010609060101010101" pitchFamily="49" charset="-122"/>
                <a:cs typeface="+mn-ea"/>
                <a:sym typeface="+mn-lt"/>
              </a:rPr>
              <a:t>清晰性与说服力</a:t>
            </a:r>
            <a:endParaRPr lang="zh-CN" altLang="en-US" sz="6000" dirty="0">
              <a:solidFill>
                <a:srgbClr val="FF0000"/>
              </a:solidFill>
              <a:latin typeface="黑体" panose="02010609060101010101" pitchFamily="49" charset="-122"/>
              <a:ea typeface="黑体" panose="02010609060101010101" pitchFamily="49" charset="-122"/>
              <a:cs typeface="+mn-ea"/>
              <a:sym typeface="+mn-lt"/>
            </a:endParaRPr>
          </a:p>
        </p:txBody>
      </p:sp>
      <p:sp>
        <p:nvSpPr>
          <p:cNvPr id="23" name="Text Box 3"/>
          <p:cNvSpPr>
            <a:spLocks noChangeArrowheads="1"/>
          </p:cNvSpPr>
          <p:nvPr/>
        </p:nvSpPr>
        <p:spPr bwMode="auto">
          <a:xfrm>
            <a:off x="4141440" y="161409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6</a:t>
            </a:r>
            <a:endParaRPr 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69030" y="1493203"/>
            <a:ext cx="6320790"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1.</a:t>
            </a:r>
            <a:r>
              <a:rPr lang="zh-CN" altLang="en-US" sz="3600" dirty="0">
                <a:solidFill>
                  <a:srgbClr val="000000"/>
                </a:solidFill>
                <a:latin typeface="黑体" panose="02010609060101010101" pitchFamily="49" charset="-122"/>
                <a:ea typeface="黑体" panose="02010609060101010101" pitchFamily="49" charset="-122"/>
                <a:sym typeface="+mn-ea"/>
              </a:rPr>
              <a:t>语言的清晰性</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2.</a:t>
            </a:r>
            <a:r>
              <a:rPr lang="zh-CN" altLang="en-US" sz="3600" dirty="0">
                <a:solidFill>
                  <a:srgbClr val="000000"/>
                </a:solidFill>
                <a:latin typeface="黑体" panose="02010609060101010101" pitchFamily="49" charset="-122"/>
                <a:ea typeface="黑体" panose="02010609060101010101" pitchFamily="49" charset="-122"/>
                <a:sym typeface="+mn-ea"/>
              </a:rPr>
              <a:t>修辞与说服力</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3.</a:t>
            </a:r>
            <a:r>
              <a:rPr lang="zh-CN" altLang="en-US" sz="3600" dirty="0">
                <a:solidFill>
                  <a:srgbClr val="000000"/>
                </a:solidFill>
                <a:latin typeface="黑体" panose="02010609060101010101" pitchFamily="49" charset="-122"/>
                <a:ea typeface="黑体" panose="02010609060101010101" pitchFamily="49" charset="-122"/>
                <a:sym typeface="+mn-ea"/>
              </a:rPr>
              <a:t>合理的理由</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4.</a:t>
            </a:r>
            <a:r>
              <a:rPr lang="zh-CN" altLang="en-US" sz="3600" dirty="0">
                <a:solidFill>
                  <a:srgbClr val="000000"/>
                </a:solidFill>
                <a:latin typeface="黑体" panose="02010609060101010101" pitchFamily="49" charset="-122"/>
                <a:ea typeface="黑体" panose="02010609060101010101" pitchFamily="49" charset="-122"/>
                <a:sym typeface="+mn-ea"/>
              </a:rPr>
              <a:t>科学思维方法</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5.</a:t>
            </a:r>
            <a:r>
              <a:rPr lang="zh-CN" altLang="en-US" sz="3600" dirty="0">
                <a:solidFill>
                  <a:srgbClr val="000000"/>
                </a:solidFill>
                <a:latin typeface="黑体" panose="02010609060101010101" pitchFamily="49" charset="-122"/>
                <a:ea typeface="黑体" panose="02010609060101010101" pitchFamily="49" charset="-122"/>
                <a:sym typeface="+mn-ea"/>
              </a:rPr>
              <a:t>道德、法律与美学推理</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2159953"/>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1.</a:t>
            </a:r>
            <a:r>
              <a:rPr lang="zh-CN" altLang="en-US" sz="3600" dirty="0">
                <a:solidFill>
                  <a:srgbClr val="FF0000"/>
                </a:solidFill>
                <a:latin typeface="黑体" panose="02010609060101010101" pitchFamily="49" charset="-122"/>
                <a:ea typeface="黑体" panose="02010609060101010101" pitchFamily="49" charset="-122"/>
                <a:sym typeface="+mn-ea"/>
              </a:rPr>
              <a:t>语言的清晰性</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思维从语言开始，语言的清晰性意味着思维的清晰性。</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2159953"/>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a:t>
            </a:r>
            <a:r>
              <a:rPr lang="en-US" altLang="zh-CN" sz="3600" dirty="0">
                <a:solidFill>
                  <a:srgbClr val="FF0000"/>
                </a:solidFill>
                <a:latin typeface="黑体" panose="02010609060101010101" pitchFamily="49" charset="-122"/>
                <a:ea typeface="黑体" panose="02010609060101010101" pitchFamily="49" charset="-122"/>
                <a:sym typeface="+mn-ea"/>
              </a:rPr>
              <a:t>1</a:t>
            </a:r>
            <a:r>
              <a:rPr lang="zh-CN" altLang="en-US" sz="3600" dirty="0">
                <a:solidFill>
                  <a:srgbClr val="FF0000"/>
                </a:solidFill>
                <a:latin typeface="黑体" panose="02010609060101010101" pitchFamily="49" charset="-122"/>
                <a:ea typeface="黑体" panose="02010609060101010101" pitchFamily="49" charset="-122"/>
                <a:sym typeface="+mn-ea"/>
              </a:rPr>
              <a:t>）什么是清晰的语言</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思维从语言开始，语言的清晰性意味着思维的清晰性。</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2159953"/>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chemeClr val="tx1"/>
                </a:solidFill>
                <a:latin typeface="黑体" panose="02010609060101010101" pitchFamily="49" charset="-122"/>
                <a:ea typeface="黑体" panose="02010609060101010101" pitchFamily="49" charset="-122"/>
                <a:sym typeface="+mn-ea"/>
              </a:rPr>
              <a:t>    </a:t>
            </a:r>
            <a:r>
              <a:rPr lang="zh-CN" altLang="en-US" sz="3600" dirty="0">
                <a:solidFill>
                  <a:schemeClr val="tx1"/>
                </a:solidFill>
                <a:latin typeface="黑体" panose="02010609060101010101" pitchFamily="49" charset="-122"/>
                <a:ea typeface="黑体" panose="02010609060101010101" pitchFamily="49" charset="-122"/>
                <a:sym typeface="+mn-ea"/>
              </a:rPr>
              <a:t>语言的清晰性是指语言在使用过程中，交流的双方或多方能够准准确恰当地理解言语所表达的意义。</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03475" y="1216660"/>
            <a:ext cx="948944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例：</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武松来到了景阳冈，打死了老虎。</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a:t>
            </a:r>
            <a:r>
              <a:rPr lang="en-US" altLang="zh-CN" sz="3600" dirty="0">
                <a:solidFill>
                  <a:schemeClr val="tx1"/>
                </a:solidFill>
                <a:latin typeface="黑体" panose="02010609060101010101" pitchFamily="49" charset="-122"/>
                <a:ea typeface="黑体" panose="02010609060101010101" pitchFamily="49" charset="-122"/>
                <a:sym typeface="+mn-ea"/>
              </a:rPr>
              <a:t>忒勒玛科斯连忙回家，在途中他遇到安  提诺俄斯。</a:t>
            </a:r>
            <a:endParaRPr lang="en-US" altLang="zh-CN"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50615" y="1752283"/>
            <a:ext cx="748220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例：</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打雷了，下雨了</a:t>
            </a:r>
            <a:r>
              <a:rPr lang="en-US" altLang="zh-CN" sz="3600" dirty="0">
                <a:solidFill>
                  <a:schemeClr val="tx1"/>
                </a:solidFill>
                <a:latin typeface="黑体" panose="02010609060101010101" pitchFamily="49" charset="-122"/>
                <a:ea typeface="黑体" panose="02010609060101010101" pitchFamily="49" charset="-122"/>
                <a:sym typeface="+mn-ea"/>
              </a:rPr>
              <a:t>。</a:t>
            </a:r>
            <a:endParaRPr lang="en-US" altLang="zh-CN"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chemeClr val="tx1"/>
                </a:solidFill>
                <a:latin typeface="黑体" panose="02010609060101010101" pitchFamily="49" charset="-122"/>
                <a:ea typeface="黑体" panose="02010609060101010101" pitchFamily="49" charset="-122"/>
                <a:sym typeface="+mn-ea"/>
              </a:rPr>
              <a:t>    </a:t>
            </a:r>
            <a:r>
              <a:rPr lang="zh-CN" altLang="en-US" sz="3600" dirty="0">
                <a:solidFill>
                  <a:schemeClr val="tx1"/>
                </a:solidFill>
                <a:latin typeface="黑体" panose="02010609060101010101" pitchFamily="49" charset="-122"/>
                <a:ea typeface="黑体" panose="02010609060101010101" pitchFamily="49" charset="-122"/>
                <a:sym typeface="+mn-ea"/>
              </a:rPr>
              <a:t>你妈妈叫你回家吃饭。     </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5" y="2715895"/>
            <a:ext cx="4210050" cy="4521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0"/>
          <p:cNvSpPr>
            <a:spLocks noChangeArrowheads="1"/>
          </p:cNvSpPr>
          <p:nvPr/>
        </p:nvSpPr>
        <p:spPr bwMode="auto">
          <a:xfrm>
            <a:off x="4662170" y="1720850"/>
            <a:ext cx="728154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latinLnBrk="0" hangingPunct="1">
              <a:lnSpc>
                <a:spcPct val="150000"/>
              </a:lnSpc>
              <a:spcBef>
                <a:spcPts val="600"/>
              </a:spcBef>
            </a:pPr>
            <a:r>
              <a:rPr lang="en-US" altLang="zh-CN" sz="40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    </a:t>
            </a:r>
            <a:r>
              <a:rPr lang="zh-CN" altLang="en-US" sz="40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树上有十只鸟,开枪打死一只,还剩几只?</a:t>
            </a:r>
            <a:endParaRPr lang="zh-CN" altLang="en-US" sz="40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by="(-#ppt_w*2)" calcmode="lin" valueType="num">
                                      <p:cBhvr rctx="PPT">
                                        <p:cTn id="11" dur="500" autoRev="1" fill="hold">
                                          <p:stCondLst>
                                            <p:cond delay="0"/>
                                          </p:stCondLst>
                                        </p:cTn>
                                        <p:tgtEl>
                                          <p:spTgt spid="22"/>
                                        </p:tgtEl>
                                        <p:attrNameLst>
                                          <p:attrName>ppt_w</p:attrName>
                                        </p:attrNameLst>
                                      </p:cBhvr>
                                    </p:anim>
                                    <p:anim by="(#ppt_w*0.50)" calcmode="lin" valueType="num">
                                      <p:cBhvr>
                                        <p:cTn id="12" dur="500" decel="50000" autoRev="1" fill="hold">
                                          <p:stCondLst>
                                            <p:cond delay="0"/>
                                          </p:stCondLst>
                                        </p:cTn>
                                        <p:tgtEl>
                                          <p:spTgt spid="22"/>
                                        </p:tgtEl>
                                        <p:attrNameLst>
                                          <p:attrName>ppt_x</p:attrName>
                                        </p:attrNameLst>
                                      </p:cBhvr>
                                    </p:anim>
                                    <p:anim from="(-#ppt_h/2)" to="(#ppt_y)" calcmode="lin" valueType="num">
                                      <p:cBhvr>
                                        <p:cTn id="13" dur="1000" fill="hold">
                                          <p:stCondLst>
                                            <p:cond delay="0"/>
                                          </p:stCondLst>
                                        </p:cTn>
                                        <p:tgtEl>
                                          <p:spTgt spid="22"/>
                                        </p:tgtEl>
                                        <p:attrNameLst>
                                          <p:attrName>ppt_y</p:attrName>
                                        </p:attrNameLst>
                                      </p:cBhvr>
                                    </p:anim>
                                    <p:animRot by="21600000">
                                      <p:cBhvr>
                                        <p:cTn id="14" dur="1000"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Grp="1" noChangeAspect="1"/>
          </p:cNvPicPr>
          <p:nvPr>
            <p:ph idx="4294967295"/>
          </p:nvPr>
        </p:nvPicPr>
        <p:blipFill>
          <a:blip r:embed="rId1"/>
          <a:srcRect/>
          <a:stretch>
            <a:fillRect/>
          </a:stretch>
        </p:blipFill>
        <p:spPr>
          <a:xfrm>
            <a:off x="1964879" y="808013"/>
            <a:ext cx="9412288" cy="5316537"/>
          </a:xfrm>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40990" y="1273810"/>
            <a:ext cx="9413875"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语言的基本功能：</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第一，传达信息。</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第二，表达情感。</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第三，指示行动。</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51250"/>
            <a:ext cx="3918585" cy="343090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17700" y="934085"/>
            <a:ext cx="10412095" cy="74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buFont typeface="Wingdings" panose="05000000000000000000" pitchFamily="2" charset="2"/>
              <a:buNone/>
            </a:pPr>
            <a:r>
              <a:rPr lang="zh-CN" altLang="en-US" sz="2800" dirty="0">
                <a:solidFill>
                  <a:srgbClr val="FF0000"/>
                </a:solidFill>
                <a:latin typeface="微软雅黑" panose="020B0503020204020204" pitchFamily="34" charset="-122"/>
                <a:ea typeface="微软雅黑" panose="020B0503020204020204" pitchFamily="34" charset="-122"/>
                <a:sym typeface="+mn-ea"/>
              </a:rPr>
              <a:t>优秀的批判性思维文章</a:t>
            </a:r>
            <a:r>
              <a:rPr lang="zh-CN" altLang="en-US" sz="2800" dirty="0">
                <a:latin typeface="微软雅黑" panose="020B0503020204020204" pitchFamily="34" charset="-122"/>
                <a:ea typeface="微软雅黑" panose="020B0503020204020204" pitchFamily="34" charset="-122"/>
                <a:sym typeface="+mn-ea"/>
              </a:rPr>
              <a:t>应该满足如下要求：</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第一，主题或</a:t>
            </a:r>
            <a:r>
              <a:rPr lang="en-US" altLang="en-US" sz="2800" dirty="0">
                <a:latin typeface="微软雅黑" panose="020B0503020204020204" pitchFamily="34" charset="-122"/>
                <a:ea typeface="微软雅黑" panose="020B0503020204020204" pitchFamily="34" charset="-122"/>
                <a:sym typeface="+mn-ea"/>
              </a:rPr>
              <a:t>问题</a:t>
            </a:r>
            <a:r>
              <a:rPr lang="zh-CN" altLang="en-US" sz="2800" dirty="0">
                <a:latin typeface="微软雅黑" panose="020B0503020204020204" pitchFamily="34" charset="-122"/>
                <a:ea typeface="微软雅黑" panose="020B0503020204020204" pitchFamily="34" charset="-122"/>
                <a:sym typeface="+mn-ea"/>
              </a:rPr>
              <a:t>清晰，表达简洁。</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第二，对关键词要有明确定义或说明，保持概念清楚一致。</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第三，拷问证据、前提的真实和来源，以及它们的隐含基础。</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第四，确定推理的类型</a:t>
            </a:r>
            <a:r>
              <a:rPr lang="en-US" altLang="zh-CN" sz="28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合理性和支持力。</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第五，考虑针对前提、推理和结论的反驳和竞争论证。</a:t>
            </a:r>
            <a:endParaRPr lang="zh-CN" altLang="en-US" sz="2800" dirty="0">
              <a:latin typeface="微软雅黑" panose="020B0503020204020204" pitchFamily="34" charset="-122"/>
              <a:ea typeface="微软雅黑" panose="020B0503020204020204" pitchFamily="34" charset="-122"/>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第六，对已有的经验、事实和观点要有梳理和总结。</a:t>
            </a:r>
            <a:endParaRPr lang="zh-CN" altLang="en-US" sz="2800" dirty="0">
              <a:latin typeface="微软雅黑" panose="020B0503020204020204" pitchFamily="34" charset="-122"/>
              <a:ea typeface="微软雅黑" panose="020B0503020204020204" pitchFamily="34" charset="-122"/>
              <a:sym typeface="+mn-ea"/>
            </a:endParaRPr>
          </a:p>
          <a:p>
            <a:pPr marL="344805" lvl="1" indent="0" eaLnBrk="1" latinLnBrk="0" hangingPunct="1">
              <a:lnSpc>
                <a:spcPct val="150000"/>
              </a:lnSpc>
              <a:buClr>
                <a:schemeClr val="accent2"/>
              </a:buClr>
              <a:buNone/>
            </a:pPr>
            <a:r>
              <a:rPr lang="zh-CN" altLang="en-US" sz="2800" dirty="0">
                <a:latin typeface="微软雅黑" panose="020B0503020204020204" pitchFamily="34" charset="-122"/>
                <a:ea typeface="微软雅黑" panose="020B0503020204020204" pitchFamily="34" charset="-122"/>
                <a:sym typeface="+mn-ea"/>
              </a:rPr>
              <a:t>   第七，确认结论和证据的对称。</a:t>
            </a:r>
            <a:endParaRPr lang="zh-CN" altLang="en-US" sz="2800" dirty="0">
              <a:latin typeface="微软雅黑" panose="020B0503020204020204" pitchFamily="34" charset="-122"/>
              <a:ea typeface="微软雅黑" panose="020B0503020204020204" pitchFamily="34" charset="-122"/>
            </a:endParaRPr>
          </a:p>
          <a:p>
            <a:pPr eaLnBrk="1" latinLnBrk="0" hangingPunct="1">
              <a:lnSpc>
                <a:spcPct val="150000"/>
              </a:lnSpc>
            </a:pP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1744345"/>
            <a:ext cx="1001268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a:t>
            </a: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）清晰性的三个方面</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概念</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主题</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论证</a:t>
            </a:r>
            <a:endParaRPr lang="en-US" altLang="zh-CN"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85010" y="1589088"/>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a:t>
            </a: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）清晰性的基本方法</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  a.</a:t>
            </a:r>
            <a:r>
              <a:rPr lang="zh-CN" altLang="en-US" sz="3200" dirty="0">
                <a:solidFill>
                  <a:schemeClr val="tx1"/>
                </a:solidFill>
                <a:latin typeface="黑体" panose="02010609060101010101" pitchFamily="49" charset="-122"/>
                <a:ea typeface="黑体" panose="02010609060101010101" pitchFamily="49" charset="-122"/>
                <a:sym typeface="+mn-ea"/>
              </a:rPr>
              <a:t>明确概念的基本方法：定义、划分与概括  </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200" dirty="0">
                <a:solidFill>
                  <a:srgbClr val="000000"/>
                </a:solidFill>
                <a:latin typeface="黑体" panose="02010609060101010101" pitchFamily="49" charset="-122"/>
                <a:ea typeface="黑体" panose="02010609060101010101" pitchFamily="49" charset="-122"/>
                <a:sym typeface="+mn-ea"/>
              </a:rPr>
              <a:t>　</a:t>
            </a:r>
            <a:r>
              <a:rPr lang="en-US" sz="3200" dirty="0">
                <a:solidFill>
                  <a:srgbClr val="000000"/>
                </a:solidFill>
                <a:latin typeface="黑体" panose="02010609060101010101" pitchFamily="49" charset="-122"/>
                <a:ea typeface="黑体" panose="02010609060101010101" pitchFamily="49" charset="-122"/>
                <a:sym typeface="+mn-ea"/>
              </a:rPr>
              <a:t>b.</a:t>
            </a:r>
            <a:r>
              <a:rPr lang="zh-CN" altLang="en-US" sz="3200" dirty="0">
                <a:solidFill>
                  <a:srgbClr val="000000"/>
                </a:solidFill>
                <a:latin typeface="黑体" panose="02010609060101010101" pitchFamily="49" charset="-122"/>
                <a:ea typeface="黑体" panose="02010609060101010101" pitchFamily="49" charset="-122"/>
                <a:sym typeface="+mn-ea"/>
              </a:rPr>
              <a:t>明确论题的基本方法：思维的四个原则</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a:t>
            </a:r>
            <a:r>
              <a:rPr lang="en-US" altLang="zh-CN" sz="3200" dirty="0">
                <a:solidFill>
                  <a:srgbClr val="000000"/>
                </a:solidFill>
                <a:latin typeface="黑体" panose="02010609060101010101" pitchFamily="49" charset="-122"/>
                <a:ea typeface="黑体" panose="02010609060101010101" pitchFamily="49" charset="-122"/>
                <a:sym typeface="+mn-ea"/>
              </a:rPr>
              <a:t>C.</a:t>
            </a:r>
            <a:r>
              <a:rPr lang="zh-CN" altLang="en-US" sz="3200" dirty="0">
                <a:solidFill>
                  <a:srgbClr val="000000"/>
                </a:solidFill>
                <a:latin typeface="黑体" panose="02010609060101010101" pitchFamily="49" charset="-122"/>
                <a:ea typeface="黑体" panose="02010609060101010101" pitchFamily="49" charset="-122"/>
                <a:sym typeface="+mn-ea"/>
              </a:rPr>
              <a:t>明确论证的基本方法：演绎论证、归纳论证</a:t>
            </a:r>
            <a:endParaRPr lang="zh-CN" altLang="en-US"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175510" y="1339215"/>
            <a:ext cx="9760585"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latin typeface="黑体" panose="02010609060101010101" pitchFamily="49" charset="-122"/>
                <a:ea typeface="黑体" panose="02010609060101010101" pitchFamily="49" charset="-122"/>
                <a:sym typeface="+mn-ea"/>
              </a:rPr>
              <a:t>    </a:t>
            </a:r>
            <a:r>
              <a:rPr lang="zh-CN" altLang="en-US" sz="3600" dirty="0">
                <a:latin typeface="黑体" panose="02010609060101010101" pitchFamily="49" charset="-122"/>
                <a:ea typeface="黑体" panose="02010609060101010101" pitchFamily="49" charset="-122"/>
                <a:sym typeface="+mn-ea"/>
              </a:rPr>
              <a:t>概念是通过揭示对象的属性以指称或说明对象的语词，是主体通过思维把握对象的基本思维形式。</a:t>
            </a:r>
            <a:endParaRPr lang="zh-CN" altLang="en-US" sz="36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solidFill>
                  <a:srgbClr val="0070C0"/>
                </a:solidFill>
                <a:latin typeface="黑体" panose="02010609060101010101" pitchFamily="49" charset="-122"/>
                <a:ea typeface="黑体" panose="02010609060101010101" pitchFamily="49" charset="-122"/>
                <a:sym typeface="+mn-ea"/>
              </a:rPr>
              <a:t>    属性是指事物所具有的性质、关系、功能，等等。 </a:t>
            </a:r>
            <a:r>
              <a:rPr lang="zh-CN" altLang="en-US" sz="3600" dirty="0">
                <a:solidFill>
                  <a:schemeClr val="tx1"/>
                </a:solidFill>
                <a:latin typeface="黑体" panose="02010609060101010101" pitchFamily="49" charset="-122"/>
                <a:ea typeface="黑体" panose="02010609060101010101" pitchFamily="49" charset="-122"/>
                <a:sym typeface="+mn-ea"/>
              </a:rPr>
              <a:t>  </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sz="24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46350" y="989013"/>
            <a:ext cx="10012680"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性质指对象是什么或不是什么。</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solidFill>
                  <a:srgbClr val="FF0000"/>
                </a:solidFill>
                <a:latin typeface="华文新魏" panose="02010800040101010101" pitchFamily="2" charset="-122"/>
                <a:ea typeface="华文新魏" panose="02010800040101010101" pitchFamily="2" charset="-122"/>
                <a:sym typeface="+mn-ea"/>
              </a:rPr>
              <a:t>例如：</a:t>
            </a:r>
            <a:r>
              <a:rPr lang="zh-CN" altLang="en-US" sz="2800" dirty="0">
                <a:solidFill>
                  <a:srgbClr val="0070C0"/>
                </a:solidFill>
                <a:latin typeface="微软雅黑" panose="020B0503020204020204" pitchFamily="34" charset="-122"/>
                <a:ea typeface="微软雅黑" panose="020B0503020204020204" pitchFamily="34" charset="-122"/>
                <a:sym typeface="+mn-ea"/>
              </a:rPr>
              <a:t>人是能够获得知识的有死的动物。</a:t>
            </a:r>
            <a:endParaRPr lang="zh-CN" altLang="en-US" sz="2800" dirty="0">
              <a:solidFill>
                <a:srgbClr val="0070C0"/>
              </a:solidFill>
              <a:latin typeface="微软雅黑" panose="020B0503020204020204" pitchFamily="34" charset="-122"/>
              <a:ea typeface="微软雅黑" panose="020B0503020204020204" pitchFamily="34" charset="-122"/>
              <a:sym typeface="+mn-ea"/>
            </a:endParaRPr>
          </a:p>
          <a:p>
            <a:pPr eaLnBrk="1" latinLnBrk="0" hangingPunct="1">
              <a:lnSpc>
                <a:spcPct val="150000"/>
              </a:lnSpc>
            </a:pPr>
            <a:r>
              <a:rPr lang="zh-CN" altLang="zh-CN" sz="2800" dirty="0">
                <a:solidFill>
                  <a:srgbClr val="0070C0"/>
                </a:solidFill>
                <a:latin typeface="微软雅黑" panose="020B0503020204020204" pitchFamily="34" charset="-122"/>
                <a:ea typeface="微软雅黑" panose="020B0503020204020204" pitchFamily="34" charset="-122"/>
                <a:sym typeface="+mn-ea"/>
              </a:rPr>
              <a:t>          </a:t>
            </a:r>
            <a:r>
              <a:rPr lang="zh-CN" altLang="en-US" sz="2800" dirty="0">
                <a:solidFill>
                  <a:srgbClr val="0070C0"/>
                </a:solidFill>
                <a:latin typeface="微软雅黑" panose="020B0503020204020204" pitchFamily="34" charset="-122"/>
                <a:ea typeface="微软雅黑" panose="020B0503020204020204" pitchFamily="34" charset="-122"/>
                <a:sym typeface="+mn-ea"/>
              </a:rPr>
              <a:t>能够获得知识和有死就是人的性质。</a:t>
            </a:r>
            <a:endParaRPr lang="zh-CN" altLang="en-US" sz="2800" dirty="0">
              <a:solidFill>
                <a:srgbClr val="0070C0"/>
              </a:solidFill>
              <a:latin typeface="微软雅黑" panose="020B0503020204020204" pitchFamily="34" charset="-122"/>
              <a:ea typeface="微软雅黑" panose="020B0503020204020204" pitchFamily="34" charset="-122"/>
              <a:sym typeface="+mn-ea"/>
            </a:endParaRPr>
          </a:p>
          <a:p>
            <a:pPr eaLnBrk="1" latinLnBrk="0" hangingPunct="1">
              <a:lnSpc>
                <a:spcPct val="150000"/>
              </a:lnSpc>
            </a:pPr>
            <a:r>
              <a:rPr lang="zh-CN" altLang="zh-CN" sz="2800" dirty="0">
                <a:solidFill>
                  <a:srgbClr val="006600"/>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对象的形状、颜色、味道、动作、状态等都是对象的性质。</a:t>
            </a:r>
            <a:r>
              <a:rPr lang="zh-CN" altLang="en-US" sz="2800" dirty="0">
                <a:latin typeface="黑体" panose="02010609060101010101" pitchFamily="49" charset="-122"/>
                <a:ea typeface="黑体" panose="02010609060101010101" pitchFamily="49" charset="-122"/>
                <a:sym typeface="+mn-ea"/>
              </a:rPr>
              <a:t>   </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关系是指两个或以上对象间的联系。</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algn="l" eaLnBrk="1" latinLnBrk="0" hangingPunct="1">
              <a:lnSpc>
                <a:spcPct val="150000"/>
              </a:lnSpc>
              <a:buNone/>
            </a:pPr>
            <a:r>
              <a:rPr lang="zh-CN" altLang="en-US" sz="2800" dirty="0">
                <a:solidFill>
                  <a:srgbClr val="FF0000"/>
                </a:solidFill>
                <a:latin typeface="华文新魏" panose="02010800040101010101" pitchFamily="2" charset="-122"/>
                <a:ea typeface="华文新魏" panose="02010800040101010101" pitchFamily="2" charset="-122"/>
                <a:sym typeface="+mn-ea"/>
              </a:rPr>
              <a:t>例如：</a:t>
            </a:r>
            <a:r>
              <a:rPr lang="zh-CN" altLang="en-US" sz="2800" dirty="0">
                <a:solidFill>
                  <a:srgbClr val="0070C0"/>
                </a:solidFill>
                <a:latin typeface="微软雅黑" panose="020B0503020204020204" pitchFamily="34" charset="-122"/>
                <a:ea typeface="微软雅黑" panose="020B0503020204020204" pitchFamily="34" charset="-122"/>
                <a:sym typeface="+mn-ea"/>
              </a:rPr>
              <a:t>孙悟空打败了白骨精。</a:t>
            </a:r>
            <a:endParaRPr lang="zh-CN" altLang="en-US" sz="2800" dirty="0">
              <a:solidFill>
                <a:srgbClr val="0070C0"/>
              </a:solidFill>
              <a:latin typeface="微软雅黑" panose="020B0503020204020204" pitchFamily="34" charset="-122"/>
              <a:ea typeface="微软雅黑" panose="020B0503020204020204" pitchFamily="34" charset="-122"/>
            </a:endParaRPr>
          </a:p>
          <a:p>
            <a:pPr algn="l" eaLnBrk="1" latinLnBrk="0" hangingPunct="1">
              <a:lnSpc>
                <a:spcPct val="150000"/>
              </a:lnSpc>
              <a:buNone/>
            </a:pPr>
            <a:r>
              <a:rPr lang="zh-CN" altLang="en-US" sz="2800" dirty="0">
                <a:solidFill>
                  <a:srgbClr val="0070C0"/>
                </a:solidFill>
                <a:latin typeface="微软雅黑" panose="020B0503020204020204" pitchFamily="34" charset="-122"/>
                <a:ea typeface="微软雅黑" panose="020B0503020204020204" pitchFamily="34" charset="-122"/>
                <a:sym typeface="+mn-ea"/>
              </a:rPr>
              <a:t>          老张向小王介绍了小李。</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85010" y="1199833"/>
            <a:ext cx="1001268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具有共同属性的对象的集合就是一个事物的类。</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zh-CN" sz="3200" dirty="0">
                <a:latin typeface="黑体" panose="02010609060101010101" pitchFamily="49" charset="-122"/>
                <a:ea typeface="黑体" panose="02010609060101010101" pitchFamily="49" charset="-122"/>
                <a:sym typeface="+mn-ea"/>
              </a:rPr>
              <a:t>    </a:t>
            </a:r>
            <a:r>
              <a:rPr lang="zh-CN" altLang="en-US" sz="3200" dirty="0">
                <a:solidFill>
                  <a:srgbClr val="0070C0"/>
                </a:solidFill>
                <a:latin typeface="黑体" panose="02010609060101010101" pitchFamily="49" charset="-122"/>
                <a:ea typeface="黑体" panose="02010609060101010101" pitchFamily="49" charset="-122"/>
                <a:sym typeface="+mn-ea"/>
              </a:rPr>
              <a:t>类的概括有助于形成思维的抽象性，从而提高思维的效率。</a:t>
            </a:r>
            <a:endParaRPr lang="zh-CN" altLang="en-US" sz="32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一类对象的共同属性常常又分为该类对象的</a:t>
            </a:r>
            <a:r>
              <a:rPr lang="zh-CN" altLang="en-US" sz="3200" dirty="0">
                <a:solidFill>
                  <a:srgbClr val="FF0000"/>
                </a:solidFill>
                <a:latin typeface="黑体" panose="02010609060101010101" pitchFamily="49" charset="-122"/>
                <a:ea typeface="黑体" panose="02010609060101010101" pitchFamily="49" charset="-122"/>
                <a:sym typeface="+mn-ea"/>
              </a:rPr>
              <a:t>本质属性</a:t>
            </a:r>
            <a:r>
              <a:rPr lang="zh-CN" altLang="en-US" sz="3200" dirty="0">
                <a:solidFill>
                  <a:srgbClr val="000000"/>
                </a:solidFill>
                <a:latin typeface="黑体" panose="02010609060101010101" pitchFamily="49" charset="-122"/>
                <a:ea typeface="黑体" panose="02010609060101010101" pitchFamily="49" charset="-122"/>
                <a:sym typeface="+mn-ea"/>
              </a:rPr>
              <a:t>和</a:t>
            </a:r>
            <a:r>
              <a:rPr lang="zh-CN" altLang="en-US" sz="3200" dirty="0">
                <a:solidFill>
                  <a:srgbClr val="FF0000"/>
                </a:solidFill>
                <a:latin typeface="黑体" panose="02010609060101010101" pitchFamily="49" charset="-122"/>
                <a:ea typeface="黑体" panose="02010609060101010101" pitchFamily="49" charset="-122"/>
                <a:sym typeface="+mn-ea"/>
              </a:rPr>
              <a:t>固有属性</a:t>
            </a:r>
            <a:r>
              <a:rPr lang="zh-CN" altLang="en-US" sz="3200" dirty="0">
                <a:solidFill>
                  <a:srgbClr val="000000"/>
                </a:solidFill>
                <a:latin typeface="黑体" panose="02010609060101010101" pitchFamily="49" charset="-122"/>
                <a:ea typeface="黑体" panose="02010609060101010101" pitchFamily="49" charset="-122"/>
                <a:sym typeface="+mn-ea"/>
              </a:rPr>
              <a:t>。本质属性是该类对象区别于其他类的属性，固有属性是该类对象有别的类也可能有的属性。</a:t>
            </a:r>
            <a:endParaRPr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6215" y="1741170"/>
            <a:ext cx="935545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概念的内涵与外延</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内涵：是指对象具有的属性。</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外延：是指内涵所指称或说明的对象。</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70C0"/>
                </a:solidFill>
                <a:latin typeface="黑体" panose="02010609060101010101" pitchFamily="49" charset="-122"/>
                <a:ea typeface="黑体" panose="02010609060101010101" pitchFamily="49" charset="-122"/>
                <a:sym typeface="+mn-ea"/>
              </a:rPr>
              <a:t>例如：教师就是以传授知识为生的人。</a:t>
            </a: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679575" y="1278255"/>
            <a:ext cx="10659110" cy="5990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在美国出生的正常婴儿在</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个月大时平均体重为</a:t>
            </a:r>
            <a:r>
              <a:rPr lang="en-US" altLang="zh-CN" sz="3200" dirty="0">
                <a:solidFill>
                  <a:schemeClr val="tx1"/>
                </a:solidFill>
                <a:latin typeface="黑体" panose="02010609060101010101" pitchFamily="49" charset="-122"/>
                <a:ea typeface="黑体" panose="02010609060101010101" pitchFamily="49" charset="-122"/>
                <a:sym typeface="+mn-ea"/>
              </a:rPr>
              <a:t>12</a:t>
            </a: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14 </a:t>
            </a:r>
            <a:r>
              <a:rPr lang="zh-CN" altLang="en-US" sz="3200" dirty="0">
                <a:solidFill>
                  <a:schemeClr val="tx1"/>
                </a:solidFill>
                <a:latin typeface="黑体" panose="02010609060101010101" pitchFamily="49" charset="-122"/>
                <a:ea typeface="黑体" panose="02010609060101010101" pitchFamily="49" charset="-122"/>
                <a:sym typeface="+mn-ea"/>
              </a:rPr>
              <a:t>磅。因此，如果一个</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个月大的小孩体重只有</a:t>
            </a:r>
            <a:r>
              <a:rPr lang="en-US" altLang="zh-CN" sz="3200" dirty="0">
                <a:solidFill>
                  <a:schemeClr val="tx1"/>
                </a:solidFill>
                <a:latin typeface="黑体" panose="02010609060101010101" pitchFamily="49" charset="-122"/>
                <a:ea typeface="黑体" panose="02010609060101010101" pitchFamily="49" charset="-122"/>
                <a:sym typeface="+mn-ea"/>
              </a:rPr>
              <a:t>10</a:t>
            </a:r>
            <a:r>
              <a:rPr lang="zh-CN" altLang="en-US" sz="3200" dirty="0">
                <a:solidFill>
                  <a:schemeClr val="tx1"/>
                </a:solidFill>
                <a:latin typeface="黑体" panose="02010609060101010101" pitchFamily="49" charset="-122"/>
                <a:ea typeface="黑体" panose="02010609060101010101" pitchFamily="49" charset="-122"/>
                <a:sym typeface="+mn-ea"/>
              </a:rPr>
              <a:t>磅，那么他的体重增长低于美国平均水平。</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rgbClr val="0033CC"/>
                </a:solidFill>
                <a:latin typeface="黑体" panose="02010609060101010101" pitchFamily="49" charset="-122"/>
                <a:ea typeface="黑体" panose="02010609060101010101" pitchFamily="49" charset="-122"/>
                <a:sym typeface="+mn-ea"/>
              </a:rPr>
              <a:t>以下哪一项指出了上项推理中的一处缺陷？</a:t>
            </a:r>
            <a:endParaRPr lang="zh-CN" altLang="en-US" sz="3200" dirty="0">
              <a:solidFill>
                <a:srgbClr val="0033CC"/>
              </a:solidFill>
              <a:latin typeface="黑体" panose="02010609060101010101" pitchFamily="49" charset="-122"/>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A.</a:t>
            </a:r>
            <a:r>
              <a:rPr lang="zh-CN" altLang="en-US" sz="3200" dirty="0">
                <a:solidFill>
                  <a:schemeClr val="tx1"/>
                </a:solidFill>
                <a:latin typeface="黑体" panose="02010609060101010101" pitchFamily="49" charset="-122"/>
                <a:ea typeface="黑体" panose="02010609060101010101" pitchFamily="49" charset="-122"/>
                <a:sym typeface="+mn-ea"/>
              </a:rPr>
              <a:t>体重只是正常婴儿成长的一项指标。</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B.</a:t>
            </a:r>
            <a:r>
              <a:rPr lang="zh-CN" altLang="en-US" sz="3200" dirty="0">
                <a:solidFill>
                  <a:schemeClr val="tx1"/>
                </a:solidFill>
                <a:latin typeface="黑体" panose="02010609060101010101" pitchFamily="49" charset="-122"/>
                <a:ea typeface="黑体" panose="02010609060101010101" pitchFamily="49" charset="-122"/>
                <a:sym typeface="+mn-ea"/>
              </a:rPr>
              <a:t>一些</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个月大的小孩体重有</a:t>
            </a:r>
            <a:r>
              <a:rPr lang="en-US" altLang="zh-CN" sz="3200" dirty="0">
                <a:solidFill>
                  <a:schemeClr val="tx1"/>
                </a:solidFill>
                <a:latin typeface="黑体" panose="02010609060101010101" pitchFamily="49" charset="-122"/>
                <a:ea typeface="黑体" panose="02010609060101010101" pitchFamily="49" charset="-122"/>
                <a:sym typeface="+mn-ea"/>
              </a:rPr>
              <a:t>17</a:t>
            </a:r>
            <a:r>
              <a:rPr lang="zh-CN" altLang="en-US" sz="3200" dirty="0">
                <a:solidFill>
                  <a:schemeClr val="tx1"/>
                </a:solidFill>
                <a:latin typeface="黑体" panose="02010609060101010101" pitchFamily="49" charset="-122"/>
                <a:ea typeface="黑体" panose="02010609060101010101" pitchFamily="49" charset="-122"/>
                <a:sym typeface="+mn-ea"/>
              </a:rPr>
              <a:t>磅。</a:t>
            </a:r>
            <a:br>
              <a:rPr lang="zh-CN" altLang="en-US" sz="3200" dirty="0">
                <a:solidFill>
                  <a:schemeClr val="tx1"/>
                </a:solidFill>
                <a:latin typeface="黑体" panose="02010609060101010101" pitchFamily="49" charset="-122"/>
                <a:ea typeface="黑体" panose="02010609060101010101" pitchFamily="49" charset="-122"/>
                <a:sym typeface="+mn-ea"/>
              </a:rPr>
            </a:b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C.</a:t>
            </a:r>
            <a:r>
              <a:rPr lang="zh-CN" altLang="en-US" sz="3200" dirty="0">
                <a:solidFill>
                  <a:schemeClr val="tx1"/>
                </a:solidFill>
                <a:latin typeface="黑体" panose="02010609060101010101" pitchFamily="49" charset="-122"/>
                <a:ea typeface="黑体" panose="02010609060101010101" pitchFamily="49" charset="-122"/>
                <a:sym typeface="+mn-ea"/>
              </a:rPr>
              <a:t>一个正常的小孩出生时体重达到了</a:t>
            </a:r>
            <a:r>
              <a:rPr lang="en-US" altLang="zh-CN" sz="3200" dirty="0">
                <a:solidFill>
                  <a:schemeClr val="tx1"/>
                </a:solidFill>
                <a:latin typeface="黑体" panose="02010609060101010101" pitchFamily="49" charset="-122"/>
                <a:ea typeface="黑体" panose="02010609060101010101" pitchFamily="49" charset="-122"/>
                <a:sym typeface="+mn-ea"/>
              </a:rPr>
              <a:t>10</a:t>
            </a:r>
            <a:r>
              <a:rPr lang="zh-CN" altLang="en-US" sz="3200" dirty="0">
                <a:solidFill>
                  <a:schemeClr val="tx1"/>
                </a:solidFill>
                <a:latin typeface="黑体" panose="02010609060101010101" pitchFamily="49" charset="-122"/>
                <a:ea typeface="黑体" panose="02010609060101010101" pitchFamily="49" charset="-122"/>
                <a:sym typeface="+mn-ea"/>
              </a:rPr>
              <a:t>磅是有可能的。</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D.</a:t>
            </a:r>
            <a:r>
              <a:rPr lang="zh-CN" altLang="en-US" sz="3200" dirty="0">
                <a:solidFill>
                  <a:schemeClr val="tx1"/>
                </a:solidFill>
                <a:latin typeface="黑体" panose="02010609060101010101" pitchFamily="49" charset="-122"/>
                <a:ea typeface="黑体" panose="02010609060101010101" pitchFamily="49" charset="-122"/>
                <a:sym typeface="+mn-ea"/>
              </a:rPr>
              <a:t>平均体重增长同平均体重并不相同。</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89200" y="1044575"/>
            <a:ext cx="9526270" cy="594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ts val="3560"/>
              </a:lnSpc>
              <a:buNone/>
            </a:pPr>
            <a:r>
              <a:rPr lang="zh-CN" altLang="en-US" sz="2800" dirty="0">
                <a:solidFill>
                  <a:srgbClr val="000000"/>
                </a:solidFill>
                <a:latin typeface="黑体" panose="02010609060101010101" pitchFamily="49" charset="-122"/>
                <a:ea typeface="黑体" panose="02010609060101010101" pitchFamily="49" charset="-122"/>
                <a:sym typeface="+mn-ea"/>
              </a:rPr>
              <a:t>概念外延间的关系：</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1</a:t>
            </a:r>
            <a:r>
              <a:rPr lang="zh-CN" altLang="en-US" sz="2800" dirty="0">
                <a:latin typeface="黑体" panose="02010609060101010101" pitchFamily="49" charset="-122"/>
                <a:ea typeface="黑体" panose="02010609060101010101" pitchFamily="49" charset="-122"/>
                <a:sym typeface="+mn-ea"/>
              </a:rPr>
              <a:t>）同一关系：概念的外延完全相同。</a:t>
            </a:r>
            <a:endParaRPr lang="zh-CN" altLang="en-US" sz="2800" dirty="0">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solidFill>
                  <a:srgbClr val="FF6600"/>
                </a:solidFill>
                <a:latin typeface="黑体" panose="02010609060101010101" pitchFamily="49" charset="-122"/>
                <a:ea typeface="黑体" panose="02010609060101010101" pitchFamily="49" charset="-122"/>
                <a:sym typeface="+mn-ea"/>
              </a:rPr>
              <a:t>例如：</a:t>
            </a:r>
            <a:r>
              <a:rPr lang="zh-CN" altLang="en-US" sz="2800" dirty="0">
                <a:solidFill>
                  <a:srgbClr val="0033CC"/>
                </a:solidFill>
                <a:latin typeface="黑体" panose="02010609060101010101" pitchFamily="49" charset="-122"/>
                <a:ea typeface="黑体" panose="02010609060101010101" pitchFamily="49" charset="-122"/>
                <a:sym typeface="+mn-ea"/>
              </a:rPr>
              <a:t>有心脏的动物与有肾脏的动物、李白与青莲居士</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ts val="3560"/>
              </a:lnSpc>
              <a:buNone/>
            </a:pP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2</a:t>
            </a:r>
            <a:r>
              <a:rPr lang="zh-CN" altLang="en-US" sz="2800" dirty="0">
                <a:latin typeface="黑体" panose="02010609060101010101" pitchFamily="49" charset="-122"/>
                <a:ea typeface="黑体" panose="02010609060101010101" pitchFamily="49" charset="-122"/>
                <a:sym typeface="+mn-ea"/>
              </a:rPr>
              <a:t>）真包含于关系：一概念的外延都是另一概念的外延。</a:t>
            </a:r>
            <a:endParaRPr lang="zh-CN" altLang="en-US" sz="2800" dirty="0">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solidFill>
                  <a:srgbClr val="FF6600"/>
                </a:solidFill>
                <a:latin typeface="黑体" panose="02010609060101010101" pitchFamily="49" charset="-122"/>
                <a:ea typeface="黑体" panose="02010609060101010101" pitchFamily="49" charset="-122"/>
                <a:sym typeface="+mn-ea"/>
              </a:rPr>
              <a:t>例如：</a:t>
            </a:r>
            <a:r>
              <a:rPr lang="zh-CN" altLang="en-US" sz="2800" dirty="0">
                <a:solidFill>
                  <a:srgbClr val="0033CC"/>
                </a:solidFill>
                <a:latin typeface="黑体" panose="02010609060101010101" pitchFamily="49" charset="-122"/>
                <a:ea typeface="黑体" panose="02010609060101010101" pitchFamily="49" charset="-122"/>
                <a:sym typeface="+mn-ea"/>
              </a:rPr>
              <a:t>中学生与学生、古典小说与小说</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ts val="3560"/>
              </a:lnSpc>
              <a:buNone/>
            </a:pP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3</a:t>
            </a:r>
            <a:r>
              <a:rPr lang="zh-CN" altLang="en-US" sz="2800" dirty="0">
                <a:latin typeface="黑体" panose="02010609060101010101" pitchFamily="49" charset="-122"/>
                <a:ea typeface="黑体" panose="02010609060101010101" pitchFamily="49" charset="-122"/>
                <a:sym typeface="+mn-ea"/>
              </a:rPr>
              <a:t>）真包含关系：一概念的外延包含了另一概念的外延。</a:t>
            </a:r>
            <a:endParaRPr lang="zh-CN" altLang="en-US" sz="2800" dirty="0">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solidFill>
                  <a:srgbClr val="FF6600"/>
                </a:solidFill>
                <a:latin typeface="黑体" panose="02010609060101010101" pitchFamily="49" charset="-122"/>
                <a:ea typeface="黑体" panose="02010609060101010101" pitchFamily="49" charset="-122"/>
                <a:sym typeface="+mn-ea"/>
              </a:rPr>
              <a:t>例如：</a:t>
            </a:r>
            <a:r>
              <a:rPr lang="zh-CN" altLang="en-US" sz="2800" dirty="0">
                <a:solidFill>
                  <a:srgbClr val="0033CC"/>
                </a:solidFill>
                <a:latin typeface="黑体" panose="02010609060101010101" pitchFamily="49" charset="-122"/>
                <a:ea typeface="黑体" panose="02010609060101010101" pitchFamily="49" charset="-122"/>
                <a:sym typeface="+mn-ea"/>
              </a:rPr>
              <a:t>学生与中学生、小说与古典小说</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ts val="3560"/>
              </a:lnSpc>
              <a:buNone/>
            </a:pP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4</a:t>
            </a:r>
            <a:r>
              <a:rPr lang="zh-CN" altLang="en-US" sz="2800" dirty="0">
                <a:latin typeface="黑体" panose="02010609060101010101" pitchFamily="49" charset="-122"/>
                <a:ea typeface="黑体" panose="02010609060101010101" pitchFamily="49" charset="-122"/>
                <a:sym typeface="+mn-ea"/>
              </a:rPr>
              <a:t>）交叉关系：两个概念的外延有交叉。</a:t>
            </a:r>
            <a:endParaRPr lang="zh-CN" altLang="en-US" sz="2800" dirty="0">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solidFill>
                  <a:srgbClr val="FF6600"/>
                </a:solidFill>
                <a:latin typeface="黑体" panose="02010609060101010101" pitchFamily="49" charset="-122"/>
                <a:ea typeface="黑体" panose="02010609060101010101" pitchFamily="49" charset="-122"/>
                <a:sym typeface="+mn-ea"/>
              </a:rPr>
              <a:t>例如：</a:t>
            </a:r>
            <a:r>
              <a:rPr lang="zh-CN" altLang="en-US" sz="2800" dirty="0">
                <a:solidFill>
                  <a:srgbClr val="0033CC"/>
                </a:solidFill>
                <a:latin typeface="黑体" panose="02010609060101010101" pitchFamily="49" charset="-122"/>
                <a:ea typeface="黑体" panose="02010609060101010101" pitchFamily="49" charset="-122"/>
                <a:sym typeface="+mn-ea"/>
              </a:rPr>
              <a:t>作家与青年、同学与老乡</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ts val="3560"/>
              </a:lnSpc>
              <a:buNone/>
            </a:pP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5</a:t>
            </a:r>
            <a:r>
              <a:rPr lang="zh-CN" altLang="en-US" sz="2800" dirty="0">
                <a:latin typeface="黑体" panose="02010609060101010101" pitchFamily="49" charset="-122"/>
                <a:ea typeface="黑体" panose="02010609060101010101" pitchFamily="49" charset="-122"/>
                <a:sym typeface="+mn-ea"/>
              </a:rPr>
              <a:t>）全异关系：两个概念的外延没有一个相同的。</a:t>
            </a:r>
            <a:endParaRPr lang="zh-CN" altLang="en-US" sz="2800" dirty="0">
              <a:latin typeface="黑体" panose="02010609060101010101" pitchFamily="49" charset="-122"/>
              <a:ea typeface="黑体" panose="02010609060101010101" pitchFamily="49" charset="-122"/>
            </a:endParaRPr>
          </a:p>
          <a:p>
            <a:pPr eaLnBrk="1" latinLnBrk="0" hangingPunct="1">
              <a:lnSpc>
                <a:spcPts val="3560"/>
              </a:lnSpc>
              <a:buNone/>
            </a:pPr>
            <a:r>
              <a:rPr lang="zh-CN" altLang="en-US" sz="2800" dirty="0">
                <a:solidFill>
                  <a:srgbClr val="FF6600"/>
                </a:solidFill>
                <a:latin typeface="黑体" panose="02010609060101010101" pitchFamily="49" charset="-122"/>
                <a:ea typeface="黑体" panose="02010609060101010101" pitchFamily="49" charset="-122"/>
                <a:sym typeface="+mn-ea"/>
              </a:rPr>
              <a:t>例如：</a:t>
            </a:r>
            <a:r>
              <a:rPr lang="zh-CN" altLang="en-US" sz="2800" dirty="0">
                <a:solidFill>
                  <a:srgbClr val="0033CC"/>
                </a:solidFill>
                <a:latin typeface="黑体" panose="02010609060101010101" pitchFamily="49" charset="-122"/>
                <a:ea typeface="黑体" panose="02010609060101010101" pitchFamily="49" charset="-122"/>
                <a:sym typeface="+mn-ea"/>
              </a:rPr>
              <a:t>有产者与无产者、高山与海洋</a:t>
            </a: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Grp="1" noChangeAspect="1"/>
          </p:cNvPicPr>
          <p:nvPr>
            <p:ph idx="4294967295"/>
          </p:nvPr>
        </p:nvPicPr>
        <p:blipFill>
          <a:blip r:embed="rId1"/>
          <a:srcRect/>
          <a:stretch>
            <a:fillRect/>
          </a:stretch>
        </p:blipFill>
        <p:spPr>
          <a:xfrm>
            <a:off x="1964879" y="1312069"/>
            <a:ext cx="8540750" cy="4464050"/>
          </a:xfrm>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066" name="Picture 3" descr="B3958A3.JPG"/>
          <p:cNvPicPr>
            <a:picLocks noGrp="1" noRot="1" noChangeAspect="1"/>
          </p:cNvPicPr>
          <p:nvPr/>
        </p:nvPicPr>
        <p:blipFill>
          <a:blip r:embed="rId2" r:link="rId3"/>
          <a:srcRect b="15428"/>
          <a:stretch>
            <a:fillRect/>
          </a:stretch>
        </p:blipFill>
        <p:spPr>
          <a:xfrm>
            <a:off x="3129280" y="2127250"/>
            <a:ext cx="8456295" cy="4316730"/>
          </a:xfrm>
          <a:prstGeom prst="rect">
            <a:avLst/>
          </a:prstGeom>
          <a:noFill/>
          <a:ln w="9525">
            <a:noFill/>
          </a:ln>
        </p:spPr>
      </p:pic>
      <p:sp>
        <p:nvSpPr>
          <p:cNvPr id="3" name="文本框 2"/>
          <p:cNvSpPr txBox="1"/>
          <p:nvPr/>
        </p:nvSpPr>
        <p:spPr>
          <a:xfrm>
            <a:off x="3129280" y="1281430"/>
            <a:ext cx="6685280" cy="583565"/>
          </a:xfrm>
          <a:prstGeom prst="rect">
            <a:avLst/>
          </a:prstGeom>
          <a:noFill/>
        </p:spPr>
        <p:txBody>
          <a:bodyPr wrap="none" rtlCol="0" anchor="t">
            <a:spAutoFit/>
          </a:bodyPr>
          <a:p>
            <a:pPr eaLnBrk="1" hangingPunct="1">
              <a:buNone/>
            </a:pPr>
            <a:r>
              <a:rPr lang="zh-CN" altLang="en-US" sz="3200" dirty="0">
                <a:latin typeface="黑体" panose="02010609060101010101" pitchFamily="49" charset="-122"/>
                <a:ea typeface="黑体" panose="02010609060101010101" pitchFamily="49" charset="-122"/>
                <a:sym typeface="+mn-ea"/>
              </a:rPr>
              <a:t>概念外延间的关系图示（欧拉图）：</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6215" y="1741170"/>
            <a:ext cx="935545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FF0000"/>
                </a:solidFill>
                <a:ea typeface="黑体" panose="02010609060101010101" pitchFamily="49" charset="-122"/>
                <a:sym typeface="+mn-ea"/>
              </a:rPr>
              <a:t>例：</a:t>
            </a:r>
            <a:endParaRPr lang="zh-CN" altLang="en-US" sz="3600" dirty="0">
              <a:solidFill>
                <a:srgbClr val="FF0000"/>
              </a:solidFill>
              <a:ea typeface="黑体" panose="02010609060101010101" pitchFamily="49" charset="-122"/>
            </a:endParaRPr>
          </a:p>
          <a:p>
            <a:pPr eaLnBrk="1" latinLnBrk="0" hangingPunct="1">
              <a:lnSpc>
                <a:spcPct val="150000"/>
              </a:lnSpc>
            </a:pPr>
            <a:r>
              <a:rPr lang="zh-CN" altLang="en-US" sz="3600" dirty="0">
                <a:solidFill>
                  <a:schemeClr val="tx1"/>
                </a:solidFill>
                <a:ea typeface="黑体" panose="02010609060101010101" pitchFamily="49" charset="-122"/>
                <a:sym typeface="+mn-ea"/>
              </a:rPr>
              <a:t>      人就是能制造和使用工具的动物。</a:t>
            </a:r>
            <a:endParaRPr lang="zh-CN" altLang="en-US" sz="3600" dirty="0">
              <a:solidFill>
                <a:schemeClr val="tx1"/>
              </a:solidFill>
              <a:ea typeface="黑体" panose="02010609060101010101" pitchFamily="49" charset="-122"/>
              <a:sym typeface="+mn-ea"/>
            </a:endParaRPr>
          </a:p>
          <a:p>
            <a:pPr eaLnBrk="1" latinLnBrk="0" hangingPunct="1">
              <a:lnSpc>
                <a:spcPct val="150000"/>
              </a:lnSpc>
            </a:pPr>
            <a:r>
              <a:rPr lang="zh-CN" altLang="en-US" sz="3600" dirty="0">
                <a:solidFill>
                  <a:schemeClr val="tx1"/>
                </a:solidFill>
                <a:ea typeface="黑体" panose="02010609060101010101" pitchFamily="49" charset="-122"/>
                <a:sym typeface="+mn-ea"/>
              </a:rPr>
              <a:t>      水就是分子式是</a:t>
            </a:r>
            <a:r>
              <a:rPr lang="en-US" altLang="zh-CN" sz="3600" dirty="0">
                <a:solidFill>
                  <a:schemeClr val="tx1"/>
                </a:solidFill>
                <a:ea typeface="黑体" panose="02010609060101010101" pitchFamily="49" charset="-122"/>
                <a:sym typeface="+mn-ea"/>
              </a:rPr>
              <a:t>H2O</a:t>
            </a:r>
            <a:r>
              <a:rPr lang="zh-CN" altLang="en-US" sz="3600" dirty="0">
                <a:solidFill>
                  <a:schemeClr val="tx1"/>
                </a:solidFill>
                <a:ea typeface="黑体" panose="02010609060101010101" pitchFamily="49" charset="-122"/>
                <a:sym typeface="+mn-ea"/>
              </a:rPr>
              <a:t>的物质。</a:t>
            </a:r>
            <a:endParaRPr lang="zh-CN" altLang="en-US" sz="3600" dirty="0">
              <a:solidFill>
                <a:schemeClr val="tx1"/>
              </a:solidFill>
              <a:ea typeface="黑体" panose="02010609060101010101" pitchFamily="49" charset="-122"/>
              <a:sym typeface="+mn-ea"/>
            </a:endParaRPr>
          </a:p>
          <a:p>
            <a:pPr eaLnBrk="1" latinLnBrk="0" hangingPunct="1">
              <a:lnSpc>
                <a:spcPct val="150000"/>
              </a:lnSpc>
            </a:pP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6215" y="1658303"/>
            <a:ext cx="9355455" cy="441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lnSpc>
                <a:spcPct val="105000"/>
              </a:lnSpc>
            </a:pPr>
            <a:r>
              <a:rPr lang="zh-CN" altLang="en-US" sz="3600" dirty="0">
                <a:solidFill>
                  <a:srgbClr val="000000"/>
                </a:solidFill>
                <a:ea typeface="黑体" panose="02010609060101010101" pitchFamily="49" charset="-122"/>
                <a:sym typeface="+mn-ea"/>
              </a:rPr>
              <a:t>定义的方法</a:t>
            </a:r>
            <a:endParaRPr lang="zh-CN" altLang="en-US" sz="3600" dirty="0">
              <a:solidFill>
                <a:srgbClr val="000000"/>
              </a:solidFill>
              <a:ea typeface="黑体" panose="02010609060101010101" pitchFamily="49" charset="-122"/>
            </a:endParaRPr>
          </a:p>
          <a:p>
            <a:pPr eaLnBrk="1" hangingPunct="1">
              <a:lnSpc>
                <a:spcPct val="105000"/>
              </a:lnSpc>
            </a:pPr>
            <a:r>
              <a:rPr lang="zh-CN" altLang="en-US" sz="3600" dirty="0">
                <a:ea typeface="黑体" panose="02010609060101010101" pitchFamily="49" charset="-122"/>
                <a:sym typeface="+mn-ea"/>
              </a:rPr>
              <a:t>（</a:t>
            </a:r>
            <a:r>
              <a:rPr lang="en-US" altLang="zh-CN" sz="3600" dirty="0">
                <a:ea typeface="黑体" panose="02010609060101010101" pitchFamily="49" charset="-122"/>
                <a:sym typeface="+mn-ea"/>
              </a:rPr>
              <a:t>1</a:t>
            </a:r>
            <a:r>
              <a:rPr lang="zh-CN" altLang="en-US" sz="3600" dirty="0">
                <a:ea typeface="黑体" panose="02010609060101010101" pitchFamily="49" charset="-122"/>
                <a:sym typeface="+mn-ea"/>
              </a:rPr>
              <a:t>）属加种差的定义：</a:t>
            </a:r>
            <a:endParaRPr lang="zh-CN" altLang="en-US" sz="3600" dirty="0">
              <a:ea typeface="黑体" panose="02010609060101010101" pitchFamily="49" charset="-122"/>
            </a:endParaRPr>
          </a:p>
          <a:p>
            <a:pPr eaLnBrk="1" hangingPunct="1">
              <a:lnSpc>
                <a:spcPct val="105000"/>
              </a:lnSpc>
            </a:pPr>
            <a:r>
              <a:rPr lang="zh-CN" altLang="en-US" sz="3600" dirty="0">
                <a:solidFill>
                  <a:srgbClr val="000099"/>
                </a:solidFill>
                <a:ea typeface="黑体" panose="02010609060101010101" pitchFamily="49" charset="-122"/>
                <a:sym typeface="+mn-ea"/>
              </a:rPr>
              <a:t>           </a:t>
            </a:r>
            <a:r>
              <a:rPr lang="zh-CN" altLang="en-US" sz="3600" dirty="0">
                <a:solidFill>
                  <a:srgbClr val="FF0000"/>
                </a:solidFill>
                <a:ea typeface="黑体" panose="02010609060101010101" pitchFamily="49" charset="-122"/>
                <a:sym typeface="+mn-ea"/>
              </a:rPr>
              <a:t>被定义项 </a:t>
            </a:r>
            <a:r>
              <a:rPr lang="en-US" altLang="zh-CN" sz="3600" dirty="0">
                <a:solidFill>
                  <a:srgbClr val="FF0000"/>
                </a:solidFill>
                <a:ea typeface="黑体" panose="02010609060101010101" pitchFamily="49" charset="-122"/>
                <a:sym typeface="+mn-ea"/>
              </a:rPr>
              <a:t>= </a:t>
            </a:r>
            <a:r>
              <a:rPr lang="zh-CN" altLang="en-US" sz="3600" dirty="0">
                <a:solidFill>
                  <a:srgbClr val="FF0000"/>
                </a:solidFill>
                <a:ea typeface="黑体" panose="02010609060101010101" pitchFamily="49" charset="-122"/>
                <a:sym typeface="+mn-ea"/>
              </a:rPr>
              <a:t>种差 </a:t>
            </a:r>
            <a:r>
              <a:rPr lang="en-US" altLang="zh-CN" sz="3600" dirty="0">
                <a:solidFill>
                  <a:srgbClr val="FF0000"/>
                </a:solidFill>
                <a:ea typeface="黑体" panose="02010609060101010101" pitchFamily="49" charset="-122"/>
                <a:sym typeface="+mn-ea"/>
              </a:rPr>
              <a:t>+ </a:t>
            </a:r>
            <a:r>
              <a:rPr lang="zh-CN" altLang="en-US" sz="3600" dirty="0">
                <a:solidFill>
                  <a:srgbClr val="FF0000"/>
                </a:solidFill>
                <a:ea typeface="黑体" panose="02010609060101010101" pitchFamily="49" charset="-122"/>
                <a:sym typeface="+mn-ea"/>
              </a:rPr>
              <a:t>属概念</a:t>
            </a:r>
            <a:endParaRPr lang="zh-CN" altLang="en-US" sz="3600" dirty="0">
              <a:solidFill>
                <a:srgbClr val="FF0000"/>
              </a:solidFill>
              <a:ea typeface="黑体" panose="02010609060101010101" pitchFamily="49" charset="-122"/>
              <a:sym typeface="+mn-ea"/>
            </a:endParaRPr>
          </a:p>
          <a:p>
            <a:pPr eaLnBrk="1" hangingPunct="1">
              <a:lnSpc>
                <a:spcPct val="105000"/>
              </a:lnSpc>
            </a:pPr>
            <a:r>
              <a:rPr lang="zh-CN" altLang="en-US" sz="3600" dirty="0">
                <a:solidFill>
                  <a:srgbClr val="0033CC"/>
                </a:solidFill>
                <a:ea typeface="黑体" panose="02010609060101010101" pitchFamily="49" charset="-122"/>
                <a:sym typeface="+mn-ea"/>
              </a:rPr>
              <a:t>例：</a:t>
            </a:r>
            <a:endParaRPr lang="zh-CN" altLang="en-US" sz="3600" dirty="0">
              <a:solidFill>
                <a:srgbClr val="0033CC"/>
              </a:solidFill>
              <a:ea typeface="黑体" panose="02010609060101010101" pitchFamily="49" charset="-122"/>
              <a:sym typeface="+mn-ea"/>
            </a:endParaRPr>
          </a:p>
          <a:p>
            <a:pPr eaLnBrk="1" hangingPunct="1">
              <a:lnSpc>
                <a:spcPct val="105000"/>
              </a:lnSpc>
            </a:pPr>
            <a:r>
              <a:rPr lang="zh-CN" altLang="en-US" sz="3600" dirty="0">
                <a:solidFill>
                  <a:srgbClr val="0033CC"/>
                </a:solidFill>
                <a:ea typeface="黑体" panose="02010609060101010101" pitchFamily="49" charset="-122"/>
                <a:sym typeface="+mn-ea"/>
              </a:rPr>
              <a:t>     鸟就是有羽毛的胎生的动物。</a:t>
            </a:r>
            <a:endParaRPr lang="zh-CN" altLang="en-US" sz="3600" dirty="0">
              <a:solidFill>
                <a:srgbClr val="0033CC"/>
              </a:solidFill>
              <a:ea typeface="黑体" panose="02010609060101010101" pitchFamily="49" charset="-122"/>
              <a:sym typeface="+mn-ea"/>
            </a:endParaRPr>
          </a:p>
          <a:p>
            <a:pPr eaLnBrk="1" hangingPunct="1">
              <a:lnSpc>
                <a:spcPct val="105000"/>
              </a:lnSpc>
            </a:pPr>
            <a:r>
              <a:rPr lang="zh-CN" altLang="en-US" sz="3600" dirty="0">
                <a:ea typeface="黑体" panose="02010609060101010101" pitchFamily="49" charset="-122"/>
                <a:sym typeface="+mn-ea"/>
              </a:rPr>
              <a:t>注意：个体词与范畴无法用这一方式定义。</a:t>
            </a: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45690" y="831215"/>
            <a:ext cx="966914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0000"/>
                </a:solidFill>
                <a:ea typeface="黑体" panose="02010609060101010101" pitchFamily="49" charset="-122"/>
                <a:sym typeface="+mn-ea"/>
              </a:rPr>
              <a:t>语词定义：</a:t>
            </a:r>
            <a:endParaRPr lang="zh-CN" altLang="en-US" sz="3600" dirty="0">
              <a:solidFill>
                <a:srgbClr val="000000"/>
              </a:solidFill>
              <a:ea typeface="黑体" panose="02010609060101010101" pitchFamily="49" charset="-122"/>
            </a:endParaRPr>
          </a:p>
          <a:p>
            <a:pPr eaLnBrk="1" latinLnBrk="0" hangingPunct="1">
              <a:lnSpc>
                <a:spcPct val="150000"/>
              </a:lnSpc>
            </a:pPr>
            <a:r>
              <a:rPr lang="zh-CN" altLang="en-US" sz="3600" dirty="0">
                <a:ea typeface="黑体" panose="02010609060101010101" pitchFamily="49" charset="-122"/>
                <a:sym typeface="+mn-ea"/>
              </a:rPr>
              <a:t>      </a:t>
            </a:r>
            <a:r>
              <a:rPr lang="zh-CN" altLang="en-US" sz="3600" dirty="0">
                <a:solidFill>
                  <a:schemeClr val="tx1"/>
                </a:solidFill>
                <a:ea typeface="黑体" panose="02010609060101010101" pitchFamily="49" charset="-122"/>
                <a:sym typeface="+mn-ea"/>
              </a:rPr>
              <a:t>通过对语词的意义分析揭示其内涵</a:t>
            </a:r>
            <a:r>
              <a:rPr lang="zh-CN" altLang="en-US" sz="3600" dirty="0">
                <a:solidFill>
                  <a:srgbClr val="006666"/>
                </a:solidFill>
                <a:ea typeface="黑体" panose="02010609060101010101" pitchFamily="49" charset="-122"/>
                <a:sym typeface="+mn-ea"/>
              </a:rPr>
              <a:t>。</a:t>
            </a:r>
            <a:endParaRPr lang="zh-CN" altLang="en-US" sz="3600" dirty="0">
              <a:solidFill>
                <a:srgbClr val="006666"/>
              </a:solidFill>
              <a:ea typeface="黑体" panose="02010609060101010101" pitchFamily="49" charset="-122"/>
            </a:endParaRPr>
          </a:p>
          <a:p>
            <a:pPr eaLnBrk="1" latinLnBrk="0" hangingPunct="1">
              <a:lnSpc>
                <a:spcPct val="150000"/>
              </a:lnSpc>
            </a:pPr>
            <a:r>
              <a:rPr lang="zh-CN" altLang="en-US" sz="3600" dirty="0">
                <a:solidFill>
                  <a:srgbClr val="FF0000"/>
                </a:solidFill>
                <a:ea typeface="黑体" panose="02010609060101010101" pitchFamily="49" charset="-122"/>
                <a:sym typeface="+mn-ea"/>
              </a:rPr>
              <a:t>例：</a:t>
            </a:r>
            <a:r>
              <a:rPr lang="zh-CN" altLang="en-US" sz="3600" dirty="0">
                <a:solidFill>
                  <a:srgbClr val="000099"/>
                </a:solidFill>
                <a:ea typeface="黑体" panose="02010609060101010101" pitchFamily="49" charset="-122"/>
                <a:sym typeface="+mn-ea"/>
              </a:rPr>
              <a:t>犊就是小牛。</a:t>
            </a:r>
            <a:endParaRPr lang="zh-CN" altLang="en-US" sz="3600" dirty="0">
              <a:solidFill>
                <a:srgbClr val="000099"/>
              </a:solidFill>
              <a:ea typeface="黑体" panose="02010609060101010101" pitchFamily="49" charset="-122"/>
            </a:endParaRPr>
          </a:p>
          <a:p>
            <a:pPr eaLnBrk="1" latinLnBrk="0" hangingPunct="1">
              <a:lnSpc>
                <a:spcPct val="150000"/>
              </a:lnSpc>
            </a:pPr>
            <a:r>
              <a:rPr lang="zh-CN" altLang="en-US" sz="3600" dirty="0">
                <a:solidFill>
                  <a:srgbClr val="000099"/>
                </a:solidFill>
                <a:ea typeface="黑体" panose="02010609060101010101" pitchFamily="49" charset="-122"/>
                <a:sym typeface="+mn-ea"/>
              </a:rPr>
              <a:t>       所谓马太效应，就是指强者恒强，语出</a:t>
            </a:r>
            <a:r>
              <a:rPr lang="en-US" altLang="zh-CN" sz="3600" dirty="0">
                <a:solidFill>
                  <a:srgbClr val="000099"/>
                </a:solidFill>
                <a:ea typeface="黑体" panose="02010609060101010101" pitchFamily="49" charset="-122"/>
                <a:sym typeface="+mn-ea"/>
              </a:rPr>
              <a:t>《</a:t>
            </a:r>
            <a:r>
              <a:rPr lang="zh-CN" altLang="en-US" sz="3600" dirty="0">
                <a:solidFill>
                  <a:srgbClr val="000099"/>
                </a:solidFill>
                <a:ea typeface="黑体" panose="02010609060101010101" pitchFamily="49" charset="-122"/>
                <a:sym typeface="+mn-ea"/>
              </a:rPr>
              <a:t>马太福音</a:t>
            </a:r>
            <a:r>
              <a:rPr lang="en-US" altLang="zh-CN" sz="3600" dirty="0">
                <a:solidFill>
                  <a:srgbClr val="000099"/>
                </a:solidFill>
                <a:ea typeface="黑体" panose="02010609060101010101" pitchFamily="49" charset="-122"/>
                <a:sym typeface="+mn-ea"/>
              </a:rPr>
              <a:t>》</a:t>
            </a:r>
            <a:r>
              <a:rPr lang="zh-CN" altLang="en-US" sz="3600" dirty="0">
                <a:solidFill>
                  <a:srgbClr val="000099"/>
                </a:solidFill>
                <a:ea typeface="黑体" panose="02010609060101010101" pitchFamily="49" charset="-122"/>
                <a:sym typeface="+mn-ea"/>
              </a:rPr>
              <a:t>：“凡有的，还要加给他。”</a:t>
            </a: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27910" y="1131570"/>
            <a:ext cx="948817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描述定义</a:t>
            </a:r>
            <a:r>
              <a:rPr lang="zh-CN" altLang="en-US" sz="3600" dirty="0">
                <a:solidFill>
                  <a:srgbClr val="000000"/>
                </a:solidFill>
                <a:latin typeface="黑体" panose="02010609060101010101" pitchFamily="49" charset="-122"/>
                <a:ea typeface="黑体" panose="02010609060101010101" pitchFamily="49" charset="-122"/>
              </a:rPr>
              <a:t>：</a:t>
            </a:r>
            <a:endParaRPr lang="zh-CN" altLang="en-US" sz="36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sym typeface="+mn-ea"/>
              </a:rPr>
              <a:t>    描述对象的状态、规律、作用等以揭示其内涵的定义方式。</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99"/>
                </a:solidFill>
                <a:latin typeface="微软雅黑" panose="020B0503020204020204" pitchFamily="34" charset="-122"/>
                <a:ea typeface="微软雅黑" panose="020B0503020204020204" pitchFamily="34" charset="-122"/>
                <a:sym typeface="+mn-ea"/>
              </a:rPr>
              <a:t>例：</a:t>
            </a:r>
            <a:endParaRPr lang="zh-CN" altLang="en-US" sz="3200" dirty="0">
              <a:solidFill>
                <a:srgbClr val="000099"/>
              </a:solidFill>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3200" dirty="0">
                <a:solidFill>
                  <a:srgbClr val="000099"/>
                </a:solidFill>
                <a:latin typeface="微软雅黑" panose="020B0503020204020204" pitchFamily="34" charset="-122"/>
                <a:ea typeface="微软雅黑" panose="020B0503020204020204" pitchFamily="34" charset="-122"/>
                <a:sym typeface="+mn-ea"/>
              </a:rPr>
              <a:t>    行星就是围绕着某一星球运动的星球。</a:t>
            </a:r>
            <a:endParaRPr lang="zh-CN" altLang="en-US" sz="3200" dirty="0">
              <a:solidFill>
                <a:srgbClr val="000099"/>
              </a:solidFill>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3200" dirty="0">
                <a:solidFill>
                  <a:srgbClr val="000099"/>
                </a:solidFill>
                <a:latin typeface="微软雅黑" panose="020B0503020204020204" pitchFamily="34" charset="-122"/>
                <a:ea typeface="微软雅黑" panose="020B0503020204020204" pitchFamily="34" charset="-122"/>
                <a:sym typeface="+mn-ea"/>
              </a:rPr>
              <a:t>    第一宇宙速度是指每秒达到七点九千米的速度。</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45715" y="1451610"/>
            <a:ext cx="949833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ts val="4160"/>
              </a:lnSpc>
            </a:pPr>
            <a:r>
              <a:rPr lang="zh-CN" altLang="en-US" sz="3200" dirty="0">
                <a:solidFill>
                  <a:srgbClr val="000000"/>
                </a:solidFill>
                <a:latin typeface="黑体" panose="02010609060101010101" pitchFamily="49" charset="-122"/>
                <a:ea typeface="黑体" panose="02010609060101010101" pitchFamily="49" charset="-122"/>
                <a:sym typeface="+mn-ea"/>
              </a:rPr>
              <a:t>定义的规则</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ts val="4160"/>
              </a:lnSpc>
            </a:pPr>
            <a:r>
              <a:rPr lang="zh-CN" altLang="en-US" sz="2800" dirty="0">
                <a:solidFill>
                  <a:schemeClr val="tx1"/>
                </a:solidFill>
                <a:latin typeface="黑体" panose="02010609060101010101" pitchFamily="49" charset="-122"/>
                <a:ea typeface="黑体" panose="02010609060101010101" pitchFamily="49" charset="-122"/>
                <a:sym typeface="+mn-ea"/>
              </a:rPr>
              <a:t>（</a:t>
            </a:r>
            <a:r>
              <a:rPr lang="en-US" altLang="zh-CN" sz="2800" dirty="0">
                <a:solidFill>
                  <a:schemeClr val="tx1"/>
                </a:solidFill>
                <a:latin typeface="黑体" panose="02010609060101010101" pitchFamily="49" charset="-122"/>
                <a:ea typeface="黑体" panose="02010609060101010101" pitchFamily="49" charset="-122"/>
                <a:sym typeface="+mn-ea"/>
              </a:rPr>
              <a:t>1</a:t>
            </a:r>
            <a:r>
              <a:rPr lang="zh-CN" altLang="en-US" sz="2800" dirty="0">
                <a:solidFill>
                  <a:schemeClr val="tx1"/>
                </a:solidFill>
                <a:latin typeface="黑体" panose="02010609060101010101" pitchFamily="49" charset="-122"/>
                <a:ea typeface="黑体" panose="02010609060101010101" pitchFamily="49" charset="-122"/>
                <a:sym typeface="+mn-ea"/>
              </a:rPr>
              <a:t>）定义项的外延和被定义项的外延应是全同的</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ts val="4160"/>
              </a:lnSpc>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0099"/>
                </a:solidFill>
                <a:latin typeface="黑体" panose="02010609060101010101" pitchFamily="49" charset="-122"/>
                <a:ea typeface="黑体" panose="02010609060101010101" pitchFamily="49" charset="-122"/>
                <a:sym typeface="+mn-ea"/>
              </a:rPr>
              <a:t>“定义过宽”或 “定义过窄”的逻辑错误。</a:t>
            </a:r>
            <a:endParaRPr lang="zh-CN" altLang="en-US" sz="2800" dirty="0">
              <a:solidFill>
                <a:srgbClr val="000099"/>
              </a:solidFill>
              <a:latin typeface="黑体" panose="02010609060101010101" pitchFamily="49" charset="-122"/>
              <a:ea typeface="黑体" panose="02010609060101010101" pitchFamily="49" charset="-122"/>
            </a:endParaRPr>
          </a:p>
          <a:p>
            <a:pPr eaLnBrk="1" latinLnBrk="0" hangingPunct="1">
              <a:lnSpc>
                <a:spcPts val="4160"/>
              </a:lnSpc>
            </a:pPr>
            <a:r>
              <a:rPr lang="zh-CN" altLang="en-US" sz="2800" dirty="0">
                <a:solidFill>
                  <a:schemeClr val="tx1"/>
                </a:solidFill>
                <a:latin typeface="黑体" panose="02010609060101010101" pitchFamily="49" charset="-122"/>
                <a:ea typeface="黑体" panose="02010609060101010101" pitchFamily="49" charset="-122"/>
                <a:sym typeface="+mn-ea"/>
              </a:rPr>
              <a:t>（</a:t>
            </a:r>
            <a:r>
              <a:rPr lang="en-US" altLang="zh-CN" sz="2800" dirty="0">
                <a:solidFill>
                  <a:schemeClr val="tx1"/>
                </a:solidFill>
                <a:latin typeface="黑体" panose="02010609060101010101" pitchFamily="49" charset="-122"/>
                <a:ea typeface="黑体" panose="02010609060101010101" pitchFamily="49" charset="-122"/>
                <a:sym typeface="+mn-ea"/>
              </a:rPr>
              <a:t>2</a:t>
            </a:r>
            <a:r>
              <a:rPr lang="zh-CN" altLang="en-US" sz="2800" dirty="0">
                <a:solidFill>
                  <a:schemeClr val="tx1"/>
                </a:solidFill>
                <a:latin typeface="黑体" panose="02010609060101010101" pitchFamily="49" charset="-122"/>
                <a:ea typeface="黑体" panose="02010609060101010101" pitchFamily="49" charset="-122"/>
                <a:sym typeface="+mn-ea"/>
              </a:rPr>
              <a:t>）定义项中不能直接或间接地包含被定义项</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ts val="4160"/>
              </a:lnSpc>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0099"/>
                </a:solidFill>
                <a:latin typeface="黑体" panose="02010609060101010101" pitchFamily="49" charset="-122"/>
                <a:ea typeface="黑体" panose="02010609060101010101" pitchFamily="49" charset="-122"/>
                <a:sym typeface="+mn-ea"/>
              </a:rPr>
              <a:t>“同语反复”或“循环定义”的逻辑错误。</a:t>
            </a:r>
            <a:endParaRPr lang="zh-CN" altLang="en-US" sz="2800" dirty="0">
              <a:solidFill>
                <a:srgbClr val="000099"/>
              </a:solidFill>
              <a:latin typeface="黑体" panose="02010609060101010101" pitchFamily="49" charset="-122"/>
              <a:ea typeface="黑体" panose="02010609060101010101" pitchFamily="49" charset="-122"/>
            </a:endParaRPr>
          </a:p>
          <a:p>
            <a:pPr eaLnBrk="1" latinLnBrk="0" hangingPunct="1">
              <a:lnSpc>
                <a:spcPts val="4160"/>
              </a:lnSpc>
            </a:pPr>
            <a:r>
              <a:rPr lang="zh-CN" altLang="en-US" sz="2800" dirty="0">
                <a:solidFill>
                  <a:schemeClr val="tx1"/>
                </a:solidFill>
                <a:latin typeface="黑体" panose="02010609060101010101" pitchFamily="49" charset="-122"/>
                <a:ea typeface="黑体" panose="02010609060101010101" pitchFamily="49" charset="-122"/>
                <a:sym typeface="+mn-ea"/>
              </a:rPr>
              <a:t>（</a:t>
            </a:r>
            <a:r>
              <a:rPr lang="en-US" altLang="zh-CN" sz="2800" dirty="0">
                <a:solidFill>
                  <a:schemeClr val="tx1"/>
                </a:solidFill>
                <a:latin typeface="黑体" panose="02010609060101010101" pitchFamily="49" charset="-122"/>
                <a:ea typeface="黑体" panose="02010609060101010101" pitchFamily="49" charset="-122"/>
                <a:sym typeface="+mn-ea"/>
              </a:rPr>
              <a:t>3</a:t>
            </a:r>
            <a:r>
              <a:rPr lang="zh-CN" altLang="en-US" sz="2800" dirty="0">
                <a:solidFill>
                  <a:schemeClr val="tx1"/>
                </a:solidFill>
                <a:latin typeface="黑体" panose="02010609060101010101" pitchFamily="49" charset="-122"/>
                <a:ea typeface="黑体" panose="02010609060101010101" pitchFamily="49" charset="-122"/>
                <a:sym typeface="+mn-ea"/>
              </a:rPr>
              <a:t>）不得使用含混的概念或语词，不得用比喻</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ts val="4160"/>
              </a:lnSpc>
              <a:buNone/>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0099"/>
                </a:solidFill>
                <a:latin typeface="黑体" panose="02010609060101010101" pitchFamily="49" charset="-122"/>
                <a:ea typeface="黑体" panose="02010609060101010101" pitchFamily="49" charset="-122"/>
                <a:sym typeface="+mn-ea"/>
              </a:rPr>
              <a:t>“定义含混”、“以比喻代定义”</a:t>
            </a:r>
            <a:endParaRPr lang="zh-CN" altLang="en-US" sz="2800" dirty="0">
              <a:solidFill>
                <a:srgbClr val="000099"/>
              </a:solidFill>
              <a:latin typeface="黑体" panose="02010609060101010101" pitchFamily="49" charset="-122"/>
              <a:ea typeface="黑体" panose="02010609060101010101" pitchFamily="49" charset="-122"/>
            </a:endParaRPr>
          </a:p>
          <a:p>
            <a:pPr eaLnBrk="1" latinLnBrk="0" hangingPunct="1">
              <a:lnSpc>
                <a:spcPts val="4160"/>
              </a:lnSpc>
            </a:pPr>
            <a:r>
              <a:rPr lang="zh-CN" altLang="en-US" sz="2800" dirty="0">
                <a:solidFill>
                  <a:schemeClr val="tx1"/>
                </a:solidFill>
                <a:latin typeface="黑体" panose="02010609060101010101" pitchFamily="49" charset="-122"/>
                <a:ea typeface="黑体" panose="02010609060101010101" pitchFamily="49" charset="-122"/>
                <a:sym typeface="+mn-ea"/>
              </a:rPr>
              <a:t>（</a:t>
            </a:r>
            <a:r>
              <a:rPr lang="en-US" altLang="zh-CN" sz="2800" dirty="0">
                <a:solidFill>
                  <a:schemeClr val="tx1"/>
                </a:solidFill>
                <a:latin typeface="黑体" panose="02010609060101010101" pitchFamily="49" charset="-122"/>
                <a:ea typeface="黑体" panose="02010609060101010101" pitchFamily="49" charset="-122"/>
                <a:sym typeface="+mn-ea"/>
              </a:rPr>
              <a:t>4</a:t>
            </a:r>
            <a:r>
              <a:rPr lang="zh-CN" altLang="en-US" sz="2800" dirty="0">
                <a:solidFill>
                  <a:schemeClr val="tx1"/>
                </a:solidFill>
                <a:latin typeface="黑体" panose="02010609060101010101" pitchFamily="49" charset="-122"/>
                <a:ea typeface="黑体" panose="02010609060101010101" pitchFamily="49" charset="-122"/>
                <a:sym typeface="+mn-ea"/>
              </a:rPr>
              <a:t>）定义一般应当用肯定的形式。</a:t>
            </a:r>
            <a:endParaRPr lang="zh-CN" altLang="en-US" sz="3600" dirty="0">
              <a:solidFill>
                <a:srgbClr val="0070C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345110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155190" y="735648"/>
            <a:ext cx="10049510" cy="692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例： </a:t>
            </a:r>
            <a:r>
              <a:rPr lang="zh-CN" altLang="en-US" sz="3200" dirty="0">
                <a:solidFill>
                  <a:schemeClr val="tx1"/>
                </a:solidFill>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平反是对处理错误的案件进行纠正</a:t>
            </a:r>
            <a:r>
              <a:rPr lang="zh-CN" altLang="en-US" sz="3200" dirty="0">
                <a:solidFill>
                  <a:schemeClr val="tx1"/>
                </a:solidFill>
                <a:ea typeface="黑体" panose="02010609060101010101" pitchFamily="49" charset="-122"/>
                <a:sym typeface="+mn-ea"/>
              </a:rPr>
              <a:t>”</a:t>
            </a:r>
            <a:r>
              <a:rPr lang="zh-CN" altLang="en-US" sz="3200" dirty="0">
                <a:solidFill>
                  <a:schemeClr val="tx1"/>
                </a:solidFill>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rgbClr val="0033CC"/>
                </a:solidFill>
                <a:latin typeface="黑体" panose="02010609060101010101" pitchFamily="49" charset="-122"/>
                <a:ea typeface="黑体" panose="02010609060101010101" pitchFamily="49" charset="-122"/>
                <a:sym typeface="+mn-ea"/>
              </a:rPr>
              <a:t>以下哪项最为确切地说明了上述定义的不严格？</a:t>
            </a:r>
            <a:endParaRPr lang="zh-CN" altLang="en-US"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A.</a:t>
            </a:r>
            <a:r>
              <a:rPr lang="zh-CN" altLang="en-US" sz="3200" dirty="0">
                <a:solidFill>
                  <a:schemeClr val="tx1"/>
                </a:solidFill>
                <a:latin typeface="黑体" panose="02010609060101010101" pitchFamily="49" charset="-122"/>
                <a:ea typeface="黑体" panose="02010609060101010101" pitchFamily="49" charset="-122"/>
                <a:sym typeface="+mn-ea"/>
              </a:rPr>
              <a:t>对案件是否处理错误，应该有明确的标准。</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B.</a:t>
            </a:r>
            <a:r>
              <a:rPr lang="zh-CN" altLang="en-US" sz="3200" dirty="0">
                <a:solidFill>
                  <a:schemeClr val="tx1"/>
                </a:solidFill>
                <a:latin typeface="黑体" panose="02010609060101010101" pitchFamily="49" charset="-122"/>
                <a:ea typeface="黑体" panose="02010609060101010101" pitchFamily="49" charset="-122"/>
                <a:sym typeface="+mn-ea"/>
              </a:rPr>
              <a:t>应该说明平反的操作程序。</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C.</a:t>
            </a:r>
            <a:r>
              <a:rPr lang="zh-CN" altLang="en-US" sz="3200" dirty="0">
                <a:solidFill>
                  <a:schemeClr val="tx1"/>
                </a:solidFill>
                <a:latin typeface="黑体" panose="02010609060101010101" pitchFamily="49" charset="-122"/>
                <a:ea typeface="黑体" panose="02010609060101010101" pitchFamily="49" charset="-122"/>
                <a:sym typeface="+mn-ea"/>
              </a:rPr>
              <a:t>应该说明平反的主体及其权威性。</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en-US" altLang="zh-CN" sz="3200" dirty="0">
                <a:solidFill>
                  <a:schemeClr val="tx1"/>
                </a:solidFill>
                <a:latin typeface="黑体" panose="02010609060101010101" pitchFamily="49" charset="-122"/>
                <a:ea typeface="黑体" panose="02010609060101010101" pitchFamily="49" charset="-122"/>
                <a:sym typeface="+mn-ea"/>
              </a:rPr>
              <a:t>D.</a:t>
            </a:r>
            <a:r>
              <a:rPr lang="zh-CN" altLang="en-US" sz="3200" dirty="0">
                <a:solidFill>
                  <a:schemeClr val="tx1"/>
                </a:solidFill>
                <a:latin typeface="黑体" panose="02010609060101010101" pitchFamily="49" charset="-122"/>
                <a:ea typeface="黑体" panose="02010609060101010101" pitchFamily="49" charset="-122"/>
                <a:sym typeface="+mn-ea"/>
              </a:rPr>
              <a:t>对原来重罪轻判的案件进行纠正不应该被称为平反。</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sz="36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7485" y="1544955"/>
            <a:ext cx="8860155" cy="32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buNone/>
            </a:pPr>
            <a:r>
              <a:rPr lang="zh-CN" altLang="en-US" sz="3200" dirty="0">
                <a:solidFill>
                  <a:srgbClr val="FF0000"/>
                </a:solidFill>
                <a:latin typeface="黑体" panose="02010609060101010101" pitchFamily="49" charset="-122"/>
                <a:ea typeface="黑体" panose="02010609060101010101" pitchFamily="49" charset="-122"/>
                <a:sym typeface="+mn-ea"/>
              </a:rPr>
              <a:t>划分：</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就是将一个概念的外延按照某一标准分为几个</a:t>
            </a:r>
            <a:r>
              <a:rPr lang="zh-CN" altLang="en-US" sz="3200" dirty="0">
                <a:solidFill>
                  <a:schemeClr val="tx1"/>
                </a:solidFill>
                <a:latin typeface="黑体" panose="02010609060101010101" pitchFamily="49" charset="-122"/>
                <a:ea typeface="黑体" panose="02010609060101010101" pitchFamily="49" charset="-122"/>
                <a:sym typeface="Arial" panose="020B0604020202020204" pitchFamily="34" charset="0"/>
              </a:rPr>
              <a:t>相互区别的小类的</a:t>
            </a:r>
            <a:r>
              <a:rPr lang="zh-CN" altLang="en-US" sz="3200" dirty="0">
                <a:solidFill>
                  <a:schemeClr val="tx1"/>
                </a:solidFill>
                <a:latin typeface="黑体" panose="02010609060101010101" pitchFamily="49" charset="-122"/>
                <a:ea typeface="黑体" panose="02010609060101010101" pitchFamily="49" charset="-122"/>
                <a:sym typeface="+mn-ea"/>
              </a:rPr>
              <a:t>逻辑方法</a:t>
            </a:r>
            <a:r>
              <a:rPr lang="zh-CN" altLang="en-US" sz="3600" dirty="0">
                <a:solidFill>
                  <a:srgbClr val="006666"/>
                </a:solidFill>
                <a:latin typeface="黑体" panose="02010609060101010101" pitchFamily="49" charset="-122"/>
                <a:ea typeface="黑体" panose="02010609060101010101" pitchFamily="49" charset="-122"/>
                <a:sym typeface="+mn-ea"/>
              </a:rPr>
              <a:t>。</a:t>
            </a:r>
            <a:endParaRPr lang="zh-CN" altLang="en-US" sz="3600" dirty="0">
              <a:solidFill>
                <a:srgbClr val="006666"/>
              </a:solidFill>
              <a:latin typeface="黑体" panose="02010609060101010101" pitchFamily="49" charset="-122"/>
              <a:ea typeface="黑体" panose="02010609060101010101" pitchFamily="49" charset="-122"/>
            </a:endParaRPr>
          </a:p>
          <a:p>
            <a:pPr eaLnBrk="1" latinLnBrk="0" hangingPunct="1">
              <a:lnSpc>
                <a:spcPct val="150000"/>
              </a:lnSpc>
              <a:buNone/>
            </a:pPr>
            <a:r>
              <a:rPr lang="zh-CN" altLang="en-US" sz="3200" dirty="0">
                <a:solidFill>
                  <a:srgbClr val="000099"/>
                </a:solidFill>
                <a:latin typeface="黑体" panose="02010609060101010101" pitchFamily="49" charset="-122"/>
                <a:ea typeface="黑体" panose="02010609060101010101" pitchFamily="49" charset="-122"/>
                <a:sym typeface="+mn-ea"/>
              </a:rPr>
              <a:t>  划分的要素：划分的母项、子项和标准。</a:t>
            </a:r>
            <a:r>
              <a:rPr sz="3200" dirty="0">
                <a:solidFill>
                  <a:srgbClr val="000000"/>
                </a:solidFill>
                <a:latin typeface="黑体" panose="02010609060101010101" pitchFamily="49" charset="-122"/>
                <a:ea typeface="黑体" panose="02010609060101010101" pitchFamily="49" charset="-122"/>
                <a:sym typeface="+mn-ea"/>
              </a:rPr>
              <a:t>　</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7485" y="1590993"/>
            <a:ext cx="886015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划分的规则</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）各子项外延之和必须穷尽母项。</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2</a:t>
            </a:r>
            <a:r>
              <a:rPr lang="zh-CN" altLang="en-US" sz="3200" dirty="0">
                <a:latin typeface="黑体" panose="02010609060101010101" pitchFamily="49" charset="-122"/>
                <a:ea typeface="黑体" panose="02010609060101010101" pitchFamily="49" charset="-122"/>
                <a:sym typeface="+mn-ea"/>
              </a:rPr>
              <a:t>）各子项外延互不相容。</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）每一次划分只能用同一个划分标准。</a:t>
            </a:r>
            <a:r>
              <a:rPr sz="3200" dirty="0">
                <a:solidFill>
                  <a:srgbClr val="000000"/>
                </a:solidFill>
                <a:latin typeface="黑体" panose="02010609060101010101" pitchFamily="49" charset="-122"/>
                <a:ea typeface="黑体" panose="02010609060101010101" pitchFamily="49" charset="-122"/>
                <a:sym typeface="+mn-ea"/>
              </a:rPr>
              <a:t>　</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75485" y="808673"/>
            <a:ext cx="10412095" cy="500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ts val="4260"/>
              </a:lnSpc>
            </a:pPr>
            <a:r>
              <a:rPr lang="en-US" altLang="zh-CN" sz="28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某个饭店中，一桌人边用餐边谈生意。其中，一个人是哈尔滨人，两个人是北方人，一个人是广东人，两个人只做电脑生意，三个人只做服装生意。</a:t>
            </a:r>
            <a:endParaRPr lang="zh-CN" altLang="en-US" sz="2800" dirty="0">
              <a:latin typeface="微软雅黑" panose="020B0503020204020204" pitchFamily="34" charset="-122"/>
              <a:ea typeface="微软雅黑" panose="020B0503020204020204" pitchFamily="34" charset="-122"/>
            </a:endParaRPr>
          </a:p>
          <a:p>
            <a:pPr eaLnBrk="1" latinLnBrk="0" hangingPunct="1">
              <a:lnSpc>
                <a:spcPts val="4260"/>
              </a:lnSpc>
            </a:pPr>
            <a:r>
              <a:rPr lang="zh-CN" altLang="en-US" sz="3200" dirty="0">
                <a:latin typeface="黑体" panose="02010609060101010101" pitchFamily="49" charset="-122"/>
                <a:ea typeface="黑体" panose="02010609060101010101" pitchFamily="49" charset="-122"/>
                <a:sym typeface="+mn-ea"/>
              </a:rPr>
              <a:t>    </a:t>
            </a:r>
            <a:r>
              <a:rPr lang="zh-CN" altLang="en-US" sz="3200" dirty="0">
                <a:solidFill>
                  <a:srgbClr val="0033CC"/>
                </a:solidFill>
                <a:latin typeface="黑体" panose="02010609060101010101" pitchFamily="49" charset="-122"/>
                <a:ea typeface="黑体" panose="02010609060101010101" pitchFamily="49" charset="-122"/>
                <a:sym typeface="+mn-ea"/>
              </a:rPr>
              <a:t>假设以上的介绍涉及这餐桌上所有的人，那么，这一餐桌上最少可能是几个人？最多可能是几个人？</a:t>
            </a:r>
            <a:endParaRPr lang="zh-CN" altLang="en-US"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ts val="4260"/>
              </a:lnSpc>
            </a:pPr>
            <a:r>
              <a:rPr lang="zh-CN" altLang="en-US" sz="3200" dirty="0">
                <a:latin typeface="黑体" panose="02010609060101010101" pitchFamily="49" charset="-122"/>
                <a:ea typeface="黑体" panose="02010609060101010101" pitchFamily="49" charset="-122"/>
                <a:sym typeface="+mn-ea"/>
              </a:rPr>
              <a:t>   </a:t>
            </a:r>
            <a:r>
              <a:rPr lang="en-US" altLang="zh-CN" sz="3200" dirty="0">
                <a:latin typeface="黑体" panose="02010609060101010101" pitchFamily="49" charset="-122"/>
                <a:ea typeface="黑体" panose="02010609060101010101" pitchFamily="49" charset="-122"/>
                <a:sym typeface="+mn-ea"/>
              </a:rPr>
              <a:t>A.</a:t>
            </a:r>
            <a:r>
              <a:rPr lang="zh-CN" altLang="en-US" sz="3200" dirty="0">
                <a:latin typeface="黑体" panose="02010609060101010101" pitchFamily="49" charset="-122"/>
                <a:ea typeface="黑体" panose="02010609060101010101" pitchFamily="49" charset="-122"/>
                <a:sym typeface="+mn-ea"/>
              </a:rPr>
              <a:t>最少可能是</a:t>
            </a: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个人，最多可能是</a:t>
            </a:r>
            <a:r>
              <a:rPr lang="en-US" altLang="zh-CN" sz="3200" dirty="0">
                <a:latin typeface="黑体" panose="02010609060101010101" pitchFamily="49" charset="-122"/>
                <a:ea typeface="黑体" panose="02010609060101010101" pitchFamily="49" charset="-122"/>
                <a:sym typeface="+mn-ea"/>
              </a:rPr>
              <a:t>8</a:t>
            </a:r>
            <a:r>
              <a:rPr lang="zh-CN" altLang="en-US" sz="3200" dirty="0">
                <a:latin typeface="黑体" panose="02010609060101010101" pitchFamily="49" charset="-122"/>
                <a:ea typeface="黑体" panose="02010609060101010101" pitchFamily="49" charset="-122"/>
                <a:sym typeface="+mn-ea"/>
              </a:rPr>
              <a:t>人。</a:t>
            </a:r>
            <a:endParaRPr lang="zh-CN" altLang="en-US" sz="3200" dirty="0">
              <a:latin typeface="黑体" panose="02010609060101010101" pitchFamily="49" charset="-122"/>
              <a:ea typeface="黑体" panose="02010609060101010101" pitchFamily="49" charset="-122"/>
            </a:endParaRPr>
          </a:p>
          <a:p>
            <a:pPr eaLnBrk="1" latinLnBrk="0" hangingPunct="1">
              <a:lnSpc>
                <a:spcPts val="4260"/>
              </a:lnSpc>
            </a:pPr>
            <a:r>
              <a:rPr lang="zh-CN" altLang="en-US" sz="3200" dirty="0">
                <a:latin typeface="黑体" panose="02010609060101010101" pitchFamily="49" charset="-122"/>
                <a:ea typeface="黑体" panose="02010609060101010101" pitchFamily="49" charset="-122"/>
                <a:sym typeface="+mn-ea"/>
              </a:rPr>
              <a:t>   </a:t>
            </a:r>
            <a:r>
              <a:rPr lang="en-US" altLang="zh-CN" sz="3200" dirty="0">
                <a:latin typeface="黑体" panose="02010609060101010101" pitchFamily="49" charset="-122"/>
                <a:ea typeface="黑体" panose="02010609060101010101" pitchFamily="49" charset="-122"/>
                <a:sym typeface="+mn-ea"/>
              </a:rPr>
              <a:t>B.</a:t>
            </a:r>
            <a:r>
              <a:rPr lang="zh-CN" altLang="en-US" sz="3200" dirty="0">
                <a:latin typeface="黑体" panose="02010609060101010101" pitchFamily="49" charset="-122"/>
                <a:ea typeface="黑体" panose="02010609060101010101" pitchFamily="49" charset="-122"/>
                <a:sym typeface="+mn-ea"/>
              </a:rPr>
              <a:t>最少可能是</a:t>
            </a:r>
            <a:r>
              <a:rPr lang="en-US" altLang="zh-CN" sz="3200" dirty="0">
                <a:latin typeface="黑体" panose="02010609060101010101" pitchFamily="49" charset="-122"/>
                <a:ea typeface="黑体" panose="02010609060101010101" pitchFamily="49" charset="-122"/>
                <a:sym typeface="+mn-ea"/>
              </a:rPr>
              <a:t>5</a:t>
            </a:r>
            <a:r>
              <a:rPr lang="zh-CN" altLang="en-US" sz="3200" dirty="0">
                <a:latin typeface="黑体" panose="02010609060101010101" pitchFamily="49" charset="-122"/>
                <a:ea typeface="黑体" panose="02010609060101010101" pitchFamily="49" charset="-122"/>
                <a:sym typeface="+mn-ea"/>
              </a:rPr>
              <a:t>个人，最多可能是</a:t>
            </a:r>
            <a:r>
              <a:rPr lang="en-US" altLang="zh-CN" sz="3200" dirty="0">
                <a:latin typeface="黑体" panose="02010609060101010101" pitchFamily="49" charset="-122"/>
                <a:ea typeface="黑体" panose="02010609060101010101" pitchFamily="49" charset="-122"/>
                <a:sym typeface="+mn-ea"/>
              </a:rPr>
              <a:t>8</a:t>
            </a:r>
            <a:r>
              <a:rPr lang="zh-CN" altLang="en-US" sz="3200" dirty="0">
                <a:latin typeface="黑体" panose="02010609060101010101" pitchFamily="49" charset="-122"/>
                <a:ea typeface="黑体" panose="02010609060101010101" pitchFamily="49" charset="-122"/>
                <a:sym typeface="+mn-ea"/>
              </a:rPr>
              <a:t>人。</a:t>
            </a:r>
            <a:endParaRPr lang="zh-CN" altLang="en-US" sz="3200" dirty="0">
              <a:latin typeface="黑体" panose="02010609060101010101" pitchFamily="49" charset="-122"/>
              <a:ea typeface="黑体" panose="02010609060101010101" pitchFamily="49" charset="-122"/>
            </a:endParaRPr>
          </a:p>
          <a:p>
            <a:pPr eaLnBrk="1" latinLnBrk="0" hangingPunct="1">
              <a:lnSpc>
                <a:spcPts val="4260"/>
              </a:lnSpc>
            </a:pPr>
            <a:r>
              <a:rPr lang="zh-CN" altLang="en-US" sz="3200" dirty="0">
                <a:latin typeface="黑体" panose="02010609060101010101" pitchFamily="49" charset="-122"/>
                <a:ea typeface="黑体" panose="02010609060101010101" pitchFamily="49" charset="-122"/>
                <a:sym typeface="+mn-ea"/>
              </a:rPr>
              <a:t>   </a:t>
            </a:r>
            <a:r>
              <a:rPr lang="en-US" altLang="zh-CN" sz="3200" dirty="0">
                <a:latin typeface="黑体" panose="02010609060101010101" pitchFamily="49" charset="-122"/>
                <a:ea typeface="黑体" panose="02010609060101010101" pitchFamily="49" charset="-122"/>
                <a:sym typeface="+mn-ea"/>
              </a:rPr>
              <a:t>C.</a:t>
            </a:r>
            <a:r>
              <a:rPr lang="zh-CN" altLang="en-US" sz="3200" dirty="0">
                <a:latin typeface="黑体" panose="02010609060101010101" pitchFamily="49" charset="-122"/>
                <a:ea typeface="黑体" panose="02010609060101010101" pitchFamily="49" charset="-122"/>
                <a:sym typeface="+mn-ea"/>
              </a:rPr>
              <a:t>最少可能是</a:t>
            </a:r>
            <a:r>
              <a:rPr lang="en-US" altLang="zh-CN" sz="3200" dirty="0">
                <a:latin typeface="黑体" panose="02010609060101010101" pitchFamily="49" charset="-122"/>
                <a:ea typeface="黑体" panose="02010609060101010101" pitchFamily="49" charset="-122"/>
                <a:sym typeface="+mn-ea"/>
              </a:rPr>
              <a:t>5</a:t>
            </a:r>
            <a:r>
              <a:rPr lang="zh-CN" altLang="en-US" sz="3200" dirty="0">
                <a:latin typeface="黑体" panose="02010609060101010101" pitchFamily="49" charset="-122"/>
                <a:ea typeface="黑体" panose="02010609060101010101" pitchFamily="49" charset="-122"/>
                <a:sym typeface="+mn-ea"/>
              </a:rPr>
              <a:t>个人，最多可能是</a:t>
            </a:r>
            <a:r>
              <a:rPr lang="en-US" altLang="zh-CN" sz="3200" dirty="0">
                <a:latin typeface="黑体" panose="02010609060101010101" pitchFamily="49" charset="-122"/>
                <a:ea typeface="黑体" panose="02010609060101010101" pitchFamily="49" charset="-122"/>
                <a:sym typeface="+mn-ea"/>
              </a:rPr>
              <a:t>9</a:t>
            </a:r>
            <a:r>
              <a:rPr lang="zh-CN" altLang="en-US" sz="3200" dirty="0">
                <a:latin typeface="黑体" panose="02010609060101010101" pitchFamily="49" charset="-122"/>
                <a:ea typeface="黑体" panose="02010609060101010101" pitchFamily="49" charset="-122"/>
                <a:sym typeface="+mn-ea"/>
              </a:rPr>
              <a:t>人。</a:t>
            </a:r>
            <a:endParaRPr lang="zh-CN" altLang="en-US" sz="3200" dirty="0">
              <a:latin typeface="黑体" panose="02010609060101010101" pitchFamily="49" charset="-122"/>
              <a:ea typeface="黑体" panose="02010609060101010101" pitchFamily="49" charset="-122"/>
            </a:endParaRPr>
          </a:p>
          <a:p>
            <a:pPr eaLnBrk="1" latinLnBrk="0" hangingPunct="1">
              <a:lnSpc>
                <a:spcPts val="4260"/>
              </a:lnSpc>
            </a:pPr>
            <a:r>
              <a:rPr lang="zh-CN" altLang="en-US" sz="3200" dirty="0">
                <a:latin typeface="黑体" panose="02010609060101010101" pitchFamily="49" charset="-122"/>
                <a:ea typeface="黑体" panose="02010609060101010101" pitchFamily="49" charset="-122"/>
                <a:sym typeface="+mn-ea"/>
              </a:rPr>
              <a:t>   </a:t>
            </a:r>
            <a:r>
              <a:rPr lang="en-US" altLang="zh-CN" sz="3200" dirty="0">
                <a:latin typeface="黑体" panose="02010609060101010101" pitchFamily="49" charset="-122"/>
                <a:ea typeface="黑体" panose="02010609060101010101" pitchFamily="49" charset="-122"/>
                <a:sym typeface="+mn-ea"/>
              </a:rPr>
              <a:t>D.</a:t>
            </a:r>
            <a:r>
              <a:rPr lang="zh-CN" altLang="en-US" sz="3200" dirty="0">
                <a:latin typeface="黑体" panose="02010609060101010101" pitchFamily="49" charset="-122"/>
                <a:ea typeface="黑体" panose="02010609060101010101" pitchFamily="49" charset="-122"/>
                <a:sym typeface="+mn-ea"/>
              </a:rPr>
              <a:t>最少可能是</a:t>
            </a: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个人，最多可能是</a:t>
            </a:r>
            <a:r>
              <a:rPr lang="en-US" altLang="zh-CN" sz="3200" dirty="0">
                <a:latin typeface="黑体" panose="02010609060101010101" pitchFamily="49" charset="-122"/>
                <a:ea typeface="黑体" panose="02010609060101010101" pitchFamily="49" charset="-122"/>
                <a:sym typeface="+mn-ea"/>
              </a:rPr>
              <a:t>9</a:t>
            </a:r>
            <a:r>
              <a:rPr lang="zh-CN" altLang="en-US" sz="3200" dirty="0">
                <a:latin typeface="黑体" panose="02010609060101010101" pitchFamily="49" charset="-122"/>
                <a:ea typeface="黑体" panose="02010609060101010101" pitchFamily="49" charset="-122"/>
                <a:sym typeface="+mn-ea"/>
              </a:rPr>
              <a:t>人</a:t>
            </a:r>
            <a:r>
              <a:rPr sz="3200" dirty="0">
                <a:solidFill>
                  <a:srgbClr val="000000"/>
                </a:solidFill>
                <a:latin typeface="黑体" panose="02010609060101010101" pitchFamily="49" charset="-122"/>
                <a:ea typeface="黑体" panose="02010609060101010101" pitchFamily="49" charset="-122"/>
                <a:sym typeface="+mn-ea"/>
              </a:rPr>
              <a:t>　</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21995"/>
            <a:ext cx="4408170" cy="636016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2" name="文本占位符 30721"/>
          <p:cNvSpPr>
            <a:spLocks noGrp="1"/>
          </p:cNvSpPr>
          <p:nvPr>
            <p:ph type="body" idx="1"/>
          </p:nvPr>
        </p:nvSpPr>
        <p:spPr>
          <a:xfrm>
            <a:off x="4474210" y="918845"/>
            <a:ext cx="7749540" cy="5683250"/>
          </a:xfrm>
        </p:spPr>
        <p:txBody>
          <a:bodyPr>
            <a:normAutofit fontScale="90000"/>
          </a:bodyPr>
          <a:lstStyle/>
          <a:p>
            <a:pPr fontAlgn="auto">
              <a:lnSpc>
                <a:spcPct val="140000"/>
              </a:lnSpc>
              <a:buNone/>
            </a:pPr>
            <a:r>
              <a:rPr lang="zh-CN" altLang="en-US" sz="3585">
                <a:solidFill>
                  <a:schemeClr val="bg1"/>
                </a:solidFill>
                <a:latin typeface="宋体" panose="02010600030101010101" pitchFamily="2" charset="-122"/>
              </a:rPr>
              <a:t> </a:t>
            </a:r>
            <a:r>
              <a:rPr lang="zh-CN" altLang="en-US" sz="3200">
                <a:solidFill>
                  <a:srgbClr val="FF0000"/>
                </a:solidFill>
                <a:latin typeface="黑体" panose="02010609060101010101" pitchFamily="49" charset="-122"/>
                <a:ea typeface="黑体" panose="02010609060101010101" pitchFamily="49" charset="-122"/>
              </a:rPr>
              <a:t>安瑟伦的上帝存在证明：</a:t>
            </a:r>
            <a:endParaRPr lang="zh-CN" altLang="en-US" sz="3200">
              <a:solidFill>
                <a:srgbClr val="FF0000"/>
              </a:solidFill>
              <a:latin typeface="黑体" panose="02010609060101010101" pitchFamily="49" charset="-122"/>
              <a:ea typeface="黑体" panose="02010609060101010101" pitchFamily="49" charset="-122"/>
            </a:endParaRPr>
          </a:p>
          <a:p>
            <a:pPr fontAlgn="auto">
              <a:lnSpc>
                <a:spcPct val="140000"/>
              </a:lnSpc>
              <a:buNone/>
            </a:pPr>
            <a:r>
              <a:rPr lang="zh-CN" altLang="en-US" sz="2955">
                <a:solidFill>
                  <a:srgbClr val="000000"/>
                </a:solidFill>
                <a:latin typeface="黑体" panose="02010609060101010101" pitchFamily="49" charset="-122"/>
                <a:ea typeface="黑体" panose="02010609060101010101" pitchFamily="49" charset="-122"/>
              </a:rPr>
              <a:t>  </a:t>
            </a:r>
            <a:r>
              <a:rPr lang="zh-CN" altLang="en-US" sz="2955">
                <a:solidFill>
                  <a:srgbClr val="000000"/>
                </a:solidFill>
                <a:effectLst/>
                <a:latin typeface="黑体" panose="02010609060101010101" pitchFamily="49" charset="-122"/>
                <a:ea typeface="黑体" panose="02010609060101010101" pitchFamily="49" charset="-122"/>
              </a:rPr>
              <a:t>   </a:t>
            </a:r>
            <a:r>
              <a:rPr lang="zh-CN" altLang="en-US" sz="3200">
                <a:solidFill>
                  <a:schemeClr val="tx1"/>
                </a:solidFill>
                <a:effectLst/>
                <a:latin typeface="黑体" panose="02010609060101010101" pitchFamily="49" charset="-122"/>
                <a:ea typeface="黑体" panose="02010609060101010101" pitchFamily="49" charset="-122"/>
              </a:rPr>
              <a:t>如果说那种不可设想的无与伦比的伟大的东西只在心里存在，那么，凡是不可设想的无与伦比的伟大的东西，和可设想的无与伦比的伟大的东西就是相同的。这是不可能的。所以，某一个不可设想的无与伦比的伟大的东西，是既存在于心中，也存在于现实中。</a:t>
            </a:r>
            <a:endParaRPr lang="zh-CN" altLang="en-US" sz="3200">
              <a:solidFill>
                <a:schemeClr val="tx1"/>
              </a:solidFill>
              <a:effectLst/>
              <a:latin typeface="黑体" panose="02010609060101010101" pitchFamily="49" charset="-122"/>
              <a:ea typeface="黑体" panose="02010609060101010101" pitchFamily="49" charset="-122"/>
            </a:endParaRPr>
          </a:p>
          <a:p>
            <a:pPr algn="ctr" fontAlgn="auto">
              <a:lnSpc>
                <a:spcPct val="140000"/>
              </a:lnSpc>
              <a:buNone/>
            </a:pPr>
            <a:r>
              <a:rPr lang="zh-CN" altLang="en-US" sz="3200">
                <a:solidFill>
                  <a:srgbClr val="FF0000"/>
                </a:solidFill>
                <a:effectLst/>
                <a:latin typeface="黑体" panose="02010609060101010101" pitchFamily="49" charset="-122"/>
                <a:ea typeface="黑体" panose="02010609060101010101" pitchFamily="49" charset="-122"/>
                <a:hlinkClick r:id="rId2" action="ppaction://hlinkfile"/>
              </a:rPr>
              <a:t>爱因斯坦的上帝存在证明</a:t>
            </a:r>
            <a:endParaRPr lang="zh-CN" altLang="en-US" sz="3200">
              <a:solidFill>
                <a:srgbClr val="FF0000"/>
              </a:solidFill>
              <a:effectLst/>
              <a:latin typeface="黑体" panose="02010609060101010101" pitchFamily="49" charset="-122"/>
              <a:ea typeface="黑体" panose="02010609060101010101" pitchFamily="49" charset="-122"/>
            </a:endParaRPr>
          </a:p>
        </p:txBody>
      </p:sp>
      <p:pic>
        <p:nvPicPr>
          <p:cNvPr id="30723" name="图片 30722" descr="安瑟伦"/>
          <p:cNvPicPr>
            <a:picLocks noChangeAspect="1"/>
          </p:cNvPicPr>
          <p:nvPr/>
        </p:nvPicPr>
        <p:blipFill>
          <a:blip r:embed="rId3"/>
          <a:stretch>
            <a:fillRect/>
          </a:stretch>
        </p:blipFill>
        <p:spPr>
          <a:xfrm>
            <a:off x="1991360" y="918845"/>
            <a:ext cx="1935480" cy="24009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37485" y="1590993"/>
            <a:ext cx="886015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buNone/>
            </a:pPr>
            <a:r>
              <a:rPr lang="zh-CN" altLang="en-US" sz="3200" dirty="0">
                <a:solidFill>
                  <a:srgbClr val="FF0000"/>
                </a:solidFill>
                <a:latin typeface="黑体" panose="02010609060101010101" pitchFamily="49" charset="-122"/>
                <a:ea typeface="黑体" panose="02010609060101010101" pitchFamily="49" charset="-122"/>
                <a:sym typeface="+mn-ea"/>
              </a:rPr>
              <a:t>明确论题的四个原则：</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lang="zh-CN" altLang="en-US" sz="3200" dirty="0">
                <a:solidFill>
                  <a:srgbClr val="000099"/>
                </a:solidFill>
                <a:latin typeface="黑体" panose="02010609060101010101" pitchFamily="49" charset="-122"/>
                <a:ea typeface="黑体" panose="02010609060101010101" pitchFamily="49" charset="-122"/>
                <a:sym typeface="+mn-ea"/>
              </a:rPr>
              <a:t>逻辑原则：</a:t>
            </a:r>
            <a:r>
              <a:rPr lang="zh-CN" altLang="en-US" sz="3200" dirty="0">
                <a:latin typeface="黑体" panose="02010609060101010101" pitchFamily="49" charset="-122"/>
                <a:ea typeface="黑体" panose="02010609060101010101" pitchFamily="49" charset="-122"/>
                <a:sym typeface="+mn-ea"/>
              </a:rPr>
              <a:t>同一律、矛盾律、排中律</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buNone/>
            </a:pPr>
            <a:r>
              <a:rPr lang="zh-CN" altLang="en-US" sz="3200" dirty="0">
                <a:solidFill>
                  <a:srgbClr val="000099"/>
                </a:solidFill>
                <a:latin typeface="黑体" panose="02010609060101010101" pitchFamily="49" charset="-122"/>
                <a:ea typeface="黑体" panose="02010609060101010101" pitchFamily="49" charset="-122"/>
                <a:sym typeface="+mn-ea"/>
              </a:rPr>
              <a:t>事实原则：</a:t>
            </a:r>
            <a:r>
              <a:rPr lang="zh-CN" altLang="en-US" sz="3200" dirty="0">
                <a:solidFill>
                  <a:schemeClr val="tx1"/>
                </a:solidFill>
                <a:latin typeface="黑体" panose="02010609060101010101" pitchFamily="49" charset="-122"/>
                <a:ea typeface="黑体" panose="02010609060101010101" pitchFamily="49" charset="-122"/>
                <a:sym typeface="+mn-ea"/>
              </a:rPr>
              <a:t>充足理由律</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buNone/>
            </a:pPr>
            <a:r>
              <a:rPr sz="3200" dirty="0">
                <a:solidFill>
                  <a:srgbClr val="000000"/>
                </a:solidFill>
                <a:latin typeface="黑体" panose="02010609060101010101" pitchFamily="49" charset="-122"/>
                <a:ea typeface="黑体" panose="02010609060101010101" pitchFamily="49" charset="-122"/>
                <a:sym typeface="+mn-ea"/>
              </a:rPr>
              <a:t>　</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69030" y="2739708"/>
            <a:ext cx="632079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2.</a:t>
            </a:r>
            <a:r>
              <a:rPr lang="zh-CN" altLang="en-US" sz="3600" dirty="0">
                <a:solidFill>
                  <a:srgbClr val="000000"/>
                </a:solidFill>
                <a:latin typeface="黑体" panose="02010609060101010101" pitchFamily="49" charset="-122"/>
                <a:ea typeface="黑体" panose="02010609060101010101" pitchFamily="49" charset="-122"/>
                <a:sym typeface="+mn-ea"/>
              </a:rPr>
              <a:t>修辞与说服力</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r>
              <a:rPr lang="zh-CN" sz="3600" dirty="0">
                <a:solidFill>
                  <a:srgbClr val="FF0000"/>
                </a:solidFill>
                <a:latin typeface="黑体" panose="02010609060101010101" pitchFamily="49" charset="-122"/>
                <a:ea typeface="黑体" panose="02010609060101010101" pitchFamily="49" charset="-122"/>
                <a:sym typeface="+mn-ea"/>
              </a:rPr>
              <a:t>言之不文，行之不远</a:t>
            </a:r>
            <a:endParaRPr lang="zh-CN" sz="36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32050" y="1887220"/>
            <a:ext cx="9432925"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修辞是以影响他人的信念、态度和行为作为目的而使用的语言技巧。</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70150" y="1819275"/>
            <a:ext cx="1001268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2.1 </a:t>
            </a:r>
            <a:r>
              <a:rPr lang="zh-CN" altLang="en-US" sz="3200" dirty="0">
                <a:solidFill>
                  <a:srgbClr val="000000"/>
                </a:solidFill>
                <a:latin typeface="黑体" panose="02010609060101010101" pitchFamily="49" charset="-122"/>
                <a:ea typeface="黑体" panose="02010609060101010101" pitchFamily="49" charset="-122"/>
                <a:sym typeface="+mn-ea"/>
              </a:rPr>
              <a:t>委婉语与粗直语</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2800" dirty="0">
                <a:solidFill>
                  <a:srgbClr val="0033CC"/>
                </a:solidFill>
                <a:latin typeface="黑体" panose="02010609060101010101" pitchFamily="49" charset="-122"/>
                <a:ea typeface="黑体" panose="02010609060101010101" pitchFamily="49" charset="-122"/>
                <a:sym typeface="+mn-ea"/>
              </a:rPr>
              <a:t>反叛者、抵抗者、自由战士</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784985" y="1283335"/>
            <a:ext cx="1035494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超过</a:t>
            </a:r>
            <a:r>
              <a:rPr lang="en-US" altLang="zh-CN" sz="3200" dirty="0">
                <a:solidFill>
                  <a:srgbClr val="000000"/>
                </a:solidFill>
                <a:latin typeface="黑体" panose="02010609060101010101" pitchFamily="49" charset="-122"/>
                <a:ea typeface="黑体" panose="02010609060101010101" pitchFamily="49" charset="-122"/>
                <a:sym typeface="+mn-ea"/>
              </a:rPr>
              <a:t>70%</a:t>
            </a:r>
            <a:r>
              <a:rPr lang="zh-CN" altLang="en-US" sz="3200" dirty="0">
                <a:solidFill>
                  <a:srgbClr val="000000"/>
                </a:solidFill>
                <a:latin typeface="黑体" panose="02010609060101010101" pitchFamily="49" charset="-122"/>
                <a:ea typeface="黑体" panose="02010609060101010101" pitchFamily="49" charset="-122"/>
                <a:sym typeface="+mn-ea"/>
              </a:rPr>
              <a:t>的美国人理直气壮地反对死亡税。他们认为这是最坏形式的双重征税。你一生都在纳税，政府还要在你死后再征税。</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33CC"/>
                </a:solidFill>
                <a:latin typeface="黑体" panose="02010609060101010101" pitchFamily="49" charset="-122"/>
                <a:ea typeface="黑体" panose="02010609060101010101" pitchFamily="49" charset="-122"/>
                <a:sym typeface="+mn-ea"/>
              </a:rPr>
              <a:t>美国税收改革呼吁者 格罗夫</a:t>
            </a:r>
            <a:r>
              <a:rPr lang="en-US" altLang="zh-CN" sz="3200" dirty="0">
                <a:solidFill>
                  <a:srgbClr val="0033CC"/>
                </a:solidFill>
                <a:latin typeface="黑体" panose="02010609060101010101" pitchFamily="49" charset="-122"/>
                <a:ea typeface="黑体" panose="02010609060101010101" pitchFamily="49" charset="-122"/>
                <a:sym typeface="+mn-ea"/>
              </a:rPr>
              <a:t>.</a:t>
            </a:r>
            <a:r>
              <a:rPr lang="zh-CN" altLang="en-US" sz="3200" dirty="0">
                <a:solidFill>
                  <a:srgbClr val="0033CC"/>
                </a:solidFill>
                <a:latin typeface="黑体" panose="02010609060101010101" pitchFamily="49" charset="-122"/>
                <a:ea typeface="黑体" panose="02010609060101010101" pitchFamily="49" charset="-122"/>
                <a:sym typeface="+mn-ea"/>
              </a:rPr>
              <a:t>诺奎斯特</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794510" y="1545908"/>
            <a:ext cx="1001268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2.2 </a:t>
            </a:r>
            <a:r>
              <a:rPr lang="zh-CN" altLang="en-US" sz="3200" dirty="0">
                <a:solidFill>
                  <a:srgbClr val="000000"/>
                </a:solidFill>
                <a:latin typeface="黑体" panose="02010609060101010101" pitchFamily="49" charset="-122"/>
                <a:ea typeface="黑体" panose="02010609060101010101" pitchFamily="49" charset="-122"/>
                <a:sym typeface="+mn-ea"/>
              </a:rPr>
              <a:t>夸饰语</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33CC"/>
                </a:solidFill>
                <a:latin typeface="黑体" panose="02010609060101010101" pitchFamily="49" charset="-122"/>
                <a:ea typeface="黑体" panose="02010609060101010101" pitchFamily="49" charset="-122"/>
                <a:sym typeface="+mn-ea"/>
              </a:rPr>
              <a:t> 闪烁其词、夸张与贬抑、暗示、嘲讽，等等</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375"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36800" y="1526858"/>
            <a:ext cx="1001268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2.3 </a:t>
            </a:r>
            <a:r>
              <a:rPr lang="zh-CN" altLang="en-US" sz="3200" dirty="0">
                <a:solidFill>
                  <a:srgbClr val="000000"/>
                </a:solidFill>
                <a:latin typeface="黑体" panose="02010609060101010101" pitchFamily="49" charset="-122"/>
                <a:ea typeface="黑体" panose="02010609060101010101" pitchFamily="49" charset="-122"/>
                <a:sym typeface="+mn-ea"/>
              </a:rPr>
              <a:t>类比</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r>
              <a:rPr sz="3200" dirty="0">
                <a:solidFill>
                  <a:srgbClr val="000000"/>
                </a:solidFill>
                <a:latin typeface="黑体" panose="02010609060101010101" pitchFamily="49" charset="-122"/>
                <a:ea typeface="黑体" panose="02010609060101010101" pitchFamily="49" charset="-122"/>
                <a:sym typeface="+mn-ea"/>
              </a:rPr>
              <a:t>　</a:t>
            </a:r>
            <a:r>
              <a:rPr lang="zh-CN" sz="3200" dirty="0">
                <a:solidFill>
                  <a:srgbClr val="0033CC"/>
                </a:solidFill>
                <a:latin typeface="黑体" panose="02010609060101010101" pitchFamily="49" charset="-122"/>
                <a:ea typeface="黑体" panose="02010609060101010101" pitchFamily="49" charset="-122"/>
                <a:sym typeface="+mn-ea"/>
              </a:rPr>
              <a:t>社会保障系统就像庞氏骗局。</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821430" y="2323466"/>
            <a:ext cx="632079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合理的理由</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3.1 </a:t>
            </a:r>
            <a:r>
              <a:rPr lang="zh-CN" altLang="en-US" sz="3600" dirty="0">
                <a:solidFill>
                  <a:srgbClr val="000000"/>
                </a:solidFill>
                <a:latin typeface="黑体" panose="02010609060101010101" pitchFamily="49" charset="-122"/>
                <a:ea typeface="黑体" panose="02010609060101010101" pitchFamily="49" charset="-122"/>
                <a:sym typeface="+mn-ea"/>
              </a:rPr>
              <a:t>什么是理由</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3.2 </a:t>
            </a:r>
            <a:r>
              <a:rPr lang="zh-CN" altLang="en-US" sz="3600" dirty="0">
                <a:solidFill>
                  <a:srgbClr val="000000"/>
                </a:solidFill>
                <a:latin typeface="黑体" panose="02010609060101010101" pitchFamily="49" charset="-122"/>
                <a:ea typeface="黑体" panose="02010609060101010101" pitchFamily="49" charset="-122"/>
                <a:sym typeface="+mn-ea"/>
              </a:rPr>
              <a:t>论证图解</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09445" y="1659255"/>
            <a:ext cx="1030732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3.1 </a:t>
            </a:r>
            <a:r>
              <a:rPr lang="zh-CN" altLang="en-US" sz="3600" dirty="0">
                <a:solidFill>
                  <a:srgbClr val="000000"/>
                </a:solidFill>
                <a:latin typeface="黑体" panose="02010609060101010101" pitchFamily="49" charset="-122"/>
                <a:ea typeface="黑体" panose="02010609060101010101" pitchFamily="49" charset="-122"/>
                <a:sym typeface="+mn-ea"/>
              </a:rPr>
              <a:t>什么是理由</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r>
              <a:rPr lang="zh-CN" sz="3600" dirty="0">
                <a:solidFill>
                  <a:srgbClr val="000000"/>
                </a:solidFill>
                <a:latin typeface="黑体" panose="02010609060101010101" pitchFamily="49" charset="-122"/>
                <a:ea typeface="黑体" panose="02010609060101010101" pitchFamily="49" charset="-122"/>
                <a:sym typeface="+mn-ea"/>
              </a:rPr>
              <a:t>理由就是证据，是用以支持主张的一组陈述。</a:t>
            </a:r>
            <a:endParaRPr lang="zh-CN"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33CC"/>
                </a:solidFill>
                <a:latin typeface="黑体" panose="02010609060101010101" pitchFamily="49" charset="-122"/>
                <a:ea typeface="黑体" panose="02010609060101010101" pitchFamily="49" charset="-122"/>
                <a:sym typeface="+mn-ea"/>
              </a:rPr>
              <a:t>    判断一个主张是否合理，取决于支持这个主张的理由是否具有说服力。</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461770" y="967105"/>
            <a:ext cx="1090676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    </a:t>
            </a:r>
            <a:r>
              <a:rPr lang="zh-CN" altLang="en-US" sz="3600" dirty="0">
                <a:solidFill>
                  <a:srgbClr val="000000"/>
                </a:solidFill>
                <a:latin typeface="黑体" panose="02010609060101010101" pitchFamily="49" charset="-122"/>
                <a:ea typeface="黑体" panose="02010609060101010101" pitchFamily="49" charset="-122"/>
                <a:sym typeface="+mn-ea"/>
              </a:rPr>
              <a:t>理由通过</a:t>
            </a:r>
            <a:r>
              <a:rPr lang="zh-CN" altLang="en-US" sz="3600" dirty="0">
                <a:solidFill>
                  <a:srgbClr val="FF0000"/>
                </a:solidFill>
                <a:latin typeface="黑体" panose="02010609060101010101" pitchFamily="49" charset="-122"/>
                <a:ea typeface="黑体" panose="02010609060101010101" pitchFamily="49" charset="-122"/>
                <a:sym typeface="+mn-ea"/>
              </a:rPr>
              <a:t>摆事实、讲道理</a:t>
            </a:r>
            <a:r>
              <a:rPr lang="zh-CN" altLang="en-US" sz="3600" dirty="0">
                <a:solidFill>
                  <a:srgbClr val="000000"/>
                </a:solidFill>
                <a:latin typeface="黑体" panose="02010609060101010101" pitchFamily="49" charset="-122"/>
                <a:ea typeface="黑体" panose="02010609060101010101" pitchFamily="49" charset="-122"/>
                <a:sym typeface="+mn-ea"/>
              </a:rPr>
              <a:t>来达到说服人的目的。</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形式标志词：</a:t>
            </a:r>
            <a:r>
              <a:rPr lang="zh-CN" sz="3200" dirty="0">
                <a:solidFill>
                  <a:srgbClr val="000000"/>
                </a:solidFill>
                <a:latin typeface="黑体" panose="02010609060101010101" pitchFamily="49" charset="-122"/>
                <a:ea typeface="黑体" panose="02010609060101010101" pitchFamily="49" charset="-122"/>
                <a:sym typeface="+mn-ea"/>
              </a:rPr>
              <a:t>因为、由于、鉴于、其根据在于、举例说来、理由是，等等</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内容标识：</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a:t>
            </a:r>
            <a:r>
              <a:rPr lang="en-US" altLang="zh-CN" sz="3200" dirty="0">
                <a:solidFill>
                  <a:srgbClr val="000000"/>
                </a:solidFill>
                <a:latin typeface="黑体" panose="02010609060101010101" pitchFamily="49" charset="-122"/>
                <a:ea typeface="黑体" panose="02010609060101010101" pitchFamily="49" charset="-122"/>
                <a:sym typeface="+mn-ea"/>
              </a:rPr>
              <a:t>1</a:t>
            </a:r>
            <a:r>
              <a:rPr lang="zh-CN" sz="3200" dirty="0">
                <a:solidFill>
                  <a:srgbClr val="000000"/>
                </a:solidFill>
                <a:latin typeface="黑体" panose="02010609060101010101" pitchFamily="49" charset="-122"/>
                <a:ea typeface="黑体" panose="02010609060101010101" pitchFamily="49" charset="-122"/>
                <a:sym typeface="+mn-ea"/>
              </a:rPr>
              <a:t>）数据、图标、案例、实验等陈述</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a:t>
            </a:r>
            <a:r>
              <a:rPr lang="en-US" altLang="zh-CN" sz="3200" dirty="0">
                <a:solidFill>
                  <a:srgbClr val="000000"/>
                </a:solidFill>
                <a:latin typeface="黑体" panose="02010609060101010101" pitchFamily="49" charset="-122"/>
                <a:ea typeface="黑体" panose="02010609060101010101" pitchFamily="49" charset="-122"/>
                <a:sym typeface="+mn-ea"/>
              </a:rPr>
              <a:t>2</a:t>
            </a:r>
            <a:r>
              <a:rPr lang="zh-CN" sz="3200" dirty="0">
                <a:solidFill>
                  <a:srgbClr val="000000"/>
                </a:solidFill>
                <a:latin typeface="黑体" panose="02010609060101010101" pitchFamily="49" charset="-122"/>
                <a:ea typeface="黑体" panose="02010609060101010101" pitchFamily="49" charset="-122"/>
                <a:sym typeface="+mn-ea"/>
              </a:rPr>
              <a:t>）科学定律、价值标准、权威观点、假说等陈述</a:t>
            </a:r>
            <a:endParaRPr lang="zh-CN"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599815" y="1461453"/>
            <a:ext cx="7214870"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cs typeface="+mn-ea"/>
                <a:sym typeface="+mn-lt"/>
              </a:rPr>
              <a:t>三</a:t>
            </a:r>
            <a:r>
              <a:rPr lang="zh-CN" altLang="en-US" sz="3200" dirty="0">
                <a:solidFill>
                  <a:srgbClr val="FF0000"/>
                </a:solidFill>
                <a:latin typeface="黑体" panose="02010609060101010101" pitchFamily="49" charset="-122"/>
                <a:ea typeface="黑体" panose="02010609060101010101" pitchFamily="49" charset="-122"/>
                <a:cs typeface="+mn-ea"/>
                <a:sym typeface="+mn-lt"/>
              </a:rPr>
              <a:t>、批判性思维的基本特征</a:t>
            </a:r>
            <a:endParaRPr lang="zh-CN" altLang="en-US" sz="3200" dirty="0">
              <a:solidFill>
                <a:srgbClr val="FF000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1.</a:t>
            </a:r>
            <a:r>
              <a:rPr lang="zh-CN" altLang="en-US" sz="2800" dirty="0">
                <a:solidFill>
                  <a:schemeClr val="tx1"/>
                </a:solidFill>
                <a:latin typeface="黑体" panose="02010609060101010101" pitchFamily="49" charset="-122"/>
                <a:ea typeface="黑体" panose="02010609060101010101" pitchFamily="49" charset="-122"/>
                <a:cs typeface="+mn-ea"/>
                <a:sym typeface="+mn-lt"/>
              </a:rPr>
              <a:t>恰当的提问与合理的论证</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2.</a:t>
            </a:r>
            <a:r>
              <a:rPr lang="zh-CN" altLang="en-US" sz="2800" dirty="0">
                <a:solidFill>
                  <a:schemeClr val="tx1"/>
                </a:solidFill>
                <a:latin typeface="黑体" panose="02010609060101010101" pitchFamily="49" charset="-122"/>
                <a:ea typeface="黑体" panose="02010609060101010101" pitchFamily="49" charset="-122"/>
                <a:cs typeface="+mn-ea"/>
                <a:sym typeface="+mn-lt"/>
              </a:rPr>
              <a:t>清晰性：澄清思维</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3.</a:t>
            </a:r>
            <a:r>
              <a:rPr lang="zh-CN" altLang="en-US" sz="2800" dirty="0">
                <a:solidFill>
                  <a:schemeClr val="tx1"/>
                </a:solidFill>
                <a:latin typeface="黑体" panose="02010609060101010101" pitchFamily="49" charset="-122"/>
                <a:ea typeface="黑体" panose="02010609060101010101" pitchFamily="49" charset="-122"/>
                <a:cs typeface="+mn-ea"/>
                <a:sym typeface="+mn-lt"/>
              </a:rPr>
              <a:t>一致性：避免逻辑矛盾</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4.</a:t>
            </a:r>
            <a:r>
              <a:rPr lang="zh-CN" altLang="en-US" sz="2800" dirty="0">
                <a:solidFill>
                  <a:schemeClr val="tx1"/>
                </a:solidFill>
                <a:latin typeface="黑体" panose="02010609060101010101" pitchFamily="49" charset="-122"/>
                <a:ea typeface="黑体" panose="02010609060101010101" pitchFamily="49" charset="-122"/>
                <a:cs typeface="+mn-ea"/>
                <a:sym typeface="+mn-lt"/>
              </a:rPr>
              <a:t>正当性：求真与辨伪</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5.</a:t>
            </a:r>
            <a:r>
              <a:rPr lang="zh-CN" altLang="en-US" sz="2800" dirty="0">
                <a:solidFill>
                  <a:schemeClr val="tx1"/>
                </a:solidFill>
                <a:latin typeface="黑体" panose="02010609060101010101" pitchFamily="49" charset="-122"/>
                <a:ea typeface="黑体" panose="02010609060101010101" pitchFamily="49" charset="-122"/>
                <a:cs typeface="+mn-ea"/>
                <a:sym typeface="+mn-lt"/>
              </a:rPr>
              <a:t>预见性：拒绝盲目行动</a:t>
            </a:r>
            <a:endParaRPr lang="zh-CN" altLang="en-US"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499870" y="607378"/>
            <a:ext cx="10906760" cy="544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33CC"/>
                </a:solidFill>
                <a:latin typeface="黑体" panose="02010609060101010101" pitchFamily="49" charset="-122"/>
                <a:ea typeface="黑体" panose="02010609060101010101" pitchFamily="49" charset="-122"/>
                <a:sym typeface="+mn-ea"/>
              </a:rPr>
              <a:t>案例</a:t>
            </a:r>
            <a:r>
              <a:rPr lang="zh-CN" altLang="en-US" sz="36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经济保持中高速增长，在世界主要国家中名列前茅。国内生产总值从五十四万亿元增长到八十万亿元，稳居世界第二，对世界经济增长贡献率超过百分之三十。供给侧结构性改革深入推进，经济结构不断优化，数字经济等新兴产业蓬勃发展，高铁、公路、桥梁、港口、机场等基础设施建设快速推进。</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FF0000"/>
                </a:solidFill>
                <a:latin typeface="黑体" panose="02010609060101010101" pitchFamily="49" charset="-122"/>
                <a:ea typeface="黑体" panose="02010609060101010101" pitchFamily="49" charset="-122"/>
                <a:sym typeface="+mn-ea"/>
              </a:rPr>
              <a:t>《党的十九大报告》</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614170" y="1327468"/>
            <a:ext cx="1090676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33CC"/>
                </a:solidFill>
                <a:latin typeface="黑体" panose="02010609060101010101" pitchFamily="49" charset="-122"/>
                <a:ea typeface="黑体" panose="02010609060101010101" pitchFamily="49" charset="-122"/>
                <a:sym typeface="+mn-ea"/>
              </a:rPr>
              <a:t>案例</a:t>
            </a:r>
            <a:r>
              <a:rPr lang="zh-CN" altLang="en-US" sz="36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企图把发热器中输出的热量全部变成有用的功，制造第二类永动机，这是十分荒谬的。 热力学第二定律表明：一切可以实现的热机，都是从发热器（高温热源）中获取热量的，其中一部分热量变成了有用功，另一部分必须传递给冷却器（低温热源）。因此，第二类永动机是没有的。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12085" y="1958658"/>
            <a:ext cx="957516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事实和道理在理由中的不同地位与作用。</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33CC"/>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37080" y="835025"/>
            <a:ext cx="10316845"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0033CC"/>
                </a:solidFill>
                <a:latin typeface="黑体" panose="02010609060101010101" pitchFamily="49" charset="-122"/>
                <a:ea typeface="黑体" panose="02010609060101010101" pitchFamily="49" charset="-122"/>
                <a:sym typeface="+mn-ea"/>
              </a:rPr>
              <a:t>案例分析：</a:t>
            </a:r>
            <a:endParaRPr lang="zh-CN" altLang="en-US"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人们认为，当今的时代是一个具有被自私的个人主义破坏了社会凝聚力的时代。但是，这一时代特征在任何时代都有。在整个人类历史发展过程中，所有人类行为的动机都是自私的，从人类行为最深的层次看，即使是最无私的行为，对人类自身的存在来说也可以被看作是自私的。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92045" y="2282825"/>
            <a:ext cx="95173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区分事实和道理是批判性思维最重要的特征之一。 </a:t>
            </a: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92045" y="1544003"/>
            <a:ext cx="951738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区分理由与原因</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对问题的解释中，有因果解释，有理由对主张的支持性解释。</a:t>
            </a: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92045" y="805498"/>
            <a:ext cx="951738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理由与原因</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对原因的说明不一定是理由。要用因果解释来作为理由需要有观察证据。</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33CC"/>
                </a:solidFill>
                <a:latin typeface="黑体" panose="02010609060101010101" pitchFamily="49" charset="-122"/>
                <a:ea typeface="黑体" panose="02010609060101010101" pitchFamily="49" charset="-122"/>
                <a:sym typeface="+mn-ea"/>
              </a:rPr>
              <a:t>例如：</a:t>
            </a:r>
            <a:r>
              <a:rPr lang="zh-CN" altLang="en-US" sz="3200" dirty="0">
                <a:solidFill>
                  <a:srgbClr val="000000"/>
                </a:solidFill>
                <a:latin typeface="黑体" panose="02010609060101010101" pitchFamily="49" charset="-122"/>
                <a:ea typeface="黑体" panose="02010609060101010101" pitchFamily="49" charset="-122"/>
                <a:sym typeface="+mn-ea"/>
              </a:rPr>
              <a:t>你怎么在这里栽花呢？</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我看到花苗放在这里怪可惜的。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88765"/>
            <a:ext cx="3509645" cy="2993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306320" y="654368"/>
            <a:ext cx="951738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前提与假设：</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作为论证的理由有两种表现方式，一种是明确表达出来的，即前提；一种是未明确表达而默认为真的，即假设。</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33CC"/>
                </a:solidFill>
                <a:latin typeface="黑体" panose="02010609060101010101" pitchFamily="49" charset="-122"/>
                <a:ea typeface="黑体" panose="02010609060101010101" pitchFamily="49" charset="-122"/>
                <a:sym typeface="+mn-ea"/>
              </a:rPr>
              <a:t>例如：</a:t>
            </a:r>
            <a:r>
              <a:rPr lang="zh-CN" altLang="en-US" sz="3200" dirty="0">
                <a:solidFill>
                  <a:srgbClr val="000000"/>
                </a:solidFill>
                <a:latin typeface="黑体" panose="02010609060101010101" pitchFamily="49" charset="-122"/>
                <a:ea typeface="黑体" panose="02010609060101010101" pitchFamily="49" charset="-122"/>
                <a:sym typeface="+mn-ea"/>
              </a:rPr>
              <a:t>地球是宇宙的中心。</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人是最美丽的生物。 </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这个月饼馅怎么会坏呢？我们一直把它放到冰箱里保存。 </a:t>
            </a:r>
            <a:r>
              <a:rPr lang="zh-CN" altLang="en-US" sz="36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31465" y="1644968"/>
            <a:ext cx="904176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000000"/>
                </a:solidFill>
                <a:latin typeface="黑体" panose="02010609060101010101" pitchFamily="49" charset="-122"/>
                <a:ea typeface="黑体" panose="02010609060101010101" pitchFamily="49" charset="-122"/>
                <a:sym typeface="+mn-ea"/>
              </a:rPr>
              <a:t>3.2 </a:t>
            </a:r>
            <a:r>
              <a:rPr lang="zh-CN" altLang="en-US" sz="3600" dirty="0">
                <a:solidFill>
                  <a:srgbClr val="000000"/>
                </a:solidFill>
                <a:latin typeface="黑体" panose="02010609060101010101" pitchFamily="49" charset="-122"/>
                <a:ea typeface="黑体" panose="02010609060101010101" pitchFamily="49" charset="-122"/>
                <a:sym typeface="+mn-ea"/>
              </a:rPr>
              <a:t>论证图解</a:t>
            </a:r>
            <a:r>
              <a:rPr sz="3600" dirty="0">
                <a:solidFill>
                  <a:srgbClr val="000000"/>
                </a:solidFill>
                <a:latin typeface="黑体" panose="02010609060101010101" pitchFamily="49" charset="-122"/>
                <a:ea typeface="黑体" panose="02010609060101010101" pitchFamily="49" charset="-122"/>
                <a:sym typeface="+mn-ea"/>
              </a:rPr>
              <a:t>  </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600" dirty="0">
                <a:solidFill>
                  <a:srgbClr val="000000"/>
                </a:solidFill>
                <a:latin typeface="黑体" panose="02010609060101010101" pitchFamily="49" charset="-122"/>
                <a:ea typeface="黑体" panose="02010609060101010101" pitchFamily="49" charset="-122"/>
                <a:sym typeface="+mn-ea"/>
              </a:rPr>
              <a:t>    论证图解就是给出一个</a:t>
            </a:r>
            <a:r>
              <a:rPr lang="zh-CN" sz="3600" dirty="0">
                <a:solidFill>
                  <a:srgbClr val="FF0000"/>
                </a:solidFill>
                <a:latin typeface="黑体" panose="02010609060101010101" pitchFamily="49" charset="-122"/>
                <a:ea typeface="黑体" panose="02010609060101010101" pitchFamily="49" charset="-122"/>
                <a:sym typeface="+mn-ea"/>
              </a:rPr>
              <a:t>论证的结构</a:t>
            </a:r>
            <a:r>
              <a:rPr lang="zh-CN" sz="3600" dirty="0">
                <a:solidFill>
                  <a:srgbClr val="000000"/>
                </a:solidFill>
                <a:latin typeface="黑体" panose="02010609060101010101" pitchFamily="49" charset="-122"/>
                <a:ea typeface="黑体" panose="02010609060101010101" pitchFamily="49" charset="-122"/>
                <a:sym typeface="+mn-ea"/>
              </a:rPr>
              <a:t>，以便于我们清楚地知道前提是怎么支持结论的。</a:t>
            </a:r>
            <a:endParaRPr lang="zh-CN"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955290" y="1024255"/>
            <a:ext cx="9688195" cy="430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3.2.1 </a:t>
            </a:r>
            <a:r>
              <a:rPr lang="zh-CN" altLang="en-US" sz="3600" dirty="0">
                <a:solidFill>
                  <a:srgbClr val="FF0000"/>
                </a:solidFill>
                <a:latin typeface="黑体" panose="02010609060101010101" pitchFamily="49" charset="-122"/>
                <a:ea typeface="黑体" panose="02010609060101010101" pitchFamily="49" charset="-122"/>
                <a:sym typeface="+mn-ea"/>
              </a:rPr>
              <a:t>单一结构</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r>
              <a:rPr lang="zh-CN" sz="3200" dirty="0">
                <a:solidFill>
                  <a:srgbClr val="000000"/>
                </a:solidFill>
                <a:latin typeface="黑体" panose="02010609060101010101" pitchFamily="49" charset="-122"/>
                <a:ea typeface="黑体" panose="02010609060101010101" pitchFamily="49" charset="-122"/>
                <a:sym typeface="+mn-ea"/>
              </a:rPr>
              <a:t>由一个前提和一个结论构成的论证是单一结构。</a:t>
            </a:r>
            <a:r>
              <a:rPr sz="3600" dirty="0">
                <a:solidFill>
                  <a:srgbClr val="000000"/>
                </a:solidFill>
                <a:latin typeface="黑体" panose="02010609060101010101" pitchFamily="49" charset="-122"/>
                <a:ea typeface="黑体" panose="02010609060101010101" pitchFamily="49" charset="-122"/>
                <a:sym typeface="+mn-ea"/>
              </a:rPr>
              <a:t> 　</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33CC"/>
                </a:solidFill>
                <a:latin typeface="黑体" panose="02010609060101010101" pitchFamily="49" charset="-122"/>
                <a:ea typeface="黑体" panose="02010609060101010101" pitchFamily="49" charset="-122"/>
                <a:cs typeface="+mn-ea"/>
                <a:sym typeface="+mn-lt"/>
              </a:rPr>
              <a:t>例：</a:t>
            </a:r>
            <a:r>
              <a:rPr lang="zh-CN" altLang="en-US" sz="3200" dirty="0">
                <a:solidFill>
                  <a:schemeClr val="tx1"/>
                </a:solidFill>
                <a:latin typeface="黑体" panose="02010609060101010101" pitchFamily="49" charset="-122"/>
                <a:ea typeface="黑体" panose="02010609060101010101" pitchFamily="49" charset="-122"/>
                <a:cs typeface="+mn-ea"/>
                <a:sym typeface="+mn-lt"/>
              </a:rPr>
              <a:t>小王下午要去图书馆，因此他不能去打球了。</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cs typeface="+mn-ea"/>
                <a:sym typeface="+mn-lt"/>
              </a:rPr>
              <a:t>    单一结构的图示： </a:t>
            </a:r>
            <a:r>
              <a:rPr lang="en-US" altLang="zh-CN" sz="3200" dirty="0">
                <a:solidFill>
                  <a:schemeClr val="tx1"/>
                </a:solidFill>
                <a:latin typeface="黑体" panose="02010609060101010101" pitchFamily="49" charset="-122"/>
                <a:ea typeface="黑体" panose="02010609060101010101" pitchFamily="49" charset="-122"/>
                <a:cs typeface="+mn-ea"/>
                <a:sym typeface="+mn-lt"/>
              </a:rPr>
              <a:t>P</a:t>
            </a:r>
            <a:endParaRPr lang="en-US" altLang="zh-CN"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0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                     </a:t>
            </a:r>
            <a:r>
              <a:rPr lang="en-US" altLang="zh-CN" sz="3200" dirty="0">
                <a:solidFill>
                  <a:srgbClr val="FF0000"/>
                </a:solidFill>
                <a:latin typeface="Arial" panose="020B0604020202020204" pitchFamily="34" charset="0"/>
                <a:ea typeface="黑体" panose="02010609060101010101" pitchFamily="49" charset="-122"/>
                <a:cs typeface="+mn-ea"/>
                <a:sym typeface="+mn-lt"/>
              </a:rPr>
              <a:t>↓</a:t>
            </a:r>
            <a:endParaRPr lang="en-US" altLang="zh-CN" sz="3200" dirty="0">
              <a:solidFill>
                <a:srgbClr val="FF0000"/>
              </a:solidFill>
              <a:latin typeface="Arial" panose="020B0604020202020204" pitchFamily="34" charset="0"/>
              <a:ea typeface="黑体" panose="02010609060101010101" pitchFamily="49" charset="-122"/>
              <a:cs typeface="+mn-ea"/>
              <a:sym typeface="+mn-lt"/>
            </a:endParaRPr>
          </a:p>
          <a:p>
            <a:pPr eaLnBrk="1" latinLnBrk="0" hangingPunct="1">
              <a:lnSpc>
                <a:spcPct val="100000"/>
              </a:lnSpc>
            </a:pPr>
            <a:r>
              <a:rPr lang="en-US" altLang="zh-CN" sz="3200" dirty="0">
                <a:solidFill>
                  <a:schemeClr val="tx1"/>
                </a:solidFill>
                <a:latin typeface="Arial" panose="020B0604020202020204" pitchFamily="34" charset="0"/>
                <a:ea typeface="黑体" panose="02010609060101010101" pitchFamily="49" charset="-122"/>
                <a:cs typeface="+mn-ea"/>
                <a:sym typeface="+mn-lt"/>
              </a:rPr>
              <a:t>                                      </a:t>
            </a:r>
            <a:r>
              <a:rPr lang="en-US" altLang="zh-CN" sz="3200" dirty="0">
                <a:solidFill>
                  <a:schemeClr val="tx1"/>
                </a:solidFill>
                <a:latin typeface="黑体" panose="02010609060101010101" pitchFamily="49" charset="-122"/>
                <a:ea typeface="黑体" panose="02010609060101010101" pitchFamily="49" charset="-122"/>
                <a:cs typeface="+mn-ea"/>
                <a:sym typeface="+mn-lt"/>
              </a:rPr>
              <a:t>C</a:t>
            </a:r>
            <a:r>
              <a:rPr lang="zh-CN" altLang="en-US" sz="3200" dirty="0">
                <a:solidFill>
                  <a:schemeClr val="tx1"/>
                </a:solidFill>
                <a:latin typeface="黑体" panose="02010609060101010101" pitchFamily="49" charset="-122"/>
                <a:ea typeface="黑体" panose="02010609060101010101" pitchFamily="49" charset="-122"/>
                <a:cs typeface="+mn-ea"/>
                <a:sym typeface="+mn-lt"/>
              </a:rPr>
              <a:t> </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86510" y="423545"/>
            <a:ext cx="10175875" cy="6385560"/>
          </a:xfrm>
          <a:prstGeom prst="rect">
            <a:avLst/>
          </a:prstGeom>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955290" y="391795"/>
            <a:ext cx="9688195" cy="58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3.2.2 </a:t>
            </a:r>
            <a:r>
              <a:rPr lang="en-US" altLang="zh-CN" sz="3600" dirty="0">
                <a:solidFill>
                  <a:srgbClr val="FF0000"/>
                </a:solidFill>
                <a:latin typeface="黑体" panose="02010609060101010101" pitchFamily="49" charset="-122"/>
                <a:ea typeface="黑体" panose="02010609060101010101" pitchFamily="49" charset="-122"/>
                <a:sym typeface="+mn-ea"/>
              </a:rPr>
              <a:t>T</a:t>
            </a:r>
            <a:r>
              <a:rPr lang="zh-CN" altLang="en-US" sz="3600" dirty="0">
                <a:solidFill>
                  <a:srgbClr val="FF0000"/>
                </a:solidFill>
                <a:latin typeface="黑体" panose="02010609060101010101" pitchFamily="49" charset="-122"/>
                <a:ea typeface="黑体" panose="02010609060101010101" pitchFamily="49" charset="-122"/>
                <a:sym typeface="+mn-ea"/>
              </a:rPr>
              <a:t>形结构</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r>
              <a:rPr lang="zh-CN" sz="3200" dirty="0">
                <a:solidFill>
                  <a:srgbClr val="000000"/>
                </a:solidFill>
                <a:latin typeface="黑体" panose="02010609060101010101" pitchFamily="49" charset="-122"/>
                <a:ea typeface="黑体" panose="02010609060101010101" pitchFamily="49" charset="-122"/>
                <a:sym typeface="+mn-ea"/>
              </a:rPr>
              <a:t>由多个前提和一个结论构成的论证是单一结构。</a:t>
            </a:r>
            <a:r>
              <a:rPr sz="3600" dirty="0">
                <a:solidFill>
                  <a:srgbClr val="000000"/>
                </a:solidFill>
                <a:latin typeface="黑体" panose="02010609060101010101" pitchFamily="49" charset="-122"/>
                <a:ea typeface="黑体" panose="02010609060101010101" pitchFamily="49" charset="-122"/>
                <a:sym typeface="+mn-ea"/>
              </a:rPr>
              <a:t> 　</a:t>
            </a:r>
            <a:endParaRPr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33CC"/>
                </a:solidFill>
                <a:latin typeface="黑体" panose="02010609060101010101" pitchFamily="49" charset="-122"/>
                <a:ea typeface="黑体" panose="02010609060101010101" pitchFamily="49" charset="-122"/>
                <a:cs typeface="+mn-ea"/>
                <a:sym typeface="+mn-lt"/>
              </a:rPr>
              <a:t>例：</a:t>
            </a:r>
            <a:r>
              <a:rPr lang="zh-CN" altLang="en-US" sz="3200" dirty="0">
                <a:solidFill>
                  <a:schemeClr val="tx1"/>
                </a:solidFill>
                <a:latin typeface="黑体" panose="02010609060101010101" pitchFamily="49" charset="-122"/>
                <a:ea typeface="黑体" panose="02010609060101010101" pitchFamily="49" charset="-122"/>
                <a:cs typeface="+mn-ea"/>
                <a:sym typeface="+mn-lt"/>
              </a:rPr>
              <a:t>通常医生不会将病情完整地告诉病人，以避免增加病人的心理负担。王明作为老资格的医生，当然不会直接说病人患有癌症。</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cs typeface="+mn-ea"/>
                <a:sym typeface="+mn-lt"/>
              </a:rPr>
              <a:t>   </a:t>
            </a:r>
            <a:r>
              <a:rPr lang="en-US" altLang="zh-CN" sz="3200" dirty="0">
                <a:solidFill>
                  <a:schemeClr val="tx1"/>
                </a:solidFill>
                <a:latin typeface="黑体" panose="02010609060101010101" pitchFamily="49" charset="-122"/>
                <a:ea typeface="黑体" panose="02010609060101010101" pitchFamily="49" charset="-122"/>
                <a:cs typeface="+mn-ea"/>
                <a:sym typeface="+mn-lt"/>
              </a:rPr>
              <a:t>T</a:t>
            </a:r>
            <a:r>
              <a:rPr lang="zh-CN" altLang="en-US" sz="3200" dirty="0">
                <a:solidFill>
                  <a:schemeClr val="tx1"/>
                </a:solidFill>
                <a:latin typeface="黑体" panose="02010609060101010101" pitchFamily="49" charset="-122"/>
                <a:ea typeface="黑体" panose="02010609060101010101" pitchFamily="49" charset="-122"/>
                <a:cs typeface="+mn-ea"/>
                <a:sym typeface="+mn-lt"/>
              </a:rPr>
              <a:t>形结构的图示：   </a:t>
            </a:r>
            <a:r>
              <a:rPr lang="en-US" altLang="zh-CN" sz="3200" dirty="0">
                <a:solidFill>
                  <a:schemeClr val="tx1"/>
                </a:solidFill>
                <a:latin typeface="黑体" panose="02010609060101010101" pitchFamily="49" charset="-122"/>
                <a:ea typeface="黑体" panose="02010609060101010101" pitchFamily="49" charset="-122"/>
                <a:cs typeface="+mn-ea"/>
                <a:sym typeface="+mn-lt"/>
              </a:rPr>
              <a:t>P</a:t>
            </a:r>
            <a:r>
              <a:rPr lang="en-US" altLang="zh-CN" sz="2000" dirty="0">
                <a:solidFill>
                  <a:schemeClr val="tx1"/>
                </a:solidFill>
                <a:latin typeface="黑体" panose="02010609060101010101" pitchFamily="49" charset="-122"/>
                <a:ea typeface="黑体" panose="02010609060101010101" pitchFamily="49" charset="-122"/>
                <a:cs typeface="+mn-ea"/>
                <a:sym typeface="+mn-lt"/>
              </a:rPr>
              <a:t>1           </a:t>
            </a:r>
            <a:r>
              <a:rPr lang="en-US" altLang="zh-CN" sz="3600" dirty="0">
                <a:solidFill>
                  <a:schemeClr val="tx1"/>
                </a:solidFill>
                <a:latin typeface="黑体" panose="02010609060101010101" pitchFamily="49" charset="-122"/>
                <a:ea typeface="黑体" panose="02010609060101010101" pitchFamily="49" charset="-122"/>
                <a:cs typeface="+mn-ea"/>
                <a:sym typeface="+mn-lt"/>
              </a:rPr>
              <a:t>P</a:t>
            </a:r>
            <a:r>
              <a:rPr lang="en-US" altLang="zh-CN" sz="2000" dirty="0">
                <a:solidFill>
                  <a:schemeClr val="tx1"/>
                </a:solidFill>
                <a:latin typeface="黑体" panose="02010609060101010101" pitchFamily="49" charset="-122"/>
                <a:ea typeface="黑体" panose="02010609060101010101" pitchFamily="49" charset="-122"/>
                <a:cs typeface="+mn-ea"/>
                <a:sym typeface="+mn-lt"/>
              </a:rPr>
              <a:t>2</a:t>
            </a:r>
            <a:endParaRPr lang="en-US" altLang="zh-CN" sz="20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00000"/>
              </a:lnSpc>
            </a:pPr>
            <a:r>
              <a:rPr lang="en-US" altLang="zh-CN" sz="3200" dirty="0">
                <a:solidFill>
                  <a:schemeClr val="tx1"/>
                </a:solidFill>
                <a:latin typeface="黑体" panose="02010609060101010101" pitchFamily="49" charset="-122"/>
                <a:ea typeface="黑体" panose="02010609060101010101" pitchFamily="49" charset="-122"/>
                <a:cs typeface="+mn-ea"/>
                <a:sym typeface="+mn-lt"/>
              </a:rPr>
              <a:t>                          </a:t>
            </a:r>
            <a:r>
              <a:rPr lang="en-US" altLang="zh-CN" sz="3200" dirty="0">
                <a:solidFill>
                  <a:srgbClr val="FF0000"/>
                </a:solidFill>
                <a:latin typeface="Arial" panose="020B0604020202020204" pitchFamily="34" charset="0"/>
                <a:ea typeface="黑体" panose="02010609060101010101" pitchFamily="49" charset="-122"/>
                <a:cs typeface="+mn-ea"/>
                <a:sym typeface="+mn-lt"/>
              </a:rPr>
              <a:t>↓</a:t>
            </a:r>
            <a:endParaRPr lang="en-US" altLang="zh-CN" sz="3200" dirty="0">
              <a:solidFill>
                <a:srgbClr val="FF0000"/>
              </a:solidFill>
              <a:latin typeface="Arial" panose="020B0604020202020204" pitchFamily="34" charset="0"/>
              <a:ea typeface="黑体" panose="02010609060101010101" pitchFamily="49" charset="-122"/>
              <a:cs typeface="+mn-ea"/>
              <a:sym typeface="+mn-lt"/>
            </a:endParaRPr>
          </a:p>
          <a:p>
            <a:pPr eaLnBrk="1" latinLnBrk="0" hangingPunct="1">
              <a:lnSpc>
                <a:spcPct val="100000"/>
              </a:lnSpc>
            </a:pPr>
            <a:r>
              <a:rPr lang="en-US" altLang="zh-CN" sz="3200" dirty="0">
                <a:solidFill>
                  <a:schemeClr val="tx1"/>
                </a:solidFill>
                <a:latin typeface="Arial" panose="020B0604020202020204" pitchFamily="34" charset="0"/>
                <a:ea typeface="黑体" panose="02010609060101010101" pitchFamily="49" charset="-122"/>
                <a:cs typeface="+mn-ea"/>
                <a:sym typeface="+mn-lt"/>
              </a:rPr>
              <a:t>                                               </a:t>
            </a:r>
            <a:r>
              <a:rPr lang="en-US" altLang="zh-CN" sz="3200" dirty="0">
                <a:solidFill>
                  <a:schemeClr val="tx1"/>
                </a:solidFill>
                <a:latin typeface="黑体" panose="02010609060101010101" pitchFamily="49" charset="-122"/>
                <a:ea typeface="黑体" panose="02010609060101010101" pitchFamily="49" charset="-122"/>
                <a:cs typeface="+mn-ea"/>
                <a:sym typeface="+mn-lt"/>
              </a:rPr>
              <a:t>C</a:t>
            </a:r>
            <a:r>
              <a:rPr lang="zh-CN" altLang="en-US" sz="3200" dirty="0">
                <a:solidFill>
                  <a:schemeClr val="tx1"/>
                </a:solidFill>
                <a:latin typeface="黑体" panose="02010609060101010101" pitchFamily="49" charset="-122"/>
                <a:ea typeface="黑体" panose="02010609060101010101" pitchFamily="49" charset="-122"/>
                <a:cs typeface="+mn-ea"/>
                <a:sym typeface="+mn-lt"/>
              </a:rPr>
              <a:t> </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p:txBody>
      </p:sp>
      <p:cxnSp>
        <p:nvCxnSpPr>
          <p:cNvPr id="3" name="直接连接符 2"/>
          <p:cNvCxnSpPr/>
          <p:nvPr/>
        </p:nvCxnSpPr>
        <p:spPr>
          <a:xfrm flipV="1">
            <a:off x="7377430" y="5273040"/>
            <a:ext cx="1788160" cy="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377430" y="5056505"/>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65590" y="5062855"/>
            <a:ext cx="0" cy="215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89860" y="1263015"/>
            <a:ext cx="969772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3.2.3 </a:t>
            </a:r>
            <a:r>
              <a:rPr lang="zh-CN" altLang="en-US" sz="3600" dirty="0">
                <a:solidFill>
                  <a:srgbClr val="FF0000"/>
                </a:solidFill>
                <a:latin typeface="黑体" panose="02010609060101010101" pitchFamily="49" charset="-122"/>
                <a:ea typeface="黑体" panose="02010609060101010101" pitchFamily="49" charset="-122"/>
                <a:sym typeface="+mn-ea"/>
              </a:rPr>
              <a:t>复合结构</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cs typeface="+mn-ea"/>
                <a:sym typeface="+mn-lt"/>
              </a:rPr>
              <a:t>  </a:t>
            </a:r>
            <a:r>
              <a:rPr lang="zh-CN" altLang="en-US" sz="3200" dirty="0">
                <a:solidFill>
                  <a:schemeClr val="tx1"/>
                </a:solidFill>
                <a:latin typeface="黑体" panose="02010609060101010101" pitchFamily="49" charset="-122"/>
                <a:ea typeface="黑体" panose="02010609060101010101" pitchFamily="49" charset="-122"/>
                <a:cs typeface="+mn-ea"/>
                <a:sym typeface="+mn-lt"/>
              </a:rPr>
              <a:t>复合结构有前面两种结构组合形成。</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r>
              <a:rPr lang="zh-CN" altLang="en-US" sz="3200" dirty="0">
                <a:solidFill>
                  <a:srgbClr val="0033CC"/>
                </a:solidFill>
                <a:latin typeface="黑体" panose="02010609060101010101" pitchFamily="49" charset="-122"/>
                <a:ea typeface="黑体" panose="02010609060101010101" pitchFamily="49" charset="-122"/>
                <a:cs typeface="+mn-ea"/>
                <a:sym typeface="+mn-lt"/>
              </a:rPr>
              <a:t>例：</a:t>
            </a:r>
            <a:r>
              <a:rPr lang="zh-CN" altLang="en-US" sz="3200" dirty="0">
                <a:solidFill>
                  <a:schemeClr val="tx1"/>
                </a:solidFill>
                <a:latin typeface="黑体" panose="02010609060101010101" pitchFamily="49" charset="-122"/>
                <a:ea typeface="黑体" panose="02010609060101010101" pitchFamily="49" charset="-122"/>
                <a:cs typeface="+mn-ea"/>
                <a:sym typeface="+mn-lt"/>
              </a:rPr>
              <a:t>摩西居住在边远的小城市，这里通常没有完善的交通设施和教育设施。摩西从小就没有得到良好的教育，也不知道火车和飞机是怎么样的。当摩西到了巴黎，简直茫然失措。</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60625" y="1330960"/>
            <a:ext cx="923163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4.</a:t>
            </a:r>
            <a:r>
              <a:rPr lang="zh-CN" altLang="en-US" sz="3600" dirty="0">
                <a:solidFill>
                  <a:srgbClr val="FF0000"/>
                </a:solidFill>
                <a:latin typeface="黑体" panose="02010609060101010101" pitchFamily="49" charset="-122"/>
                <a:ea typeface="黑体" panose="02010609060101010101" pitchFamily="49" charset="-122"/>
                <a:sym typeface="+mn-ea"/>
              </a:rPr>
              <a:t>科学思维方法：假说</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    假说</a:t>
            </a:r>
            <a:r>
              <a:rPr lang="zh-CN" altLang="en-US" sz="3200" dirty="0">
                <a:latin typeface="黑体" panose="02010609060101010101" pitchFamily="49" charset="-122"/>
                <a:ea typeface="黑体" panose="02010609060101010101" pitchFamily="49" charset="-122"/>
                <a:sym typeface="+mn-ea"/>
              </a:rPr>
              <a:t>是认识主体在根据已有的事实材料和科学原理的基础之上，对某一事物或某一未知的客观规律作出的假定性推测。</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endParaRPr lang="en-US" altLang="zh-CN"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60625" y="1330960"/>
            <a:ext cx="923163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假说的两层含义：</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一是指从客观事实和科学知识出发，对未知的事物的情况及其规律性的揣测；</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二是指提出假说和验证假说的一种思维方法。</a:t>
            </a:r>
            <a:r>
              <a:rPr lang="zh-CN" altLang="en-US" sz="3600" dirty="0">
                <a:latin typeface="黑体" panose="02010609060101010101" pitchFamily="49" charset="-122"/>
                <a:ea typeface="黑体" panose="02010609060101010101" pitchFamily="49" charset="-122"/>
                <a:sym typeface="+mn-ea"/>
              </a:rPr>
              <a:t> </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endParaRPr lang="en-US" altLang="zh-CN"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146550"/>
            <a:ext cx="3669030" cy="293560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69030" y="3155316"/>
            <a:ext cx="63207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
        <p:nvSpPr>
          <p:cNvPr id="3" name="文本框 2"/>
          <p:cNvSpPr txBox="1"/>
          <p:nvPr/>
        </p:nvSpPr>
        <p:spPr>
          <a:xfrm>
            <a:off x="1824355" y="1154430"/>
            <a:ext cx="11066145" cy="3784600"/>
          </a:xfrm>
          <a:prstGeom prst="rect">
            <a:avLst/>
          </a:prstGeom>
          <a:noFill/>
        </p:spPr>
        <p:txBody>
          <a:bodyPr wrap="square" rtlCol="0" anchor="t">
            <a:spAutoFit/>
          </a:bodyPr>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4.1 </a:t>
            </a:r>
            <a:r>
              <a:rPr lang="zh-CN" altLang="en-US" sz="3200" dirty="0">
                <a:solidFill>
                  <a:srgbClr val="000000"/>
                </a:solidFill>
                <a:latin typeface="黑体" panose="02010609060101010101" pitchFamily="49" charset="-122"/>
                <a:ea typeface="黑体" panose="02010609060101010101" pitchFamily="49" charset="-122"/>
                <a:sym typeface="+mn-ea"/>
              </a:rPr>
              <a:t>假说的结构</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）对问题的说明。 </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2</a:t>
            </a:r>
            <a:r>
              <a:rPr lang="zh-CN" altLang="en-US" sz="3200" dirty="0">
                <a:latin typeface="黑体" panose="02010609060101010101" pitchFamily="49" charset="-122"/>
                <a:ea typeface="黑体" panose="02010609060101010101" pitchFamily="49" charset="-122"/>
                <a:sym typeface="+mn-ea"/>
              </a:rPr>
              <a:t>）理论观点，即假说里被设想用来解决问题的的东西。</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rgbClr val="006666"/>
                </a:solidFill>
                <a:latin typeface="黑体" panose="02010609060101010101" pitchFamily="49" charset="-122"/>
                <a:ea typeface="黑体" panose="02010609060101010101" pitchFamily="49" charset="-122"/>
                <a:sym typeface="+mn-ea"/>
              </a:rPr>
              <a:t>     </a:t>
            </a:r>
            <a:r>
              <a:rPr lang="zh-CN" altLang="en-US" sz="2800" dirty="0">
                <a:solidFill>
                  <a:srgbClr val="0033CC"/>
                </a:solidFill>
                <a:latin typeface="黑体" panose="02010609060101010101" pitchFamily="49" charset="-122"/>
                <a:ea typeface="黑体" panose="02010609060101010101" pitchFamily="49" charset="-122"/>
                <a:sym typeface="+mn-ea"/>
              </a:rPr>
              <a:t>这是假说的核心。</a:t>
            </a:r>
            <a:endParaRPr lang="zh-CN" altLang="en-US" sz="28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a:t>
            </a: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）解释和预见力。</a:t>
            </a:r>
            <a:r>
              <a:rPr lang="zh-CN" altLang="en-US" sz="2800" dirty="0">
                <a:solidFill>
                  <a:srgbClr val="0033CC"/>
                </a:solidFill>
                <a:latin typeface="黑体" panose="02010609060101010101" pitchFamily="49" charset="-122"/>
                <a:ea typeface="黑体" panose="02010609060101010101" pitchFamily="49" charset="-122"/>
                <a:sym typeface="+mn-ea"/>
              </a:rPr>
              <a:t>这是假说的基本功能和存在的主要理由。</a:t>
            </a:r>
            <a:r>
              <a:rPr lang="zh-CN" altLang="en-US" sz="2800" dirty="0">
                <a:latin typeface="华文新魏" panose="02010800040101010101" pitchFamily="2" charset="-122"/>
                <a:ea typeface="华文新魏" panose="02010800040101010101" pitchFamily="2" charset="-122"/>
                <a:sym typeface="+mn-ea"/>
              </a:rPr>
              <a:t> </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99360" y="1525588"/>
            <a:ext cx="9345930" cy="418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hangingPunct="1"/>
            <a:r>
              <a:rPr lang="en-US" altLang="zh-CN" sz="3600" dirty="0">
                <a:solidFill>
                  <a:schemeClr val="tx1"/>
                </a:solidFill>
                <a:ea typeface="黑体" panose="02010609060101010101" pitchFamily="49" charset="-122"/>
                <a:sym typeface="+mn-ea"/>
              </a:rPr>
              <a:t>4.2 </a:t>
            </a:r>
            <a:r>
              <a:rPr lang="zh-CN" altLang="en-US" sz="3600" dirty="0">
                <a:solidFill>
                  <a:schemeClr val="tx1"/>
                </a:solidFill>
                <a:ea typeface="黑体" panose="02010609060101010101" pitchFamily="49" charset="-122"/>
                <a:sym typeface="+mn-ea"/>
              </a:rPr>
              <a:t>构建科学假说的逻辑方法</a:t>
            </a:r>
            <a:endParaRPr lang="zh-CN" altLang="en-US" sz="3600" dirty="0">
              <a:solidFill>
                <a:schemeClr val="tx1"/>
              </a:solidFill>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第一，假说形成的</a:t>
            </a:r>
            <a:r>
              <a:rPr lang="zh-CN" altLang="en-US" sz="3200" dirty="0">
                <a:solidFill>
                  <a:srgbClr val="FF0000"/>
                </a:solidFill>
                <a:latin typeface="黑体" panose="02010609060101010101" pitchFamily="49" charset="-122"/>
                <a:ea typeface="黑体" panose="02010609060101010101" pitchFamily="49" charset="-122"/>
                <a:sym typeface="+mn-ea"/>
              </a:rPr>
              <a:t>初始阶段</a:t>
            </a:r>
            <a:r>
              <a:rPr lang="zh-CN" altLang="en-US" sz="3200" dirty="0">
                <a:solidFill>
                  <a:schemeClr val="tx1"/>
                </a:solidFill>
                <a:latin typeface="黑体" panose="02010609060101010101" pitchFamily="49" charset="-122"/>
                <a:ea typeface="黑体" panose="02010609060101010101" pitchFamily="49" charset="-122"/>
                <a:sym typeface="+mn-ea"/>
              </a:rPr>
              <a:t>。是指根据事实材料和已有的相关理论，通过思维加工提出初步尝试性假定。</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hangingPunct="1">
              <a:lnSpc>
                <a:spcPct val="110000"/>
              </a:lnSpc>
            </a:pPr>
            <a:r>
              <a:rPr lang="zh-CN" altLang="en-US" sz="3200" dirty="0">
                <a:solidFill>
                  <a:schemeClr val="tx1"/>
                </a:solidFill>
                <a:latin typeface="黑体" panose="02010609060101010101" pitchFamily="49" charset="-122"/>
                <a:ea typeface="黑体" panose="02010609060101010101" pitchFamily="49" charset="-122"/>
                <a:sym typeface="+mn-ea"/>
              </a:rPr>
              <a:t>    在提出初步假定过程中，归纳推理与类比推理起着非常重要的作用。</a:t>
            </a:r>
            <a:r>
              <a:rPr lang="zh-CN" altLang="en-US" sz="3200" dirty="0">
                <a:solidFill>
                  <a:srgbClr val="006666"/>
                </a:solidFill>
                <a:latin typeface="黑体" panose="02010609060101010101" pitchFamily="49" charset="-122"/>
                <a:ea typeface="黑体" panose="02010609060101010101" pitchFamily="49" charset="-122"/>
                <a:sym typeface="+mn-ea"/>
              </a:rPr>
              <a:t> </a:t>
            </a:r>
            <a:endParaRPr lang="zh-CN" altLang="en-US" sz="3200" dirty="0">
              <a:solidFill>
                <a:srgbClr val="006666"/>
              </a:solidFill>
              <a:latin typeface="黑体" panose="02010609060101010101" pitchFamily="49" charset="-122"/>
              <a:ea typeface="黑体" panose="02010609060101010101" pitchFamily="49" charset="-122"/>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40" y="35082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32710" y="2047875"/>
            <a:ext cx="91363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第二，假说形成的</a:t>
            </a:r>
            <a:r>
              <a:rPr lang="zh-CN" altLang="en-US" sz="3200" dirty="0">
                <a:solidFill>
                  <a:srgbClr val="FF0000"/>
                </a:solidFill>
                <a:latin typeface="黑体" panose="02010609060101010101" pitchFamily="49" charset="-122"/>
                <a:ea typeface="黑体" panose="02010609060101010101" pitchFamily="49" charset="-122"/>
                <a:sym typeface="+mn-ea"/>
              </a:rPr>
              <a:t>完成阶段</a:t>
            </a:r>
            <a:r>
              <a:rPr lang="zh-CN" altLang="en-US" sz="3200" dirty="0">
                <a:solidFill>
                  <a:schemeClr val="tx1"/>
                </a:solidFill>
                <a:latin typeface="黑体" panose="02010609060101010101" pitchFamily="49" charset="-122"/>
                <a:ea typeface="黑体" panose="02010609060101010101" pitchFamily="49" charset="-122"/>
                <a:sym typeface="+mn-ea"/>
              </a:rPr>
              <a:t>。指从已确定的初步假定出发，运用科学理论和事实材料进行系统论证，形成较为严密完整的理论系统。</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在这一阶段，主要运用演绎推理方法。</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260090" y="1915478"/>
            <a:ext cx="8033385" cy="32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000000"/>
                </a:solidFill>
                <a:ea typeface="黑体" panose="02010609060101010101" pitchFamily="49" charset="-122"/>
                <a:sym typeface="+mn-ea"/>
              </a:rPr>
              <a:t>4.3 </a:t>
            </a:r>
            <a:r>
              <a:rPr lang="zh-CN" altLang="en-US" sz="3600" dirty="0">
                <a:solidFill>
                  <a:srgbClr val="000000"/>
                </a:solidFill>
                <a:ea typeface="黑体" panose="02010609060101010101" pitchFamily="49" charset="-122"/>
                <a:sym typeface="+mn-ea"/>
              </a:rPr>
              <a:t>假说的检验</a:t>
            </a:r>
            <a:endParaRPr lang="zh-CN" altLang="en-US" sz="3600" dirty="0">
              <a:solidFill>
                <a:srgbClr val="000000"/>
              </a:solidFill>
              <a:ea typeface="黑体" panose="02010609060101010101" pitchFamily="49" charset="-122"/>
            </a:endParaRPr>
          </a:p>
          <a:p>
            <a:pPr eaLnBrk="1" latinLnBrk="0" hangingPunct="1">
              <a:lnSpc>
                <a:spcPct val="150000"/>
              </a:lnSpc>
            </a:pPr>
            <a:r>
              <a:rPr lang="zh-CN"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假说的检验必须经过以下两个途径：即逻辑推演与事实验证。</a:t>
            </a:r>
            <a:r>
              <a:rPr lang="zh-CN" altLang="en-US" sz="3200" dirty="0">
                <a:sym typeface="+mn-ea"/>
              </a:rPr>
              <a:t> </a:t>
            </a:r>
            <a:endParaRPr lang="zh-CN" altLang="en-US" sz="3200" dirty="0"/>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1683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37460" y="88900"/>
            <a:ext cx="10478770" cy="699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0000"/>
                </a:solidFill>
                <a:ea typeface="黑体" panose="02010609060101010101" pitchFamily="49" charset="-122"/>
                <a:sym typeface="+mn-ea"/>
              </a:rPr>
              <a:t>大陆板块漂移学说：</a:t>
            </a:r>
            <a:endParaRPr lang="zh-CN" altLang="en-US" sz="3600" dirty="0">
              <a:solidFill>
                <a:srgbClr val="000000"/>
              </a:solidFill>
              <a:ea typeface="黑体" panose="02010609060101010101" pitchFamily="49" charset="-122"/>
              <a:sym typeface="+mn-ea"/>
            </a:endParaRPr>
          </a:p>
          <a:p>
            <a:pPr eaLnBrk="1" latinLnBrk="0" hangingPunct="1">
              <a:lnSpc>
                <a:spcPct val="150000"/>
              </a:lnSpc>
            </a:pPr>
            <a:r>
              <a:rPr sz="3600" dirty="0">
                <a:solidFill>
                  <a:srgbClr val="000000"/>
                </a:solidFill>
                <a:latin typeface="黑体" panose="02010609060101010101" pitchFamily="49" charset="-122"/>
                <a:ea typeface="黑体" panose="02010609060101010101" pitchFamily="49" charset="-122"/>
                <a:sym typeface="+mn-ea"/>
              </a:rPr>
              <a:t>　 </a:t>
            </a:r>
            <a:r>
              <a:rPr sz="3100" dirty="0">
                <a:solidFill>
                  <a:srgbClr val="000000"/>
                </a:solidFill>
                <a:latin typeface="黑体" panose="02010609060101010101" pitchFamily="49" charset="-122"/>
                <a:ea typeface="黑体" panose="02010609060101010101" pitchFamily="49" charset="-122"/>
                <a:sym typeface="+mn-ea"/>
              </a:rPr>
              <a:t>解释地壳运动和海陆分布、演变的学说。</a:t>
            </a:r>
            <a:endParaRPr sz="31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100" dirty="0">
                <a:solidFill>
                  <a:srgbClr val="000000"/>
                </a:solidFill>
                <a:latin typeface="黑体" panose="02010609060101010101" pitchFamily="49" charset="-122"/>
                <a:ea typeface="黑体" panose="02010609060101010101" pitchFamily="49" charset="-122"/>
                <a:sym typeface="+mn-ea"/>
              </a:rPr>
              <a:t>   </a:t>
            </a:r>
            <a:r>
              <a:rPr sz="2800" dirty="0">
                <a:solidFill>
                  <a:srgbClr val="000000"/>
                </a:solidFill>
                <a:latin typeface="黑体" panose="02010609060101010101" pitchFamily="49" charset="-122"/>
                <a:ea typeface="黑体" panose="02010609060101010101" pitchFamily="49" charset="-122"/>
                <a:sym typeface="+mn-ea"/>
              </a:rPr>
              <a:t>大陆彼此之间以及大陆相对于大洋盆地间的大规模水平运动，称大陆漂移。大陆漂移说认为，地球上所有大陆在中生代以前曾经是统一的巨大陆块，称之为泛大陆或联合古陆，中生代开始分裂并漂移，逐渐达到现在的位置。大陆漂移的动力机制与地球自转的两种分力有关：向西漂移的潮汐力和指向赤道的离极力。较轻硅铝质的大陆块漂浮在较重的黏性的硅镁层之上，由于潮汐力和离极力的作用使泛大陆破裂并与硅镁层分离，而向西、向赤道作大规模水平漂移，并且向附近移动的活动。</a:t>
            </a:r>
            <a:endParaRPr sz="28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81275" y="295910"/>
            <a:ext cx="10288270" cy="710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2800" dirty="0">
                <a:solidFill>
                  <a:srgbClr val="0033CC"/>
                </a:solidFill>
                <a:latin typeface="黑体" panose="02010609060101010101" pitchFamily="49" charset="-122"/>
                <a:ea typeface="黑体" panose="02010609060101010101" pitchFamily="49" charset="-122"/>
                <a:sym typeface="+mn-ea"/>
              </a:rPr>
              <a:t>    下列科学探索中，被探索的现象是什么</a:t>
            </a:r>
            <a:r>
              <a:rPr lang="en-US" altLang="zh-CN" sz="2800" dirty="0">
                <a:solidFill>
                  <a:srgbClr val="0033CC"/>
                </a:solidFill>
                <a:latin typeface="黑体" panose="02010609060101010101" pitchFamily="49" charset="-122"/>
                <a:ea typeface="黑体" panose="02010609060101010101" pitchFamily="49" charset="-122"/>
                <a:sym typeface="+mn-ea"/>
              </a:rPr>
              <a:t>?</a:t>
            </a:r>
            <a:r>
              <a:rPr lang="zh-CN" altLang="en-US" sz="2800" dirty="0">
                <a:solidFill>
                  <a:srgbClr val="0033CC"/>
                </a:solidFill>
                <a:latin typeface="黑体" panose="02010609060101010101" pitchFamily="49" charset="-122"/>
                <a:ea typeface="黑体" panose="02010609060101010101" pitchFamily="49" charset="-122"/>
                <a:sym typeface="+mn-ea"/>
              </a:rPr>
              <a:t>探索过程中提出了什么假说？假说的提出和检验运用了什么逻辑方法？</a:t>
            </a:r>
            <a:r>
              <a:rPr lang="zh-CN" altLang="en-US" sz="2800" dirty="0">
                <a:latin typeface="黑体" panose="02010609060101010101" pitchFamily="49" charset="-122"/>
                <a:ea typeface="黑体" panose="02010609060101010101" pitchFamily="49" charset="-122"/>
                <a:sym typeface="+mn-ea"/>
              </a:rPr>
              <a:t>  </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a:t>
            </a:r>
            <a:r>
              <a:rPr lang="zh-CN" altLang="en-US" sz="2800" dirty="0">
                <a:solidFill>
                  <a:srgbClr val="000000"/>
                </a:solidFill>
                <a:latin typeface="黑体" panose="02010609060101010101" pitchFamily="49" charset="-122"/>
                <a:ea typeface="黑体" panose="02010609060101010101" pitchFamily="49" charset="-122"/>
                <a:sym typeface="+mn-ea"/>
              </a:rPr>
              <a:t>若金星自转真是如此缓慢，可得出结论：金星与水星一样总是一面朝向太阳。如果这个假说是正确的，那么就可认为，黑暗的一面就会异常寒冷。但配第特和尼科尔逊测量金星黑暗面的温度后发现，该面的温度并不低，其温度值为华氏</a:t>
            </a:r>
            <a:r>
              <a:rPr lang="en-US" altLang="zh-CN" sz="2800" dirty="0">
                <a:solidFill>
                  <a:srgbClr val="000000"/>
                </a:solidFill>
                <a:latin typeface="黑体" panose="02010609060101010101" pitchFamily="49" charset="-122"/>
                <a:ea typeface="黑体" panose="02010609060101010101" pitchFamily="49" charset="-122"/>
                <a:sym typeface="+mn-ea"/>
              </a:rPr>
              <a:t>―9</a:t>
            </a:r>
            <a:r>
              <a:rPr lang="zh-CN" altLang="en-US" sz="2800" dirty="0">
                <a:solidFill>
                  <a:srgbClr val="000000"/>
                </a:solidFill>
                <a:latin typeface="黑体" panose="02010609060101010101" pitchFamily="49" charset="-122"/>
                <a:ea typeface="黑体" panose="02010609060101010101" pitchFamily="49" charset="-122"/>
                <a:sym typeface="+mn-ea"/>
              </a:rPr>
              <a:t>度，比明朗白天的地球大气层外要暖和得多。金星明亮面的气流不可能对黑暗面永久地进行加热。可见，该行星自转必定相当快，以使黑暗面免于极冷。 </a:t>
            </a:r>
            <a:endParaRPr lang="zh-CN" altLang="en-US" sz="28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endParaRPr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p:cNvPicPr>
          <p:nvPr>
            <p:ph idx="4294967295"/>
          </p:nvPr>
        </p:nvPicPr>
        <p:blipFill>
          <a:blip r:embed="rId1"/>
          <a:srcRect/>
          <a:stretch>
            <a:fillRect/>
          </a:stretch>
        </p:blipFill>
        <p:spPr>
          <a:xfrm>
            <a:off x="2756967" y="1240061"/>
            <a:ext cx="8642350" cy="4149725"/>
          </a:xfrm>
        </p:spPr>
      </p:pic>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69030" y="2001203"/>
            <a:ext cx="6320790" cy="32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5.</a:t>
            </a:r>
            <a:r>
              <a:rPr lang="zh-CN" altLang="en-US" sz="3600" dirty="0">
                <a:solidFill>
                  <a:srgbClr val="FF0000"/>
                </a:solidFill>
                <a:latin typeface="黑体" panose="02010609060101010101" pitchFamily="49" charset="-122"/>
                <a:ea typeface="黑体" panose="02010609060101010101" pitchFamily="49" charset="-122"/>
                <a:sym typeface="+mn-ea"/>
              </a:rPr>
              <a:t>道德、法律与美学推理</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5.1 </a:t>
            </a:r>
            <a:r>
              <a:rPr lang="zh-CN" altLang="en-US" sz="3200" dirty="0">
                <a:solidFill>
                  <a:srgbClr val="000000"/>
                </a:solidFill>
                <a:latin typeface="黑体" panose="02010609060101010101" pitchFamily="49" charset="-122"/>
                <a:ea typeface="黑体" panose="02010609060101010101" pitchFamily="49" charset="-122"/>
                <a:sym typeface="+mn-ea"/>
              </a:rPr>
              <a:t>道德推理</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5.2 </a:t>
            </a:r>
            <a:r>
              <a:rPr lang="zh-CN" altLang="en-US" sz="3200" dirty="0">
                <a:solidFill>
                  <a:srgbClr val="000000"/>
                </a:solidFill>
                <a:latin typeface="黑体" panose="02010609060101010101" pitchFamily="49" charset="-122"/>
                <a:ea typeface="黑体" panose="02010609060101010101" pitchFamily="49" charset="-122"/>
                <a:sym typeface="+mn-ea"/>
              </a:rPr>
              <a:t>法律推理</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5.3 </a:t>
            </a:r>
            <a:r>
              <a:rPr lang="zh-CN" altLang="en-US" sz="3200" dirty="0">
                <a:solidFill>
                  <a:srgbClr val="000000"/>
                </a:solidFill>
                <a:latin typeface="黑体" panose="02010609060101010101" pitchFamily="49" charset="-122"/>
                <a:ea typeface="黑体" panose="02010609060101010101" pitchFamily="49" charset="-122"/>
                <a:sym typeface="+mn-ea"/>
              </a:rPr>
              <a:t>美学推理</a:t>
            </a:r>
            <a:r>
              <a:rPr sz="3200" dirty="0">
                <a:solidFill>
                  <a:srgbClr val="000000"/>
                </a:solidFill>
                <a:latin typeface="黑体" panose="02010609060101010101" pitchFamily="49" charset="-122"/>
                <a:ea typeface="黑体" panose="02010609060101010101" pitchFamily="49" charset="-122"/>
                <a:sym typeface="+mn-ea"/>
              </a:rPr>
              <a:t>　</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830195" y="1672590"/>
            <a:ext cx="1001268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5.1.1 </a:t>
            </a:r>
            <a:r>
              <a:rPr lang="zh-CN" altLang="en-US" sz="3600" dirty="0">
                <a:solidFill>
                  <a:srgbClr val="000000"/>
                </a:solidFill>
                <a:latin typeface="黑体" panose="02010609060101010101" pitchFamily="49" charset="-122"/>
                <a:ea typeface="黑体" panose="02010609060101010101" pitchFamily="49" charset="-122"/>
                <a:sym typeface="+mn-ea"/>
              </a:rPr>
              <a:t>事实判断与价值判断</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事实判断用来描述对象，用真假来衡量。</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价值判断则评价对象，以评价性语言来衡量。</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99310" y="1321753"/>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5.1.2 </a:t>
            </a:r>
            <a:r>
              <a:rPr lang="zh-CN" altLang="en-US" sz="3600" dirty="0">
                <a:solidFill>
                  <a:srgbClr val="000000"/>
                </a:solidFill>
                <a:latin typeface="黑体" panose="02010609060101010101" pitchFamily="49" charset="-122"/>
                <a:ea typeface="黑体" panose="02010609060101010101" pitchFamily="49" charset="-122"/>
                <a:sym typeface="+mn-ea"/>
              </a:rPr>
              <a:t>道德推理原则</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原则一，一致性原则：同样的情况需要同等对待。</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原则二，看起来违反了一致性原则的一方有责任说明他没有违反一致性原则。</a:t>
            </a:r>
            <a:r>
              <a:rPr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42795" y="1539240"/>
            <a:ext cx="1001268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5.1.3 </a:t>
            </a:r>
            <a:r>
              <a:rPr lang="zh-CN" altLang="en-US" sz="3600" dirty="0">
                <a:solidFill>
                  <a:srgbClr val="000000"/>
                </a:solidFill>
                <a:latin typeface="黑体" panose="02010609060101010101" pitchFamily="49" charset="-122"/>
                <a:ea typeface="黑体" panose="02010609060101010101" pitchFamily="49" charset="-122"/>
                <a:sym typeface="+mn-ea"/>
              </a:rPr>
              <a:t>道德原则</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道德原则就是在道德评价所依据的某一个普遍性的标准。</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cs typeface="+mn-ea"/>
                <a:sym typeface="+mn-lt"/>
              </a:rPr>
              <a:t>    道德推理就是从道德原则作为前提，对某一个具体的道德行为得到的道德评价结论。</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42795" y="1539240"/>
            <a:ext cx="1001268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5.1.3 </a:t>
            </a:r>
            <a:r>
              <a:rPr lang="zh-CN" altLang="en-US" sz="3600" dirty="0">
                <a:solidFill>
                  <a:srgbClr val="000000"/>
                </a:solidFill>
                <a:latin typeface="黑体" panose="02010609060101010101" pitchFamily="49" charset="-122"/>
                <a:ea typeface="黑体" panose="02010609060101010101" pitchFamily="49" charset="-122"/>
                <a:sym typeface="+mn-ea"/>
              </a:rPr>
              <a:t>道德原则</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道德原则就是在道德评价所依据的某一个普遍性的标准。</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cs typeface="+mn-ea"/>
                <a:sym typeface="+mn-lt"/>
              </a:rPr>
              <a:t>    道德推理就是从道德原则作为前提，对某一个具体的道德行为得到的道德评价结论。</a:t>
            </a:r>
            <a:endParaRPr lang="zh-CN" altLang="en-US" sz="28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42795" y="1447165"/>
            <a:ext cx="1001268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影响道德原则的主要道德观</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33CC"/>
                </a:solidFill>
                <a:latin typeface="黑体" panose="02010609060101010101" pitchFamily="49" charset="-122"/>
                <a:ea typeface="黑体" panose="02010609060101010101" pitchFamily="49" charset="-122"/>
                <a:sym typeface="+mn-ea"/>
              </a:rPr>
              <a:t>    </a:t>
            </a:r>
            <a:r>
              <a:rPr lang="zh-CN" sz="3200" dirty="0">
                <a:solidFill>
                  <a:schemeClr val="tx1"/>
                </a:solidFill>
                <a:latin typeface="黑体" panose="02010609060101010101" pitchFamily="49" charset="-122"/>
                <a:ea typeface="黑体" panose="02010609060101010101" pitchFamily="49" charset="-122"/>
                <a:sym typeface="+mn-ea"/>
              </a:rPr>
              <a:t>后果论</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    义务论</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    德行主义论</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    相对主义观</a:t>
            </a:r>
            <a:endParaRPr lang="zh-CN"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95170" y="1047750"/>
            <a:ext cx="1008824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5.1.4 </a:t>
            </a:r>
            <a:r>
              <a:rPr lang="zh-CN" altLang="en-US" sz="3600" dirty="0">
                <a:solidFill>
                  <a:srgbClr val="000000"/>
                </a:solidFill>
                <a:latin typeface="黑体" panose="02010609060101010101" pitchFamily="49" charset="-122"/>
                <a:ea typeface="黑体" panose="02010609060101010101" pitchFamily="49" charset="-122"/>
                <a:sym typeface="+mn-ea"/>
              </a:rPr>
              <a:t>道德推理</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cs typeface="+mn-ea"/>
                <a:sym typeface="+mn-lt"/>
              </a:rPr>
              <a:t>    道德推理就是从道德原则作为前提，对某一个具体的道德行为得到的道德评价结论。</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cs typeface="+mn-ea"/>
                <a:sym typeface="+mn-lt"/>
              </a:rPr>
              <a:t>    道德推理往往省略了道德原则。例如：</a:t>
            </a:r>
            <a:endParaRPr lang="zh-CN" altLang="en-US" sz="3200" dirty="0">
              <a:solidFill>
                <a:schemeClr val="tx1"/>
              </a:solidFill>
              <a:latin typeface="黑体" panose="02010609060101010101" pitchFamily="49" charset="-122"/>
              <a:ea typeface="黑体" panose="02010609060101010101" pitchFamily="49" charset="-122"/>
              <a:cs typeface="+mn-ea"/>
              <a:sym typeface="+mn-lt"/>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cs typeface="+mn-ea"/>
                <a:sym typeface="+mn-lt"/>
              </a:rPr>
              <a:t>    </a:t>
            </a:r>
            <a:r>
              <a:rPr lang="zh-CN" altLang="en-US" sz="3200" dirty="0">
                <a:solidFill>
                  <a:srgbClr val="0033CC"/>
                </a:solidFill>
                <a:latin typeface="黑体" panose="02010609060101010101" pitchFamily="49" charset="-122"/>
                <a:ea typeface="黑体" panose="02010609060101010101" pitchFamily="49" charset="-122"/>
                <a:cs typeface="+mn-ea"/>
                <a:sym typeface="+mn-lt"/>
              </a:rPr>
              <a:t>于欢奋不顾身地保护自己的母亲，这是值得肯定的。</a:t>
            </a:r>
            <a:endParaRPr lang="zh-CN" altLang="en-US" sz="3200" dirty="0">
              <a:solidFill>
                <a:srgbClr val="0033CC"/>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42795" y="2185670"/>
            <a:ext cx="1001268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5.2 </a:t>
            </a:r>
            <a:r>
              <a:rPr lang="zh-CN" altLang="en-US" sz="3600" dirty="0">
                <a:solidFill>
                  <a:srgbClr val="000000"/>
                </a:solidFill>
                <a:latin typeface="黑体" panose="02010609060101010101" pitchFamily="49" charset="-122"/>
                <a:ea typeface="黑体" panose="02010609060101010101" pitchFamily="49" charset="-122"/>
                <a:sym typeface="+mn-ea"/>
              </a:rPr>
              <a:t>法律推理</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法律推理就是运用法律条文和案件事实得出法律判断的推理。</a:t>
            </a:r>
            <a:r>
              <a:rPr lang="zh-CN" sz="3200" dirty="0">
                <a:solidFill>
                  <a:srgbClr val="0033CC"/>
                </a:solidFill>
                <a:latin typeface="黑体" panose="02010609060101010101" pitchFamily="49" charset="-122"/>
                <a:ea typeface="黑体" panose="02010609060101010101" pitchFamily="49" charset="-122"/>
                <a:sym typeface="+mn-ea"/>
              </a:rPr>
              <a:t>法律推理也是一个法律论证。</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042795" y="1816418"/>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5.2.1 </a:t>
            </a:r>
            <a:r>
              <a:rPr lang="zh-CN" altLang="en-US" sz="3600" dirty="0">
                <a:solidFill>
                  <a:srgbClr val="000000"/>
                </a:solidFill>
                <a:latin typeface="黑体" panose="02010609060101010101" pitchFamily="49" charset="-122"/>
                <a:ea typeface="黑体" panose="02010609060101010101" pitchFamily="49" charset="-122"/>
                <a:sym typeface="+mn-ea"/>
              </a:rPr>
              <a:t>法律推理中的类比与因果联系</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类比推理：诉诸先例</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因果联系：作为原因的行为与形成的后果作为法律判断的基本依据。</a:t>
            </a:r>
            <a:endParaRPr lang="zh-CN"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76195" y="698818"/>
            <a:ext cx="1001268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5.2.2 </a:t>
            </a:r>
            <a:r>
              <a:rPr lang="zh-CN" altLang="en-US" sz="3600" dirty="0">
                <a:solidFill>
                  <a:srgbClr val="000000"/>
                </a:solidFill>
                <a:latin typeface="黑体" panose="02010609060101010101" pitchFamily="49" charset="-122"/>
                <a:ea typeface="黑体" panose="02010609060101010101" pitchFamily="49" charset="-122"/>
                <a:sym typeface="+mn-ea"/>
              </a:rPr>
              <a:t>法律判断中的四个视角</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法律道德主义：</a:t>
            </a:r>
            <a:r>
              <a:rPr lang="zh-CN" sz="3200" dirty="0">
                <a:solidFill>
                  <a:srgbClr val="0033CC"/>
                </a:solidFill>
                <a:latin typeface="黑体" panose="02010609060101010101" pitchFamily="49" charset="-122"/>
                <a:ea typeface="黑体" panose="02010609060101010101" pitchFamily="49" charset="-122"/>
                <a:sym typeface="+mn-ea"/>
              </a:rPr>
              <a:t>法律是道德的底线。</a:t>
            </a:r>
            <a:endParaRPr lang="zh-CN"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伤害原则：</a:t>
            </a:r>
            <a:r>
              <a:rPr lang="zh-CN" sz="3200" dirty="0">
                <a:solidFill>
                  <a:srgbClr val="0033CC"/>
                </a:solidFill>
                <a:latin typeface="黑体" panose="02010609060101010101" pitchFamily="49" charset="-122"/>
                <a:ea typeface="黑体" panose="02010609060101010101" pitchFamily="49" charset="-122"/>
                <a:sym typeface="+mn-ea"/>
              </a:rPr>
              <a:t>禁止对他人的伤害是禁止某些行为的充分且唯一的理由。</a:t>
            </a:r>
            <a:endParaRPr lang="zh-CN"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法律家长主义：</a:t>
            </a:r>
            <a:r>
              <a:rPr lang="zh-CN" sz="3200" dirty="0">
                <a:solidFill>
                  <a:srgbClr val="0033CC"/>
                </a:solidFill>
                <a:latin typeface="黑体" panose="02010609060101010101" pitchFamily="49" charset="-122"/>
                <a:ea typeface="黑体" panose="02010609060101010101" pitchFamily="49" charset="-122"/>
                <a:sym typeface="+mn-ea"/>
              </a:rPr>
              <a:t>禁止有害自己的行为。</a:t>
            </a:r>
            <a:endParaRPr lang="zh-CN" sz="3200" dirty="0">
              <a:solidFill>
                <a:srgbClr val="0033CC"/>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冒犯性原则：</a:t>
            </a:r>
            <a:r>
              <a:rPr lang="zh-CN" sz="3200" dirty="0">
                <a:solidFill>
                  <a:srgbClr val="0033CC"/>
                </a:solidFill>
                <a:latin typeface="黑体" panose="02010609060101010101" pitchFamily="49" charset="-122"/>
                <a:ea typeface="黑体" panose="02010609060101010101" pitchFamily="49" charset="-122"/>
                <a:sym typeface="+mn-ea"/>
              </a:rPr>
              <a:t>禁止某些行为的原因在于该行为对他人有冒犯。</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88895"/>
            <a:ext cx="5002530" cy="449326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258185" y="1864678"/>
            <a:ext cx="8425815" cy="30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00000"/>
              </a:lnSpc>
              <a:spcBef>
                <a:spcPts val="1200"/>
              </a:spcBef>
              <a:spcAft>
                <a:spcPts val="1200"/>
              </a:spcAft>
            </a:pPr>
            <a:r>
              <a:rPr lang="zh-CN" altLang="en-US" sz="3200" dirty="0">
                <a:solidFill>
                  <a:srgbClr val="000000"/>
                </a:solidFill>
                <a:latin typeface="黑体" panose="02010609060101010101" pitchFamily="49" charset="-122"/>
                <a:ea typeface="黑体" panose="02010609060101010101" pitchFamily="49" charset="-122"/>
                <a:sym typeface="+mn-ea"/>
              </a:rPr>
              <a:t>这支笔，它是我的，它是奖品，所以它是我的奖品。我带着它，所以我带着我的奖品。</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00000"/>
              </a:lnSpc>
              <a:spcBef>
                <a:spcPts val="1200"/>
              </a:spcBef>
              <a:spcAft>
                <a:spcPts val="1200"/>
              </a:spcAft>
            </a:pPr>
            <a:r>
              <a:rPr lang="zh-CN" altLang="en-US" sz="3200" dirty="0">
                <a:solidFill>
                  <a:srgbClr val="FF0000"/>
                </a:solidFill>
                <a:latin typeface="黑体" panose="02010609060101010101" pitchFamily="49" charset="-122"/>
                <a:ea typeface="黑体" panose="02010609060101010101" pitchFamily="49" charset="-122"/>
                <a:sym typeface="+mn-ea"/>
              </a:rPr>
              <a:t>这条小狗，它是你的，它是父亲，所以它是你的父亲。你打了它，那么你打了你的父亲。</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algn="l"/>
            <a:endParaRPr lang="zh-CN" altLang="en-US" sz="3200" dirty="0">
              <a:solidFill>
                <a:srgbClr val="FF000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19045" y="1614805"/>
            <a:ext cx="1001268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5.3 </a:t>
            </a:r>
            <a:r>
              <a:rPr lang="zh-CN" altLang="en-US" sz="3600" dirty="0">
                <a:solidFill>
                  <a:srgbClr val="000000"/>
                </a:solidFill>
                <a:latin typeface="黑体" panose="02010609060101010101" pitchFamily="49" charset="-122"/>
                <a:ea typeface="黑体" panose="02010609060101010101" pitchFamily="49" charset="-122"/>
                <a:sym typeface="+mn-ea"/>
              </a:rPr>
              <a:t>美学推理</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美学推理就是依据美学原则对某个对象或事件进行美的价值判断的推理。</a:t>
            </a:r>
            <a:endParaRPr lang="zh-CN"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19045" y="1245553"/>
            <a:ext cx="1001268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600" dirty="0">
                <a:solidFill>
                  <a:srgbClr val="000000"/>
                </a:solidFill>
                <a:latin typeface="黑体" panose="02010609060101010101" pitchFamily="49" charset="-122"/>
                <a:ea typeface="黑体" panose="02010609060101010101" pitchFamily="49" charset="-122"/>
                <a:sym typeface="+mn-ea"/>
              </a:rPr>
              <a:t>5.3.1 </a:t>
            </a:r>
            <a:r>
              <a:rPr lang="zh-CN" altLang="en-US" sz="3600" dirty="0">
                <a:solidFill>
                  <a:srgbClr val="000000"/>
                </a:solidFill>
                <a:latin typeface="黑体" panose="02010609060101010101" pitchFamily="49" charset="-122"/>
                <a:ea typeface="黑体" panose="02010609060101010101" pitchFamily="49" charset="-122"/>
                <a:sym typeface="+mn-ea"/>
              </a:rPr>
              <a:t>美学判断的八个原则</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第一，含义深远或者具有启发性的对象具有美学价值。</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例如悲剧、诗歌</a:t>
            </a:r>
            <a:endParaRPr lang="zh-CN"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98750" y="1581785"/>
            <a:ext cx="89090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第二，表达文化与传统核心价值或信念的对象具有美学价值。</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lt"/>
              </a:rPr>
              <a:t>       例如：《三国演义》</a:t>
            </a:r>
            <a:endParaRPr lang="zh-CN" altLang="en-US" sz="3200" dirty="0">
              <a:solidFill>
                <a:srgbClr val="000000"/>
              </a:solidFill>
              <a:latin typeface="黑体" panose="02010609060101010101" pitchFamily="49" charset="-122"/>
              <a:ea typeface="黑体" panose="02010609060101010101" pitchFamily="49"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967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84475" y="1871345"/>
            <a:ext cx="8985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第三，有助于带来社会或政治变革的对象具有美学价值。</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4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例如：《汤姆叔叔的小屋》</a:t>
            </a:r>
            <a:endParaRPr lang="zh-CN" altLang="en-US" sz="32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32075" y="2526665"/>
            <a:ext cx="89185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第四，能使体验或欣赏的人感到快乐的对象具有美学价值。</a:t>
            </a:r>
            <a:r>
              <a:rPr sz="2400" dirty="0">
                <a:solidFill>
                  <a:srgbClr val="000000"/>
                </a:solidFill>
                <a:latin typeface="黑体" panose="02010609060101010101" pitchFamily="49" charset="-122"/>
                <a:ea typeface="黑体" panose="02010609060101010101" pitchFamily="49" charset="-122"/>
                <a:sym typeface="+mn-ea"/>
              </a:rPr>
              <a:t>　　</a:t>
            </a:r>
            <a:endParaRPr lang="zh-CN" sz="24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42210" y="2171700"/>
            <a:ext cx="975550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第五，能给人带来有价值的情感的对象具有美学价值。</a:t>
            </a:r>
            <a:r>
              <a:rPr sz="2400" dirty="0">
                <a:solidFill>
                  <a:srgbClr val="000000"/>
                </a:solidFill>
                <a:latin typeface="黑体" panose="02010609060101010101" pitchFamily="49" charset="-122"/>
                <a:ea typeface="黑体" panose="02010609060101010101" pitchFamily="49" charset="-122"/>
                <a:sym typeface="+mn-ea"/>
              </a:rPr>
              <a:t>　　</a:t>
            </a:r>
            <a:endParaRPr lang="zh-CN" sz="24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98725" y="1745298"/>
            <a:ext cx="91376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第六，能给人以灵感、激发想象力的对象具有美学价值。</a:t>
            </a:r>
            <a:r>
              <a:rPr sz="2400" dirty="0">
                <a:solidFill>
                  <a:srgbClr val="000000"/>
                </a:solidFill>
                <a:latin typeface="黑体" panose="02010609060101010101" pitchFamily="49" charset="-122"/>
                <a:ea typeface="黑体" panose="02010609060101010101" pitchFamily="49" charset="-122"/>
                <a:sym typeface="+mn-ea"/>
              </a:rPr>
              <a:t>　　</a:t>
            </a:r>
            <a:endParaRPr lang="zh-CN" sz="24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603500" y="2944813"/>
            <a:ext cx="1001268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第七，能够展示美的特征或者特殊的美学形式的对象具有美学价值。</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2336165"/>
            <a:ext cx="958469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第八，能够让人体验到美感、此外没有特殊理由的对象具有美学价值。</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3441576"/>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556510" y="1539240"/>
            <a:ext cx="902208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桑德尔难题：</a:t>
            </a:r>
            <a:r>
              <a:rPr lang="zh-CN" altLang="en-US" sz="3600" dirty="0">
                <a:solidFill>
                  <a:srgbClr val="000000"/>
                </a:solidFill>
                <a:latin typeface="黑体" panose="02010609060101010101" pitchFamily="49" charset="-122"/>
                <a:ea typeface="黑体" panose="02010609060101010101" pitchFamily="49" charset="-122"/>
                <a:sym typeface="+mn-ea"/>
              </a:rPr>
              <a:t>http://v.youku.com/v_show/id_XMjcxMDkwMzQ0MA==.html</a:t>
            </a:r>
            <a:endParaRPr lang="zh-CN" altLang="en-US" sz="36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    根据这一视频材料，请大家就道德评价的说服力谈谈自己的看法。</a:t>
            </a:r>
            <a:r>
              <a:rPr sz="3600" dirty="0">
                <a:solidFill>
                  <a:srgbClr val="00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5" y="2588895"/>
            <a:ext cx="3638550" cy="449326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1939925" y="965200"/>
            <a:ext cx="10822305" cy="476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00000"/>
              </a:lnSpc>
              <a:spcBef>
                <a:spcPts val="1200"/>
              </a:spcBef>
              <a:spcAft>
                <a:spcPts val="1200"/>
              </a:spcAft>
            </a:pPr>
            <a:r>
              <a:rPr lang="zh-CN" altLang="en-US" sz="3200" dirty="0">
                <a:solidFill>
                  <a:srgbClr val="FF0000"/>
                </a:solidFill>
                <a:latin typeface="黑体" panose="02010609060101010101" pitchFamily="49" charset="-122"/>
                <a:ea typeface="黑体" panose="02010609060101010101" pitchFamily="49" charset="-122"/>
                <a:sym typeface="+mn-ea"/>
              </a:rPr>
              <a:t>恩尼斯认为批判性思维有以下12项特点：</a:t>
            </a:r>
            <a:r>
              <a:rPr lang="zh-CN" altLang="en-US" sz="2800" dirty="0">
                <a:solidFill>
                  <a:srgbClr val="000000"/>
                </a:solidFill>
                <a:latin typeface="黑体" panose="02010609060101010101" pitchFamily="49" charset="-122"/>
                <a:ea typeface="黑体" panose="02010609060101010101" pitchFamily="49" charset="-122"/>
                <a:sym typeface="+mn-ea"/>
              </a:rPr>
              <a:t>　　</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spcBef>
                <a:spcPts val="1200"/>
              </a:spcBef>
              <a:spcAft>
                <a:spcPts val="1200"/>
              </a:spcAft>
            </a:pPr>
            <a:r>
              <a:rPr lang="zh-CN" altLang="en-US" sz="2800" dirty="0">
                <a:solidFill>
                  <a:srgbClr val="000000"/>
                </a:solidFill>
                <a:latin typeface="黑体" panose="02010609060101010101" pitchFamily="49" charset="-122"/>
                <a:ea typeface="黑体" panose="02010609060101010101" pitchFamily="49" charset="-122"/>
                <a:sym typeface="+mn-ea"/>
              </a:rPr>
              <a:t>1</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抓准“陈述”的意思。2</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判断推理是否含糊。3</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判断多项“陈述”之间是否互相矛盾。4</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判断结论是否必要。5</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判断“陈述”是否正确。6</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判断“陈述”是否根据某一原理引申出来的。7 判断“观察性陈述”是否可信。8</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判断“归纳性结论”是否其有来自。9</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判断“问题”是否已经确定下来。10</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判断所说的是否只是假设。11</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判断所下的定义是否合适。12</a:t>
            </a:r>
            <a:r>
              <a:rPr lang="en-US" altLang="zh-CN" sz="2800" dirty="0">
                <a:solidFill>
                  <a:srgbClr val="000000"/>
                </a:solidFill>
                <a:latin typeface="黑体" panose="02010609060101010101" pitchFamily="49" charset="-122"/>
                <a:ea typeface="黑体" panose="02010609060101010101" pitchFamily="49" charset="-122"/>
                <a:sym typeface="+mn-ea"/>
              </a:rPr>
              <a:t>.</a:t>
            </a:r>
            <a:r>
              <a:rPr lang="zh-CN" altLang="en-US" sz="2800" dirty="0">
                <a:solidFill>
                  <a:srgbClr val="000000"/>
                </a:solidFill>
                <a:latin typeface="黑体" panose="02010609060101010101" pitchFamily="49" charset="-122"/>
                <a:ea typeface="黑体" panose="02010609060101010101" pitchFamily="49" charset="-122"/>
                <a:sym typeface="+mn-ea"/>
              </a:rPr>
              <a:t>判断引述某一权威言辞是否可接受。</a:t>
            </a:r>
            <a:endParaRPr lang="zh-CN" altLang="en-US" sz="3200" dirty="0">
              <a:solidFill>
                <a:srgbClr val="FF000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601720" y="2995930"/>
            <a:ext cx="7910195"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zh-CN" altLang="en-US" sz="6000" dirty="0">
                <a:solidFill>
                  <a:srgbClr val="FF0000"/>
                </a:solidFill>
                <a:latin typeface="黑体" panose="02010609060101010101" pitchFamily="49" charset="-122"/>
                <a:ea typeface="黑体" panose="02010609060101010101" pitchFamily="49" charset="-122"/>
                <a:cs typeface="+mn-ea"/>
                <a:sym typeface="+mn-lt"/>
              </a:rPr>
              <a:t>批判性思维的应用</a:t>
            </a:r>
            <a:endParaRPr lang="zh-CN" altLang="en-US" sz="6000" dirty="0">
              <a:solidFill>
                <a:srgbClr val="FF0000"/>
              </a:solidFill>
              <a:latin typeface="黑体" panose="02010609060101010101" pitchFamily="49" charset="-122"/>
              <a:ea typeface="黑体" panose="02010609060101010101" pitchFamily="49" charset="-122"/>
              <a:cs typeface="+mn-ea"/>
              <a:sym typeface="+mn-lt"/>
            </a:endParaRPr>
          </a:p>
          <a:p>
            <a:pPr algn="ctr"/>
            <a:r>
              <a:rPr lang="en-US" altLang="zh-CN" sz="4400" dirty="0">
                <a:solidFill>
                  <a:srgbClr val="FF0000"/>
                </a:solidFill>
                <a:latin typeface="黑体" panose="02010609060101010101" pitchFamily="49" charset="-122"/>
                <a:ea typeface="黑体" panose="02010609060101010101" pitchFamily="49" charset="-122"/>
                <a:cs typeface="+mn-ea"/>
                <a:sym typeface="+mn-lt"/>
              </a:rPr>
              <a:t>      ——</a:t>
            </a:r>
            <a:r>
              <a:rPr lang="zh-CN" altLang="en-US" sz="4400" dirty="0">
                <a:solidFill>
                  <a:srgbClr val="FF0000"/>
                </a:solidFill>
                <a:latin typeface="黑体" panose="02010609060101010101" pitchFamily="49" charset="-122"/>
                <a:ea typeface="黑体" panose="02010609060101010101" pitchFamily="49" charset="-122"/>
                <a:cs typeface="+mn-ea"/>
                <a:sym typeface="+mn-lt"/>
              </a:rPr>
              <a:t>批判性阅读与写作</a:t>
            </a:r>
            <a:endParaRPr lang="zh-CN" altLang="en-US" sz="4400" dirty="0">
              <a:solidFill>
                <a:srgbClr val="FF0000"/>
              </a:solidFill>
              <a:latin typeface="黑体" panose="02010609060101010101" pitchFamily="49" charset="-122"/>
              <a:ea typeface="黑体" panose="02010609060101010101" pitchFamily="49" charset="-122"/>
              <a:cs typeface="+mn-ea"/>
              <a:sym typeface="+mn-lt"/>
            </a:endParaRPr>
          </a:p>
        </p:txBody>
      </p:sp>
      <p:sp>
        <p:nvSpPr>
          <p:cNvPr id="23" name="Text Box 3"/>
          <p:cNvSpPr>
            <a:spLocks noChangeArrowheads="1"/>
          </p:cNvSpPr>
          <p:nvPr/>
        </p:nvSpPr>
        <p:spPr bwMode="auto">
          <a:xfrm>
            <a:off x="4141440" y="161409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7</a:t>
            </a:r>
            <a:endParaRPr 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597343"/>
            <a:ext cx="958469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1.</a:t>
            </a:r>
            <a:r>
              <a:rPr lang="zh-CN" altLang="en-US" sz="3200" dirty="0">
                <a:solidFill>
                  <a:srgbClr val="000000"/>
                </a:solidFill>
                <a:latin typeface="黑体" panose="02010609060101010101" pitchFamily="49" charset="-122"/>
                <a:ea typeface="黑体" panose="02010609060101010101" pitchFamily="49" charset="-122"/>
                <a:sym typeface="+mn-ea"/>
              </a:rPr>
              <a:t>批判性阅读与写作的原则：宽容原则与中立原则</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2.</a:t>
            </a:r>
            <a:r>
              <a:rPr lang="zh-CN" altLang="en-US" sz="3200" dirty="0">
                <a:solidFill>
                  <a:srgbClr val="000000"/>
                </a:solidFill>
                <a:latin typeface="黑体" panose="02010609060101010101" pitchFamily="49" charset="-122"/>
                <a:ea typeface="黑体" panose="02010609060101010101" pitchFamily="49" charset="-122"/>
                <a:sym typeface="+mn-ea"/>
              </a:rPr>
              <a:t>批判性阅读与写作的基本内容</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3.</a:t>
            </a:r>
            <a:r>
              <a:rPr lang="zh-CN" altLang="en-US" sz="3200" dirty="0">
                <a:solidFill>
                  <a:srgbClr val="000000"/>
                </a:solidFill>
                <a:latin typeface="黑体" panose="02010609060101010101" pitchFamily="49" charset="-122"/>
                <a:ea typeface="黑体" panose="02010609060101010101" pitchFamily="49" charset="-122"/>
                <a:sym typeface="+mn-ea"/>
              </a:rPr>
              <a:t>批判性阅读与写作的步骤与方法</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4.</a:t>
            </a:r>
            <a:r>
              <a:rPr lang="zh-CN" altLang="en-US" sz="3200" dirty="0">
                <a:solidFill>
                  <a:srgbClr val="000000"/>
                </a:solidFill>
                <a:latin typeface="黑体" panose="02010609060101010101" pitchFamily="49" charset="-122"/>
                <a:ea typeface="黑体" panose="02010609060101010101" pitchFamily="49" charset="-122"/>
                <a:sym typeface="+mn-ea"/>
              </a:rPr>
              <a:t>实例分析</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043305"/>
            <a:ext cx="958469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FF0000"/>
                </a:solidFill>
                <a:latin typeface="黑体" panose="02010609060101010101" pitchFamily="49" charset="-122"/>
                <a:ea typeface="黑体" panose="02010609060101010101" pitchFamily="49" charset="-122"/>
                <a:sym typeface="+mn-ea"/>
              </a:rPr>
              <a:t>7.1 </a:t>
            </a:r>
            <a:r>
              <a:rPr lang="zh-CN" altLang="en-US" sz="3200" dirty="0">
                <a:solidFill>
                  <a:srgbClr val="FF0000"/>
                </a:solidFill>
                <a:latin typeface="黑体" panose="02010609060101010101" pitchFamily="49" charset="-122"/>
                <a:ea typeface="黑体" panose="02010609060101010101" pitchFamily="49" charset="-122"/>
                <a:sym typeface="+mn-ea"/>
              </a:rPr>
              <a:t>批判性阅读与写作的原则</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7.1.1 </a:t>
            </a:r>
            <a:r>
              <a:rPr lang="zh-CN" altLang="en-US" sz="3200" dirty="0">
                <a:solidFill>
                  <a:srgbClr val="000000"/>
                </a:solidFill>
                <a:latin typeface="黑体" panose="02010609060101010101" pitchFamily="49" charset="-122"/>
                <a:ea typeface="黑体" panose="02010609060101010101" pitchFamily="49" charset="-122"/>
                <a:sym typeface="+mn-ea"/>
              </a:rPr>
              <a:t>批判性阅读与分析性写作</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批判性阅读是考察文章的写作思路、逻辑结构和论证分析的合理性与说服力的阅读方式。</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分析性写作实际上就是批判性阅读的读书报告，其目的是对阅读对象进行评估。</a:t>
            </a:r>
            <a:r>
              <a:rPr sz="2800" dirty="0">
                <a:solidFill>
                  <a:srgbClr val="000000"/>
                </a:solidFill>
                <a:latin typeface="黑体" panose="02010609060101010101" pitchFamily="49" charset="-122"/>
                <a:ea typeface="黑体" panose="02010609060101010101" pitchFamily="49" charset="-122"/>
                <a:sym typeface="+mn-ea"/>
              </a:rPr>
              <a:t>　　</a:t>
            </a:r>
            <a:endParaRPr lang="zh-CN" sz="28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736090"/>
            <a:ext cx="958469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7.1.2  </a:t>
            </a:r>
            <a:r>
              <a:rPr lang="zh-CN" altLang="en-US" sz="3200" dirty="0">
                <a:solidFill>
                  <a:srgbClr val="000000"/>
                </a:solidFill>
                <a:latin typeface="黑体" panose="02010609060101010101" pitchFamily="49" charset="-122"/>
                <a:ea typeface="黑体" panose="02010609060101010101" pitchFamily="49" charset="-122"/>
                <a:sym typeface="+mn-ea"/>
              </a:rPr>
              <a:t>宽容原则与中立原则</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sym typeface="+mn-ea"/>
              </a:rPr>
              <a:t>宽容原则</a:t>
            </a:r>
            <a:r>
              <a:rPr lang="zh-CN" altLang="en-US" sz="2800" dirty="0">
                <a:solidFill>
                  <a:srgbClr val="000000"/>
                </a:solidFill>
                <a:latin typeface="黑体" panose="02010609060101010101" pitchFamily="49" charset="-122"/>
                <a:ea typeface="黑体" panose="02010609060101010101" pitchFamily="49" charset="-122"/>
                <a:sym typeface="+mn-ea"/>
              </a:rPr>
              <a:t>：理解与沟通，最大限度地准确理解作者的观点和思路。</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FF0000"/>
                </a:solidFill>
                <a:latin typeface="黑体" panose="02010609060101010101" pitchFamily="49" charset="-122"/>
                <a:ea typeface="黑体" panose="02010609060101010101" pitchFamily="49" charset="-122"/>
                <a:sym typeface="+mn-ea"/>
              </a:rPr>
              <a:t>中立原则</a:t>
            </a:r>
            <a:r>
              <a:rPr lang="zh-CN" altLang="en-US" sz="2800" dirty="0">
                <a:solidFill>
                  <a:srgbClr val="000000"/>
                </a:solidFill>
                <a:latin typeface="黑体" panose="02010609060101010101" pitchFamily="49" charset="-122"/>
                <a:ea typeface="黑体" panose="02010609060101010101" pitchFamily="49" charset="-122"/>
                <a:sym typeface="+mn-ea"/>
              </a:rPr>
              <a:t>：标准的客观与公平。</a:t>
            </a:r>
            <a:endParaRPr lang="zh-CN" altLang="en-US" sz="28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689735"/>
            <a:ext cx="958469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FF0000"/>
                </a:solidFill>
                <a:latin typeface="黑体" panose="02010609060101010101" pitchFamily="49" charset="-122"/>
                <a:ea typeface="黑体" panose="02010609060101010101" pitchFamily="49" charset="-122"/>
                <a:sym typeface="+mn-ea"/>
              </a:rPr>
              <a:t>7.2 </a:t>
            </a:r>
            <a:r>
              <a:rPr lang="zh-CN" altLang="en-US" sz="3200" dirty="0">
                <a:solidFill>
                  <a:srgbClr val="FF0000"/>
                </a:solidFill>
                <a:latin typeface="黑体" panose="02010609060101010101" pitchFamily="49" charset="-122"/>
                <a:ea typeface="黑体" panose="02010609060101010101" pitchFamily="49" charset="-122"/>
                <a:sym typeface="+mn-ea"/>
              </a:rPr>
              <a:t>批判性阅读与写作的基本内容</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2800" dirty="0">
                <a:solidFill>
                  <a:srgbClr val="000000"/>
                </a:solidFill>
                <a:latin typeface="黑体" panose="02010609060101010101" pitchFamily="49" charset="-122"/>
                <a:ea typeface="黑体" panose="02010609060101010101" pitchFamily="49" charset="-122"/>
                <a:sym typeface="+mn-ea"/>
              </a:rPr>
              <a:t>7.2.1 </a:t>
            </a:r>
            <a:r>
              <a:rPr lang="zh-CN" altLang="en-US" sz="2800" dirty="0">
                <a:solidFill>
                  <a:srgbClr val="000000"/>
                </a:solidFill>
                <a:latin typeface="黑体" panose="02010609060101010101" pitchFamily="49" charset="-122"/>
                <a:ea typeface="黑体" panose="02010609060101010101" pitchFamily="49" charset="-122"/>
                <a:sym typeface="+mn-ea"/>
              </a:rPr>
              <a:t>针对主张的理解与评估</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7.2.2 </a:t>
            </a:r>
            <a:r>
              <a:rPr lang="zh-CN" altLang="en-US" sz="2800" dirty="0">
                <a:solidFill>
                  <a:srgbClr val="000000"/>
                </a:solidFill>
                <a:latin typeface="黑体" panose="02010609060101010101" pitchFamily="49" charset="-122"/>
                <a:ea typeface="黑体" panose="02010609060101010101" pitchFamily="49" charset="-122"/>
                <a:sym typeface="+mn-ea"/>
              </a:rPr>
              <a:t>针对理由的理解与评估</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7.2.3 </a:t>
            </a:r>
            <a:r>
              <a:rPr lang="zh-CN" altLang="en-US" sz="2800" dirty="0">
                <a:solidFill>
                  <a:srgbClr val="000000"/>
                </a:solidFill>
                <a:latin typeface="黑体" panose="02010609060101010101" pitchFamily="49" charset="-122"/>
                <a:ea typeface="黑体" panose="02010609060101010101" pitchFamily="49" charset="-122"/>
                <a:sym typeface="+mn-ea"/>
              </a:rPr>
              <a:t>针对推理的理解与评估</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155315" y="1273175"/>
            <a:ext cx="829056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7.2.1 </a:t>
            </a:r>
            <a:r>
              <a:rPr lang="zh-CN" altLang="en-US" sz="3200" dirty="0">
                <a:solidFill>
                  <a:srgbClr val="000000"/>
                </a:solidFill>
                <a:latin typeface="黑体" panose="02010609060101010101" pitchFamily="49" charset="-122"/>
                <a:ea typeface="黑体" panose="02010609060101010101" pitchFamily="49" charset="-122"/>
                <a:sym typeface="+mn-ea"/>
              </a:rPr>
              <a:t>针对主张的理解与评估</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2800" dirty="0">
                <a:solidFill>
                  <a:srgbClr val="000000"/>
                </a:solidFill>
                <a:latin typeface="黑体" panose="02010609060101010101" pitchFamily="49" charset="-122"/>
                <a:ea typeface="黑体" panose="02010609060101010101" pitchFamily="49" charset="-122"/>
                <a:sym typeface="+mn-ea"/>
              </a:rPr>
              <a:t>    </a:t>
            </a:r>
            <a:r>
              <a:rPr lang="zh-CN" sz="2800" dirty="0">
                <a:solidFill>
                  <a:srgbClr val="000000"/>
                </a:solidFill>
                <a:latin typeface="黑体" panose="02010609060101010101" pitchFamily="49" charset="-122"/>
                <a:ea typeface="黑体" panose="02010609060101010101" pitchFamily="49" charset="-122"/>
                <a:sym typeface="+mn-ea"/>
              </a:rPr>
              <a:t>议论的主要问题是什么？</a:t>
            </a:r>
            <a:endParaRPr lang="zh-CN"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0000"/>
                </a:solidFill>
                <a:latin typeface="黑体" panose="02010609060101010101" pitchFamily="49" charset="-122"/>
                <a:ea typeface="黑体" panose="02010609060101010101" pitchFamily="49" charset="-122"/>
                <a:sym typeface="+mn-ea"/>
              </a:rPr>
              <a:t>    主张或者结论是什么？</a:t>
            </a:r>
            <a:endParaRPr lang="zh-CN"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0000"/>
                </a:solidFill>
                <a:latin typeface="黑体" panose="02010609060101010101" pitchFamily="49" charset="-122"/>
                <a:ea typeface="黑体" panose="02010609060101010101" pitchFamily="49" charset="-122"/>
                <a:sym typeface="+mn-ea"/>
              </a:rPr>
              <a:t>    结论中的主要概念是什么？</a:t>
            </a:r>
            <a:endParaRPr lang="zh-CN"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0000"/>
                </a:solidFill>
                <a:latin typeface="黑体" panose="02010609060101010101" pitchFamily="49" charset="-122"/>
                <a:ea typeface="黑体" panose="02010609060101010101" pitchFamily="49" charset="-122"/>
                <a:sym typeface="+mn-ea"/>
              </a:rPr>
              <a:t>    对概念的定义是否清晰、准确？</a:t>
            </a:r>
            <a:endParaRPr lang="zh-CN"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0000"/>
                </a:solidFill>
                <a:latin typeface="黑体" panose="02010609060101010101" pitchFamily="49" charset="-122"/>
                <a:ea typeface="黑体" panose="02010609060101010101" pitchFamily="49" charset="-122"/>
                <a:sym typeface="+mn-ea"/>
              </a:rPr>
              <a:t>    对概念的解释和运用是否一致？</a:t>
            </a:r>
            <a:endParaRPr lang="zh-CN"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0000"/>
                </a:solidFill>
                <a:latin typeface="黑体" panose="02010609060101010101" pitchFamily="49" charset="-122"/>
                <a:ea typeface="黑体" panose="02010609060101010101" pitchFamily="49" charset="-122"/>
                <a:sym typeface="+mn-ea"/>
              </a:rPr>
              <a:t>    理由或者解释与主题是否相关？</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766445"/>
            <a:ext cx="958469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7.2.2 </a:t>
            </a:r>
            <a:r>
              <a:rPr lang="zh-CN" altLang="en-US" sz="3200" dirty="0">
                <a:solidFill>
                  <a:srgbClr val="000000"/>
                </a:solidFill>
                <a:latin typeface="黑体" panose="02010609060101010101" pitchFamily="49" charset="-122"/>
                <a:ea typeface="黑体" panose="02010609060101010101" pitchFamily="49" charset="-122"/>
                <a:sym typeface="+mn-ea"/>
              </a:rPr>
              <a:t>针对理由的理解与评估</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理论根据（理论、原则、规律、方法）是什么？</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事实根据（事实描述、数据、实验、经验）是什么？</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主要的前提或预设是什么？</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理由的使用是否恰当？</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数据的使用是否合理？</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是否保持了公平、客观？</a:t>
            </a:r>
            <a:endParaRPr lang="zh-CN" altLang="en-US" sz="28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793365" y="1233170"/>
            <a:ext cx="958469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7.2.3 </a:t>
            </a:r>
            <a:r>
              <a:rPr lang="zh-CN" altLang="en-US" sz="3200" dirty="0">
                <a:solidFill>
                  <a:srgbClr val="000000"/>
                </a:solidFill>
                <a:latin typeface="黑体" panose="02010609060101010101" pitchFamily="49" charset="-122"/>
                <a:ea typeface="黑体" panose="02010609060101010101" pitchFamily="49" charset="-122"/>
                <a:sym typeface="+mn-ea"/>
              </a:rPr>
              <a:t>针对推理的理解与评估</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论证运用了哪些推理类型？</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演绎推理是否符合推理规则？</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归纳概括是否合理？</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类比与比喻是否恰当？</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样本和典型是否具有代表性？</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统计推理的结论是否恰当？</a:t>
            </a:r>
            <a:endParaRPr lang="zh-CN"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chemeClr val="tx1"/>
                </a:solidFill>
                <a:latin typeface="黑体" panose="02010609060101010101" pitchFamily="49" charset="-122"/>
                <a:ea typeface="黑体" panose="02010609060101010101" pitchFamily="49" charset="-122"/>
                <a:sym typeface="+mn-ea"/>
              </a:rPr>
              <a:t>    因果说明是否排除了反例？</a:t>
            </a:r>
            <a:endParaRPr lang="en-US" altLang="zh-CN"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689735"/>
            <a:ext cx="958469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7.3 </a:t>
            </a:r>
            <a:r>
              <a:rPr lang="zh-CN" altLang="en-US" sz="3200" dirty="0">
                <a:solidFill>
                  <a:srgbClr val="000000"/>
                </a:solidFill>
                <a:latin typeface="黑体" panose="02010609060101010101" pitchFamily="49" charset="-122"/>
                <a:ea typeface="黑体" panose="02010609060101010101" pitchFamily="49" charset="-122"/>
                <a:sym typeface="+mn-ea"/>
              </a:rPr>
              <a:t>批判性阅读与写作的步骤与方法</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2800" dirty="0">
                <a:solidFill>
                  <a:srgbClr val="000000"/>
                </a:solidFill>
                <a:latin typeface="黑体" panose="02010609060101010101" pitchFamily="49" charset="-122"/>
                <a:ea typeface="黑体" panose="02010609060101010101" pitchFamily="49" charset="-122"/>
                <a:sym typeface="+mn-ea"/>
              </a:rPr>
              <a:t>7.3.1 </a:t>
            </a:r>
            <a:r>
              <a:rPr lang="zh-CN" altLang="en-US" sz="2800" dirty="0">
                <a:solidFill>
                  <a:srgbClr val="000000"/>
                </a:solidFill>
                <a:latin typeface="黑体" panose="02010609060101010101" pitchFamily="49" charset="-122"/>
                <a:ea typeface="黑体" panose="02010609060101010101" pitchFamily="49" charset="-122"/>
                <a:sym typeface="+mn-ea"/>
              </a:rPr>
              <a:t>提出基本观点</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7.3.2 </a:t>
            </a:r>
            <a:r>
              <a:rPr lang="zh-CN" altLang="en-US" sz="2800" dirty="0">
                <a:solidFill>
                  <a:srgbClr val="000000"/>
                </a:solidFill>
                <a:latin typeface="黑体" panose="02010609060101010101" pitchFamily="49" charset="-122"/>
                <a:ea typeface="黑体" panose="02010609060101010101" pitchFamily="49" charset="-122"/>
                <a:sym typeface="+mn-ea"/>
              </a:rPr>
              <a:t>对基本观点进行论证</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olidFill>
                  <a:srgbClr val="000000"/>
                </a:solidFill>
                <a:latin typeface="黑体" panose="02010609060101010101" pitchFamily="49" charset="-122"/>
                <a:ea typeface="黑体" panose="02010609060101010101" pitchFamily="49" charset="-122"/>
                <a:sym typeface="+mn-ea"/>
              </a:rPr>
              <a:t>7.3.3 </a:t>
            </a:r>
            <a:r>
              <a:rPr lang="zh-CN" altLang="en-US" sz="2800" dirty="0">
                <a:solidFill>
                  <a:srgbClr val="000000"/>
                </a:solidFill>
                <a:latin typeface="黑体" panose="02010609060101010101" pitchFamily="49" charset="-122"/>
                <a:ea typeface="黑体" panose="02010609060101010101" pitchFamily="49" charset="-122"/>
                <a:sym typeface="+mn-ea"/>
              </a:rPr>
              <a:t>组织文章结构和语言</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366520"/>
            <a:ext cx="958469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sz="3200" dirty="0">
                <a:solidFill>
                  <a:srgbClr val="000000"/>
                </a:solidFill>
                <a:latin typeface="黑体" panose="02010609060101010101" pitchFamily="49" charset="-122"/>
                <a:ea typeface="黑体" panose="02010609060101010101" pitchFamily="49" charset="-122"/>
                <a:sym typeface="+mn-ea"/>
              </a:rPr>
              <a:t>7.3.</a:t>
            </a:r>
            <a:r>
              <a:rPr lang="en-US" altLang="zh-CN" sz="3200" dirty="0">
                <a:solidFill>
                  <a:srgbClr val="000000"/>
                </a:solidFill>
                <a:latin typeface="黑体" panose="02010609060101010101" pitchFamily="49" charset="-122"/>
                <a:ea typeface="黑体" panose="02010609060101010101" pitchFamily="49" charset="-122"/>
                <a:sym typeface="+mn-ea"/>
              </a:rPr>
              <a:t>1</a:t>
            </a:r>
            <a:r>
              <a:rPr lang="en-US"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提出基本观点或问题</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dirty="0">
                <a:solidFill>
                  <a:srgbClr val="0033CC"/>
                </a:solidFill>
                <a:latin typeface="黑体" panose="02010609060101010101" pitchFamily="49" charset="-122"/>
                <a:ea typeface="黑体" panose="02010609060101010101" pitchFamily="49" charset="-122"/>
                <a:sym typeface="+mn-ea"/>
              </a:rPr>
              <a:t>  </a:t>
            </a:r>
            <a:r>
              <a:rPr lang="en-US" altLang="zh-CN" sz="2800" dirty="0">
                <a:solidFill>
                  <a:schemeClr val="tx1"/>
                </a:solidFill>
                <a:latin typeface="黑体" panose="02010609060101010101" pitchFamily="49" charset="-122"/>
                <a:ea typeface="黑体" panose="02010609060101010101" pitchFamily="49" charset="-122"/>
                <a:sym typeface="+mn-ea"/>
              </a:rPr>
              <a:t>  </a:t>
            </a:r>
            <a:r>
              <a:rPr lang="zh-CN" altLang="en-US" sz="2800" dirty="0">
                <a:solidFill>
                  <a:schemeClr val="tx1"/>
                </a:solidFill>
                <a:latin typeface="黑体" panose="02010609060101010101" pitchFamily="49" charset="-122"/>
                <a:ea typeface="黑体" panose="02010609060101010101" pitchFamily="49" charset="-122"/>
                <a:sym typeface="+mn-ea"/>
              </a:rPr>
              <a:t>第一：识别  结论与依据</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第二：分析  主要概念、论据</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第三：评估  概念、理由和论证方法</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51810" y="939165"/>
            <a:ext cx="9391015" cy="4707890"/>
          </a:xfrm>
          <a:prstGeom prst="rect">
            <a:avLst/>
          </a:prstGeom>
          <a:noFill/>
        </p:spPr>
        <p:txBody>
          <a:bodyPr wrap="square" rtlCol="0" anchor="t">
            <a:spAutoFit/>
          </a:bodyPr>
          <a:lstStyle/>
          <a:p>
            <a:pPr indent="0" eaLnBrk="1" latinLnBrk="0" hangingPunct="1">
              <a:lnSpc>
                <a:spcPct val="150000"/>
              </a:lnSpc>
              <a:buFont typeface="Wingdings" panose="05000000000000000000" pitchFamily="2" charset="2"/>
              <a:buNone/>
            </a:pPr>
            <a:r>
              <a:rPr lang="zh-CN" altLang="en-US" sz="3200" dirty="0">
                <a:solidFill>
                  <a:srgbClr val="FF0000"/>
                </a:solidFill>
                <a:latin typeface="黑体" panose="02010609060101010101" pitchFamily="49" charset="-122"/>
                <a:ea typeface="黑体" panose="02010609060101010101" pitchFamily="49" charset="-122"/>
                <a:sym typeface="+mn-ea"/>
              </a:rPr>
              <a:t>四、形成批判性思维的基本要求</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indent="0"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理性态度：</a:t>
            </a:r>
            <a:r>
              <a:rPr lang="zh-CN" altLang="en-US" sz="2800" dirty="0">
                <a:solidFill>
                  <a:srgbClr val="0033CC"/>
                </a:solidFill>
                <a:effectLst/>
                <a:latin typeface="黑体" panose="02010609060101010101" pitchFamily="49" charset="-122"/>
                <a:ea typeface="黑体" panose="02010609060101010101" pitchFamily="49" charset="-122"/>
                <a:sym typeface="+mn-ea"/>
              </a:rPr>
              <a:t>观念和行动必须建立在合适的证据、推理上。</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a:p>
            <a:pPr algn="l"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具体思考：</a:t>
            </a:r>
            <a:r>
              <a:rPr lang="zh-CN" altLang="en-US" sz="2800" dirty="0">
                <a:solidFill>
                  <a:srgbClr val="0033CC"/>
                </a:solidFill>
                <a:effectLst/>
                <a:latin typeface="黑体" panose="02010609060101010101" pitchFamily="49" charset="-122"/>
                <a:ea typeface="黑体" panose="02010609060101010101" pitchFamily="49" charset="-122"/>
                <a:sym typeface="+mn-ea"/>
              </a:rPr>
              <a:t>要求具体的证据，在具体环境中分析论证。</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a:p>
            <a:pPr algn="l"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深入思考：</a:t>
            </a:r>
            <a:r>
              <a:rPr lang="zh-CN" altLang="en-US" sz="2800" dirty="0">
                <a:solidFill>
                  <a:srgbClr val="0033CC"/>
                </a:solidFill>
                <a:effectLst/>
                <a:latin typeface="黑体" panose="02010609060101010101" pitchFamily="49" charset="-122"/>
                <a:ea typeface="黑体" panose="02010609060101010101" pitchFamily="49" charset="-122"/>
                <a:sym typeface="+mn-ea"/>
              </a:rPr>
              <a:t>挖掘论证下面的深层假设。</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a:p>
            <a:pPr indent="0"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广阔思考：</a:t>
            </a:r>
            <a:r>
              <a:rPr lang="zh-CN" altLang="en-US" sz="2800" dirty="0">
                <a:solidFill>
                  <a:srgbClr val="0033CC"/>
                </a:solidFill>
                <a:effectLst/>
                <a:latin typeface="黑体" panose="02010609060101010101" pitchFamily="49" charset="-122"/>
                <a:ea typeface="黑体" panose="02010609060101010101" pitchFamily="49" charset="-122"/>
                <a:sym typeface="+mn-ea"/>
              </a:rPr>
              <a:t>通过不同的、替代的选择来论证。</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a:p>
            <a:pPr indent="0"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反 思 性：</a:t>
            </a:r>
            <a:r>
              <a:rPr lang="zh-CN" altLang="en-US" sz="2800" dirty="0">
                <a:solidFill>
                  <a:srgbClr val="0033CC"/>
                </a:solidFill>
                <a:effectLst/>
                <a:latin typeface="黑体" panose="02010609060101010101" pitchFamily="49" charset="-122"/>
                <a:ea typeface="黑体" panose="02010609060101010101" pitchFamily="49" charset="-122"/>
                <a:sym typeface="+mn-ea"/>
              </a:rPr>
              <a:t>思考的思考──关于自己的思考的思考。</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a:p>
            <a:pPr indent="0" eaLnBrk="1" latinLnBrk="0" hangingPunct="1">
              <a:lnSpc>
                <a:spcPct val="150000"/>
              </a:lnSpc>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sym typeface="+mn-ea"/>
              </a:rPr>
              <a:t>建 设 性：</a:t>
            </a:r>
            <a:r>
              <a:rPr lang="zh-CN" altLang="en-US" sz="2800" dirty="0">
                <a:solidFill>
                  <a:srgbClr val="0033CC"/>
                </a:solidFill>
                <a:effectLst/>
                <a:latin typeface="黑体" panose="02010609060101010101" pitchFamily="49" charset="-122"/>
                <a:ea typeface="黑体" panose="02010609060101010101" pitchFamily="49" charset="-122"/>
                <a:sym typeface="+mn-ea"/>
              </a:rPr>
              <a:t>“批判”──分析和判断; 寻求新知。</a:t>
            </a:r>
            <a:endParaRPr lang="zh-CN" altLang="en-US" sz="2800" dirty="0">
              <a:solidFill>
                <a:srgbClr val="0033CC"/>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2389505" y="687705"/>
            <a:ext cx="9891395" cy="5286375"/>
          </a:xfrm>
          <a:prstGeom prst="rect">
            <a:avLst/>
          </a:prstGeom>
          <a:noFill/>
        </p:spPr>
        <p:txBody>
          <a:bodyPr wrap="square" rtlCol="0" anchor="t">
            <a:spAutoFit/>
          </a:bodyPr>
          <a:lstStyle/>
          <a:p>
            <a:pPr eaLnBrk="1" latinLnBrk="0" hangingPunct="1">
              <a:lnSpc>
                <a:spcPct val="100000"/>
              </a:lnSpc>
            </a:pPr>
            <a:r>
              <a:rPr lang="en-US" altLang="zh-CN" sz="2800" dirty="0">
                <a:solidFill>
                  <a:schemeClr val="tx1"/>
                </a:solidFill>
                <a:latin typeface="黑体" panose="02010609060101010101" pitchFamily="49" charset="-122"/>
                <a:ea typeface="黑体" panose="02010609060101010101" pitchFamily="49" charset="-122"/>
                <a:sym typeface="+mn-ea"/>
              </a:rPr>
              <a:t>    </a:t>
            </a:r>
            <a:r>
              <a:rPr lang="zh-CN" altLang="en-US" sz="2800" dirty="0">
                <a:solidFill>
                  <a:schemeClr val="tx1"/>
                </a:solidFill>
                <a:latin typeface="黑体" panose="02010609060101010101" pitchFamily="49" charset="-122"/>
                <a:ea typeface="黑体" panose="02010609060101010101" pitchFamily="49" charset="-122"/>
                <a:sym typeface="+mn-ea"/>
              </a:rPr>
              <a:t>我认为考场上只有作弊与否的问题，不存在“抄袭作文”的问题。说明白一点，人家熟记甚至背得了一篇文章，在考场上搬上来，这不叫抄袭。</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00000"/>
              </a:lnSpc>
              <a:buNone/>
            </a:pPr>
            <a:r>
              <a:rPr lang="zh-CN" altLang="en-US" sz="2800" dirty="0">
                <a:solidFill>
                  <a:schemeClr val="tx1"/>
                </a:solidFill>
                <a:latin typeface="黑体" panose="02010609060101010101" pitchFamily="49" charset="-122"/>
                <a:ea typeface="黑体" panose="02010609060101010101" pitchFamily="49" charset="-122"/>
                <a:sym typeface="+mn-ea"/>
              </a:rPr>
              <a:t>    首先，一个考生如果能熟记一篇作文以致能背诵，用到考场上，还被老师判为满分，这只能说明用得切题，说明那个学生具有相当的语文基础及对文章的判别力和感悟力。我请呼吁改判零分的诸公想一想，假如你熟悉一篇文章，现在要求你在一个小时内写出一篇同样主题的文章，你会不会“用内心去抄袭”，你自己的构思会不会被那篇你钟情的文章牵着走？如果一个女孩子崇拜某一个影星，照着影星的样子做了一件衣服，你会不会判她抄袭，而等于没有穿（零分）？</a:t>
            </a:r>
            <a:r>
              <a:rPr lang="zh-CN" altLang="en-US" sz="3200" dirty="0">
                <a:solidFill>
                  <a:schemeClr val="tx1"/>
                </a:solidFill>
                <a:latin typeface="黑体" panose="02010609060101010101" pitchFamily="49" charset="-122"/>
                <a:ea typeface="黑体" panose="02010609060101010101" pitchFamily="49" charset="-122"/>
                <a:sym typeface="+mn-ea"/>
              </a:rPr>
              <a:t> </a:t>
            </a:r>
            <a:endParaRPr lang="zh-CN" altLang="en-US" sz="3200" dirty="0">
              <a:solidFill>
                <a:schemeClr val="tx1"/>
              </a:solidFill>
              <a:latin typeface="黑体" panose="02010609060101010101" pitchFamily="49" charset="-122"/>
              <a:ea typeface="黑体" panose="02010609060101010101" pitchFamily="49" charset="-122"/>
              <a:sym typeface="+mn-ea"/>
            </a:endParaRPr>
          </a:p>
          <a:p>
            <a:pPr>
              <a:lnSpc>
                <a:spcPct val="8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r>
              <a:rPr lang="zh-CN" altLang="en-US" dirty="0">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2451100" y="1966913"/>
            <a:ext cx="958469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7.3.2 </a:t>
            </a:r>
            <a:r>
              <a:rPr lang="zh-CN" altLang="en-US" sz="3200" dirty="0">
                <a:solidFill>
                  <a:srgbClr val="000000"/>
                </a:solidFill>
                <a:latin typeface="黑体" panose="02010609060101010101" pitchFamily="49" charset="-122"/>
                <a:ea typeface="黑体" panose="02010609060101010101" pitchFamily="49" charset="-122"/>
                <a:sym typeface="+mn-ea"/>
              </a:rPr>
              <a:t>对基本观点进行论证</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sz="3200" dirty="0">
                <a:solidFill>
                  <a:srgbClr val="000000"/>
                </a:solidFill>
                <a:latin typeface="黑体" panose="02010609060101010101" pitchFamily="49" charset="-122"/>
                <a:ea typeface="黑体" panose="02010609060101010101" pitchFamily="49" charset="-122"/>
                <a:sym typeface="+mn-ea"/>
              </a:rPr>
              <a:t>    </a:t>
            </a:r>
            <a:r>
              <a:rPr lang="zh-CN" sz="3200" dirty="0">
                <a:solidFill>
                  <a:srgbClr val="000000"/>
                </a:solidFill>
                <a:latin typeface="黑体" panose="02010609060101010101" pitchFamily="49" charset="-122"/>
                <a:ea typeface="黑体" panose="02010609060101010101" pitchFamily="49" charset="-122"/>
                <a:sym typeface="+mn-ea"/>
              </a:rPr>
              <a:t>反例的方法、不当类比、预设陷阱，等等</a:t>
            </a:r>
            <a:endParaRPr lang="zh-CN"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rgbClr val="000000"/>
                </a:solidFill>
                <a:latin typeface="黑体" panose="02010609060101010101" pitchFamily="49" charset="-122"/>
                <a:ea typeface="黑体" panose="02010609060101010101" pitchFamily="49" charset="-122"/>
                <a:sym typeface="+mn-ea"/>
              </a:rPr>
              <a:t>    </a:t>
            </a:r>
            <a:r>
              <a:rPr sz="3200" dirty="0">
                <a:solidFill>
                  <a:srgbClr val="000000"/>
                </a:solidFill>
                <a:latin typeface="黑体" panose="02010609060101010101" pitchFamily="49" charset="-122"/>
                <a:ea typeface="黑体" panose="02010609060101010101" pitchFamily="49" charset="-122"/>
                <a:sym typeface="+mn-ea"/>
              </a:rPr>
              <a:t>　</a:t>
            </a:r>
            <a:endParaRPr lang="zh-CN" sz="3200" dirty="0">
              <a:solidFill>
                <a:srgbClr val="0033CC"/>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2415540" y="2127885"/>
            <a:ext cx="9702468" cy="2846933"/>
          </a:xfrm>
          <a:prstGeom prst="rect">
            <a:avLst/>
          </a:prstGeom>
          <a:noFill/>
        </p:spPr>
        <p:txBody>
          <a:bodyPr wrap="square" rtlCol="0" anchor="t">
            <a:spAutoFit/>
          </a:bodyPr>
          <a:lstStyle/>
          <a:p>
            <a:pPr marL="361950" indent="-361950"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“范跑跑又没有害死一个学生，为什么这么多人指责他？豆腐渣工程害死这么多人，为什么不去指责？”</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361950" indent="-361950" eaLnBrk="1" latinLnBrk="0" hangingPunct="1">
              <a:lnSpc>
                <a:spcPts val="424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2190115" y="1658620"/>
            <a:ext cx="10102850" cy="2317750"/>
          </a:xfrm>
          <a:prstGeom prst="rect">
            <a:avLst/>
          </a:prstGeom>
          <a:noFill/>
        </p:spPr>
        <p:txBody>
          <a:bodyPr wrap="square" rtlCol="0" anchor="t">
            <a:spAutoFit/>
          </a:bodyPr>
          <a:lstStyle/>
          <a:p>
            <a:pPr marL="361950" indent="-361950" eaLnBrk="1" latinLnBrk="0" hangingPunct="1">
              <a:lnSpc>
                <a:spcPts val="4240"/>
              </a:lnSpc>
            </a:pPr>
            <a:endParaRPr lang="zh-CN" altLang="en-US" sz="3200" b="1" dirty="0">
              <a:solidFill>
                <a:schemeClr val="tx1"/>
              </a:solidFill>
              <a:latin typeface="黑体" panose="02010609060101010101" pitchFamily="49" charset="-122"/>
              <a:ea typeface="黑体" panose="02010609060101010101" pitchFamily="49" charset="-122"/>
              <a:sym typeface="+mn-ea"/>
            </a:endParaRPr>
          </a:p>
          <a:p>
            <a:pPr marL="361950" indent="-361950" eaLnBrk="1" latinLnBrk="0" hangingPunct="1">
              <a:lnSpc>
                <a:spcPts val="4440"/>
              </a:lnSpc>
            </a:pPr>
            <a:r>
              <a:rPr lang="zh-CN" altLang="en-US" sz="3200" dirty="0">
                <a:solidFill>
                  <a:schemeClr val="tx1"/>
                </a:solidFill>
                <a:latin typeface="黑体" panose="02010609060101010101" pitchFamily="49" charset="-122"/>
                <a:ea typeface="黑体" panose="02010609060101010101" pitchFamily="49" charset="-122"/>
                <a:sym typeface="+mn-ea"/>
              </a:rPr>
              <a:t>“‘中国人再有钱都很可怜’</a:t>
            </a: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这是什么逻辑？难道中国人没有钱就幸福了吗？”</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361950" indent="-361950" eaLnBrk="1" latinLnBrk="0" hangingPunct="1">
              <a:lnSpc>
                <a:spcPts val="424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003550" y="861695"/>
            <a:ext cx="8937625"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7.3.3 </a:t>
            </a:r>
            <a:r>
              <a:rPr lang="zh-CN" altLang="en-US" sz="3200" dirty="0">
                <a:solidFill>
                  <a:srgbClr val="000000"/>
                </a:solidFill>
                <a:latin typeface="黑体" panose="02010609060101010101" pitchFamily="49" charset="-122"/>
                <a:ea typeface="黑体" panose="02010609060101010101" pitchFamily="49" charset="-122"/>
                <a:sym typeface="+mn-ea"/>
              </a:rPr>
              <a:t>组织文章结构和语言</a:t>
            </a:r>
            <a:endParaRPr lang="zh-CN" altLang="en-US" sz="32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第一，遵循由浅入深的原则。</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第二，合理安排基本概念与主要论据的展开次序，或据此进行评估。</a:t>
            </a:r>
            <a:endParaRPr lang="zh-CN" altLang="en-US"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rgbClr val="000000"/>
                </a:solidFill>
                <a:latin typeface="黑体" panose="02010609060101010101" pitchFamily="49" charset="-122"/>
                <a:ea typeface="黑体" panose="02010609060101010101" pitchFamily="49" charset="-122"/>
                <a:sym typeface="+mn-ea"/>
              </a:rPr>
              <a:t>    第三，评估论证的可靠性，对严重的逻辑漏洞进行分析与概括。</a:t>
            </a:r>
            <a:r>
              <a:rPr sz="2800" dirty="0">
                <a:solidFill>
                  <a:srgbClr val="000000"/>
                </a:solidFill>
                <a:latin typeface="黑体" panose="02010609060101010101" pitchFamily="49" charset="-122"/>
                <a:ea typeface="黑体" panose="02010609060101010101" pitchFamily="49" charset="-122"/>
                <a:sym typeface="+mn-ea"/>
              </a:rPr>
              <a:t>　</a:t>
            </a:r>
            <a:endParaRPr sz="2800" dirty="0">
              <a:solidFill>
                <a:srgbClr val="00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dirty="0">
                <a:solidFill>
                  <a:srgbClr val="0033CC"/>
                </a:solidFill>
                <a:latin typeface="黑体" panose="02010609060101010101" pitchFamily="49" charset="-122"/>
                <a:ea typeface="黑体" panose="02010609060101010101" pitchFamily="49" charset="-122"/>
                <a:sym typeface="+mn-ea"/>
              </a:rPr>
              <a:t> </a:t>
            </a:r>
            <a:r>
              <a:rPr lang="zh-CN" sz="2800" dirty="0">
                <a:solidFill>
                  <a:schemeClr val="tx1"/>
                </a:solidFill>
                <a:latin typeface="黑体" panose="02010609060101010101" pitchFamily="49" charset="-122"/>
                <a:ea typeface="黑体" panose="02010609060101010101" pitchFamily="49" charset="-122"/>
                <a:sym typeface="+mn-ea"/>
              </a:rPr>
              <a:t>   第四，使用清晰、明确、严谨的语言，避免含混和歧义性语词。</a:t>
            </a:r>
            <a:endParaRPr lang="zh-CN"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6585" y="1892935"/>
            <a:ext cx="9197975" cy="829945"/>
          </a:xfrm>
          <a:prstGeom prst="rect">
            <a:avLst/>
          </a:prstGeom>
          <a:noFill/>
        </p:spPr>
        <p:txBody>
          <a:bodyPr wrap="square" rtlCol="0" anchor="t">
            <a:spAutoFit/>
          </a:bodyPr>
          <a:lstStyle/>
          <a:p>
            <a:pPr eaLnBrk="1" latinLnBrk="0" hangingPunct="1">
              <a:lnSpc>
                <a:spcPct val="15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2326005" y="1892935"/>
            <a:ext cx="9633585" cy="1722120"/>
          </a:xfrm>
          <a:prstGeom prst="rect">
            <a:avLst/>
          </a:prstGeom>
          <a:noFill/>
        </p:spPr>
        <p:txBody>
          <a:bodyPr wrap="square" rtlCol="0" anchor="t">
            <a:spAutoFit/>
          </a:bodyPr>
          <a:lstStyle/>
          <a:p>
            <a:pPr marL="361950" indent="-361950" eaLnBrk="1" latinLnBrk="0" hangingPunct="1">
              <a:lnSpc>
                <a:spcPts val="4240"/>
              </a:lnSpc>
            </a:pPr>
            <a:r>
              <a:rPr lang="en-US" altLang="zh-CN" sz="3200" dirty="0">
                <a:solidFill>
                  <a:schemeClr val="tx1"/>
                </a:solidFill>
                <a:latin typeface="黑体" panose="02010609060101010101" pitchFamily="49" charset="-122"/>
                <a:ea typeface="黑体" panose="02010609060101010101" pitchFamily="49" charset="-122"/>
                <a:sym typeface="+mn-ea"/>
              </a:rPr>
              <a:t>     </a:t>
            </a:r>
            <a:r>
              <a:rPr lang="zh-CN" altLang="en-US" sz="3200" dirty="0">
                <a:solidFill>
                  <a:schemeClr val="tx1"/>
                </a:solidFill>
                <a:latin typeface="黑体" panose="02010609060101010101" pitchFamily="49" charset="-122"/>
                <a:ea typeface="黑体" panose="02010609060101010101" pitchFamily="49" charset="-122"/>
                <a:sym typeface="+mn-ea"/>
              </a:rPr>
              <a:t>“抄袭的满分作文不应改判低分” ，应该尊重阅卷程序，错了就错了，足球场上从未闻“裁判认错改判”的事。 </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12415" y="630555"/>
            <a:ext cx="9936480" cy="5262245"/>
          </a:xfrm>
          <a:prstGeom prst="rect">
            <a:avLst/>
          </a:prstGeom>
          <a:noFill/>
        </p:spPr>
        <p:txBody>
          <a:bodyPr wrap="square" rtlCol="0" anchor="t">
            <a:spAutoFit/>
          </a:bodyPr>
          <a:lstStyle/>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我热情地向你推荐这个候选人，虽然我没有资格。</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很高兴告诉你，这个人是我以前的同事。</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我相信没有任何人更能胜任这项工作。</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劝你不要再为给他提供机会这件事上浪费时间。</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对这位候选人，我不能说得更好，介绍得更高了。</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在我看来，有他为你工作你会感到幸运。</a:t>
            </a:r>
            <a:endParaRPr lang="zh-CN"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dirty="0">
                <a:solidFill>
                  <a:schemeClr val="tx1"/>
                </a:solidFill>
                <a:latin typeface="黑体" panose="02010609060101010101" pitchFamily="49" charset="-122"/>
                <a:ea typeface="黑体" panose="02010609060101010101" pitchFamily="49" charset="-122"/>
                <a:sym typeface="+mn-ea"/>
              </a:rPr>
              <a:t>                   </a:t>
            </a:r>
            <a:r>
              <a:rPr lang="zh-CN" sz="3200" dirty="0">
                <a:solidFill>
                  <a:schemeClr val="accent1"/>
                </a:solidFill>
                <a:effectLst/>
                <a:latin typeface="黑体" panose="02010609060101010101" pitchFamily="49" charset="-122"/>
                <a:ea typeface="黑体" panose="02010609060101010101" pitchFamily="49" charset="-122"/>
                <a:sym typeface="+mn-ea"/>
              </a:rPr>
              <a:t>（罗伯特</a:t>
            </a:r>
            <a:r>
              <a:rPr lang="en-US" altLang="zh-CN" sz="3200" dirty="0">
                <a:solidFill>
                  <a:schemeClr val="accent1"/>
                </a:solidFill>
                <a:effectLst/>
                <a:latin typeface="黑体" panose="02010609060101010101" pitchFamily="49" charset="-122"/>
                <a:ea typeface="黑体" panose="02010609060101010101" pitchFamily="49" charset="-122"/>
                <a:sym typeface="+mn-ea"/>
              </a:rPr>
              <a:t>.</a:t>
            </a:r>
            <a:r>
              <a:rPr lang="zh-CN" altLang="en-US" sz="3200" dirty="0">
                <a:solidFill>
                  <a:schemeClr val="accent1"/>
                </a:solidFill>
                <a:effectLst/>
                <a:latin typeface="黑体" panose="02010609060101010101" pitchFamily="49" charset="-122"/>
                <a:ea typeface="黑体" panose="02010609060101010101" pitchFamily="49" charset="-122"/>
                <a:sym typeface="+mn-ea"/>
              </a:rPr>
              <a:t>桑顿教授的推荐信</a:t>
            </a:r>
            <a:r>
              <a:rPr lang="zh-CN" sz="3200" dirty="0">
                <a:solidFill>
                  <a:schemeClr val="accent1"/>
                </a:solidFill>
                <a:effectLst/>
                <a:latin typeface="黑体" panose="02010609060101010101" pitchFamily="49" charset="-122"/>
                <a:ea typeface="黑体" panose="02010609060101010101" pitchFamily="49" charset="-122"/>
                <a:sym typeface="+mn-ea"/>
              </a:rPr>
              <a:t>）</a:t>
            </a:r>
            <a:endParaRPr lang="zh-CN" altLang="en-US" sz="3200" dirty="0">
              <a:solidFill>
                <a:schemeClr val="accent1"/>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4290" y="2481580"/>
            <a:ext cx="8479155" cy="829945"/>
          </a:xfrm>
          <a:prstGeom prst="rect">
            <a:avLst/>
          </a:prstGeom>
          <a:noFill/>
        </p:spPr>
        <p:txBody>
          <a:bodyPr wrap="square" rtlCol="0" anchor="t">
            <a:spAutoFit/>
          </a:bodyPr>
          <a:lstStyle/>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7.4 </a:t>
            </a:r>
            <a:r>
              <a:rPr lang="zh-CN" altLang="en-US" sz="3200">
                <a:latin typeface="黑体" panose="02010609060101010101" pitchFamily="49" charset="-122"/>
                <a:ea typeface="黑体" panose="02010609060101010101" pitchFamily="49" charset="-122"/>
                <a:sym typeface="+mn-ea"/>
              </a:rPr>
              <a:t>实例分析：丧家的资本家的乏走狗</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3"/>
          <p:cNvSpPr txBox="1">
            <a:spLocks noChangeArrowheads="1"/>
          </p:cNvSpPr>
          <p:nvPr/>
        </p:nvSpPr>
        <p:spPr bwMode="auto">
          <a:xfrm>
            <a:off x="6429375" y="4192389"/>
            <a:ext cx="486543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buNone/>
            </a:pPr>
            <a:r>
              <a:rPr lang="zh-CN" altLang="en-US" sz="4400" cap="all"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感谢聆听 批评指导</a:t>
            </a:r>
            <a:endParaRPr lang="zh-CN" altLang="en-US" sz="4400" cap="all"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fltVal val="0"/>
                                          </p:val>
                                        </p:tav>
                                        <p:tav tm="100000">
                                          <p:val>
                                            <p:strVal val="#ppt_w"/>
                                          </p:val>
                                        </p:tav>
                                      </p:tavLst>
                                    </p:anim>
                                    <p:anim calcmode="lin" valueType="num">
                                      <p:cBhvr>
                                        <p:cTn id="12" dur="1000" fill="hold"/>
                                        <p:tgtEl>
                                          <p:spTgt spid="26"/>
                                        </p:tgtEl>
                                        <p:attrNameLst>
                                          <p:attrName>ppt_h</p:attrName>
                                        </p:attrNameLst>
                                      </p:cBhvr>
                                      <p:tavLst>
                                        <p:tav tm="0">
                                          <p:val>
                                            <p:fltVal val="0"/>
                                          </p:val>
                                        </p:tav>
                                        <p:tav tm="100000">
                                          <p:val>
                                            <p:strVal val="#ppt_h"/>
                                          </p:val>
                                        </p:tav>
                                      </p:tavLst>
                                    </p:anim>
                                    <p:animEffect transition="in" filter="fade">
                                      <p:cBhvr>
                                        <p:cTn id="1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88895"/>
            <a:ext cx="5002530" cy="449326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901440" y="1215708"/>
            <a:ext cx="702691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indent="0" eaLnBrk="1" latinLnBrk="0" hangingPunct="1">
              <a:lnSpc>
                <a:spcPct val="150000"/>
              </a:lnSpc>
              <a:buNone/>
            </a:pPr>
            <a:r>
              <a:rPr lang="zh-CN" altLang="en-US" sz="3600" dirty="0">
                <a:solidFill>
                  <a:srgbClr val="FF0000"/>
                </a:solidFill>
                <a:latin typeface="黑体" panose="02010609060101010101" pitchFamily="49" charset="-122"/>
                <a:ea typeface="黑体" panose="02010609060101010101" pitchFamily="49" charset="-122"/>
                <a:sym typeface="+mn-ea"/>
              </a:rPr>
              <a:t>五</a:t>
            </a:r>
            <a:r>
              <a:rPr lang="zh-CN" altLang="en-US" sz="3600" dirty="0">
                <a:solidFill>
                  <a:srgbClr val="FF0000"/>
                </a:solidFill>
                <a:latin typeface="黑体" panose="02010609060101010101" pitchFamily="49" charset="-122"/>
                <a:ea typeface="黑体" panose="02010609060101010101" pitchFamily="49" charset="-122"/>
                <a:sym typeface="+mn-ea"/>
              </a:rPr>
              <a:t>、为什么要训练批判性思维</a:t>
            </a:r>
            <a:endParaRPr lang="zh-CN" altLang="en-US" sz="2800" b="1"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1.</a:t>
            </a:r>
            <a:r>
              <a:rPr lang="zh-CN" altLang="en-US" sz="2800" dirty="0">
                <a:solidFill>
                  <a:schemeClr val="tx1"/>
                </a:solidFill>
                <a:latin typeface="黑体" panose="02010609060101010101" pitchFamily="49" charset="-122"/>
                <a:ea typeface="黑体" panose="02010609060101010101" pitchFamily="49" charset="-122"/>
                <a:sym typeface="+mn-ea"/>
              </a:rPr>
              <a:t>冲破盲从</a:t>
            </a:r>
            <a:endParaRPr lang="zh-CN" altLang="en-US" sz="28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2.</a:t>
            </a:r>
            <a:r>
              <a:rPr lang="zh-CN" altLang="en-US" sz="2800" dirty="0">
                <a:solidFill>
                  <a:schemeClr val="tx1"/>
                </a:solidFill>
                <a:latin typeface="黑体" panose="02010609060101010101" pitchFamily="49" charset="-122"/>
                <a:ea typeface="黑体" panose="02010609060101010101" pitchFamily="49" charset="-122"/>
                <a:sym typeface="+mn-ea"/>
              </a:rPr>
              <a:t>独立思考</a:t>
            </a:r>
            <a:endParaRPr lang="zh-CN" altLang="en-US" sz="28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3.</a:t>
            </a:r>
            <a:r>
              <a:rPr lang="zh-CN" altLang="en-US" sz="2800" dirty="0">
                <a:solidFill>
                  <a:schemeClr val="tx1"/>
                </a:solidFill>
                <a:latin typeface="黑体" panose="02010609060101010101" pitchFamily="49" charset="-122"/>
                <a:ea typeface="黑体" panose="02010609060101010101" pitchFamily="49" charset="-122"/>
                <a:sym typeface="+mn-ea"/>
              </a:rPr>
              <a:t>学术精神和传统</a:t>
            </a:r>
            <a:endParaRPr lang="zh-CN" altLang="en-US" sz="28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4.</a:t>
            </a:r>
            <a:r>
              <a:rPr lang="zh-CN" altLang="en-US" sz="2800" dirty="0">
                <a:solidFill>
                  <a:schemeClr val="tx1"/>
                </a:solidFill>
                <a:latin typeface="黑体" panose="02010609060101010101" pitchFamily="49" charset="-122"/>
                <a:ea typeface="黑体" panose="02010609060101010101" pitchFamily="49" charset="-122"/>
                <a:sym typeface="+mn-ea"/>
              </a:rPr>
              <a:t>认知能力和知识增长</a:t>
            </a:r>
            <a:endParaRPr lang="zh-CN" altLang="en-US" sz="28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5.</a:t>
            </a:r>
            <a:r>
              <a:rPr lang="zh-CN" altLang="en-US" sz="2800" dirty="0">
                <a:solidFill>
                  <a:schemeClr val="tx1"/>
                </a:solidFill>
                <a:latin typeface="黑体" panose="02010609060101010101" pitchFamily="49" charset="-122"/>
                <a:ea typeface="黑体" panose="02010609060101010101" pitchFamily="49" charset="-122"/>
                <a:sym typeface="+mn-ea"/>
              </a:rPr>
              <a:t>决策和行动的合理化</a:t>
            </a:r>
            <a:endParaRPr lang="zh-CN" altLang="en-US" sz="28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SzPct val="65000"/>
              <a:buFont typeface="Wingdings" panose="05000000000000000000" pitchFamily="2" charset="2"/>
              <a:buNone/>
            </a:pPr>
            <a:r>
              <a:rPr lang="en-US" altLang="zh-CN" sz="2800" dirty="0">
                <a:solidFill>
                  <a:schemeClr val="tx1"/>
                </a:solidFill>
                <a:latin typeface="黑体" panose="02010609060101010101" pitchFamily="49" charset="-122"/>
                <a:ea typeface="黑体" panose="02010609060101010101" pitchFamily="49" charset="-122"/>
                <a:sym typeface="+mn-ea"/>
              </a:rPr>
              <a:t>6.</a:t>
            </a:r>
            <a:r>
              <a:rPr lang="zh-CN" altLang="en-US" sz="2800" dirty="0">
                <a:solidFill>
                  <a:schemeClr val="tx1"/>
                </a:solidFill>
                <a:latin typeface="黑体" panose="02010609060101010101" pitchFamily="49" charset="-122"/>
                <a:ea typeface="黑体" panose="02010609060101010101" pitchFamily="49" charset="-122"/>
                <a:sym typeface="+mn-ea"/>
              </a:rPr>
              <a:t>有助于培养创新思维</a:t>
            </a:r>
            <a:endParaRPr lang="zh-CN" altLang="en-US" sz="3200" dirty="0">
              <a:solidFill>
                <a:schemeClr val="accent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5" y="2715895"/>
            <a:ext cx="4210050" cy="4521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0"/>
          <p:cNvSpPr>
            <a:spLocks noChangeArrowheads="1"/>
          </p:cNvSpPr>
          <p:nvPr/>
        </p:nvSpPr>
        <p:spPr bwMode="auto">
          <a:xfrm>
            <a:off x="2786380" y="440055"/>
            <a:ext cx="10133330" cy="618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latinLnBrk="0" hangingPunct="1">
              <a:lnSpc>
                <a:spcPct val="100000"/>
              </a:lnSpc>
              <a:spcBef>
                <a:spcPts val="600"/>
              </a:spcBef>
            </a:pPr>
            <a:r>
              <a:rPr lang="zh-CN" altLang="en-US" sz="24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“您确定那只鸟真的被打死啦?”</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“确定。”</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“鸟里有没有聋子?”</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“没有。” </a:t>
            </a:r>
            <a:endPar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“有没有关在笼子里的?”</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“没有。” </a:t>
            </a:r>
            <a:endPar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en-US" altLang="zh-CN" sz="2400" dirty="0">
                <a:solidFill>
                  <a:schemeClr val="tx1"/>
                </a:solidFill>
                <a:latin typeface="黑体" panose="02010609060101010101" pitchFamily="49" charset="-122"/>
                <a:ea typeface="黑体" panose="02010609060101010101" pitchFamily="49" charset="-122"/>
                <a:sym typeface="Arial" panose="020B0604020202020204" pitchFamily="34" charset="0"/>
              </a:rPr>
              <a:t>“</a:t>
            </a:r>
            <a:r>
              <a:rPr lang="zh-CN" altLang="en-US" sz="24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边上还有没有其他的树,树上还有没有其他鸟?”</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“没有。”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“有没有残疾或饿的飞不动的鸟?”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“没有,都身体倍棒。”</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“算不算怀孕肚子里的小鸟?”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“都是公的。”</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en-US" altLang="zh-CN" sz="2400" dirty="0">
                <a:solidFill>
                  <a:schemeClr val="tx1"/>
                </a:solidFill>
                <a:latin typeface="黑体" panose="02010609060101010101" pitchFamily="49" charset="-122"/>
                <a:ea typeface="黑体" panose="02010609060101010101" pitchFamily="49" charset="-122"/>
                <a:sym typeface="Arial" panose="020B0604020202020204" pitchFamily="34" charset="0"/>
              </a:rPr>
              <a:t>“</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有没有傻的不怕死的?”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“都怕死。” </a:t>
            </a:r>
            <a:endPar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“会不会一枪打死两只?”</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 “不会。”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“一枪打死三只呢?”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“更不会!只打死一只。”</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“那么所有的鸟都可以自由活动么?” </a:t>
            </a: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“完全可以。”</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“它们受到惊吓起飞时会不会惊慌失措而互相撞上?”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rgbClr val="FF0000"/>
                </a:solidFill>
                <a:latin typeface="黑体" panose="02010609060101010101" pitchFamily="49" charset="-122"/>
                <a:ea typeface="黑体" panose="02010609060101010101" pitchFamily="49" charset="-122"/>
                <a:sym typeface="Arial" panose="020B0604020202020204" pitchFamily="34" charset="0"/>
              </a:rPr>
              <a:t>“不会,每只鸟都装有卫星导航系统,而且可以自动飞行。” </a:t>
            </a:r>
            <a:endPar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00000"/>
              </a:lnSpc>
              <a:spcBef>
                <a:spcPts val="600"/>
              </a:spcBef>
            </a:pP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“恩,如果您的回答没有骗人,</a:t>
            </a:r>
            <a:r>
              <a:rPr lang="zh-CN" altLang="en-US" sz="2400" dirty="0">
                <a:latin typeface="黑体" panose="02010609060101010101" pitchFamily="49" charset="-122"/>
                <a:ea typeface="黑体" panose="02010609060101010101" pitchFamily="49" charset="-122"/>
                <a:sym typeface="Arial" panose="020B0604020202020204" pitchFamily="34" charset="0"/>
              </a:rPr>
              <a:t>那么，</a:t>
            </a:r>
            <a:r>
              <a:rPr lang="zh-CN" altLang="en-US" sz="2400" dirty="0">
                <a:solidFill>
                  <a:schemeClr val="tx1"/>
                </a:solidFill>
                <a:latin typeface="黑体" panose="02010609060101010101" pitchFamily="49" charset="-122"/>
                <a:ea typeface="黑体" panose="02010609060101010101" pitchFamily="49" charset="-122"/>
                <a:sym typeface="Arial" panose="020B0604020202020204" pitchFamily="34" charset="0"/>
              </a:rPr>
              <a:t>打死的鸟要是挂在树上没掉下来,就剩一只,如果掉下来,就一只不剩。”</a:t>
            </a:r>
            <a:endParaRPr lang="zh-CN" altLang="en-US" sz="2800" dirty="0">
              <a:solidFill>
                <a:schemeClr val="accent1"/>
              </a:solidFill>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by="(-#ppt_w*2)" calcmode="lin" valueType="num">
                                      <p:cBhvr rctx="PPT">
                                        <p:cTn id="11" dur="500" autoRev="1" fill="hold">
                                          <p:stCondLst>
                                            <p:cond delay="0"/>
                                          </p:stCondLst>
                                        </p:cTn>
                                        <p:tgtEl>
                                          <p:spTgt spid="22"/>
                                        </p:tgtEl>
                                        <p:attrNameLst>
                                          <p:attrName>ppt_w</p:attrName>
                                        </p:attrNameLst>
                                      </p:cBhvr>
                                    </p:anim>
                                    <p:anim by="(#ppt_w*0.50)" calcmode="lin" valueType="num">
                                      <p:cBhvr>
                                        <p:cTn id="12" dur="500" decel="50000" autoRev="1" fill="hold">
                                          <p:stCondLst>
                                            <p:cond delay="0"/>
                                          </p:stCondLst>
                                        </p:cTn>
                                        <p:tgtEl>
                                          <p:spTgt spid="22"/>
                                        </p:tgtEl>
                                        <p:attrNameLst>
                                          <p:attrName>ppt_x</p:attrName>
                                        </p:attrNameLst>
                                      </p:cBhvr>
                                    </p:anim>
                                    <p:anim from="(-#ppt_h/2)" to="(#ppt_y)" calcmode="lin" valueType="num">
                                      <p:cBhvr>
                                        <p:cTn id="13" dur="1000" fill="hold">
                                          <p:stCondLst>
                                            <p:cond delay="0"/>
                                          </p:stCondLst>
                                        </p:cTn>
                                        <p:tgtEl>
                                          <p:spTgt spid="22"/>
                                        </p:tgtEl>
                                        <p:attrNameLst>
                                          <p:attrName>ppt_y</p:attrName>
                                        </p:attrNameLst>
                                      </p:cBhvr>
                                    </p:anim>
                                    <p:animRot by="21600000">
                                      <p:cBhvr>
                                        <p:cTn id="14" dur="1000"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66340" y="1262380"/>
            <a:ext cx="9217025" cy="4061460"/>
          </a:xfrm>
          <a:prstGeom prst="rect">
            <a:avLst/>
          </a:prstGeom>
          <a:noFill/>
        </p:spPr>
        <p:txBody>
          <a:bodyPr wrap="square" rtlCol="0" anchor="t">
            <a:spAutoFit/>
          </a:bodyPr>
          <a:lstStyle/>
          <a:p>
            <a:pPr algn="l"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培根的</a:t>
            </a:r>
            <a:r>
              <a:rPr lang="en-US" altLang="zh-CN" sz="3200">
                <a:solidFill>
                  <a:srgbClr val="FF0000"/>
                </a:solidFill>
                <a:latin typeface="黑体" panose="02010609060101010101" pitchFamily="49" charset="-122"/>
                <a:ea typeface="黑体" panose="02010609060101010101" pitchFamily="49" charset="-122"/>
                <a:sym typeface="+mn-ea"/>
              </a:rPr>
              <a:t>“</a:t>
            </a:r>
            <a:r>
              <a:rPr lang="zh-CN" altLang="en-US" sz="3200">
                <a:solidFill>
                  <a:srgbClr val="FF0000"/>
                </a:solidFill>
                <a:latin typeface="黑体" panose="02010609060101010101" pitchFamily="49" charset="-122"/>
                <a:ea typeface="黑体" panose="02010609060101010101" pitchFamily="49" charset="-122"/>
                <a:sym typeface="+mn-ea"/>
              </a:rPr>
              <a:t>四假象说</a:t>
            </a:r>
            <a:r>
              <a:rPr lang="en-US" altLang="zh-CN" sz="3200">
                <a:solidFill>
                  <a:srgbClr val="FF0000"/>
                </a:solidFill>
                <a:latin typeface="黑体" panose="02010609060101010101" pitchFamily="49" charset="-122"/>
                <a:ea typeface="黑体" panose="02010609060101010101" pitchFamily="49" charset="-122"/>
                <a:sym typeface="+mn-ea"/>
              </a:rPr>
              <a:t>”</a:t>
            </a:r>
            <a:r>
              <a:rPr lang="zh-CN" altLang="en-US" sz="3200">
                <a:solidFill>
                  <a:srgbClr val="FF0000"/>
                </a:solidFill>
                <a:latin typeface="黑体" panose="02010609060101010101" pitchFamily="49" charset="-122"/>
                <a:ea typeface="黑体" panose="02010609060101010101" pitchFamily="49" charset="-122"/>
                <a:sym typeface="+mn-ea"/>
              </a:rPr>
              <a:t>：</a:t>
            </a:r>
            <a:endParaRPr lang="en-US" altLang="zh-CN" sz="3200">
              <a:solidFill>
                <a:srgbClr val="FF0000"/>
              </a:solidFill>
              <a:latin typeface="黑体" panose="02010609060101010101" pitchFamily="49" charset="-122"/>
              <a:ea typeface="黑体" panose="02010609060101010101" pitchFamily="49" charset="-122"/>
              <a:sym typeface="+mn-ea"/>
            </a:endParaRPr>
          </a:p>
          <a:p>
            <a:pPr algn="l"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阻碍我们获得真理的主要有四种假象：</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zh-CN" altLang="en-US" sz="2800">
                <a:solidFill>
                  <a:srgbClr val="FF0000"/>
                </a:solidFill>
                <a:latin typeface="黑体" panose="02010609060101010101" pitchFamily="49" charset="-122"/>
                <a:ea typeface="黑体" panose="02010609060101010101" pitchFamily="49" charset="-122"/>
                <a:sym typeface="+mn-ea"/>
              </a:rPr>
              <a:t>种族的假象</a:t>
            </a:r>
            <a:r>
              <a:rPr lang="zh-CN" altLang="en-US" sz="2800">
                <a:latin typeface="黑体" panose="02010609060101010101" pitchFamily="49" charset="-122"/>
                <a:ea typeface="黑体" panose="02010609060101010101" pitchFamily="49" charset="-122"/>
                <a:sym typeface="+mn-ea"/>
              </a:rPr>
              <a:t>：作为</a:t>
            </a:r>
            <a:r>
              <a:rPr lang="en-US" altLang="zh-CN" sz="2800">
                <a:latin typeface="黑体" panose="02010609060101010101" pitchFamily="49" charset="-122"/>
                <a:ea typeface="黑体" panose="02010609060101010101" pitchFamily="49" charset="-122"/>
                <a:sym typeface="+mn-ea"/>
              </a:rPr>
              <a:t>“</a:t>
            </a:r>
            <a:r>
              <a:rPr lang="zh-CN" altLang="en-US" sz="2800">
                <a:latin typeface="黑体" panose="02010609060101010101" pitchFamily="49" charset="-122"/>
                <a:ea typeface="黑体" panose="02010609060101010101" pitchFamily="49" charset="-122"/>
                <a:sym typeface="+mn-ea"/>
              </a:rPr>
              <a:t>人</a:t>
            </a:r>
            <a:r>
              <a:rPr lang="en-US" altLang="zh-CN" sz="2800">
                <a:latin typeface="黑体" panose="02010609060101010101" pitchFamily="49" charset="-122"/>
                <a:ea typeface="黑体" panose="02010609060101010101" pitchFamily="49" charset="-122"/>
                <a:sym typeface="+mn-ea"/>
              </a:rPr>
              <a:t>”</a:t>
            </a:r>
            <a:r>
              <a:rPr lang="zh-CN" altLang="en-US" sz="2800">
                <a:latin typeface="黑体" panose="02010609060101010101" pitchFamily="49" charset="-122"/>
                <a:ea typeface="黑体" panose="02010609060101010101" pitchFamily="49" charset="-122"/>
                <a:sym typeface="+mn-ea"/>
              </a:rPr>
              <a:t>的认知障碍</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zh-CN" altLang="en-US" sz="2800">
                <a:solidFill>
                  <a:srgbClr val="FF0000"/>
                </a:solidFill>
                <a:latin typeface="黑体" panose="02010609060101010101" pitchFamily="49" charset="-122"/>
                <a:ea typeface="黑体" panose="02010609060101010101" pitchFamily="49" charset="-122"/>
                <a:sym typeface="+mn-ea"/>
              </a:rPr>
              <a:t>洞穴的假象</a:t>
            </a:r>
            <a:r>
              <a:rPr lang="zh-CN" altLang="en-US" sz="2800">
                <a:latin typeface="黑体" panose="02010609060101010101" pitchFamily="49" charset="-122"/>
                <a:ea typeface="黑体" panose="02010609060101010101" pitchFamily="49" charset="-122"/>
                <a:sym typeface="+mn-ea"/>
              </a:rPr>
              <a:t>：作为个体的认知障碍</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zh-CN" altLang="en-US" sz="2800">
                <a:solidFill>
                  <a:srgbClr val="FF0000"/>
                </a:solidFill>
                <a:latin typeface="黑体" panose="02010609060101010101" pitchFamily="49" charset="-122"/>
                <a:ea typeface="黑体" panose="02010609060101010101" pitchFamily="49" charset="-122"/>
                <a:sym typeface="+mn-ea"/>
              </a:rPr>
              <a:t>市场的假象</a:t>
            </a:r>
            <a:r>
              <a:rPr lang="zh-CN" altLang="en-US" sz="2800">
                <a:latin typeface="黑体" panose="02010609060101010101" pitchFamily="49" charset="-122"/>
                <a:ea typeface="黑体" panose="02010609060101010101" pitchFamily="49" charset="-122"/>
                <a:sym typeface="+mn-ea"/>
              </a:rPr>
              <a:t>：语言的误导</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zh-CN" altLang="en-US" sz="2800">
                <a:solidFill>
                  <a:srgbClr val="FF0000"/>
                </a:solidFill>
                <a:latin typeface="黑体" panose="02010609060101010101" pitchFamily="49" charset="-122"/>
                <a:ea typeface="黑体" panose="02010609060101010101" pitchFamily="49" charset="-122"/>
                <a:sym typeface="+mn-ea"/>
              </a:rPr>
              <a:t>剧场的假象</a:t>
            </a:r>
            <a:r>
              <a:rPr lang="zh-CN" altLang="en-US" sz="2800">
                <a:latin typeface="黑体" panose="02010609060101010101" pitchFamily="49" charset="-122"/>
                <a:ea typeface="黑体" panose="02010609060101010101" pitchFamily="49" charset="-122"/>
                <a:sym typeface="+mn-ea"/>
              </a:rPr>
              <a:t>：意识形态、文化与价值观的教条主义</a:t>
            </a:r>
            <a:endParaRPr lang="zh-CN" altLang="en-US" sz="28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79495" y="1954530"/>
            <a:ext cx="7061200" cy="3322955"/>
          </a:xfrm>
          <a:prstGeom prst="rect">
            <a:avLst/>
          </a:prstGeom>
          <a:noFill/>
        </p:spPr>
        <p:txBody>
          <a:bodyPr wrap="square" rtlCol="0" anchor="t">
            <a:spAutoFit/>
          </a:bodyPr>
          <a:lstStyle/>
          <a:p>
            <a:pPr eaLnBrk="1" latinLnBrk="0" hangingPunct="1">
              <a:lnSpc>
                <a:spcPct val="150000"/>
              </a:lnSpc>
            </a:pPr>
            <a:r>
              <a:rPr lang="en-US" altLang="zh-CN" sz="2800">
                <a:latin typeface="黑体" panose="02010609060101010101" pitchFamily="49" charset="-122"/>
                <a:ea typeface="黑体" panose="02010609060101010101" pitchFamily="49" charset="-122"/>
                <a:sym typeface="+mn-ea"/>
              </a:rPr>
              <a:t>    </a:t>
            </a:r>
            <a:r>
              <a:rPr lang="zh-CN" altLang="en-US" sz="2800">
                <a:latin typeface="黑体" panose="02010609060101010101" pitchFamily="49" charset="-122"/>
                <a:ea typeface="黑体" panose="02010609060101010101" pitchFamily="49" charset="-122"/>
                <a:sym typeface="+mn-ea"/>
              </a:rPr>
              <a:t>王戎七岁，尝与诸小儿游。看道边李树多子折枝，诸儿竞走取之，唯戎不动。人问之，答曰：</a:t>
            </a:r>
            <a:r>
              <a:rPr lang="en-US" altLang="zh-CN" sz="2800">
                <a:latin typeface="黑体" panose="02010609060101010101" pitchFamily="49" charset="-122"/>
                <a:ea typeface="黑体" panose="02010609060101010101" pitchFamily="49" charset="-122"/>
                <a:sym typeface="+mn-ea"/>
              </a:rPr>
              <a:t>“</a:t>
            </a:r>
            <a:r>
              <a:rPr lang="zh-CN" altLang="en-US" sz="2800">
                <a:latin typeface="黑体" panose="02010609060101010101" pitchFamily="49" charset="-122"/>
                <a:ea typeface="黑体" panose="02010609060101010101" pitchFamily="49" charset="-122"/>
                <a:sym typeface="+mn-ea"/>
              </a:rPr>
              <a:t>树在道边而多子，此必苦李。</a:t>
            </a:r>
            <a:r>
              <a:rPr lang="en-US" altLang="zh-CN" sz="2800">
                <a:latin typeface="黑体" panose="02010609060101010101" pitchFamily="49" charset="-122"/>
                <a:ea typeface="黑体" panose="02010609060101010101" pitchFamily="49" charset="-122"/>
                <a:sym typeface="+mn-ea"/>
              </a:rPr>
              <a:t>”</a:t>
            </a:r>
            <a:r>
              <a:rPr lang="zh-CN" altLang="en-US" sz="2800">
                <a:latin typeface="黑体" panose="02010609060101010101" pitchFamily="49" charset="-122"/>
                <a:ea typeface="黑体" panose="02010609060101010101" pitchFamily="49" charset="-122"/>
                <a:sym typeface="+mn-ea"/>
              </a:rPr>
              <a:t>取之信然。</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2800">
                <a:latin typeface="黑体" panose="02010609060101010101" pitchFamily="49" charset="-122"/>
                <a:ea typeface="黑体" panose="02010609060101010101" pitchFamily="49" charset="-122"/>
                <a:sym typeface="+mn-ea"/>
              </a:rPr>
              <a:t>        </a:t>
            </a:r>
            <a:r>
              <a:rPr lang="en-US" altLang="zh-CN" sz="2800">
                <a:solidFill>
                  <a:schemeClr val="accent1"/>
                </a:solidFill>
                <a:latin typeface="黑体" panose="02010609060101010101" pitchFamily="49" charset="-122"/>
                <a:ea typeface="黑体" panose="02010609060101010101" pitchFamily="49" charset="-122"/>
                <a:sym typeface="+mn-ea"/>
              </a:rPr>
              <a:t>——</a:t>
            </a:r>
            <a:r>
              <a:rPr lang="zh-CN" altLang="en-US" sz="2800">
                <a:solidFill>
                  <a:schemeClr val="accent1"/>
                </a:solidFill>
                <a:latin typeface="黑体" panose="02010609060101010101" pitchFamily="49" charset="-122"/>
                <a:ea typeface="黑体" panose="02010609060101010101" pitchFamily="49" charset="-122"/>
                <a:sym typeface="+mn-ea"/>
              </a:rPr>
              <a:t>刘义庆《世说新语·雅量》</a:t>
            </a:r>
            <a:endParaRPr lang="zh-CN" altLang="en-US" sz="2800">
              <a:solidFill>
                <a:schemeClr val="accent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5002530" y="3173730"/>
            <a:ext cx="37909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6000" dirty="0">
                <a:solidFill>
                  <a:srgbClr val="FF0000"/>
                </a:solidFill>
                <a:latin typeface="Arial" panose="020B0604020202020204" pitchFamily="34" charset="0"/>
                <a:ea typeface="微软雅黑" panose="020B0503020204020204" pitchFamily="34" charset="-122"/>
                <a:sym typeface="Arial" panose="020B0604020202020204" pitchFamily="34" charset="0"/>
              </a:rPr>
              <a:t>理性思维</a:t>
            </a:r>
            <a:endParaRPr lang="zh-CN" altLang="en-US" sz="60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3"/>
          <p:cNvSpPr>
            <a:spLocks noChangeArrowheads="1"/>
          </p:cNvSpPr>
          <p:nvPr/>
        </p:nvSpPr>
        <p:spPr bwMode="auto">
          <a:xfrm>
            <a:off x="4141440" y="161409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2</a:t>
            </a:r>
            <a:endParaRPr lang="zh-CN" alt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3697605" y="1824038"/>
            <a:ext cx="6070600" cy="2584450"/>
          </a:xfrm>
          <a:prstGeom prst="rect">
            <a:avLst/>
          </a:prstGeom>
          <a:noFill/>
        </p:spPr>
        <p:txBody>
          <a:bodyPr wrap="square" rtlCol="0" anchor="ctr">
            <a:spAutoFit/>
          </a:bodyPr>
          <a:lstStyle/>
          <a:p>
            <a:pPr algn="l" eaLnBrk="1" latinLnBrk="0" hangingPunct="1">
              <a:lnSpc>
                <a:spcPct val="150000"/>
              </a:lnSpc>
              <a:spcBef>
                <a:spcPts val="0"/>
              </a:spcBef>
              <a:spcAft>
                <a:spcPts val="0"/>
              </a:spcAft>
            </a:pPr>
            <a:r>
              <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rPr>
              <a:t>一、什么是理性思维</a:t>
            </a:r>
            <a:endPar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endParaRPr>
          </a:p>
          <a:p>
            <a:pPr algn="l" eaLnBrk="1" latinLnBrk="0" hangingPunct="1">
              <a:lnSpc>
                <a:spcPct val="150000"/>
              </a:lnSpc>
              <a:spcBef>
                <a:spcPts val="0"/>
              </a:spcBef>
              <a:spcAft>
                <a:spcPts val="0"/>
              </a:spcAft>
            </a:pPr>
            <a:r>
              <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rPr>
              <a:t>二、理性思维与逻辑</a:t>
            </a:r>
            <a:endPar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endParaRPr>
          </a:p>
          <a:p>
            <a:pPr algn="l" eaLnBrk="1" latinLnBrk="0" hangingPunct="1">
              <a:lnSpc>
                <a:spcPct val="150000"/>
              </a:lnSpc>
              <a:spcBef>
                <a:spcPts val="0"/>
              </a:spcBef>
              <a:spcAft>
                <a:spcPts val="0"/>
              </a:spcAft>
            </a:pPr>
            <a:r>
              <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rPr>
              <a:t>三、理性思维与批判性思维</a:t>
            </a:r>
            <a:endPar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2758440" y="2034540"/>
            <a:ext cx="8328025" cy="3230245"/>
          </a:xfrm>
          <a:prstGeom prst="rect">
            <a:avLst/>
          </a:prstGeom>
          <a:noFill/>
        </p:spPr>
        <p:txBody>
          <a:bodyPr wrap="square" rtlCol="0" anchor="ctr">
            <a:spAutoFit/>
          </a:bodyPr>
          <a:lstStyle/>
          <a:p>
            <a:pPr algn="l" eaLnBrk="1" latinLnBrk="0" hangingPunct="1">
              <a:lnSpc>
                <a:spcPct val="150000"/>
              </a:lnSpc>
              <a:spcBef>
                <a:spcPts val="0"/>
              </a:spcBef>
              <a:spcAft>
                <a:spcPts val="0"/>
              </a:spcAft>
            </a:pPr>
            <a:r>
              <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rPr>
              <a:t>一、什么是理性思维</a:t>
            </a:r>
            <a:endParaRPr lang="zh-CN" altLang="en-US" sz="3600" dirty="0">
              <a:solidFill>
                <a:schemeClr val="tx1"/>
              </a:solidFill>
              <a:latin typeface="黑体" panose="02010609060101010101" pitchFamily="49" charset="-122"/>
              <a:ea typeface="黑体" panose="02010609060101010101" pitchFamily="49" charset="-122"/>
              <a:cs typeface="+mn-ea"/>
              <a:sym typeface="Arial" panose="020B0604020202020204" pitchFamily="34" charset="0"/>
            </a:endParaRPr>
          </a:p>
          <a:p>
            <a:pPr algn="l" eaLnBrk="1" latinLnBrk="0" hangingPunct="1">
              <a:lnSpc>
                <a:spcPct val="150000"/>
              </a:lnSpc>
              <a:spcBef>
                <a:spcPts val="0"/>
              </a:spcBef>
              <a:spcAft>
                <a:spcPts val="0"/>
              </a:spcAft>
            </a:pPr>
            <a:r>
              <a:rPr lang="en-US" altLang="zh-CN" sz="3600" dirty="0">
                <a:solidFill>
                  <a:srgbClr val="FF0000"/>
                </a:solidFill>
                <a:latin typeface="黑体" panose="02010609060101010101" pitchFamily="49" charset="-122"/>
                <a:ea typeface="黑体" panose="02010609060101010101" pitchFamily="49" charset="-122"/>
                <a:cs typeface="+mn-ea"/>
                <a:sym typeface="Arial" panose="020B0604020202020204" pitchFamily="34" charset="0"/>
              </a:rPr>
              <a:t>1.</a:t>
            </a:r>
            <a:r>
              <a:rPr lang="zh-CN" altLang="en-US" sz="3600" dirty="0">
                <a:solidFill>
                  <a:srgbClr val="FF0000"/>
                </a:solidFill>
                <a:latin typeface="黑体" panose="02010609060101010101" pitchFamily="49" charset="-122"/>
                <a:ea typeface="黑体" panose="02010609060101010101" pitchFamily="49" charset="-122"/>
                <a:cs typeface="+mn-ea"/>
                <a:sym typeface="Arial" panose="020B0604020202020204" pitchFamily="34" charset="0"/>
              </a:rPr>
              <a:t>理性</a:t>
            </a:r>
            <a:endParaRPr lang="zh-CN" altLang="en-US" sz="3600" dirty="0">
              <a:solidFill>
                <a:srgbClr val="FF0000"/>
              </a:solidFill>
              <a:latin typeface="黑体" panose="02010609060101010101" pitchFamily="49" charset="-122"/>
              <a:ea typeface="黑体" panose="02010609060101010101" pitchFamily="49" charset="-122"/>
              <a:cs typeface="+mn-ea"/>
              <a:sym typeface="Arial" panose="020B0604020202020204" pitchFamily="34" charset="0"/>
            </a:endParaRPr>
          </a:p>
          <a:p>
            <a:pPr algn="l"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理性通常被定义为一种人所具有的探索真理的能力，或达到真理认识的某一认识阶段。</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2397125" y="1908810"/>
            <a:ext cx="9041765" cy="3415030"/>
          </a:xfrm>
          <a:prstGeom prst="rect">
            <a:avLst/>
          </a:prstGeom>
          <a:noFill/>
        </p:spPr>
        <p:txBody>
          <a:bodyPr wrap="square" rtlCol="0" anchor="ctr">
            <a:spAutoFit/>
          </a:bodyPr>
          <a:lstStyle/>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亚里士多德</a:t>
            </a:r>
            <a:r>
              <a:rPr lang="zh-CN" altLang="en-US" sz="3600" dirty="0">
                <a:latin typeface="黑体" panose="02010609060101010101" pitchFamily="49" charset="-122"/>
                <a:ea typeface="黑体" panose="02010609060101010101" pitchFamily="49" charset="-122"/>
                <a:sym typeface="+mn-ea"/>
              </a:rPr>
              <a:t>：求知是人的本性。</a:t>
            </a:r>
            <a:endParaRPr lang="zh-CN" altLang="en-US" sz="36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笛卡尔</a:t>
            </a:r>
            <a:r>
              <a:rPr lang="zh-CN" altLang="en-US" sz="3600" dirty="0">
                <a:latin typeface="黑体" panose="02010609060101010101" pitchFamily="49" charset="-122"/>
                <a:ea typeface="黑体" panose="02010609060101010101" pitchFamily="49" charset="-122"/>
                <a:sym typeface="+mn-ea"/>
              </a:rPr>
              <a:t>：理性原则与怀疑一切的方法。我思故我在。</a:t>
            </a:r>
            <a:endParaRPr lang="zh-CN" altLang="en-US" sz="36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莱布尼茨</a:t>
            </a:r>
            <a:r>
              <a:rPr lang="zh-CN" altLang="en-US" sz="3600" dirty="0">
                <a:latin typeface="黑体" panose="02010609060101010101" pitchFamily="49" charset="-122"/>
                <a:ea typeface="黑体" panose="02010609060101010101" pitchFamily="49" charset="-122"/>
                <a:sym typeface="+mn-ea"/>
              </a:rPr>
              <a:t>：思维就是计算。</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440815" y="1183640"/>
            <a:ext cx="10313035" cy="4523105"/>
          </a:xfrm>
          <a:prstGeom prst="rect">
            <a:avLst/>
          </a:prstGeom>
          <a:noFill/>
        </p:spPr>
        <p:txBody>
          <a:bodyPr wrap="square" rtlCol="0" anchor="ctr">
            <a:spAutoFit/>
          </a:bodyPr>
          <a:lstStyle/>
          <a:p>
            <a:pPr eaLnBrk="1" latinLnBrk="0" hangingPunct="1">
              <a:lnSpc>
                <a:spcPct val="150000"/>
              </a:lnSpc>
              <a:spcBef>
                <a:spcPts val="0"/>
              </a:spcBef>
            </a:pPr>
            <a:r>
              <a:rPr lang="zh-CN" altLang="en-US" sz="3200" dirty="0">
                <a:solidFill>
                  <a:srgbClr val="FF0000"/>
                </a:solidFill>
                <a:latin typeface="黑体" panose="02010609060101010101" pitchFamily="49" charset="-122"/>
                <a:ea typeface="黑体" panose="02010609060101010101" pitchFamily="49" charset="-122"/>
                <a:sym typeface="+mn-ea"/>
              </a:rPr>
              <a:t>康德</a:t>
            </a:r>
            <a:r>
              <a:rPr lang="zh-CN" altLang="en-US" sz="3200" dirty="0">
                <a:solidFill>
                  <a:srgbClr val="000000"/>
                </a:solidFill>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认为人的理性表现为自由意志选择，即一个理性人总是按照普遍性的道德法则选择自己的行为。</a:t>
            </a:r>
            <a:r>
              <a:rPr lang="zh-CN" altLang="en-US" sz="3200" dirty="0">
                <a:solidFill>
                  <a:srgbClr val="FF0000"/>
                </a:solidFill>
                <a:latin typeface="黑体" panose="02010609060101010101" pitchFamily="49" charset="-122"/>
                <a:ea typeface="黑体" panose="02010609060101010101" pitchFamily="49" charset="-122"/>
                <a:sym typeface="+mn-ea"/>
              </a:rPr>
              <a:t>概括地说，理性即强调具有根据。</a:t>
            </a:r>
            <a:endParaRPr lang="zh-CN" altLang="en-US" sz="3200" dirty="0">
              <a:solidFill>
                <a:srgbClr val="FF0000"/>
              </a:solidFill>
              <a:latin typeface="黑体" panose="02010609060101010101" pitchFamily="49" charset="-122"/>
              <a:ea typeface="黑体" panose="02010609060101010101" pitchFamily="49" charset="-122"/>
            </a:endParaRPr>
          </a:p>
          <a:p>
            <a:pPr eaLnBrk="1" latinLnBrk="0" hangingPunct="1">
              <a:lnSpc>
                <a:spcPct val="150000"/>
              </a:lnSpc>
              <a:spcBef>
                <a:spcPts val="0"/>
              </a:spcBef>
            </a:pPr>
            <a:r>
              <a:rPr lang="zh-CN" altLang="en-US" sz="3200" dirty="0">
                <a:solidFill>
                  <a:srgbClr val="FF0000"/>
                </a:solidFill>
                <a:latin typeface="黑体" panose="02010609060101010101" pitchFamily="49" charset="-122"/>
                <a:ea typeface="黑体" panose="02010609060101010101" pitchFamily="49" charset="-122"/>
                <a:sym typeface="+mn-ea"/>
              </a:rPr>
              <a:t>罗尔斯</a:t>
            </a:r>
            <a:r>
              <a:rPr lang="zh-CN" altLang="en-US" sz="3200" dirty="0">
                <a:solidFill>
                  <a:srgbClr val="000000"/>
                </a:solidFill>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“公共理性”。理性是一种理智能力、道德能力以及行为方式。而公共理性则是由“公共的善”作为根据的公民理性。</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828165" y="1077913"/>
            <a:ext cx="9556115" cy="4246245"/>
          </a:xfrm>
          <a:prstGeom prst="rect">
            <a:avLst/>
          </a:prstGeom>
          <a:noFill/>
        </p:spPr>
        <p:txBody>
          <a:bodyPr wrap="square" rtlCol="0"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经济人假设与有限理性</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000000"/>
                </a:solidFill>
                <a:latin typeface="黑体" panose="02010609060101010101" pitchFamily="49" charset="-122"/>
                <a:ea typeface="黑体" panose="02010609060101010101" pitchFamily="49" charset="-122"/>
                <a:sym typeface="+mn-ea"/>
              </a:rPr>
              <a:t>（</a:t>
            </a:r>
            <a:r>
              <a:rPr lang="en-US" altLang="zh-CN" sz="3600" dirty="0">
                <a:solidFill>
                  <a:srgbClr val="000000"/>
                </a:solidFill>
                <a:latin typeface="黑体" panose="02010609060101010101" pitchFamily="49" charset="-122"/>
                <a:ea typeface="黑体" panose="02010609060101010101" pitchFamily="49" charset="-122"/>
                <a:sym typeface="+mn-ea"/>
              </a:rPr>
              <a:t>1</a:t>
            </a:r>
            <a:r>
              <a:rPr lang="zh-CN" altLang="en-US" sz="3600" dirty="0">
                <a:solidFill>
                  <a:srgbClr val="000000"/>
                </a:solidFill>
                <a:latin typeface="黑体" panose="02010609060101010101" pitchFamily="49" charset="-122"/>
                <a:ea typeface="黑体" panose="02010609060101010101" pitchFamily="49" charset="-122"/>
                <a:sym typeface="+mn-ea"/>
              </a:rPr>
              <a:t>）经济人假设</a:t>
            </a:r>
            <a:endParaRPr lang="zh-CN" altLang="en-US" sz="36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latin typeface="黑体" panose="02010609060101010101" pitchFamily="49" charset="-122"/>
                <a:ea typeface="黑体" panose="02010609060101010101" pitchFamily="49" charset="-122"/>
                <a:sym typeface="+mn-ea"/>
              </a:rPr>
              <a:t>    经济人假设的核心思想是假设了人都是理性的，其行为选择以利益最大化为原则。</a:t>
            </a:r>
            <a:endParaRPr lang="zh-CN" altLang="en-US" sz="36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600" dirty="0">
                <a:latin typeface="黑体" panose="02010609060101010101" pitchFamily="49" charset="-122"/>
                <a:ea typeface="黑体" panose="02010609060101010101" pitchFamily="49" charset="-122"/>
                <a:sym typeface="+mn-ea"/>
              </a:rPr>
              <a:t>   </a:t>
            </a:r>
            <a:r>
              <a:rPr lang="zh-CN" altLang="en-US" sz="3600" dirty="0">
                <a:solidFill>
                  <a:srgbClr val="FF0000"/>
                </a:solidFill>
                <a:latin typeface="黑体" panose="02010609060101010101" pitchFamily="49" charset="-122"/>
                <a:ea typeface="黑体" panose="02010609060101010101" pitchFamily="49" charset="-122"/>
                <a:sym typeface="Arial" panose="020B0604020202020204" pitchFamily="34" charset="0"/>
              </a:rPr>
              <a:t>经济人假设以人的理性平等为前提。</a:t>
            </a:r>
            <a:r>
              <a:rPr lang="zh-CN" altLang="en-US" sz="3600" dirty="0">
                <a:solidFill>
                  <a:srgbClr val="FF0000"/>
                </a:solidFill>
                <a:latin typeface="黑体" panose="02010609060101010101" pitchFamily="49" charset="-122"/>
                <a:ea typeface="黑体" panose="02010609060101010101" pitchFamily="49" charset="-122"/>
                <a:sym typeface="+mn-ea"/>
              </a:rPr>
              <a:t> </a:t>
            </a:r>
            <a:endParaRPr lang="zh-CN" altLang="en-US" sz="3600" dirty="0">
              <a:solidFill>
                <a:srgbClr val="FF000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476375" y="1068705"/>
            <a:ext cx="10125075" cy="4246245"/>
          </a:xfrm>
          <a:prstGeom prst="rect">
            <a:avLst/>
          </a:prstGeom>
          <a:noFill/>
        </p:spPr>
        <p:txBody>
          <a:bodyPr wrap="square" rtlCol="0" anchor="ctr">
            <a:spAutoFit/>
          </a:bodyPr>
          <a:lstStyle/>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布里丹之驴：</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rgbClr val="FF0000"/>
                </a:solidFill>
                <a:latin typeface="黑体" panose="02010609060101010101" pitchFamily="49" charset="-122"/>
                <a:ea typeface="黑体" panose="02010609060101010101" pitchFamily="49" charset="-122"/>
                <a:sym typeface="+mn-ea"/>
              </a:rPr>
              <a:t>    </a:t>
            </a:r>
            <a:r>
              <a:rPr lang="zh-CN" altLang="en-US" sz="3600" dirty="0">
                <a:solidFill>
                  <a:schemeClr val="tx1"/>
                </a:solidFill>
                <a:latin typeface="黑体" panose="02010609060101010101" pitchFamily="49" charset="-122"/>
                <a:ea typeface="黑体" panose="02010609060101010101" pitchFamily="49" charset="-122"/>
                <a:sym typeface="+mn-ea"/>
              </a:rPr>
              <a:t>14世纪的法国哲学家布里丹，在一次议论自由问题时提出这样一个问题：一头饥饿至极的毛驴，站在两捆完全相同的草料中间，假设它是完全理性的，会怎么样呢？</a:t>
            </a:r>
            <a:endParaRPr lang="zh-CN" altLang="en-US" sz="36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810385" y="1122680"/>
            <a:ext cx="10142855" cy="4301490"/>
          </a:xfrm>
          <a:prstGeom prst="rect">
            <a:avLst/>
          </a:prstGeom>
          <a:noFill/>
        </p:spPr>
        <p:txBody>
          <a:bodyPr wrap="square" rtlCol="0" anchor="ctr">
            <a:spAutoFit/>
          </a:bodyPr>
          <a:lstStyle/>
          <a:p>
            <a:pPr eaLnBrk="1" hangingPunct="1"/>
            <a:r>
              <a:rPr lang="zh-CN" sz="3600" dirty="0">
                <a:solidFill>
                  <a:srgbClr val="FF0000"/>
                </a:solidFill>
                <a:latin typeface="黑体" panose="02010609060101010101" pitchFamily="49" charset="-122"/>
                <a:ea typeface="黑体" panose="02010609060101010101" pitchFamily="49" charset="-122"/>
                <a:sym typeface="+mn-ea"/>
              </a:rPr>
              <a:t>（</a:t>
            </a: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sz="3600" dirty="0">
                <a:solidFill>
                  <a:srgbClr val="FF0000"/>
                </a:solidFill>
                <a:latin typeface="黑体" panose="02010609060101010101" pitchFamily="49" charset="-122"/>
                <a:ea typeface="黑体" panose="02010609060101010101" pitchFamily="49" charset="-122"/>
                <a:sym typeface="+mn-ea"/>
              </a:rPr>
              <a:t>）</a:t>
            </a:r>
            <a:r>
              <a:rPr lang="zh-CN" altLang="en-US" sz="3600" dirty="0">
                <a:solidFill>
                  <a:srgbClr val="FF0000"/>
                </a:solidFill>
                <a:latin typeface="黑体" panose="02010609060101010101" pitchFamily="49" charset="-122"/>
                <a:ea typeface="黑体" panose="02010609060101010101" pitchFamily="49" charset="-122"/>
                <a:sym typeface="+mn-ea"/>
              </a:rPr>
              <a:t>有限理性</a:t>
            </a:r>
            <a:r>
              <a:rPr lang="en-US" altLang="zh-CN" sz="3600" dirty="0">
                <a:solidFill>
                  <a:srgbClr val="FF0000"/>
                </a:solidFill>
                <a:latin typeface="黑体" panose="02010609060101010101" pitchFamily="49" charset="-122"/>
                <a:ea typeface="黑体" panose="02010609060101010101" pitchFamily="49" charset="-122"/>
                <a:sym typeface="+mn-ea"/>
              </a:rPr>
              <a:t>(bounded rationality)</a:t>
            </a:r>
            <a:endParaRPr lang="en-US" altLang="zh-CN" sz="3600" dirty="0">
              <a:solidFill>
                <a:srgbClr val="FF0000"/>
              </a:solidFill>
              <a:latin typeface="黑体" panose="02010609060101010101" pitchFamily="49" charset="-122"/>
              <a:ea typeface="黑体" panose="02010609060101010101" pitchFamily="49" charset="-122"/>
              <a:sym typeface="+mn-ea"/>
            </a:endParaRPr>
          </a:p>
          <a:p>
            <a:pPr eaLnBrk="1" hangingPunct="1">
              <a:spcBef>
                <a:spcPct val="30000"/>
              </a:spcBef>
            </a:pPr>
            <a:r>
              <a:rPr lang="zh-CN" altLang="en-US" sz="3600" dirty="0">
                <a:solidFill>
                  <a:srgbClr val="FF0000"/>
                </a:solidFill>
                <a:latin typeface="黑体" panose="02010609060101010101" pitchFamily="49" charset="-122"/>
                <a:ea typeface="黑体" panose="02010609060101010101" pitchFamily="49" charset="-122"/>
                <a:sym typeface="+mn-ea"/>
              </a:rPr>
              <a:t>阿罗</a:t>
            </a:r>
            <a:r>
              <a:rPr lang="zh-CN" altLang="en-US" sz="3600" dirty="0">
                <a:latin typeface="黑体" panose="02010609060101010101" pitchFamily="49" charset="-122"/>
                <a:ea typeface="黑体" panose="02010609060101010101" pitchFamily="49" charset="-122"/>
                <a:sym typeface="+mn-ea"/>
              </a:rPr>
              <a:t>：有限理性就是人的行为“是有意识地理性的，但这种理性又是有限的”。原因有三，一是环境是复杂的不确定；二是人对环境的计算能力和认识能力是有限的；三是情境的限制。</a:t>
            </a:r>
            <a:endParaRPr lang="zh-CN" altLang="en-US" sz="3600" dirty="0">
              <a:latin typeface="黑体" panose="02010609060101010101" pitchFamily="49" charset="-122"/>
              <a:ea typeface="黑体" panose="02010609060101010101" pitchFamily="49" charset="-122"/>
            </a:endParaRPr>
          </a:p>
          <a:p>
            <a:pPr eaLnBrk="1" hangingPunct="1">
              <a:spcBef>
                <a:spcPct val="30000"/>
              </a:spcBef>
            </a:pPr>
            <a:r>
              <a:rPr lang="zh-CN" altLang="en-US" sz="3600" dirty="0">
                <a:solidFill>
                  <a:srgbClr val="FF0000"/>
                </a:solidFill>
                <a:latin typeface="黑体" panose="02010609060101010101" pitchFamily="49" charset="-122"/>
                <a:ea typeface="黑体" panose="02010609060101010101" pitchFamily="49" charset="-122"/>
                <a:sym typeface="+mn-ea"/>
              </a:rPr>
              <a:t>西蒙</a:t>
            </a:r>
            <a:r>
              <a:rPr lang="zh-CN" altLang="en-US" sz="3600" dirty="0">
                <a:latin typeface="黑体" panose="02010609060101010101" pitchFamily="49" charset="-122"/>
                <a:ea typeface="黑体" panose="02010609060101010101" pitchFamily="49" charset="-122"/>
                <a:sym typeface="+mn-ea"/>
              </a:rPr>
              <a:t>：动态条件与静态理论间的冲突；信息不对称。“次优”或“满意策略”。 </a:t>
            </a:r>
            <a:endParaRPr lang="zh-CN" altLang="en-US" sz="3600" dirty="0">
              <a:solidFill>
                <a:srgbClr val="FF000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2986405"/>
            <a:ext cx="2839085" cy="425132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0"/>
          <p:cNvSpPr>
            <a:spLocks noChangeArrowheads="1"/>
          </p:cNvSpPr>
          <p:nvPr/>
        </p:nvSpPr>
        <p:spPr bwMode="auto">
          <a:xfrm>
            <a:off x="3841115" y="1670050"/>
            <a:ext cx="36048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latinLnBrk="0" hangingPunct="1">
              <a:lnSpc>
                <a:spcPct val="100000"/>
              </a:lnSpc>
              <a:spcBef>
                <a:spcPts val="600"/>
              </a:spcBef>
            </a:pPr>
            <a:r>
              <a:rPr lang="zh-CN" altLang="en-US" sz="4000" dirty="0">
                <a:solidFill>
                  <a:srgbClr val="FF0000"/>
                </a:solidFill>
                <a:latin typeface="黑体" panose="02010609060101010101" pitchFamily="49" charset="-122"/>
                <a:ea typeface="黑体" panose="02010609060101010101" pitchFamily="49" charset="-122"/>
                <a:sym typeface="Arial" panose="020B0604020202020204" pitchFamily="34" charset="0"/>
              </a:rPr>
              <a:t>颜值即正义</a:t>
            </a:r>
            <a:endParaRPr lang="zh-CN" altLang="en-US" sz="4000" dirty="0">
              <a:solidFill>
                <a:srgbClr val="FF0000"/>
              </a:solidFill>
              <a:latin typeface="黑体" panose="02010609060101010101" pitchFamily="49" charset="-122"/>
              <a:ea typeface="黑体" panose="02010609060101010101" pitchFamily="49" charset="-122"/>
              <a:sym typeface="Arial" panose="020B0604020202020204" pitchFamily="34" charset="0"/>
            </a:endParaRPr>
          </a:p>
        </p:txBody>
      </p:sp>
      <p:sp>
        <p:nvSpPr>
          <p:cNvPr id="5" name="圆角矩形 4"/>
          <p:cNvSpPr/>
          <p:nvPr/>
        </p:nvSpPr>
        <p:spPr>
          <a:xfrm>
            <a:off x="4137660" y="2986405"/>
            <a:ext cx="2844800" cy="2682875"/>
          </a:xfrm>
          <a:prstGeom prst="roundRect">
            <a:avLst/>
          </a:prstGeom>
          <a:blipFill rotWithShape="1">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8764270" y="2284730"/>
            <a:ext cx="2952115" cy="2952115"/>
          </a:xfrm>
          <a:prstGeom prst="roundRect">
            <a:avLst/>
          </a:prstGeom>
          <a:blipFill rotWithShape="1">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224405" y="2889885"/>
            <a:ext cx="6838950" cy="922020"/>
          </a:xfrm>
          <a:prstGeom prst="rect">
            <a:avLst/>
          </a:prstGeom>
          <a:noFill/>
        </p:spPr>
        <p:txBody>
          <a:bodyPr wrap="square" rtlCol="0">
            <a:spAutoFit/>
          </a:bodyPr>
          <a:p>
            <a:pPr eaLnBrk="1" latinLnBrk="0" hangingPunct="1">
              <a:lnSpc>
                <a:spcPct val="150000"/>
              </a:lnSpc>
            </a:pPr>
            <a:r>
              <a:rPr lang="en-US" altLang="zh-CN" sz="3600" dirty="0">
                <a:latin typeface="黑体" panose="02010609060101010101" pitchFamily="49" charset="-122"/>
                <a:ea typeface="黑体" panose="02010609060101010101" pitchFamily="49" charset="-122"/>
              </a:rPr>
              <a:t>   </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by="(-#ppt_w*2)" calcmode="lin" valueType="num">
                                      <p:cBhvr rctx="PPT">
                                        <p:cTn id="11" dur="500" autoRev="1" fill="hold">
                                          <p:stCondLst>
                                            <p:cond delay="0"/>
                                          </p:stCondLst>
                                        </p:cTn>
                                        <p:tgtEl>
                                          <p:spTgt spid="22"/>
                                        </p:tgtEl>
                                        <p:attrNameLst>
                                          <p:attrName>ppt_w</p:attrName>
                                        </p:attrNameLst>
                                      </p:cBhvr>
                                    </p:anim>
                                    <p:anim by="(#ppt_w*0.50)" calcmode="lin" valueType="num">
                                      <p:cBhvr>
                                        <p:cTn id="12" dur="500" decel="50000" autoRev="1" fill="hold">
                                          <p:stCondLst>
                                            <p:cond delay="0"/>
                                          </p:stCondLst>
                                        </p:cTn>
                                        <p:tgtEl>
                                          <p:spTgt spid="22"/>
                                        </p:tgtEl>
                                        <p:attrNameLst>
                                          <p:attrName>ppt_x</p:attrName>
                                        </p:attrNameLst>
                                      </p:cBhvr>
                                    </p:anim>
                                    <p:anim from="(-#ppt_h/2)" to="(#ppt_y)" calcmode="lin" valueType="num">
                                      <p:cBhvr>
                                        <p:cTn id="13" dur="1000" fill="hold">
                                          <p:stCondLst>
                                            <p:cond delay="0"/>
                                          </p:stCondLst>
                                        </p:cTn>
                                        <p:tgtEl>
                                          <p:spTgt spid="22"/>
                                        </p:tgtEl>
                                        <p:attrNameLst>
                                          <p:attrName>ppt_y</p:attrName>
                                        </p:attrNameLst>
                                      </p:cBhvr>
                                    </p:anim>
                                    <p:animRot by="21600000">
                                      <p:cBhvr>
                                        <p:cTn id="14" dur="1000" fill="hold">
                                          <p:stCondLst>
                                            <p:cond delay="0"/>
                                          </p:stCondLst>
                                        </p:cTn>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2" grpId="0"/>
      <p:bldP spid="5" grpId="0" bldLvl="0" animBg="1"/>
      <p:bldP spid="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964055" y="1837373"/>
            <a:ext cx="10476865" cy="2584450"/>
          </a:xfrm>
          <a:prstGeom prst="rect">
            <a:avLst/>
          </a:prstGeom>
          <a:noFill/>
        </p:spPr>
        <p:txBody>
          <a:bodyPr wrap="square" rtlCol="0"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理性、非理性与反理性主义</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cs typeface="+mn-ea"/>
                <a:sym typeface="+mn-ea"/>
              </a:rPr>
              <a:t>非理性：</a:t>
            </a:r>
            <a:r>
              <a:rPr lang="zh-CN" altLang="en-US" sz="3200" dirty="0">
                <a:solidFill>
                  <a:schemeClr val="tx1"/>
                </a:solidFill>
                <a:latin typeface="黑体" panose="02010609060101010101" pitchFamily="49" charset="-122"/>
                <a:ea typeface="黑体" panose="02010609060101010101" pitchFamily="49" charset="-122"/>
                <a:cs typeface="+mn-ea"/>
                <a:sym typeface="+mn-ea"/>
              </a:rPr>
              <a:t>以感觉、信念、意志、情感等为代表</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a:p>
            <a:pPr eaLnBrk="1" latinLnBrk="0" hangingPunct="1">
              <a:lnSpc>
                <a:spcPct val="150000"/>
              </a:lnSpc>
            </a:pPr>
            <a:r>
              <a:rPr lang="zh-CN" altLang="en-US" sz="3600" dirty="0">
                <a:solidFill>
                  <a:schemeClr val="tx1"/>
                </a:solidFill>
                <a:latin typeface="黑体" panose="02010609060101010101" pitchFamily="49" charset="-122"/>
                <a:ea typeface="黑体" panose="02010609060101010101" pitchFamily="49" charset="-122"/>
                <a:cs typeface="+mn-ea"/>
                <a:sym typeface="+mn-ea"/>
              </a:rPr>
              <a:t>反理性主义：</a:t>
            </a:r>
            <a:r>
              <a:rPr lang="zh-CN" altLang="en-US" sz="3200" dirty="0">
                <a:solidFill>
                  <a:schemeClr val="tx1"/>
                </a:solidFill>
                <a:latin typeface="黑体" panose="02010609060101010101" pitchFamily="49" charset="-122"/>
                <a:ea typeface="黑体" panose="02010609060101010101" pitchFamily="49" charset="-122"/>
                <a:cs typeface="+mn-ea"/>
                <a:sym typeface="+mn-ea"/>
              </a:rPr>
              <a:t>以信仰、直觉、本能为旗帜反对理性主义</a:t>
            </a:r>
            <a:endParaRPr lang="zh-CN" altLang="en-US" sz="3200" dirty="0">
              <a:solidFill>
                <a:schemeClr val="tx1"/>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656715" y="1088390"/>
            <a:ext cx="10142855" cy="5055870"/>
          </a:xfrm>
          <a:prstGeom prst="rect">
            <a:avLst/>
          </a:prstGeom>
          <a:noFill/>
        </p:spPr>
        <p:txBody>
          <a:bodyPr wrap="square" rtlCol="0" anchor="ctr">
            <a:spAutoFit/>
          </a:bodyPr>
          <a:lstStyle/>
          <a:p>
            <a:pPr eaLnBrk="1" latinLnBrk="0" hangingPunct="1">
              <a:lnSpc>
                <a:spcPct val="150000"/>
              </a:lnSpc>
            </a:pPr>
            <a:r>
              <a:rPr lang="zh-CN" sz="3600" dirty="0">
                <a:solidFill>
                  <a:srgbClr val="FF0000"/>
                </a:solidFill>
                <a:latin typeface="黑体" panose="02010609060101010101" pitchFamily="49" charset="-122"/>
                <a:ea typeface="黑体" panose="02010609060101010101" pitchFamily="49" charset="-122"/>
                <a:sym typeface="+mn-ea"/>
              </a:rPr>
              <a:t>二、理性思维与逻辑</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20000"/>
              </a:lnSpc>
            </a:pP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理性思维需要逻辑保证</a:t>
            </a:r>
            <a:endParaRPr lang="zh-CN" altLang="en-US" sz="3200" dirty="0">
              <a:latin typeface="黑体" panose="02010609060101010101" pitchFamily="49" charset="-122"/>
              <a:ea typeface="黑体" panose="02010609060101010101" pitchFamily="49" charset="-122"/>
            </a:endParaRPr>
          </a:p>
          <a:p>
            <a:pPr eaLnBrk="1" latinLnBrk="0" hangingPunct="1">
              <a:lnSpc>
                <a:spcPct val="120000"/>
              </a:lnSpc>
            </a:pP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chemeClr val="accent1"/>
                </a:solidFill>
                <a:effectLst/>
                <a:latin typeface="黑体" panose="02010609060101010101" pitchFamily="49" charset="-122"/>
                <a:ea typeface="黑体" panose="02010609060101010101" pitchFamily="49" charset="-122"/>
                <a:sym typeface="+mn-ea"/>
              </a:rPr>
              <a:t>逻辑帮助我们正确地运用理性思维能力去探求知识、成功交际和论证辩谬。</a:t>
            </a:r>
            <a:endParaRPr lang="zh-CN" altLang="en-US" sz="3200" dirty="0">
              <a:solidFill>
                <a:schemeClr val="accent1"/>
              </a:solidFill>
              <a:effectLst/>
              <a:latin typeface="黑体" panose="02010609060101010101" pitchFamily="49" charset="-122"/>
              <a:ea typeface="黑体" panose="02010609060101010101" pitchFamily="49" charset="-122"/>
              <a:sym typeface="+mn-ea"/>
            </a:endParaRPr>
          </a:p>
          <a:p>
            <a:pPr eaLnBrk="1" latinLnBrk="0" hangingPunct="1">
              <a:lnSpc>
                <a:spcPct val="120000"/>
              </a:lnSpc>
            </a:pPr>
            <a:r>
              <a:rPr lang="zh-CN" altLang="en-US" sz="3200" dirty="0">
                <a:solidFill>
                  <a:schemeClr val="accent1"/>
                </a:solidFill>
                <a:effectLst/>
                <a:latin typeface="黑体" panose="02010609060101010101" pitchFamily="49" charset="-122"/>
                <a:ea typeface="黑体" panose="02010609060101010101" pitchFamily="49" charset="-122"/>
                <a:sym typeface="+mn-ea"/>
              </a:rPr>
              <a:t>    理性思维至少不能包含逻辑矛盾。</a:t>
            </a:r>
            <a:endParaRPr lang="zh-CN" altLang="en-US" sz="3200" dirty="0">
              <a:solidFill>
                <a:schemeClr val="accent1"/>
              </a:solidFill>
              <a:effectLst/>
              <a:latin typeface="黑体" panose="02010609060101010101" pitchFamily="49" charset="-122"/>
              <a:ea typeface="黑体" panose="02010609060101010101" pitchFamily="49" charset="-122"/>
              <a:sym typeface="+mn-ea"/>
            </a:endParaRPr>
          </a:p>
          <a:p>
            <a:pPr eaLnBrk="1" latinLnBrk="0" hangingPunct="1">
              <a:lnSpc>
                <a:spcPct val="120000"/>
              </a:lnSpc>
            </a:pPr>
            <a:r>
              <a:rPr lang="en-US" altLang="zh-CN" sz="3200" dirty="0">
                <a:latin typeface="黑体" panose="02010609060101010101" pitchFamily="49" charset="-122"/>
                <a:ea typeface="黑体" panose="02010609060101010101" pitchFamily="49" charset="-122"/>
                <a:sym typeface="+mn-ea"/>
              </a:rPr>
              <a:t>2.</a:t>
            </a:r>
            <a:r>
              <a:rPr lang="zh-CN" altLang="en-US" sz="3200" dirty="0">
                <a:latin typeface="黑体" panose="02010609060101010101" pitchFamily="49" charset="-122"/>
                <a:ea typeface="黑体" panose="02010609060101010101" pitchFamily="49" charset="-122"/>
                <a:sym typeface="+mn-ea"/>
              </a:rPr>
              <a:t>逻辑是理性思维的基础与界限</a:t>
            </a:r>
            <a:endParaRPr lang="zh-CN" altLang="en-US" sz="3200" dirty="0">
              <a:latin typeface="黑体" panose="02010609060101010101" pitchFamily="49" charset="-122"/>
              <a:ea typeface="黑体" panose="02010609060101010101" pitchFamily="49" charset="-122"/>
            </a:endParaRPr>
          </a:p>
          <a:p>
            <a:pPr algn="l" eaLnBrk="1" latinLnBrk="0" hangingPunct="1">
              <a:lnSpc>
                <a:spcPct val="120000"/>
              </a:lnSpc>
              <a:buNone/>
            </a:pPr>
            <a:r>
              <a:rPr lang="zh-CN" altLang="en-US"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chemeClr val="accent1"/>
                </a:solidFill>
                <a:effectLst/>
                <a:latin typeface="黑体" panose="02010609060101010101" pitchFamily="49" charset="-122"/>
                <a:ea typeface="黑体" panose="02010609060101010101" pitchFamily="49" charset="-122"/>
                <a:sym typeface="+mn-ea"/>
              </a:rPr>
              <a:t>维特根斯坦：逻辑是思维的界限。</a:t>
            </a:r>
            <a:endParaRPr lang="zh-CN" altLang="en-US" sz="3200" dirty="0">
              <a:solidFill>
                <a:schemeClr val="accent1"/>
              </a:solidFill>
              <a:effectLst/>
              <a:latin typeface="黑体" panose="02010609060101010101" pitchFamily="49" charset="-122"/>
              <a:ea typeface="黑体" panose="02010609060101010101" pitchFamily="49" charset="-122"/>
            </a:endParaRPr>
          </a:p>
          <a:p>
            <a:pPr eaLnBrk="1" latinLnBrk="0" hangingPunct="1">
              <a:lnSpc>
                <a:spcPct val="120000"/>
              </a:lnSpc>
            </a:pPr>
            <a:r>
              <a:rPr lang="en-US" altLang="zh-CN" sz="3200" dirty="0">
                <a:latin typeface="黑体" panose="02010609060101010101" pitchFamily="49" charset="-122"/>
                <a:ea typeface="黑体" panose="02010609060101010101" pitchFamily="49" charset="-122"/>
                <a:sym typeface="+mn-ea"/>
              </a:rPr>
              <a:t>3.</a:t>
            </a:r>
            <a:r>
              <a:rPr lang="zh-CN" altLang="en-US" sz="3200" dirty="0">
                <a:latin typeface="黑体" panose="02010609060101010101" pitchFamily="49" charset="-122"/>
                <a:ea typeface="黑体" panose="02010609060101010101" pitchFamily="49" charset="-122"/>
                <a:sym typeface="+mn-ea"/>
              </a:rPr>
              <a:t>逻辑不是理性思维的全部</a:t>
            </a:r>
            <a:endParaRPr lang="zh-CN" altLang="en-US" sz="3200" dirty="0">
              <a:solidFill>
                <a:schemeClr val="accent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2052955" y="1805305"/>
            <a:ext cx="9798685" cy="3486785"/>
          </a:xfrm>
          <a:prstGeom prst="rect">
            <a:avLst/>
          </a:prstGeom>
          <a:noFill/>
        </p:spPr>
        <p:txBody>
          <a:bodyPr wrap="square" rtlCol="0" anchor="ctr">
            <a:spAutoFit/>
          </a:bodyPr>
          <a:lstStyle/>
          <a:p>
            <a:pPr eaLnBrk="1" latinLnBrk="0" hangingPunct="1">
              <a:lnSpc>
                <a:spcPct val="120000"/>
              </a:lnSpc>
            </a:pPr>
            <a:r>
              <a:rPr lang="zh-CN" sz="3600" dirty="0">
                <a:solidFill>
                  <a:srgbClr val="FF0000"/>
                </a:solidFill>
                <a:latin typeface="黑体" panose="02010609060101010101" pitchFamily="49" charset="-122"/>
                <a:ea typeface="黑体" panose="02010609060101010101" pitchFamily="49" charset="-122"/>
                <a:sym typeface="+mn-ea"/>
              </a:rPr>
              <a:t>三、理性思维与批判性思维</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20000"/>
              </a:lnSpc>
            </a:pPr>
            <a:r>
              <a:rPr lang="en-US" altLang="zh-CN" sz="3600" dirty="0">
                <a:solidFill>
                  <a:schemeClr val="tx1"/>
                </a:solidFill>
                <a:latin typeface="黑体" panose="02010609060101010101" pitchFamily="49" charset="-122"/>
                <a:ea typeface="黑体" panose="02010609060101010101" pitchFamily="49" charset="-122"/>
                <a:sym typeface="+mn-ea"/>
              </a:rPr>
              <a:t>1.</a:t>
            </a:r>
            <a:r>
              <a:rPr lang="zh-CN" altLang="en-US" sz="3600" dirty="0">
                <a:solidFill>
                  <a:schemeClr val="tx1"/>
                </a:solidFill>
                <a:latin typeface="黑体" panose="02010609060101010101" pitchFamily="49" charset="-122"/>
                <a:ea typeface="黑体" panose="02010609060101010101" pitchFamily="49" charset="-122"/>
                <a:sym typeface="+mn-ea"/>
              </a:rPr>
              <a:t>理性主义具有批判性</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20000"/>
              </a:lnSpc>
            </a:pPr>
            <a:r>
              <a:rPr lang="zh-CN" altLang="en-US" sz="2800" dirty="0">
                <a:solidFill>
                  <a:srgbClr val="FF0000"/>
                </a:solidFill>
                <a:latin typeface="黑体" panose="02010609060101010101" pitchFamily="49" charset="-122"/>
                <a:ea typeface="黑体" panose="02010609060101010101" pitchFamily="49" charset="-122"/>
                <a:sym typeface="+mn-ea"/>
              </a:rPr>
              <a:t>客观</a:t>
            </a:r>
            <a:r>
              <a:rPr lang="zh-CN" altLang="en-US" sz="2800" dirty="0">
                <a:latin typeface="黑体" panose="02010609060101010101" pitchFamily="49" charset="-122"/>
                <a:ea typeface="黑体" panose="02010609060101010101" pitchFamily="49" charset="-122"/>
                <a:sym typeface="+mn-ea"/>
              </a:rPr>
              <a:t>：寻求客观的理由</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而不是情感，来解决知识问题</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20000"/>
              </a:lnSpc>
              <a:buClr>
                <a:schemeClr val="tx2"/>
              </a:buClr>
              <a:buFont typeface="Wingdings" panose="05000000000000000000" pitchFamily="2" charset="2"/>
              <a:buNone/>
            </a:pPr>
            <a:r>
              <a:rPr lang="zh-CN" altLang="en-US" sz="2800" dirty="0">
                <a:solidFill>
                  <a:srgbClr val="FF0000"/>
                </a:solidFill>
                <a:latin typeface="黑体" panose="02010609060101010101" pitchFamily="49" charset="-122"/>
                <a:ea typeface="黑体" panose="02010609060101010101" pitchFamily="49" charset="-122"/>
                <a:sym typeface="+mn-ea"/>
              </a:rPr>
              <a:t>自省</a:t>
            </a:r>
            <a:r>
              <a:rPr lang="zh-CN" altLang="en-US" sz="2800" dirty="0">
                <a:latin typeface="黑体" panose="02010609060101010101" pitchFamily="49" charset="-122"/>
                <a:ea typeface="黑体" panose="02010609060101010101" pitchFamily="49" charset="-122"/>
                <a:sym typeface="+mn-ea"/>
              </a:rPr>
              <a:t>：勇于反思和抛弃自己的思考错误是理性的表现</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20000"/>
              </a:lnSpc>
              <a:buClr>
                <a:schemeClr val="tx2"/>
              </a:buClr>
              <a:buFont typeface="Wingdings" panose="05000000000000000000" pitchFamily="2" charset="2"/>
              <a:buNone/>
            </a:pPr>
            <a:r>
              <a:rPr lang="zh-CN" altLang="en-US" sz="2800" dirty="0">
                <a:solidFill>
                  <a:srgbClr val="FF0000"/>
                </a:solidFill>
                <a:latin typeface="黑体" panose="02010609060101010101" pitchFamily="49" charset="-122"/>
                <a:ea typeface="黑体" panose="02010609060101010101" pitchFamily="49" charset="-122"/>
                <a:sym typeface="+mn-ea"/>
              </a:rPr>
              <a:t>批判地建设</a:t>
            </a:r>
            <a:r>
              <a:rPr lang="zh-CN" altLang="en-US" sz="2800" dirty="0">
                <a:latin typeface="黑体" panose="02010609060101010101" pitchFamily="49" charset="-122"/>
                <a:ea typeface="黑体" panose="02010609060101010101" pitchFamily="49" charset="-122"/>
                <a:sym typeface="+mn-ea"/>
              </a:rPr>
              <a:t>：通过批判性的讨论而不是辩护，才能发展知识</a:t>
            </a:r>
            <a:endParaRPr lang="zh-CN" altLang="en-US" sz="2800" dirty="0">
              <a:latin typeface="黑体" panose="02010609060101010101" pitchFamily="49" charset="-122"/>
              <a:ea typeface="黑体" panose="02010609060101010101" pitchFamily="49" charset="-122"/>
            </a:endParaRPr>
          </a:p>
          <a:p>
            <a:pPr indent="0" eaLnBrk="1" latinLnBrk="0" hangingPunct="1">
              <a:lnSpc>
                <a:spcPct val="120000"/>
              </a:lnSpc>
              <a:buClr>
                <a:schemeClr val="tx2"/>
              </a:buClr>
              <a:buFont typeface="Wingdings" panose="05000000000000000000" pitchFamily="2" charset="2"/>
              <a:buNone/>
            </a:pPr>
            <a:r>
              <a:rPr lang="zh-CN" altLang="en-US" sz="2800" dirty="0">
                <a:solidFill>
                  <a:srgbClr val="FF0000"/>
                </a:solidFill>
                <a:latin typeface="黑体" panose="02010609060101010101" pitchFamily="49" charset="-122"/>
                <a:ea typeface="黑体" panose="02010609060101010101" pitchFamily="49" charset="-122"/>
                <a:sym typeface="+mn-ea"/>
              </a:rPr>
              <a:t>开放</a:t>
            </a:r>
            <a:r>
              <a:rPr lang="zh-CN" altLang="en-US" sz="2800" dirty="0">
                <a:latin typeface="黑体" panose="02010609060101010101" pitchFamily="49" charset="-122"/>
                <a:ea typeface="黑体" panose="02010609060101010101" pitchFamily="49" charset="-122"/>
                <a:sym typeface="+mn-ea"/>
              </a:rPr>
              <a:t>：得到论证的知识是具体的、相对的、暂时的</a:t>
            </a:r>
            <a:endParaRPr lang="zh-CN" sz="28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8"/>
          <p:cNvSpPr txBox="1"/>
          <p:nvPr/>
        </p:nvSpPr>
        <p:spPr>
          <a:xfrm>
            <a:off x="1945640" y="1492885"/>
            <a:ext cx="9845040" cy="4246245"/>
          </a:xfrm>
          <a:prstGeom prst="rect">
            <a:avLst/>
          </a:prstGeom>
          <a:noFill/>
        </p:spPr>
        <p:txBody>
          <a:bodyPr wrap="square" rtlCol="0" anchor="ctr">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批判性思维是对理性精神的把握</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indent="0" eaLnBrk="1" latinLnBrk="0" hangingPunct="1">
              <a:lnSpc>
                <a:spcPct val="150000"/>
              </a:lnSpc>
              <a:buClr>
                <a:schemeClr val="tx2"/>
              </a:buClr>
              <a:buFont typeface="Wingdings" panose="05000000000000000000" pitchFamily="2" charset="2"/>
              <a:buNone/>
            </a:pPr>
            <a:r>
              <a:rPr lang="zh-CN" altLang="en-US" sz="3600" dirty="0">
                <a:solidFill>
                  <a:schemeClr val="tx1"/>
                </a:solidFill>
                <a:latin typeface="黑体" panose="02010609060101010101" pitchFamily="49" charset="-122"/>
                <a:ea typeface="黑体" panose="02010609060101010101" pitchFamily="49" charset="-122"/>
                <a:sym typeface="+mn-ea"/>
              </a:rPr>
              <a:t>求真（客观）</a:t>
            </a:r>
            <a:endParaRPr lang="zh-CN" altLang="en-US" sz="36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Clr>
                <a:schemeClr val="tx2"/>
              </a:buClr>
              <a:buFont typeface="Wingdings" panose="05000000000000000000" pitchFamily="2" charset="2"/>
              <a:buNone/>
            </a:pPr>
            <a:r>
              <a:rPr lang="zh-CN" altLang="en-US" sz="3600" dirty="0">
                <a:solidFill>
                  <a:schemeClr val="tx1"/>
                </a:solidFill>
                <a:latin typeface="黑体" panose="02010609060101010101" pitchFamily="49" charset="-122"/>
                <a:ea typeface="黑体" panose="02010609060101010101" pitchFamily="49" charset="-122"/>
                <a:sym typeface="+mn-ea"/>
              </a:rPr>
              <a:t>公正（独立和中立）</a:t>
            </a:r>
            <a:endParaRPr lang="zh-CN" altLang="en-US" sz="3600" dirty="0">
              <a:solidFill>
                <a:schemeClr val="tx1"/>
              </a:solidFill>
              <a:latin typeface="黑体" panose="02010609060101010101" pitchFamily="49" charset="-122"/>
              <a:ea typeface="黑体" panose="02010609060101010101" pitchFamily="49" charset="-122"/>
              <a:sym typeface="+mn-ea"/>
            </a:endParaRPr>
          </a:p>
          <a:p>
            <a:pPr indent="0" eaLnBrk="1" latinLnBrk="0" hangingPunct="1">
              <a:lnSpc>
                <a:spcPct val="150000"/>
              </a:lnSpc>
              <a:buClr>
                <a:schemeClr val="tx2"/>
              </a:buClr>
              <a:buFont typeface="Wingdings" panose="05000000000000000000" pitchFamily="2" charset="2"/>
              <a:buNone/>
            </a:pPr>
            <a:r>
              <a:rPr lang="zh-CN" altLang="en-US" sz="3600" dirty="0">
                <a:solidFill>
                  <a:schemeClr val="tx1"/>
                </a:solidFill>
                <a:latin typeface="黑体" panose="02010609060101010101" pitchFamily="49" charset="-122"/>
                <a:ea typeface="黑体" panose="02010609060101010101" pitchFamily="49" charset="-122"/>
                <a:sym typeface="+mn-ea"/>
              </a:rPr>
              <a:t>反思（自省和元思考）</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 y="1300480"/>
            <a:ext cx="5347970" cy="594296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5495925" y="3204210"/>
            <a:ext cx="41789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60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问题与主张</a:t>
            </a:r>
            <a:endParaRPr lang="zh-CN" altLang="en-US" sz="6000" dirty="0">
              <a:solidFill>
                <a:srgbClr val="FF0000"/>
              </a:solidFill>
              <a:effectLst/>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3" name="Text Box 3"/>
          <p:cNvSpPr>
            <a:spLocks noChangeArrowheads="1"/>
          </p:cNvSpPr>
          <p:nvPr/>
        </p:nvSpPr>
        <p:spPr bwMode="auto">
          <a:xfrm>
            <a:off x="4912965" y="163568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3</a:t>
            </a:r>
            <a:endParaRPr lang="zh-CN" alt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481580"/>
            <a:ext cx="7061200" cy="737235"/>
          </a:xfrm>
          <a:prstGeom prst="rect">
            <a:avLst/>
          </a:prstGeom>
          <a:noFill/>
        </p:spPr>
        <p:txBody>
          <a:bodyPr wrap="square" rtlCol="0" anchor="t">
            <a:spAutoFit/>
          </a:bodyPr>
          <a:lstStyle/>
          <a:p>
            <a:pPr eaLnBrk="1" latinLnBrk="0" hangingPunct="1">
              <a:lnSpc>
                <a:spcPct val="150000"/>
              </a:lnSpc>
            </a:pPr>
            <a:r>
              <a:rPr lang="en-US" altLang="zh-CN" sz="2800">
                <a:latin typeface="黑体" panose="02010609060101010101" pitchFamily="49" charset="-122"/>
                <a:ea typeface="黑体" panose="02010609060101010101" pitchFamily="49" charset="-122"/>
                <a:sym typeface="+mn-ea"/>
              </a:rPr>
              <a:t>   </a:t>
            </a:r>
            <a:endParaRPr lang="zh-CN" altLang="en-US" sz="2800">
              <a:solidFill>
                <a:schemeClr val="accent1"/>
              </a:solidFill>
              <a:latin typeface="黑体" panose="02010609060101010101" pitchFamily="49" charset="-122"/>
              <a:ea typeface="黑体" panose="02010609060101010101" pitchFamily="49" charset="-122"/>
              <a:sym typeface="+mn-ea"/>
            </a:endParaRPr>
          </a:p>
        </p:txBody>
      </p:sp>
      <p:sp>
        <p:nvSpPr>
          <p:cNvPr id="283" name="TextBox 8"/>
          <p:cNvSpPr txBox="1"/>
          <p:nvPr/>
        </p:nvSpPr>
        <p:spPr>
          <a:xfrm>
            <a:off x="4066540" y="1642428"/>
            <a:ext cx="7261860" cy="3856355"/>
          </a:xfrm>
          <a:prstGeom prst="rect">
            <a:avLst/>
          </a:prstGeom>
          <a:noFill/>
        </p:spPr>
        <p:txBody>
          <a:bodyPr wrap="square" rtlCol="0" anchor="ctr">
            <a:spAutoFit/>
          </a:bodyPr>
          <a:lstStyle/>
          <a:p>
            <a:pPr eaLnBrk="1" latinLnBrk="0" hangingPunct="1">
              <a:lnSpc>
                <a:spcPct val="170000"/>
              </a:lnSpc>
            </a:pPr>
            <a:r>
              <a:rPr lang="zh-CN" sz="3600" dirty="0">
                <a:solidFill>
                  <a:srgbClr val="FF0000"/>
                </a:solidFill>
                <a:latin typeface="黑体" panose="02010609060101010101" pitchFamily="49" charset="-122"/>
                <a:ea typeface="黑体" panose="02010609060101010101" pitchFamily="49" charset="-122"/>
                <a:sym typeface="+mn-ea"/>
              </a:rPr>
              <a:t>一、问题的理解与回答</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zh-CN" sz="3600" dirty="0">
                <a:solidFill>
                  <a:srgbClr val="FF0000"/>
                </a:solidFill>
                <a:latin typeface="黑体" panose="02010609060101010101" pitchFamily="49" charset="-122"/>
                <a:ea typeface="黑体" panose="02010609060101010101" pitchFamily="49" charset="-122"/>
                <a:sym typeface="+mn-ea"/>
              </a:rPr>
              <a:t>二、问题的问题</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zh-CN" sz="3600" dirty="0">
                <a:solidFill>
                  <a:srgbClr val="FF0000"/>
                </a:solidFill>
                <a:latin typeface="黑体" panose="02010609060101010101" pitchFamily="49" charset="-122"/>
                <a:ea typeface="黑体" panose="02010609060101010101" pitchFamily="49" charset="-122"/>
                <a:sym typeface="+mn-ea"/>
              </a:rPr>
              <a:t>三、合理的论证</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zh-CN" sz="3600" dirty="0">
                <a:solidFill>
                  <a:srgbClr val="FF0000"/>
                </a:solidFill>
                <a:latin typeface="黑体" panose="02010609060101010101" pitchFamily="49" charset="-122"/>
                <a:ea typeface="黑体" panose="02010609060101010101" pitchFamily="49" charset="-122"/>
                <a:sym typeface="+mn-ea"/>
              </a:rPr>
              <a:t>四、恰当的提问</a:t>
            </a:r>
            <a:endParaRPr lang="zh-CN" sz="36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481580"/>
            <a:ext cx="7061200" cy="3876675"/>
          </a:xfrm>
          <a:prstGeom prst="rect">
            <a:avLst/>
          </a:prstGeom>
          <a:noFill/>
        </p:spPr>
        <p:txBody>
          <a:bodyPr wrap="square" rtlCol="0" anchor="t">
            <a:spAutoFit/>
          </a:bodyPr>
          <a:lstStyle/>
          <a:p>
            <a:pPr eaLnBrk="1" latinLnBrk="0" hangingPunct="1">
              <a:lnSpc>
                <a:spcPct val="150000"/>
              </a:lnSpc>
            </a:pPr>
            <a:r>
              <a:rPr lang="zh-CN" sz="3600" dirty="0">
                <a:solidFill>
                  <a:srgbClr val="FF0000"/>
                </a:solidFill>
                <a:latin typeface="黑体" panose="02010609060101010101" pitchFamily="49" charset="-122"/>
                <a:ea typeface="黑体" panose="02010609060101010101" pitchFamily="49" charset="-122"/>
                <a:sym typeface="+mn-ea"/>
              </a:rPr>
              <a:t>一、问题的理解与回答</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sz="3200">
                <a:latin typeface="黑体" panose="02010609060101010101" pitchFamily="49" charset="-122"/>
                <a:ea typeface="黑体" panose="02010609060101010101" pitchFamily="49" charset="-122"/>
                <a:sym typeface="+mn-ea"/>
              </a:rPr>
              <a:t>1.</a:t>
            </a:r>
            <a:r>
              <a:rPr lang="zh-CN" altLang="en-US" sz="3200">
                <a:latin typeface="黑体" panose="02010609060101010101" pitchFamily="49" charset="-122"/>
                <a:ea typeface="黑体" panose="02010609060101010101" pitchFamily="49" charset="-122"/>
                <a:sym typeface="+mn-ea"/>
              </a:rPr>
              <a:t>问题</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2.</a:t>
            </a:r>
            <a:r>
              <a:rPr lang="zh-CN" altLang="en-US" sz="3200">
                <a:latin typeface="黑体" panose="02010609060101010101" pitchFamily="49" charset="-122"/>
                <a:ea typeface="黑体" panose="02010609060101010101" pitchFamily="49" charset="-122"/>
                <a:sym typeface="+mn-ea"/>
              </a:rPr>
              <a:t>问题的分类</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3.</a:t>
            </a:r>
            <a:r>
              <a:rPr lang="zh-CN" altLang="en-US" sz="3200">
                <a:latin typeface="黑体" panose="02010609060101010101" pitchFamily="49" charset="-122"/>
                <a:ea typeface="黑体" panose="02010609060101010101" pitchFamily="49" charset="-122"/>
                <a:sym typeface="+mn-ea"/>
              </a:rPr>
              <a:t>问题中的预设</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4.</a:t>
            </a:r>
            <a:r>
              <a:rPr lang="zh-CN" altLang="en-US" sz="3200">
                <a:latin typeface="黑体" panose="02010609060101010101" pitchFamily="49" charset="-122"/>
                <a:ea typeface="黑体" panose="02010609060101010101" pitchFamily="49" charset="-122"/>
                <a:sym typeface="+mn-ea"/>
              </a:rPr>
              <a:t>问题的回答</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70225" y="951865"/>
            <a:ext cx="8571230" cy="5631180"/>
          </a:xfrm>
          <a:prstGeom prst="rect">
            <a:avLst/>
          </a:prstGeom>
          <a:noFill/>
        </p:spPr>
        <p:txBody>
          <a:bodyPr wrap="square" rtlCol="0" anchor="t">
            <a:spAutoFit/>
          </a:bodyPr>
          <a:lstStyle/>
          <a:p>
            <a:pPr eaLnBrk="1" latinLnBrk="0" hangingPunct="1">
              <a:lnSpc>
                <a:spcPct val="150000"/>
              </a:lnSpc>
            </a:pPr>
            <a:r>
              <a:rPr lang="en-US" sz="3600">
                <a:solidFill>
                  <a:srgbClr val="FF0000"/>
                </a:solidFill>
                <a:latin typeface="黑体" panose="02010609060101010101" pitchFamily="49" charset="-122"/>
                <a:ea typeface="黑体" panose="02010609060101010101" pitchFamily="49" charset="-122"/>
                <a:sym typeface="+mn-ea"/>
              </a:rPr>
              <a:t>1.</a:t>
            </a:r>
            <a:r>
              <a:rPr lang="zh-CN" altLang="en-US" sz="3600">
                <a:solidFill>
                  <a:srgbClr val="FF0000"/>
                </a:solidFill>
                <a:latin typeface="黑体" panose="02010609060101010101" pitchFamily="49" charset="-122"/>
                <a:ea typeface="黑体" panose="02010609060101010101" pitchFamily="49" charset="-122"/>
                <a:sym typeface="+mn-ea"/>
              </a:rPr>
              <a:t>问题</a:t>
            </a:r>
            <a:endParaRPr lang="zh-CN" altLang="en-US" sz="360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定义：问题是希望得到一个相应信息的请求，通常表达为一个疑问句。</a:t>
            </a:r>
            <a:r>
              <a:rPr lang="zh-CN" altLang="en-US" sz="2800">
                <a:latin typeface="黑体" panose="02010609060101010101" pitchFamily="49" charset="-122"/>
                <a:ea typeface="黑体" panose="02010609060101010101" pitchFamily="49" charset="-122"/>
                <a:sym typeface="+mn-ea"/>
              </a:rPr>
              <a:t> </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solidFill>
                  <a:srgbClr val="FF0000"/>
                </a:solidFill>
                <a:latin typeface="黑体" panose="02010609060101010101" pitchFamily="49" charset="-122"/>
                <a:ea typeface="黑体" panose="02010609060101010101" pitchFamily="49" charset="-122"/>
                <a:sym typeface="+mn-ea"/>
              </a:rPr>
              <a:t>案例</a:t>
            </a:r>
            <a:r>
              <a:rPr lang="zh-CN" altLang="en-US" sz="2800">
                <a:latin typeface="黑体" panose="02010609060101010101" pitchFamily="49" charset="-122"/>
                <a:ea typeface="黑体" panose="02010609060101010101" pitchFamily="49" charset="-122"/>
                <a:sym typeface="+mn-ea"/>
              </a:rPr>
              <a:t>：</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en-US" altLang="zh-CN" sz="2800">
                <a:latin typeface="黑体" panose="02010609060101010101" pitchFamily="49" charset="-122"/>
                <a:ea typeface="黑体" panose="02010609060101010101" pitchFamily="49" charset="-122"/>
                <a:sym typeface="+mn-ea"/>
              </a:rPr>
              <a:t>1.</a:t>
            </a:r>
            <a:r>
              <a:rPr lang="zh-CN" altLang="en-US" sz="2800">
                <a:latin typeface="黑体" panose="02010609060101010101" pitchFamily="49" charset="-122"/>
                <a:ea typeface="黑体" panose="02010609060101010101" pitchFamily="49" charset="-122"/>
                <a:sym typeface="+mn-ea"/>
              </a:rPr>
              <a:t>孔子有几个儿子？</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en-US" altLang="zh-CN" sz="2800">
                <a:latin typeface="黑体" panose="02010609060101010101" pitchFamily="49" charset="-122"/>
                <a:ea typeface="黑体" panose="02010609060101010101" pitchFamily="49" charset="-122"/>
                <a:sym typeface="+mn-ea"/>
              </a:rPr>
              <a:t>2.</a:t>
            </a:r>
            <a:r>
              <a:rPr lang="zh-CN" altLang="en-US" sz="2800">
                <a:latin typeface="黑体" panose="02010609060101010101" pitchFamily="49" charset="-122"/>
                <a:ea typeface="黑体" panose="02010609060101010101" pitchFamily="49" charset="-122"/>
                <a:sym typeface="+mn-ea"/>
              </a:rPr>
              <a:t>所有的神仙都会飞吗？</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en-US" altLang="zh-CN" sz="2800">
                <a:latin typeface="黑体" panose="02010609060101010101" pitchFamily="49" charset="-122"/>
                <a:ea typeface="黑体" panose="02010609060101010101" pitchFamily="49" charset="-122"/>
                <a:sym typeface="+mn-ea"/>
              </a:rPr>
              <a:t>3.</a:t>
            </a:r>
            <a:r>
              <a:rPr lang="zh-CN" altLang="en-US" sz="2800">
                <a:latin typeface="黑体" panose="02010609060101010101" pitchFamily="49" charset="-122"/>
                <a:ea typeface="黑体" panose="02010609060101010101" pitchFamily="49" charset="-122"/>
                <a:sym typeface="+mn-ea"/>
              </a:rPr>
              <a:t>你在抢劫银行的时候谁为你把风？</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solidFill>
                  <a:srgbClr val="FF0000"/>
                </a:solidFill>
                <a:latin typeface="黑体" panose="02010609060101010101" pitchFamily="49" charset="-122"/>
                <a:ea typeface="黑体" panose="02010609060101010101" pitchFamily="49" charset="-122"/>
                <a:sym typeface="+mn-ea"/>
              </a:rPr>
              <a:t>讨论：这三个问题有什么不同？</a:t>
            </a:r>
            <a:endParaRPr lang="zh-CN" altLang="en-US" sz="280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35705" y="2047240"/>
            <a:ext cx="7061200" cy="2399665"/>
          </a:xfrm>
          <a:prstGeom prst="rect">
            <a:avLst/>
          </a:prstGeom>
          <a:noFill/>
        </p:spPr>
        <p:txBody>
          <a:bodyPr wrap="square" rtlCol="0" anchor="t">
            <a:spAutoFit/>
          </a:bodyPr>
          <a:lstStyle/>
          <a:p>
            <a:pPr eaLnBrk="1" latinLnBrk="0" hangingPunct="1">
              <a:lnSpc>
                <a:spcPct val="150000"/>
              </a:lnSpc>
            </a:pPr>
            <a:r>
              <a:rPr lang="en-US" altLang="zh-CN" sz="3600">
                <a:solidFill>
                  <a:srgbClr val="FF0000"/>
                </a:solidFill>
                <a:latin typeface="黑体" panose="02010609060101010101" pitchFamily="49" charset="-122"/>
                <a:ea typeface="黑体" panose="02010609060101010101" pitchFamily="49" charset="-122"/>
                <a:sym typeface="+mn-ea"/>
              </a:rPr>
              <a:t>2.</a:t>
            </a:r>
            <a:r>
              <a:rPr lang="zh-CN" altLang="en-US" sz="3600">
                <a:solidFill>
                  <a:srgbClr val="FF0000"/>
                </a:solidFill>
                <a:latin typeface="黑体" panose="02010609060101010101" pitchFamily="49" charset="-122"/>
                <a:ea typeface="黑体" panose="02010609060101010101" pitchFamily="49" charset="-122"/>
                <a:sym typeface="+mn-ea"/>
              </a:rPr>
              <a:t>问题的分类与回答要点</a:t>
            </a:r>
            <a:endParaRPr lang="zh-CN" altLang="en-US" sz="360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1</a:t>
            </a:r>
            <a:r>
              <a:rPr lang="zh-CN" altLang="en-US" sz="3200">
                <a:latin typeface="黑体" panose="02010609060101010101" pitchFamily="49" charset="-122"/>
                <a:ea typeface="黑体" panose="02010609060101010101" pitchFamily="49" charset="-122"/>
                <a:sym typeface="+mn-ea"/>
              </a:rPr>
              <a:t>）简单问题与复合问题</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2</a:t>
            </a:r>
            <a:r>
              <a:rPr lang="zh-CN" altLang="en-US" sz="3200">
                <a:latin typeface="黑体" panose="02010609060101010101" pitchFamily="49" charset="-122"/>
                <a:ea typeface="黑体" panose="02010609060101010101" pitchFamily="49" charset="-122"/>
                <a:sym typeface="+mn-ea"/>
              </a:rPr>
              <a:t>）问题回答的要点</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57120" y="695325"/>
            <a:ext cx="9902190" cy="5631180"/>
          </a:xfrm>
          <a:prstGeom prst="rect">
            <a:avLst/>
          </a:prstGeom>
          <a:noFill/>
        </p:spPr>
        <p:txBody>
          <a:bodyPr wrap="square" rtlCol="0" anchor="t">
            <a:spAutoFit/>
          </a:bodyPr>
          <a:lstStyle/>
          <a:p>
            <a:pPr eaLnBrk="1" latinLnBrk="0" hangingPunct="1">
              <a:lnSpc>
                <a:spcPct val="150000"/>
              </a:lnSpc>
            </a:pPr>
            <a:r>
              <a:rPr lang="en-US" sz="3600" dirty="0">
                <a:solidFill>
                  <a:schemeClr val="tx1"/>
                </a:solidFill>
                <a:latin typeface="黑体" panose="02010609060101010101" pitchFamily="49" charset="-122"/>
                <a:ea typeface="黑体" panose="02010609060101010101" pitchFamily="49" charset="-122"/>
                <a:sym typeface="+mn-ea"/>
              </a:rPr>
              <a:t>(1)</a:t>
            </a:r>
            <a:r>
              <a:rPr lang="zh-CN" altLang="en-US" sz="3600" dirty="0">
                <a:solidFill>
                  <a:schemeClr val="tx1"/>
                </a:solidFill>
                <a:latin typeface="黑体" panose="02010609060101010101" pitchFamily="49" charset="-122"/>
                <a:ea typeface="黑体" panose="02010609060101010101" pitchFamily="49" charset="-122"/>
                <a:sym typeface="+mn-ea"/>
              </a:rPr>
              <a:t>简单问题与复合问题</a:t>
            </a:r>
            <a:endParaRPr lang="zh-CN" altLang="en-US" sz="36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简单问题</a:t>
            </a:r>
            <a:r>
              <a:rPr lang="zh-CN" altLang="en-US" sz="3200" dirty="0">
                <a:solidFill>
                  <a:schemeClr val="tx1"/>
                </a:solidFill>
                <a:latin typeface="黑体" panose="02010609060101010101" pitchFamily="49" charset="-122"/>
                <a:ea typeface="黑体" panose="02010609060101010101" pitchFamily="49" charset="-122"/>
                <a:sym typeface="+mn-ea"/>
              </a:rPr>
              <a:t>：是由疑问词和简单陈述句构成的问句。</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例如：现任法国总统是秃头吗？</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谁愿意去承担炸碉堡的光荣任务？</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复合问题</a:t>
            </a:r>
            <a:r>
              <a:rPr lang="zh-CN" altLang="en-US" sz="3200" dirty="0">
                <a:solidFill>
                  <a:schemeClr val="tx1"/>
                </a:solidFill>
                <a:latin typeface="黑体" panose="02010609060101010101" pitchFamily="49" charset="-122"/>
                <a:ea typeface="黑体" panose="02010609060101010101" pitchFamily="49" charset="-122"/>
                <a:sym typeface="+mn-ea"/>
              </a:rPr>
              <a:t>：是有多个简单问题构成的问题。</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例如：大家有什么疑问？</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那个在城楼上的人是谁？他看起来是不是像一条狗？</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如果张三要去图书馆，他会走什么路线？</a:t>
            </a:r>
            <a:endParaRPr lang="zh-CN" altLang="en-US"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95" y="2890520"/>
            <a:ext cx="3630295" cy="434721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0"/>
          <p:cNvSpPr>
            <a:spLocks noChangeArrowheads="1"/>
          </p:cNvSpPr>
          <p:nvPr/>
        </p:nvSpPr>
        <p:spPr bwMode="auto">
          <a:xfrm>
            <a:off x="1558290" y="706755"/>
            <a:ext cx="600202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latinLnBrk="0" hangingPunct="1">
              <a:lnSpc>
                <a:spcPct val="100000"/>
              </a:lnSpc>
              <a:spcBef>
                <a:spcPts val="600"/>
              </a:spcBef>
            </a:pPr>
            <a:r>
              <a:rPr lang="zh-CN" altLang="en-US" sz="4000" dirty="0">
                <a:solidFill>
                  <a:schemeClr val="tx1"/>
                </a:solidFill>
                <a:latin typeface="黑体" panose="02010609060101010101" pitchFamily="49" charset="-122"/>
                <a:ea typeface="黑体" panose="02010609060101010101" pitchFamily="49" charset="-122"/>
                <a:sym typeface="Arial" panose="020B0604020202020204" pitchFamily="34" charset="0"/>
              </a:rPr>
              <a:t>苏格拉底的洞穴比喻</a:t>
            </a:r>
            <a:endParaRPr lang="zh-CN" altLang="en-US" sz="4000" dirty="0">
              <a:solidFill>
                <a:schemeClr val="tx1"/>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文本框 8"/>
          <p:cNvSpPr txBox="1"/>
          <p:nvPr/>
        </p:nvSpPr>
        <p:spPr>
          <a:xfrm>
            <a:off x="2224405" y="2889885"/>
            <a:ext cx="6838950" cy="922020"/>
          </a:xfrm>
          <a:prstGeom prst="rect">
            <a:avLst/>
          </a:prstGeom>
          <a:noFill/>
        </p:spPr>
        <p:txBody>
          <a:bodyPr wrap="square" rtlCol="0">
            <a:spAutoFit/>
          </a:bodyPr>
          <a:p>
            <a:pPr eaLnBrk="1" latinLnBrk="0" hangingPunct="1">
              <a:lnSpc>
                <a:spcPct val="150000"/>
              </a:lnSpc>
            </a:pPr>
            <a:r>
              <a:rPr lang="en-US" altLang="zh-CN" sz="3600" dirty="0">
                <a:latin typeface="黑体" panose="02010609060101010101" pitchFamily="49" charset="-122"/>
                <a:ea typeface="黑体" panose="02010609060101010101" pitchFamily="49" charset="-122"/>
              </a:rPr>
              <a:t>   </a:t>
            </a:r>
            <a:endParaRPr lang="zh-CN" altLang="en-US" sz="3600" dirty="0">
              <a:latin typeface="黑体" panose="02010609060101010101" pitchFamily="49" charset="-122"/>
              <a:ea typeface="黑体" panose="02010609060101010101" pitchFamily="49" charset="-122"/>
            </a:endParaRPr>
          </a:p>
        </p:txBody>
      </p:sp>
      <p:pic>
        <p:nvPicPr>
          <p:cNvPr id="3" name="图片 2" descr="bbeddc5f3a354e479b634f83841c6abc_th"/>
          <p:cNvPicPr>
            <a:picLocks noChangeAspect="1"/>
          </p:cNvPicPr>
          <p:nvPr/>
        </p:nvPicPr>
        <p:blipFill>
          <a:blip r:embed="rId2"/>
          <a:stretch>
            <a:fillRect/>
          </a:stretch>
        </p:blipFill>
        <p:spPr>
          <a:xfrm>
            <a:off x="3947795" y="1768475"/>
            <a:ext cx="7739380" cy="5144770"/>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by="(-#ppt_w*2)" calcmode="lin" valueType="num">
                                      <p:cBhvr rctx="PPT">
                                        <p:cTn id="11" dur="500" autoRev="1" fill="hold">
                                          <p:stCondLst>
                                            <p:cond delay="0"/>
                                          </p:stCondLst>
                                        </p:cTn>
                                        <p:tgtEl>
                                          <p:spTgt spid="22"/>
                                        </p:tgtEl>
                                        <p:attrNameLst>
                                          <p:attrName>ppt_w</p:attrName>
                                        </p:attrNameLst>
                                      </p:cBhvr>
                                    </p:anim>
                                    <p:anim by="(#ppt_w*0.50)" calcmode="lin" valueType="num">
                                      <p:cBhvr>
                                        <p:cTn id="12" dur="500" decel="50000" autoRev="1" fill="hold">
                                          <p:stCondLst>
                                            <p:cond delay="0"/>
                                          </p:stCondLst>
                                        </p:cTn>
                                        <p:tgtEl>
                                          <p:spTgt spid="22"/>
                                        </p:tgtEl>
                                        <p:attrNameLst>
                                          <p:attrName>ppt_x</p:attrName>
                                        </p:attrNameLst>
                                      </p:cBhvr>
                                    </p:anim>
                                    <p:anim from="(-#ppt_h/2)" to="(#ppt_y)" calcmode="lin" valueType="num">
                                      <p:cBhvr>
                                        <p:cTn id="13" dur="1000" fill="hold">
                                          <p:stCondLst>
                                            <p:cond delay="0"/>
                                          </p:stCondLst>
                                        </p:cTn>
                                        <p:tgtEl>
                                          <p:spTgt spid="22"/>
                                        </p:tgtEl>
                                        <p:attrNameLst>
                                          <p:attrName>ppt_y</p:attrName>
                                        </p:attrNameLst>
                                      </p:cBhvr>
                                    </p:anim>
                                    <p:animRot by="21600000">
                                      <p:cBhvr>
                                        <p:cTn id="14" dur="1000" fill="hold">
                                          <p:stCondLst>
                                            <p:cond delay="0"/>
                                          </p:stCondLst>
                                        </p:cTn>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33370" y="2047240"/>
            <a:ext cx="7963535" cy="5262245"/>
          </a:xfrm>
          <a:prstGeom prst="rect">
            <a:avLst/>
          </a:prstGeom>
          <a:noFill/>
        </p:spPr>
        <p:txBody>
          <a:bodyPr wrap="square" rtlCol="0" anchor="t">
            <a:spAutoFit/>
          </a:bodyPr>
          <a:lstStyle/>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简单问题的类型：</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是非型</a:t>
            </a:r>
            <a:r>
              <a:rPr lang="zh-CN" altLang="en-US" sz="3200">
                <a:latin typeface="黑体" panose="02010609060101010101" pitchFamily="49" charset="-122"/>
                <a:ea typeface="黑体" panose="02010609060101010101" pitchFamily="49" charset="-122"/>
                <a:sym typeface="+mn-ea"/>
              </a:rPr>
              <a:t>：林黛玉是不是喜欢贾宝玉？</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选择型</a:t>
            </a:r>
            <a:r>
              <a:rPr lang="zh-CN" altLang="en-US" sz="3200">
                <a:latin typeface="黑体" panose="02010609060101010101" pitchFamily="49" charset="-122"/>
                <a:ea typeface="黑体" panose="02010609060101010101" pitchFamily="49" charset="-122"/>
                <a:sym typeface="+mn-ea"/>
              </a:rPr>
              <a:t>：你星期天是去爬山还是去看电影？</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特指型</a:t>
            </a:r>
            <a:r>
              <a:rPr lang="zh-CN" altLang="en-US" sz="3200">
                <a:latin typeface="黑体" panose="02010609060101010101" pitchFamily="49" charset="-122"/>
                <a:ea typeface="黑体" panose="02010609060101010101" pitchFamily="49" charset="-122"/>
                <a:sym typeface="+mn-ea"/>
              </a:rPr>
              <a:t>：谁是凶手？</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93440" y="1410335"/>
            <a:ext cx="8059420" cy="4061460"/>
          </a:xfrm>
          <a:prstGeom prst="rect">
            <a:avLst/>
          </a:prstGeom>
          <a:noFill/>
        </p:spPr>
        <p:txBody>
          <a:bodyPr wrap="square" rtlCol="0" anchor="t">
            <a:spAutoFit/>
          </a:bodyPr>
          <a:lstStyle/>
          <a:p>
            <a:pPr eaLnBrk="1" latinLnBrk="0" hangingPunct="1">
              <a:lnSpc>
                <a:spcPct val="150000"/>
              </a:lnSpc>
            </a:pPr>
            <a:r>
              <a:rPr lang="zh-CN" altLang="en-US" sz="3600">
                <a:solidFill>
                  <a:schemeClr val="tx1"/>
                </a:solidFill>
                <a:latin typeface="黑体" panose="02010609060101010101" pitchFamily="49" charset="-122"/>
                <a:ea typeface="黑体" panose="02010609060101010101" pitchFamily="49" charset="-122"/>
                <a:sym typeface="+mn-ea"/>
              </a:rPr>
              <a:t>复合问题的种类：</a:t>
            </a:r>
            <a:endParaRPr lang="zh-CN" altLang="en-US" sz="360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a:solidFill>
                  <a:srgbClr val="FF0000"/>
                </a:solidFill>
                <a:latin typeface="黑体" panose="02010609060101010101" pitchFamily="49" charset="-122"/>
                <a:ea typeface="黑体" panose="02010609060101010101" pitchFamily="49" charset="-122"/>
                <a:sym typeface="+mn-ea"/>
              </a:rPr>
              <a:t>给定型问题：</a:t>
            </a:r>
            <a:r>
              <a:rPr lang="zh-CN" altLang="en-US" sz="3200">
                <a:solidFill>
                  <a:schemeClr val="tx1"/>
                </a:solidFill>
                <a:latin typeface="黑体" panose="02010609060101010101" pitchFamily="49" charset="-122"/>
                <a:ea typeface="黑体" panose="02010609060101010101" pitchFamily="49" charset="-122"/>
                <a:sym typeface="+mn-ea"/>
              </a:rPr>
              <a:t>已知直角三角形的两条直角边是</a:t>
            </a:r>
            <a:r>
              <a:rPr lang="en-US" altLang="zh-CN" sz="3200">
                <a:solidFill>
                  <a:schemeClr val="tx1"/>
                </a:solidFill>
                <a:latin typeface="黑体" panose="02010609060101010101" pitchFamily="49" charset="-122"/>
                <a:ea typeface="黑体" panose="02010609060101010101" pitchFamily="49" charset="-122"/>
                <a:sym typeface="+mn-ea"/>
              </a:rPr>
              <a:t>3</a:t>
            </a:r>
            <a:r>
              <a:rPr lang="zh-CN" altLang="en-US" sz="3200">
                <a:solidFill>
                  <a:schemeClr val="tx1"/>
                </a:solidFill>
                <a:latin typeface="黑体" panose="02010609060101010101" pitchFamily="49" charset="-122"/>
                <a:ea typeface="黑体" panose="02010609060101010101" pitchFamily="49" charset="-122"/>
                <a:sym typeface="+mn-ea"/>
              </a:rPr>
              <a:t>厘米和</a:t>
            </a:r>
            <a:r>
              <a:rPr lang="en-US" altLang="zh-CN" sz="3200">
                <a:solidFill>
                  <a:schemeClr val="tx1"/>
                </a:solidFill>
                <a:latin typeface="黑体" panose="02010609060101010101" pitchFamily="49" charset="-122"/>
                <a:ea typeface="黑体" panose="02010609060101010101" pitchFamily="49" charset="-122"/>
                <a:sym typeface="+mn-ea"/>
              </a:rPr>
              <a:t>4</a:t>
            </a:r>
            <a:r>
              <a:rPr lang="zh-CN" altLang="en-US" sz="3200">
                <a:solidFill>
                  <a:schemeClr val="tx1"/>
                </a:solidFill>
                <a:latin typeface="黑体" panose="02010609060101010101" pitchFamily="49" charset="-122"/>
                <a:ea typeface="黑体" panose="02010609060101010101" pitchFamily="49" charset="-122"/>
                <a:sym typeface="+mn-ea"/>
              </a:rPr>
              <a:t>厘米，它的斜边有多长？</a:t>
            </a:r>
            <a:endParaRPr lang="zh-CN" altLang="en-US" sz="320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a:solidFill>
                  <a:srgbClr val="FF0000"/>
                </a:solidFill>
                <a:latin typeface="黑体" panose="02010609060101010101" pitchFamily="49" charset="-122"/>
                <a:ea typeface="黑体" panose="02010609060101010101" pitchFamily="49" charset="-122"/>
                <a:sym typeface="+mn-ea"/>
              </a:rPr>
              <a:t>条件型问题：</a:t>
            </a:r>
            <a:r>
              <a:rPr lang="zh-CN" altLang="en-US" sz="3200">
                <a:solidFill>
                  <a:schemeClr val="tx1"/>
                </a:solidFill>
                <a:latin typeface="黑体" panose="02010609060101010101" pitchFamily="49" charset="-122"/>
                <a:ea typeface="黑体" panose="02010609060101010101" pitchFamily="49" charset="-122"/>
                <a:sym typeface="+mn-ea"/>
              </a:rPr>
              <a:t>如果小明不去上学，你说老师会不会请家长？</a:t>
            </a:r>
            <a:endParaRPr lang="zh-CN" altLang="en-US" sz="320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73780" y="1160780"/>
            <a:ext cx="8324850" cy="6092825"/>
          </a:xfrm>
          <a:prstGeom prst="rect">
            <a:avLst/>
          </a:prstGeom>
          <a:noFill/>
        </p:spPr>
        <p:txBody>
          <a:bodyPr wrap="square" rtlCol="0" anchor="t">
            <a:spAutoFit/>
          </a:bodyPr>
          <a:lstStyle/>
          <a:p>
            <a:pPr eaLnBrk="1" latinLnBrk="0" hangingPunct="1">
              <a:lnSpc>
                <a:spcPct val="150000"/>
              </a:lnSpc>
            </a:pPr>
            <a:r>
              <a:rPr lang="zh-CN" altLang="en-US" sz="3600">
                <a:latin typeface="黑体" panose="02010609060101010101" pitchFamily="49" charset="-122"/>
                <a:ea typeface="黑体" panose="02010609060101010101" pitchFamily="49" charset="-122"/>
                <a:sym typeface="+mn-ea"/>
              </a:rPr>
              <a:t>（</a:t>
            </a:r>
            <a:r>
              <a:rPr lang="en-US" altLang="zh-CN" sz="3600">
                <a:latin typeface="黑体" panose="02010609060101010101" pitchFamily="49" charset="-122"/>
                <a:ea typeface="黑体" panose="02010609060101010101" pitchFamily="49" charset="-122"/>
                <a:sym typeface="+mn-ea"/>
              </a:rPr>
              <a:t>2</a:t>
            </a:r>
            <a:r>
              <a:rPr lang="zh-CN" altLang="en-US" sz="3600">
                <a:latin typeface="黑体" panose="02010609060101010101" pitchFamily="49" charset="-122"/>
                <a:ea typeface="黑体" panose="02010609060101010101" pitchFamily="49" charset="-122"/>
                <a:sym typeface="+mn-ea"/>
              </a:rPr>
              <a:t>）问题回答的要点</a:t>
            </a:r>
            <a:endParaRPr lang="zh-CN" altLang="en-US" sz="36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要点一</a:t>
            </a:r>
            <a:r>
              <a:rPr lang="zh-CN" altLang="en-US" sz="3200">
                <a:latin typeface="黑体" panose="02010609060101010101" pitchFamily="49" charset="-122"/>
                <a:ea typeface="黑体" panose="02010609060101010101" pitchFamily="49" charset="-122"/>
                <a:sym typeface="+mn-ea"/>
              </a:rPr>
              <a:t>：对简单问题的回答尽量直接明确。</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    三种策略</a:t>
            </a:r>
            <a:r>
              <a:rPr lang="zh-CN" altLang="en-US" sz="3200">
                <a:latin typeface="黑体" panose="02010609060101010101" pitchFamily="49" charset="-122"/>
                <a:ea typeface="黑体" panose="02010609060101010101" pitchFamily="49" charset="-122"/>
                <a:sym typeface="+mn-ea"/>
              </a:rPr>
              <a:t>：</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是与不是；</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进行修正性回答；</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不知道。</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73195" y="2481580"/>
            <a:ext cx="7441565" cy="2491740"/>
          </a:xfrm>
          <a:prstGeom prst="rect">
            <a:avLst/>
          </a:prstGeom>
          <a:noFill/>
        </p:spPr>
        <p:txBody>
          <a:bodyPr wrap="square" rtlCol="0" anchor="t">
            <a:spAutoFit/>
          </a:bodyPr>
          <a:lstStyle/>
          <a:p>
            <a:pPr eaLnBrk="1" latinLnBrk="0" hangingPunct="1">
              <a:lnSpc>
                <a:spcPct val="150000"/>
              </a:lnSpc>
            </a:pPr>
            <a:r>
              <a:rPr lang="zh-CN" altLang="en-US" sz="3600">
                <a:solidFill>
                  <a:srgbClr val="FF0000"/>
                </a:solidFill>
                <a:latin typeface="黑体" panose="02010609060101010101" pitchFamily="49" charset="-122"/>
                <a:ea typeface="黑体" panose="02010609060101010101" pitchFamily="49" charset="-122"/>
                <a:sym typeface="+mn-ea"/>
              </a:rPr>
              <a:t>要点二</a:t>
            </a:r>
            <a:r>
              <a:rPr lang="zh-CN" altLang="en-US" sz="3600">
                <a:latin typeface="黑体" panose="02010609060101010101" pitchFamily="49" charset="-122"/>
                <a:ea typeface="黑体" panose="02010609060101010101" pitchFamily="49" charset="-122"/>
                <a:sym typeface="+mn-ea"/>
              </a:rPr>
              <a:t>：对简单问题的回答要直接回应题目。</a:t>
            </a:r>
            <a:endParaRPr lang="zh-CN" altLang="en-US" sz="36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71445" y="1512570"/>
            <a:ext cx="9086215" cy="4799965"/>
          </a:xfrm>
          <a:prstGeom prst="rect">
            <a:avLst/>
          </a:prstGeom>
          <a:noFill/>
        </p:spPr>
        <p:txBody>
          <a:bodyPr wrap="square" rtlCol="0" anchor="t">
            <a:spAutoFit/>
          </a:bodyPr>
          <a:lstStyle/>
          <a:p>
            <a:pPr eaLnBrk="1" latinLnBrk="0" hangingPunct="1">
              <a:lnSpc>
                <a:spcPct val="150000"/>
              </a:lnSpc>
            </a:pPr>
            <a:r>
              <a:rPr lang="zh-CN" altLang="en-US" sz="3600">
                <a:solidFill>
                  <a:srgbClr val="FF0000"/>
                </a:solidFill>
                <a:latin typeface="黑体" panose="02010609060101010101" pitchFamily="49" charset="-122"/>
                <a:ea typeface="黑体" panose="02010609060101010101" pitchFamily="49" charset="-122"/>
                <a:sym typeface="+mn-ea"/>
              </a:rPr>
              <a:t>要点三</a:t>
            </a:r>
            <a:r>
              <a:rPr lang="zh-CN" altLang="en-US" sz="3600">
                <a:latin typeface="黑体" panose="02010609060101010101" pitchFamily="49" charset="-122"/>
                <a:ea typeface="黑体" panose="02010609060101010101" pitchFamily="49" charset="-122"/>
                <a:sym typeface="+mn-ea"/>
              </a:rPr>
              <a:t>：分析题目，注意问题的背景和陷阱。</a:t>
            </a:r>
            <a:endParaRPr lang="zh-CN" altLang="en-US" sz="36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a:solidFill>
                  <a:srgbClr val="FF0000"/>
                </a:solidFill>
                <a:latin typeface="黑体" panose="02010609060101010101" pitchFamily="49" charset="-122"/>
                <a:ea typeface="黑体" panose="02010609060101010101" pitchFamily="49" charset="-122"/>
                <a:sym typeface="+mn-ea"/>
              </a:rPr>
              <a:t>    如何破斥如下问题？</a:t>
            </a:r>
            <a:endParaRPr lang="zh-CN" altLang="en-US" sz="360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600">
                <a:latin typeface="黑体" panose="02010609060101010101" pitchFamily="49" charset="-122"/>
                <a:ea typeface="黑体" panose="02010609060101010101" pitchFamily="49" charset="-122"/>
                <a:sym typeface="+mn-ea"/>
              </a:rPr>
              <a:t>    </a:t>
            </a:r>
            <a:r>
              <a:rPr lang="zh-CN" altLang="en-US" sz="3200">
                <a:latin typeface="黑体" panose="02010609060101010101" pitchFamily="49" charset="-122"/>
                <a:ea typeface="黑体" panose="02010609060101010101" pitchFamily="49" charset="-122"/>
                <a:sym typeface="+mn-ea"/>
              </a:rPr>
              <a:t>我们都知道，机械的稳定运转全靠机械师的设计和维护。如果没有上帝，是谁来设定这个世界的运转呢？</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42285" y="400685"/>
            <a:ext cx="9114155" cy="6369685"/>
          </a:xfrm>
          <a:prstGeom prst="rect">
            <a:avLst/>
          </a:prstGeom>
          <a:noFill/>
        </p:spPr>
        <p:txBody>
          <a:bodyPr wrap="square" rtlCol="0" anchor="t">
            <a:spAutoFit/>
          </a:bodyPr>
          <a:lstStyle/>
          <a:p>
            <a:pPr eaLnBrk="1" latinLnBrk="0" hangingPunct="1">
              <a:lnSpc>
                <a:spcPct val="150000"/>
              </a:lnSpc>
            </a:pPr>
            <a:r>
              <a:rPr lang="zh-CN" sz="3600" dirty="0">
                <a:solidFill>
                  <a:srgbClr val="FF0000"/>
                </a:solidFill>
                <a:latin typeface="黑体" panose="02010609060101010101" pitchFamily="49" charset="-122"/>
                <a:ea typeface="黑体" panose="02010609060101010101" pitchFamily="49" charset="-122"/>
                <a:sym typeface="+mn-ea"/>
              </a:rPr>
              <a:t>二、问题的问题</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a:t>
            </a:r>
            <a:r>
              <a:rPr lang="zh-CN" altLang="en-US" sz="2800">
                <a:latin typeface="黑体" panose="02010609060101010101" pitchFamily="49" charset="-122"/>
                <a:ea typeface="黑体" panose="02010609060101010101" pitchFamily="49" charset="-122"/>
                <a:sym typeface="+mn-ea"/>
              </a:rPr>
              <a:t>庄子与惠子游于濠梁之上。庄子曰：“鲦鱼出游从容，是鱼之乐也。 ”惠子曰：“子非鱼安知鱼之乐？ ”庄子曰：“子非我，安知我不知鱼之乐？ ”惠子曰：“我非子，固不知子矣；子固非鱼也，子之不知鱼之乐，全矣。”庄子曰：“请循其本。子曰：‘汝安知鱼乐’云者，既已知吾知之而问我。我知之濠上也。 ”</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solidFill>
                  <a:srgbClr val="FF0000"/>
                </a:solidFill>
                <a:latin typeface="黑体" panose="02010609060101010101" pitchFamily="49" charset="-122"/>
                <a:ea typeface="黑体" panose="02010609060101010101" pitchFamily="49" charset="-122"/>
                <a:sym typeface="+mn-ea"/>
              </a:rPr>
              <a:t>    请分析这些问题与回答中有什么样的问题</a:t>
            </a:r>
            <a:r>
              <a:rPr lang="en-US" altLang="zh-CN" sz="3200">
                <a:solidFill>
                  <a:srgbClr val="FF0000"/>
                </a:solidFill>
                <a:latin typeface="黑体" panose="02010609060101010101" pitchFamily="49" charset="-122"/>
                <a:ea typeface="黑体" panose="02010609060101010101" pitchFamily="49" charset="-122"/>
                <a:sym typeface="+mn-ea"/>
              </a:rPr>
              <a:t>?</a:t>
            </a:r>
            <a:r>
              <a:rPr lang="zh-CN" altLang="en-US" sz="3200">
                <a:solidFill>
                  <a:srgbClr val="FF0000"/>
                </a:solidFill>
                <a:latin typeface="黑体" panose="02010609060101010101" pitchFamily="49" charset="-122"/>
                <a:ea typeface="黑体" panose="02010609060101010101" pitchFamily="49" charset="-122"/>
                <a:sym typeface="+mn-ea"/>
              </a:rPr>
              <a:t>回答这些问题需要什么样的假设？</a:t>
            </a:r>
            <a:endParaRPr lang="zh-CN" altLang="en-US" sz="320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84955" y="1922780"/>
            <a:ext cx="5900420" cy="3415030"/>
          </a:xfrm>
          <a:prstGeom prst="rect">
            <a:avLst/>
          </a:prstGeom>
          <a:noFill/>
        </p:spPr>
        <p:txBody>
          <a:bodyPr wrap="square" rtlCol="0" anchor="t">
            <a:spAutoFit/>
          </a:bodyPr>
          <a:lstStyle/>
          <a:p>
            <a:pPr eaLnBrk="1" latinLnBrk="0" hangingPunct="1">
              <a:lnSpc>
                <a:spcPct val="150000"/>
              </a:lnSpc>
            </a:pPr>
            <a:r>
              <a:rPr lang="en-US" sz="3600" dirty="0">
                <a:solidFill>
                  <a:srgbClr val="FF0000"/>
                </a:solidFill>
                <a:latin typeface="黑体" panose="02010609060101010101" pitchFamily="49" charset="-122"/>
                <a:ea typeface="黑体" panose="02010609060101010101" pitchFamily="49" charset="-122"/>
                <a:sym typeface="+mn-ea"/>
              </a:rPr>
              <a:t>1.</a:t>
            </a:r>
            <a:r>
              <a:rPr lang="zh-CN" altLang="en-US" sz="3600" dirty="0">
                <a:solidFill>
                  <a:srgbClr val="FF0000"/>
                </a:solidFill>
                <a:latin typeface="黑体" panose="02010609060101010101" pitchFamily="49" charset="-122"/>
                <a:ea typeface="黑体" panose="02010609060101010101" pitchFamily="49" charset="-122"/>
                <a:sym typeface="+mn-ea"/>
              </a:rPr>
              <a:t>误导与预设</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a:t>
            </a:r>
            <a:r>
              <a:rPr lang="zh-CN" altLang="en-US" sz="3600" dirty="0">
                <a:solidFill>
                  <a:srgbClr val="FF0000"/>
                </a:solidFill>
                <a:latin typeface="黑体" panose="02010609060101010101" pitchFamily="49" charset="-122"/>
                <a:ea typeface="黑体" panose="02010609060101010101" pitchFamily="49" charset="-122"/>
                <a:sym typeface="+mn-ea"/>
              </a:rPr>
              <a:t>谬误</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悖论</a:t>
            </a:r>
            <a:endParaRPr lang="en-US" alt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36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78405" y="1082040"/>
            <a:ext cx="9779000" cy="4615815"/>
          </a:xfrm>
          <a:prstGeom prst="rect">
            <a:avLst/>
          </a:prstGeom>
          <a:noFill/>
        </p:spPr>
        <p:txBody>
          <a:bodyPr wrap="square" rtlCol="0" anchor="t">
            <a:spAutoFit/>
          </a:bodyPr>
          <a:lstStyle/>
          <a:p>
            <a:pPr eaLnBrk="1" latinLnBrk="0" hangingPunct="1">
              <a:lnSpc>
                <a:spcPct val="150000"/>
              </a:lnSpc>
            </a:pPr>
            <a:r>
              <a:rPr lang="zh-CN" sz="3600" dirty="0">
                <a:solidFill>
                  <a:srgbClr val="FF0000"/>
                </a:solidFill>
                <a:latin typeface="黑体" panose="02010609060101010101" pitchFamily="49" charset="-122"/>
                <a:ea typeface="黑体" panose="02010609060101010101" pitchFamily="49" charset="-122"/>
                <a:sym typeface="+mn-ea"/>
              </a:rPr>
              <a:t>一、误导与预设</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例：贵公司是否已经停止了歧视女性的做法？</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你是习惯了说谎呢还是才学会说谎？</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飞碟是从哪里来的？</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大家都赞同甲方案比乙方案好，你觉得呢？</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a:latin typeface="黑体" panose="02010609060101010101" pitchFamily="49" charset="-122"/>
                <a:ea typeface="黑体" panose="02010609060101010101" pitchFamily="49" charset="-122"/>
                <a:sym typeface="+mn-ea"/>
              </a:rPr>
              <a:t>    你不买这个爱心产品，你的良心不会觉得痛吗？</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52140" y="1890395"/>
            <a:ext cx="8723630" cy="3138170"/>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2.1 </a:t>
            </a:r>
            <a:r>
              <a:rPr lang="zh-CN" altLang="en-US" sz="3600" dirty="0">
                <a:solidFill>
                  <a:srgbClr val="FF0000"/>
                </a:solidFill>
                <a:latin typeface="黑体" panose="02010609060101010101" pitchFamily="49" charset="-122"/>
                <a:ea typeface="黑体" panose="02010609060101010101" pitchFamily="49" charset="-122"/>
                <a:sym typeface="+mn-ea"/>
              </a:rPr>
              <a:t>谬误的种类</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2.1.1 </a:t>
            </a:r>
            <a:r>
              <a:rPr lang="zh-CN" altLang="en-US" sz="3200">
                <a:latin typeface="黑体" panose="02010609060101010101" pitchFamily="49" charset="-122"/>
                <a:ea typeface="黑体" panose="02010609060101010101" pitchFamily="49" charset="-122"/>
                <a:sym typeface="+mn-ea"/>
              </a:rPr>
              <a:t>诉诸情感的谬误</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2.1.2 </a:t>
            </a:r>
            <a:r>
              <a:rPr lang="zh-CN" altLang="en-US" sz="3200">
                <a:latin typeface="黑体" panose="02010609060101010101" pitchFamily="49" charset="-122"/>
                <a:ea typeface="黑体" panose="02010609060101010101" pitchFamily="49" charset="-122"/>
                <a:sym typeface="+mn-ea"/>
              </a:rPr>
              <a:t>诉诸他人的谬误</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2.1.3 </a:t>
            </a:r>
            <a:r>
              <a:rPr lang="zh-CN" altLang="en-US" sz="3200">
                <a:latin typeface="黑体" panose="02010609060101010101" pitchFamily="49" charset="-122"/>
                <a:ea typeface="黑体" panose="02010609060101010101" pitchFamily="49" charset="-122"/>
                <a:sym typeface="+mn-ea"/>
              </a:rPr>
              <a:t>认知的谬误</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13455" y="1538605"/>
            <a:ext cx="7778750" cy="4154170"/>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2.1.1 </a:t>
            </a:r>
            <a:r>
              <a:rPr lang="zh-CN" altLang="en-US" sz="3600" dirty="0">
                <a:solidFill>
                  <a:srgbClr val="FF0000"/>
                </a:solidFill>
                <a:latin typeface="黑体" panose="02010609060101010101" pitchFamily="49" charset="-122"/>
                <a:ea typeface="黑体" panose="02010609060101010101" pitchFamily="49" charset="-122"/>
                <a:sym typeface="+mn-ea"/>
              </a:rPr>
              <a:t>诉诸情感的谬误</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出于愤怒   出于恐惧   出于同情   </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出于厌恶   出于喜爱   </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例：</a:t>
            </a:r>
            <a:r>
              <a:rPr lang="zh-CN" altLang="en-US" sz="2800" dirty="0">
                <a:solidFill>
                  <a:schemeClr val="tx1"/>
                </a:solidFill>
                <a:latin typeface="黑体" panose="02010609060101010101" pitchFamily="49" charset="-122"/>
                <a:ea typeface="黑体" panose="02010609060101010101" pitchFamily="49" charset="-122"/>
                <a:sym typeface="+mn-ea"/>
              </a:rPr>
              <a:t>你怎么能够吃狗肉？狗不是人类的朋友吗？吃狗就是吃你的朋友。小狗那么可爱，就像小朋友一样，你忍心伤害小朋友吗？</a:t>
            </a:r>
            <a:endParaRPr lang="zh-CN" altLang="en-US"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 y="2294255"/>
            <a:ext cx="4208780" cy="493839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683760" y="1136015"/>
            <a:ext cx="6386830" cy="6000750"/>
          </a:xfrm>
          <a:prstGeom prst="rect">
            <a:avLst/>
          </a:prstGeom>
          <a:effectLst/>
        </p:spPr>
        <p:txBody>
          <a:bodyPr wrap="square">
            <a:spAutoFit/>
          </a:bodyPr>
          <a:lstStyle/>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第一章  批判性思维概述</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第二章  理性思维</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第三章  </a:t>
            </a:r>
            <a:r>
              <a:rPr lang="zh-CN" altLang="en-US" sz="3200" dirty="0">
                <a:effectLst/>
                <a:latin typeface="黑体" panose="02010609060101010101" pitchFamily="49" charset="-122"/>
                <a:ea typeface="黑体" panose="02010609060101010101" pitchFamily="49" charset="-122"/>
                <a:sym typeface="Arial" panose="020B0604020202020204" pitchFamily="34" charset="0"/>
              </a:rPr>
              <a:t>演绎论证</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第四章  </a:t>
            </a:r>
            <a:r>
              <a:rPr lang="zh-CN" altLang="en-US" sz="3200" dirty="0">
                <a:effectLst/>
                <a:latin typeface="黑体" panose="02010609060101010101" pitchFamily="49" charset="-122"/>
                <a:ea typeface="黑体" panose="02010609060101010101" pitchFamily="49" charset="-122"/>
                <a:sym typeface="Arial" panose="020B0604020202020204" pitchFamily="34" charset="0"/>
              </a:rPr>
              <a:t>归纳论证</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第五章  </a:t>
            </a:r>
            <a:r>
              <a:rPr lang="zh-CN" altLang="en-US" sz="3200" dirty="0">
                <a:effectLst/>
                <a:latin typeface="黑体" panose="02010609060101010101" pitchFamily="49" charset="-122"/>
                <a:ea typeface="黑体" panose="02010609060101010101" pitchFamily="49" charset="-122"/>
                <a:sym typeface="Arial" panose="020B0604020202020204" pitchFamily="34" charset="0"/>
              </a:rPr>
              <a:t>问题与主张</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第六章  </a:t>
            </a:r>
            <a:r>
              <a:rPr lang="zh-CN" altLang="en-US" sz="3200" dirty="0">
                <a:effectLst/>
                <a:latin typeface="黑体" panose="02010609060101010101" pitchFamily="49" charset="-122"/>
                <a:ea typeface="黑体" panose="02010609060101010101" pitchFamily="49" charset="-122"/>
                <a:sym typeface="Arial" panose="020B0604020202020204" pitchFamily="34" charset="0"/>
              </a:rPr>
              <a:t>清晰性与说服力</a:t>
            </a:r>
            <a:endParaRPr lang="zh-CN" altLang="en-US" sz="3200" dirty="0">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第七章  批判性思维的应用</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p:txBody>
      </p:sp>
      <p:sp>
        <p:nvSpPr>
          <p:cNvPr id="3" name="文本框 2"/>
          <p:cNvSpPr txBox="1"/>
          <p:nvPr/>
        </p:nvSpPr>
        <p:spPr>
          <a:xfrm>
            <a:off x="1863725" y="1136015"/>
            <a:ext cx="2322195" cy="645160"/>
          </a:xfrm>
          <a:prstGeom prst="rect">
            <a:avLst/>
          </a:prstGeom>
          <a:noFill/>
        </p:spPr>
        <p:txBody>
          <a:bodyPr wrap="square" rtlCol="0" anchor="t">
            <a:spAutoFit/>
          </a:bodyPr>
          <a:p>
            <a:pPr algn="ctr" eaLnBrk="1" latinLnBrk="0" hangingPunct="1">
              <a:lnSpc>
                <a:spcPct val="100000"/>
              </a:lnSpc>
              <a:spcBef>
                <a:spcPts val="600"/>
              </a:spcBef>
            </a:pPr>
            <a:r>
              <a:rPr lang="zh-CN" altLang="en-US" sz="3600" dirty="0">
                <a:solidFill>
                  <a:srgbClr val="FF0000"/>
                </a:solidFill>
                <a:latin typeface="黑体" panose="02010609060101010101" pitchFamily="49" charset="-122"/>
                <a:ea typeface="黑体" panose="02010609060101010101" pitchFamily="49" charset="-122"/>
                <a:sym typeface="Arial" panose="020B0604020202020204" pitchFamily="34" charset="0"/>
              </a:rPr>
              <a:t>教学内容</a:t>
            </a:r>
            <a:endParaRPr lang="zh-CN" altLang="en-US" sz="3600" dirty="0">
              <a:solidFill>
                <a:srgbClr val="FF0000"/>
              </a:solidFill>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40280" y="619760"/>
            <a:ext cx="9986645" cy="5815965"/>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2.1.2 </a:t>
            </a:r>
            <a:r>
              <a:rPr lang="zh-CN" altLang="en-US" sz="3600" dirty="0">
                <a:solidFill>
                  <a:srgbClr val="FF0000"/>
                </a:solidFill>
                <a:latin typeface="黑体" panose="02010609060101010101" pitchFamily="49" charset="-122"/>
                <a:ea typeface="黑体" panose="02010609060101010101" pitchFamily="49" charset="-122"/>
                <a:sym typeface="+mn-ea"/>
              </a:rPr>
              <a:t>诉诸他人的谬误</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a:latin typeface="黑体" panose="02010609060101010101" pitchFamily="49" charset="-122"/>
                <a:ea typeface="黑体" panose="02010609060101010101" pitchFamily="49" charset="-122"/>
                <a:sym typeface="+mn-ea"/>
              </a:rPr>
              <a:t>(1) </a:t>
            </a:r>
            <a:r>
              <a:rPr lang="zh-CN" altLang="en-US" sz="3200">
                <a:latin typeface="黑体" panose="02010609060101010101" pitchFamily="49" charset="-122"/>
                <a:ea typeface="黑体" panose="02010609060101010101" pitchFamily="49" charset="-122"/>
                <a:sym typeface="+mn-ea"/>
              </a:rPr>
              <a:t>人身攻击</a:t>
            </a:r>
            <a:endParaRPr lang="zh-CN" altLang="en-US"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甲：孔子说过，有朋自远方来，不亦悦乎。</a:t>
            </a:r>
            <a:r>
              <a:rPr lang="zh-CN" sz="2800">
                <a:latin typeface="黑体" panose="02010609060101010101" pitchFamily="49" charset="-122"/>
                <a:ea typeface="黑体" panose="02010609060101010101" pitchFamily="49" charset="-122"/>
                <a:sym typeface="+mn-ea"/>
              </a:rPr>
              <a:t>　</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乙：孔子这样的奴隶主阶级代言人，能说出什么好话来。</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2</a:t>
            </a:r>
            <a:r>
              <a:rPr lang="zh-CN" sz="3200">
                <a:latin typeface="黑体" panose="02010609060101010101" pitchFamily="49" charset="-122"/>
                <a:ea typeface="黑体" panose="02010609060101010101" pitchFamily="49" charset="-122"/>
                <a:sym typeface="+mn-ea"/>
              </a:rPr>
              <a:t>）诉诸权威</a:t>
            </a:r>
            <a:endParaRPr lang="zh-CN"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3</a:t>
            </a:r>
            <a:r>
              <a:rPr lang="zh-CN" sz="3200">
                <a:latin typeface="黑体" panose="02010609060101010101" pitchFamily="49" charset="-122"/>
                <a:ea typeface="黑体" panose="02010609060101010101" pitchFamily="49" charset="-122"/>
                <a:sym typeface="+mn-ea"/>
              </a:rPr>
              <a:t>）诉诸道德</a:t>
            </a:r>
            <a:endParaRPr lang="zh-CN"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4</a:t>
            </a:r>
            <a:r>
              <a:rPr lang="zh-CN" sz="3200">
                <a:latin typeface="黑体" panose="02010609060101010101" pitchFamily="49" charset="-122"/>
                <a:ea typeface="黑体" panose="02010609060101010101" pitchFamily="49" charset="-122"/>
                <a:sym typeface="+mn-ea"/>
              </a:rPr>
              <a:t>）稻草人：创造一个虚假的情况，然後去攻击它。</a:t>
            </a:r>
            <a:endParaRPr lang="zh-CN"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a:t>
            </a:r>
            <a:endParaRPr lang="zh-CN" sz="28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875280" y="2152650"/>
            <a:ext cx="7948295" cy="2030095"/>
          </a:xfrm>
          <a:prstGeom prst="rect">
            <a:avLst/>
          </a:prstGeom>
          <a:noFill/>
        </p:spPr>
        <p:txBody>
          <a:bodyPr wrap="square" rtlCol="0" anchor="t">
            <a:spAutoFit/>
          </a:bodyPr>
          <a:lstStyle/>
          <a:p>
            <a:pPr eaLnBrk="1" latinLnBrk="0" hangingPunct="1">
              <a:lnSpc>
                <a:spcPct val="150000"/>
              </a:lnSpc>
            </a:pPr>
            <a:r>
              <a:rPr lang="en-US" altLang="zh-CN" sz="2800">
                <a:latin typeface="黑体" panose="02010609060101010101" pitchFamily="49" charset="-122"/>
                <a:ea typeface="黑体" panose="02010609060101010101" pitchFamily="49" charset="-122"/>
                <a:sym typeface="+mn-ea"/>
              </a:rPr>
              <a:t>     </a:t>
            </a:r>
            <a:r>
              <a:rPr lang="zh-CN" sz="2800">
                <a:latin typeface="黑体" panose="02010609060101010101" pitchFamily="49" charset="-122"/>
                <a:ea typeface="黑体" panose="02010609060101010101" pitchFamily="49" charset="-122"/>
                <a:sym typeface="+mn-ea"/>
              </a:rPr>
              <a:t>你应该到吸烟室吸烟。</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吸烟没有什么关系了，你看看现在汽车尾气都成什么样子</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66950" y="1529715"/>
            <a:ext cx="9986645" cy="3784600"/>
          </a:xfrm>
          <a:prstGeom prst="rect">
            <a:avLst/>
          </a:prstGeom>
          <a:noFill/>
        </p:spPr>
        <p:txBody>
          <a:bodyPr wrap="square" rtlCol="0" anchor="t">
            <a:spAutoFit/>
          </a:bodyPr>
          <a:lstStyle/>
          <a:p>
            <a:pPr eaLnBrk="1" latinLnBrk="0" hangingPunct="1">
              <a:lnSpc>
                <a:spcPct val="150000"/>
              </a:lnSpc>
            </a:pPr>
            <a:r>
              <a:rPr lang="en-US" altLang="zh-CN" sz="3200" dirty="0">
                <a:solidFill>
                  <a:schemeClr val="tx1"/>
                </a:solidFill>
                <a:ea typeface="黑体" panose="02010609060101010101" pitchFamily="49" charset="-122"/>
                <a:sym typeface="+mn-ea"/>
              </a:rPr>
              <a:t>        </a:t>
            </a:r>
            <a:r>
              <a:rPr lang="zh-CN" altLang="en-US" sz="3200" dirty="0">
                <a:solidFill>
                  <a:schemeClr val="tx1"/>
                </a:solidFill>
                <a:ea typeface="黑体" panose="02010609060101010101" pitchFamily="49" charset="-122"/>
                <a:sym typeface="+mn-ea"/>
              </a:rPr>
              <a:t>检查团批评我们县委县政府领导环境意识淡薄，对此我们是持保留态度的。实际上，为了改善我县的投资环境，我们不但对投资者提供了相当优惠的政策，而且投入了大量的资金，仅程控电话扩容和开发区的道路水电建设，我们就投入了将近一个亿。</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31390" y="576580"/>
            <a:ext cx="10392410" cy="5446395"/>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2.1.3 </a:t>
            </a:r>
            <a:r>
              <a:rPr lang="zh-CN" altLang="en-US" sz="3600" dirty="0">
                <a:solidFill>
                  <a:srgbClr val="FF0000"/>
                </a:solidFill>
                <a:latin typeface="黑体" panose="02010609060101010101" pitchFamily="49" charset="-122"/>
                <a:ea typeface="黑体" panose="02010609060101010101" pitchFamily="49" charset="-122"/>
                <a:sym typeface="+mn-ea"/>
              </a:rPr>
              <a:t>认知谬误</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sym typeface="+mn-ea"/>
              </a:rPr>
              <a:t>1</a:t>
            </a:r>
            <a:r>
              <a:rPr lang="zh-CN" sz="2800">
                <a:latin typeface="黑体" panose="02010609060101010101" pitchFamily="49" charset="-122"/>
                <a:ea typeface="黑体" panose="02010609060101010101" pitchFamily="49" charset="-122"/>
                <a:sym typeface="+mn-ea"/>
              </a:rPr>
              <a:t>）赌徒谬误：</a:t>
            </a:r>
            <a:r>
              <a:rPr lang="zh-CN" sz="2800">
                <a:solidFill>
                  <a:srgbClr val="0070C0"/>
                </a:solidFill>
                <a:latin typeface="黑体" panose="02010609060101010101" pitchFamily="49" charset="-122"/>
                <a:ea typeface="黑体" panose="02010609060101010101" pitchFamily="49" charset="-122"/>
                <a:sym typeface="+mn-ea"/>
              </a:rPr>
              <a:t>错误地预设相关性。（抛硬币）</a:t>
            </a:r>
            <a:endParaRPr lang="zh-CN" sz="280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2800">
                <a:latin typeface="黑体" panose="02010609060101010101" pitchFamily="49" charset="-122"/>
                <a:ea typeface="黑体" panose="02010609060101010101" pitchFamily="49" charset="-122"/>
                <a:sym typeface="+mn-ea"/>
              </a:rPr>
              <a:t>  比如，当你连抛了5次正面时，到了第6次，你可能会认为这次正面出现的概率会更小了（&lt; 1/2），反面出现的概率会更大（&gt; 1/2）。也有人会逆向思维，认为既然5次都是1，也可能继续是1（也被称为热手谬误）。实际上，这两种想法都掉进了“赌徒谬误”的坑。也就是说，将独立事件当成了互相关联事件。</a:t>
            </a:r>
            <a:endParaRPr lang="zh-CN" sz="28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2800">
              <a:solidFill>
                <a:srgbClr val="0070C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81480" y="1437005"/>
            <a:ext cx="9843135" cy="2676525"/>
          </a:xfrm>
          <a:prstGeom prst="rect">
            <a:avLst/>
          </a:prstGeom>
          <a:noFill/>
        </p:spPr>
        <p:txBody>
          <a:bodyPr wrap="square" rtlCol="0" anchor="t">
            <a:spAutoFit/>
          </a:bodyPr>
          <a:lstStyle/>
          <a:p>
            <a:pPr eaLnBrk="1" latinLnBrk="0" hangingPunct="1">
              <a:lnSpc>
                <a:spcPct val="150000"/>
              </a:lnSpc>
            </a:pPr>
            <a:r>
              <a:rPr lang="zh-CN" sz="2800">
                <a:latin typeface="黑体" panose="02010609060101010101" pitchFamily="49" charset="-122"/>
                <a:ea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sym typeface="+mn-ea"/>
              </a:rPr>
              <a:t>2</a:t>
            </a:r>
            <a:r>
              <a:rPr lang="zh-CN" sz="2800">
                <a:latin typeface="黑体" panose="02010609060101010101" pitchFamily="49" charset="-122"/>
                <a:ea typeface="黑体" panose="02010609060101010101" pitchFamily="49" charset="-122"/>
                <a:sym typeface="+mn-ea"/>
              </a:rPr>
              <a:t>）滑坡谬误：</a:t>
            </a:r>
            <a:r>
              <a:rPr lang="zh-CN" sz="2800">
                <a:solidFill>
                  <a:srgbClr val="0070C0"/>
                </a:solidFill>
                <a:effectLst/>
                <a:latin typeface="黑体" panose="02010609060101010101" pitchFamily="49" charset="-122"/>
                <a:ea typeface="黑体" panose="02010609060101010101" pitchFamily="49" charset="-122"/>
                <a:sym typeface="+mn-ea"/>
              </a:rPr>
              <a:t>不合理地使用连串的因果关系，将“可能性”转化为“必然性”，以达到某种预设的结论。</a:t>
            </a:r>
            <a:endParaRPr lang="zh-CN" sz="2800">
              <a:solidFill>
                <a:srgbClr val="0070C0"/>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sz="2800">
              <a:solidFill>
                <a:srgbClr val="0070C0"/>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2800">
              <a:solidFill>
                <a:srgbClr val="0070C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65" y="3470275"/>
            <a:ext cx="4041775" cy="361188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40205" y="879475"/>
            <a:ext cx="11212830" cy="5631180"/>
          </a:xfrm>
          <a:prstGeom prst="rect">
            <a:avLst/>
          </a:prstGeom>
          <a:noFill/>
        </p:spPr>
        <p:txBody>
          <a:bodyPr wrap="square" rtlCol="0" anchor="t">
            <a:spAutoFit/>
          </a:bodyPr>
          <a:lstStyle/>
          <a:p>
            <a:pPr eaLnBrk="1" latinLnBrk="0" hangingPunct="1">
              <a:lnSpc>
                <a:spcPct val="150000"/>
              </a:lnSpc>
            </a:pPr>
            <a:r>
              <a:rPr lang="en-US" altLang="zh-CN" sz="2400">
                <a:latin typeface="黑体" panose="02010609060101010101" pitchFamily="49" charset="-122"/>
                <a:ea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sym typeface="+mn-ea"/>
              </a:rPr>
              <a:t>你成绩不好就会被家长骂，你被家长骂就会失去信心，失去信心就会读不好书，读不好书就不能毕业，就会找不到好工作，找不到好工作就赚不了钱，赚不了钱就会没钱纳税，国家就难发工资给老师，老师就会没心情教学，就会影响我们祖国的未来，中国就难以腾飞，中华民族就会退化成野蛮的民族。中华民族成了野蛮的民族，美国就会怀疑我国有大规模杀伤性武器，就会向中国开战，第三次世界大战就会爆发，第三次世界大战爆发其中一方必定会实力不足，实力不足就会动用核武器，动用核武器就会破坏自然环境，自然环境被破坏，大气层就会破个大洞，地球温度就会上升，两极冰山就会融化，地球水位就会上升，全人类就会被淹死。因为人类淹死了，放射性武器飘到到宇宙导致连锁反应，然后宇宙毁灭。</a:t>
            </a:r>
            <a:endParaRPr lang="zh-CN" altLang="en-US" sz="2400">
              <a:latin typeface="黑体" panose="02010609060101010101" pitchFamily="49" charset="-122"/>
              <a:ea typeface="黑体" panose="02010609060101010101" pitchFamily="49" charset="-122"/>
            </a:endParaRPr>
          </a:p>
          <a:p>
            <a:pPr eaLnBrk="1" latinLnBrk="0" hangingPunct="1">
              <a:lnSpc>
                <a:spcPct val="150000"/>
              </a:lnSpc>
            </a:pPr>
            <a:endParaRPr lang="zh-CN" altLang="en-US" sz="2400">
              <a:solidFill>
                <a:srgbClr val="0070C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55140" y="1052195"/>
            <a:ext cx="10392410" cy="5723890"/>
          </a:xfrm>
          <a:prstGeom prst="rect">
            <a:avLst/>
          </a:prstGeom>
          <a:noFill/>
        </p:spPr>
        <p:txBody>
          <a:bodyPr wrap="square" rtlCol="0" anchor="t">
            <a:spAutoFit/>
          </a:bodyPr>
          <a:lstStyle/>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sym typeface="+mn-ea"/>
              </a:rPr>
              <a:t>3</a:t>
            </a:r>
            <a:r>
              <a:rPr lang="zh-CN" altLang="en-US" sz="2800">
                <a:latin typeface="黑体" panose="02010609060101010101" pitchFamily="49" charset="-122"/>
                <a:ea typeface="黑体" panose="02010609060101010101" pitchFamily="49" charset="-122"/>
                <a:sym typeface="+mn-ea"/>
              </a:rPr>
              <a:t>）错误归因</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a:latin typeface="黑体" panose="02010609060101010101" pitchFamily="49" charset="-122"/>
                <a:ea typeface="黑体" panose="02010609060101010101" pitchFamily="49" charset="-122"/>
                <a:sym typeface="+mn-ea"/>
              </a:rPr>
              <a:t>   </a:t>
            </a:r>
            <a:r>
              <a:rPr lang="zh-CN" altLang="en-US" sz="2800">
                <a:solidFill>
                  <a:srgbClr val="0070C0"/>
                </a:solidFill>
                <a:latin typeface="黑体" panose="02010609060101010101" pitchFamily="49" charset="-122"/>
                <a:ea typeface="黑体" panose="02010609060101010101" pitchFamily="49" charset="-122"/>
                <a:sym typeface="+mn-ea"/>
              </a:rPr>
              <a:t> 过去几个世纪全球海盗数量减少，全球温度在升高，从而得出是海盗的数量的减少造成了气候变化，海盗能够降低全球温度。</a:t>
            </a:r>
            <a:endParaRPr lang="zh-CN" altLang="en-US" sz="280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2800">
              <a:solidFill>
                <a:srgbClr val="0070C0"/>
              </a:solidFill>
              <a:latin typeface="黑体" panose="02010609060101010101" pitchFamily="49" charset="-122"/>
              <a:ea typeface="黑体" panose="02010609060101010101" pitchFamily="49" charset="-122"/>
              <a:sym typeface="+mn-ea"/>
            </a:endParaRPr>
          </a:p>
          <a:p>
            <a:pPr eaLnBrk="1" hangingPunct="1"/>
            <a:r>
              <a:rPr lang="zh-CN" altLang="en-US" sz="28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看她艳若桃花，岂能无人勾引？年正青春，怎会冷若冰霜？她与奸夫情投意合，自然要生比翼双飞之心。父亲阻拦，因之杀其父而夺其财，此乃人之常情。这案情就是不问，也已明白八九了。</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hangingPunct="1"/>
            <a:r>
              <a:rPr lang="zh-CN" altLang="en-US" sz="2800" dirty="0">
                <a:sym typeface="+mn-ea"/>
              </a:rPr>
              <a:t>                                                                                 </a:t>
            </a:r>
            <a:r>
              <a:rPr lang="en-US" altLang="zh-CN" sz="2800" dirty="0">
                <a:solidFill>
                  <a:srgbClr val="FF0000"/>
                </a:solidFill>
                <a:latin typeface="黑体" panose="02010609060101010101" pitchFamily="49" charset="-122"/>
                <a:ea typeface="黑体" panose="02010609060101010101" pitchFamily="49" charset="-122"/>
                <a:sym typeface="+mn-ea"/>
              </a:rPr>
              <a:t>——</a:t>
            </a:r>
            <a:r>
              <a:rPr lang="zh-CN" altLang="en-US" sz="2800" dirty="0">
                <a:solidFill>
                  <a:srgbClr val="FF0000"/>
                </a:solidFill>
                <a:latin typeface="黑体" panose="02010609060101010101" pitchFamily="49" charset="-122"/>
                <a:ea typeface="黑体" panose="02010609060101010101" pitchFamily="49" charset="-122"/>
                <a:sym typeface="+mn-ea"/>
              </a:rPr>
              <a:t>昆曲</a:t>
            </a:r>
            <a:r>
              <a:rPr lang="en-US" altLang="zh-CN" sz="2800" dirty="0">
                <a:solidFill>
                  <a:srgbClr val="FF0000"/>
                </a:solidFill>
                <a:latin typeface="黑体" panose="02010609060101010101" pitchFamily="49" charset="-122"/>
                <a:ea typeface="黑体" panose="02010609060101010101" pitchFamily="49" charset="-122"/>
                <a:sym typeface="+mn-ea"/>
              </a:rPr>
              <a:t>《</a:t>
            </a:r>
            <a:r>
              <a:rPr lang="zh-CN" altLang="en-US" sz="2800" dirty="0">
                <a:solidFill>
                  <a:srgbClr val="FF0000"/>
                </a:solidFill>
                <a:latin typeface="黑体" panose="02010609060101010101" pitchFamily="49" charset="-122"/>
                <a:ea typeface="黑体" panose="02010609060101010101" pitchFamily="49" charset="-122"/>
                <a:sym typeface="+mn-ea"/>
              </a:rPr>
              <a:t>十五贯</a:t>
            </a:r>
            <a:r>
              <a:rPr lang="en-US" altLang="zh-CN" sz="2800" dirty="0">
                <a:solidFill>
                  <a:srgbClr val="FF0000"/>
                </a:solidFill>
                <a:latin typeface="黑体" panose="02010609060101010101" pitchFamily="49" charset="-122"/>
                <a:ea typeface="黑体" panose="02010609060101010101" pitchFamily="49" charset="-122"/>
                <a:sym typeface="+mn-ea"/>
              </a:rPr>
              <a:t>》</a:t>
            </a:r>
            <a:endParaRPr lang="zh-CN" altLang="en-US" sz="2800">
              <a:latin typeface="黑体" panose="02010609060101010101" pitchFamily="49" charset="-122"/>
              <a:ea typeface="黑体" panose="02010609060101010101" pitchFamily="49" charset="-122"/>
              <a:sym typeface="+mn-ea"/>
            </a:endParaRPr>
          </a:p>
          <a:p>
            <a:pPr eaLnBrk="1" latinLnBrk="0" hangingPunct="1">
              <a:lnSpc>
                <a:spcPct val="150000"/>
              </a:lnSpc>
            </a:pPr>
            <a:endParaRPr lang="zh-CN" altLang="en-US" sz="2800">
              <a:solidFill>
                <a:srgbClr val="0070C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81935" y="1990725"/>
            <a:ext cx="8705215" cy="3046095"/>
          </a:xfrm>
          <a:prstGeom prst="rect">
            <a:avLst/>
          </a:prstGeom>
          <a:noFill/>
        </p:spPr>
        <p:txBody>
          <a:bodyPr wrap="square" rtlCol="0" anchor="t">
            <a:spAutoFit/>
          </a:bodyPr>
          <a:lstStyle/>
          <a:p>
            <a:pPr eaLnBrk="1" latinLnBrk="0" hangingPunct="1">
              <a:lnSpc>
                <a:spcPct val="150000"/>
              </a:lnSpc>
            </a:pPr>
            <a:r>
              <a:rPr lang="en-US" altLang="zh-CN" sz="3200" dirty="0">
                <a:solidFill>
                  <a:srgbClr val="000000"/>
                </a:solidFill>
                <a:latin typeface="黑体" panose="02010609060101010101" pitchFamily="49" charset="-122"/>
                <a:ea typeface="黑体" panose="02010609060101010101" pitchFamily="49" charset="-122"/>
                <a:sym typeface="+mn-ea"/>
              </a:rPr>
              <a:t>    </a:t>
            </a:r>
            <a:r>
              <a:rPr lang="zh-CN" altLang="en-US" sz="3200" dirty="0">
                <a:solidFill>
                  <a:srgbClr val="000000"/>
                </a:solidFill>
                <a:latin typeface="黑体" panose="02010609060101010101" pitchFamily="49" charset="-122"/>
                <a:ea typeface="黑体" panose="02010609060101010101" pitchFamily="49" charset="-122"/>
                <a:sym typeface="+mn-ea"/>
              </a:rPr>
              <a:t>你说甲生疮。甲是中国人，你就说是中国人生疮了。既然中国人生疮，你是中国人，就是你也生疮了。你既然也生疮了，你就和甲一样了。</a:t>
            </a:r>
            <a:endParaRPr lang="zh-CN" altLang="en-US" sz="28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46350" y="1002665"/>
            <a:ext cx="9986645" cy="4615815"/>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悖论</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1</a:t>
            </a:r>
            <a:r>
              <a:rPr lang="zh-CN" sz="3200">
                <a:latin typeface="黑体" panose="02010609060101010101" pitchFamily="49" charset="-122"/>
                <a:ea typeface="黑体" panose="02010609060101010101" pitchFamily="49" charset="-122"/>
                <a:sym typeface="+mn-ea"/>
              </a:rPr>
              <a:t>）说谎者悖本身的观点显得论</a:t>
            </a:r>
            <a:endParaRPr lang="zh-CN"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    </a:t>
            </a:r>
            <a:r>
              <a:rPr lang="zh-CN" sz="3200">
                <a:solidFill>
                  <a:srgbClr val="0070C0"/>
                </a:solidFill>
                <a:latin typeface="黑体" panose="02010609060101010101" pitchFamily="49" charset="-122"/>
                <a:ea typeface="黑体" panose="02010609060101010101" pitchFamily="49" charset="-122"/>
                <a:sym typeface="+mn-ea"/>
              </a:rPr>
              <a:t>一个克里特岛的人说：克里特岛的人都说谎。</a:t>
            </a:r>
            <a:endParaRPr lang="zh-CN" sz="320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a:t>
            </a:r>
            <a:r>
              <a:rPr lang="en-US" altLang="zh-CN" sz="3200">
                <a:latin typeface="黑体" panose="02010609060101010101" pitchFamily="49" charset="-122"/>
                <a:ea typeface="黑体" panose="02010609060101010101" pitchFamily="49" charset="-122"/>
                <a:sym typeface="+mn-ea"/>
              </a:rPr>
              <a:t>2</a:t>
            </a:r>
            <a:r>
              <a:rPr lang="zh-CN" sz="3200">
                <a:latin typeface="黑体" panose="02010609060101010101" pitchFamily="49" charset="-122"/>
                <a:ea typeface="黑体" panose="02010609060101010101" pitchFamily="49" charset="-122"/>
                <a:sym typeface="+mn-ea"/>
              </a:rPr>
              <a:t>）理发师悖论</a:t>
            </a:r>
            <a:endParaRPr lang="zh-CN" sz="3200">
              <a:latin typeface="黑体" panose="02010609060101010101" pitchFamily="49" charset="-122"/>
              <a:ea typeface="黑体" panose="02010609060101010101" pitchFamily="49" charset="-122"/>
              <a:sym typeface="+mn-ea"/>
            </a:endParaRPr>
          </a:p>
          <a:p>
            <a:pPr eaLnBrk="1" latinLnBrk="0" hangingPunct="1">
              <a:lnSpc>
                <a:spcPct val="150000"/>
              </a:lnSpc>
            </a:pPr>
            <a:r>
              <a:rPr lang="zh-CN" sz="3200">
                <a:latin typeface="黑体" panose="02010609060101010101" pitchFamily="49" charset="-122"/>
                <a:ea typeface="黑体" panose="02010609060101010101" pitchFamily="49" charset="-122"/>
                <a:sym typeface="+mn-ea"/>
              </a:rPr>
              <a:t>   </a:t>
            </a:r>
            <a:r>
              <a:rPr lang="zh-CN" sz="3200">
                <a:solidFill>
                  <a:srgbClr val="0070C0"/>
                </a:solidFill>
                <a:latin typeface="黑体" panose="02010609060101010101" pitchFamily="49" charset="-122"/>
                <a:ea typeface="黑体" panose="02010609060101010101" pitchFamily="49" charset="-122"/>
                <a:sym typeface="+mn-ea"/>
              </a:rPr>
              <a:t>一个岛上有一个唯一的理发师，他的规则是：他只给那些不自己理发的人理发。</a:t>
            </a:r>
            <a:endParaRPr lang="zh-CN" sz="3200">
              <a:solidFill>
                <a:srgbClr val="0070C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34715" y="1364615"/>
            <a:ext cx="5293995" cy="4379595"/>
          </a:xfrm>
          <a:prstGeom prst="rect">
            <a:avLst/>
          </a:prstGeom>
          <a:noFill/>
        </p:spPr>
        <p:txBody>
          <a:bodyPr wrap="square" rtlCol="0" anchor="t">
            <a:spAutoFit/>
          </a:bodyPr>
          <a:lstStyle/>
          <a:p>
            <a:pPr eaLnBrk="1" latinLnBrk="0" hangingPunct="1">
              <a:lnSpc>
                <a:spcPct val="170000"/>
              </a:lnSpc>
            </a:pPr>
            <a:r>
              <a:rPr lang="zh-CN" sz="3600" dirty="0">
                <a:solidFill>
                  <a:srgbClr val="FF0000"/>
                </a:solidFill>
                <a:latin typeface="黑体" panose="02010609060101010101" pitchFamily="49" charset="-122"/>
                <a:ea typeface="黑体" panose="02010609060101010101" pitchFamily="49" charset="-122"/>
                <a:sym typeface="+mn-ea"/>
              </a:rPr>
              <a:t>三、合理的论证</a:t>
            </a:r>
            <a:endParaRPr lang="zh-CN"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en-US" altLang="zh-CN" sz="3200" dirty="0">
                <a:solidFill>
                  <a:schemeClr val="tx1"/>
                </a:solidFill>
                <a:latin typeface="黑体" panose="02010609060101010101" pitchFamily="49" charset="-122"/>
                <a:ea typeface="黑体" panose="02010609060101010101" pitchFamily="49" charset="-122"/>
                <a:sym typeface="+mn-ea"/>
              </a:rPr>
              <a:t>1.</a:t>
            </a:r>
            <a:r>
              <a:rPr lang="zh-CN" altLang="en-US" sz="3200" dirty="0">
                <a:solidFill>
                  <a:schemeClr val="tx1"/>
                </a:solidFill>
                <a:latin typeface="黑体" panose="02010609060101010101" pitchFamily="49" charset="-122"/>
                <a:ea typeface="黑体" panose="02010609060101010101" pitchFamily="49" charset="-122"/>
                <a:sym typeface="+mn-ea"/>
              </a:rPr>
              <a:t>什么是论证</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en-US" altLang="zh-CN" sz="3200" dirty="0">
                <a:solidFill>
                  <a:schemeClr val="tx1"/>
                </a:solidFill>
                <a:latin typeface="黑体" panose="02010609060101010101" pitchFamily="49" charset="-122"/>
                <a:ea typeface="黑体" panose="02010609060101010101" pitchFamily="49" charset="-122"/>
                <a:sym typeface="+mn-ea"/>
              </a:rPr>
              <a:t>2.</a:t>
            </a:r>
            <a:r>
              <a:rPr lang="zh-CN" altLang="en-US" sz="3200" dirty="0">
                <a:solidFill>
                  <a:schemeClr val="tx1"/>
                </a:solidFill>
                <a:latin typeface="黑体" panose="02010609060101010101" pitchFamily="49" charset="-122"/>
                <a:ea typeface="黑体" panose="02010609060101010101" pitchFamily="49" charset="-122"/>
                <a:sym typeface="+mn-ea"/>
              </a:rPr>
              <a:t>论证的结构</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合理论证的方法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en-US" altLang="zh-CN" sz="3200" dirty="0">
                <a:solidFill>
                  <a:schemeClr val="tx1"/>
                </a:solidFill>
                <a:latin typeface="黑体" panose="02010609060101010101" pitchFamily="49" charset="-122"/>
                <a:ea typeface="黑体" panose="02010609060101010101" pitchFamily="49" charset="-122"/>
                <a:sym typeface="+mn-ea"/>
              </a:rPr>
              <a:t>4.</a:t>
            </a:r>
            <a:r>
              <a:rPr lang="zh-CN" altLang="en-US" sz="3200" dirty="0">
                <a:solidFill>
                  <a:schemeClr val="tx1"/>
                </a:solidFill>
                <a:latin typeface="黑体" panose="02010609060101010101" pitchFamily="49" charset="-122"/>
                <a:ea typeface="黑体" panose="02010609060101010101" pitchFamily="49" charset="-122"/>
                <a:sym typeface="+mn-ea"/>
              </a:rPr>
              <a:t>合理论证的规则</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 y="0"/>
            <a:ext cx="5504815"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038475" y="984885"/>
            <a:ext cx="8841740" cy="5262245"/>
          </a:xfrm>
          <a:prstGeom prst="rect">
            <a:avLst/>
          </a:prstGeom>
          <a:effectLst/>
        </p:spPr>
        <p:txBody>
          <a:bodyPr wrap="square">
            <a:spAutoFit/>
          </a:bodyPr>
          <a:lstStyle/>
          <a:p>
            <a:pPr algn="l" eaLnBrk="1" latinLnBrk="0" hangingPunct="1">
              <a:lnSpc>
                <a:spcPct val="150000"/>
              </a:lnSpc>
            </a:pPr>
            <a:r>
              <a:rPr lang="zh-CN" altLang="en-US"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学习方式</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    讲授和讨论相结合</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    讨论为</a:t>
            </a:r>
            <a:r>
              <a:rPr lang="zh-CN" altLang="en-US"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分组</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讨论为主</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课堂组织结构</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：小组为基本单位</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成绩评定</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    综合成绩</a:t>
            </a:r>
            <a:r>
              <a:rPr lang="en-US" altLang="zh-CN"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平时成绩</a:t>
            </a:r>
            <a:r>
              <a:rPr lang="en-US" altLang="zh-CN"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60%</a:t>
            </a:r>
            <a:r>
              <a:rPr lang="en-US" altLang="zh-CN"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期末考查</a:t>
            </a:r>
            <a:r>
              <a:rPr lang="en-US" altLang="zh-CN"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40%</a:t>
            </a:r>
            <a:endParaRPr lang="en-US" altLang="zh-CN"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endParaRPr>
          </a:p>
          <a:p>
            <a:pPr algn="l" eaLnBrk="1" latinLnBrk="0" hangingPunct="1">
              <a:lnSpc>
                <a:spcPct val="150000"/>
              </a:lnSpc>
            </a:pPr>
            <a:r>
              <a:rPr lang="en-US" altLang="zh-CN" sz="3200" dirty="0">
                <a:solidFill>
                  <a:srgbClr val="FF0000"/>
                </a:solidFill>
                <a:effectLst/>
                <a:latin typeface="黑体" panose="02010609060101010101" pitchFamily="49" charset="-122"/>
                <a:ea typeface="黑体" panose="02010609060101010101" pitchFamily="49" charset="-122"/>
                <a:sym typeface="Arial" panose="020B0604020202020204" pitchFamily="34" charset="0"/>
              </a:rPr>
              <a:t>    </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平时成绩</a:t>
            </a:r>
            <a:r>
              <a:rPr lang="en-US" altLang="zh-CN"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课堂作业</a:t>
            </a:r>
            <a:r>
              <a:rPr lang="en-US" altLang="zh-CN"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讨论表现</a:t>
            </a:r>
            <a:r>
              <a:rPr lang="en-US" altLang="zh-CN"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a:t>
            </a:r>
            <a:r>
              <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rPr>
              <a:t>考勤</a:t>
            </a:r>
            <a:endParaRPr lang="zh-CN" altLang="en-US" sz="3200" dirty="0">
              <a:solidFill>
                <a:schemeClr val="tx1"/>
              </a:solidFill>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7"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82290" y="1202055"/>
            <a:ext cx="7929245" cy="5426075"/>
          </a:xfrm>
          <a:prstGeom prst="rect">
            <a:avLst/>
          </a:prstGeom>
          <a:noFill/>
        </p:spPr>
        <p:txBody>
          <a:bodyPr wrap="square" rtlCol="0" anchor="t">
            <a:spAutoFit/>
          </a:bodyPr>
          <a:lstStyle/>
          <a:p>
            <a:pPr eaLnBrk="1" latinLnBrk="0" hangingPunct="1">
              <a:lnSpc>
                <a:spcPct val="170000"/>
              </a:lnSpc>
            </a:pPr>
            <a:r>
              <a:rPr lang="en-US" altLang="zh-CN" sz="3200" dirty="0">
                <a:solidFill>
                  <a:srgbClr val="FF0000"/>
                </a:solidFill>
                <a:latin typeface="黑体" panose="02010609060101010101" pitchFamily="49" charset="-122"/>
                <a:ea typeface="黑体" panose="02010609060101010101" pitchFamily="49" charset="-122"/>
                <a:sym typeface="+mn-ea"/>
              </a:rPr>
              <a:t>1.</a:t>
            </a:r>
            <a:r>
              <a:rPr lang="zh-CN" altLang="en-US" sz="3200" dirty="0">
                <a:solidFill>
                  <a:srgbClr val="FF0000"/>
                </a:solidFill>
                <a:latin typeface="黑体" panose="02010609060101010101" pitchFamily="49" charset="-122"/>
                <a:ea typeface="黑体" panose="02010609060101010101" pitchFamily="49" charset="-122"/>
                <a:sym typeface="+mn-ea"/>
              </a:rPr>
              <a:t>什么是论证</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zh-CN" altLang="en-US" sz="2800" dirty="0">
                <a:solidFill>
                  <a:schemeClr val="tx1"/>
                </a:solidFill>
                <a:latin typeface="黑体" panose="02010609060101010101" pitchFamily="49" charset="-122"/>
                <a:ea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sym typeface="+mn-ea"/>
              </a:rPr>
              <a:t>论证</a:t>
            </a:r>
            <a:r>
              <a:rPr lang="zh-CN" altLang="en-US" sz="2800" dirty="0">
                <a:solidFill>
                  <a:schemeClr val="tx1"/>
                </a:solidFill>
                <a:latin typeface="黑体" panose="02010609060101010101" pitchFamily="49" charset="-122"/>
                <a:ea typeface="黑体" panose="02010609060101010101" pitchFamily="49" charset="-122"/>
                <a:sym typeface="+mn-ea"/>
              </a:rPr>
              <a:t>是用一个或一些已知为真的陈述语句作为前提，经过</a:t>
            </a:r>
            <a:r>
              <a:rPr lang="zh-CN" altLang="en-US" sz="2800" dirty="0">
                <a:latin typeface="黑体" panose="02010609060101010101" pitchFamily="49" charset="-122"/>
                <a:ea typeface="黑体" panose="02010609060101010101" pitchFamily="49" charset="-122"/>
                <a:sym typeface="+mn-ea"/>
              </a:rPr>
              <a:t>推理</a:t>
            </a:r>
            <a:r>
              <a:rPr lang="zh-CN" altLang="en-US" sz="2800" dirty="0">
                <a:solidFill>
                  <a:schemeClr val="tx1"/>
                </a:solidFill>
                <a:latin typeface="黑体" panose="02010609060101010101" pitchFamily="49" charset="-122"/>
                <a:ea typeface="黑体" panose="02010609060101010101" pitchFamily="49" charset="-122"/>
                <a:sym typeface="+mn-ea"/>
              </a:rPr>
              <a:t>得出一个陈述语句作为结论言语交际行为。</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r>
              <a:rPr lang="zh-CN" altLang="en-US" sz="2800" dirty="0">
                <a:solidFill>
                  <a:srgbClr val="000099"/>
                </a:solidFill>
                <a:latin typeface="华文新魏" panose="02010800040101010101" pitchFamily="2" charset="-122"/>
                <a:ea typeface="华文新魏" panose="02010800040101010101" pitchFamily="2" charset="-122"/>
                <a:sym typeface="+mn-ea"/>
              </a:rPr>
              <a:t>   论证的目的是通过恰当的推理说服他人同意自己的意见</a:t>
            </a:r>
            <a:r>
              <a:rPr lang="zh-CN" altLang="en-US" sz="2800" dirty="0">
                <a:solidFill>
                  <a:srgbClr val="006666"/>
                </a:solidFill>
                <a:latin typeface="华文新魏" panose="02010800040101010101" pitchFamily="2" charset="-122"/>
                <a:ea typeface="华文新魏" panose="02010800040101010101" pitchFamily="2" charset="-122"/>
                <a:sym typeface="+mn-ea"/>
              </a:rPr>
              <a:t>。</a:t>
            </a:r>
            <a:endParaRPr lang="zh-CN" altLang="en-US" sz="2800" dirty="0">
              <a:latin typeface="华文新魏" panose="02010800040101010101" pitchFamily="2" charset="-122"/>
              <a:ea typeface="华文新魏" panose="02010800040101010101" pitchFamily="2" charset="-122"/>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82290" y="1202055"/>
            <a:ext cx="7929245" cy="5843905"/>
          </a:xfrm>
          <a:prstGeom prst="rect">
            <a:avLst/>
          </a:prstGeom>
          <a:noFill/>
        </p:spPr>
        <p:txBody>
          <a:bodyPr wrap="square" rtlCol="0" anchor="t">
            <a:spAutoFit/>
          </a:bodyPr>
          <a:lstStyle/>
          <a:p>
            <a:pPr eaLnBrk="1" latinLnBrk="0" hangingPunct="1">
              <a:lnSpc>
                <a:spcPct val="170000"/>
              </a:lnSpc>
            </a:pP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生物是发展变化的。因为如果生物不是发展变化的，那么，古生物和今天的生物必然是一样的；但实际情况并非如此，古生物和今天的生物在形态、结构等方面都有很大的差异；所以，生物是发展变化的。</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endParaRPr lang="zh-CN" altLang="en-US" sz="2800" dirty="0">
              <a:latin typeface="华文新魏" panose="02010800040101010101" pitchFamily="2" charset="-122"/>
              <a:ea typeface="华文新魏" panose="02010800040101010101" pitchFamily="2" charset="-122"/>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82290" y="1202055"/>
            <a:ext cx="7929245" cy="6092190"/>
          </a:xfrm>
          <a:prstGeom prst="rect">
            <a:avLst/>
          </a:prstGeom>
          <a:noFill/>
        </p:spPr>
        <p:txBody>
          <a:bodyPr wrap="square" rtlCol="0" anchor="t">
            <a:spAutoFit/>
          </a:bodyPr>
          <a:lstStyle/>
          <a:p>
            <a:pPr eaLnBrk="1" latinLnBrk="0" hangingPunct="1">
              <a:lnSpc>
                <a:spcPct val="150000"/>
              </a:lnSpc>
            </a:pPr>
            <a:r>
              <a:rPr lang="en-US" altLang="zh-CN" sz="3200" dirty="0">
                <a:solidFill>
                  <a:srgbClr val="FF0000"/>
                </a:solidFill>
                <a:latin typeface="黑体" panose="02010609060101010101" pitchFamily="49" charset="-122"/>
                <a:ea typeface="黑体" panose="02010609060101010101" pitchFamily="49" charset="-122"/>
                <a:sym typeface="+mn-ea"/>
              </a:rPr>
              <a:t>2.</a:t>
            </a:r>
            <a:r>
              <a:rPr lang="zh-CN" altLang="en-US" sz="3200" dirty="0">
                <a:solidFill>
                  <a:srgbClr val="FF0000"/>
                </a:solidFill>
                <a:latin typeface="黑体" panose="02010609060101010101" pitchFamily="49" charset="-122"/>
                <a:ea typeface="黑体" panose="02010609060101010101" pitchFamily="49" charset="-122"/>
                <a:sym typeface="+mn-ea"/>
              </a:rPr>
              <a:t>论证的结构</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论点：</a:t>
            </a:r>
            <a:r>
              <a:rPr lang="zh-CN" altLang="en-US" sz="3200" dirty="0">
                <a:solidFill>
                  <a:srgbClr val="006666"/>
                </a:solidFill>
                <a:latin typeface="黑体" panose="02010609060101010101" pitchFamily="49" charset="-122"/>
                <a:ea typeface="黑体" panose="02010609060101010101" pitchFamily="49" charset="-122"/>
                <a:sym typeface="+mn-ea"/>
              </a:rPr>
              <a:t>是论证中真实性需要被确立的命题</a:t>
            </a:r>
            <a:r>
              <a:rPr lang="zh-CN" altLang="en-US" sz="3200" dirty="0">
                <a:latin typeface="黑体" panose="02010609060101010101" pitchFamily="49" charset="-122"/>
                <a:ea typeface="黑体" panose="02010609060101010101" pitchFamily="49" charset="-122"/>
                <a:sym typeface="+mn-ea"/>
              </a:rPr>
              <a:t>。</a:t>
            </a:r>
            <a:endParaRPr lang="zh-CN" altLang="en-US" sz="32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论据：</a:t>
            </a:r>
            <a:r>
              <a:rPr lang="zh-CN" altLang="en-US" sz="3200" dirty="0">
                <a:solidFill>
                  <a:srgbClr val="006666"/>
                </a:solidFill>
                <a:latin typeface="黑体" panose="02010609060101010101" pitchFamily="49" charset="-122"/>
                <a:ea typeface="黑体" panose="02010609060101010101" pitchFamily="49" charset="-122"/>
                <a:sym typeface="+mn-ea"/>
              </a:rPr>
              <a:t>就是用以说明或确定论题真实性的命题。也称为理由或依据。</a:t>
            </a:r>
            <a:endParaRPr lang="zh-CN" altLang="en-US" sz="3200" dirty="0">
              <a:solidFill>
                <a:srgbClr val="006666"/>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论证方式：</a:t>
            </a:r>
            <a:r>
              <a:rPr lang="zh-CN" altLang="en-US" sz="3200" dirty="0">
                <a:solidFill>
                  <a:srgbClr val="006666"/>
                </a:solidFill>
                <a:latin typeface="黑体" panose="02010609060101010101" pitchFamily="49" charset="-122"/>
                <a:ea typeface="黑体" panose="02010609060101010101" pitchFamily="49" charset="-122"/>
                <a:sym typeface="+mn-ea"/>
              </a:rPr>
              <a:t>就是论据与论题的联系方式，即由论据推出论题所运用的推理形式。</a:t>
            </a:r>
            <a:endParaRPr lang="zh-CN" altLang="en-US" sz="3200" dirty="0">
              <a:latin typeface="黑体" panose="02010609060101010101" pitchFamily="49" charset="-122"/>
              <a:ea typeface="黑体" panose="02010609060101010101" pitchFamily="49" charset="-122"/>
            </a:endParaRPr>
          </a:p>
          <a:p>
            <a:pPr eaLnBrk="1" latinLnBrk="0" hangingPunct="1">
              <a:lnSpc>
                <a:spcPct val="170000"/>
              </a:lnSpc>
            </a:pPr>
            <a:endParaRPr lang="zh-CN" altLang="en-US" sz="2800" dirty="0">
              <a:latin typeface="华文新魏" panose="02010800040101010101" pitchFamily="2" charset="-122"/>
              <a:ea typeface="华文新魏" panose="02010800040101010101" pitchFamily="2" charset="-122"/>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82290" y="1202055"/>
            <a:ext cx="7929245" cy="4621530"/>
          </a:xfrm>
          <a:prstGeom prst="rect">
            <a:avLst/>
          </a:prstGeom>
          <a:noFill/>
        </p:spPr>
        <p:txBody>
          <a:bodyPr wrap="square" rtlCol="0" anchor="t">
            <a:spAutoFit/>
          </a:bodyPr>
          <a:lstStyle/>
          <a:p>
            <a:pPr eaLnBrk="1" latinLnBrk="0" hangingPunct="1">
              <a:lnSpc>
                <a:spcPct val="150000"/>
              </a:lnSpc>
            </a:pPr>
            <a:r>
              <a:rPr lang="en-US" altLang="zh-CN" sz="3200" dirty="0">
                <a:solidFill>
                  <a:srgbClr val="FF0000"/>
                </a:solidFill>
                <a:latin typeface="黑体" panose="02010609060101010101" pitchFamily="49" charset="-122"/>
                <a:ea typeface="黑体" panose="02010609060101010101" pitchFamily="49" charset="-122"/>
                <a:sym typeface="+mn-ea"/>
              </a:rPr>
              <a:t>3.</a:t>
            </a:r>
            <a:r>
              <a:rPr lang="zh-CN" altLang="en-US" sz="3200" dirty="0">
                <a:solidFill>
                  <a:srgbClr val="FF0000"/>
                </a:solidFill>
                <a:latin typeface="黑体" panose="02010609060101010101" pitchFamily="49" charset="-122"/>
                <a:ea typeface="黑体" panose="02010609060101010101" pitchFamily="49" charset="-122"/>
                <a:sym typeface="+mn-ea"/>
              </a:rPr>
              <a:t>论证的方法</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1</a:t>
            </a:r>
            <a:r>
              <a:rPr lang="zh-CN" altLang="en-US" sz="3200" dirty="0">
                <a:solidFill>
                  <a:schemeClr val="tx1"/>
                </a:solidFill>
                <a:latin typeface="黑体" panose="02010609060101010101" pitchFamily="49" charset="-122"/>
                <a:ea typeface="黑体" panose="02010609060101010101" pitchFamily="49" charset="-122"/>
                <a:sym typeface="+mn-ea"/>
              </a:rPr>
              <a:t>）直接证明法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2</a:t>
            </a:r>
            <a:r>
              <a:rPr lang="zh-CN" altLang="en-US" sz="3200" dirty="0">
                <a:solidFill>
                  <a:schemeClr val="tx1"/>
                </a:solidFill>
                <a:latin typeface="黑体" panose="02010609060101010101" pitchFamily="49" charset="-122"/>
                <a:ea typeface="黑体" panose="02010609060101010101" pitchFamily="49" charset="-122"/>
                <a:sym typeface="+mn-ea"/>
              </a:rPr>
              <a:t>）反证法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）归缪法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4</a:t>
            </a:r>
            <a:r>
              <a:rPr lang="zh-CN" altLang="en-US" sz="3200" dirty="0">
                <a:solidFill>
                  <a:schemeClr val="tx1"/>
                </a:solidFill>
                <a:latin typeface="黑体" panose="02010609060101010101" pitchFamily="49" charset="-122"/>
                <a:ea typeface="黑体" panose="02010609060101010101" pitchFamily="49" charset="-122"/>
                <a:sym typeface="+mn-ea"/>
              </a:rPr>
              <a:t>）归纳法和类比法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10865" y="1906270"/>
            <a:ext cx="7929245" cy="2946400"/>
          </a:xfrm>
          <a:prstGeom prst="rect">
            <a:avLst/>
          </a:prstGeom>
          <a:noFill/>
        </p:spPr>
        <p:txBody>
          <a:bodyPr wrap="square" rtlCol="0" anchor="t">
            <a:spAutoFit/>
          </a:bodyPr>
          <a:lstStyle/>
          <a:p>
            <a:pPr eaLnBrk="1" hangingPunct="1">
              <a:lnSpc>
                <a:spcPct val="110000"/>
              </a:lnSpc>
            </a:pPr>
            <a:r>
              <a:rPr lang="zh-CN" altLang="en-US" sz="3200" dirty="0">
                <a:solidFill>
                  <a:srgbClr val="000000"/>
                </a:solidFill>
                <a:latin typeface="黑体" panose="02010609060101010101" pitchFamily="49" charset="-122"/>
                <a:ea typeface="黑体" panose="02010609060101010101" pitchFamily="49" charset="-122"/>
                <a:sym typeface="+mn-ea"/>
              </a:rPr>
              <a:t>（</a:t>
            </a:r>
            <a:r>
              <a:rPr lang="en-US" altLang="zh-CN" sz="3200" dirty="0">
                <a:solidFill>
                  <a:srgbClr val="000000"/>
                </a:solidFill>
                <a:latin typeface="黑体" panose="02010609060101010101" pitchFamily="49" charset="-122"/>
                <a:ea typeface="黑体" panose="02010609060101010101" pitchFamily="49" charset="-122"/>
                <a:sym typeface="+mn-ea"/>
              </a:rPr>
              <a:t>1</a:t>
            </a:r>
            <a:r>
              <a:rPr lang="zh-CN" altLang="en-US" sz="3200" dirty="0">
                <a:solidFill>
                  <a:srgbClr val="000000"/>
                </a:solidFill>
                <a:latin typeface="黑体" panose="02010609060101010101" pitchFamily="49" charset="-122"/>
                <a:ea typeface="黑体" panose="02010609060101010101" pitchFamily="49" charset="-122"/>
                <a:sym typeface="+mn-ea"/>
              </a:rPr>
              <a:t>）直接证明法</a:t>
            </a:r>
            <a:endParaRPr lang="zh-CN" altLang="en-US"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直接论证法是从论据的真实性中直接推出论题的真实性的论证方法。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0600" y="741045"/>
            <a:ext cx="9608185" cy="7477125"/>
          </a:xfrm>
          <a:prstGeom prst="rect">
            <a:avLst/>
          </a:prstGeom>
          <a:noFill/>
        </p:spPr>
        <p:txBody>
          <a:bodyPr wrap="square" rtlCol="0" anchor="t">
            <a:spAutoFit/>
          </a:bodyPr>
          <a:lstStyle/>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我们从古以来，就有埋头苦干的人，有拼命硬干的人，有为民请命的人，有舍身求法的人，</a:t>
            </a:r>
            <a:r>
              <a:rPr lang="en-US" altLang="zh-CN" sz="2800" dirty="0">
                <a:solidFill>
                  <a:schemeClr val="tx1"/>
                </a:solidFill>
                <a:latin typeface="黑体" panose="02010609060101010101" pitchFamily="49" charset="-122"/>
                <a:ea typeface="黑体" panose="02010609060101010101" pitchFamily="49" charset="-122"/>
                <a:sym typeface="+mn-ea"/>
              </a:rPr>
              <a:t>……</a:t>
            </a:r>
            <a:r>
              <a:rPr lang="zh-CN" altLang="en-US" sz="2800" dirty="0">
                <a:solidFill>
                  <a:schemeClr val="tx1"/>
                </a:solidFill>
                <a:latin typeface="黑体" panose="02010609060101010101" pitchFamily="49" charset="-122"/>
                <a:ea typeface="黑体" panose="02010609060101010101" pitchFamily="49" charset="-122"/>
                <a:sym typeface="+mn-ea"/>
              </a:rPr>
              <a:t>虽是等于为帝王将相作家谱的所谓“正史”，也往往掩不住他们的光耀，这就是中国的脊梁。</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这一类的人们，就是现在也何尝少呢</a:t>
            </a:r>
            <a:r>
              <a:rPr lang="en-US" altLang="zh-CN" sz="2800" dirty="0">
                <a:solidFill>
                  <a:schemeClr val="tx1"/>
                </a:solidFill>
                <a:latin typeface="黑体" panose="02010609060101010101" pitchFamily="49" charset="-122"/>
                <a:ea typeface="黑体" panose="02010609060101010101" pitchFamily="49" charset="-122"/>
                <a:sym typeface="+mn-ea"/>
              </a:rPr>
              <a:t>?</a:t>
            </a:r>
            <a:r>
              <a:rPr lang="zh-CN" altLang="en-US" sz="2800" dirty="0">
                <a:solidFill>
                  <a:schemeClr val="tx1"/>
                </a:solidFill>
                <a:latin typeface="黑体" panose="02010609060101010101" pitchFamily="49" charset="-122"/>
                <a:ea typeface="黑体" panose="02010609060101010101" pitchFamily="49" charset="-122"/>
                <a:sym typeface="+mn-ea"/>
              </a:rPr>
              <a:t>他们有自信，不自欺，他们在前仆后继的战斗，不过一面总在被摧残，被抹杀，稍灭于黑暗中，不能为大家所知道罢了。说中国人失掉了自信力，用以指一部分人则可，倘若加于全体，那简直是诬蔑。</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a:t>
            </a:r>
            <a:r>
              <a:rPr lang="zh-CN" altLang="en-US" sz="2800" dirty="0">
                <a:solidFill>
                  <a:srgbClr val="0070C0"/>
                </a:solidFill>
                <a:latin typeface="黑体" panose="02010609060101010101" pitchFamily="49" charset="-122"/>
                <a:ea typeface="黑体" panose="02010609060101010101" pitchFamily="49" charset="-122"/>
                <a:sym typeface="+mn-ea"/>
              </a:rPr>
              <a:t>     ——鲁迅《中国人失掉自信力了吗》</a:t>
            </a:r>
            <a:endParaRPr lang="zh-CN" altLang="en-US" sz="2800" dirty="0">
              <a:solidFill>
                <a:srgbClr val="0070C0"/>
              </a:solidFill>
              <a:latin typeface="黑体" panose="02010609060101010101" pitchFamily="49" charset="-122"/>
              <a:ea typeface="黑体" panose="02010609060101010101" pitchFamily="49" charset="-122"/>
              <a:sym typeface="+mn-ea"/>
            </a:endParaRPr>
          </a:p>
          <a:p>
            <a:pPr eaLnBrk="1" latinLnBrk="0" hangingPunct="1">
              <a:lnSpc>
                <a:spcPct val="170000"/>
              </a:lnSpc>
            </a:pPr>
            <a:endParaRPr lang="zh-CN" altLang="en-US" sz="2800" dirty="0">
              <a:latin typeface="黑体" panose="02010609060101010101" pitchFamily="49" charset="-122"/>
              <a:ea typeface="黑体" panose="02010609060101010101" pitchFamily="49" charset="-122"/>
              <a:sym typeface="+mn-ea"/>
            </a:endParaRPr>
          </a:p>
          <a:p>
            <a:pPr eaLnBrk="1" latinLnBrk="0" hangingPunct="1">
              <a:lnSpc>
                <a:spcPct val="170000"/>
              </a:lnSpc>
            </a:pP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 y="344348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54680" y="2303780"/>
            <a:ext cx="7929245" cy="2306955"/>
          </a:xfrm>
          <a:prstGeom prst="rect">
            <a:avLst/>
          </a:prstGeom>
          <a:noFill/>
        </p:spPr>
        <p:txBody>
          <a:bodyPr wrap="square" rtlCol="0" anchor="t">
            <a:spAutoFit/>
          </a:bodyPr>
          <a:lstStyle/>
          <a:p>
            <a:pPr eaLnBrk="1" latinLnBrk="0" hangingPunct="1">
              <a:lnSpc>
                <a:spcPct val="150000"/>
              </a:lnSpc>
              <a:spcBef>
                <a:spcPts val="0"/>
              </a:spcBef>
            </a:pPr>
            <a:r>
              <a:rPr lang="zh-CN" altLang="en-US" sz="3200" dirty="0">
                <a:solidFill>
                  <a:schemeClr val="tx1"/>
                </a:solidFill>
                <a:latin typeface="黑体" panose="02010609060101010101" pitchFamily="49" charset="-122"/>
                <a:ea typeface="黑体" panose="02010609060101010101" pitchFamily="49" charset="-122"/>
                <a:sym typeface="+mn-ea"/>
              </a:rPr>
              <a:t>（2）反证法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spcBef>
                <a:spcPts val="0"/>
              </a:spcBef>
            </a:pPr>
            <a:r>
              <a:rPr lang="zh-CN" altLang="en-US" sz="3200" dirty="0">
                <a:solidFill>
                  <a:schemeClr val="tx1"/>
                </a:solidFill>
                <a:latin typeface="黑体" panose="02010609060101010101" pitchFamily="49" charset="-122"/>
                <a:ea typeface="黑体" panose="02010609060101010101" pitchFamily="49" charset="-122"/>
                <a:sym typeface="+mn-ea"/>
              </a:rPr>
              <a:t>    反证法是通过确定与论题相矛盾的命题的虚假来确定论题真实性的论证方法。</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32175" y="1355090"/>
            <a:ext cx="7828280" cy="4154170"/>
          </a:xfrm>
          <a:prstGeom prst="rect">
            <a:avLst/>
          </a:prstGeom>
          <a:noFill/>
        </p:spPr>
        <p:txBody>
          <a:bodyPr wrap="square" rtlCol="0" anchor="t">
            <a:spAutoFit/>
          </a:bodyPr>
          <a:lstStyle/>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如果素数不是无穷多个，而是有限多个，那么，就可以将它们全写出来，记为</a:t>
            </a:r>
            <a:r>
              <a:rPr lang="en-US" altLang="zh-CN" sz="2800" dirty="0">
                <a:latin typeface="黑体" panose="02010609060101010101" pitchFamily="49" charset="-122"/>
                <a:ea typeface="黑体" panose="02010609060101010101" pitchFamily="49" charset="-122"/>
                <a:sym typeface="+mn-ea"/>
              </a:rPr>
              <a:t>a1</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a2</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a3</a:t>
            </a:r>
            <a:r>
              <a:rPr lang="zh-CN" altLang="en-US" sz="2800" dirty="0">
                <a:latin typeface="黑体" panose="02010609060101010101" pitchFamily="49" charset="-122"/>
                <a:ea typeface="黑体" panose="02010609060101010101" pitchFamily="49" charset="-122"/>
                <a:sym typeface="+mn-ea"/>
              </a:rPr>
              <a:t>，</a:t>
            </a:r>
            <a:r>
              <a:rPr lang="en-US" altLang="x-none" sz="2800" dirty="0">
                <a:latin typeface="黑体" panose="02010609060101010101" pitchFamily="49" charset="-122"/>
                <a:ea typeface="黑体" panose="02010609060101010101" pitchFamily="49" charset="-122"/>
                <a:sym typeface="+mn-ea"/>
              </a:rPr>
              <a:t> </a:t>
            </a:r>
            <a:r>
              <a:rPr lang="en-US" altLang="zh-CN" sz="2800" dirty="0">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an</a:t>
            </a:r>
            <a:r>
              <a:rPr lang="zh-CN" altLang="en-US" sz="2800" dirty="0">
                <a:latin typeface="黑体" panose="02010609060101010101" pitchFamily="49" charset="-122"/>
                <a:ea typeface="黑体" panose="02010609060101010101" pitchFamily="49" charset="-122"/>
                <a:sym typeface="+mn-ea"/>
              </a:rPr>
              <a:t>，此外就没有更大的素数了。然而，</a:t>
            </a:r>
            <a:r>
              <a:rPr lang="en-US" altLang="zh-CN" sz="2800" dirty="0">
                <a:latin typeface="黑体" panose="02010609060101010101" pitchFamily="49" charset="-122"/>
                <a:ea typeface="黑体" panose="02010609060101010101" pitchFamily="49" charset="-122"/>
                <a:sym typeface="+mn-ea"/>
              </a:rPr>
              <a:t>(a1×a2×a3…×an+1)</a:t>
            </a:r>
            <a:r>
              <a:rPr lang="zh-CN" altLang="en-US" sz="2800" dirty="0">
                <a:latin typeface="黑体" panose="02010609060101010101" pitchFamily="49" charset="-122"/>
                <a:ea typeface="黑体" panose="02010609060101010101" pitchFamily="49" charset="-122"/>
                <a:sym typeface="+mn-ea"/>
              </a:rPr>
              <a:t>显然也是素数，它比所有</a:t>
            </a:r>
            <a:r>
              <a:rPr lang="en-US" altLang="zh-CN" sz="2800" dirty="0">
                <a:latin typeface="黑体" panose="02010609060101010101" pitchFamily="49" charset="-122"/>
                <a:ea typeface="黑体" panose="02010609060101010101" pitchFamily="49" charset="-122"/>
                <a:sym typeface="+mn-ea"/>
              </a:rPr>
              <a:t>a1</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a2</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a3</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a:t>
            </a:r>
            <a:r>
              <a:rPr lang="en-US" altLang="zh-CN" sz="2800" dirty="0">
                <a:latin typeface="黑体" panose="02010609060101010101" pitchFamily="49" charset="-122"/>
                <a:ea typeface="黑体" panose="02010609060101010101" pitchFamily="49" charset="-122"/>
                <a:sym typeface="+mn-ea"/>
              </a:rPr>
              <a:t>an</a:t>
            </a:r>
            <a:r>
              <a:rPr lang="zh-CN" altLang="en-US" sz="2800" dirty="0">
                <a:latin typeface="黑体" panose="02010609060101010101" pitchFamily="49" charset="-122"/>
                <a:ea typeface="黑体" panose="02010609060101010101" pitchFamily="49" charset="-122"/>
                <a:sym typeface="+mn-ea"/>
              </a:rPr>
              <a:t>都大，所以，认为素数只有有穷多个的假设是错误的。</a:t>
            </a:r>
            <a:r>
              <a:rPr lang="zh-CN" altLang="en-US" sz="3600" dirty="0">
                <a:latin typeface="华文新魏" panose="02010800040101010101" pitchFamily="2" charset="-122"/>
                <a:ea typeface="华文新魏" panose="02010800040101010101" pitchFamily="2" charset="-122"/>
                <a:sym typeface="+mn-ea"/>
              </a:rPr>
              <a:t> </a:t>
            </a:r>
            <a:endParaRPr lang="zh-CN" altLang="en-US" sz="320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481580"/>
            <a:ext cx="7061200" cy="3046095"/>
          </a:xfrm>
          <a:prstGeom prst="rect">
            <a:avLst/>
          </a:prstGeom>
          <a:noFill/>
        </p:spPr>
        <p:txBody>
          <a:bodyPr wrap="square" rtlCol="0" anchor="t">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）归缪法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先假设对方论点为真，再以此为前提出发推出明显错误结论以证明对方论点不能成立的方法。</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481580"/>
            <a:ext cx="7061200" cy="3046095"/>
          </a:xfrm>
          <a:prstGeom prst="rect">
            <a:avLst/>
          </a:prstGeom>
          <a:noFill/>
        </p:spPr>
        <p:txBody>
          <a:bodyPr wrap="square" rtlCol="0" anchor="t">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）归缪法</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先假设对方论点为真，再以此为前提出发推出明显错误结论以证明对方论点不能成立的方法。</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8255"/>
            <a:ext cx="5002530" cy="45339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4314190" y="3108960"/>
            <a:ext cx="6122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6000" dirty="0">
                <a:solidFill>
                  <a:srgbClr val="FF0000"/>
                </a:solidFill>
                <a:latin typeface="黑体" panose="02010609060101010101" pitchFamily="49" charset="-122"/>
                <a:ea typeface="黑体" panose="02010609060101010101" pitchFamily="49" charset="-122"/>
                <a:cs typeface="+mn-ea"/>
                <a:sym typeface="+mn-lt"/>
              </a:rPr>
              <a:t>批判性思维概述</a:t>
            </a:r>
            <a:endParaRPr lang="zh-CN" altLang="en-US" sz="6000" dirty="0">
              <a:solidFill>
                <a:srgbClr val="FF0000"/>
              </a:solidFill>
              <a:latin typeface="黑体" panose="02010609060101010101" pitchFamily="49" charset="-122"/>
              <a:ea typeface="黑体" panose="02010609060101010101" pitchFamily="49" charset="-122"/>
              <a:cs typeface="+mn-ea"/>
              <a:sym typeface="+mn-lt"/>
            </a:endParaRPr>
          </a:p>
        </p:txBody>
      </p:sp>
      <p:sp>
        <p:nvSpPr>
          <p:cNvPr id="23" name="Text Box 3"/>
          <p:cNvSpPr>
            <a:spLocks noChangeArrowheads="1"/>
          </p:cNvSpPr>
          <p:nvPr/>
        </p:nvSpPr>
        <p:spPr bwMode="auto">
          <a:xfrm>
            <a:off x="3453100" y="154551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endParaRPr lang="zh-CN" alt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481580"/>
            <a:ext cx="7061200" cy="1714500"/>
          </a:xfrm>
          <a:prstGeom prst="rect">
            <a:avLst/>
          </a:prstGeom>
          <a:noFill/>
        </p:spPr>
        <p:txBody>
          <a:bodyPr wrap="square" rtlCol="0" anchor="t">
            <a:spAutoFit/>
          </a:bodyPr>
          <a:lstStyle/>
          <a:p>
            <a:pPr eaLnBrk="1" hangingPunct="1">
              <a:lnSpc>
                <a:spcPct val="110000"/>
              </a:lnSpc>
            </a:pPr>
            <a:r>
              <a:rPr lang="zh-CN" altLang="en-US" sz="3200" dirty="0">
                <a:latin typeface="黑体" panose="02010609060101010101" pitchFamily="49" charset="-122"/>
                <a:ea typeface="黑体" panose="02010609060101010101" pitchFamily="49" charset="-122"/>
                <a:sym typeface="+mn-ea"/>
              </a:rPr>
              <a:t>    父名晋肃，子不得举进士，若父名仁，子不得为人乎？ </a:t>
            </a:r>
            <a:endParaRPr lang="zh-CN" altLang="en-US" sz="3200" dirty="0">
              <a:latin typeface="黑体" panose="02010609060101010101" pitchFamily="49" charset="-122"/>
              <a:ea typeface="黑体" panose="02010609060101010101" pitchFamily="49" charset="-122"/>
            </a:endParaRPr>
          </a:p>
          <a:p>
            <a:pPr eaLnBrk="1" hangingPunct="1">
              <a:lnSpc>
                <a:spcPct val="110000"/>
              </a:lnSpc>
            </a:pPr>
            <a:r>
              <a:rPr lang="zh-CN" altLang="en-US" sz="3200" dirty="0">
                <a:latin typeface="黑体" panose="02010609060101010101" pitchFamily="49" charset="-122"/>
                <a:ea typeface="黑体" panose="02010609060101010101" pitchFamily="49" charset="-122"/>
                <a:sym typeface="+mn-ea"/>
              </a:rPr>
              <a:t>               </a:t>
            </a:r>
            <a:r>
              <a:rPr lang="en-US" altLang="zh-CN" sz="3200" dirty="0">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韩愈</a:t>
            </a:r>
            <a:r>
              <a:rPr lang="en-US" altLang="zh-CN" sz="3200" dirty="0">
                <a:solidFill>
                  <a:srgbClr val="000000"/>
                </a:solidFill>
                <a:latin typeface="黑体" panose="02010609060101010101" pitchFamily="49" charset="-122"/>
                <a:ea typeface="黑体" panose="02010609060101010101" pitchFamily="49" charset="-122"/>
                <a:sym typeface="+mn-ea"/>
              </a:rPr>
              <a:t>《</a:t>
            </a:r>
            <a:r>
              <a:rPr lang="zh-CN" altLang="en-US" sz="3200" dirty="0">
                <a:solidFill>
                  <a:srgbClr val="000000"/>
                </a:solidFill>
                <a:latin typeface="黑体" panose="02010609060101010101" pitchFamily="49" charset="-122"/>
                <a:ea typeface="黑体" panose="02010609060101010101" pitchFamily="49" charset="-122"/>
                <a:sym typeface="+mn-ea"/>
              </a:rPr>
              <a:t>讳辩</a:t>
            </a:r>
            <a:r>
              <a:rPr lang="en-US" altLang="zh-CN" sz="3200" dirty="0">
                <a:solidFill>
                  <a:srgbClr val="000000"/>
                </a:solidFill>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92245" y="2526665"/>
            <a:ext cx="7061200" cy="632460"/>
          </a:xfrm>
          <a:prstGeom prst="rect">
            <a:avLst/>
          </a:prstGeom>
          <a:noFill/>
        </p:spPr>
        <p:txBody>
          <a:bodyPr wrap="square" rtlCol="0" anchor="t">
            <a:spAutoFit/>
          </a:bodyPr>
          <a:lstStyle/>
          <a:p>
            <a:pPr eaLnBrk="1" hangingPunct="1">
              <a:lnSpc>
                <a:spcPct val="110000"/>
              </a:lnSpc>
            </a:pPr>
            <a:r>
              <a:rPr lang="zh-CN" altLang="en-US" sz="3200" dirty="0">
                <a:solidFill>
                  <a:srgbClr val="000000"/>
                </a:solidFill>
                <a:latin typeface="黑体" panose="02010609060101010101" pitchFamily="49" charset="-122"/>
                <a:ea typeface="黑体" panose="02010609060101010101" pitchFamily="49" charset="-122"/>
                <a:sym typeface="+mn-ea"/>
              </a:rPr>
              <a:t>（4）归纳法和类比法</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51530" y="1271270"/>
            <a:ext cx="8171180" cy="5107940"/>
          </a:xfrm>
          <a:prstGeom prst="rect">
            <a:avLst/>
          </a:prstGeom>
          <a:noFill/>
        </p:spPr>
        <p:txBody>
          <a:bodyPr wrap="square" rtlCol="0" anchor="t">
            <a:spAutoFit/>
          </a:bodyPr>
          <a:lstStyle/>
          <a:p>
            <a:pPr eaLnBrk="1" latinLnBrk="0" hangingPunct="1">
              <a:lnSpc>
                <a:spcPct val="150000"/>
              </a:lnSpc>
            </a:pPr>
            <a:r>
              <a:rPr lang="zh-CN" altLang="en-US" sz="2800" dirty="0">
                <a:solidFill>
                  <a:schemeClr val="tx1"/>
                </a:solidFill>
                <a:latin typeface="黑体" panose="02010609060101010101" pitchFamily="49" charset="-122"/>
                <a:ea typeface="黑体" panose="02010609060101010101" pitchFamily="49" charset="-122"/>
                <a:sym typeface="+mn-ea"/>
              </a:rPr>
              <a:t>    上（李世民）问魏征曰：“人士何为而明，何为而暗？”对曰：“兼听则明，偏听则暗。昔有尧请问下民，故有苗之恶得以上闻；舜明四目，达四聪，故共、罐、兜不能蔽也；秦二世偏信赵高，以成望夷之祸；梁武帝偏信朱异，以取台城之辱；隋炀帝偏信虞世基，以致彭城之变。是故人君兼听广纳，则贵臣不得拥蔽，而下情得以上通也。” </a:t>
            </a:r>
            <a:endParaRPr lang="zh-CN" altLang="en-US" sz="2800" dirty="0">
              <a:solidFill>
                <a:schemeClr val="tx1"/>
              </a:solidFill>
              <a:latin typeface="黑体" panose="02010609060101010101" pitchFamily="49" charset="-122"/>
              <a:ea typeface="黑体" panose="02010609060101010101" pitchFamily="49" charset="-122"/>
              <a:sym typeface="+mn-ea"/>
            </a:endParaRPr>
          </a:p>
          <a:p>
            <a:pPr eaLnBrk="1" hangingPunct="1"/>
            <a:r>
              <a:rPr lang="en-US" altLang="zh-CN" sz="3200" dirty="0">
                <a:solidFill>
                  <a:srgbClr val="FF0000"/>
                </a:solidFill>
                <a:latin typeface="黑体" panose="02010609060101010101" pitchFamily="49" charset="-122"/>
                <a:ea typeface="黑体" panose="02010609060101010101" pitchFamily="49" charset="-122"/>
                <a:sym typeface="+mn-ea"/>
              </a:rPr>
              <a:t>                     《</a:t>
            </a:r>
            <a:r>
              <a:rPr lang="zh-CN" altLang="en-US" sz="3200" dirty="0">
                <a:solidFill>
                  <a:srgbClr val="FF0000"/>
                </a:solidFill>
                <a:latin typeface="黑体" panose="02010609060101010101" pitchFamily="49" charset="-122"/>
                <a:ea typeface="黑体" panose="02010609060101010101" pitchFamily="49" charset="-122"/>
                <a:sym typeface="+mn-ea"/>
              </a:rPr>
              <a:t>资治通鉴</a:t>
            </a:r>
            <a:r>
              <a:rPr lang="en-US" altLang="zh-CN" sz="3200" dirty="0">
                <a:solidFill>
                  <a:srgbClr val="FF0000"/>
                </a:solidFill>
                <a:latin typeface="黑体" panose="02010609060101010101" pitchFamily="49" charset="-122"/>
                <a:ea typeface="黑体" panose="02010609060101010101" pitchFamily="49" charset="-122"/>
                <a:sym typeface="+mn-ea"/>
              </a:rPr>
              <a:t>》</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17825" y="1018540"/>
            <a:ext cx="8370570" cy="4615815"/>
          </a:xfrm>
          <a:prstGeom prst="rect">
            <a:avLst/>
          </a:prstGeom>
          <a:noFill/>
        </p:spPr>
        <p:txBody>
          <a:bodyPr wrap="square" rtlCol="0" anchor="t">
            <a:spAutoFit/>
          </a:bodyPr>
          <a:lstStyle/>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楚王赐晏子酒，酒酣，吏二缚一人诣王。曰</a:t>
            </a:r>
            <a:r>
              <a:rPr lang="en-US" altLang="x-none" sz="2800" dirty="0">
                <a:latin typeface="黑体" panose="02010609060101010101" pitchFamily="49" charset="-122"/>
                <a:ea typeface="黑体" panose="02010609060101010101" pitchFamily="49" charset="-122"/>
                <a:sym typeface="+mn-ea"/>
              </a:rPr>
              <a:t>：‘缚者何为者也</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对曰：‘齐人也，坐盗。’王视晏子曰：‘齐人固善盗乎</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晏子避席对曰：‘晏闻之，桔生淮南则为桔，生于淮北则为枳，叶徒相似，其实味不相同。何也</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水土异也。今民生长于齐不盗，入楚则盗，得无楚之水土使民善盗耶</a:t>
            </a:r>
            <a:r>
              <a:rPr lang="en-US" altLang="zh-CN" sz="2800" dirty="0">
                <a:latin typeface="黑体" panose="02010609060101010101" pitchFamily="49" charset="-122"/>
                <a:ea typeface="黑体" panose="02010609060101010101" pitchFamily="49" charset="-122"/>
                <a:sym typeface="+mn-ea"/>
              </a:rPr>
              <a:t>?’</a:t>
            </a:r>
            <a:r>
              <a:rPr lang="zh-CN" altLang="en-US" sz="2800" dirty="0">
                <a:latin typeface="黑体" panose="02010609060101010101" pitchFamily="49" charset="-122"/>
                <a:ea typeface="黑体" panose="02010609060101010101" pitchFamily="49" charset="-122"/>
                <a:sym typeface="+mn-ea"/>
              </a:rPr>
              <a:t>王笑曰：圣人非所与嬉也，寡人反取病焉’。 </a:t>
            </a:r>
            <a:endParaRPr lang="zh-CN" altLang="en-US"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09085" y="1776730"/>
            <a:ext cx="7468235" cy="3415030"/>
          </a:xfrm>
          <a:prstGeom prst="rect">
            <a:avLst/>
          </a:prstGeom>
          <a:noFill/>
        </p:spPr>
        <p:txBody>
          <a:bodyPr wrap="square" rtlCol="0" anchor="t">
            <a:spAutoFit/>
          </a:bodyPr>
          <a:lstStyle/>
          <a:p>
            <a:pPr marL="0" indent="0" fontAlgn="auto">
              <a:lnSpc>
                <a:spcPct val="150000"/>
              </a:lnSpc>
              <a:buNone/>
            </a:pPr>
            <a:r>
              <a:rPr lang="en-US" altLang="zh-CN" sz="3200" dirty="0">
                <a:solidFill>
                  <a:srgbClr val="000000"/>
                </a:solidFill>
                <a:latin typeface="黑体" panose="02010609060101010101" pitchFamily="49" charset="-122"/>
                <a:ea typeface="黑体" panose="02010609060101010101" pitchFamily="49" charset="-122"/>
                <a:sym typeface="+mn-ea"/>
              </a:rPr>
              <a:t>4.</a:t>
            </a:r>
            <a:r>
              <a:rPr lang="zh-CN" altLang="en-US" sz="3200" dirty="0">
                <a:solidFill>
                  <a:srgbClr val="000000"/>
                </a:solidFill>
                <a:latin typeface="黑体" panose="02010609060101010101" pitchFamily="49" charset="-122"/>
                <a:ea typeface="黑体" panose="02010609060101010101" pitchFamily="49" charset="-122"/>
                <a:sym typeface="+mn-ea"/>
              </a:rPr>
              <a:t>论证的要求</a:t>
            </a:r>
            <a:endParaRPr lang="zh-CN" altLang="en-US" sz="3200" dirty="0">
              <a:solidFill>
                <a:srgbClr val="000000"/>
              </a:solidFill>
              <a:latin typeface="黑体" panose="02010609060101010101" pitchFamily="49" charset="-122"/>
              <a:ea typeface="黑体" panose="02010609060101010101" pitchFamily="49" charset="-122"/>
            </a:endParaRPr>
          </a:p>
          <a:p>
            <a:pPr marL="0" indent="0" fontAlgn="auto">
              <a:lnSpc>
                <a:spcPct val="150000"/>
              </a:lnSpc>
              <a:buNone/>
            </a:pPr>
            <a:r>
              <a:rPr lang="zh-CN" altLang="en-US" sz="2800" dirty="0">
                <a:solidFill>
                  <a:srgbClr val="FF0000"/>
                </a:solidFill>
                <a:latin typeface="黑体" panose="02010609060101010101" pitchFamily="49" charset="-122"/>
                <a:ea typeface="黑体" panose="02010609060101010101" pitchFamily="49" charset="-122"/>
                <a:sym typeface="+mn-ea"/>
              </a:rPr>
              <a:t>（</a:t>
            </a:r>
            <a:r>
              <a:rPr lang="en-US" altLang="zh-CN" sz="2800" dirty="0">
                <a:solidFill>
                  <a:srgbClr val="FF0000"/>
                </a:solidFill>
                <a:latin typeface="黑体" panose="02010609060101010101" pitchFamily="49" charset="-122"/>
                <a:ea typeface="黑体" panose="02010609060101010101" pitchFamily="49" charset="-122"/>
                <a:sym typeface="+mn-ea"/>
              </a:rPr>
              <a:t>1</a:t>
            </a:r>
            <a:r>
              <a:rPr lang="zh-CN" altLang="en-US" sz="2800" dirty="0">
                <a:solidFill>
                  <a:srgbClr val="FF0000"/>
                </a:solidFill>
                <a:latin typeface="黑体" panose="02010609060101010101" pitchFamily="49" charset="-122"/>
                <a:ea typeface="黑体" panose="02010609060101010101" pitchFamily="49" charset="-122"/>
                <a:sym typeface="+mn-ea"/>
              </a:rPr>
              <a:t>）关于论题的规则 </a:t>
            </a:r>
            <a:endParaRPr lang="zh-CN" altLang="en-US" sz="2800" dirty="0">
              <a:solidFill>
                <a:srgbClr val="FF0000"/>
              </a:solidFill>
              <a:latin typeface="黑体" panose="02010609060101010101" pitchFamily="49" charset="-122"/>
              <a:ea typeface="黑体" panose="02010609060101010101" pitchFamily="49" charset="-122"/>
              <a:sym typeface="+mn-ea"/>
            </a:endParaRPr>
          </a:p>
          <a:p>
            <a:pPr marL="0" indent="0" fontAlgn="auto">
              <a:lnSpc>
                <a:spcPct val="150000"/>
              </a:lnSpc>
              <a:buNone/>
            </a:pPr>
            <a:r>
              <a:rPr lang="zh-CN" altLang="en-US" sz="2800" dirty="0">
                <a:latin typeface="黑体" panose="02010609060101010101" pitchFamily="49" charset="-122"/>
                <a:ea typeface="黑体" panose="02010609060101010101" pitchFamily="49" charset="-122"/>
                <a:sym typeface="+mn-ea"/>
              </a:rPr>
              <a:t>论题必须清楚明确 </a:t>
            </a:r>
            <a:endParaRPr lang="zh-CN" altLang="en-US" sz="2800" dirty="0">
              <a:latin typeface="黑体" panose="02010609060101010101" pitchFamily="49" charset="-122"/>
              <a:ea typeface="黑体" panose="02010609060101010101" pitchFamily="49" charset="-122"/>
            </a:endParaRPr>
          </a:p>
          <a:p>
            <a:pPr marL="0" indent="0" fontAlgn="auto">
              <a:lnSpc>
                <a:spcPct val="150000"/>
              </a:lnSpc>
              <a:buNone/>
            </a:pPr>
            <a:r>
              <a:rPr lang="zh-CN" altLang="en-US" sz="2800" dirty="0">
                <a:latin typeface="黑体" panose="02010609060101010101" pitchFamily="49" charset="-122"/>
                <a:ea typeface="黑体" panose="02010609060101010101" pitchFamily="49" charset="-122"/>
                <a:sym typeface="+mn-ea"/>
              </a:rPr>
              <a:t>论题必须保持同一，不能转移或偷换论题</a:t>
            </a:r>
            <a:endParaRPr lang="zh-CN" altLang="en-US" sz="2800" dirty="0">
              <a:latin typeface="黑体" panose="02010609060101010101" pitchFamily="49" charset="-122"/>
              <a:ea typeface="黑体" panose="02010609060101010101" pitchFamily="49" charset="-122"/>
            </a:endParaRPr>
          </a:p>
          <a:p>
            <a:pPr eaLnBrk="1" latinLnBrk="0" hangingPunct="1">
              <a:lnSpc>
                <a:spcPct val="150000"/>
              </a:lnSpc>
            </a:pPr>
            <a:r>
              <a:rPr lang="zh-CN" altLang="en-US" sz="2800" dirty="0">
                <a:latin typeface="黑体" panose="02010609060101010101" pitchFamily="49" charset="-122"/>
                <a:ea typeface="黑体" panose="02010609060101010101" pitchFamily="49" charset="-122"/>
                <a:sym typeface="+mn-ea"/>
              </a:rPr>
              <a:t> </a:t>
            </a:r>
            <a:endParaRPr lang="zh-CN" altLang="en-US"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56660" y="1596390"/>
            <a:ext cx="7468235" cy="3784600"/>
          </a:xfrm>
          <a:prstGeom prst="rect">
            <a:avLst/>
          </a:prstGeom>
          <a:noFill/>
        </p:spPr>
        <p:txBody>
          <a:bodyPr wrap="square" rtlCol="0" anchor="t">
            <a:spAutoFit/>
          </a:bodyPr>
          <a:lstStyle/>
          <a:p>
            <a:pPr marL="0" indent="0" fontAlgn="auto">
              <a:lnSpc>
                <a:spcPct val="150000"/>
              </a:lnSpc>
              <a:buNone/>
            </a:pPr>
            <a:r>
              <a:rPr lang="zh-CN" altLang="en-US" sz="3200" dirty="0">
                <a:solidFill>
                  <a:srgbClr val="FF0000"/>
                </a:solidFill>
                <a:latin typeface="黑体" panose="02010609060101010101" pitchFamily="49" charset="-122"/>
                <a:ea typeface="黑体" panose="02010609060101010101" pitchFamily="49" charset="-122"/>
                <a:sym typeface="+mn-ea"/>
              </a:rPr>
              <a:t>（</a:t>
            </a:r>
            <a:r>
              <a:rPr lang="en-US" altLang="zh-CN" sz="3200" dirty="0">
                <a:solidFill>
                  <a:srgbClr val="FF0000"/>
                </a:solidFill>
                <a:latin typeface="黑体" panose="02010609060101010101" pitchFamily="49" charset="-122"/>
                <a:ea typeface="黑体" panose="02010609060101010101" pitchFamily="49" charset="-122"/>
                <a:sym typeface="+mn-ea"/>
              </a:rPr>
              <a:t>2</a:t>
            </a:r>
            <a:r>
              <a:rPr lang="zh-CN" altLang="en-US" sz="3200" dirty="0">
                <a:solidFill>
                  <a:srgbClr val="FF0000"/>
                </a:solidFill>
                <a:latin typeface="黑体" panose="02010609060101010101" pitchFamily="49" charset="-122"/>
                <a:ea typeface="黑体" panose="02010609060101010101" pitchFamily="49" charset="-122"/>
                <a:sym typeface="+mn-ea"/>
              </a:rPr>
              <a:t>）关于论据的规则</a:t>
            </a:r>
            <a:r>
              <a:rPr lang="zh-CN" altLang="en-US" sz="3200" dirty="0">
                <a:solidFill>
                  <a:srgbClr val="000000"/>
                </a:solidFill>
                <a:latin typeface="黑体" panose="02010609060101010101" pitchFamily="49" charset="-122"/>
                <a:ea typeface="黑体" panose="02010609060101010101" pitchFamily="49" charset="-122"/>
                <a:sym typeface="+mn-ea"/>
              </a:rPr>
              <a:t> </a:t>
            </a:r>
            <a:endParaRPr lang="zh-CN" altLang="en-US" sz="3200" dirty="0">
              <a:solidFill>
                <a:srgbClr val="000000"/>
              </a:solidFill>
              <a:latin typeface="黑体" panose="02010609060101010101" pitchFamily="49" charset="-122"/>
              <a:ea typeface="黑体" panose="02010609060101010101" pitchFamily="49" charset="-122"/>
            </a:endParaRPr>
          </a:p>
          <a:p>
            <a:pPr marL="0" indent="0" fontAlgn="auto">
              <a:lnSpc>
                <a:spcPct val="150000"/>
              </a:lnSpc>
              <a:buNone/>
            </a:pPr>
            <a:r>
              <a:rPr lang="zh-CN" altLang="en-US" sz="3200" dirty="0">
                <a:latin typeface="黑体" panose="02010609060101010101" pitchFamily="49" charset="-122"/>
                <a:ea typeface="黑体" panose="02010609060101010101" pitchFamily="49" charset="-122"/>
                <a:sym typeface="+mn-ea"/>
              </a:rPr>
              <a:t>    论据必须是已经确知为真的命题 </a:t>
            </a:r>
            <a:endParaRPr lang="zh-CN" altLang="en-US" sz="3200" dirty="0">
              <a:latin typeface="黑体" panose="02010609060101010101" pitchFamily="49" charset="-122"/>
              <a:ea typeface="黑体" panose="02010609060101010101" pitchFamily="49" charset="-122"/>
            </a:endParaRPr>
          </a:p>
          <a:p>
            <a:pPr marL="0" indent="0" fontAlgn="auto">
              <a:lnSpc>
                <a:spcPct val="150000"/>
              </a:lnSpc>
              <a:buNone/>
            </a:pPr>
            <a:r>
              <a:rPr lang="zh-CN" altLang="en-US" sz="3200" dirty="0">
                <a:latin typeface="黑体" panose="02010609060101010101" pitchFamily="49" charset="-122"/>
                <a:ea typeface="黑体" panose="02010609060101010101" pitchFamily="49" charset="-122"/>
                <a:sym typeface="+mn-ea"/>
              </a:rPr>
              <a:t>    论据的真实性不能依赖于论题 </a:t>
            </a:r>
            <a:endParaRPr lang="zh-CN" altLang="en-US" sz="3200" dirty="0">
              <a:solidFill>
                <a:srgbClr val="000000"/>
              </a:solidFill>
              <a:latin typeface="黑体" panose="02010609060101010101" pitchFamily="49" charset="-122"/>
              <a:ea typeface="黑体" panose="02010609060101010101" pitchFamily="49" charset="-122"/>
            </a:endParaRPr>
          </a:p>
          <a:p>
            <a:pPr marL="0" indent="0" fontAlgn="auto">
              <a:lnSpc>
                <a:spcPct val="150000"/>
              </a:lnSpc>
              <a:buNone/>
            </a:pPr>
            <a:r>
              <a:rPr lang="zh-CN" altLang="en-US" sz="3200" dirty="0">
                <a:solidFill>
                  <a:srgbClr val="FF0000"/>
                </a:solidFill>
                <a:latin typeface="黑体" panose="02010609060101010101" pitchFamily="49" charset="-122"/>
                <a:ea typeface="黑体" panose="02010609060101010101" pitchFamily="49" charset="-122"/>
                <a:sym typeface="+mn-ea"/>
              </a:rPr>
              <a:t>（</a:t>
            </a:r>
            <a:r>
              <a:rPr lang="en-US" altLang="zh-CN" sz="3200" dirty="0">
                <a:solidFill>
                  <a:srgbClr val="FF0000"/>
                </a:solidFill>
                <a:latin typeface="黑体" panose="02010609060101010101" pitchFamily="49" charset="-122"/>
                <a:ea typeface="黑体" panose="02010609060101010101" pitchFamily="49" charset="-122"/>
                <a:sym typeface="+mn-ea"/>
              </a:rPr>
              <a:t>3</a:t>
            </a:r>
            <a:r>
              <a:rPr lang="zh-CN" altLang="en-US" sz="3200" dirty="0">
                <a:solidFill>
                  <a:srgbClr val="FF0000"/>
                </a:solidFill>
                <a:latin typeface="黑体" panose="02010609060101010101" pitchFamily="49" charset="-122"/>
                <a:ea typeface="黑体" panose="02010609060101010101" pitchFamily="49" charset="-122"/>
                <a:sym typeface="+mn-ea"/>
              </a:rPr>
              <a:t>）关于论证方式的规则 </a:t>
            </a:r>
            <a:endParaRPr lang="zh-CN" altLang="en-US" sz="3200" dirty="0">
              <a:solidFill>
                <a:srgbClr val="FF0000"/>
              </a:solidFill>
              <a:latin typeface="黑体" panose="02010609060101010101" pitchFamily="49" charset="-122"/>
              <a:ea typeface="黑体" panose="02010609060101010101" pitchFamily="49" charset="-122"/>
            </a:endParaRPr>
          </a:p>
          <a:p>
            <a:pPr marL="0" indent="0" fontAlgn="auto">
              <a:lnSpc>
                <a:spcPct val="150000"/>
              </a:lnSpc>
              <a:buNone/>
            </a:pPr>
            <a:r>
              <a:rPr lang="zh-CN" altLang="en-US" sz="3200" dirty="0">
                <a:latin typeface="黑体" panose="02010609060101010101" pitchFamily="49" charset="-122"/>
                <a:ea typeface="黑体" panose="02010609060101010101" pitchFamily="49" charset="-122"/>
                <a:sym typeface="+mn-ea"/>
              </a:rPr>
              <a:t>    从论据应当能推出论题 </a:t>
            </a:r>
            <a:endParaRPr lang="zh-CN" altLang="en-US" sz="28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76045" y="246380"/>
            <a:ext cx="10675620" cy="5262245"/>
          </a:xfrm>
          <a:prstGeom prst="rect">
            <a:avLst/>
          </a:prstGeom>
          <a:noFill/>
        </p:spPr>
        <p:txBody>
          <a:bodyPr wrap="square" rtlCol="0" anchor="t">
            <a:spAutoFit/>
          </a:bodyPr>
          <a:lstStyle/>
          <a:p>
            <a:pPr marL="0" indent="0" algn="ctr" fontAlgn="auto">
              <a:lnSpc>
                <a:spcPct val="150000"/>
              </a:lnSpc>
              <a:buNone/>
            </a:pPr>
            <a:r>
              <a:rPr lang="zh-CN" altLang="en-US" sz="3200" dirty="0">
                <a:solidFill>
                  <a:srgbClr val="FF0000"/>
                </a:solidFill>
                <a:latin typeface="黑体" panose="02010609060101010101" pitchFamily="49" charset="-122"/>
                <a:ea typeface="黑体" panose="02010609060101010101" pitchFamily="49" charset="-122"/>
                <a:sym typeface="+mn-ea"/>
              </a:rPr>
              <a:t>讨论：有哪些不合理的论证？</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marL="0" indent="0" algn="l" fontAlgn="auto">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例子</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indent="0" algn="l" fontAlgn="auto">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你说中国不好。你是外国人么？为什么不到外国去？可惜外国人看你不起……</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indent="0" algn="l" fontAlgn="auto">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——鲁迅</a:t>
            </a: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indent="0" algn="l" fontAlgn="auto">
              <a:lnSpc>
                <a:spcPct val="150000"/>
              </a:lnSpc>
              <a:buNone/>
            </a:pPr>
            <a:endParaRPr lang="zh-CN" altLang="en-US" sz="3200" dirty="0">
              <a:solidFill>
                <a:schemeClr val="tx1"/>
              </a:solidFill>
              <a:latin typeface="黑体" panose="02010609060101010101" pitchFamily="49" charset="-122"/>
              <a:ea typeface="黑体" panose="02010609060101010101" pitchFamily="49" charset="-122"/>
              <a:sym typeface="+mn-ea"/>
            </a:endParaRPr>
          </a:p>
          <a:p>
            <a:pPr marL="0" indent="0" algn="ctr" fontAlgn="auto">
              <a:lnSpc>
                <a:spcPct val="150000"/>
              </a:lnSpc>
              <a:buNone/>
            </a:pPr>
            <a:r>
              <a:rPr lang="zh-CN" altLang="en-US" sz="3200" dirty="0">
                <a:solidFill>
                  <a:schemeClr val="tx1"/>
                </a:solidFill>
                <a:latin typeface="黑体" panose="02010609060101010101" pitchFamily="49" charset="-122"/>
                <a:ea typeface="黑体" panose="02010609060101010101" pitchFamily="49" charset="-122"/>
                <a:sym typeface="+mn-ea"/>
              </a:rPr>
              <a:t>    </a:t>
            </a:r>
            <a:endParaRPr lang="zh-CN" altLang="en-US" sz="32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44575" y="2017395"/>
            <a:ext cx="12778740" cy="1452880"/>
          </a:xfrm>
          <a:prstGeom prst="rect">
            <a:avLst/>
          </a:prstGeom>
          <a:noFill/>
        </p:spPr>
        <p:txBody>
          <a:bodyPr wrap="square" rtlCol="0" anchor="t">
            <a:spAutoFit/>
          </a:bodyPr>
          <a:lstStyle/>
          <a:p>
            <a:pPr marL="0" indent="0" algn="l" fontAlgn="auto">
              <a:lnSpc>
                <a:spcPct val="150000"/>
              </a:lnSpc>
              <a:buNone/>
            </a:pPr>
            <a:r>
              <a:rPr lang="en-US" altLang="zh-CN" sz="3200" dirty="0">
                <a:solidFill>
                  <a:srgbClr val="FF0000"/>
                </a:solidFill>
                <a:latin typeface="黑体" panose="02010609060101010101" pitchFamily="49" charset="-122"/>
                <a:ea typeface="黑体" panose="02010609060101010101" pitchFamily="49" charset="-122"/>
                <a:sym typeface="+mn-ea"/>
              </a:rPr>
              <a:t>             </a:t>
            </a:r>
            <a:r>
              <a:rPr lang="zh-CN" altLang="en-US" sz="3200" dirty="0">
                <a:solidFill>
                  <a:srgbClr val="FF0000"/>
                </a:solidFill>
                <a:latin typeface="黑体" panose="02010609060101010101" pitchFamily="49" charset="-122"/>
                <a:ea typeface="黑体" panose="02010609060101010101" pitchFamily="49" charset="-122"/>
                <a:sym typeface="+mn-ea"/>
              </a:rPr>
              <a:t>案例分析：《死所》</a:t>
            </a:r>
            <a:endParaRPr lang="zh-CN" altLang="en-US" sz="3200" dirty="0">
              <a:solidFill>
                <a:srgbClr val="FF0000"/>
              </a:solidFill>
              <a:latin typeface="黑体" panose="02010609060101010101" pitchFamily="49" charset="-122"/>
              <a:ea typeface="黑体" panose="02010609060101010101" pitchFamily="49" charset="-122"/>
              <a:sym typeface="+mn-ea"/>
            </a:endParaRPr>
          </a:p>
          <a:p>
            <a:pPr marL="0" indent="0" algn="l" fontAlgn="auto">
              <a:lnSpc>
                <a:spcPct val="150000"/>
              </a:lnSpc>
              <a:buNone/>
            </a:pPr>
            <a:endParaRPr lang="zh-CN" altLang="en-US" sz="270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4505960" y="3182620"/>
            <a:ext cx="612203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zh-CN" altLang="en-US" sz="6000" dirty="0">
                <a:solidFill>
                  <a:srgbClr val="FF0000"/>
                </a:solidFill>
                <a:latin typeface="黑体" panose="02010609060101010101" pitchFamily="49" charset="-122"/>
                <a:ea typeface="黑体" panose="02010609060101010101" pitchFamily="49" charset="-122"/>
                <a:cs typeface="+mn-ea"/>
                <a:sym typeface="+mn-lt"/>
              </a:rPr>
              <a:t>演绎论证</a:t>
            </a:r>
            <a:endParaRPr lang="zh-CN" altLang="en-US" sz="6000" dirty="0">
              <a:solidFill>
                <a:srgbClr val="FF0000"/>
              </a:solidFill>
              <a:latin typeface="黑体" panose="02010609060101010101" pitchFamily="49" charset="-122"/>
              <a:ea typeface="黑体" panose="02010609060101010101" pitchFamily="49" charset="-122"/>
              <a:cs typeface="+mn-ea"/>
              <a:sym typeface="+mn-lt"/>
            </a:endParaRPr>
          </a:p>
        </p:txBody>
      </p:sp>
      <p:sp>
        <p:nvSpPr>
          <p:cNvPr id="23" name="Text Box 3"/>
          <p:cNvSpPr>
            <a:spLocks noChangeArrowheads="1"/>
          </p:cNvSpPr>
          <p:nvPr/>
        </p:nvSpPr>
        <p:spPr bwMode="auto">
          <a:xfrm>
            <a:off x="4141440" y="1614094"/>
            <a:ext cx="8610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9600" dirty="0">
                <a:solidFill>
                  <a:schemeClr val="accent1"/>
                </a:solidFill>
                <a:latin typeface="Arial" panose="020B0604020202020204" pitchFamily="34" charset="0"/>
                <a:ea typeface="微软雅黑" panose="020B0503020204020204" pitchFamily="34" charset="-122"/>
                <a:sym typeface="Arial" panose="020B0604020202020204" pitchFamily="34" charset="0"/>
              </a:rPr>
              <a:t>4</a:t>
            </a:r>
            <a:endParaRPr lang="zh-CN" altLang="en-US" sz="9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 by="(-#ppt_w*2)" calcmode="lin" valueType="num">
                                      <p:cBhvr rctx="PPT">
                                        <p:cTn id="18" dur="500" autoRev="1" fill="hold">
                                          <p:stCondLst>
                                            <p:cond delay="0"/>
                                          </p:stCondLst>
                                        </p:cTn>
                                        <p:tgtEl>
                                          <p:spTgt spid="21"/>
                                        </p:tgtEl>
                                        <p:attrNameLst>
                                          <p:attrName>ppt_w</p:attrName>
                                        </p:attrNameLst>
                                      </p:cBhvr>
                                    </p:anim>
                                    <p:anim by="(#ppt_w*0.50)" calcmode="lin" valueType="num">
                                      <p:cBhvr>
                                        <p:cTn id="19" dur="500" decel="50000" autoRev="1" fill="hold">
                                          <p:stCondLst>
                                            <p:cond delay="0"/>
                                          </p:stCondLst>
                                        </p:cTn>
                                        <p:tgtEl>
                                          <p:spTgt spid="21"/>
                                        </p:tgtEl>
                                        <p:attrNameLst>
                                          <p:attrName>ppt_x</p:attrName>
                                        </p:attrNameLst>
                                      </p:cBhvr>
                                    </p:anim>
                                    <p:anim from="(-#ppt_h/2)" to="(#ppt_y)" calcmode="lin" valueType="num">
                                      <p:cBhvr>
                                        <p:cTn id="20" dur="1000" fill="hold">
                                          <p:stCondLst>
                                            <p:cond delay="0"/>
                                          </p:stCondLst>
                                        </p:cTn>
                                        <p:tgtEl>
                                          <p:spTgt spid="21"/>
                                        </p:tgtEl>
                                        <p:attrNameLst>
                                          <p:attrName>ppt_y</p:attrName>
                                        </p:attrNameLst>
                                      </p:cBhvr>
                                    </p:anim>
                                    <p:animRot by="21600000">
                                      <p:cBhvr>
                                        <p:cTn id="21"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44010" y="1577975"/>
            <a:ext cx="6538595" cy="4815840"/>
          </a:xfrm>
          <a:prstGeom prst="rect">
            <a:avLst/>
          </a:prstGeom>
          <a:noFill/>
        </p:spPr>
        <p:txBody>
          <a:bodyPr wrap="square" rtlCol="0" anchor="t">
            <a:spAutoFit/>
          </a:bodyPr>
          <a:lstStyle/>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一、论证与推理</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二、三段论</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三、假言推理</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四、选言推理</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五、推理的有效性</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六、论证与说服力</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3"/>
          <p:cNvSpPr>
            <a:spLocks noChangeArrowheads="1"/>
          </p:cNvSpPr>
          <p:nvPr/>
        </p:nvSpPr>
        <p:spPr bwMode="auto">
          <a:xfrm>
            <a:off x="3728085" y="1716088"/>
            <a:ext cx="721487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l" eaLnBrk="1" latinLnBrk="0" hangingPunct="1">
              <a:lnSpc>
                <a:spcPct val="150000"/>
              </a:lnSpc>
            </a:pPr>
            <a:r>
              <a:rPr lang="zh-CN" altLang="en-US" sz="3200" dirty="0">
                <a:solidFill>
                  <a:schemeClr val="tx1"/>
                </a:solidFill>
                <a:effectLst/>
                <a:latin typeface="黑体" panose="02010609060101010101" pitchFamily="49" charset="-122"/>
                <a:ea typeface="黑体" panose="02010609060101010101" pitchFamily="49" charset="-122"/>
                <a:cs typeface="+mn-ea"/>
                <a:sym typeface="+mn-lt"/>
              </a:rPr>
              <a:t>一、什么是批判性思维</a:t>
            </a:r>
            <a:endParaRPr lang="zh-CN" altLang="en-US" sz="3200" dirty="0">
              <a:solidFill>
                <a:schemeClr val="tx1"/>
              </a:solidFill>
              <a:effectLst/>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3200" dirty="0">
                <a:solidFill>
                  <a:srgbClr val="FF0000"/>
                </a:solidFill>
                <a:latin typeface="黑体" panose="02010609060101010101" pitchFamily="49" charset="-122"/>
                <a:ea typeface="黑体" panose="02010609060101010101" pitchFamily="49" charset="-122"/>
                <a:cs typeface="+mn-ea"/>
                <a:sym typeface="+mn-lt"/>
              </a:rPr>
              <a:t>1.</a:t>
            </a:r>
            <a:r>
              <a:rPr lang="zh-CN" altLang="en-US" sz="3200" dirty="0">
                <a:solidFill>
                  <a:srgbClr val="FF0000"/>
                </a:solidFill>
                <a:latin typeface="黑体" panose="02010609060101010101" pitchFamily="49" charset="-122"/>
                <a:ea typeface="黑体" panose="02010609060101010101" pitchFamily="49" charset="-122"/>
                <a:cs typeface="+mn-ea"/>
                <a:sym typeface="+mn-lt"/>
              </a:rPr>
              <a:t>关于</a:t>
            </a:r>
            <a:r>
              <a:rPr lang="en-US" altLang="zh-CN" sz="3200" dirty="0">
                <a:solidFill>
                  <a:srgbClr val="FF0000"/>
                </a:solidFill>
                <a:latin typeface="黑体" panose="02010609060101010101" pitchFamily="49" charset="-122"/>
                <a:ea typeface="黑体" panose="02010609060101010101" pitchFamily="49" charset="-122"/>
                <a:cs typeface="+mn-ea"/>
                <a:sym typeface="+mn-lt"/>
              </a:rPr>
              <a:t>“critical thinking”</a:t>
            </a:r>
            <a:r>
              <a:rPr lang="zh-CN" altLang="en-US" sz="3200" dirty="0">
                <a:solidFill>
                  <a:srgbClr val="FF0000"/>
                </a:solidFill>
                <a:latin typeface="黑体" panose="02010609060101010101" pitchFamily="49" charset="-122"/>
                <a:ea typeface="黑体" panose="02010609060101010101" pitchFamily="49" charset="-122"/>
                <a:cs typeface="+mn-ea"/>
                <a:sym typeface="+mn-lt"/>
              </a:rPr>
              <a:t>的翻译</a:t>
            </a:r>
            <a:endParaRPr lang="zh-CN" altLang="en-US" sz="3200" dirty="0">
              <a:solidFill>
                <a:srgbClr val="FF0000"/>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  批判性思维 </a:t>
            </a:r>
            <a:endParaRPr lang="en-US" altLang="zh-CN"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  审辨式思维 </a:t>
            </a:r>
            <a:endParaRPr lang="en-US" altLang="zh-CN"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  反思性思维</a:t>
            </a:r>
            <a:endParaRPr lang="en-US" altLang="zh-CN" sz="2800" dirty="0">
              <a:solidFill>
                <a:schemeClr val="tx1"/>
              </a:solidFill>
              <a:latin typeface="黑体" panose="02010609060101010101" pitchFamily="49" charset="-122"/>
              <a:ea typeface="黑体" panose="02010609060101010101" pitchFamily="49" charset="-122"/>
              <a:cs typeface="+mn-ea"/>
              <a:sym typeface="+mn-lt"/>
            </a:endParaRPr>
          </a:p>
          <a:p>
            <a:pPr algn="l" eaLnBrk="1" latinLnBrk="0" hangingPunct="1">
              <a:lnSpc>
                <a:spcPct val="150000"/>
              </a:lnSpc>
            </a:pPr>
            <a:r>
              <a:rPr lang="en-US" altLang="zh-CN" sz="2800" dirty="0">
                <a:solidFill>
                  <a:schemeClr val="tx1"/>
                </a:solidFill>
                <a:latin typeface="黑体" panose="02010609060101010101" pitchFamily="49" charset="-122"/>
                <a:ea typeface="黑体" panose="02010609060101010101" pitchFamily="49" charset="-122"/>
                <a:cs typeface="+mn-ea"/>
                <a:sym typeface="+mn-lt"/>
              </a:rPr>
              <a:t>  思辨能力  </a:t>
            </a:r>
            <a:endParaRPr lang="en-US" altLang="zh-CN" sz="2800" dirty="0">
              <a:solidFill>
                <a:schemeClr val="tx1"/>
              </a:solidFill>
              <a:latin typeface="黑体" panose="02010609060101010101" pitchFamily="49" charset="-122"/>
              <a:ea typeface="黑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by="(-#ppt_w*2)" calcmode="lin" valueType="num">
                                      <p:cBhvr rctx="PPT">
                                        <p:cTn id="13" dur="500" autoRev="1" fill="hold">
                                          <p:stCondLst>
                                            <p:cond delay="0"/>
                                          </p:stCondLst>
                                        </p:cTn>
                                        <p:tgtEl>
                                          <p:spTgt spid="21"/>
                                        </p:tgtEl>
                                        <p:attrNameLst>
                                          <p:attrName>ppt_w</p:attrName>
                                        </p:attrNameLst>
                                      </p:cBhvr>
                                    </p:anim>
                                    <p:anim by="(#ppt_w*0.50)" calcmode="lin" valueType="num">
                                      <p:cBhvr>
                                        <p:cTn id="14" dur="500" decel="50000" autoRev="1" fill="hold">
                                          <p:stCondLst>
                                            <p:cond delay="0"/>
                                          </p:stCondLst>
                                        </p:cTn>
                                        <p:tgtEl>
                                          <p:spTgt spid="21"/>
                                        </p:tgtEl>
                                        <p:attrNameLst>
                                          <p:attrName>ppt_x</p:attrName>
                                        </p:attrNameLst>
                                      </p:cBhvr>
                                    </p:anim>
                                    <p:anim from="(-#ppt_h/2)" to="(#ppt_y)" calcmode="lin" valueType="num">
                                      <p:cBhvr>
                                        <p:cTn id="15" dur="1000" fill="hold">
                                          <p:stCondLst>
                                            <p:cond delay="0"/>
                                          </p:stCondLst>
                                        </p:cTn>
                                        <p:tgtEl>
                                          <p:spTgt spid="21"/>
                                        </p:tgtEl>
                                        <p:attrNameLst>
                                          <p:attrName>ppt_y</p:attrName>
                                        </p:attrNameLst>
                                      </p:cBhvr>
                                    </p:anim>
                                    <p:animRot by="21600000">
                                      <p:cBhvr>
                                        <p:cTn id="16" dur="1000"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27910" y="395605"/>
            <a:ext cx="10039985" cy="6440805"/>
          </a:xfrm>
          <a:prstGeom prst="rect">
            <a:avLst/>
          </a:prstGeom>
          <a:noFill/>
        </p:spPr>
        <p:txBody>
          <a:bodyPr wrap="square" rtlCol="0" anchor="t">
            <a:spAutoFit/>
          </a:bodyPr>
          <a:lstStyle/>
          <a:p>
            <a:pPr eaLnBrk="1" latinLnBrk="0" hangingPunct="1">
              <a:lnSpc>
                <a:spcPct val="160000"/>
              </a:lnSpc>
            </a:pPr>
            <a:r>
              <a:rPr lang="zh-CN" altLang="en-US" sz="3600" dirty="0">
                <a:solidFill>
                  <a:srgbClr val="FF0000"/>
                </a:solidFill>
                <a:latin typeface="黑体" panose="02010609060101010101" pitchFamily="49" charset="-122"/>
                <a:ea typeface="黑体" panose="02010609060101010101" pitchFamily="49" charset="-122"/>
                <a:sym typeface="+mn-ea"/>
              </a:rPr>
              <a:t>一、论证与推理</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论证</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3200" dirty="0">
                <a:latin typeface="黑体" panose="02010609060101010101" pitchFamily="49" charset="-122"/>
                <a:ea typeface="黑体" panose="02010609060101010101" pitchFamily="49" charset="-122"/>
                <a:sym typeface="+mn-ea"/>
              </a:rPr>
              <a:t>    论证就是通过一系列的理由来说明某个论题的真实性、合理性或恰当性的语言结构。</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2800" i="1" dirty="0">
                <a:solidFill>
                  <a:srgbClr val="002060"/>
                </a:solidFill>
                <a:latin typeface="黑体" panose="02010609060101010101" pitchFamily="49" charset="-122"/>
                <a:ea typeface="黑体" panose="02010609060101010101" pitchFamily="49" charset="-122"/>
                <a:sym typeface="+mn-ea"/>
              </a:rPr>
              <a:t>例如：</a:t>
            </a:r>
            <a:endParaRPr lang="zh-CN" altLang="en-US" sz="2800" i="1"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2800" dirty="0">
                <a:solidFill>
                  <a:srgbClr val="002060"/>
                </a:solidFill>
                <a:latin typeface="黑体" panose="02010609060101010101" pitchFamily="49" charset="-122"/>
                <a:ea typeface="黑体" panose="02010609060101010101" pitchFamily="49" charset="-122"/>
                <a:sym typeface="+mn-ea"/>
              </a:rPr>
              <a:t>    下雨了，因此你要带上雨伞。</a:t>
            </a:r>
            <a:endParaRPr lang="zh-CN" altLang="en-US" sz="28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2800" dirty="0">
                <a:solidFill>
                  <a:srgbClr val="002060"/>
                </a:solidFill>
                <a:latin typeface="黑体" panose="02010609060101010101" pitchFamily="49" charset="-122"/>
                <a:ea typeface="黑体" panose="02010609060101010101" pitchFamily="49" charset="-122"/>
                <a:sym typeface="+mn-ea"/>
              </a:rPr>
              <a:t>    你说你亲眼看到我的当事人趁着月色在夜里偷东西，但是，根据气象可知，当天夜里是没有月光的，因此你不可能看得清楚，你是在说谎。</a:t>
            </a:r>
            <a:endParaRPr lang="zh-CN" altLang="en-US" sz="28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2800" dirty="0">
                <a:solidFill>
                  <a:srgbClr val="002060"/>
                </a:solidFill>
                <a:latin typeface="黑体" panose="02010609060101010101" pitchFamily="49" charset="-122"/>
                <a:ea typeface="黑体" panose="02010609060101010101" pitchFamily="49" charset="-122"/>
                <a:sym typeface="+mn-ea"/>
              </a:rPr>
              <a:t>    孔子提倡有教无类，因此他在教育上是一个平等主义者。</a:t>
            </a:r>
            <a:endParaRPr lang="zh-CN" altLang="en-US" sz="28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ct val="100000"/>
              </a:lnSpc>
              <a:spcBef>
                <a:spcPts val="600"/>
              </a:spcBef>
            </a:pPr>
            <a:r>
              <a:rPr lang="zh-CN" altLang="en-US" sz="2800" dirty="0">
                <a:solidFill>
                  <a:srgbClr val="002060"/>
                </a:solidFill>
                <a:latin typeface="黑体" panose="02010609060101010101" pitchFamily="49" charset="-122"/>
                <a:ea typeface="黑体" panose="02010609060101010101" pitchFamily="49" charset="-122"/>
                <a:sym typeface="+mn-ea"/>
              </a:rPr>
              <a:t>    由观察可知，候鸟南飞是由于日照的变化而非由于气温的变化。</a:t>
            </a:r>
            <a:endParaRPr lang="zh-CN" altLang="en-US" sz="2800" dirty="0">
              <a:solidFill>
                <a:srgbClr val="00206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35885" y="1136650"/>
            <a:ext cx="9816465" cy="4523105"/>
          </a:xfrm>
          <a:prstGeom prst="rect">
            <a:avLst/>
          </a:prstGeom>
          <a:noFill/>
        </p:spPr>
        <p:txBody>
          <a:bodyPr wrap="square" rtlCol="0" anchor="t">
            <a:spAutoFit/>
          </a:bodyPr>
          <a:lstStyle/>
          <a:p>
            <a:pPr eaLnBrk="1" latinLnBrk="0" hangingPunct="1">
              <a:lnSpc>
                <a:spcPct val="160000"/>
              </a:lnSpc>
            </a:pPr>
            <a:r>
              <a:rPr lang="zh-CN" altLang="en-US" sz="3200" dirty="0">
                <a:solidFill>
                  <a:srgbClr val="002060"/>
                </a:solidFill>
                <a:latin typeface="黑体" panose="02010609060101010101" pitchFamily="49" charset="-122"/>
                <a:ea typeface="黑体" panose="02010609060101010101" pitchFamily="49" charset="-122"/>
                <a:sym typeface="+mn-ea"/>
              </a:rPr>
              <a:t>下列哪些是论证？</a:t>
            </a:r>
            <a:endParaRPr lang="zh-CN" altLang="en-US" sz="3200" dirty="0">
              <a:solidFill>
                <a:srgbClr val="002060"/>
              </a:solidFill>
              <a:latin typeface="黑体" panose="02010609060101010101" pitchFamily="49" charset="-122"/>
              <a:ea typeface="黑体" panose="02010609060101010101" pitchFamily="49" charset="-122"/>
              <a:sym typeface="+mn-ea"/>
            </a:endParaRPr>
          </a:p>
          <a:p>
            <a:pPr eaLnBrk="1" latinLnBrk="0" hangingPunct="1">
              <a:lnSpc>
                <a:spcPts val="4060"/>
              </a:lnSpc>
              <a:spcBef>
                <a:spcPts val="0"/>
              </a:spcBef>
            </a:pPr>
            <a:r>
              <a:rPr lang="en-US" altLang="zh-CN" sz="2800" dirty="0">
                <a:latin typeface="微软雅黑" panose="020B0503020204020204" pitchFamily="34" charset="-122"/>
                <a:ea typeface="微软雅黑" panose="020B0503020204020204" pitchFamily="34" charset="-122"/>
                <a:sym typeface="+mn-ea"/>
              </a:rPr>
              <a:t>1.</a:t>
            </a:r>
            <a:r>
              <a:rPr lang="zh-CN" altLang="en-US" sz="2800" dirty="0">
                <a:latin typeface="微软雅黑" panose="020B0503020204020204" pitchFamily="34" charset="-122"/>
                <a:ea typeface="微软雅黑" panose="020B0503020204020204" pitchFamily="34" charset="-122"/>
                <a:sym typeface="+mn-ea"/>
              </a:rPr>
              <a:t>你要想挣大钱，到医疗行业去，律师已经太多了，但医生总是缺的。</a:t>
            </a:r>
            <a:endParaRPr lang="zh-CN" altLang="en-US" sz="2800" dirty="0">
              <a:latin typeface="微软雅黑" panose="020B0503020204020204" pitchFamily="34" charset="-122"/>
              <a:ea typeface="微软雅黑" panose="020B0503020204020204" pitchFamily="34" charset="-122"/>
            </a:endParaRPr>
          </a:p>
          <a:p>
            <a:pPr eaLnBrk="1" latinLnBrk="0" hangingPunct="1">
              <a:lnSpc>
                <a:spcPts val="4060"/>
              </a:lnSpc>
              <a:spcBef>
                <a:spcPts val="0"/>
              </a:spcBef>
            </a:pPr>
            <a:r>
              <a:rPr lang="en-US" altLang="zh-CN" sz="2800" dirty="0">
                <a:latin typeface="微软雅黑" panose="020B0503020204020204" pitchFamily="34" charset="-122"/>
                <a:ea typeface="微软雅黑" panose="020B0503020204020204" pitchFamily="34" charset="-122"/>
                <a:sym typeface="+mn-ea"/>
              </a:rPr>
              <a:t>2.</a:t>
            </a:r>
            <a:r>
              <a:rPr lang="zh-CN" altLang="en-US" sz="2800" dirty="0">
                <a:latin typeface="微软雅黑" panose="020B0503020204020204" pitchFamily="34" charset="-122"/>
                <a:ea typeface="微软雅黑" panose="020B0503020204020204" pitchFamily="34" charset="-122"/>
                <a:sym typeface="+mn-ea"/>
              </a:rPr>
              <a:t>树立正确的生态文明观是当务之急。</a:t>
            </a:r>
            <a:endParaRPr lang="zh-CN" altLang="en-US" sz="2800" dirty="0">
              <a:latin typeface="微软雅黑" panose="020B0503020204020204" pitchFamily="34" charset="-122"/>
              <a:ea typeface="微软雅黑" panose="020B0503020204020204" pitchFamily="34" charset="-122"/>
              <a:sym typeface="+mn-ea"/>
            </a:endParaRPr>
          </a:p>
          <a:p>
            <a:pPr eaLnBrk="1" latinLnBrk="0" hangingPunct="1">
              <a:lnSpc>
                <a:spcPts val="4060"/>
              </a:lnSpc>
              <a:spcBef>
                <a:spcPts val="0"/>
              </a:spcBef>
            </a:pPr>
            <a:r>
              <a:rPr lang="en-US" altLang="zh-CN" sz="2800" dirty="0">
                <a:latin typeface="微软雅黑" panose="020B0503020204020204" pitchFamily="34" charset="-122"/>
                <a:ea typeface="微软雅黑" panose="020B0503020204020204" pitchFamily="34" charset="-122"/>
                <a:sym typeface="+mn-ea"/>
              </a:rPr>
              <a:t>3.</a:t>
            </a:r>
            <a:r>
              <a:rPr lang="zh-CN" altLang="en-US" sz="2800" dirty="0">
                <a:latin typeface="微软雅黑" panose="020B0503020204020204" pitchFamily="34" charset="-122"/>
                <a:ea typeface="微软雅黑" panose="020B0503020204020204" pitchFamily="34" charset="-122"/>
                <a:sym typeface="+mn-ea"/>
              </a:rPr>
              <a:t>美国劳工部八日公布的最新数据显示，四月份非农业部门就业岗位减少五十三点九万个，为六个月以来最小幅度。但失业率仍由三月份的百分之八点五攀升至百分之八点九，创下一九八三年以来的新高。 </a:t>
            </a:r>
            <a:endParaRPr lang="en-US" altLang="zh-CN"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71140" y="1731010"/>
            <a:ext cx="8812530" cy="4015105"/>
          </a:xfrm>
          <a:prstGeom prst="rect">
            <a:avLst/>
          </a:prstGeom>
          <a:noFill/>
        </p:spPr>
        <p:txBody>
          <a:bodyPr wrap="square" rtlCol="0" anchor="t">
            <a:spAutoFit/>
          </a:bodyPr>
          <a:lstStyle/>
          <a:p>
            <a:pPr marL="0" indent="0" eaLnBrk="1" latinLnBrk="0" hangingPunct="1">
              <a:lnSpc>
                <a:spcPct val="150000"/>
              </a:lnSpc>
              <a:spcBef>
                <a:spcPts val="600"/>
              </a:spcBef>
              <a:buClr>
                <a:schemeClr val="accent1"/>
              </a:buClr>
              <a:buSzPct val="65000"/>
              <a:buFont typeface="Wingdings" panose="05000000000000000000" pitchFamily="2" charset="2"/>
              <a:buNone/>
            </a:pPr>
            <a:r>
              <a:rPr lang="en-US" altLang="zh-CN" sz="3200" dirty="0">
                <a:latin typeface="黑体" panose="02010609060101010101" pitchFamily="49" charset="-122"/>
                <a:ea typeface="黑体" panose="02010609060101010101" pitchFamily="49" charset="-122"/>
                <a:sym typeface="+mn-ea"/>
              </a:rPr>
              <a:t>4.</a:t>
            </a:r>
            <a:r>
              <a:rPr lang="zh-CN" altLang="en-US" sz="3200" dirty="0">
                <a:latin typeface="黑体" panose="02010609060101010101" pitchFamily="49" charset="-122"/>
                <a:ea typeface="黑体" panose="02010609060101010101" pitchFamily="49" charset="-122"/>
                <a:sym typeface="+mn-ea"/>
              </a:rPr>
              <a:t>所以，明天可能很冷，不过我不担心。</a:t>
            </a:r>
            <a:endParaRPr lang="zh-CN" altLang="en-US" sz="3200" dirty="0">
              <a:latin typeface="黑体" panose="02010609060101010101" pitchFamily="49" charset="-122"/>
              <a:ea typeface="黑体" panose="02010609060101010101" pitchFamily="49" charset="-122"/>
              <a:sym typeface="+mn-ea"/>
            </a:endParaRPr>
          </a:p>
          <a:p>
            <a:pPr marL="0" indent="0" eaLnBrk="1" latinLnBrk="0" hangingPunct="1">
              <a:lnSpc>
                <a:spcPct val="150000"/>
              </a:lnSpc>
              <a:spcBef>
                <a:spcPts val="600"/>
              </a:spcBef>
              <a:buClr>
                <a:schemeClr val="accent1"/>
              </a:buClr>
              <a:buSzPct val="65000"/>
              <a:buFont typeface="Wingdings" panose="05000000000000000000" pitchFamily="2" charset="2"/>
              <a:buNone/>
            </a:pPr>
            <a:r>
              <a:rPr lang="en-US" altLang="zh-CN" sz="3200" dirty="0">
                <a:latin typeface="黑体" panose="02010609060101010101" pitchFamily="49" charset="-122"/>
                <a:ea typeface="黑体" panose="02010609060101010101" pitchFamily="49" charset="-122"/>
                <a:sym typeface="+mn-ea"/>
              </a:rPr>
              <a:t>5.</a:t>
            </a:r>
            <a:r>
              <a:rPr lang="zh-CN" altLang="en-US" sz="3200" dirty="0">
                <a:latin typeface="黑体" panose="02010609060101010101" pitchFamily="49" charset="-122"/>
                <a:ea typeface="黑体" panose="02010609060101010101" pitchFamily="49" charset="-122"/>
                <a:sym typeface="+mn-ea"/>
              </a:rPr>
              <a:t>不要从“唯</a:t>
            </a:r>
            <a:r>
              <a:rPr lang="en-US" altLang="zh-CN" sz="3200" dirty="0">
                <a:latin typeface="黑体" panose="02010609060101010101" pitchFamily="49" charset="-122"/>
                <a:ea typeface="黑体" panose="02010609060101010101" pitchFamily="49" charset="-122"/>
                <a:sym typeface="+mn-ea"/>
              </a:rPr>
              <a:t>GDP”</a:t>
            </a:r>
            <a:r>
              <a:rPr lang="zh-CN" altLang="en-US" sz="3200" dirty="0">
                <a:latin typeface="黑体" panose="02010609060101010101" pitchFamily="49" charset="-122"/>
                <a:ea typeface="黑体" panose="02010609060101010101" pitchFamily="49" charset="-122"/>
                <a:sym typeface="+mn-ea"/>
              </a:rPr>
              <a:t>变成“唯幸福”。</a:t>
            </a:r>
            <a:endParaRPr lang="zh-CN" altLang="en-US" sz="3200" dirty="0">
              <a:latin typeface="黑体" panose="02010609060101010101" pitchFamily="49" charset="-122"/>
              <a:ea typeface="黑体" panose="02010609060101010101" pitchFamily="49" charset="-122"/>
              <a:sym typeface="+mn-ea"/>
            </a:endParaRPr>
          </a:p>
          <a:p>
            <a:pPr marL="0" indent="0" eaLnBrk="1" latinLnBrk="0" hangingPunct="1">
              <a:lnSpc>
                <a:spcPct val="150000"/>
              </a:lnSpc>
              <a:spcBef>
                <a:spcPts val="600"/>
              </a:spcBef>
              <a:buClr>
                <a:schemeClr val="accent1"/>
              </a:buClr>
              <a:buSzPct val="65000"/>
              <a:buFont typeface="Wingdings" panose="05000000000000000000" pitchFamily="2" charset="2"/>
              <a:buNone/>
            </a:pPr>
            <a:r>
              <a:rPr lang="en-US" altLang="zh-CN" sz="3200" dirty="0">
                <a:latin typeface="黑体" panose="02010609060101010101" pitchFamily="49" charset="-122"/>
                <a:ea typeface="黑体" panose="02010609060101010101" pitchFamily="49" charset="-122"/>
                <a:sym typeface="+mn-ea"/>
              </a:rPr>
              <a:t>6.</a:t>
            </a:r>
            <a:r>
              <a:rPr lang="zh-CN" altLang="en-US" sz="3200" dirty="0">
                <a:latin typeface="黑体" panose="02010609060101010101" pitchFamily="49" charset="-122"/>
                <a:ea typeface="黑体" panose="02010609060101010101" pitchFamily="49" charset="-122"/>
                <a:sym typeface="+mn-ea"/>
              </a:rPr>
              <a:t>我国</a:t>
            </a:r>
            <a:r>
              <a:rPr lang="en-US" altLang="zh-CN" sz="3200" dirty="0">
                <a:latin typeface="黑体" panose="02010609060101010101" pitchFamily="49" charset="-122"/>
                <a:ea typeface="黑体" panose="02010609060101010101" pitchFamily="49" charset="-122"/>
                <a:sym typeface="+mn-ea"/>
              </a:rPr>
              <a:t>2006</a:t>
            </a:r>
            <a:r>
              <a:rPr lang="zh-CN" altLang="en-US" sz="3200" dirty="0">
                <a:latin typeface="黑体" panose="02010609060101010101" pitchFamily="49" charset="-122"/>
                <a:ea typeface="黑体" panose="02010609060101010101" pitchFamily="49" charset="-122"/>
                <a:sym typeface="+mn-ea"/>
              </a:rPr>
              <a:t>年</a:t>
            </a: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月开始控制吸烟，但</a:t>
            </a:r>
            <a:r>
              <a:rPr lang="en-US" altLang="zh-CN" sz="3200" dirty="0">
                <a:latin typeface="黑体" panose="02010609060101010101" pitchFamily="49" charset="-122"/>
                <a:ea typeface="黑体" panose="02010609060101010101" pitchFamily="49" charset="-122"/>
                <a:sym typeface="+mn-ea"/>
              </a:rPr>
              <a:t>5</a:t>
            </a:r>
            <a:r>
              <a:rPr lang="zh-CN" altLang="en-US" sz="3200" dirty="0">
                <a:latin typeface="黑体" panose="02010609060101010101" pitchFamily="49" charset="-122"/>
                <a:ea typeface="黑体" panose="02010609060101010101" pitchFamily="49" charset="-122"/>
                <a:sym typeface="+mn-ea"/>
              </a:rPr>
              <a:t>年来成效微弱。有法不依、</a:t>
            </a:r>
            <a:r>
              <a:rPr lang="zh-CN" altLang="zh-CN" sz="3200" dirty="0">
                <a:latin typeface="黑体" panose="02010609060101010101" pitchFamily="49" charset="-122"/>
                <a:ea typeface="黑体" panose="02010609060101010101" pitchFamily="49" charset="-122"/>
                <a:sym typeface="+mn-ea"/>
              </a:rPr>
              <a:t>有法却</a:t>
            </a:r>
            <a:r>
              <a:rPr lang="zh-CN" altLang="en-US" sz="3200" dirty="0">
                <a:latin typeface="黑体" panose="02010609060101010101" pitchFamily="49" charset="-122"/>
                <a:ea typeface="黑体" panose="02010609060101010101" pitchFamily="49" charset="-122"/>
                <a:sym typeface="+mn-ea"/>
              </a:rPr>
              <a:t>无法执行是根本原因。</a:t>
            </a:r>
            <a:endParaRPr lang="zh-CN" altLang="en-US" sz="3200" dirty="0">
              <a:latin typeface="黑体" panose="02010609060101010101" pitchFamily="49" charset="-122"/>
              <a:ea typeface="黑体" panose="02010609060101010101" pitchFamily="49" charset="-122"/>
              <a:sym typeface="+mn-ea"/>
            </a:endParaRPr>
          </a:p>
          <a:p>
            <a:pPr marL="0" indent="0" eaLnBrk="1" latinLnBrk="0" hangingPunct="1">
              <a:lnSpc>
                <a:spcPct val="150000"/>
              </a:lnSpc>
              <a:spcBef>
                <a:spcPts val="600"/>
              </a:spcBef>
              <a:buClr>
                <a:schemeClr val="accent1"/>
              </a:buClr>
              <a:buSzPct val="65000"/>
              <a:buFont typeface="Wingdings" panose="05000000000000000000" pitchFamily="2" charset="2"/>
              <a:buNone/>
            </a:pPr>
            <a:r>
              <a:rPr lang="en-US" altLang="zh-CN" sz="3200" dirty="0">
                <a:latin typeface="黑体" panose="02010609060101010101" pitchFamily="49" charset="-122"/>
                <a:ea typeface="黑体" panose="02010609060101010101" pitchFamily="49" charset="-122"/>
                <a:sym typeface="+mn-ea"/>
              </a:rPr>
              <a:t>7.</a:t>
            </a:r>
            <a:r>
              <a:rPr lang="zh-CN" altLang="en-US" sz="3200" dirty="0">
                <a:latin typeface="黑体" panose="02010609060101010101" pitchFamily="49" charset="-122"/>
                <a:ea typeface="黑体" panose="02010609060101010101" pitchFamily="49" charset="-122"/>
                <a:sym typeface="+mn-ea"/>
              </a:rPr>
              <a:t>相信上帝存在，因为我是基督教徒。</a:t>
            </a:r>
            <a:endParaRPr lang="en-US" altLang="zh-CN"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73095" y="807085"/>
            <a:ext cx="8985250" cy="5310505"/>
          </a:xfrm>
          <a:prstGeom prst="rect">
            <a:avLst/>
          </a:prstGeom>
          <a:noFill/>
        </p:spPr>
        <p:txBody>
          <a:bodyPr wrap="square" rtlCol="0" anchor="t">
            <a:spAutoFit/>
          </a:bodyPr>
          <a:lstStyle/>
          <a:p>
            <a:pPr eaLnBrk="1" latinLnBrk="0" hangingPunct="1">
              <a:lnSpc>
                <a:spcPct val="160000"/>
              </a:lnSpc>
            </a:pPr>
            <a:r>
              <a:rPr lang="en-US" altLang="zh-CN" sz="3200" dirty="0">
                <a:latin typeface="黑体" panose="02010609060101010101" pitchFamily="49" charset="-122"/>
                <a:ea typeface="黑体" panose="02010609060101010101" pitchFamily="49" charset="-122"/>
                <a:sym typeface="+mn-ea"/>
              </a:rPr>
              <a:t>2.</a:t>
            </a:r>
            <a:r>
              <a:rPr lang="zh-CN" altLang="en-US" sz="3200" dirty="0">
                <a:latin typeface="黑体" panose="02010609060101010101" pitchFamily="49" charset="-122"/>
                <a:ea typeface="黑体" panose="02010609060101010101" pitchFamily="49" charset="-122"/>
                <a:sym typeface="+mn-ea"/>
              </a:rPr>
              <a:t>推理</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推理是从一个或几个前提出发得到一个结论的思维过程。</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一个推理就是一个论证。一个论证通常有几个推理构成。</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latin typeface="黑体" panose="02010609060101010101" pitchFamily="49" charset="-122"/>
                <a:ea typeface="黑体" panose="02010609060101010101" pitchFamily="49" charset="-122"/>
                <a:sym typeface="+mn-ea"/>
              </a:rPr>
              <a:t>    推理无处不在，是思维的主要内容。几乎所有的理解都是围绕推理进行的。</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8793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9995" y="581660"/>
            <a:ext cx="8091170" cy="1666240"/>
          </a:xfrm>
          <a:prstGeom prst="rect">
            <a:avLst/>
          </a:prstGeom>
          <a:noFill/>
        </p:spPr>
        <p:txBody>
          <a:bodyPr wrap="square" rtlCol="0" anchor="t">
            <a:spAutoFit/>
          </a:bodyPr>
          <a:lstStyle/>
          <a:p>
            <a:pPr eaLnBrk="1" latinLnBrk="0" hangingPunct="1">
              <a:lnSpc>
                <a:spcPct val="160000"/>
              </a:lnSpc>
            </a:pPr>
            <a:r>
              <a:rPr lang="zh-CN" altLang="en-US" sz="3200" dirty="0">
                <a:latin typeface="黑体" panose="02010609060101010101" pitchFamily="49" charset="-122"/>
                <a:ea typeface="黑体" panose="02010609060101010101" pitchFamily="49" charset="-122"/>
                <a:sym typeface="+mn-ea"/>
              </a:rPr>
              <a:t>推理的要素：</a:t>
            </a:r>
            <a:endParaRPr lang="zh-CN" altLang="en-US" sz="3200" dirty="0">
              <a:latin typeface="黑体" panose="02010609060101010101" pitchFamily="49" charset="-122"/>
              <a:ea typeface="黑体" panose="02010609060101010101" pitchFamily="49" charset="-122"/>
              <a:sym typeface="+mn-ea"/>
            </a:endParaRPr>
          </a:p>
          <a:p>
            <a:pPr eaLnBrk="1" latinLnBrk="0" hangingPunct="1">
              <a:lnSpc>
                <a:spcPct val="160000"/>
              </a:lnSpc>
            </a:pPr>
            <a:endParaRPr lang="zh-CN" altLang="en-US" sz="3200" dirty="0">
              <a:latin typeface="黑体" panose="02010609060101010101" pitchFamily="49" charset="-122"/>
              <a:ea typeface="黑体" panose="02010609060101010101" pitchFamily="49" charset="-122"/>
              <a:sym typeface="+mn-ea"/>
            </a:endParaRPr>
          </a:p>
        </p:txBody>
      </p:sp>
      <p:sp>
        <p:nvSpPr>
          <p:cNvPr id="4" name="椭圆 3"/>
          <p:cNvSpPr/>
          <p:nvPr/>
        </p:nvSpPr>
        <p:spPr>
          <a:xfrm>
            <a:off x="5935980" y="842645"/>
            <a:ext cx="1626235" cy="16611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latin typeface="黑体" panose="02010609060101010101" pitchFamily="49" charset="-122"/>
                <a:ea typeface="黑体" panose="02010609060101010101" pitchFamily="49" charset="-122"/>
              </a:rPr>
              <a:t>问题疑难</a:t>
            </a:r>
            <a:endParaRPr lang="zh-CN" altLang="en-US" sz="2800">
              <a:latin typeface="黑体" panose="02010609060101010101" pitchFamily="49" charset="-122"/>
              <a:ea typeface="黑体" panose="02010609060101010101" pitchFamily="49" charset="-122"/>
            </a:endParaRPr>
          </a:p>
        </p:txBody>
      </p:sp>
      <p:sp>
        <p:nvSpPr>
          <p:cNvPr id="6" name="椭圆 5"/>
          <p:cNvSpPr/>
          <p:nvPr/>
        </p:nvSpPr>
        <p:spPr>
          <a:xfrm>
            <a:off x="3035300" y="3256280"/>
            <a:ext cx="1830705" cy="18675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依据的概念与理论</a:t>
            </a:r>
            <a:endParaRPr lang="zh-CN" altLang="en-US" sz="2800">
              <a:solidFill>
                <a:schemeClr val="tx1"/>
              </a:solidFill>
              <a:latin typeface="黑体" panose="02010609060101010101" pitchFamily="49" charset="-122"/>
              <a:ea typeface="黑体" panose="02010609060101010101" pitchFamily="49" charset="-122"/>
            </a:endParaRPr>
          </a:p>
        </p:txBody>
      </p:sp>
      <p:sp>
        <p:nvSpPr>
          <p:cNvPr id="7" name="椭圆 6"/>
          <p:cNvSpPr/>
          <p:nvPr/>
        </p:nvSpPr>
        <p:spPr>
          <a:xfrm>
            <a:off x="3791585" y="1515745"/>
            <a:ext cx="1773555" cy="17405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偏好、习惯</a:t>
            </a:r>
            <a:endParaRPr lang="zh-CN" altLang="en-US" sz="2800">
              <a:solidFill>
                <a:schemeClr val="tx1"/>
              </a:solidFill>
              <a:latin typeface="黑体" panose="02010609060101010101" pitchFamily="49" charset="-122"/>
              <a:ea typeface="黑体" panose="02010609060101010101" pitchFamily="49" charset="-122"/>
            </a:endParaRPr>
          </a:p>
        </p:txBody>
      </p:sp>
      <p:sp>
        <p:nvSpPr>
          <p:cNvPr id="8" name="椭圆 7"/>
          <p:cNvSpPr/>
          <p:nvPr/>
        </p:nvSpPr>
        <p:spPr>
          <a:xfrm>
            <a:off x="8030845" y="1252855"/>
            <a:ext cx="1593850" cy="14820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目的</a:t>
            </a:r>
            <a:endParaRPr lang="zh-CN" altLang="en-US" sz="2800">
              <a:solidFill>
                <a:schemeClr val="tx1"/>
              </a:solidFill>
              <a:latin typeface="黑体" panose="02010609060101010101" pitchFamily="49" charset="-122"/>
              <a:ea typeface="黑体" panose="02010609060101010101" pitchFamily="49" charset="-122"/>
            </a:endParaRPr>
          </a:p>
        </p:txBody>
      </p:sp>
      <p:sp>
        <p:nvSpPr>
          <p:cNvPr id="9" name="椭圆 8"/>
          <p:cNvSpPr/>
          <p:nvPr/>
        </p:nvSpPr>
        <p:spPr>
          <a:xfrm>
            <a:off x="6315075" y="5496560"/>
            <a:ext cx="1852930" cy="18345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数据、事实与经验</a:t>
            </a:r>
            <a:endParaRPr lang="zh-CN" altLang="en-US" sz="2800">
              <a:solidFill>
                <a:schemeClr val="tx1"/>
              </a:solidFill>
              <a:latin typeface="黑体" panose="02010609060101010101" pitchFamily="49" charset="-122"/>
              <a:ea typeface="黑体" panose="02010609060101010101" pitchFamily="49" charset="-122"/>
            </a:endParaRPr>
          </a:p>
        </p:txBody>
      </p:sp>
      <p:sp>
        <p:nvSpPr>
          <p:cNvPr id="10" name="椭圆 9"/>
          <p:cNvSpPr/>
          <p:nvPr/>
        </p:nvSpPr>
        <p:spPr>
          <a:xfrm>
            <a:off x="8723630" y="2823845"/>
            <a:ext cx="1658620" cy="16103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前提与假设</a:t>
            </a:r>
            <a:endParaRPr lang="zh-CN" altLang="en-US" sz="2800">
              <a:solidFill>
                <a:schemeClr val="tx1"/>
              </a:solidFill>
              <a:latin typeface="黑体" panose="02010609060101010101" pitchFamily="49" charset="-122"/>
              <a:ea typeface="黑体" panose="02010609060101010101" pitchFamily="49" charset="-122"/>
            </a:endParaRPr>
          </a:p>
        </p:txBody>
      </p:sp>
      <p:sp>
        <p:nvSpPr>
          <p:cNvPr id="11" name="椭圆 10"/>
          <p:cNvSpPr/>
          <p:nvPr/>
        </p:nvSpPr>
        <p:spPr>
          <a:xfrm>
            <a:off x="4060190" y="5193030"/>
            <a:ext cx="1650365" cy="1556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进行推理判断</a:t>
            </a:r>
            <a:endParaRPr lang="zh-CN" altLang="en-US" sz="2800">
              <a:solidFill>
                <a:schemeClr val="tx1"/>
              </a:solidFill>
              <a:latin typeface="黑体" panose="02010609060101010101" pitchFamily="49" charset="-122"/>
              <a:ea typeface="黑体" panose="02010609060101010101" pitchFamily="49" charset="-122"/>
            </a:endParaRPr>
          </a:p>
        </p:txBody>
      </p:sp>
      <p:sp>
        <p:nvSpPr>
          <p:cNvPr id="12" name="椭圆 11"/>
          <p:cNvSpPr/>
          <p:nvPr/>
        </p:nvSpPr>
        <p:spPr>
          <a:xfrm>
            <a:off x="8373745" y="4768215"/>
            <a:ext cx="1656715" cy="1673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涵义与后果</a:t>
            </a:r>
            <a:endParaRPr lang="zh-CN" altLang="en-US" sz="2800">
              <a:solidFill>
                <a:schemeClr val="tx1"/>
              </a:solidFill>
              <a:latin typeface="黑体" panose="02010609060101010101" pitchFamily="49" charset="-122"/>
              <a:ea typeface="黑体" panose="02010609060101010101" pitchFamily="49" charset="-122"/>
            </a:endParaRPr>
          </a:p>
        </p:txBody>
      </p:sp>
      <p:sp>
        <p:nvSpPr>
          <p:cNvPr id="13" name="椭圆 12"/>
          <p:cNvSpPr/>
          <p:nvPr/>
        </p:nvSpPr>
        <p:spPr>
          <a:xfrm>
            <a:off x="5977890" y="3166110"/>
            <a:ext cx="1819275" cy="1767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rPr>
              <a:t>思维推理的结构</a:t>
            </a:r>
            <a:endParaRPr lang="zh-CN" altLang="en-US" sz="2800">
              <a:solidFill>
                <a:schemeClr val="tx1"/>
              </a:solidFill>
              <a:latin typeface="黑体" panose="02010609060101010101" pitchFamily="49" charset="-122"/>
              <a:ea typeface="黑体" panose="02010609060101010101" pitchFamily="49" charset="-122"/>
            </a:endParaRPr>
          </a:p>
        </p:txBody>
      </p:sp>
      <p:cxnSp>
        <p:nvCxnSpPr>
          <p:cNvPr id="15" name="直接箭头连接符 14"/>
          <p:cNvCxnSpPr/>
          <p:nvPr/>
        </p:nvCxnSpPr>
        <p:spPr>
          <a:xfrm>
            <a:off x="5420995" y="2895600"/>
            <a:ext cx="720090" cy="4324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6933565" y="4912360"/>
            <a:ext cx="38735" cy="584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7728585" y="4620260"/>
            <a:ext cx="645160" cy="436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7869555" y="3904615"/>
            <a:ext cx="791845" cy="1136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551420" y="2665730"/>
            <a:ext cx="641985" cy="6623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4"/>
          </p:cNvCxnSpPr>
          <p:nvPr/>
        </p:nvCxnSpPr>
        <p:spPr>
          <a:xfrm>
            <a:off x="6749415" y="2503805"/>
            <a:ext cx="40005" cy="6083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420995" y="4768215"/>
            <a:ext cx="720090" cy="504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916805" y="4065270"/>
            <a:ext cx="936625" cy="55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73300" y="1570355"/>
            <a:ext cx="10187940" cy="3046095"/>
          </a:xfrm>
          <a:prstGeom prst="rect">
            <a:avLst/>
          </a:prstGeom>
          <a:noFill/>
        </p:spPr>
        <p:txBody>
          <a:bodyPr wrap="square" rtlCol="0" anchor="t">
            <a:spAutoFit/>
          </a:bodyPr>
          <a:lstStyle/>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    楚王出游，亡弓，左右请求之。王曰：“止，楚王失弓，楚人得之，又何求之？”孔子闻之曰：“惜乎其不大也，不曰人遗弓，人得之而已，何必楚也！”</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latin typeface="宋体" panose="02010600030101010101" pitchFamily="2" charset="-122"/>
                <a:sym typeface="+mn-ea"/>
              </a:rPr>
              <a:t>                    </a:t>
            </a:r>
            <a:r>
              <a:rPr lang="en-US" altLang="zh-CN" sz="3200" dirty="0">
                <a:latin typeface="华文隶书" panose="02010800040101010101" charset="-122"/>
                <a:ea typeface="华文隶书" panose="02010800040101010101" charset="-122"/>
                <a:sym typeface="+mn-ea"/>
              </a:rPr>
              <a:t> </a:t>
            </a:r>
            <a:r>
              <a:rPr lang="en-US" altLang="zh-CN" sz="3200" dirty="0">
                <a:solidFill>
                  <a:srgbClr val="000000"/>
                </a:solidFill>
                <a:latin typeface="华文隶书" panose="02010800040101010101" charset="-122"/>
                <a:ea typeface="华文隶书" panose="02010800040101010101" charset="-122"/>
                <a:sym typeface="+mn-ea"/>
              </a:rPr>
              <a:t>——《</a:t>
            </a:r>
            <a:r>
              <a:rPr lang="zh-CN" altLang="en-US" sz="3200" dirty="0">
                <a:solidFill>
                  <a:srgbClr val="000000"/>
                </a:solidFill>
                <a:latin typeface="华文隶书" panose="02010800040101010101" charset="-122"/>
                <a:ea typeface="华文隶书" panose="02010800040101010101" charset="-122"/>
                <a:sym typeface="+mn-ea"/>
              </a:rPr>
              <a:t>孔子家语</a:t>
            </a:r>
            <a:r>
              <a:rPr lang="en-US" altLang="zh-CN" sz="3200" dirty="0">
                <a:solidFill>
                  <a:srgbClr val="000000"/>
                </a:solidFill>
                <a:latin typeface="华文隶书" panose="02010800040101010101" charset="-122"/>
                <a:ea typeface="华文隶书" panose="02010800040101010101" charset="-122"/>
                <a:sym typeface="+mn-ea"/>
              </a:rPr>
              <a:t>.</a:t>
            </a:r>
            <a:r>
              <a:rPr lang="zh-CN" altLang="en-US" sz="3200" dirty="0">
                <a:solidFill>
                  <a:srgbClr val="000000"/>
                </a:solidFill>
                <a:latin typeface="华文隶书" panose="02010800040101010101" charset="-122"/>
                <a:ea typeface="华文隶书" panose="02010800040101010101" charset="-122"/>
                <a:sym typeface="+mn-ea"/>
              </a:rPr>
              <a:t>好生</a:t>
            </a:r>
            <a:r>
              <a:rPr lang="en-US" altLang="zh-CN" sz="3200" dirty="0">
                <a:solidFill>
                  <a:srgbClr val="000000"/>
                </a:solidFill>
                <a:latin typeface="华文隶书" panose="02010800040101010101" charset="-122"/>
                <a:ea typeface="华文隶书" panose="02010800040101010101" charset="-122"/>
                <a:sym typeface="+mn-ea"/>
              </a:rPr>
              <a:t>》</a:t>
            </a:r>
            <a:endParaRPr lang="zh-CN" altLang="en-US" sz="3200" dirty="0">
              <a:latin typeface="华文隶书" panose="02010800040101010101" charset="-122"/>
              <a:ea typeface="华文隶书" panose="020108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43225" y="691515"/>
            <a:ext cx="9459595" cy="5603240"/>
          </a:xfrm>
          <a:prstGeom prst="rect">
            <a:avLst/>
          </a:prstGeom>
          <a:noFill/>
        </p:spPr>
        <p:txBody>
          <a:bodyPr wrap="square" rtlCol="0" anchor="t">
            <a:spAutoFit/>
          </a:bodyPr>
          <a:lstStyle/>
          <a:p>
            <a:pPr eaLnBrk="1" latinLnBrk="0" hangingPunct="1">
              <a:lnSpc>
                <a:spcPct val="160000"/>
              </a:lnSpc>
            </a:pP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陆小凤对薛冰说:"我发现你现在也很喜欢打赌,为什么啊?"薛冰回答道:"因为你喜欢打赌啊!"陆小凤继续说:"你知道吗?若我们两个人打赌,我一定 会输!"薛冰回答道:"不是啊,我们都将是赢家!"陆说:"既然是打赌,必然会有胜负的!"薛说:"你打赌的目的是为了赢,而我打赌的目的就是为了输!所以我们两个打赌,我们都是赢家!</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90725" y="984885"/>
            <a:ext cx="10399395" cy="5262245"/>
          </a:xfrm>
          <a:prstGeom prst="rect">
            <a:avLst/>
          </a:prstGeom>
          <a:noFill/>
        </p:spPr>
        <p:txBody>
          <a:bodyPr wrap="square" rtlCol="0" anchor="t">
            <a:spAutoFit/>
          </a:bodyPr>
          <a:lstStyle/>
          <a:p>
            <a:pPr algn="l" eaLnBrk="1" latinLnBrk="0" hangingPunct="1">
              <a:lnSpc>
                <a:spcPct val="150000"/>
              </a:lnSpc>
            </a:pPr>
            <a:r>
              <a:rPr lang="en-US" altLang="zh-CN" sz="3200" dirty="0">
                <a:solidFill>
                  <a:schemeClr val="tx1"/>
                </a:solidFill>
                <a:latin typeface="微软雅黑" panose="020B0503020204020204" pitchFamily="34" charset="-122"/>
                <a:ea typeface="微软雅黑" panose="020B0503020204020204" pitchFamily="34" charset="-122"/>
                <a:sym typeface="+mn-ea"/>
              </a:rPr>
              <a:t>        </a:t>
            </a:r>
            <a:r>
              <a:rPr lang="zh-CN" altLang="en-US" sz="3200" dirty="0">
                <a:solidFill>
                  <a:schemeClr val="tx1"/>
                </a:solidFill>
                <a:latin typeface="微软雅黑" panose="020B0503020204020204" pitchFamily="34" charset="-122"/>
                <a:ea typeface="微软雅黑" panose="020B0503020204020204" pitchFamily="34" charset="-122"/>
                <a:sym typeface="+mn-ea"/>
              </a:rPr>
              <a:t>众上夜的齐声道：“这不是贼，是强盗。”营官道：“并非明火执仗，怎么算是强盗？”上夜的道：“我们赶贼，他们（贼）在房上撒瓦，我们不能到他跟前，幸亏我们家姓包的上房打退，赶到园里，还有好几个贼和姓包的打起仗来，打不过姓包的才跑了。”营官则道：“可又来了，若是强盗，难道打不过你们的人么？”</a:t>
            </a:r>
            <a:r>
              <a:rPr lang="en-US" altLang="zh-CN" sz="3200" dirty="0">
                <a:latin typeface="微软雅黑" panose="020B0503020204020204" pitchFamily="34" charset="-122"/>
                <a:ea typeface="微软雅黑" panose="020B0503020204020204" pitchFamily="34" charset="-122"/>
                <a:sym typeface="+mn-ea"/>
              </a:rPr>
              <a:t>         </a:t>
            </a:r>
            <a:endParaRPr lang="en-US" altLang="zh-CN" sz="3200" dirty="0">
              <a:latin typeface="微软雅黑" panose="020B0503020204020204" pitchFamily="34" charset="-122"/>
              <a:ea typeface="微软雅黑" panose="020B0503020204020204" pitchFamily="34" charset="-122"/>
              <a:sym typeface="+mn-ea"/>
            </a:endParaRPr>
          </a:p>
          <a:p>
            <a:pPr algn="r" eaLnBrk="1" latinLnBrk="0" hangingPunct="1">
              <a:lnSpc>
                <a:spcPct val="150000"/>
              </a:lnSpc>
            </a:pPr>
            <a:r>
              <a:rPr lang="en-US" altLang="zh-CN" sz="3200" dirty="0">
                <a:latin typeface="微软雅黑" panose="020B0503020204020204" pitchFamily="34" charset="-122"/>
                <a:ea typeface="微软雅黑" panose="020B0503020204020204" pitchFamily="34" charset="-122"/>
                <a:sym typeface="+mn-ea"/>
              </a:rPr>
              <a:t> </a:t>
            </a:r>
            <a:r>
              <a:rPr lang="zh-CN" altLang="en-US" sz="3200" dirty="0">
                <a:solidFill>
                  <a:schemeClr val="accent3">
                    <a:lumMod val="75000"/>
                  </a:schemeClr>
                </a:solidFill>
                <a:latin typeface="微软雅黑" panose="020B0503020204020204" pitchFamily="34" charset="-122"/>
                <a:ea typeface="微软雅黑" panose="020B0503020204020204" pitchFamily="34" charset="-122"/>
                <a:sym typeface="+mn-ea"/>
              </a:rPr>
              <a:t>——</a:t>
            </a:r>
            <a:r>
              <a:rPr lang="en-US" altLang="zh-CN" sz="3200" dirty="0">
                <a:solidFill>
                  <a:schemeClr val="accent3">
                    <a:lumMod val="75000"/>
                  </a:schemeClr>
                </a:solidFill>
                <a:latin typeface="微软雅黑" panose="020B0503020204020204" pitchFamily="34" charset="-122"/>
                <a:ea typeface="微软雅黑" panose="020B0503020204020204" pitchFamily="34" charset="-122"/>
                <a:sym typeface="+mn-ea"/>
              </a:rPr>
              <a:t>《</a:t>
            </a:r>
            <a:r>
              <a:rPr lang="zh-CN" altLang="en-US" sz="3200" dirty="0">
                <a:solidFill>
                  <a:schemeClr val="accent3">
                    <a:lumMod val="75000"/>
                  </a:schemeClr>
                </a:solidFill>
                <a:latin typeface="微软雅黑" panose="020B0503020204020204" pitchFamily="34" charset="-122"/>
                <a:ea typeface="微软雅黑" panose="020B0503020204020204" pitchFamily="34" charset="-122"/>
                <a:sym typeface="+mn-ea"/>
              </a:rPr>
              <a:t>红楼梦</a:t>
            </a:r>
            <a:r>
              <a:rPr lang="en-US" altLang="zh-CN" sz="3200" dirty="0">
                <a:solidFill>
                  <a:schemeClr val="accent3">
                    <a:lumMod val="75000"/>
                  </a:schemeClr>
                </a:solidFill>
                <a:latin typeface="微软雅黑" panose="020B0503020204020204" pitchFamily="34" charset="-122"/>
                <a:ea typeface="微软雅黑" panose="020B0503020204020204" pitchFamily="34" charset="-122"/>
                <a:sym typeface="+mn-ea"/>
              </a:rPr>
              <a:t>》</a:t>
            </a:r>
            <a:endParaRPr lang="en-US" altLang="zh-CN" sz="3200" dirty="0">
              <a:solidFill>
                <a:schemeClr val="accent3">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54580" y="1577975"/>
            <a:ext cx="9863455" cy="4664075"/>
          </a:xfrm>
          <a:prstGeom prst="rect">
            <a:avLst/>
          </a:prstGeom>
          <a:noFill/>
        </p:spPr>
        <p:txBody>
          <a:bodyPr wrap="square" rtlCol="0" anchor="t">
            <a:spAutoFit/>
          </a:bodyPr>
          <a:lstStyle/>
          <a:p>
            <a:pPr eaLnBrk="1" latinLnBrk="0" hangingPunct="1">
              <a:lnSpc>
                <a:spcPct val="150000"/>
              </a:lnSpc>
            </a:pPr>
            <a:r>
              <a:rPr lang="en-US" altLang="zh-CN" sz="3600" dirty="0">
                <a:solidFill>
                  <a:srgbClr val="FF0000"/>
                </a:solidFill>
                <a:latin typeface="黑体" panose="02010609060101010101" pitchFamily="49" charset="-122"/>
                <a:ea typeface="黑体" panose="02010609060101010101" pitchFamily="49" charset="-122"/>
                <a:sym typeface="+mn-ea"/>
              </a:rPr>
              <a:t>3.</a:t>
            </a:r>
            <a:r>
              <a:rPr lang="zh-CN" altLang="en-US" sz="3600" dirty="0">
                <a:solidFill>
                  <a:srgbClr val="FF0000"/>
                </a:solidFill>
                <a:latin typeface="黑体" panose="02010609060101010101" pitchFamily="49" charset="-122"/>
                <a:ea typeface="黑体" panose="02010609060101010101" pitchFamily="49" charset="-122"/>
                <a:sym typeface="+mn-ea"/>
              </a:rPr>
              <a:t>不同类型的推理</a:t>
            </a:r>
            <a:endParaRPr lang="zh-CN" altLang="en-US" sz="3600" dirty="0">
              <a:solidFill>
                <a:srgbClr val="FF0000"/>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1</a:t>
            </a:r>
            <a:r>
              <a:rPr lang="zh-CN" altLang="en-US" sz="3200" dirty="0">
                <a:solidFill>
                  <a:schemeClr val="tx1"/>
                </a:solidFill>
                <a:latin typeface="黑体" panose="02010609060101010101" pitchFamily="49" charset="-122"/>
                <a:ea typeface="黑体" panose="02010609060101010101" pitchFamily="49" charset="-122"/>
                <a:sym typeface="+mn-ea"/>
              </a:rPr>
              <a:t>）所有哺乳动物都有脊椎，所有人都是哺乳动物，所以，所有人都有脊椎。</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2</a:t>
            </a:r>
            <a:r>
              <a:rPr lang="zh-CN" altLang="en-US" sz="3200" dirty="0">
                <a:solidFill>
                  <a:schemeClr val="tx1"/>
                </a:solidFill>
                <a:latin typeface="黑体" panose="02010609060101010101" pitchFamily="49" charset="-122"/>
                <a:ea typeface="黑体" panose="02010609060101010101" pitchFamily="49" charset="-122"/>
                <a:sym typeface="+mn-ea"/>
              </a:rPr>
              <a:t>）甲是乙的妻子，所以，乙是甲的丈夫。</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sym typeface="+mn-ea"/>
              </a:rPr>
              <a:t>（</a:t>
            </a:r>
            <a:r>
              <a:rPr lang="en-US" altLang="zh-CN" sz="3200" dirty="0">
                <a:solidFill>
                  <a:schemeClr val="tx1"/>
                </a:solidFill>
                <a:latin typeface="黑体" panose="02010609060101010101" pitchFamily="49" charset="-122"/>
                <a:ea typeface="黑体" panose="02010609060101010101" pitchFamily="49" charset="-122"/>
                <a:sym typeface="+mn-ea"/>
              </a:rPr>
              <a:t>3</a:t>
            </a:r>
            <a:r>
              <a:rPr lang="zh-CN" altLang="en-US" sz="3200" dirty="0">
                <a:solidFill>
                  <a:schemeClr val="tx1"/>
                </a:solidFill>
                <a:latin typeface="黑体" panose="02010609060101010101" pitchFamily="49" charset="-122"/>
                <a:ea typeface="黑体" panose="02010609060101010101" pitchFamily="49" charset="-122"/>
                <a:sym typeface="+mn-ea"/>
              </a:rPr>
              <a:t>）我们都应该讲道德，他不尊重老人，他可耻。</a:t>
            </a:r>
            <a:endParaRPr lang="zh-CN" altLang="en-US" sz="3200" dirty="0">
              <a:solidFill>
                <a:schemeClr val="tx1"/>
              </a:solidFill>
              <a:latin typeface="黑体" panose="02010609060101010101" pitchFamily="49" charset="-122"/>
              <a:ea typeface="黑体" panose="02010609060101010101" pitchFamily="49" charset="-122"/>
              <a:sym typeface="+mn-ea"/>
            </a:endParaRPr>
          </a:p>
          <a:p>
            <a:pPr eaLnBrk="1" latinLnBrk="0" hangingPunct="1">
              <a:lnSpc>
                <a:spcPct val="160000"/>
              </a:lnSpc>
            </a:pP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70151"/>
            <a:ext cx="5002801" cy="361203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66415" y="550545"/>
            <a:ext cx="8957310" cy="6000750"/>
          </a:xfrm>
          <a:prstGeom prst="rect">
            <a:avLst/>
          </a:prstGeom>
          <a:noFill/>
        </p:spPr>
        <p:txBody>
          <a:bodyPr wrap="square" rtlCol="0" anchor="t">
            <a:spAutoFit/>
          </a:bodyPr>
          <a:lstStyle/>
          <a:p>
            <a:pPr eaLnBrk="1" latinLnBrk="0" hangingPunct="1">
              <a:lnSpc>
                <a:spcPct val="150000"/>
              </a:lnSpc>
            </a:pPr>
            <a:r>
              <a:rPr lang="zh-CN" altLang="en-US" sz="3200" dirty="0">
                <a:solidFill>
                  <a:srgbClr val="000000"/>
                </a:solidFill>
                <a:latin typeface="黑体" panose="02010609060101010101" pitchFamily="49" charset="-122"/>
                <a:ea typeface="黑体" panose="02010609060101010101" pitchFamily="49" charset="-122"/>
                <a:sym typeface="+mn-ea"/>
              </a:rPr>
              <a:t>某人提出</a:t>
            </a:r>
            <a:r>
              <a:rPr lang="en-US" altLang="zh-CN" sz="3200" dirty="0">
                <a:solidFill>
                  <a:srgbClr val="000000"/>
                </a:solidFill>
                <a:latin typeface="黑体" panose="02010609060101010101" pitchFamily="49" charset="-122"/>
                <a:ea typeface="黑体" panose="02010609060101010101" pitchFamily="49" charset="-122"/>
                <a:sym typeface="+mn-ea"/>
              </a:rPr>
              <a:t>2017</a:t>
            </a:r>
            <a:r>
              <a:rPr lang="zh-CN" altLang="en-US" sz="3200" dirty="0">
                <a:solidFill>
                  <a:srgbClr val="000000"/>
                </a:solidFill>
                <a:latin typeface="黑体" panose="02010609060101010101" pitchFamily="49" charset="-122"/>
                <a:ea typeface="黑体" panose="02010609060101010101" pitchFamily="49" charset="-122"/>
                <a:sym typeface="+mn-ea"/>
              </a:rPr>
              <a:t>年新目标和完成情况</a:t>
            </a:r>
            <a:r>
              <a:rPr lang="en-US" altLang="zh-CN" sz="3200" dirty="0">
                <a:solidFill>
                  <a:srgbClr val="000000"/>
                </a:solidFill>
                <a:latin typeface="黑体" panose="02010609060101010101" pitchFamily="49" charset="-122"/>
                <a:ea typeface="黑体" panose="02010609060101010101" pitchFamily="49" charset="-122"/>
                <a:sym typeface="+mn-ea"/>
              </a:rPr>
              <a:t>:</a:t>
            </a:r>
            <a:endParaRPr lang="en-US" altLang="zh-CN" sz="3200" dirty="0">
              <a:solidFill>
                <a:srgbClr val="000000"/>
              </a:solidFill>
              <a:latin typeface="黑体" panose="02010609060101010101" pitchFamily="49" charset="-122"/>
              <a:ea typeface="黑体" panose="02010609060101010101" pitchFamily="49" charset="-122"/>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1.</a:t>
            </a:r>
            <a:r>
              <a:rPr lang="zh-CN" altLang="en-US" sz="3200" dirty="0">
                <a:solidFill>
                  <a:schemeClr val="tx1"/>
                </a:solidFill>
                <a:effectLst/>
                <a:latin typeface="黑体" panose="02010609060101010101" pitchFamily="49" charset="-122"/>
                <a:ea typeface="黑体" panose="02010609060101010101" pitchFamily="49" charset="-122"/>
                <a:sym typeface="+mn-ea"/>
              </a:rPr>
              <a:t>买一套</a:t>
            </a:r>
            <a:r>
              <a:rPr lang="en-US" altLang="zh-CN" sz="3200" dirty="0">
                <a:solidFill>
                  <a:schemeClr val="tx1"/>
                </a:solidFill>
                <a:effectLst/>
                <a:latin typeface="黑体" panose="02010609060101010101" pitchFamily="49" charset="-122"/>
                <a:ea typeface="黑体" panose="02010609060101010101" pitchFamily="49" charset="-122"/>
                <a:sym typeface="+mn-ea"/>
              </a:rPr>
              <a:t>260</a:t>
            </a:r>
            <a:r>
              <a:rPr lang="zh-CN" altLang="en-US" sz="3200" dirty="0">
                <a:solidFill>
                  <a:schemeClr val="tx1"/>
                </a:solidFill>
                <a:effectLst/>
                <a:latin typeface="黑体" panose="02010609060101010101" pitchFamily="49" charset="-122"/>
                <a:ea typeface="黑体" panose="02010609060101010101" pitchFamily="49" charset="-122"/>
                <a:sym typeface="+mn-ea"/>
              </a:rPr>
              <a:t>平米的房子         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2.</a:t>
            </a:r>
            <a:r>
              <a:rPr lang="zh-CN" altLang="en-US" sz="3200" dirty="0">
                <a:solidFill>
                  <a:schemeClr val="tx1"/>
                </a:solidFill>
                <a:effectLst/>
                <a:latin typeface="黑体" panose="02010609060101010101" pitchFamily="49" charset="-122"/>
                <a:ea typeface="黑体" panose="02010609060101010101" pitchFamily="49" charset="-122"/>
                <a:sym typeface="+mn-ea"/>
              </a:rPr>
              <a:t>有两次说走就走的旅行        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3.</a:t>
            </a:r>
            <a:r>
              <a:rPr lang="zh-CN" altLang="en-US" sz="3200" dirty="0">
                <a:solidFill>
                  <a:schemeClr val="tx1"/>
                </a:solidFill>
                <a:effectLst/>
                <a:latin typeface="黑体" panose="02010609060101010101" pitchFamily="49" charset="-122"/>
                <a:ea typeface="黑体" panose="02010609060101010101" pitchFamily="49" charset="-122"/>
                <a:sym typeface="+mn-ea"/>
              </a:rPr>
              <a:t>股市逆市盈利</a:t>
            </a:r>
            <a:r>
              <a:rPr lang="en-US" altLang="zh-CN" sz="3200" dirty="0">
                <a:solidFill>
                  <a:schemeClr val="tx1"/>
                </a:solidFill>
                <a:effectLst/>
                <a:latin typeface="黑体" panose="02010609060101010101" pitchFamily="49" charset="-122"/>
                <a:ea typeface="黑体" panose="02010609060101010101" pitchFamily="49" charset="-122"/>
                <a:sym typeface="+mn-ea"/>
              </a:rPr>
              <a:t>300%            </a:t>
            </a:r>
            <a:r>
              <a:rPr lang="zh-CN" altLang="en-US" sz="3200" dirty="0">
                <a:solidFill>
                  <a:schemeClr val="tx1"/>
                </a:solidFill>
                <a:effectLst/>
                <a:latin typeface="黑体" panose="02010609060101010101" pitchFamily="49" charset="-122"/>
                <a:ea typeface="黑体" panose="02010609060101010101" pitchFamily="49" charset="-122"/>
                <a:sym typeface="+mn-ea"/>
              </a:rPr>
              <a:t>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4.</a:t>
            </a:r>
            <a:r>
              <a:rPr lang="zh-CN" altLang="en-US" sz="3200" dirty="0">
                <a:solidFill>
                  <a:schemeClr val="tx1"/>
                </a:solidFill>
                <a:effectLst/>
                <a:latin typeface="黑体" panose="02010609060101010101" pitchFamily="49" charset="-122"/>
                <a:ea typeface="黑体" panose="02010609060101010101" pitchFamily="49" charset="-122"/>
                <a:sym typeface="+mn-ea"/>
              </a:rPr>
              <a:t>和喜欢明星共进一次晚餐      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5.</a:t>
            </a:r>
            <a:r>
              <a:rPr lang="zh-CN" altLang="en-US" sz="3200" dirty="0">
                <a:solidFill>
                  <a:schemeClr val="tx1"/>
                </a:solidFill>
                <a:effectLst/>
                <a:latin typeface="黑体" panose="02010609060101010101" pitchFamily="49" charset="-122"/>
                <a:ea typeface="黑体" panose="02010609060101010101" pitchFamily="49" charset="-122"/>
                <a:sym typeface="+mn-ea"/>
              </a:rPr>
              <a:t>养一只阿拉斯加雪橇犬        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en-US" altLang="zh-CN" sz="3200" dirty="0">
                <a:solidFill>
                  <a:schemeClr val="tx1"/>
                </a:solidFill>
                <a:effectLst/>
                <a:latin typeface="黑体" panose="02010609060101010101" pitchFamily="49" charset="-122"/>
                <a:ea typeface="黑体" panose="02010609060101010101" pitchFamily="49" charset="-122"/>
                <a:sym typeface="+mn-ea"/>
              </a:rPr>
              <a:t>6.</a:t>
            </a:r>
            <a:r>
              <a:rPr lang="zh-CN" altLang="en-US" sz="3200" dirty="0">
                <a:solidFill>
                  <a:schemeClr val="tx1"/>
                </a:solidFill>
                <a:effectLst/>
                <a:latin typeface="黑体" panose="02010609060101010101" pitchFamily="49" charset="-122"/>
                <a:ea typeface="黑体" panose="02010609060101010101" pitchFamily="49" charset="-122"/>
                <a:sym typeface="+mn-ea"/>
              </a:rPr>
              <a:t>改掉爱吹牛的毛病            未完成</a:t>
            </a:r>
            <a:endParaRPr lang="zh-CN" altLang="en-US" sz="3200" dirty="0">
              <a:solidFill>
                <a:schemeClr val="tx1"/>
              </a:solidFill>
              <a:effectLst/>
              <a:latin typeface="黑体" panose="02010609060101010101" pitchFamily="49" charset="-122"/>
              <a:ea typeface="黑体" panose="02010609060101010101" pitchFamily="49" charset="-122"/>
              <a:sym typeface="+mn-ea"/>
            </a:endParaRPr>
          </a:p>
          <a:p>
            <a:pPr eaLnBrk="1" latinLnBrk="0" hangingPunct="1">
              <a:lnSpc>
                <a:spcPct val="150000"/>
              </a:lnSpc>
            </a:pPr>
            <a:r>
              <a:rPr lang="zh-CN" altLang="en-US" sz="3200" dirty="0">
                <a:solidFill>
                  <a:srgbClr val="FF0000"/>
                </a:solidFill>
                <a:latin typeface="黑体" panose="02010609060101010101" pitchFamily="49" charset="-122"/>
                <a:ea typeface="黑体" panose="02010609060101010101" pitchFamily="49" charset="-122"/>
                <a:sym typeface="+mn-ea"/>
              </a:rPr>
              <a:t>请问，他实现了几个目标？</a:t>
            </a:r>
            <a:endParaRPr lang="zh-CN" altLang="en-US" sz="3200" dirty="0">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theme/theme1.xml><?xml version="1.0" encoding="utf-8"?>
<a:theme xmlns:a="http://schemas.openxmlformats.org/drawingml/2006/main" name="1_自定义设计方案">
  <a:themeElements>
    <a:clrScheme name="自定义 173">
      <a:dk1>
        <a:sysClr val="windowText" lastClr="000000"/>
      </a:dk1>
      <a:lt1>
        <a:sysClr val="window" lastClr="FFFFFF"/>
      </a:lt1>
      <a:dk2>
        <a:srgbClr val="44546A"/>
      </a:dk2>
      <a:lt2>
        <a:srgbClr val="E7E6E6"/>
      </a:lt2>
      <a:accent1>
        <a:srgbClr val="50B34C"/>
      </a:accent1>
      <a:accent2>
        <a:srgbClr val="8BC24A"/>
      </a:accent2>
      <a:accent3>
        <a:srgbClr val="50B34C"/>
      </a:accent3>
      <a:accent4>
        <a:srgbClr val="8BC24A"/>
      </a:accent4>
      <a:accent5>
        <a:srgbClr val="50B34C"/>
      </a:accent5>
      <a:accent6>
        <a:srgbClr val="8BC24A"/>
      </a:accent6>
      <a:hlink>
        <a:srgbClr val="50B34C"/>
      </a:hlink>
      <a:folHlink>
        <a:srgbClr val="8BC24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25748</Words>
  <Application>WPS 演示</Application>
  <PresentationFormat>自定义</PresentationFormat>
  <Paragraphs>1400</Paragraphs>
  <Slides>288</Slides>
  <Notes>138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288</vt:i4>
      </vt:variant>
    </vt:vector>
  </HeadingPairs>
  <TitlesOfParts>
    <vt:vector size="301" baseType="lpstr">
      <vt:lpstr>Arial</vt:lpstr>
      <vt:lpstr>宋体</vt:lpstr>
      <vt:lpstr>Wingdings</vt:lpstr>
      <vt:lpstr>Calibri</vt:lpstr>
      <vt:lpstr>微软雅黑</vt:lpstr>
      <vt:lpstr>黑体</vt:lpstr>
      <vt:lpstr>Arial Unicode MS</vt:lpstr>
      <vt:lpstr>Calibri Light</vt:lpstr>
      <vt:lpstr>华文新魏</vt:lpstr>
      <vt:lpstr>华文隶书</vt:lpstr>
      <vt:lpstr>Calibri</vt:lpstr>
      <vt:lpstr>Arial</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不惑</cp:lastModifiedBy>
  <cp:revision>252</cp:revision>
  <dcterms:created xsi:type="dcterms:W3CDTF">2016-10-17T14:00:00Z</dcterms:created>
  <dcterms:modified xsi:type="dcterms:W3CDTF">2018-10-09T16:21:27Z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