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96" r:id="rId2"/>
    <p:sldId id="297" r:id="rId3"/>
    <p:sldId id="260" r:id="rId4"/>
    <p:sldId id="257" r:id="rId5"/>
    <p:sldId id="267" r:id="rId6"/>
    <p:sldId id="256" r:id="rId7"/>
    <p:sldId id="278" r:id="rId8"/>
    <p:sldId id="293" r:id="rId9"/>
    <p:sldId id="294" r:id="rId10"/>
    <p:sldId id="289" r:id="rId11"/>
    <p:sldId id="290" r:id="rId12"/>
    <p:sldId id="291" r:id="rId13"/>
    <p:sldId id="292" r:id="rId14"/>
    <p:sldId id="283" r:id="rId15"/>
    <p:sldId id="284" r:id="rId16"/>
    <p:sldId id="285" r:id="rId17"/>
    <p:sldId id="288" r:id="rId18"/>
    <p:sldId id="3470" r:id="rId19"/>
    <p:sldId id="298" r:id="rId20"/>
    <p:sldId id="299" r:id="rId21"/>
    <p:sldId id="28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35" initials="8"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9" autoAdjust="0"/>
    <p:restoredTop sz="94660"/>
  </p:normalViewPr>
  <p:slideViewPr>
    <p:cSldViewPr snapToGrid="0">
      <p:cViewPr varScale="1">
        <p:scale>
          <a:sx n="86" d="100"/>
          <a:sy n="86" d="100"/>
        </p:scale>
        <p:origin x="210"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605E2-BF5A-46C2-9A4F-336EEEE49DD1}" type="datetimeFigureOut">
              <a:rPr lang="zh-CN" altLang="en-US" smtClean="0"/>
              <a:t>2024/11/14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7E6FF-1240-420E-84C9-FD35E9B2247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64548187-c85d-4ef4-9e53-0831496356ea.source.3.zh-Hans</a:t>
            </a:r>
            <a:endParaRPr lang="zh-CN" altLang="en-US" dirty="0"/>
          </a:p>
        </p:txBody>
      </p:sp>
      <p:sp>
        <p:nvSpPr>
          <p:cNvPr id="4" name="灯片编号占位符 3"/>
          <p:cNvSpPr>
            <a:spLocks noGrp="1"/>
          </p:cNvSpPr>
          <p:nvPr>
            <p:ph type="sldNum" sz="quarter" idx="10"/>
          </p:nvPr>
        </p:nvSpPr>
        <p:spPr/>
        <p:txBody>
          <a:bodyPr/>
          <a:lstStyle/>
          <a:p>
            <a:fld id="{354BAF2A-B706-447D-B949-457F7B61B2F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22d6503c-a7b0-43b0-a9f4-cb495473eb5b.source.4.zh-Hans</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7" name="日期占位符 6"/>
          <p:cNvSpPr>
            <a:spLocks noGrp="1"/>
          </p:cNvSpPr>
          <p:nvPr>
            <p:ph type="dt" sz="half" idx="10"/>
          </p:nvPr>
        </p:nvSpPr>
        <p:spPr/>
        <p:txBody>
          <a:bodyPr/>
          <a:lstStyle/>
          <a:p>
            <a:fld id="{784D6CA0-D092-4757-B865-4EA49D87507F}" type="datetime1">
              <a:rPr lang="zh-CN" altLang="en-US" smtClean="0"/>
              <a:t>2024/11/14</a:t>
            </a:fld>
            <a:endParaRPr lang="zh-CN" altLang="en-US"/>
          </a:p>
        </p:txBody>
      </p:sp>
      <p:sp>
        <p:nvSpPr>
          <p:cNvPr id="8" name="页脚占位符 7"/>
          <p:cNvSpPr>
            <a:spLocks noGrp="1"/>
          </p:cNvSpPr>
          <p:nvPr>
            <p:ph type="ftr" sz="quarter" idx="11"/>
          </p:nvPr>
        </p:nvSpPr>
        <p:spPr/>
        <p:txBody>
          <a:bodyPr/>
          <a:lstStyle>
            <a:lvl1pPr marL="0" indent="0">
              <a:buNone/>
              <a:defRPr/>
            </a:lvl1pPr>
          </a:lstStyle>
          <a:p>
            <a:endParaRPr lang="zh-CN" altLang="en-US" dirty="0"/>
          </a:p>
        </p:txBody>
      </p:sp>
      <p:sp>
        <p:nvSpPr>
          <p:cNvPr id="9" name="灯片编号占位符 8"/>
          <p:cNvSpPr>
            <a:spLocks noGrp="1"/>
          </p:cNvSpPr>
          <p:nvPr>
            <p:ph type="sldNum" sz="quarter" idx="12"/>
          </p:nvPr>
        </p:nvSpPr>
        <p:spPr>
          <a:xfrm>
            <a:off x="4724400" y="6356350"/>
            <a:ext cx="2743200" cy="365125"/>
          </a:xfrm>
        </p:spPr>
        <p:txBody>
          <a:bodyPr/>
          <a:lstStyle/>
          <a:p>
            <a:pPr algn="ctr"/>
            <a:fld id="{CFEDF8AC-8F01-4418-A289-26E223CADA1F}"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C802A1E-6E40-4A8E-8C61-D1F7D5AB1623}" type="datetime1">
              <a:rPr lang="zh-CN" altLang="en-US" smtClean="0"/>
              <a:t>2024/11/14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FF59715-2AE9-43AA-9F77-EBA0F2A1993D}" type="datetime1">
              <a:rPr lang="zh-CN" altLang="en-US" smtClean="0"/>
              <a:t>2024/11/14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
        <p:nvSpPr>
          <p:cNvPr id="2" name="灯片编号占位符 5"/>
          <p:cNvSpPr>
            <a:spLocks noGrp="1"/>
          </p:cNvSpPr>
          <p:nvPr>
            <p:ph type="sldNum" sz="quarter" idx="12"/>
          </p:nvPr>
        </p:nvSpPr>
        <p:spPr>
          <a:xfrm>
            <a:off x="4724400" y="6356350"/>
            <a:ext cx="2743200" cy="365125"/>
          </a:xfrm>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8E87964-C387-426F-B42C-C2CBF66473F8}" type="datetime1">
              <a:rPr lang="zh-CN" altLang="en-US" smtClean="0"/>
              <a:t>2024/11/14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724400" y="6356350"/>
            <a:ext cx="2743200" cy="365125"/>
          </a:xfrm>
        </p:spPr>
        <p:txBody>
          <a:bodyPr/>
          <a:lstStyle>
            <a:lvl1pPr algn="ctr">
              <a:defRPr/>
            </a:lvl1pPr>
          </a:lstStyle>
          <a:p>
            <a:fld id="{CFEDF8AC-8F01-4418-A289-26E223CADA1F}"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868475C-8D0A-45C9-BAE2-5F7F70073A3C}" type="datetime1">
              <a:rPr lang="zh-CN" altLang="en-US" smtClean="0"/>
              <a:t>2024/11/14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241CE93-1236-4C71-BCD3-0C6508E20DCE}" type="datetime1">
              <a:rPr lang="zh-CN" altLang="en-US" smtClean="0"/>
              <a:t>2024/11/14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5A69B02-86FF-4443-83BA-C591188EA65B}" type="datetime1">
              <a:rPr lang="zh-CN" altLang="en-US" smtClean="0"/>
              <a:t>2024/11/14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115389F-F4BD-40C6-8EC9-10216290EABC}" type="datetime1">
              <a:rPr lang="zh-CN" altLang="en-US" smtClean="0"/>
              <a:t>2024/11/14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6BBF43-A2F9-4211-8CDE-3919DD5BC8AF}" type="datetime1">
              <a:rPr lang="zh-CN" altLang="en-US" smtClean="0"/>
              <a:t>2024/11/14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4A5508-399E-4E79-A9E3-E7F1F8CB38A0}" type="datetime1">
              <a:rPr lang="zh-CN" altLang="en-US" smtClean="0"/>
              <a:t>2024/11/14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A6E3B6-AA85-4238-9FFC-F32C26B52A5D}" type="datetime1">
              <a:rPr lang="zh-CN" altLang="en-US" smtClean="0"/>
              <a:t>2024/11/14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EDF8AC-8F01-4418-A289-26E223CADA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37EE6-DBB1-4516-8583-D5E476AED77D}" type="datetime1">
              <a:rPr lang="zh-CN" altLang="en-US" smtClean="0"/>
              <a:t>2024/11/14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CFEDF8AC-8F01-4418-A289-26E223CADA1F}"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5.xml"/><Relationship Id="rId7" Type="http://schemas.openxmlformats.org/officeDocument/2006/relationships/notesSlide" Target="../notesSlides/notesSlide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框 16"/>
          <p:cNvSpPr txBox="1"/>
          <p:nvPr/>
        </p:nvSpPr>
        <p:spPr>
          <a:xfrm>
            <a:off x="1857693" y="1689418"/>
            <a:ext cx="8477250" cy="1568450"/>
          </a:xfrm>
          <a:prstGeom prst="rect">
            <a:avLst/>
          </a:prstGeom>
          <a:noFill/>
        </p:spPr>
        <p:txBody>
          <a:bodyPr wrap="square" rtlCol="0">
            <a:spAutoFit/>
          </a:bodyPr>
          <a:lstStyle/>
          <a:p>
            <a:pPr algn="ctr"/>
            <a:r>
              <a:rPr lang="zh-CN" altLang="en-US" sz="4800" dirty="0">
                <a:solidFill>
                  <a:srgbClr val="1F4E79"/>
                </a:solidFill>
                <a:latin typeface="微软雅黑" panose="020B0503020204020204" pitchFamily="34" charset="-122"/>
                <a:ea typeface="微软雅黑" panose="020B0503020204020204" pitchFamily="34" charset="-122"/>
              </a:rPr>
              <a:t>基于多尺度重编程的时序数据语义理解与预测方法研究</a:t>
            </a:r>
          </a:p>
        </p:txBody>
      </p:sp>
      <p:sp>
        <p:nvSpPr>
          <p:cNvPr id="20" name="文本框 19"/>
          <p:cNvSpPr txBox="1"/>
          <p:nvPr/>
        </p:nvSpPr>
        <p:spPr>
          <a:xfrm>
            <a:off x="4318911" y="5045307"/>
            <a:ext cx="3554178" cy="1289905"/>
          </a:xfrm>
          <a:prstGeom prst="rect">
            <a:avLst/>
          </a:prstGeom>
          <a:noFill/>
        </p:spPr>
        <p:txBody>
          <a:bodyPr wrap="none" rtlCol="0" anchor="t">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答辩人：圣烨</a:t>
            </a:r>
          </a:p>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答辩组员：吕姗珊</a:t>
            </a:r>
            <a:r>
              <a:rPr lang="en-US" altLang="zh-CN" dirty="0">
                <a:solidFill>
                  <a:schemeClr val="tx1"/>
                </a:solidFill>
                <a:latin typeface="微软雅黑" panose="020B0503020204020204" pitchFamily="34" charset="-122"/>
                <a:ea typeface="微软雅黑" panose="020B0503020204020204" pitchFamily="34" charset="-122"/>
                <a:sym typeface="+mn-ea"/>
              </a:rPr>
              <a:t> </a:t>
            </a:r>
            <a:r>
              <a:rPr lang="zh-CN" altLang="en-US" dirty="0">
                <a:solidFill>
                  <a:schemeClr val="tx1"/>
                </a:solidFill>
                <a:latin typeface="微软雅黑" panose="020B0503020204020204" pitchFamily="34" charset="-122"/>
                <a:ea typeface="微软雅黑" panose="020B0503020204020204" pitchFamily="34" charset="-122"/>
                <a:sym typeface="+mn-ea"/>
              </a:rPr>
              <a:t>陆韬宇</a:t>
            </a:r>
            <a:r>
              <a:rPr lang="en-US" altLang="zh-CN" dirty="0">
                <a:solidFill>
                  <a:schemeClr val="tx1"/>
                </a:solidFill>
                <a:latin typeface="微软雅黑" panose="020B0503020204020204" pitchFamily="34" charset="-122"/>
                <a:ea typeface="微软雅黑" panose="020B0503020204020204" pitchFamily="34" charset="-122"/>
                <a:sym typeface="+mn-ea"/>
              </a:rPr>
              <a:t> </a:t>
            </a:r>
            <a:r>
              <a:rPr lang="zh-CN" altLang="en-US" dirty="0">
                <a:solidFill>
                  <a:schemeClr val="tx1"/>
                </a:solidFill>
                <a:latin typeface="微软雅黑" panose="020B0503020204020204" pitchFamily="34" charset="-122"/>
                <a:ea typeface="微软雅黑" panose="020B0503020204020204" pitchFamily="34" charset="-122"/>
                <a:sym typeface="+mn-ea"/>
              </a:rPr>
              <a:t>田源棋</a:t>
            </a:r>
          </a:p>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指导老师：高旻</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4785678" y="3451833"/>
            <a:ext cx="2621280" cy="829945"/>
          </a:xfrm>
          <a:prstGeom prst="rect">
            <a:avLst/>
          </a:prstGeom>
          <a:noFill/>
        </p:spPr>
        <p:txBody>
          <a:bodyPr wrap="none" rtlCol="0">
            <a:spAutoFit/>
          </a:bodyPr>
          <a:lstStyle/>
          <a:p>
            <a:r>
              <a:rPr lang="zh-CN" altLang="en-US" sz="4800" dirty="0">
                <a:ln w="19050">
                  <a:solidFill>
                    <a:srgbClr val="1F4E79">
                      <a:alpha val="79000"/>
                    </a:srgbClr>
                  </a:solidFill>
                </a:ln>
                <a:noFill/>
                <a:latin typeface="思源黑体 CN Regular" panose="020B0500000000000000" pitchFamily="34" charset="-122"/>
                <a:ea typeface="思源黑体 CN Bold" panose="020B0800000000000000" charset="-122"/>
              </a:rPr>
              <a:t>立项答辩</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59643" y="353060"/>
            <a:ext cx="2672080" cy="521970"/>
          </a:xfrm>
          <a:prstGeom prst="rect">
            <a:avLst/>
          </a:prstGeom>
          <a:noFill/>
        </p:spPr>
        <p:txBody>
          <a:bodyPr wrap="square" rtlCol="0">
            <a:spAutoFit/>
          </a:bodyPr>
          <a:lstStyle/>
          <a:p>
            <a:pPr algn="ctr"/>
            <a:r>
              <a:rPr lang="en-US" altLang="zh-CN" sz="2800" b="1" dirty="0">
                <a:solidFill>
                  <a:srgbClr val="1C4983"/>
                </a:solidFill>
                <a:latin typeface="微软雅黑" panose="020B0503020204020204" pitchFamily="34" charset="-122"/>
                <a:ea typeface="微软雅黑" panose="020B0503020204020204" pitchFamily="34" charset="-122"/>
              </a:rPr>
              <a:t>3.2 </a:t>
            </a:r>
            <a:r>
              <a:rPr lang="zh-CN" altLang="en-US" sz="2800" b="1" dirty="0">
                <a:solidFill>
                  <a:srgbClr val="1C4983"/>
                </a:solidFill>
                <a:latin typeface="微软雅黑" panose="020B0503020204020204" pitchFamily="34" charset="-122"/>
                <a:ea typeface="微软雅黑" panose="020B0503020204020204" pitchFamily="34" charset="-122"/>
              </a:rPr>
              <a:t>技术路线</a:t>
            </a:r>
          </a:p>
        </p:txBody>
      </p:sp>
      <p:sp>
        <p:nvSpPr>
          <p:cNvPr id="8" name="灯片编号占位符 7"/>
          <p:cNvSpPr>
            <a:spLocks noGrp="1"/>
          </p:cNvSpPr>
          <p:nvPr>
            <p:ph type="sldNum" sz="quarter" idx="12"/>
          </p:nvPr>
        </p:nvSpPr>
        <p:spPr/>
        <p:txBody>
          <a:bodyPr/>
          <a:lstStyle/>
          <a:p>
            <a:fld id="{CFEDF8AC-8F01-4418-A289-26E223CADA1F}" type="slidenum">
              <a:rPr lang="zh-CN" altLang="en-US" smtClean="0"/>
              <a:t>10</a:t>
            </a:fld>
            <a:endParaRPr lang="zh-CN" altLang="en-US"/>
          </a:p>
        </p:txBody>
      </p:sp>
      <p:pic>
        <p:nvPicPr>
          <p:cNvPr id="12" name="图片 11"/>
          <p:cNvPicPr>
            <a:picLocks noChangeAspect="1"/>
          </p:cNvPicPr>
          <p:nvPr/>
        </p:nvPicPr>
        <p:blipFill>
          <a:blip r:embed="rId3"/>
          <a:stretch>
            <a:fillRect/>
          </a:stretch>
        </p:blipFill>
        <p:spPr>
          <a:xfrm>
            <a:off x="1218882" y="1120920"/>
            <a:ext cx="9753600" cy="461616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任意多边形 9"/>
          <p:cNvSpPr/>
          <p:nvPr/>
        </p:nvSpPr>
        <p:spPr>
          <a:xfrm rot="18900000">
            <a:off x="910590"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5" name="直接连接符 4"/>
          <p:cNvCxnSpPr/>
          <p:nvPr/>
        </p:nvCxnSpPr>
        <p:spPr>
          <a:xfrm>
            <a:off x="5471795" y="4771390"/>
            <a:ext cx="1249680" cy="0"/>
          </a:xfrm>
          <a:prstGeom prst="line">
            <a:avLst/>
          </a:prstGeom>
          <a:ln>
            <a:solidFill>
              <a:srgbClr val="1F4E7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606290" y="1503045"/>
            <a:ext cx="2978785" cy="1445260"/>
          </a:xfrm>
          <a:prstGeom prst="rect">
            <a:avLst/>
          </a:prstGeom>
          <a:noFill/>
        </p:spPr>
        <p:txBody>
          <a:bodyPr wrap="square" rtlCol="0">
            <a:spAutoFit/>
          </a:bodyPr>
          <a:lstStyle/>
          <a:p>
            <a:pPr algn="ctr"/>
            <a:r>
              <a:rPr lang="en-US" altLang="zh-CN" sz="8800">
                <a:solidFill>
                  <a:srgbClr val="1F4E79"/>
                </a:solidFill>
                <a:latin typeface="微软雅黑" panose="020B0503020204020204" pitchFamily="34" charset="-122"/>
                <a:ea typeface="微软雅黑" panose="020B0503020204020204" pitchFamily="34" charset="-122"/>
              </a:rPr>
              <a:t>04</a:t>
            </a:r>
          </a:p>
        </p:txBody>
      </p:sp>
      <p:sp>
        <p:nvSpPr>
          <p:cNvPr id="11" name="文本框 10"/>
          <p:cNvSpPr txBox="1"/>
          <p:nvPr/>
        </p:nvSpPr>
        <p:spPr>
          <a:xfrm>
            <a:off x="1900989" y="2980055"/>
            <a:ext cx="8558464" cy="829945"/>
          </a:xfrm>
          <a:prstGeom prst="rect">
            <a:avLst/>
          </a:prstGeom>
          <a:noFill/>
        </p:spPr>
        <p:txBody>
          <a:bodyPr wrap="square" rtlCol="0">
            <a:spAutoFit/>
          </a:bodyPr>
          <a:lstStyle/>
          <a:p>
            <a:pPr algn="ctr"/>
            <a:r>
              <a:rPr lang="zh-CN" altLang="en-US" sz="4800" b="1" dirty="0">
                <a:solidFill>
                  <a:srgbClr val="1F4E79"/>
                </a:solidFill>
                <a:latin typeface="微软雅黑" panose="020B0503020204020204" pitchFamily="34" charset="-122"/>
                <a:ea typeface="微软雅黑" panose="020B0503020204020204" pitchFamily="34" charset="-122"/>
              </a:rPr>
              <a:t>项目基础</a:t>
            </a:r>
          </a:p>
        </p:txBody>
      </p:sp>
      <p:sp>
        <p:nvSpPr>
          <p:cNvPr id="12" name="文本框 11"/>
          <p:cNvSpPr txBox="1"/>
          <p:nvPr/>
        </p:nvSpPr>
        <p:spPr>
          <a:xfrm>
            <a:off x="4229184" y="3727911"/>
            <a:ext cx="3902074" cy="5627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课题基础</a:t>
            </a:r>
            <a:r>
              <a:rPr lang="en-US" altLang="zh-CN"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a:t>
            </a:r>
            <a:r>
              <a:rPr lang="zh-CN" altLang="en-US"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实验室基础</a:t>
            </a:r>
            <a:r>
              <a:rPr lang="en-US" altLang="zh-CN"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a:t>
            </a:r>
            <a:r>
              <a:rPr lang="zh-CN" altLang="en-US"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组员基础</a:t>
            </a:r>
            <a:endParaRPr lang="zh-CN" dirty="0">
              <a:solidFill>
                <a:srgbClr val="1F4E79"/>
              </a:solidFill>
              <a:latin typeface="微软雅黑" panose="020B0503020204020204" pitchFamily="34" charset="-122"/>
              <a:ea typeface="微软雅黑" panose="020B0503020204020204" pitchFamily="34" charset="-122"/>
              <a:sym typeface="Arial" panose="020B0604020202090204" pitchFamily="34" charset="0"/>
            </a:endParaRPr>
          </a:p>
        </p:txBody>
      </p:sp>
      <p:pic>
        <p:nvPicPr>
          <p:cNvPr id="4" name="图片 3"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6" name="灯片编号占位符 5"/>
          <p:cNvSpPr>
            <a:spLocks noGrp="1"/>
          </p:cNvSpPr>
          <p:nvPr>
            <p:ph type="sldNum" sz="quarter" idx="12"/>
          </p:nvPr>
        </p:nvSpPr>
        <p:spPr/>
        <p:txBody>
          <a:bodyPr/>
          <a:lstStyle/>
          <a:p>
            <a:pPr algn="ctr"/>
            <a:fld id="{CFEDF8AC-8F01-4418-A289-26E223CADA1F}" type="slidenum">
              <a:rPr lang="zh-CN" altLang="en-US" smtClean="0"/>
              <a:t>11</a:t>
            </a:fld>
            <a:endParaRPr lang="zh-CN" alt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a:cs typeface="+mn-cs"/>
            </a:endParaRPr>
          </a:p>
        </p:txBody>
      </p:sp>
      <p:grpSp>
        <p:nvGrpSpPr>
          <p:cNvPr id="2" name="Group 89"/>
          <p:cNvGrpSpPr/>
          <p:nvPr/>
        </p:nvGrpSpPr>
        <p:grpSpPr>
          <a:xfrm>
            <a:off x="975995" y="2333687"/>
            <a:ext cx="1176020" cy="1733816"/>
            <a:chOff x="4321175" y="2088890"/>
            <a:chExt cx="3549651" cy="5231421"/>
          </a:xfrm>
        </p:grpSpPr>
        <p:sp>
          <p:nvSpPr>
            <p:cNvPr id="3" name="Freeform 8"/>
            <p:cNvSpPr/>
            <p:nvPr/>
          </p:nvSpPr>
          <p:spPr bwMode="auto">
            <a:xfrm>
              <a:off x="4321175" y="2138103"/>
              <a:ext cx="1868488" cy="1778000"/>
            </a:xfrm>
            <a:custGeom>
              <a:avLst/>
              <a:gdLst>
                <a:gd name="T0" fmla="*/ 497 w 497"/>
                <a:gd name="T1" fmla="*/ 134 h 473"/>
                <a:gd name="T2" fmla="*/ 408 w 497"/>
                <a:gd name="T3" fmla="*/ 225 h 473"/>
                <a:gd name="T4" fmla="*/ 230 w 497"/>
                <a:gd name="T5" fmla="*/ 440 h 473"/>
                <a:gd name="T6" fmla="*/ 130 w 497"/>
                <a:gd name="T7" fmla="*/ 342 h 473"/>
                <a:gd name="T8" fmla="*/ 0 w 497"/>
                <a:gd name="T9" fmla="*/ 473 h 473"/>
                <a:gd name="T10" fmla="*/ 0 w 497"/>
                <a:gd name="T11" fmla="*/ 459 h 473"/>
                <a:gd name="T12" fmla="*/ 361 w 497"/>
                <a:gd name="T13" fmla="*/ 0 h 473"/>
                <a:gd name="T14" fmla="*/ 497 w 497"/>
                <a:gd name="T15" fmla="*/ 134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473">
                  <a:moveTo>
                    <a:pt x="497" y="134"/>
                  </a:moveTo>
                  <a:cubicBezTo>
                    <a:pt x="408" y="225"/>
                    <a:pt x="408" y="225"/>
                    <a:pt x="408" y="225"/>
                  </a:cubicBezTo>
                  <a:cubicBezTo>
                    <a:pt x="311" y="252"/>
                    <a:pt x="238" y="337"/>
                    <a:pt x="230" y="440"/>
                  </a:cubicBezTo>
                  <a:cubicBezTo>
                    <a:pt x="130" y="342"/>
                    <a:pt x="130" y="342"/>
                    <a:pt x="130" y="342"/>
                  </a:cubicBezTo>
                  <a:cubicBezTo>
                    <a:pt x="0" y="473"/>
                    <a:pt x="0" y="473"/>
                    <a:pt x="0" y="473"/>
                  </a:cubicBezTo>
                  <a:cubicBezTo>
                    <a:pt x="0" y="468"/>
                    <a:pt x="0" y="463"/>
                    <a:pt x="0" y="459"/>
                  </a:cubicBezTo>
                  <a:cubicBezTo>
                    <a:pt x="0" y="236"/>
                    <a:pt x="154" y="50"/>
                    <a:pt x="361" y="0"/>
                  </a:cubicBezTo>
                  <a:lnTo>
                    <a:pt x="497" y="134"/>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TextBox 91"/>
            <p:cNvSpPr txBox="1"/>
            <p:nvPr/>
          </p:nvSpPr>
          <p:spPr>
            <a:xfrm>
              <a:off x="4813505" y="2535263"/>
              <a:ext cx="621030" cy="2875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a:ln>
                    <a:noFill/>
                  </a:ln>
                  <a:solidFill>
                    <a:prstClr val="white"/>
                  </a:solidFill>
                  <a:effectLst/>
                  <a:uLnTx/>
                  <a:uFillTx/>
                  <a:latin typeface="微软雅黑"/>
                  <a:ea typeface="微软雅黑"/>
                  <a:cs typeface="+mn-cs"/>
                </a:rPr>
                <a:t>01</a:t>
              </a:r>
            </a:p>
          </p:txBody>
        </p:sp>
        <p:sp>
          <p:nvSpPr>
            <p:cNvPr id="11" name="Freeform 5"/>
            <p:cNvSpPr/>
            <p:nvPr/>
          </p:nvSpPr>
          <p:spPr bwMode="auto">
            <a:xfrm>
              <a:off x="5997575" y="2088890"/>
              <a:ext cx="1836738" cy="1898650"/>
            </a:xfrm>
            <a:custGeom>
              <a:avLst/>
              <a:gdLst>
                <a:gd name="T0" fmla="*/ 488 w 488"/>
                <a:gd name="T1" fmla="*/ 376 h 505"/>
                <a:gd name="T2" fmla="*/ 360 w 488"/>
                <a:gd name="T3" fmla="*/ 505 h 505"/>
                <a:gd name="T4" fmla="*/ 259 w 488"/>
                <a:gd name="T5" fmla="*/ 406 h 505"/>
                <a:gd name="T6" fmla="*/ 63 w 488"/>
                <a:gd name="T7" fmla="*/ 232 h 505"/>
                <a:gd name="T8" fmla="*/ 148 w 488"/>
                <a:gd name="T9" fmla="*/ 146 h 505"/>
                <a:gd name="T10" fmla="*/ 0 w 488"/>
                <a:gd name="T11" fmla="*/ 1 h 505"/>
                <a:gd name="T12" fmla="*/ 26 w 488"/>
                <a:gd name="T13" fmla="*/ 0 h 505"/>
                <a:gd name="T14" fmla="*/ 488 w 488"/>
                <a:gd name="T15" fmla="*/ 376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505">
                  <a:moveTo>
                    <a:pt x="488" y="376"/>
                  </a:moveTo>
                  <a:cubicBezTo>
                    <a:pt x="360" y="505"/>
                    <a:pt x="360" y="505"/>
                    <a:pt x="360" y="505"/>
                  </a:cubicBezTo>
                  <a:cubicBezTo>
                    <a:pt x="259" y="406"/>
                    <a:pt x="259" y="406"/>
                    <a:pt x="259" y="406"/>
                  </a:cubicBezTo>
                  <a:cubicBezTo>
                    <a:pt x="234" y="316"/>
                    <a:pt x="158" y="247"/>
                    <a:pt x="63" y="232"/>
                  </a:cubicBezTo>
                  <a:cubicBezTo>
                    <a:pt x="148" y="146"/>
                    <a:pt x="148" y="146"/>
                    <a:pt x="148" y="146"/>
                  </a:cubicBezTo>
                  <a:cubicBezTo>
                    <a:pt x="0" y="1"/>
                    <a:pt x="0" y="1"/>
                    <a:pt x="0" y="1"/>
                  </a:cubicBezTo>
                  <a:cubicBezTo>
                    <a:pt x="9" y="0"/>
                    <a:pt x="17" y="0"/>
                    <a:pt x="26" y="0"/>
                  </a:cubicBezTo>
                  <a:cubicBezTo>
                    <a:pt x="254" y="0"/>
                    <a:pt x="444" y="161"/>
                    <a:pt x="488" y="376"/>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TextBox 93"/>
            <p:cNvSpPr txBox="1"/>
            <p:nvPr/>
          </p:nvSpPr>
          <p:spPr>
            <a:xfrm>
              <a:off x="6728890" y="2535263"/>
              <a:ext cx="621030" cy="2875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a:ln>
                    <a:noFill/>
                  </a:ln>
                  <a:solidFill>
                    <a:prstClr val="white"/>
                  </a:solidFill>
                  <a:effectLst/>
                  <a:uLnTx/>
                  <a:uFillTx/>
                  <a:latin typeface="微软雅黑"/>
                  <a:ea typeface="微软雅黑"/>
                  <a:cs typeface="+mn-cs"/>
                </a:rPr>
                <a:t>02</a:t>
              </a:r>
            </a:p>
          </p:txBody>
        </p:sp>
        <p:sp>
          <p:nvSpPr>
            <p:cNvPr id="16" name="Freeform 7"/>
            <p:cNvSpPr/>
            <p:nvPr/>
          </p:nvSpPr>
          <p:spPr bwMode="auto">
            <a:xfrm>
              <a:off x="4362450" y="3784340"/>
              <a:ext cx="1804988" cy="1851025"/>
            </a:xfrm>
            <a:custGeom>
              <a:avLst/>
              <a:gdLst>
                <a:gd name="T0" fmla="*/ 480 w 480"/>
                <a:gd name="T1" fmla="*/ 492 h 492"/>
                <a:gd name="T2" fmla="*/ 461 w 480"/>
                <a:gd name="T3" fmla="*/ 492 h 492"/>
                <a:gd name="T4" fmla="*/ 0 w 480"/>
                <a:gd name="T5" fmla="*/ 122 h 492"/>
                <a:gd name="T6" fmla="*/ 120 w 480"/>
                <a:gd name="T7" fmla="*/ 0 h 492"/>
                <a:gd name="T8" fmla="*/ 239 w 480"/>
                <a:gd name="T9" fmla="*/ 118 h 492"/>
                <a:gd name="T10" fmla="*/ 424 w 480"/>
                <a:gd name="T11" fmla="*/ 260 h 492"/>
                <a:gd name="T12" fmla="*/ 335 w 480"/>
                <a:gd name="T13" fmla="*/ 350 h 492"/>
                <a:gd name="T14" fmla="*/ 480 w 480"/>
                <a:gd name="T15" fmla="*/ 492 h 4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492">
                  <a:moveTo>
                    <a:pt x="480" y="492"/>
                  </a:moveTo>
                  <a:cubicBezTo>
                    <a:pt x="474" y="492"/>
                    <a:pt x="467" y="492"/>
                    <a:pt x="461" y="492"/>
                  </a:cubicBezTo>
                  <a:cubicBezTo>
                    <a:pt x="235" y="492"/>
                    <a:pt x="46" y="334"/>
                    <a:pt x="0" y="122"/>
                  </a:cubicBezTo>
                  <a:cubicBezTo>
                    <a:pt x="120" y="0"/>
                    <a:pt x="120" y="0"/>
                    <a:pt x="120" y="0"/>
                  </a:cubicBezTo>
                  <a:cubicBezTo>
                    <a:pt x="239" y="118"/>
                    <a:pt x="239" y="118"/>
                    <a:pt x="239" y="118"/>
                  </a:cubicBezTo>
                  <a:cubicBezTo>
                    <a:pt x="271" y="192"/>
                    <a:pt x="341" y="247"/>
                    <a:pt x="424" y="260"/>
                  </a:cubicBezTo>
                  <a:cubicBezTo>
                    <a:pt x="335" y="350"/>
                    <a:pt x="335" y="350"/>
                    <a:pt x="335" y="350"/>
                  </a:cubicBezTo>
                  <a:lnTo>
                    <a:pt x="480" y="492"/>
                  </a:ln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TextBox 95"/>
            <p:cNvSpPr txBox="1"/>
            <p:nvPr/>
          </p:nvSpPr>
          <p:spPr>
            <a:xfrm>
              <a:off x="4813507" y="4444428"/>
              <a:ext cx="621030" cy="2875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a:ln>
                    <a:noFill/>
                  </a:ln>
                  <a:solidFill>
                    <a:prstClr val="white"/>
                  </a:solidFill>
                  <a:effectLst/>
                  <a:uLnTx/>
                  <a:uFillTx/>
                  <a:latin typeface="微软雅黑"/>
                  <a:ea typeface="微软雅黑"/>
                  <a:cs typeface="+mn-cs"/>
                </a:rPr>
                <a:t>04</a:t>
              </a:r>
            </a:p>
          </p:txBody>
        </p:sp>
        <p:sp>
          <p:nvSpPr>
            <p:cNvPr id="18" name="Freeform 6"/>
            <p:cNvSpPr/>
            <p:nvPr/>
          </p:nvSpPr>
          <p:spPr bwMode="auto">
            <a:xfrm>
              <a:off x="5986463" y="3830378"/>
              <a:ext cx="1884363" cy="1763713"/>
            </a:xfrm>
            <a:custGeom>
              <a:avLst/>
              <a:gdLst>
                <a:gd name="T0" fmla="*/ 501 w 501"/>
                <a:gd name="T1" fmla="*/ 9 h 469"/>
                <a:gd name="T2" fmla="*/ 134 w 501"/>
                <a:gd name="T3" fmla="*/ 469 h 469"/>
                <a:gd name="T4" fmla="*/ 0 w 501"/>
                <a:gd name="T5" fmla="*/ 337 h 469"/>
                <a:gd name="T6" fmla="*/ 93 w 501"/>
                <a:gd name="T7" fmla="*/ 242 h 469"/>
                <a:gd name="T8" fmla="*/ 93 w 501"/>
                <a:gd name="T9" fmla="*/ 242 h 469"/>
                <a:gd name="T10" fmla="*/ 269 w 501"/>
                <a:gd name="T11" fmla="*/ 45 h 469"/>
                <a:gd name="T12" fmla="*/ 364 w 501"/>
                <a:gd name="T13" fmla="*/ 139 h 469"/>
                <a:gd name="T14" fmla="*/ 501 w 501"/>
                <a:gd name="T15" fmla="*/ 0 h 469"/>
                <a:gd name="T16" fmla="*/ 501 w 501"/>
                <a:gd name="T17" fmla="*/ 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469">
                  <a:moveTo>
                    <a:pt x="501" y="9"/>
                  </a:moveTo>
                  <a:cubicBezTo>
                    <a:pt x="501" y="233"/>
                    <a:pt x="344" y="421"/>
                    <a:pt x="134" y="469"/>
                  </a:cubicBezTo>
                  <a:cubicBezTo>
                    <a:pt x="0" y="337"/>
                    <a:pt x="0" y="337"/>
                    <a:pt x="0" y="337"/>
                  </a:cubicBezTo>
                  <a:cubicBezTo>
                    <a:pt x="93" y="242"/>
                    <a:pt x="93" y="242"/>
                    <a:pt x="93" y="242"/>
                  </a:cubicBezTo>
                  <a:cubicBezTo>
                    <a:pt x="93" y="242"/>
                    <a:pt x="93" y="242"/>
                    <a:pt x="93" y="242"/>
                  </a:cubicBezTo>
                  <a:cubicBezTo>
                    <a:pt x="184" y="217"/>
                    <a:pt x="254" y="140"/>
                    <a:pt x="269" y="45"/>
                  </a:cubicBezTo>
                  <a:cubicBezTo>
                    <a:pt x="364" y="139"/>
                    <a:pt x="364" y="139"/>
                    <a:pt x="364" y="139"/>
                  </a:cubicBezTo>
                  <a:cubicBezTo>
                    <a:pt x="501" y="0"/>
                    <a:pt x="501" y="0"/>
                    <a:pt x="501" y="0"/>
                  </a:cubicBezTo>
                  <a:cubicBezTo>
                    <a:pt x="501" y="3"/>
                    <a:pt x="501" y="6"/>
                    <a:pt x="501" y="9"/>
                  </a:cubicBezTo>
                  <a:close/>
                </a:path>
              </a:pathLst>
            </a:custGeom>
            <a:solidFill>
              <a:srgbClr val="1F4E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9" name="TextBox 97"/>
            <p:cNvSpPr txBox="1"/>
            <p:nvPr/>
          </p:nvSpPr>
          <p:spPr>
            <a:xfrm>
              <a:off x="6728890" y="4444428"/>
              <a:ext cx="621030" cy="2875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a:ln>
                    <a:noFill/>
                  </a:ln>
                  <a:solidFill>
                    <a:prstClr val="white"/>
                  </a:solidFill>
                  <a:effectLst/>
                  <a:uLnTx/>
                  <a:uFillTx/>
                  <a:latin typeface="微软雅黑"/>
                  <a:ea typeface="微软雅黑"/>
                  <a:cs typeface="+mn-cs"/>
                </a:rPr>
                <a:t>03</a:t>
              </a:r>
            </a:p>
          </p:txBody>
        </p:sp>
      </p:grpSp>
      <p:sp>
        <p:nvSpPr>
          <p:cNvPr id="20" name="文本框 19"/>
          <p:cNvSpPr txBox="1"/>
          <p:nvPr/>
        </p:nvSpPr>
        <p:spPr>
          <a:xfrm>
            <a:off x="313055" y="471805"/>
            <a:ext cx="4064000" cy="583565"/>
          </a:xfrm>
          <a:prstGeom prst="rect">
            <a:avLst/>
          </a:prstGeom>
          <a:noFill/>
        </p:spPr>
        <p:txBody>
          <a:bodyPr wrap="square" rtlCol="0">
            <a:spAutoFit/>
          </a:bodyPr>
          <a:lstStyle/>
          <a:p>
            <a:r>
              <a:rPr lang="en-US" altLang="zh-CN" sz="3200" b="1" u="sng"/>
              <a:t>04 </a:t>
            </a:r>
            <a:r>
              <a:rPr lang="zh-CN" altLang="en-US" sz="3200" b="1" u="sng"/>
              <a:t>项目基础</a:t>
            </a:r>
          </a:p>
        </p:txBody>
      </p:sp>
      <p:sp>
        <p:nvSpPr>
          <p:cNvPr id="21" name="文本框 20"/>
          <p:cNvSpPr txBox="1"/>
          <p:nvPr/>
        </p:nvSpPr>
        <p:spPr>
          <a:xfrm>
            <a:off x="2759060" y="1406352"/>
            <a:ext cx="7659255" cy="3928127"/>
          </a:xfrm>
          <a:prstGeom prst="rect">
            <a:avLst/>
          </a:prstGeom>
          <a:noFill/>
        </p:spPr>
        <p:txBody>
          <a:bodyPr wrap="square" rtlCol="0">
            <a:spAutoFit/>
          </a:bodyPr>
          <a:lstStyle/>
          <a:p>
            <a:pPr marL="342900" indent="-342900">
              <a:lnSpc>
                <a:spcPct val="150000"/>
              </a:lnSpc>
              <a:buFont typeface="Arial" panose="020B0604020202090204" pitchFamily="34" charset="0"/>
              <a:buChar char="•"/>
            </a:pPr>
            <a:r>
              <a:rPr lang="en-US" altLang="zh-CN" sz="2000" b="1" dirty="0"/>
              <a:t>4.1 </a:t>
            </a:r>
            <a:r>
              <a:rPr lang="zh-CN" altLang="en-US" sz="2000" b="1" dirty="0"/>
              <a:t>课题基础</a:t>
            </a:r>
          </a:p>
          <a:p>
            <a:pPr indent="540000">
              <a:lnSpc>
                <a:spcPct val="150000"/>
              </a:lnSpc>
            </a:pPr>
            <a:r>
              <a:rPr lang="zh-CN" altLang="en-US" dirty="0"/>
              <a:t>多尺度重编程技术通过转换时序数据为</a:t>
            </a:r>
            <a:r>
              <a:rPr lang="en-US" altLang="zh-CN" dirty="0"/>
              <a:t>LLM</a:t>
            </a:r>
            <a:r>
              <a:rPr lang="zh-CN" altLang="en-US" dirty="0"/>
              <a:t>可理解的语义信息，增强模型对复杂时序模式的捕捉能力，提升时序数据的语义理解与预测性能，并拓展</a:t>
            </a:r>
            <a:r>
              <a:rPr lang="en-US" altLang="zh-CN" dirty="0"/>
              <a:t>LLM</a:t>
            </a:r>
            <a:r>
              <a:rPr lang="zh-CN" altLang="en-US" dirty="0"/>
              <a:t>在非语言数据应用，具有重要的理论和实践价值。</a:t>
            </a:r>
            <a:endParaRPr lang="en-US" altLang="zh-CN" dirty="0"/>
          </a:p>
          <a:p>
            <a:pPr>
              <a:lnSpc>
                <a:spcPct val="150000"/>
              </a:lnSpc>
            </a:pPr>
            <a:endParaRPr lang="en-US" altLang="zh-CN" sz="2000" b="1" dirty="0"/>
          </a:p>
          <a:p>
            <a:pPr marL="285750" indent="-285750">
              <a:lnSpc>
                <a:spcPct val="150000"/>
              </a:lnSpc>
              <a:buFont typeface="Arial" panose="020B0604020202090204" pitchFamily="34" charset="0"/>
              <a:buChar char="•"/>
            </a:pPr>
            <a:r>
              <a:rPr lang="en-US" altLang="zh-CN" sz="2000" b="1" dirty="0"/>
              <a:t>4.2 </a:t>
            </a:r>
            <a:r>
              <a:rPr lang="zh-CN" altLang="en-US" sz="2000" b="1" dirty="0"/>
              <a:t>实验室基础</a:t>
            </a:r>
          </a:p>
          <a:p>
            <a:pPr marL="342900" indent="-342900">
              <a:lnSpc>
                <a:spcPct val="150000"/>
              </a:lnSpc>
              <a:buFont typeface="Wingdings" panose="05000000000000000000" charset="0"/>
              <a:buChar char=""/>
            </a:pPr>
            <a:r>
              <a:rPr lang="zh-CN" altLang="en-US" sz="1800" dirty="0"/>
              <a:t>本科生院工训中心</a:t>
            </a:r>
          </a:p>
          <a:p>
            <a:pPr marL="342900" indent="-342900">
              <a:lnSpc>
                <a:spcPct val="150000"/>
              </a:lnSpc>
              <a:buFont typeface="Wingdings" panose="05000000000000000000" charset="0"/>
              <a:buChar char=""/>
            </a:pPr>
            <a:r>
              <a:rPr lang="zh-CN" altLang="en-US" sz="1800" dirty="0"/>
              <a:t>信息物理社会可信服务计算教育部重点实验室</a:t>
            </a:r>
          </a:p>
          <a:p>
            <a:pPr marL="285750" indent="-285750">
              <a:lnSpc>
                <a:spcPct val="150000"/>
              </a:lnSpc>
              <a:buFont typeface="Wingdings" panose="05000000000000000000" charset="0"/>
              <a:buChar char=""/>
            </a:pPr>
            <a:r>
              <a:rPr lang="zh-CN" altLang="en-US" sz="1800" dirty="0"/>
              <a:t> 硬件条件：2块4090，2块3090GPU，还可线上租用GPU</a:t>
            </a:r>
          </a:p>
        </p:txBody>
      </p:sp>
      <p:sp>
        <p:nvSpPr>
          <p:cNvPr id="9" name="灯片编号占位符 8"/>
          <p:cNvSpPr>
            <a:spLocks noGrp="1"/>
          </p:cNvSpPr>
          <p:nvPr>
            <p:ph type="sldNum" sz="quarter" idx="12"/>
          </p:nvPr>
        </p:nvSpPr>
        <p:spPr/>
        <p:txBody>
          <a:bodyPr/>
          <a:lstStyle/>
          <a:p>
            <a:fld id="{CFEDF8AC-8F01-4418-A289-26E223CADA1F}" type="slidenum">
              <a:rPr lang="zh-CN" altLang="en-US" smtClean="0"/>
              <a:t>12</a:t>
            </a:fld>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313055" y="234315"/>
            <a:ext cx="4064000" cy="583565"/>
          </a:xfrm>
          <a:prstGeom prst="rect">
            <a:avLst/>
          </a:prstGeom>
          <a:noFill/>
        </p:spPr>
        <p:txBody>
          <a:bodyPr wrap="square" rtlCol="0">
            <a:spAutoFit/>
          </a:bodyPr>
          <a:lstStyle/>
          <a:p>
            <a:r>
              <a:rPr lang="en-US" altLang="zh-CN" sz="3200" u="sng" dirty="0">
                <a:latin typeface="微软雅黑" panose="020B0503020204020204" pitchFamily="34" charset="-122"/>
                <a:ea typeface="微软雅黑" panose="020B0503020204020204" pitchFamily="34" charset="-122"/>
              </a:rPr>
              <a:t>04 </a:t>
            </a:r>
            <a:r>
              <a:rPr lang="zh-CN" altLang="en-US" sz="3200" u="sng" dirty="0">
                <a:latin typeface="微软雅黑" panose="020B0503020204020204" pitchFamily="34" charset="-122"/>
                <a:ea typeface="微软雅黑" panose="020B0503020204020204" pitchFamily="34" charset="-122"/>
              </a:rPr>
              <a:t>项目基础</a:t>
            </a:r>
          </a:p>
        </p:txBody>
      </p:sp>
      <p:sp>
        <p:nvSpPr>
          <p:cNvPr id="21" name="文本框 20"/>
          <p:cNvSpPr txBox="1"/>
          <p:nvPr/>
        </p:nvSpPr>
        <p:spPr>
          <a:xfrm>
            <a:off x="2011217" y="1066165"/>
            <a:ext cx="8980170" cy="2173800"/>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lang="en-US" altLang="zh-CN" sz="2000" b="1" dirty="0">
                <a:latin typeface="微软雅黑" panose="020B0503020204020204" pitchFamily="34" charset="-122"/>
                <a:ea typeface="微软雅黑" panose="020B0503020204020204" pitchFamily="34" charset="-122"/>
              </a:rPr>
              <a:t>4.3 </a:t>
            </a:r>
            <a:r>
              <a:rPr lang="zh-CN" altLang="en-US" sz="2000" b="1" dirty="0">
                <a:latin typeface="微软雅黑" panose="020B0503020204020204" pitchFamily="34" charset="-122"/>
                <a:ea typeface="微软雅黑" panose="020B0503020204020204" pitchFamily="34" charset="-122"/>
              </a:rPr>
              <a:t>组员基础</a:t>
            </a:r>
          </a:p>
          <a:p>
            <a:pPr marL="342900" indent="-342900">
              <a:lnSpc>
                <a:spcPct val="150000"/>
              </a:lnSpc>
              <a:buFont typeface="Wingdings" panose="05000000000000000000" charset="0"/>
              <a:buChar char=""/>
            </a:pPr>
            <a:r>
              <a:rPr lang="zh-CN" altLang="en-US" sz="1800" dirty="0">
                <a:latin typeface="+mn-ea"/>
              </a:rPr>
              <a:t>掌握</a:t>
            </a:r>
            <a:r>
              <a:rPr lang="en-US" altLang="zh-CN" sz="1800" dirty="0">
                <a:latin typeface="+mn-ea"/>
              </a:rPr>
              <a:t>Time-LLM</a:t>
            </a:r>
            <a:r>
              <a:rPr lang="zh-CN" altLang="en-US" sz="1800" dirty="0">
                <a:latin typeface="+mn-ea"/>
              </a:rPr>
              <a:t>框架和多尺度重编程技术，探索</a:t>
            </a:r>
            <a:r>
              <a:rPr lang="en-US" altLang="zh-CN" sz="1800" dirty="0">
                <a:latin typeface="+mn-ea"/>
              </a:rPr>
              <a:t>LLMs</a:t>
            </a:r>
            <a:r>
              <a:rPr lang="zh-CN" altLang="en-US" sz="1800" dirty="0">
                <a:latin typeface="+mn-ea"/>
              </a:rPr>
              <a:t>在时序预测中的应用。</a:t>
            </a:r>
            <a:endParaRPr lang="en-US" altLang="zh-CN" sz="1800" dirty="0">
              <a:latin typeface="+mn-ea"/>
            </a:endParaRPr>
          </a:p>
          <a:p>
            <a:pPr marL="342900" indent="-342900">
              <a:lnSpc>
                <a:spcPct val="150000"/>
              </a:lnSpc>
              <a:buFont typeface="Wingdings" panose="05000000000000000000" charset="0"/>
              <a:buChar char=""/>
            </a:pPr>
            <a:r>
              <a:rPr lang="zh-CN" altLang="en-US" sz="1800" dirty="0">
                <a:latin typeface="+mn-ea"/>
              </a:rPr>
              <a:t>具备数学和编程基础，熟悉程序设计、数据库、网络、</a:t>
            </a:r>
            <a:r>
              <a:rPr lang="en-US" altLang="zh-CN" sz="1800" dirty="0">
                <a:latin typeface="+mn-ea"/>
              </a:rPr>
              <a:t>AI</a:t>
            </a:r>
            <a:r>
              <a:rPr lang="zh-CN" altLang="en-US" sz="1800" dirty="0">
                <a:latin typeface="+mn-ea"/>
              </a:rPr>
              <a:t>算法。</a:t>
            </a:r>
            <a:endParaRPr lang="en-US" altLang="zh-CN" sz="1800" dirty="0">
              <a:latin typeface="+mn-ea"/>
            </a:endParaRPr>
          </a:p>
          <a:p>
            <a:pPr marL="342900" indent="-342900">
              <a:lnSpc>
                <a:spcPct val="150000"/>
              </a:lnSpc>
              <a:buFont typeface="Wingdings" panose="05000000000000000000" charset="0"/>
              <a:buChar char=""/>
            </a:pPr>
            <a:r>
              <a:rPr lang="zh-CN" altLang="en-US" sz="1800" dirty="0">
                <a:latin typeface="+mn-ea"/>
              </a:rPr>
              <a:t>四位成员均参加</a:t>
            </a:r>
            <a:r>
              <a:rPr lang="en-US" altLang="zh-CN" sz="1800" dirty="0">
                <a:latin typeface="+mn-ea"/>
              </a:rPr>
              <a:t>SRTP</a:t>
            </a:r>
            <a:r>
              <a:rPr lang="zh-CN" altLang="en-US" sz="1800" dirty="0">
                <a:latin typeface="+mn-ea"/>
              </a:rPr>
              <a:t>并且成功结项，负责人作为队长优秀结题</a:t>
            </a:r>
            <a:endParaRPr lang="en-US" altLang="zh-CN" sz="1800" dirty="0">
              <a:latin typeface="+mn-ea"/>
            </a:endParaRPr>
          </a:p>
          <a:p>
            <a:pPr marL="342900" indent="-342900">
              <a:lnSpc>
                <a:spcPct val="150000"/>
              </a:lnSpc>
              <a:buFont typeface="Wingdings" panose="05000000000000000000" charset="0"/>
              <a:buChar char=""/>
            </a:pPr>
            <a:r>
              <a:rPr lang="zh-CN" altLang="en-US" sz="1800" dirty="0">
                <a:latin typeface="+mn-ea"/>
              </a:rPr>
              <a:t>学习能力强</a:t>
            </a:r>
          </a:p>
        </p:txBody>
      </p:sp>
      <p:graphicFrame>
        <p:nvGraphicFramePr>
          <p:cNvPr id="5" name="表格 4"/>
          <p:cNvGraphicFramePr/>
          <p:nvPr>
            <p:custDataLst>
              <p:tags r:id="rId2"/>
            </p:custDataLst>
          </p:nvPr>
        </p:nvGraphicFramePr>
        <p:xfrm>
          <a:off x="2138679" y="3429000"/>
          <a:ext cx="7603837" cy="2668905"/>
        </p:xfrm>
        <a:graphic>
          <a:graphicData uri="http://schemas.openxmlformats.org/drawingml/2006/table">
            <a:tbl>
              <a:tblPr firstRow="1" bandRow="1">
                <a:tableStyleId>{5C22544A-7EE6-4342-B048-85BDC9FD1C3A}</a:tableStyleId>
              </a:tblPr>
              <a:tblGrid>
                <a:gridCol w="1380490">
                  <a:extLst>
                    <a:ext uri="{9D8B030D-6E8A-4147-A177-3AD203B41FA5}">
                      <a16:colId xmlns:a16="http://schemas.microsoft.com/office/drawing/2014/main" val="20000"/>
                    </a:ext>
                  </a:extLst>
                </a:gridCol>
                <a:gridCol w="3890010">
                  <a:extLst>
                    <a:ext uri="{9D8B030D-6E8A-4147-A177-3AD203B41FA5}">
                      <a16:colId xmlns:a16="http://schemas.microsoft.com/office/drawing/2014/main" val="20001"/>
                    </a:ext>
                  </a:extLst>
                </a:gridCol>
                <a:gridCol w="1136304">
                  <a:extLst>
                    <a:ext uri="{9D8B030D-6E8A-4147-A177-3AD203B41FA5}">
                      <a16:colId xmlns:a16="http://schemas.microsoft.com/office/drawing/2014/main" val="20002"/>
                    </a:ext>
                  </a:extLst>
                </a:gridCol>
                <a:gridCol w="1197033">
                  <a:extLst>
                    <a:ext uri="{9D8B030D-6E8A-4147-A177-3AD203B41FA5}">
                      <a16:colId xmlns:a16="http://schemas.microsoft.com/office/drawing/2014/main" val="20003"/>
                    </a:ext>
                  </a:extLst>
                </a:gridCol>
              </a:tblGrid>
              <a:tr h="480695">
                <a:tc>
                  <a:txBody>
                    <a:bodyPr/>
                    <a:lstStyle/>
                    <a:p>
                      <a:pPr>
                        <a:buNone/>
                      </a:pPr>
                      <a:r>
                        <a:rPr lang="zh-CN" altLang="en-US" dirty="0"/>
                        <a:t>姓名</a:t>
                      </a:r>
                    </a:p>
                  </a:txBody>
                  <a:tcPr anchor="ctr" anchorCtr="1">
                    <a:solidFill>
                      <a:srgbClr val="1F4E79"/>
                    </a:solidFill>
                  </a:tcPr>
                </a:tc>
                <a:tc>
                  <a:txBody>
                    <a:bodyPr/>
                    <a:lstStyle/>
                    <a:p>
                      <a:pPr>
                        <a:buNone/>
                      </a:pPr>
                      <a:r>
                        <a:rPr lang="zh-CN" altLang="en-US" dirty="0"/>
                        <a:t>专业</a:t>
                      </a:r>
                    </a:p>
                  </a:txBody>
                  <a:tcPr anchor="ctr" anchorCtr="1">
                    <a:solidFill>
                      <a:srgbClr val="1F4E79"/>
                    </a:solidFill>
                  </a:tcPr>
                </a:tc>
                <a:tc>
                  <a:txBody>
                    <a:bodyPr/>
                    <a:lstStyle/>
                    <a:p>
                      <a:pPr>
                        <a:buNone/>
                      </a:pPr>
                      <a:r>
                        <a:rPr lang="zh-CN" altLang="en-US" dirty="0"/>
                        <a:t>绩点</a:t>
                      </a:r>
                    </a:p>
                  </a:txBody>
                  <a:tcPr anchor="ctr" anchorCtr="1">
                    <a:solidFill>
                      <a:srgbClr val="1F4E79"/>
                    </a:solidFill>
                  </a:tcPr>
                </a:tc>
                <a:tc>
                  <a:txBody>
                    <a:bodyPr/>
                    <a:lstStyle/>
                    <a:p>
                      <a:pPr>
                        <a:buNone/>
                      </a:pPr>
                      <a:r>
                        <a:rPr lang="zh-CN" altLang="en-US" dirty="0"/>
                        <a:t>专业排名</a:t>
                      </a:r>
                    </a:p>
                  </a:txBody>
                  <a:tcPr anchor="ctr" anchorCtr="1">
                    <a:solidFill>
                      <a:srgbClr val="1F4E79"/>
                    </a:solidFill>
                  </a:tcPr>
                </a:tc>
                <a:extLst>
                  <a:ext uri="{0D108BD9-81ED-4DB2-BD59-A6C34878D82A}">
                    <a16:rowId xmlns:a16="http://schemas.microsoft.com/office/drawing/2014/main" val="10000"/>
                  </a:ext>
                </a:extLst>
              </a:tr>
              <a:tr h="365760">
                <a:tc>
                  <a:txBody>
                    <a:bodyPr/>
                    <a:lstStyle/>
                    <a:p>
                      <a:pPr>
                        <a:buNone/>
                      </a:pPr>
                      <a:r>
                        <a:rPr lang="zh-CN" altLang="en-US"/>
                        <a:t>圣烨</a:t>
                      </a:r>
                    </a:p>
                  </a:txBody>
                  <a:tcPr anchor="ctr" anchorCtr="1">
                    <a:solidFill>
                      <a:schemeClr val="accent1">
                        <a:lumMod val="40000"/>
                        <a:lumOff val="60000"/>
                      </a:schemeClr>
                    </a:solidFill>
                  </a:tcPr>
                </a:tc>
                <a:tc>
                  <a:txBody>
                    <a:bodyPr/>
                    <a:lstStyle/>
                    <a:p>
                      <a:pPr>
                        <a:buNone/>
                      </a:pPr>
                      <a:r>
                        <a:rPr lang="zh-CN" altLang="en-US" dirty="0"/>
                        <a:t>弘深数学拔尖班</a:t>
                      </a:r>
                    </a:p>
                  </a:txBody>
                  <a:tcPr anchor="ctr" anchorCtr="1">
                    <a:solidFill>
                      <a:schemeClr val="accent1">
                        <a:lumMod val="40000"/>
                        <a:lumOff val="60000"/>
                      </a:schemeClr>
                    </a:solidFill>
                  </a:tcPr>
                </a:tc>
                <a:tc>
                  <a:txBody>
                    <a:bodyPr/>
                    <a:lstStyle/>
                    <a:p>
                      <a:pPr>
                        <a:buNone/>
                      </a:pPr>
                      <a:r>
                        <a:rPr lang="en-US" altLang="zh-CN"/>
                        <a:t>3.826</a:t>
                      </a:r>
                    </a:p>
                  </a:txBody>
                  <a:tcPr anchor="ctr" anchorCtr="1">
                    <a:solidFill>
                      <a:schemeClr val="accent1">
                        <a:lumMod val="40000"/>
                        <a:lumOff val="60000"/>
                      </a:schemeClr>
                    </a:solidFill>
                  </a:tcPr>
                </a:tc>
                <a:tc>
                  <a:txBody>
                    <a:bodyPr/>
                    <a:lstStyle/>
                    <a:p>
                      <a:pPr>
                        <a:buNone/>
                      </a:pPr>
                      <a:r>
                        <a:rPr lang="en-US" altLang="zh-CN" dirty="0"/>
                        <a:t>1</a:t>
                      </a:r>
                    </a:p>
                  </a:txBody>
                  <a:tcPr anchor="ctr" anchorCtr="1">
                    <a:solidFill>
                      <a:schemeClr val="accent1">
                        <a:lumMod val="40000"/>
                        <a:lumOff val="60000"/>
                      </a:schemeClr>
                    </a:solidFill>
                  </a:tcPr>
                </a:tc>
                <a:extLst>
                  <a:ext uri="{0D108BD9-81ED-4DB2-BD59-A6C34878D82A}">
                    <a16:rowId xmlns:a16="http://schemas.microsoft.com/office/drawing/2014/main" val="10001"/>
                  </a:ext>
                </a:extLst>
              </a:tr>
              <a:tr h="640080">
                <a:tc>
                  <a:txBody>
                    <a:bodyPr/>
                    <a:lstStyle/>
                    <a:p>
                      <a:pPr>
                        <a:buNone/>
                      </a:pPr>
                      <a:r>
                        <a:rPr lang="zh-CN" altLang="en-US"/>
                        <a:t>陆韬宇</a:t>
                      </a:r>
                    </a:p>
                  </a:txBody>
                  <a:tcPr anchor="ctr" anchorCtr="1"/>
                </a:tc>
                <a:tc>
                  <a:txBody>
                    <a:bodyPr/>
                    <a:lstStyle/>
                    <a:p>
                      <a:pPr>
                        <a:buNone/>
                      </a:pPr>
                      <a:r>
                        <a:rPr lang="zh-CN" altLang="en-US"/>
                        <a:t>辛辛那提学院电气工程及自动化专业</a:t>
                      </a:r>
                    </a:p>
                  </a:txBody>
                  <a:tcPr anchor="ctr" anchorCtr="1"/>
                </a:tc>
                <a:tc>
                  <a:txBody>
                    <a:bodyPr/>
                    <a:lstStyle/>
                    <a:p>
                      <a:pPr>
                        <a:buNone/>
                      </a:pPr>
                      <a:r>
                        <a:rPr lang="en-US" altLang="zh-CN"/>
                        <a:t>3.6</a:t>
                      </a:r>
                    </a:p>
                  </a:txBody>
                  <a:tcPr anchor="ctr" anchorCtr="1"/>
                </a:tc>
                <a:tc>
                  <a:txBody>
                    <a:bodyPr/>
                    <a:lstStyle/>
                    <a:p>
                      <a:pPr>
                        <a:buNone/>
                      </a:pPr>
                      <a:r>
                        <a:rPr lang="en-US" altLang="zh-CN" dirty="0"/>
                        <a:t>13</a:t>
                      </a:r>
                    </a:p>
                  </a:txBody>
                  <a:tcPr anchor="ctr" anchorCtr="1"/>
                </a:tc>
                <a:extLst>
                  <a:ext uri="{0D108BD9-81ED-4DB2-BD59-A6C34878D82A}">
                    <a16:rowId xmlns:a16="http://schemas.microsoft.com/office/drawing/2014/main" val="10002"/>
                  </a:ext>
                </a:extLst>
              </a:tr>
              <a:tr h="591185">
                <a:tc>
                  <a:txBody>
                    <a:bodyPr/>
                    <a:lstStyle/>
                    <a:p>
                      <a:pPr>
                        <a:buNone/>
                      </a:pPr>
                      <a:r>
                        <a:rPr lang="zh-CN" altLang="en-US"/>
                        <a:t>吕姗珊</a:t>
                      </a:r>
                    </a:p>
                  </a:txBody>
                  <a:tcPr anchor="ctr" anchorCtr="1">
                    <a:solidFill>
                      <a:schemeClr val="accent1">
                        <a:lumMod val="40000"/>
                        <a:lumOff val="60000"/>
                      </a:schemeClr>
                    </a:solidFill>
                  </a:tcPr>
                </a:tc>
                <a:tc>
                  <a:txBody>
                    <a:bodyPr/>
                    <a:lstStyle/>
                    <a:p>
                      <a:pPr>
                        <a:buNone/>
                      </a:pPr>
                      <a:r>
                        <a:rPr lang="zh-CN" altLang="en-US" dirty="0"/>
                        <a:t>大数据与软件学院软件工程专业</a:t>
                      </a:r>
                    </a:p>
                  </a:txBody>
                  <a:tcPr anchor="ctr" anchorCtr="1">
                    <a:solidFill>
                      <a:schemeClr val="accent1">
                        <a:lumMod val="40000"/>
                        <a:lumOff val="60000"/>
                      </a:schemeClr>
                    </a:solidFill>
                  </a:tcPr>
                </a:tc>
                <a:tc>
                  <a:txBody>
                    <a:bodyPr/>
                    <a:lstStyle/>
                    <a:p>
                      <a:pPr>
                        <a:buNone/>
                      </a:pPr>
                      <a:r>
                        <a:rPr lang="zh-CN" altLang="en-US"/>
                        <a:t>3.72</a:t>
                      </a:r>
                    </a:p>
                  </a:txBody>
                  <a:tcPr anchor="ctr" anchorCtr="1">
                    <a:solidFill>
                      <a:schemeClr val="accent1">
                        <a:lumMod val="40000"/>
                        <a:lumOff val="60000"/>
                      </a:schemeClr>
                    </a:solidFill>
                  </a:tcPr>
                </a:tc>
                <a:tc>
                  <a:txBody>
                    <a:bodyPr/>
                    <a:lstStyle/>
                    <a:p>
                      <a:pPr>
                        <a:buNone/>
                      </a:pPr>
                      <a:r>
                        <a:rPr lang="en-US" altLang="zh-CN" dirty="0"/>
                        <a:t>13</a:t>
                      </a:r>
                    </a:p>
                  </a:txBody>
                  <a:tcPr anchor="ctr" anchorCtr="1">
                    <a:solidFill>
                      <a:schemeClr val="accent1">
                        <a:lumMod val="40000"/>
                        <a:lumOff val="60000"/>
                      </a:schemeClr>
                    </a:solidFill>
                  </a:tcPr>
                </a:tc>
                <a:extLst>
                  <a:ext uri="{0D108BD9-81ED-4DB2-BD59-A6C34878D82A}">
                    <a16:rowId xmlns:a16="http://schemas.microsoft.com/office/drawing/2014/main" val="10003"/>
                  </a:ext>
                </a:extLst>
              </a:tr>
              <a:tr h="591185">
                <a:tc>
                  <a:txBody>
                    <a:bodyPr/>
                    <a:lstStyle/>
                    <a:p>
                      <a:pPr>
                        <a:buNone/>
                      </a:pPr>
                      <a:r>
                        <a:rPr lang="zh-CN" altLang="en-US" dirty="0"/>
                        <a:t>田源棋</a:t>
                      </a:r>
                    </a:p>
                  </a:txBody>
                  <a:tcPr anchor="ctr" anchorCtr="1"/>
                </a:tc>
                <a:tc>
                  <a:txBody>
                    <a:bodyPr/>
                    <a:lstStyle/>
                    <a:p>
                      <a:pPr>
                        <a:buNone/>
                      </a:pPr>
                      <a:r>
                        <a:rPr lang="zh-CN" altLang="en-US" sz="1800">
                          <a:sym typeface="+mn-ea"/>
                        </a:rPr>
                        <a:t>大数据与软件学院软件工程专业</a:t>
                      </a:r>
                      <a:endParaRPr lang="zh-CN" altLang="en-US"/>
                    </a:p>
                  </a:txBody>
                  <a:tcPr anchor="ctr" anchorCtr="1"/>
                </a:tc>
                <a:tc>
                  <a:txBody>
                    <a:bodyPr/>
                    <a:lstStyle/>
                    <a:p>
                      <a:pPr>
                        <a:buNone/>
                      </a:pPr>
                      <a:r>
                        <a:rPr lang="en-US" altLang="zh-CN"/>
                        <a:t>2.86</a:t>
                      </a:r>
                    </a:p>
                  </a:txBody>
                  <a:tcPr anchor="ctr" anchorCtr="1"/>
                </a:tc>
                <a:tc>
                  <a:txBody>
                    <a:bodyPr/>
                    <a:lstStyle/>
                    <a:p>
                      <a:pPr>
                        <a:buNone/>
                      </a:pPr>
                      <a:r>
                        <a:rPr lang="en-US" altLang="zh-CN" dirty="0"/>
                        <a:t>56</a:t>
                      </a:r>
                    </a:p>
                  </a:txBody>
                  <a:tcPr anchor="ctr" anchorCtr="1"/>
                </a:tc>
                <a:extLst>
                  <a:ext uri="{0D108BD9-81ED-4DB2-BD59-A6C34878D82A}">
                    <a16:rowId xmlns:a16="http://schemas.microsoft.com/office/drawing/2014/main" val="10004"/>
                  </a:ext>
                </a:extLst>
              </a:tr>
            </a:tbl>
          </a:graphicData>
        </a:graphic>
      </p:graphicFrame>
      <p:sp>
        <p:nvSpPr>
          <p:cNvPr id="10" name="灯片编号占位符 9"/>
          <p:cNvSpPr>
            <a:spLocks noGrp="1"/>
          </p:cNvSpPr>
          <p:nvPr>
            <p:ph type="sldNum" sz="quarter" idx="12"/>
          </p:nvPr>
        </p:nvSpPr>
        <p:spPr/>
        <p:txBody>
          <a:bodyPr/>
          <a:lstStyle/>
          <a:p>
            <a:fld id="{CFEDF8AC-8F01-4418-A289-26E223CADA1F}" type="slidenum">
              <a:rPr lang="zh-CN" altLang="en-US" smtClean="0"/>
              <a:pPr/>
              <a:t>13</a:t>
            </a:fld>
            <a:endParaRPr lang="zh-CN" alt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8900000">
            <a:off x="910590"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471160" y="4714240"/>
            <a:ext cx="1249680" cy="0"/>
          </a:xfrm>
          <a:prstGeom prst="line">
            <a:avLst/>
          </a:prstGeom>
          <a:ln>
            <a:solidFill>
              <a:srgbClr val="1F4E7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606925" y="1445895"/>
            <a:ext cx="2978785" cy="1445260"/>
          </a:xfrm>
          <a:prstGeom prst="rect">
            <a:avLst/>
          </a:prstGeom>
          <a:noFill/>
        </p:spPr>
        <p:txBody>
          <a:bodyPr wrap="square" rtlCol="0">
            <a:spAutoFit/>
          </a:bodyPr>
          <a:lstStyle/>
          <a:p>
            <a:pPr algn="ctr"/>
            <a:r>
              <a:rPr lang="en-US" altLang="zh-CN" sz="8800">
                <a:solidFill>
                  <a:srgbClr val="1F4E79"/>
                </a:solidFill>
                <a:latin typeface="微软雅黑" panose="020B0503020204020204" pitchFamily="34" charset="-122"/>
                <a:ea typeface="微软雅黑" panose="020B0503020204020204" pitchFamily="34" charset="-122"/>
              </a:rPr>
              <a:t>05</a:t>
            </a:r>
          </a:p>
        </p:txBody>
      </p:sp>
      <p:sp>
        <p:nvSpPr>
          <p:cNvPr id="4" name="文本框 3"/>
          <p:cNvSpPr txBox="1"/>
          <p:nvPr/>
        </p:nvSpPr>
        <p:spPr>
          <a:xfrm>
            <a:off x="3236595" y="2891155"/>
            <a:ext cx="5719445" cy="830997"/>
          </a:xfrm>
          <a:prstGeom prst="rect">
            <a:avLst/>
          </a:prstGeom>
          <a:noFill/>
        </p:spPr>
        <p:txBody>
          <a:bodyPr wrap="square" rtlCol="0">
            <a:spAutoFit/>
          </a:bodyPr>
          <a:lstStyle/>
          <a:p>
            <a:pPr algn="ctr"/>
            <a:r>
              <a:rPr lang="zh-CN" altLang="en-US" sz="4800" b="1" dirty="0">
                <a:solidFill>
                  <a:srgbClr val="1F4E79"/>
                </a:solidFill>
                <a:latin typeface="微软雅黑" panose="020B0503020204020204" pitchFamily="34" charset="-122"/>
                <a:ea typeface="微软雅黑" panose="020B0503020204020204" pitchFamily="34" charset="-122"/>
              </a:rPr>
              <a:t>研究计划及目标</a:t>
            </a:r>
          </a:p>
        </p:txBody>
      </p:sp>
      <p:sp>
        <p:nvSpPr>
          <p:cNvPr id="3" name="文本框 2"/>
          <p:cNvSpPr txBox="1"/>
          <p:nvPr/>
        </p:nvSpPr>
        <p:spPr>
          <a:xfrm>
            <a:off x="3885451" y="3759288"/>
            <a:ext cx="4421734" cy="45890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kern="0"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研究计划和进度</a:t>
            </a:r>
            <a:r>
              <a:rPr lang="en-US" altLang="zh-CN" kern="0"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a:t>
            </a:r>
            <a:r>
              <a:rPr lang="zh-CN" altLang="en-US" kern="0"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预期目标</a:t>
            </a:r>
            <a:endParaRPr lang="zh-CN" altLang="en-US" kern="0" noProof="0" dirty="0">
              <a:ln>
                <a:noFill/>
              </a:ln>
              <a:solidFill>
                <a:srgbClr val="1F4E79"/>
              </a:solidFill>
              <a:uLnTx/>
              <a:uFillTx/>
              <a:latin typeface="微软雅黑" panose="020B0503020204020204" pitchFamily="34" charset="-122"/>
              <a:ea typeface="微软雅黑" panose="020B0503020204020204" pitchFamily="34" charset="-122"/>
              <a:sym typeface="Arial" panose="020B0604020202090204" pitchFamily="34" charset="0"/>
            </a:endParaRPr>
          </a:p>
        </p:txBody>
      </p:sp>
      <p:pic>
        <p:nvPicPr>
          <p:cNvPr id="2" name="图片 1"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12" name="灯片编号占位符 11"/>
          <p:cNvSpPr>
            <a:spLocks noGrp="1"/>
          </p:cNvSpPr>
          <p:nvPr>
            <p:ph type="sldNum" sz="quarter" idx="12"/>
          </p:nvPr>
        </p:nvSpPr>
        <p:spPr/>
        <p:txBody>
          <a:bodyPr/>
          <a:lstStyle/>
          <a:p>
            <a:fld id="{CFEDF8AC-8F01-4418-A289-26E223CADA1F}" type="slidenum">
              <a:rPr lang="zh-CN" altLang="en-US" smtClean="0"/>
              <a:pPr/>
              <a:t>14</a:t>
            </a:fld>
            <a:endParaRPr lang="zh-CN" alt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854893" y="342265"/>
            <a:ext cx="2672080" cy="460375"/>
          </a:xfrm>
          <a:prstGeom prst="rect">
            <a:avLst/>
          </a:prstGeom>
          <a:noFill/>
        </p:spPr>
        <p:txBody>
          <a:bodyPr wrap="square" rtlCol="0">
            <a:spAutoFit/>
          </a:bodyPr>
          <a:lstStyle/>
          <a:p>
            <a:pPr algn="ctr"/>
            <a:r>
              <a:rPr lang="zh-CN" altLang="en-US" sz="2400" dirty="0">
                <a:solidFill>
                  <a:srgbClr val="1F4E79"/>
                </a:solidFill>
                <a:latin typeface="微软雅黑" panose="020B0503020204020204" pitchFamily="34" charset="-122"/>
                <a:ea typeface="微软雅黑" panose="020B0503020204020204" pitchFamily="34" charset="-122"/>
              </a:rPr>
              <a:t>研究计划和进度</a:t>
            </a:r>
          </a:p>
        </p:txBody>
      </p:sp>
      <p:pic>
        <p:nvPicPr>
          <p:cNvPr id="3" name="图片 2"/>
          <p:cNvPicPr>
            <a:picLocks noChangeAspect="1"/>
          </p:cNvPicPr>
          <p:nvPr/>
        </p:nvPicPr>
        <p:blipFill>
          <a:blip r:embed="rId3"/>
          <a:stretch>
            <a:fillRect/>
          </a:stretch>
        </p:blipFill>
        <p:spPr>
          <a:xfrm>
            <a:off x="124047" y="1962252"/>
            <a:ext cx="11943906" cy="2933496"/>
          </a:xfrm>
          <a:prstGeom prst="rect">
            <a:avLst/>
          </a:prstGeom>
        </p:spPr>
      </p:pic>
      <p:sp>
        <p:nvSpPr>
          <p:cNvPr id="8" name="灯片编号占位符 7"/>
          <p:cNvSpPr>
            <a:spLocks noGrp="1"/>
          </p:cNvSpPr>
          <p:nvPr>
            <p:ph type="sldNum" sz="quarter" idx="12"/>
          </p:nvPr>
        </p:nvSpPr>
        <p:spPr/>
        <p:txBody>
          <a:bodyPr/>
          <a:lstStyle/>
          <a:p>
            <a:fld id="{CFEDF8AC-8F01-4418-A289-26E223CADA1F}" type="slidenum">
              <a:rPr lang="zh-CN" altLang="en-US" smtClean="0"/>
              <a:t>15</a:t>
            </a:fld>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59643" y="353060"/>
            <a:ext cx="2672080" cy="460375"/>
          </a:xfrm>
          <a:prstGeom prst="rect">
            <a:avLst/>
          </a:prstGeom>
          <a:noFill/>
        </p:spPr>
        <p:txBody>
          <a:bodyPr wrap="square" rtlCol="0">
            <a:spAutoFit/>
          </a:bodyPr>
          <a:lstStyle/>
          <a:p>
            <a:pPr algn="ctr"/>
            <a:r>
              <a:rPr lang="zh-CN" altLang="en-US" sz="2400">
                <a:solidFill>
                  <a:srgbClr val="1C4983"/>
                </a:solidFill>
                <a:latin typeface="微软雅黑" panose="020B0503020204020204" pitchFamily="34" charset="-122"/>
                <a:ea typeface="微软雅黑" panose="020B0503020204020204" pitchFamily="34" charset="-122"/>
              </a:rPr>
              <a:t>预期目标</a:t>
            </a:r>
          </a:p>
        </p:txBody>
      </p:sp>
      <p:sp>
        <p:nvSpPr>
          <p:cNvPr id="7" name="文本框 6"/>
          <p:cNvSpPr txBox="1"/>
          <p:nvPr/>
        </p:nvSpPr>
        <p:spPr>
          <a:xfrm>
            <a:off x="3702403" y="1558041"/>
            <a:ext cx="5885215" cy="369332"/>
          </a:xfrm>
          <a:prstGeom prst="rect">
            <a:avLst/>
          </a:prstGeom>
          <a:noFill/>
        </p:spPr>
        <p:txBody>
          <a:bodyPr wrap="square" rtlCol="0">
            <a:spAutoFit/>
          </a:bodyPr>
          <a:lstStyle/>
          <a:p>
            <a:pPr algn="l"/>
            <a:r>
              <a:rPr lang="zh-CN" altLang="en-US" b="1" dirty="0">
                <a:solidFill>
                  <a:schemeClr val="tx1">
                    <a:lumMod val="65000"/>
                    <a:lumOff val="35000"/>
                  </a:schemeClr>
                </a:solidFill>
                <a:ea typeface="微软雅黑" panose="020B0503020204020204" pitchFamily="34" charset="-122"/>
                <a:cs typeface="+mn-lt"/>
                <a:sym typeface="Arial" panose="020B0604020202090204" pitchFamily="34" charset="0"/>
              </a:rPr>
              <a:t>多尺度语义重编程机制的开发 与 时序数据预测系统构建</a:t>
            </a:r>
            <a:endParaRPr lang="zh-CN" altLang="en-US" b="1" noProof="0" dirty="0">
              <a:ln>
                <a:noFill/>
              </a:ln>
              <a:solidFill>
                <a:schemeClr val="tx1">
                  <a:lumMod val="65000"/>
                  <a:lumOff val="35000"/>
                </a:schemeClr>
              </a:solidFill>
              <a:uLnTx/>
              <a:uFillTx/>
              <a:latin typeface="+mj-ea"/>
              <a:ea typeface="+mj-ea"/>
              <a:sym typeface="+mn-ea"/>
            </a:endParaRPr>
          </a:p>
        </p:txBody>
      </p:sp>
      <p:sp>
        <p:nvSpPr>
          <p:cNvPr id="8" name="文本框 7"/>
          <p:cNvSpPr txBox="1"/>
          <p:nvPr/>
        </p:nvSpPr>
        <p:spPr>
          <a:xfrm>
            <a:off x="3702403" y="2005790"/>
            <a:ext cx="6694047" cy="14409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150000"/>
              </a:lnSpc>
              <a:buFont typeface="Arial" panose="020B0604020202090204" pitchFamily="34" charset="0"/>
              <a:buChar char="•"/>
            </a:pP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开发多尺度重编程机制，将时序数据切片为</a:t>
            </a:r>
            <a:r>
              <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rPr>
              <a:t>LLM</a:t>
            </a: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可理解的多层次语义片段。</a:t>
            </a:r>
          </a:p>
          <a:p>
            <a:pPr marL="285750" indent="-285750" algn="l" fontAlgn="auto">
              <a:lnSpc>
                <a:spcPct val="150000"/>
              </a:lnSpc>
              <a:buFont typeface="Arial" panose="020B0604020202090204" pitchFamily="34" charset="0"/>
              <a:buChar char="•"/>
            </a:pP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设计语义对齐机制，捕捉短期波动与长期趋势，提升</a:t>
            </a:r>
            <a:r>
              <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rPr>
              <a:t>LLM</a:t>
            </a: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对复杂时序数据的特征提取能力。</a:t>
            </a:r>
          </a:p>
          <a:p>
            <a:pPr marL="285750" indent="-285750" algn="l" fontAlgn="auto">
              <a:lnSpc>
                <a:spcPct val="150000"/>
              </a:lnSpc>
              <a:buFont typeface="Arial" panose="020B0604020202090204" pitchFamily="34" charset="0"/>
              <a:buChar char="•"/>
            </a:pP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实现基于该机制的时序预测系统，并在多个领域验证其有效性和鲁棒性。</a:t>
            </a:r>
          </a:p>
        </p:txBody>
      </p:sp>
      <p:sp>
        <p:nvSpPr>
          <p:cNvPr id="9" name="文本框 8"/>
          <p:cNvSpPr txBox="1"/>
          <p:nvPr/>
        </p:nvSpPr>
        <p:spPr>
          <a:xfrm>
            <a:off x="2683783" y="1558041"/>
            <a:ext cx="841529" cy="706755"/>
          </a:xfrm>
          <a:prstGeom prst="rect">
            <a:avLst/>
          </a:prstGeom>
          <a:noFill/>
        </p:spPr>
        <p:txBody>
          <a:bodyPr wrap="square" rtlCol="0">
            <a:spAutoFit/>
          </a:bodyPr>
          <a:lstStyle/>
          <a:p>
            <a:pPr algn="r"/>
            <a:r>
              <a:rPr lang="en-US" altLang="zh-CN" sz="4000" noProof="0" dirty="0">
                <a:ln>
                  <a:noFill/>
                </a:ln>
                <a:solidFill>
                  <a:schemeClr val="accent1">
                    <a:lumMod val="50000"/>
                  </a:schemeClr>
                </a:solidFill>
                <a:uLnTx/>
                <a:uFillTx/>
                <a:latin typeface="+mj-ea"/>
                <a:ea typeface="+mj-ea"/>
                <a:sym typeface="+mn-ea"/>
              </a:rPr>
              <a:t>01</a:t>
            </a:r>
          </a:p>
        </p:txBody>
      </p:sp>
      <p:sp>
        <p:nvSpPr>
          <p:cNvPr id="10" name="文本框 9"/>
          <p:cNvSpPr txBox="1"/>
          <p:nvPr/>
        </p:nvSpPr>
        <p:spPr>
          <a:xfrm>
            <a:off x="3616604" y="3958910"/>
            <a:ext cx="2394172" cy="369332"/>
          </a:xfrm>
          <a:prstGeom prst="rect">
            <a:avLst/>
          </a:prstGeom>
          <a:noFill/>
        </p:spPr>
        <p:txBody>
          <a:bodyPr wrap="square" rtlCol="0">
            <a:spAutoFit/>
          </a:bodyPr>
          <a:lstStyle/>
          <a:p>
            <a:r>
              <a:rPr lang="zh-CN" altLang="en-US" b="1" dirty="0">
                <a:solidFill>
                  <a:schemeClr val="tx1">
                    <a:lumMod val="65000"/>
                    <a:lumOff val="35000"/>
                  </a:schemeClr>
                </a:solidFill>
                <a:ea typeface="微软雅黑" panose="020B0503020204020204" pitchFamily="34" charset="-122"/>
                <a:cs typeface="+mn-lt"/>
                <a:sym typeface="+mn-ea"/>
              </a:rPr>
              <a:t>技术成果转化</a:t>
            </a:r>
          </a:p>
        </p:txBody>
      </p:sp>
      <p:sp>
        <p:nvSpPr>
          <p:cNvPr id="12" name="文本框 11"/>
          <p:cNvSpPr txBox="1"/>
          <p:nvPr/>
        </p:nvSpPr>
        <p:spPr>
          <a:xfrm>
            <a:off x="3616604" y="4411873"/>
            <a:ext cx="5708123" cy="10899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90204" pitchFamily="34" charset="0"/>
              <a:buChar char="•"/>
            </a:pP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在国内外期刊</a:t>
            </a:r>
            <a:r>
              <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rPr>
              <a:t>/</a:t>
            </a: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学术会议发表</a:t>
            </a:r>
            <a:r>
              <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rPr>
              <a:t>CCF-A</a:t>
            </a: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或</a:t>
            </a:r>
            <a:r>
              <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rPr>
              <a:t>CCF-B</a:t>
            </a: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论文</a:t>
            </a:r>
            <a:r>
              <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rPr>
              <a:t>1-2</a:t>
            </a: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篇</a:t>
            </a:r>
          </a:p>
          <a:p>
            <a:pPr marL="285750" indent="-285750">
              <a:lnSpc>
                <a:spcPct val="150000"/>
              </a:lnSpc>
              <a:buFont typeface="Arial" panose="020B0604020202090204" pitchFamily="34" charset="0"/>
              <a:buChar char="•"/>
            </a:pP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申请发明专利</a:t>
            </a:r>
            <a:r>
              <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rPr>
              <a:t>0~1</a:t>
            </a: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项</a:t>
            </a:r>
            <a:endParaRPr lang="en-US" altLang="zh-CN" sz="1500" dirty="0">
              <a:solidFill>
                <a:schemeClr val="tx1">
                  <a:lumMod val="65000"/>
                  <a:lumOff val="35000"/>
                </a:schemeClr>
              </a:solidFill>
              <a:ea typeface="微软雅黑" panose="020B0503020204020204" pitchFamily="34" charset="-122"/>
              <a:cs typeface="+mn-lt"/>
              <a:sym typeface="Arial" panose="020B0604020202090204" pitchFamily="34" charset="0"/>
            </a:endParaRPr>
          </a:p>
          <a:p>
            <a:pPr marL="285750" indent="-285750">
              <a:lnSpc>
                <a:spcPct val="150000"/>
              </a:lnSpc>
              <a:buFont typeface="Arial" panose="020B0604020202090204" pitchFamily="34" charset="0"/>
              <a:buChar char="•"/>
            </a:pPr>
            <a:r>
              <a:rPr lang="zh-CN" altLang="en-US" sz="1500" dirty="0">
                <a:solidFill>
                  <a:schemeClr val="tx1">
                    <a:lumMod val="65000"/>
                    <a:lumOff val="35000"/>
                  </a:schemeClr>
                </a:solidFill>
                <a:ea typeface="微软雅黑" panose="020B0503020204020204" pitchFamily="34" charset="-122"/>
                <a:cs typeface="+mn-lt"/>
                <a:sym typeface="Arial" panose="020B0604020202090204" pitchFamily="34" charset="0"/>
              </a:rPr>
              <a:t>提交完整的技术报告</a:t>
            </a:r>
          </a:p>
        </p:txBody>
      </p:sp>
      <p:sp>
        <p:nvSpPr>
          <p:cNvPr id="13" name="文本框 12"/>
          <p:cNvSpPr txBox="1"/>
          <p:nvPr/>
        </p:nvSpPr>
        <p:spPr>
          <a:xfrm>
            <a:off x="2683783" y="4014330"/>
            <a:ext cx="841529" cy="706755"/>
          </a:xfrm>
          <a:prstGeom prst="rect">
            <a:avLst/>
          </a:prstGeom>
          <a:noFill/>
        </p:spPr>
        <p:txBody>
          <a:bodyPr wrap="square" rtlCol="0">
            <a:spAutoFit/>
          </a:bodyPr>
          <a:lstStyle/>
          <a:p>
            <a:pPr algn="r"/>
            <a:r>
              <a:rPr lang="en-US" altLang="zh-CN" sz="4000" noProof="0" dirty="0">
                <a:ln>
                  <a:noFill/>
                </a:ln>
                <a:solidFill>
                  <a:schemeClr val="accent1">
                    <a:lumMod val="50000"/>
                  </a:schemeClr>
                </a:solidFill>
                <a:uLnTx/>
                <a:uFillTx/>
                <a:latin typeface="+mj-ea"/>
                <a:ea typeface="+mj-ea"/>
                <a:sym typeface="+mn-ea"/>
              </a:rPr>
              <a:t>02</a:t>
            </a:r>
          </a:p>
        </p:txBody>
      </p:sp>
      <p:sp>
        <p:nvSpPr>
          <p:cNvPr id="15" name="Freeform 100"/>
          <p:cNvSpPr>
            <a:spLocks noChangeAspect="1" noEditPoints="1"/>
          </p:cNvSpPr>
          <p:nvPr/>
        </p:nvSpPr>
        <p:spPr bwMode="auto">
          <a:xfrm rot="1066394">
            <a:off x="643299" y="681350"/>
            <a:ext cx="1985595" cy="1904722"/>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rgbClr val="1F4E79"/>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rial" panose="020B0604020202090204"/>
            </a:endParaRPr>
          </a:p>
        </p:txBody>
      </p:sp>
      <p:sp>
        <p:nvSpPr>
          <p:cNvPr id="11" name="灯片编号占位符 10"/>
          <p:cNvSpPr>
            <a:spLocks noGrp="1"/>
          </p:cNvSpPr>
          <p:nvPr>
            <p:ph type="sldNum" sz="quarter" idx="12"/>
          </p:nvPr>
        </p:nvSpPr>
        <p:spPr/>
        <p:txBody>
          <a:bodyPr/>
          <a:lstStyle/>
          <a:p>
            <a:fld id="{CFEDF8AC-8F01-4418-A289-26E223CADA1F}" type="slidenum">
              <a:rPr lang="zh-CN" altLang="en-US" smtClean="0"/>
              <a:t>16</a:t>
            </a:fld>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8900000">
            <a:off x="910590"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956560" y="1569085"/>
            <a:ext cx="6365875" cy="1445260"/>
          </a:xfrm>
          <a:prstGeom prst="rect">
            <a:avLst/>
          </a:prstGeom>
          <a:noFill/>
        </p:spPr>
        <p:txBody>
          <a:bodyPr wrap="square" rtlCol="0">
            <a:spAutoFit/>
          </a:bodyPr>
          <a:lstStyle/>
          <a:p>
            <a:pPr algn="ctr"/>
            <a:r>
              <a:rPr lang="en-US" altLang="zh-CN" sz="8800">
                <a:solidFill>
                  <a:srgbClr val="1F4E79"/>
                </a:solidFill>
                <a:latin typeface="微软雅黑" panose="020B0503020204020204" pitchFamily="34" charset="-122"/>
                <a:ea typeface="微软雅黑" panose="020B0503020204020204" pitchFamily="34" charset="-122"/>
              </a:rPr>
              <a:t>06</a:t>
            </a:r>
            <a:endParaRPr lang="zh-CN" altLang="en-US" sz="8800">
              <a:solidFill>
                <a:srgbClr val="1F4E79"/>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808413" y="3113405"/>
            <a:ext cx="4574540" cy="829945"/>
          </a:xfrm>
          <a:prstGeom prst="rect">
            <a:avLst/>
          </a:prstGeom>
          <a:noFill/>
        </p:spPr>
        <p:txBody>
          <a:bodyPr wrap="square" rtlCol="0">
            <a:spAutoFit/>
          </a:bodyPr>
          <a:lstStyle/>
          <a:p>
            <a:pPr algn="ctr"/>
            <a:r>
              <a:rPr lang="zh-CN" altLang="en-US" sz="4800" b="1">
                <a:solidFill>
                  <a:srgbClr val="1F4E79"/>
                </a:solidFill>
                <a:latin typeface="微软雅黑" panose="020B0503020204020204" pitchFamily="34" charset="-122"/>
                <a:ea typeface="微软雅黑" panose="020B0503020204020204" pitchFamily="34" charset="-122"/>
              </a:rPr>
              <a:t>组员分工</a:t>
            </a:r>
          </a:p>
        </p:txBody>
      </p:sp>
      <p:cxnSp>
        <p:nvCxnSpPr>
          <p:cNvPr id="3" name="直接连接符 2"/>
          <p:cNvCxnSpPr/>
          <p:nvPr/>
        </p:nvCxnSpPr>
        <p:spPr>
          <a:xfrm>
            <a:off x="5471160" y="4822825"/>
            <a:ext cx="1249680" cy="0"/>
          </a:xfrm>
          <a:prstGeom prst="line">
            <a:avLst/>
          </a:prstGeom>
          <a:ln>
            <a:solidFill>
              <a:srgbClr val="1F4E79"/>
            </a:solidFill>
          </a:ln>
        </p:spPr>
        <p:style>
          <a:lnRef idx="1">
            <a:schemeClr val="accent1"/>
          </a:lnRef>
          <a:fillRef idx="0">
            <a:schemeClr val="accent1"/>
          </a:fillRef>
          <a:effectRef idx="0">
            <a:schemeClr val="accent1"/>
          </a:effectRef>
          <a:fontRef idx="minor">
            <a:schemeClr val="tx1"/>
          </a:fontRef>
        </p:style>
      </p:cxnSp>
      <p:pic>
        <p:nvPicPr>
          <p:cNvPr id="5" name="图片 4"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2" name="文本框 1"/>
          <p:cNvSpPr txBox="1"/>
          <p:nvPr/>
        </p:nvSpPr>
        <p:spPr>
          <a:xfrm>
            <a:off x="4820920" y="3943350"/>
            <a:ext cx="2549525" cy="458908"/>
          </a:xfrm>
          <a:prstGeom prst="rect">
            <a:avLst/>
          </a:prstGeom>
          <a:noFill/>
        </p:spPr>
        <p:txBody>
          <a:bodyPr wrap="square" rtlCol="0" anchor="t">
            <a:spAutoFit/>
          </a:bodyPr>
          <a:lstStyle/>
          <a:p>
            <a:pPr indent="0" algn="dist" fontAlgn="auto">
              <a:lnSpc>
                <a:spcPct val="150000"/>
              </a:lnSpc>
            </a:pPr>
            <a:r>
              <a:rPr lang="zh-CN" altLang="en-US" kern="0" noProof="0" dirty="0">
                <a:ln>
                  <a:noFill/>
                </a:ln>
                <a:solidFill>
                  <a:srgbClr val="1F4E79"/>
                </a:solidFill>
                <a:uLnTx/>
                <a:uFillTx/>
                <a:latin typeface="微软雅黑" panose="020B0503020204020204" pitchFamily="34" charset="-122"/>
                <a:ea typeface="微软雅黑" panose="020B0503020204020204" pitchFamily="34" charset="-122"/>
                <a:sym typeface="Arial" panose="020B0604020202090204" pitchFamily="34" charset="0"/>
              </a:rPr>
              <a:t>组员分工</a:t>
            </a:r>
          </a:p>
        </p:txBody>
      </p:sp>
      <p:sp>
        <p:nvSpPr>
          <p:cNvPr id="12" name="灯片编号占位符 11"/>
          <p:cNvSpPr>
            <a:spLocks noGrp="1"/>
          </p:cNvSpPr>
          <p:nvPr>
            <p:ph type="sldNum" sz="quarter" idx="12"/>
          </p:nvPr>
        </p:nvSpPr>
        <p:spPr/>
        <p:txBody>
          <a:bodyPr/>
          <a:lstStyle/>
          <a:p>
            <a:fld id="{CFEDF8AC-8F01-4418-A289-26E223CADA1F}" type="slidenum">
              <a:rPr lang="zh-CN" altLang="en-US" smtClean="0"/>
              <a:pPr/>
              <a:t>17</a:t>
            </a:fld>
            <a:endParaRPr lang="zh-CN" altLang="en-US"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59643" y="353060"/>
            <a:ext cx="2672080" cy="460375"/>
          </a:xfrm>
          <a:prstGeom prst="rect">
            <a:avLst/>
          </a:prstGeom>
          <a:noFill/>
        </p:spPr>
        <p:txBody>
          <a:bodyPr wrap="square" rtlCol="0">
            <a:spAutoFit/>
          </a:bodyPr>
          <a:lstStyle/>
          <a:p>
            <a:pPr algn="ctr"/>
            <a:r>
              <a:rPr lang="zh-CN" altLang="en-US" sz="2400" dirty="0">
                <a:solidFill>
                  <a:srgbClr val="203864"/>
                </a:solidFill>
                <a:latin typeface="微软雅黑" panose="020B0503020204020204" pitchFamily="34" charset="-122"/>
                <a:ea typeface="微软雅黑" panose="020B0503020204020204" pitchFamily="34" charset="-122"/>
              </a:rPr>
              <a:t>组员分工</a:t>
            </a:r>
          </a:p>
        </p:txBody>
      </p:sp>
      <p:sp>
        <p:nvSpPr>
          <p:cNvPr id="11" name="灯片编号占位符 10"/>
          <p:cNvSpPr>
            <a:spLocks noGrp="1"/>
          </p:cNvSpPr>
          <p:nvPr>
            <p:ph type="sldNum" sz="quarter" idx="12"/>
          </p:nvPr>
        </p:nvSpPr>
        <p:spPr>
          <a:xfrm>
            <a:off x="7890166" y="6334182"/>
            <a:ext cx="2743200" cy="365125"/>
          </a:xfrm>
        </p:spPr>
        <p:txBody>
          <a:bodyPr/>
          <a:lstStyle/>
          <a:p>
            <a:fld id="{CFEDF8AC-8F01-4418-A289-26E223CADA1F}" type="slidenum">
              <a:rPr lang="zh-CN" altLang="en-US" smtClean="0"/>
              <a:t>18</a:t>
            </a:fld>
            <a:endParaRPr lang="zh-CN" altLang="en-US"/>
          </a:p>
        </p:txBody>
      </p:sp>
      <p:sp>
        <p:nvSpPr>
          <p:cNvPr id="14" name="矩形: 圆角 13">
            <a:extLst>
              <a:ext uri="{FF2B5EF4-FFF2-40B4-BE49-F238E27FC236}">
                <a16:creationId xmlns:a16="http://schemas.microsoft.com/office/drawing/2014/main" id="{38061F92-F2DC-47B9-88EA-5D031B713C1D}"/>
              </a:ext>
            </a:extLst>
          </p:cNvPr>
          <p:cNvSpPr/>
          <p:nvPr/>
        </p:nvSpPr>
        <p:spPr>
          <a:xfrm>
            <a:off x="723315" y="4661378"/>
            <a:ext cx="4545614" cy="1895520"/>
          </a:xfrm>
          <a:prstGeom prst="roundRect">
            <a:avLst>
              <a:gd name="adj" fmla="val 3988"/>
            </a:avLst>
          </a:prstGeom>
          <a:solidFill>
            <a:schemeClr val="bg1"/>
          </a:solidFill>
          <a:ln w="25400">
            <a:gradFill>
              <a:gsLst>
                <a:gs pos="0">
                  <a:schemeClr val="bg1">
                    <a:lumMod val="85000"/>
                  </a:schemeClr>
                </a:gs>
                <a:gs pos="100000">
                  <a:srgbClr val="20386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1400" dirty="0"/>
          </a:p>
        </p:txBody>
      </p:sp>
      <p:sp>
        <p:nvSpPr>
          <p:cNvPr id="16" name="矩形: 圆角 15">
            <a:extLst>
              <a:ext uri="{FF2B5EF4-FFF2-40B4-BE49-F238E27FC236}">
                <a16:creationId xmlns:a16="http://schemas.microsoft.com/office/drawing/2014/main" id="{E6273EFA-49C8-4839-9CEE-3C5F3500E784}"/>
              </a:ext>
            </a:extLst>
          </p:cNvPr>
          <p:cNvSpPr/>
          <p:nvPr/>
        </p:nvSpPr>
        <p:spPr>
          <a:xfrm>
            <a:off x="6868781" y="1521450"/>
            <a:ext cx="4512990" cy="1895520"/>
          </a:xfrm>
          <a:prstGeom prst="roundRect">
            <a:avLst>
              <a:gd name="adj" fmla="val 3988"/>
            </a:avLst>
          </a:prstGeom>
          <a:solidFill>
            <a:schemeClr val="bg1"/>
          </a:solidFill>
          <a:ln w="25400">
            <a:gradFill>
              <a:gsLst>
                <a:gs pos="0">
                  <a:schemeClr val="bg1">
                    <a:lumMod val="85000"/>
                  </a:schemeClr>
                </a:gs>
                <a:gs pos="100000">
                  <a:srgbClr val="20386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1400"/>
          </a:p>
        </p:txBody>
      </p:sp>
      <p:sp>
        <p:nvSpPr>
          <p:cNvPr id="17" name="矩形: 圆角 16">
            <a:extLst>
              <a:ext uri="{FF2B5EF4-FFF2-40B4-BE49-F238E27FC236}">
                <a16:creationId xmlns:a16="http://schemas.microsoft.com/office/drawing/2014/main" id="{9A1F09A3-8161-42E7-919D-745D46EFA467}"/>
              </a:ext>
            </a:extLst>
          </p:cNvPr>
          <p:cNvSpPr/>
          <p:nvPr/>
        </p:nvSpPr>
        <p:spPr>
          <a:xfrm>
            <a:off x="6840604" y="4663072"/>
            <a:ext cx="4602600" cy="1895520"/>
          </a:xfrm>
          <a:prstGeom prst="roundRect">
            <a:avLst>
              <a:gd name="adj" fmla="val 3988"/>
            </a:avLst>
          </a:prstGeom>
          <a:solidFill>
            <a:schemeClr val="bg1"/>
          </a:solidFill>
          <a:ln w="25400">
            <a:gradFill>
              <a:gsLst>
                <a:gs pos="0">
                  <a:schemeClr val="bg1">
                    <a:lumMod val="85000"/>
                  </a:schemeClr>
                </a:gs>
                <a:gs pos="100000">
                  <a:srgbClr val="20386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1400"/>
          </a:p>
        </p:txBody>
      </p:sp>
      <p:sp>
        <p:nvSpPr>
          <p:cNvPr id="18" name="矩形: 圆角 17">
            <a:extLst>
              <a:ext uri="{FF2B5EF4-FFF2-40B4-BE49-F238E27FC236}">
                <a16:creationId xmlns:a16="http://schemas.microsoft.com/office/drawing/2014/main" id="{7027342F-EEDC-4E7E-92BA-51A742CA8109}"/>
              </a:ext>
            </a:extLst>
          </p:cNvPr>
          <p:cNvSpPr/>
          <p:nvPr/>
        </p:nvSpPr>
        <p:spPr>
          <a:xfrm>
            <a:off x="748797" y="1503132"/>
            <a:ext cx="4545614" cy="1895520"/>
          </a:xfrm>
          <a:prstGeom prst="roundRect">
            <a:avLst>
              <a:gd name="adj" fmla="val 3988"/>
            </a:avLst>
          </a:prstGeom>
          <a:solidFill>
            <a:schemeClr val="bg1"/>
          </a:solidFill>
          <a:ln w="25400">
            <a:gradFill>
              <a:gsLst>
                <a:gs pos="0">
                  <a:schemeClr val="bg1">
                    <a:lumMod val="85000"/>
                  </a:schemeClr>
                </a:gs>
                <a:gs pos="100000">
                  <a:srgbClr val="20386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1400"/>
          </a:p>
        </p:txBody>
      </p:sp>
      <p:grpSp>
        <p:nvGrpSpPr>
          <p:cNvPr id="19" name="组合 18">
            <a:extLst>
              <a:ext uri="{FF2B5EF4-FFF2-40B4-BE49-F238E27FC236}">
                <a16:creationId xmlns:a16="http://schemas.microsoft.com/office/drawing/2014/main" id="{45659AA8-1C3D-4715-A789-B51C1A3E39D7}"/>
              </a:ext>
            </a:extLst>
          </p:cNvPr>
          <p:cNvGrpSpPr/>
          <p:nvPr/>
        </p:nvGrpSpPr>
        <p:grpSpPr>
          <a:xfrm>
            <a:off x="6868782" y="896432"/>
            <a:ext cx="4574421" cy="2520537"/>
            <a:chOff x="8507551" y="2120709"/>
            <a:chExt cx="3039835" cy="2520537"/>
          </a:xfrm>
        </p:grpSpPr>
        <p:sp>
          <p:nvSpPr>
            <p:cNvPr id="20" name="文本框 19">
              <a:extLst>
                <a:ext uri="{FF2B5EF4-FFF2-40B4-BE49-F238E27FC236}">
                  <a16:creationId xmlns:a16="http://schemas.microsoft.com/office/drawing/2014/main" id="{2C2EB6BF-FB37-425A-A5F1-4669C5EB4642}"/>
                </a:ext>
              </a:extLst>
            </p:cNvPr>
            <p:cNvSpPr txBox="1"/>
            <p:nvPr/>
          </p:nvSpPr>
          <p:spPr>
            <a:xfrm>
              <a:off x="8509635" y="2120709"/>
              <a:ext cx="2106815" cy="461665"/>
            </a:xfrm>
            <a:prstGeom prst="rect">
              <a:avLst/>
            </a:prstGeom>
            <a:noFill/>
          </p:spPr>
          <p:txBody>
            <a:bodyPr wrap="square" rtlCol="0">
              <a:spAutoFit/>
            </a:bodyPr>
            <a:lstStyle/>
            <a:p>
              <a:r>
                <a:rPr lang="zh-CN" altLang="en-US" sz="2400" b="0" dirty="0">
                  <a:latin typeface="微软雅黑" panose="020B0503020204020204" pitchFamily="34" charset="-122"/>
                  <a:ea typeface="微软雅黑" panose="020B0503020204020204" pitchFamily="34" charset="-122"/>
                </a:rPr>
                <a:t>吕姗珊</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A74FD7BC-E4B2-4C69-A61D-A44F4EFBF155}"/>
                </a:ext>
              </a:extLst>
            </p:cNvPr>
            <p:cNvSpPr txBox="1"/>
            <p:nvPr/>
          </p:nvSpPr>
          <p:spPr>
            <a:xfrm>
              <a:off x="8507551" y="2745727"/>
              <a:ext cx="3039835" cy="1895519"/>
            </a:xfrm>
            <a:prstGeom prst="rect">
              <a:avLst/>
            </a:prstGeom>
            <a:noFill/>
          </p:spPr>
          <p:txBody>
            <a:bodyPr wrap="square" rtlCol="0">
              <a:spAutoFit/>
            </a:bodyPr>
            <a:lstStyle/>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将重编程机制与语义对齐机制整合进时序数据预测系统。</a:t>
              </a:r>
            </a:p>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负责数据流的处理和模型的集成。</a:t>
              </a:r>
            </a:p>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设定系统的部署环境，并确保在不同的应用领域中能够顺利适配和运行。</a:t>
              </a:r>
            </a:p>
          </p:txBody>
        </p:sp>
        <p:sp>
          <p:nvSpPr>
            <p:cNvPr id="22" name="矩形: 圆角 21">
              <a:extLst>
                <a:ext uri="{FF2B5EF4-FFF2-40B4-BE49-F238E27FC236}">
                  <a16:creationId xmlns:a16="http://schemas.microsoft.com/office/drawing/2014/main" id="{31448A7A-5C73-4D5A-AC37-2512B1A473C3}"/>
                </a:ext>
              </a:extLst>
            </p:cNvPr>
            <p:cNvSpPr/>
            <p:nvPr/>
          </p:nvSpPr>
          <p:spPr>
            <a:xfrm>
              <a:off x="8615741" y="2570125"/>
              <a:ext cx="548556" cy="45719"/>
            </a:xfrm>
            <a:prstGeom prst="round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E135F6E0-A557-4B4E-8910-84B51BAFA786}"/>
              </a:ext>
            </a:extLst>
          </p:cNvPr>
          <p:cNvSpPr txBox="1"/>
          <p:nvPr/>
        </p:nvSpPr>
        <p:spPr>
          <a:xfrm>
            <a:off x="7012920" y="3952255"/>
            <a:ext cx="2106815" cy="461665"/>
          </a:xfrm>
          <a:prstGeom prst="rect">
            <a:avLst/>
          </a:prstGeom>
          <a:noFill/>
        </p:spPr>
        <p:txBody>
          <a:bodyPr wrap="square" rtlCol="0">
            <a:spAutoFit/>
          </a:bodyPr>
          <a:lstStyle/>
          <a:p>
            <a:pPr>
              <a:buNone/>
            </a:pPr>
            <a:r>
              <a:rPr lang="zh-CN" altLang="en-US" sz="2400" b="0" dirty="0">
                <a:latin typeface="微软雅黑" panose="020B0503020204020204" pitchFamily="34" charset="-122"/>
                <a:ea typeface="微软雅黑" panose="020B0503020204020204" pitchFamily="34" charset="-122"/>
              </a:rPr>
              <a:t>田源棋</a:t>
            </a:r>
          </a:p>
        </p:txBody>
      </p:sp>
      <p:sp>
        <p:nvSpPr>
          <p:cNvPr id="24" name="文本框 23">
            <a:extLst>
              <a:ext uri="{FF2B5EF4-FFF2-40B4-BE49-F238E27FC236}">
                <a16:creationId xmlns:a16="http://schemas.microsoft.com/office/drawing/2014/main" id="{FF067359-8F90-4122-A007-BE6A0AC82758}"/>
              </a:ext>
            </a:extLst>
          </p:cNvPr>
          <p:cNvSpPr txBox="1"/>
          <p:nvPr/>
        </p:nvSpPr>
        <p:spPr>
          <a:xfrm>
            <a:off x="6616931" y="4739558"/>
            <a:ext cx="4826272" cy="1569660"/>
          </a:xfrm>
          <a:prstGeom prst="rect">
            <a:avLst/>
          </a:prstGeom>
          <a:noFill/>
        </p:spPr>
        <p:txBody>
          <a:bodyPr wrap="square" rtlCol="0">
            <a:spAutoFit/>
          </a:bodyPr>
          <a:lstStyle/>
          <a:p>
            <a:pPr marL="571500" indent="-285750" algn="l" rtl="0" eaLnBrk="1" fontAlgn="ctr" latinLnBrk="0" hangingPunct="1">
              <a:lnSpc>
                <a:spcPct val="150000"/>
              </a:lnSpc>
              <a:spcBef>
                <a:spcPts val="0"/>
              </a:spcBef>
              <a:spcAft>
                <a:spcPts val="0"/>
              </a:spcAft>
              <a:buClr>
                <a:schemeClr val="bg1">
                  <a:lumMod val="65000"/>
                </a:schemeClr>
              </a:buClr>
              <a:buFont typeface="Wingdings" panose="05000000000000000000" pitchFamily="2" charset="2"/>
              <a:buChar char="Ø"/>
            </a:pPr>
            <a:r>
              <a:rPr lang="zh-CN" altLang="zh-CN" sz="1600" i="0" u="none" strike="noStrike" kern="1200" dirty="0">
                <a:effectLst/>
                <a:latin typeface="微软雅黑" panose="020B0503020204020204" pitchFamily="34" charset="-122"/>
                <a:ea typeface="微软雅黑" panose="020B0503020204020204" pitchFamily="34" charset="-122"/>
              </a:rPr>
              <a:t>负责在多个实际应用场景（如交通流量</a:t>
            </a:r>
            <a:r>
              <a:rPr lang="zh-CN" altLang="en-US" sz="1600" dirty="0">
                <a:latin typeface="微软雅黑" panose="020B0503020204020204" pitchFamily="34" charset="-122"/>
                <a:ea typeface="微软雅黑" panose="020B0503020204020204" pitchFamily="34" charset="-122"/>
              </a:rPr>
              <a:t>、</a:t>
            </a:r>
            <a:r>
              <a:rPr lang="zh-CN" altLang="zh-CN" sz="1600" i="0" u="none" strike="noStrike" kern="1200" dirty="0">
                <a:effectLst/>
                <a:latin typeface="微软雅黑" panose="020B0503020204020204" pitchFamily="34" charset="-122"/>
                <a:ea typeface="微软雅黑" panose="020B0503020204020204" pitchFamily="34" charset="-122"/>
              </a:rPr>
              <a:t>水质预测等）中验证系统的有效性和</a:t>
            </a:r>
            <a:r>
              <a:rPr lang="zh-CN" altLang="en-US" sz="1600" i="0" u="none" strike="noStrike" kern="1200" dirty="0">
                <a:effectLst/>
                <a:latin typeface="微软雅黑" panose="020B0503020204020204" pitchFamily="34" charset="-122"/>
                <a:ea typeface="微软雅黑" panose="020B0503020204020204" pitchFamily="34" charset="-122"/>
              </a:rPr>
              <a:t>鲁棒性。</a:t>
            </a:r>
            <a:endParaRPr lang="zh-CN" altLang="zh-CN" sz="1600" i="0" u="none" strike="noStrike" dirty="0">
              <a:effectLst/>
              <a:latin typeface="微软雅黑" panose="020B0503020204020204" pitchFamily="34" charset="-122"/>
              <a:ea typeface="微软雅黑" panose="020B0503020204020204" pitchFamily="34" charset="-122"/>
            </a:endParaRPr>
          </a:p>
          <a:p>
            <a:pPr marL="571500" indent="-285750" algn="l" rtl="0" eaLnBrk="1" fontAlgn="ctr" latinLnBrk="0" hangingPunct="1">
              <a:lnSpc>
                <a:spcPct val="150000"/>
              </a:lnSpc>
              <a:spcBef>
                <a:spcPts val="0"/>
              </a:spcBef>
              <a:spcAft>
                <a:spcPts val="0"/>
              </a:spcAft>
              <a:buClr>
                <a:schemeClr val="bg1">
                  <a:lumMod val="65000"/>
                </a:schemeClr>
              </a:buClr>
              <a:buFont typeface="Wingdings" panose="05000000000000000000" pitchFamily="2" charset="2"/>
              <a:buChar char="Ø"/>
            </a:pPr>
            <a:r>
              <a:rPr lang="zh-CN" altLang="zh-CN" sz="1600" i="0" u="none" strike="noStrike" kern="1200" dirty="0">
                <a:effectLst/>
                <a:latin typeface="微软雅黑" panose="020B0503020204020204" pitchFamily="34" charset="-122"/>
                <a:ea typeface="微软雅黑" panose="020B0503020204020204" pitchFamily="34" charset="-122"/>
              </a:rPr>
              <a:t>收集和分析预测系统在各场景下的性能数据，对结果进行评估。</a:t>
            </a:r>
            <a:endParaRPr lang="zh-CN" altLang="zh-CN" sz="1600" i="0" u="none" strike="noStrike" dirty="0">
              <a:effectLst/>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F4785201-36BE-4671-92B7-B18320F703E3}"/>
              </a:ext>
            </a:extLst>
          </p:cNvPr>
          <p:cNvSpPr txBox="1"/>
          <p:nvPr/>
        </p:nvSpPr>
        <p:spPr>
          <a:xfrm>
            <a:off x="874013" y="868080"/>
            <a:ext cx="1064029" cy="461665"/>
          </a:xfrm>
          <a:prstGeom prst="rect">
            <a:avLst/>
          </a:prstGeom>
          <a:noFill/>
        </p:spPr>
        <p:txBody>
          <a:bodyPr wrap="square" rtlCol="0">
            <a:spAutoFit/>
          </a:bodyPr>
          <a:lstStyle/>
          <a:p>
            <a:pPr algn="just">
              <a:buNone/>
            </a:pPr>
            <a:r>
              <a:rPr lang="zh-CN" altLang="en-US" sz="2400" b="0" dirty="0">
                <a:latin typeface="微软雅黑" panose="020B0503020204020204" pitchFamily="34" charset="-122"/>
                <a:ea typeface="微软雅黑" panose="020B0503020204020204" pitchFamily="34" charset="-122"/>
              </a:rPr>
              <a:t>圣烨</a:t>
            </a:r>
          </a:p>
        </p:txBody>
      </p:sp>
      <p:sp>
        <p:nvSpPr>
          <p:cNvPr id="26" name="文本框 25">
            <a:extLst>
              <a:ext uri="{FF2B5EF4-FFF2-40B4-BE49-F238E27FC236}">
                <a16:creationId xmlns:a16="http://schemas.microsoft.com/office/drawing/2014/main" id="{C7587D80-AF6F-45B4-863C-0F4BCCC5691D}"/>
              </a:ext>
            </a:extLst>
          </p:cNvPr>
          <p:cNvSpPr txBox="1"/>
          <p:nvPr/>
        </p:nvSpPr>
        <p:spPr>
          <a:xfrm>
            <a:off x="705826" y="1539607"/>
            <a:ext cx="4631556" cy="1895519"/>
          </a:xfrm>
          <a:prstGeom prst="rect">
            <a:avLst/>
          </a:prstGeom>
          <a:noFill/>
        </p:spPr>
        <p:txBody>
          <a:bodyPr wrap="square" rtlCol="0">
            <a:spAutoFit/>
          </a:bodyPr>
          <a:lstStyle/>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负责设计和开发时序数据的多尺度重编程机制。</a:t>
            </a:r>
          </a:p>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实现时序数据的多层次切片，将其转化为适合 LLM理解的语义片段。</a:t>
            </a:r>
          </a:p>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确保重编程后的数据片段在多尺度上保持一致性，并符合后续处理需求。</a:t>
            </a:r>
          </a:p>
        </p:txBody>
      </p:sp>
      <p:sp>
        <p:nvSpPr>
          <p:cNvPr id="27" name="矩形: 圆角 26">
            <a:extLst>
              <a:ext uri="{FF2B5EF4-FFF2-40B4-BE49-F238E27FC236}">
                <a16:creationId xmlns:a16="http://schemas.microsoft.com/office/drawing/2014/main" id="{FBFF9769-68B2-45C2-9115-3910E0C4C2F4}"/>
              </a:ext>
            </a:extLst>
          </p:cNvPr>
          <p:cNvSpPr/>
          <p:nvPr/>
        </p:nvSpPr>
        <p:spPr>
          <a:xfrm>
            <a:off x="1004287" y="1353492"/>
            <a:ext cx="548556" cy="45719"/>
          </a:xfrm>
          <a:prstGeom prst="round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r"/>
            <a:endParaRPr lang="zh-CN" altLang="en-US" sz="1600">
              <a:solidFill>
                <a:schemeClr val="tx2"/>
              </a:solidFill>
            </a:endParaRPr>
          </a:p>
        </p:txBody>
      </p:sp>
      <p:sp>
        <p:nvSpPr>
          <p:cNvPr id="28" name="文本框 27">
            <a:extLst>
              <a:ext uri="{FF2B5EF4-FFF2-40B4-BE49-F238E27FC236}">
                <a16:creationId xmlns:a16="http://schemas.microsoft.com/office/drawing/2014/main" id="{8779C1CE-C453-47CA-9FB6-2AEE78A25FF0}"/>
              </a:ext>
            </a:extLst>
          </p:cNvPr>
          <p:cNvSpPr txBox="1"/>
          <p:nvPr/>
        </p:nvSpPr>
        <p:spPr>
          <a:xfrm>
            <a:off x="874013" y="3965417"/>
            <a:ext cx="1196644" cy="461665"/>
          </a:xfrm>
          <a:prstGeom prst="rect">
            <a:avLst/>
          </a:prstGeom>
          <a:noFill/>
        </p:spPr>
        <p:txBody>
          <a:bodyPr wrap="square" rtlCol="0">
            <a:spAutoFit/>
          </a:bodyPr>
          <a:lstStyle/>
          <a:p>
            <a:pPr algn="just"/>
            <a:r>
              <a:rPr lang="zh-CN" altLang="en-US" sz="2400" b="0" dirty="0">
                <a:latin typeface="微软雅黑" panose="020B0503020204020204" pitchFamily="34" charset="-122"/>
                <a:ea typeface="微软雅黑" panose="020B0503020204020204" pitchFamily="34" charset="-122"/>
              </a:rPr>
              <a:t>陆韬宇</a:t>
            </a:r>
            <a:endParaRPr lang="en-US" altLang="zh-CN" sz="2400" dirty="0">
              <a:solidFill>
                <a:schemeClr val="tx2"/>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5E563DEF-B9AE-4980-87D2-220A886B61D2}"/>
              </a:ext>
            </a:extLst>
          </p:cNvPr>
          <p:cNvSpPr txBox="1"/>
          <p:nvPr/>
        </p:nvSpPr>
        <p:spPr>
          <a:xfrm>
            <a:off x="813984" y="4635651"/>
            <a:ext cx="4308457" cy="1895519"/>
          </a:xfrm>
          <a:prstGeom prst="rect">
            <a:avLst/>
          </a:prstGeom>
          <a:noFill/>
        </p:spPr>
        <p:txBody>
          <a:bodyPr wrap="square" rtlCol="0">
            <a:spAutoFit/>
          </a:bodyPr>
          <a:lstStyle/>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设计语义对齐机制。</a:t>
            </a:r>
          </a:p>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研究如何对齐不同尺度的语义片段，使 LLM 能够高效提取时序数据中的关键特征。</a:t>
            </a:r>
          </a:p>
          <a:p>
            <a:pPr marL="285750" indent="-285750">
              <a:lnSpc>
                <a:spcPct val="150000"/>
              </a:lnSpc>
              <a:buClr>
                <a:schemeClr val="bg1">
                  <a:lumMod val="65000"/>
                </a:schemeClr>
              </a:buClr>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调整和优化语义对齐算法，以保证对齐效果的准确性和鲁棒性。</a:t>
            </a:r>
          </a:p>
        </p:txBody>
      </p:sp>
      <p:sp>
        <p:nvSpPr>
          <p:cNvPr id="30" name="矩形: 圆角 29">
            <a:extLst>
              <a:ext uri="{FF2B5EF4-FFF2-40B4-BE49-F238E27FC236}">
                <a16:creationId xmlns:a16="http://schemas.microsoft.com/office/drawing/2014/main" id="{A7C93FBD-DC3D-4323-8848-5035620FD484}"/>
              </a:ext>
            </a:extLst>
          </p:cNvPr>
          <p:cNvSpPr/>
          <p:nvPr/>
        </p:nvSpPr>
        <p:spPr>
          <a:xfrm>
            <a:off x="7193576" y="4424090"/>
            <a:ext cx="789782" cy="45719"/>
          </a:xfrm>
          <a:prstGeom prst="round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FBB043F3-2509-4760-8761-64FF2FD24CE4}"/>
              </a:ext>
            </a:extLst>
          </p:cNvPr>
          <p:cNvSpPr/>
          <p:nvPr/>
        </p:nvSpPr>
        <p:spPr>
          <a:xfrm>
            <a:off x="986739" y="4453774"/>
            <a:ext cx="789782" cy="45719"/>
          </a:xfrm>
          <a:prstGeom prst="roundRect">
            <a:avLst>
              <a:gd name="adj" fmla="val 5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600">
              <a:solidFill>
                <a:schemeClr val="tx2"/>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646570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8900000">
            <a:off x="910590"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956560" y="1569085"/>
            <a:ext cx="6365875" cy="1445260"/>
          </a:xfrm>
          <a:prstGeom prst="rect">
            <a:avLst/>
          </a:prstGeom>
          <a:noFill/>
        </p:spPr>
        <p:txBody>
          <a:bodyPr wrap="square" rtlCol="0">
            <a:spAutoFit/>
          </a:bodyPr>
          <a:lstStyle/>
          <a:p>
            <a:pPr algn="ctr"/>
            <a:r>
              <a:rPr lang="en-US" altLang="zh-CN" sz="8800" dirty="0">
                <a:solidFill>
                  <a:srgbClr val="1F4E79"/>
                </a:solidFill>
                <a:latin typeface="微软雅黑" panose="020B0503020204020204" pitchFamily="34" charset="-122"/>
                <a:ea typeface="微软雅黑" panose="020B0503020204020204" pitchFamily="34" charset="-122"/>
              </a:rPr>
              <a:t>07</a:t>
            </a:r>
            <a:endParaRPr lang="zh-CN" altLang="en-US" sz="8800" dirty="0">
              <a:solidFill>
                <a:srgbClr val="1F4E79"/>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808413" y="3113405"/>
            <a:ext cx="4574540" cy="830997"/>
          </a:xfrm>
          <a:prstGeom prst="rect">
            <a:avLst/>
          </a:prstGeom>
          <a:noFill/>
        </p:spPr>
        <p:txBody>
          <a:bodyPr wrap="square" rtlCol="0">
            <a:spAutoFit/>
          </a:bodyPr>
          <a:lstStyle/>
          <a:p>
            <a:pPr algn="ctr"/>
            <a:r>
              <a:rPr lang="zh-CN" altLang="en-US" sz="4800" b="1" dirty="0">
                <a:solidFill>
                  <a:srgbClr val="1F4E79"/>
                </a:solidFill>
                <a:latin typeface="微软雅黑" panose="020B0503020204020204" pitchFamily="34" charset="-122"/>
                <a:ea typeface="微软雅黑" panose="020B0503020204020204" pitchFamily="34" charset="-122"/>
              </a:rPr>
              <a:t>参考文献</a:t>
            </a:r>
          </a:p>
        </p:txBody>
      </p:sp>
      <p:cxnSp>
        <p:nvCxnSpPr>
          <p:cNvPr id="3" name="直接连接符 2"/>
          <p:cNvCxnSpPr/>
          <p:nvPr/>
        </p:nvCxnSpPr>
        <p:spPr>
          <a:xfrm>
            <a:off x="5471160" y="4822825"/>
            <a:ext cx="1249680" cy="0"/>
          </a:xfrm>
          <a:prstGeom prst="line">
            <a:avLst/>
          </a:prstGeom>
          <a:ln>
            <a:solidFill>
              <a:srgbClr val="1F4E79"/>
            </a:solidFill>
          </a:ln>
        </p:spPr>
        <p:style>
          <a:lnRef idx="1">
            <a:schemeClr val="accent1"/>
          </a:lnRef>
          <a:fillRef idx="0">
            <a:schemeClr val="accent1"/>
          </a:fillRef>
          <a:effectRef idx="0">
            <a:schemeClr val="accent1"/>
          </a:effectRef>
          <a:fontRef idx="minor">
            <a:schemeClr val="tx1"/>
          </a:fontRef>
        </p:style>
      </p:cxnSp>
      <p:pic>
        <p:nvPicPr>
          <p:cNvPr id="5" name="图片 4"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12" name="灯片编号占位符 11"/>
          <p:cNvSpPr>
            <a:spLocks noGrp="1"/>
          </p:cNvSpPr>
          <p:nvPr>
            <p:ph type="sldNum" sz="quarter" idx="12"/>
          </p:nvPr>
        </p:nvSpPr>
        <p:spPr/>
        <p:txBody>
          <a:bodyPr/>
          <a:lstStyle/>
          <a:p>
            <a:fld id="{CFEDF8AC-8F01-4418-A289-26E223CADA1F}" type="slidenum">
              <a:rPr lang="zh-CN" altLang="en-US" smtClean="0"/>
              <a:pPr/>
              <a:t>19</a:t>
            </a:fld>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0" name="任意多边形 9"/>
          <p:cNvSpPr/>
          <p:nvPr>
            <p:custDataLst>
              <p:tags r:id="rId2"/>
            </p:custDataLst>
          </p:nvPr>
        </p:nvSpPr>
        <p:spPr>
          <a:xfrm rot="18900000">
            <a:off x="910590"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a:latin typeface="微软雅黑" panose="020B0503020204020204" pitchFamily="34" charset="-122"/>
              <a:ea typeface="微软雅黑" panose="020B0503020204020204" pitchFamily="34" charset="-122"/>
            </a:endParaRPr>
          </a:p>
        </p:txBody>
      </p:sp>
      <p:sp>
        <p:nvSpPr>
          <p:cNvPr id="48" name="文本框 47"/>
          <p:cNvSpPr txBox="1"/>
          <p:nvPr/>
        </p:nvSpPr>
        <p:spPr>
          <a:xfrm>
            <a:off x="4876165" y="755015"/>
            <a:ext cx="2440305" cy="1198880"/>
          </a:xfrm>
          <a:prstGeom prst="rect">
            <a:avLst/>
          </a:prstGeom>
          <a:noFill/>
        </p:spPr>
        <p:txBody>
          <a:bodyPr wrap="square" rtlCol="0">
            <a:spAutoFit/>
          </a:bodyPr>
          <a:lstStyle/>
          <a:p>
            <a:pPr algn="ctr"/>
            <a:r>
              <a:rPr lang="zh-CN" altLang="en-US" sz="7200" dirty="0">
                <a:solidFill>
                  <a:srgbClr val="1F4E79"/>
                </a:solidFill>
                <a:latin typeface="微软雅黑" panose="020B0503020204020204" pitchFamily="34" charset="-122"/>
                <a:ea typeface="微软雅黑" panose="020B0503020204020204" pitchFamily="34" charset="-122"/>
              </a:rPr>
              <a:t>目录</a:t>
            </a:r>
          </a:p>
        </p:txBody>
      </p:sp>
      <p:sp>
        <p:nvSpPr>
          <p:cNvPr id="49" name="文本框 48"/>
          <p:cNvSpPr txBox="1"/>
          <p:nvPr/>
        </p:nvSpPr>
        <p:spPr>
          <a:xfrm>
            <a:off x="5091430" y="1953895"/>
            <a:ext cx="2010410" cy="275590"/>
          </a:xfrm>
          <a:prstGeom prst="rect">
            <a:avLst/>
          </a:prstGeom>
          <a:noFill/>
          <a:ln>
            <a:noFill/>
          </a:ln>
        </p:spPr>
        <p:txBody>
          <a:bodyPr wrap="square" rtlCol="0">
            <a:spAutoFit/>
          </a:bodyPr>
          <a:lstStyle/>
          <a:p>
            <a:pPr algn="dist"/>
            <a:r>
              <a:rPr lang="en-US" altLang="zh-CN" sz="1200" dirty="0">
                <a:solidFill>
                  <a:srgbClr val="1F4E79"/>
                </a:solidFill>
                <a:latin typeface="微软雅黑" panose="020B0503020204020204" pitchFamily="34" charset="-122"/>
                <a:ea typeface="微软雅黑" panose="020B0503020204020204" pitchFamily="34" charset="-122"/>
              </a:rPr>
              <a:t>CONTENTS</a:t>
            </a:r>
          </a:p>
        </p:txBody>
      </p:sp>
      <p:sp>
        <p:nvSpPr>
          <p:cNvPr id="52" name="文本框 51"/>
          <p:cNvSpPr txBox="1"/>
          <p:nvPr/>
        </p:nvSpPr>
        <p:spPr>
          <a:xfrm>
            <a:off x="2807970" y="2608580"/>
            <a:ext cx="2672080" cy="460375"/>
          </a:xfrm>
          <a:prstGeom prst="rect">
            <a:avLst/>
          </a:prstGeom>
          <a:noFill/>
        </p:spPr>
        <p:txBody>
          <a:bodyPr wrap="square" rtlCol="0">
            <a:spAutoFit/>
          </a:bodyPr>
          <a:lstStyle/>
          <a:p>
            <a:pPr algn="l"/>
            <a:r>
              <a:rPr lang="zh-CN" altLang="en-US" sz="2400" dirty="0">
                <a:solidFill>
                  <a:srgbClr val="1F4E79"/>
                </a:solidFill>
                <a:latin typeface="微软雅黑" panose="020B0503020204020204" pitchFamily="34" charset="-122"/>
                <a:ea typeface="微软雅黑" panose="020B0503020204020204" pitchFamily="34" charset="-122"/>
              </a:rPr>
              <a:t>研究背景及意义</a:t>
            </a:r>
          </a:p>
        </p:txBody>
      </p:sp>
      <p:sp>
        <p:nvSpPr>
          <p:cNvPr id="53" name="文本框 52"/>
          <p:cNvSpPr txBox="1"/>
          <p:nvPr/>
        </p:nvSpPr>
        <p:spPr>
          <a:xfrm>
            <a:off x="2807970" y="3817620"/>
            <a:ext cx="3127375" cy="460375"/>
          </a:xfrm>
          <a:prstGeom prst="rect">
            <a:avLst/>
          </a:prstGeom>
          <a:noFill/>
        </p:spPr>
        <p:txBody>
          <a:bodyPr wrap="square" rtlCol="0">
            <a:spAutoFit/>
          </a:bodyPr>
          <a:lstStyle/>
          <a:p>
            <a:pPr algn="l"/>
            <a:r>
              <a:rPr lang="zh-CN" altLang="en-US" sz="2400">
                <a:solidFill>
                  <a:srgbClr val="1F4E79"/>
                </a:solidFill>
                <a:latin typeface="微软雅黑" panose="020B0503020204020204" pitchFamily="34" charset="-122"/>
                <a:ea typeface="微软雅黑" panose="020B0503020204020204" pitchFamily="34" charset="-122"/>
              </a:rPr>
              <a:t>研究内容</a:t>
            </a:r>
          </a:p>
        </p:txBody>
      </p:sp>
      <p:sp>
        <p:nvSpPr>
          <p:cNvPr id="57" name="文本框 56"/>
          <p:cNvSpPr txBox="1"/>
          <p:nvPr/>
        </p:nvSpPr>
        <p:spPr>
          <a:xfrm>
            <a:off x="1934845" y="2580640"/>
            <a:ext cx="873125" cy="645160"/>
          </a:xfrm>
          <a:prstGeom prst="rect">
            <a:avLst/>
          </a:prstGeom>
          <a:noFill/>
        </p:spPr>
        <p:txBody>
          <a:bodyPr wrap="square" rtlCol="0">
            <a:spAutoFit/>
          </a:bodyPr>
          <a:lstStyle/>
          <a:p>
            <a:pPr algn="l"/>
            <a:r>
              <a:rPr lang="en-US" altLang="zh-CN" sz="3600" dirty="0">
                <a:solidFill>
                  <a:srgbClr val="1F4E79"/>
                </a:solidFill>
                <a:latin typeface="微软雅黑" panose="020B0503020204020204" pitchFamily="34" charset="-122"/>
                <a:ea typeface="微软雅黑" panose="020B0503020204020204" pitchFamily="34" charset="-122"/>
              </a:rPr>
              <a:t>01</a:t>
            </a:r>
          </a:p>
        </p:txBody>
      </p:sp>
      <p:sp>
        <p:nvSpPr>
          <p:cNvPr id="63" name="文本框 62"/>
          <p:cNvSpPr txBox="1"/>
          <p:nvPr/>
        </p:nvSpPr>
        <p:spPr>
          <a:xfrm>
            <a:off x="1934845" y="3720465"/>
            <a:ext cx="873125" cy="645160"/>
          </a:xfrm>
          <a:prstGeom prst="rect">
            <a:avLst/>
          </a:prstGeom>
          <a:noFill/>
        </p:spPr>
        <p:txBody>
          <a:bodyPr wrap="square" rtlCol="0">
            <a:spAutoFit/>
          </a:bodyPr>
          <a:lstStyle/>
          <a:p>
            <a:pPr algn="l"/>
            <a:r>
              <a:rPr lang="en-US" altLang="zh-CN" sz="3600" dirty="0">
                <a:solidFill>
                  <a:srgbClr val="1F4E79"/>
                </a:solidFill>
                <a:latin typeface="微软雅黑" panose="020B0503020204020204" pitchFamily="34" charset="-122"/>
                <a:ea typeface="微软雅黑" panose="020B0503020204020204" pitchFamily="34" charset="-122"/>
              </a:rPr>
              <a:t>02</a:t>
            </a:r>
          </a:p>
        </p:txBody>
      </p:sp>
      <p:sp>
        <p:nvSpPr>
          <p:cNvPr id="55" name="文本框 54"/>
          <p:cNvSpPr txBox="1"/>
          <p:nvPr>
            <p:custDataLst>
              <p:tags r:id="rId3"/>
            </p:custDataLst>
          </p:nvPr>
        </p:nvSpPr>
        <p:spPr>
          <a:xfrm>
            <a:off x="7179310" y="2608580"/>
            <a:ext cx="3316605" cy="460375"/>
          </a:xfrm>
          <a:prstGeom prst="rect">
            <a:avLst/>
          </a:prstGeom>
          <a:noFill/>
        </p:spPr>
        <p:txBody>
          <a:bodyPr wrap="square" rtlCol="0">
            <a:spAutoFit/>
          </a:bodyPr>
          <a:lstStyle/>
          <a:p>
            <a:pPr algn="l"/>
            <a:r>
              <a:rPr lang="zh-CN" altLang="en-US" sz="2400" dirty="0">
                <a:solidFill>
                  <a:srgbClr val="1F4E79"/>
                </a:solidFill>
                <a:latin typeface="微软雅黑" panose="020B0503020204020204" pitchFamily="34" charset="-122"/>
                <a:ea typeface="微软雅黑" panose="020B0503020204020204" pitchFamily="34" charset="-122"/>
                <a:sym typeface="+mn-ea"/>
              </a:rPr>
              <a:t>项目基础</a:t>
            </a:r>
          </a:p>
        </p:txBody>
      </p:sp>
      <p:sp>
        <p:nvSpPr>
          <p:cNvPr id="56" name="文本框 55"/>
          <p:cNvSpPr txBox="1"/>
          <p:nvPr/>
        </p:nvSpPr>
        <p:spPr>
          <a:xfrm>
            <a:off x="7179310" y="3821430"/>
            <a:ext cx="3317240" cy="460375"/>
          </a:xfrm>
          <a:prstGeom prst="rect">
            <a:avLst/>
          </a:prstGeom>
          <a:noFill/>
        </p:spPr>
        <p:txBody>
          <a:bodyPr wrap="square" rtlCol="0">
            <a:spAutoFit/>
          </a:bodyPr>
          <a:lstStyle/>
          <a:p>
            <a:pPr algn="l"/>
            <a:r>
              <a:rPr lang="zh-CN" altLang="en-US" sz="2400">
                <a:solidFill>
                  <a:srgbClr val="1F4E79"/>
                </a:solidFill>
                <a:latin typeface="微软雅黑" panose="020B0503020204020204" pitchFamily="34" charset="-122"/>
                <a:ea typeface="微软雅黑" panose="020B0503020204020204" pitchFamily="34" charset="-122"/>
              </a:rPr>
              <a:t>研究计划及目标</a:t>
            </a:r>
          </a:p>
        </p:txBody>
      </p:sp>
      <p:sp>
        <p:nvSpPr>
          <p:cNvPr id="65" name="文本框 64"/>
          <p:cNvSpPr txBox="1"/>
          <p:nvPr/>
        </p:nvSpPr>
        <p:spPr>
          <a:xfrm>
            <a:off x="6306185" y="2608580"/>
            <a:ext cx="873125" cy="645160"/>
          </a:xfrm>
          <a:prstGeom prst="rect">
            <a:avLst/>
          </a:prstGeom>
          <a:noFill/>
        </p:spPr>
        <p:txBody>
          <a:bodyPr wrap="square" rtlCol="0">
            <a:spAutoFit/>
          </a:bodyPr>
          <a:lstStyle/>
          <a:p>
            <a:pPr algn="l"/>
            <a:r>
              <a:rPr lang="en-US" altLang="zh-CN" sz="3600" dirty="0">
                <a:solidFill>
                  <a:srgbClr val="1F4E79"/>
                </a:solidFill>
                <a:latin typeface="微软雅黑" panose="020B0503020204020204" pitchFamily="34" charset="-122"/>
                <a:ea typeface="微软雅黑" panose="020B0503020204020204" pitchFamily="34" charset="-122"/>
              </a:rPr>
              <a:t>04</a:t>
            </a:r>
          </a:p>
        </p:txBody>
      </p:sp>
      <p:sp>
        <p:nvSpPr>
          <p:cNvPr id="66" name="文本框 65"/>
          <p:cNvSpPr txBox="1"/>
          <p:nvPr/>
        </p:nvSpPr>
        <p:spPr>
          <a:xfrm>
            <a:off x="6312535" y="3729990"/>
            <a:ext cx="873125" cy="645160"/>
          </a:xfrm>
          <a:prstGeom prst="rect">
            <a:avLst/>
          </a:prstGeom>
          <a:noFill/>
        </p:spPr>
        <p:txBody>
          <a:bodyPr wrap="square" rtlCol="0">
            <a:spAutoFit/>
          </a:bodyPr>
          <a:lstStyle/>
          <a:p>
            <a:pPr algn="l"/>
            <a:r>
              <a:rPr lang="en-US" altLang="zh-CN" sz="3600" dirty="0">
                <a:solidFill>
                  <a:srgbClr val="1F4E79"/>
                </a:solidFill>
                <a:latin typeface="微软雅黑" panose="020B0503020204020204" pitchFamily="34" charset="-122"/>
                <a:ea typeface="微软雅黑" panose="020B0503020204020204" pitchFamily="34" charset="-122"/>
              </a:rPr>
              <a:t>05</a:t>
            </a:r>
          </a:p>
        </p:txBody>
      </p:sp>
      <p:pic>
        <p:nvPicPr>
          <p:cNvPr id="4" name="图片 3" descr="本科生院-蓝色 "/>
          <p:cNvPicPr>
            <a:picLocks noChangeAspect="1"/>
          </p:cNvPicPr>
          <p:nvPr userDrawn="1">
            <p:custDataLst>
              <p:tags r:id="rId4"/>
            </p:custDataLst>
          </p:nvPr>
        </p:nvPicPr>
        <p:blipFill>
          <a:blip r:embed="rId8"/>
          <a:srcRect r="41098" b="-6539"/>
          <a:stretch>
            <a:fillRect/>
          </a:stretch>
        </p:blipFill>
        <p:spPr>
          <a:xfrm>
            <a:off x="9603740" y="165735"/>
            <a:ext cx="2359025" cy="762000"/>
          </a:xfrm>
          <a:prstGeom prst="rect">
            <a:avLst/>
          </a:prstGeom>
        </p:spPr>
      </p:pic>
      <p:sp>
        <p:nvSpPr>
          <p:cNvPr id="2" name="文本框 1"/>
          <p:cNvSpPr txBox="1"/>
          <p:nvPr>
            <p:custDataLst>
              <p:tags r:id="rId5"/>
            </p:custDataLst>
          </p:nvPr>
        </p:nvSpPr>
        <p:spPr>
          <a:xfrm>
            <a:off x="1934845" y="4943475"/>
            <a:ext cx="873125" cy="645160"/>
          </a:xfrm>
          <a:prstGeom prst="rect">
            <a:avLst/>
          </a:prstGeom>
          <a:noFill/>
        </p:spPr>
        <p:txBody>
          <a:bodyPr wrap="square" rtlCol="0">
            <a:spAutoFit/>
          </a:bodyPr>
          <a:lstStyle/>
          <a:p>
            <a:pPr algn="l"/>
            <a:r>
              <a:rPr lang="en-US" altLang="zh-CN" sz="3600" dirty="0">
                <a:solidFill>
                  <a:srgbClr val="1F4E79"/>
                </a:solidFill>
                <a:latin typeface="微软雅黑" panose="020B0503020204020204" pitchFamily="34" charset="-122"/>
                <a:ea typeface="微软雅黑" panose="020B0503020204020204" pitchFamily="34" charset="-122"/>
              </a:rPr>
              <a:t>03</a:t>
            </a:r>
          </a:p>
        </p:txBody>
      </p:sp>
      <p:sp>
        <p:nvSpPr>
          <p:cNvPr id="3" name="文本框 2"/>
          <p:cNvSpPr txBox="1"/>
          <p:nvPr/>
        </p:nvSpPr>
        <p:spPr>
          <a:xfrm>
            <a:off x="2807970" y="5017135"/>
            <a:ext cx="4064000" cy="460375"/>
          </a:xfrm>
          <a:prstGeom prst="rect">
            <a:avLst/>
          </a:prstGeom>
          <a:noFill/>
        </p:spPr>
        <p:txBody>
          <a:bodyPr wrap="square" rtlCol="0">
            <a:spAutoFit/>
          </a:bodyPr>
          <a:lstStyle/>
          <a:p>
            <a:pPr algn="l">
              <a:buClrTx/>
              <a:buSzTx/>
              <a:buFontTx/>
            </a:pPr>
            <a:r>
              <a:rPr lang="zh-CN" altLang="en-US" sz="2400">
                <a:solidFill>
                  <a:srgbClr val="1F4E79"/>
                </a:solidFill>
                <a:latin typeface="微软雅黑" panose="020B0503020204020204" pitchFamily="34" charset="-122"/>
                <a:ea typeface="微软雅黑" panose="020B0503020204020204" pitchFamily="34" charset="-122"/>
              </a:rPr>
              <a:t>研究方案和技术路线</a:t>
            </a:r>
          </a:p>
        </p:txBody>
      </p:sp>
      <p:sp>
        <p:nvSpPr>
          <p:cNvPr id="5" name="文本框 4"/>
          <p:cNvSpPr txBox="1"/>
          <p:nvPr/>
        </p:nvSpPr>
        <p:spPr>
          <a:xfrm>
            <a:off x="6358890" y="4932680"/>
            <a:ext cx="4064000" cy="645160"/>
          </a:xfrm>
          <a:prstGeom prst="rect">
            <a:avLst/>
          </a:prstGeom>
          <a:noFill/>
        </p:spPr>
        <p:txBody>
          <a:bodyPr wrap="square" rtlCol="0">
            <a:spAutoFit/>
          </a:bodyPr>
          <a:lstStyle/>
          <a:p>
            <a:pPr algn="l">
              <a:buClrTx/>
              <a:buSzTx/>
              <a:buFontTx/>
            </a:pPr>
            <a:r>
              <a:rPr lang="en-US" altLang="zh-CN" sz="3600">
                <a:solidFill>
                  <a:srgbClr val="1F4E79"/>
                </a:solidFill>
                <a:latin typeface="微软雅黑" panose="020B0503020204020204" pitchFamily="34" charset="-122"/>
                <a:ea typeface="微软雅黑" panose="020B0503020204020204" pitchFamily="34" charset="-122"/>
              </a:rPr>
              <a:t>06  </a:t>
            </a:r>
            <a:r>
              <a:rPr lang="zh-CN" altLang="en-US" sz="2400">
                <a:solidFill>
                  <a:srgbClr val="1F4E79"/>
                </a:solidFill>
                <a:latin typeface="微软雅黑" panose="020B0503020204020204" pitchFamily="34" charset="-122"/>
                <a:ea typeface="微软雅黑" panose="020B0503020204020204" pitchFamily="34" charset="-122"/>
              </a:rPr>
              <a:t>组员分工</a:t>
            </a:r>
          </a:p>
        </p:txBody>
      </p:sp>
      <p:sp>
        <p:nvSpPr>
          <p:cNvPr id="11" name="灯片编号占位符 10"/>
          <p:cNvSpPr>
            <a:spLocks noGrp="1"/>
          </p:cNvSpPr>
          <p:nvPr>
            <p:ph type="sldNum" sz="quarter" idx="12"/>
          </p:nvPr>
        </p:nvSpPr>
        <p:spPr/>
        <p:txBody>
          <a:bodyPr/>
          <a:lstStyle/>
          <a:p>
            <a:fld id="{CFEDF8AC-8F01-4418-A289-26E223CADA1F}" type="slidenum">
              <a:rPr lang="zh-CN" altLang="en-US" smtClean="0"/>
              <a:pPr/>
              <a:t>2</a:t>
            </a:fld>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FEDF8AC-8F01-4418-A289-26E223CADA1F}" type="slidenum">
              <a:rPr lang="zh-CN" altLang="en-US" smtClean="0"/>
              <a:t>20</a:t>
            </a:fld>
            <a:endParaRPr lang="zh-CN" altLang="en-US" dirty="0"/>
          </a:p>
        </p:txBody>
      </p:sp>
      <p:sp>
        <p:nvSpPr>
          <p:cNvPr id="5"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4759643" y="342265"/>
            <a:ext cx="2672080" cy="460375"/>
          </a:xfrm>
          <a:prstGeom prst="rect">
            <a:avLst/>
          </a:prstGeom>
          <a:noFill/>
        </p:spPr>
        <p:txBody>
          <a:bodyPr wrap="square" rtlCol="0">
            <a:spAutoFit/>
          </a:bodyPr>
          <a:lstStyle/>
          <a:p>
            <a:pPr algn="ctr"/>
            <a:r>
              <a:rPr lang="zh-CN" altLang="en-US" sz="2400" dirty="0">
                <a:solidFill>
                  <a:srgbClr val="1F4E79"/>
                </a:solidFill>
                <a:latin typeface="微软雅黑" panose="020B0503020204020204" pitchFamily="34" charset="-122"/>
                <a:ea typeface="微软雅黑" panose="020B0503020204020204" pitchFamily="34" charset="-122"/>
              </a:rPr>
              <a:t>参考文献</a:t>
            </a:r>
          </a:p>
        </p:txBody>
      </p:sp>
      <p:sp>
        <p:nvSpPr>
          <p:cNvPr id="8" name="文本框 7"/>
          <p:cNvSpPr txBox="1"/>
          <p:nvPr/>
        </p:nvSpPr>
        <p:spPr>
          <a:xfrm>
            <a:off x="781396" y="1297407"/>
            <a:ext cx="10805359" cy="4708981"/>
          </a:xfrm>
          <a:prstGeom prst="rect">
            <a:avLst/>
          </a:prstGeom>
          <a:noFill/>
        </p:spPr>
        <p:txBody>
          <a:bodyPr wrap="square">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[1]M. Jin, S. Wang, L. Ma, Z. Chu, J. Y. Zhang, X. Shi, P.-Y. Chen,Y. Liang, Y.-F. Li, S. Pan, and Q. Wen, “Time-LLM: Time series forecasting by reprogramming large language models,” arXivpreprint arXiv:2310.01728, 2023.</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[2] Zhou, T., Niu, P., Sun, L., &amp; Jin, R. (2023). One fits all: Power general time series analysis by pretrained lm. Advances in neural information processing systems, 36, 43322-43355.</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[3]Gruver, N., Finzi, M., Qiu, S., &amp; Wilson, A. G. (2024). Large language models are zero-shot time series forecasters. Advances in Neural Information Processing Systems, 36.</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[4]Nie, Y., Nguyen, N. H., Sinthong, P., &amp; Kalagnanam, J. (2022). A time series is worth 64 words: Long-term forecasting with transformers. arXiv preprint arXiv:2211.14730.</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[5]Jin, M., Wen, Q., Liang, Y., Zhang, C., Xue, S., Wang, X., ... &amp; Xiong, H. (2023). Large models for time series and spatio-temporal data: A survey and outlook. arXiv preprint arXiv:2310.10196.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8900000">
            <a:off x="1159972"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2164715" y="2632710"/>
            <a:ext cx="8152765" cy="1014730"/>
          </a:xfrm>
          <a:prstGeom prst="rect">
            <a:avLst/>
          </a:prstGeom>
          <a:noFill/>
        </p:spPr>
        <p:txBody>
          <a:bodyPr wrap="square" rtlCol="0">
            <a:spAutoFit/>
          </a:bodyPr>
          <a:lstStyle/>
          <a:p>
            <a:pPr algn="ctr"/>
            <a:r>
              <a:rPr lang="zh-CN" altLang="en-US" sz="6000">
                <a:solidFill>
                  <a:srgbClr val="1F4E79"/>
                </a:solidFill>
                <a:latin typeface="微软雅黑" panose="020B0503020204020204" pitchFamily="34" charset="-122"/>
                <a:ea typeface="微软雅黑" panose="020B0503020204020204" pitchFamily="34" charset="-122"/>
              </a:rPr>
              <a:t>感谢各位老师批评指正</a:t>
            </a:r>
          </a:p>
        </p:txBody>
      </p:sp>
      <p:sp>
        <p:nvSpPr>
          <p:cNvPr id="51" name="文本框 50"/>
          <p:cNvSpPr txBox="1"/>
          <p:nvPr/>
        </p:nvSpPr>
        <p:spPr>
          <a:xfrm>
            <a:off x="3181350" y="3691255"/>
            <a:ext cx="6119495" cy="306705"/>
          </a:xfrm>
          <a:prstGeom prst="rect">
            <a:avLst/>
          </a:prstGeom>
          <a:noFill/>
        </p:spPr>
        <p:txBody>
          <a:bodyPr wrap="square" rtlCol="0" anchor="t">
            <a:spAutoFit/>
          </a:bodyPr>
          <a:lstStyle/>
          <a:p>
            <a:pPr algn="dist"/>
            <a:r>
              <a:rPr lang="en-US" altLang="zh-CN" sz="1400" cap="all" dirty="0">
                <a:solidFill>
                  <a:srgbClr val="1F4E79"/>
                </a:solidFill>
                <a:uFillTx/>
                <a:latin typeface="微软雅黑" panose="020B0503020204020204" pitchFamily="34" charset="-122"/>
                <a:ea typeface="微软雅黑" panose="020B0503020204020204" pitchFamily="34" charset="-122"/>
              </a:rPr>
              <a:t>THANKS FOR YOUR LISTENING</a:t>
            </a:r>
          </a:p>
        </p:txBody>
      </p:sp>
      <p:pic>
        <p:nvPicPr>
          <p:cNvPr id="4" name="图片 3"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5" name="灯片编号占位符 4"/>
          <p:cNvSpPr>
            <a:spLocks noGrp="1"/>
          </p:cNvSpPr>
          <p:nvPr>
            <p:ph type="sldNum" sz="quarter" idx="12"/>
          </p:nvPr>
        </p:nvSpPr>
        <p:spPr/>
        <p:txBody>
          <a:bodyPr/>
          <a:lstStyle/>
          <a:p>
            <a:fld id="{CFEDF8AC-8F01-4418-A289-26E223CADA1F}" type="slidenum">
              <a:rPr lang="zh-CN" altLang="en-US" smtClean="0"/>
              <a:pPr/>
              <a:t>21</a:t>
            </a:fld>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0" name="任意多边形 9"/>
          <p:cNvSpPr/>
          <p:nvPr/>
        </p:nvSpPr>
        <p:spPr>
          <a:xfrm rot="18900000">
            <a:off x="910590"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4679315" y="1569085"/>
            <a:ext cx="2978785" cy="1445260"/>
          </a:xfrm>
          <a:prstGeom prst="rect">
            <a:avLst/>
          </a:prstGeom>
          <a:noFill/>
        </p:spPr>
        <p:txBody>
          <a:bodyPr wrap="square" rtlCol="0">
            <a:spAutoFit/>
          </a:bodyPr>
          <a:lstStyle/>
          <a:p>
            <a:pPr algn="ctr"/>
            <a:r>
              <a:rPr lang="en-US" altLang="zh-CN" sz="8800" dirty="0">
                <a:solidFill>
                  <a:srgbClr val="1F4E79"/>
                </a:solidFill>
                <a:latin typeface="微软雅黑" panose="020B0503020204020204" pitchFamily="34" charset="-122"/>
                <a:ea typeface="微软雅黑" panose="020B0503020204020204" pitchFamily="34" charset="-122"/>
              </a:rPr>
              <a:t>01</a:t>
            </a:r>
          </a:p>
        </p:txBody>
      </p:sp>
      <p:sp>
        <p:nvSpPr>
          <p:cNvPr id="6" name="文本框 5"/>
          <p:cNvSpPr txBox="1"/>
          <p:nvPr/>
        </p:nvSpPr>
        <p:spPr>
          <a:xfrm>
            <a:off x="3880803" y="3014345"/>
            <a:ext cx="4574540" cy="829945"/>
          </a:xfrm>
          <a:prstGeom prst="rect">
            <a:avLst/>
          </a:prstGeom>
          <a:noFill/>
        </p:spPr>
        <p:txBody>
          <a:bodyPr wrap="square" rtlCol="0">
            <a:spAutoFit/>
          </a:bodyPr>
          <a:lstStyle/>
          <a:p>
            <a:pPr algn="ctr"/>
            <a:r>
              <a:rPr lang="zh-CN" altLang="en-US" sz="4800" b="1" dirty="0">
                <a:solidFill>
                  <a:srgbClr val="1F4E79"/>
                </a:solidFill>
                <a:latin typeface="微软雅黑" panose="020B0503020204020204" pitchFamily="34" charset="-122"/>
                <a:ea typeface="微软雅黑" panose="020B0503020204020204" pitchFamily="34" charset="-122"/>
              </a:rPr>
              <a:t>研究背景及意义</a:t>
            </a:r>
          </a:p>
        </p:txBody>
      </p:sp>
      <p:sp>
        <p:nvSpPr>
          <p:cNvPr id="2" name="文本框 1"/>
          <p:cNvSpPr txBox="1"/>
          <p:nvPr/>
        </p:nvSpPr>
        <p:spPr>
          <a:xfrm>
            <a:off x="3357245" y="3718560"/>
            <a:ext cx="5434215" cy="56951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200000"/>
              </a:lnSpc>
            </a:pPr>
            <a:r>
              <a:rPr lang="zh-CN" altLang="en-US"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研究背景</a:t>
            </a:r>
            <a:r>
              <a:rPr lang="en-US" altLang="zh-CN"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a:t>
            </a:r>
            <a:r>
              <a:rPr lang="zh-CN" altLang="en-US"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研究意义</a:t>
            </a:r>
            <a:endParaRPr lang="zh-CN" altLang="en-US" kern="0" noProof="0" dirty="0">
              <a:ln>
                <a:noFill/>
              </a:ln>
              <a:solidFill>
                <a:srgbClr val="1F4E79"/>
              </a:solidFill>
              <a:uLnTx/>
              <a:uFillTx/>
              <a:latin typeface="微软雅黑" panose="020B0503020204020204" pitchFamily="34" charset="-122"/>
              <a:ea typeface="微软雅黑" panose="020B0503020204020204" pitchFamily="34" charset="-122"/>
              <a:sym typeface="Arial" panose="020B0604020202090204" pitchFamily="34" charset="0"/>
            </a:endParaRPr>
          </a:p>
        </p:txBody>
      </p:sp>
      <p:cxnSp>
        <p:nvCxnSpPr>
          <p:cNvPr id="3" name="直接连接符 2"/>
          <p:cNvCxnSpPr/>
          <p:nvPr/>
        </p:nvCxnSpPr>
        <p:spPr>
          <a:xfrm>
            <a:off x="5471160" y="4822825"/>
            <a:ext cx="1249680" cy="0"/>
          </a:xfrm>
          <a:prstGeom prst="line">
            <a:avLst/>
          </a:prstGeom>
          <a:ln>
            <a:solidFill>
              <a:srgbClr val="1F4E79"/>
            </a:solidFill>
          </a:ln>
        </p:spPr>
        <p:style>
          <a:lnRef idx="1">
            <a:schemeClr val="accent1"/>
          </a:lnRef>
          <a:fillRef idx="0">
            <a:schemeClr val="accent1"/>
          </a:fillRef>
          <a:effectRef idx="0">
            <a:schemeClr val="accent1"/>
          </a:effectRef>
          <a:fontRef idx="minor">
            <a:schemeClr val="tx1"/>
          </a:fontRef>
        </p:style>
      </p:cxnSp>
      <p:pic>
        <p:nvPicPr>
          <p:cNvPr id="5" name="图片 4"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12" name="灯片编号占位符 11"/>
          <p:cNvSpPr>
            <a:spLocks noGrp="1"/>
          </p:cNvSpPr>
          <p:nvPr>
            <p:ph type="sldNum" sz="quarter" idx="12"/>
          </p:nvPr>
        </p:nvSpPr>
        <p:spPr>
          <a:xfrm>
            <a:off x="4724400" y="6356350"/>
            <a:ext cx="2743200" cy="324000"/>
          </a:xfrm>
        </p:spPr>
        <p:txBody>
          <a:bodyPr/>
          <a:lstStyle/>
          <a:p>
            <a:fld id="{CFEDF8AC-8F01-4418-A289-26E223CADA1F}" type="slidenum">
              <a:rPr lang="zh-CN" altLang="en-US" smtClean="0"/>
              <a:pPr/>
              <a:t>3</a:t>
            </a:fld>
            <a:endParaRPr lang="zh-CN" alt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759643" y="342265"/>
            <a:ext cx="2672080" cy="460375"/>
          </a:xfrm>
          <a:prstGeom prst="rect">
            <a:avLst/>
          </a:prstGeom>
          <a:noFill/>
        </p:spPr>
        <p:txBody>
          <a:bodyPr wrap="square" rtlCol="0">
            <a:spAutoFit/>
          </a:bodyPr>
          <a:lstStyle/>
          <a:p>
            <a:pPr algn="ctr"/>
            <a:r>
              <a:rPr lang="zh-CN" altLang="en-US" sz="2400">
                <a:solidFill>
                  <a:srgbClr val="1F4E79"/>
                </a:solidFill>
                <a:latin typeface="微软雅黑" panose="020B0503020204020204" pitchFamily="34" charset="-122"/>
                <a:ea typeface="微软雅黑" panose="020B0503020204020204" pitchFamily="34" charset="-122"/>
              </a:rPr>
              <a:t>研究背景及意义</a:t>
            </a:r>
          </a:p>
        </p:txBody>
      </p:sp>
      <p:sp>
        <p:nvSpPr>
          <p:cNvPr id="30" name="矩形 29">
            <a:extLst>
              <a:ext uri="{FF2B5EF4-FFF2-40B4-BE49-F238E27FC236}">
                <a16:creationId xmlns:a16="http://schemas.microsoft.com/office/drawing/2014/main" id="{BB265692-34D8-4DF7-9D54-D23D106A956D}"/>
              </a:ext>
            </a:extLst>
          </p:cNvPr>
          <p:cNvSpPr/>
          <p:nvPr/>
        </p:nvSpPr>
        <p:spPr>
          <a:xfrm>
            <a:off x="367742" y="910590"/>
            <a:ext cx="11455880" cy="1274004"/>
          </a:xfrm>
          <a:prstGeom prst="rect">
            <a:avLst/>
          </a:prstGeom>
          <a:ln w="38100">
            <a:solidFill>
              <a:schemeClr val="accent5">
                <a:lumMod val="75000"/>
              </a:schemeClr>
            </a:solidFill>
          </a:ln>
          <a:effectLst>
            <a:outerShdw blurRad="50800" dist="50800" dir="5400000" sx="104000" sy="104000" algn="ctr" rotWithShape="0">
              <a:srgbClr val="000000">
                <a:alpha val="43137"/>
              </a:srgbClr>
            </a:outerShdw>
          </a:effectLst>
        </p:spPr>
        <p:style>
          <a:lnRef idx="2">
            <a:schemeClr val="accent5"/>
          </a:lnRef>
          <a:fillRef idx="1">
            <a:schemeClr val="lt1"/>
          </a:fillRef>
          <a:effectRef idx="0">
            <a:schemeClr val="accent5"/>
          </a:effectRef>
          <a:fontRef idx="minor">
            <a:schemeClr val="dk1"/>
          </a:fontRef>
        </p:style>
        <p:txBody>
          <a:bodyPr rtlCol="0" anchor="ctr"/>
          <a:lstStyle/>
          <a:p>
            <a:pPr indent="540000" algn="just">
              <a:lnSpc>
                <a:spcPct val="150000"/>
              </a:lnSpc>
            </a:pPr>
            <a:r>
              <a:rPr lang="zh-CN" altLang="zh-CN" kern="100" dirty="0">
                <a:effectLst/>
                <a:latin typeface="微软雅黑" panose="020B0503020204020204" pitchFamily="34" charset="-122"/>
                <a:ea typeface="微软雅黑" panose="020B0503020204020204" pitchFamily="34" charset="-122"/>
              </a:rPr>
              <a:t>在《中华人民共和国国民经济和社会发展第十四个五年规划和</a:t>
            </a:r>
            <a:r>
              <a:rPr lang="en-US" altLang="zh-CN" kern="100" dirty="0">
                <a:effectLst/>
                <a:latin typeface="微软雅黑" panose="020B0503020204020204" pitchFamily="34" charset="-122"/>
                <a:ea typeface="微软雅黑" panose="020B0503020204020204" pitchFamily="34" charset="-122"/>
              </a:rPr>
              <a:t>2035</a:t>
            </a:r>
            <a:r>
              <a:rPr lang="zh-CN" altLang="zh-CN" kern="100" dirty="0">
                <a:effectLst/>
                <a:latin typeface="微软雅黑" panose="020B0503020204020204" pitchFamily="34" charset="-122"/>
                <a:ea typeface="微软雅黑" panose="020B0503020204020204" pitchFamily="34" charset="-122"/>
              </a:rPr>
              <a:t>年远景目标纲要》中，对经济预测与市场监管以及风险管理与异常检测提出了明确要求，为基于多尺度重编程的时序数据语义理解与预测方法研究提供了坚实的政策背景。</a:t>
            </a:r>
            <a:endParaRPr lang="en-US" altLang="zh-CN" kern="100" dirty="0">
              <a:effectLst/>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AC05310E-8139-4729-9E03-2085AECDCF63}"/>
              </a:ext>
            </a:extLst>
          </p:cNvPr>
          <p:cNvSpPr/>
          <p:nvPr/>
        </p:nvSpPr>
        <p:spPr>
          <a:xfrm>
            <a:off x="1396955" y="2415448"/>
            <a:ext cx="3609758" cy="1013552"/>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经济预测与市场监管</a:t>
            </a:r>
          </a:p>
        </p:txBody>
      </p:sp>
      <p:sp>
        <p:nvSpPr>
          <p:cNvPr id="32" name="矩形: 圆角 31">
            <a:extLst>
              <a:ext uri="{FF2B5EF4-FFF2-40B4-BE49-F238E27FC236}">
                <a16:creationId xmlns:a16="http://schemas.microsoft.com/office/drawing/2014/main" id="{602B3002-4EE0-41FE-9DF2-A48F1510D82D}"/>
              </a:ext>
            </a:extLst>
          </p:cNvPr>
          <p:cNvSpPr/>
          <p:nvPr/>
        </p:nvSpPr>
        <p:spPr>
          <a:xfrm>
            <a:off x="7057025" y="2396454"/>
            <a:ext cx="3514380" cy="1013552"/>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风险管理与异常检测</a:t>
            </a:r>
          </a:p>
        </p:txBody>
      </p:sp>
      <p:sp>
        <p:nvSpPr>
          <p:cNvPr id="33" name="矩形 32">
            <a:extLst>
              <a:ext uri="{FF2B5EF4-FFF2-40B4-BE49-F238E27FC236}">
                <a16:creationId xmlns:a16="http://schemas.microsoft.com/office/drawing/2014/main" id="{93312091-4655-4FBD-80DD-DC922CAD9382}"/>
              </a:ext>
            </a:extLst>
          </p:cNvPr>
          <p:cNvSpPr/>
          <p:nvPr/>
        </p:nvSpPr>
        <p:spPr>
          <a:xfrm>
            <a:off x="6476903" y="3680766"/>
            <a:ext cx="4674624" cy="2434935"/>
          </a:xfrm>
          <a:prstGeom prst="rect">
            <a:avLst/>
          </a:prstGeom>
          <a:ln w="38100">
            <a:solidFill>
              <a:schemeClr val="accent1"/>
            </a:solidFill>
          </a:ln>
          <a:effectLst>
            <a:outerShdw blurRad="50800" dist="50800" dir="5400000" sx="104000" sy="104000" algn="ctr" rotWithShape="0">
              <a:srgbClr val="000000">
                <a:alpha val="43137"/>
              </a:srgbClr>
            </a:outerShdw>
          </a:effectLst>
        </p:spPr>
        <p:style>
          <a:lnRef idx="2">
            <a:schemeClr val="accent5"/>
          </a:lnRef>
          <a:fillRef idx="1">
            <a:schemeClr val="lt1"/>
          </a:fillRef>
          <a:effectRef idx="0">
            <a:schemeClr val="accent5"/>
          </a:effectRef>
          <a:fontRef idx="minor">
            <a:schemeClr val="dk1"/>
          </a:fontRef>
        </p:style>
        <p:txBody>
          <a:bodyPr rtlCol="0" anchor="ctr"/>
          <a:lstStyle/>
          <a:p>
            <a:pPr indent="540000">
              <a:lnSpc>
                <a:spcPct val="150000"/>
              </a:lnSpc>
            </a:pPr>
            <a:r>
              <a:rPr lang="zh-CN" altLang="en-US" sz="2000" dirty="0">
                <a:latin typeface="微软雅黑" panose="020B0503020204020204" pitchFamily="34" charset="-122"/>
                <a:ea typeface="微软雅黑" panose="020B0503020204020204" pitchFamily="34" charset="-122"/>
              </a:rPr>
              <a:t>    时间序列预测在识别潜在风险（如金融市场波动、能源供应短缺）方面具有重要作用。通过实时数据分析，机构可以提前采取行动，降低风险对经济和社会的冲击。</a:t>
            </a:r>
          </a:p>
        </p:txBody>
      </p:sp>
      <p:sp>
        <p:nvSpPr>
          <p:cNvPr id="34" name="矩形 33">
            <a:extLst>
              <a:ext uri="{FF2B5EF4-FFF2-40B4-BE49-F238E27FC236}">
                <a16:creationId xmlns:a16="http://schemas.microsoft.com/office/drawing/2014/main" id="{368BFAF8-03CC-42B5-86C0-4B9BC5A25316}"/>
              </a:ext>
            </a:extLst>
          </p:cNvPr>
          <p:cNvSpPr/>
          <p:nvPr/>
        </p:nvSpPr>
        <p:spPr>
          <a:xfrm>
            <a:off x="966991" y="3680765"/>
            <a:ext cx="4674624" cy="2434935"/>
          </a:xfrm>
          <a:prstGeom prst="rect">
            <a:avLst/>
          </a:prstGeom>
          <a:ln w="38100">
            <a:solidFill>
              <a:schemeClr val="accent1"/>
            </a:solidFill>
          </a:ln>
          <a:effectLst>
            <a:outerShdw blurRad="50800" dist="50800" dir="5400000" sx="104000" sy="104000" algn="ctr" rotWithShape="0">
              <a:srgbClr val="000000">
                <a:alpha val="43137"/>
              </a:srgbClr>
            </a:outerShdw>
          </a:effectLst>
        </p:spPr>
        <p:style>
          <a:lnRef idx="2">
            <a:schemeClr val="accent5"/>
          </a:lnRef>
          <a:fillRef idx="1">
            <a:schemeClr val="lt1"/>
          </a:fillRef>
          <a:effectRef idx="0">
            <a:schemeClr val="accent5"/>
          </a:effectRef>
          <a:fontRef idx="minor">
            <a:schemeClr val="dk1"/>
          </a:fontRef>
        </p:style>
        <p:txBody>
          <a:bodyPr rtlCol="0" anchor="ctr"/>
          <a:lstStyle/>
          <a:p>
            <a:pPr indent="540000">
              <a:lnSpc>
                <a:spcPct val="150000"/>
              </a:lnSpc>
            </a:pPr>
            <a:r>
              <a:rPr lang="zh-CN" altLang="zh-CN" sz="2000" kern="100" dirty="0">
                <a:effectLst/>
                <a:latin typeface="微软雅黑" panose="020B0503020204020204" pitchFamily="34" charset="-122"/>
                <a:ea typeface="微软雅黑" panose="020B0503020204020204" pitchFamily="34" charset="-122"/>
              </a:rPr>
              <a:t>时间序列分析提供决策支持</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对于监控经济指标和市场趋势至关重要。通过精准的经济预测，</a:t>
            </a:r>
            <a:r>
              <a:rPr lang="zh-CN" altLang="zh-CN" sz="2000" kern="100" dirty="0">
                <a:latin typeface="微软雅黑" panose="020B0503020204020204" pitchFamily="34" charset="-122"/>
                <a:ea typeface="微软雅黑" panose="020B0503020204020204" pitchFamily="34" charset="-122"/>
              </a:rPr>
              <a:t>可以为宏观经济政策的及时调整，</a:t>
            </a:r>
            <a:r>
              <a:rPr lang="zh-CN" altLang="zh-CN" sz="2000" kern="100" dirty="0">
                <a:effectLst/>
                <a:latin typeface="微软雅黑" panose="020B0503020204020204" pitchFamily="34" charset="-122"/>
                <a:ea typeface="微软雅黑" panose="020B0503020204020204" pitchFamily="34" charset="-122"/>
              </a:rPr>
              <a:t>确保市场稳定，促进国内大循环的畅通。</a:t>
            </a:r>
            <a:endParaRPr lang="zh-CN" altLang="zh-CN" sz="1600" kern="100" dirty="0">
              <a:effectLst/>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F6A68547-50E2-4B05-A37D-21C658509285}"/>
              </a:ext>
            </a:extLst>
          </p:cNvPr>
          <p:cNvSpPr>
            <a:spLocks noGrp="1"/>
          </p:cNvSpPr>
          <p:nvPr>
            <p:ph type="sldNum" sz="quarter" idx="12"/>
          </p:nvPr>
        </p:nvSpPr>
        <p:spPr/>
        <p:txBody>
          <a:bodyPr/>
          <a:lstStyle/>
          <a:p>
            <a:fld id="{CFEDF8AC-8F01-4418-A289-26E223CADA1F}" type="slidenum">
              <a:rPr lang="zh-CN" altLang="en-US" smtClean="0"/>
              <a:t>4</a:t>
            </a:fld>
            <a:endParaRPr lang="zh-CN" alt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8900000">
            <a:off x="910590" y="-72834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1F4E79"/>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471160" y="4714240"/>
            <a:ext cx="1249680" cy="0"/>
          </a:xfrm>
          <a:prstGeom prst="line">
            <a:avLst/>
          </a:prstGeom>
          <a:ln>
            <a:solidFill>
              <a:srgbClr val="1F4E7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606925" y="1445895"/>
            <a:ext cx="2978785" cy="1445260"/>
          </a:xfrm>
          <a:prstGeom prst="rect">
            <a:avLst/>
          </a:prstGeom>
          <a:noFill/>
        </p:spPr>
        <p:txBody>
          <a:bodyPr wrap="square" rtlCol="0">
            <a:spAutoFit/>
          </a:bodyPr>
          <a:lstStyle/>
          <a:p>
            <a:pPr algn="ctr"/>
            <a:r>
              <a:rPr lang="en-US" altLang="zh-CN" sz="8800" dirty="0">
                <a:solidFill>
                  <a:srgbClr val="1F4E79"/>
                </a:solidFill>
                <a:latin typeface="微软雅黑" panose="020B0503020204020204" pitchFamily="34" charset="-122"/>
                <a:ea typeface="微软雅黑" panose="020B0503020204020204" pitchFamily="34" charset="-122"/>
              </a:rPr>
              <a:t>02</a:t>
            </a:r>
          </a:p>
        </p:txBody>
      </p:sp>
      <p:sp>
        <p:nvSpPr>
          <p:cNvPr id="6" name="文本框 5"/>
          <p:cNvSpPr txBox="1"/>
          <p:nvPr/>
        </p:nvSpPr>
        <p:spPr>
          <a:xfrm>
            <a:off x="3808413" y="3014345"/>
            <a:ext cx="4574540" cy="829945"/>
          </a:xfrm>
          <a:prstGeom prst="rect">
            <a:avLst/>
          </a:prstGeom>
          <a:noFill/>
        </p:spPr>
        <p:txBody>
          <a:bodyPr wrap="square" rtlCol="0">
            <a:spAutoFit/>
          </a:bodyPr>
          <a:lstStyle/>
          <a:p>
            <a:pPr algn="ctr"/>
            <a:r>
              <a:rPr lang="zh-CN" altLang="en-US" sz="4800" b="1" dirty="0">
                <a:solidFill>
                  <a:srgbClr val="1F4E79"/>
                </a:solidFill>
                <a:latin typeface="微软雅黑" panose="020B0503020204020204" pitchFamily="34" charset="-122"/>
                <a:ea typeface="微软雅黑" panose="020B0503020204020204" pitchFamily="34" charset="-122"/>
              </a:rPr>
              <a:t>研究内容</a:t>
            </a:r>
          </a:p>
        </p:txBody>
      </p:sp>
      <p:sp>
        <p:nvSpPr>
          <p:cNvPr id="2" name="文本框 1"/>
          <p:cNvSpPr txBox="1"/>
          <p:nvPr/>
        </p:nvSpPr>
        <p:spPr>
          <a:xfrm>
            <a:off x="4128269" y="3878094"/>
            <a:ext cx="404999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zh-CN" altLang="en-US" kern="0" noProof="0" dirty="0">
                <a:ln>
                  <a:noFill/>
                </a:ln>
                <a:solidFill>
                  <a:srgbClr val="1F4E79"/>
                </a:solidFill>
                <a:uLnTx/>
                <a:uFillTx/>
                <a:latin typeface="微软雅黑" panose="020B0503020204020204" pitchFamily="34" charset="-122"/>
                <a:ea typeface="微软雅黑" panose="020B0503020204020204" pitchFamily="34" charset="-122"/>
                <a:sym typeface="Arial" panose="020B0604020202090204" pitchFamily="34" charset="0"/>
              </a:rPr>
              <a:t>研究难点</a:t>
            </a:r>
            <a:r>
              <a:rPr lang="en-US" altLang="zh-CN" kern="0" noProof="0" dirty="0">
                <a:ln>
                  <a:noFill/>
                </a:ln>
                <a:solidFill>
                  <a:srgbClr val="1F4E79"/>
                </a:solidFill>
                <a:uLnTx/>
                <a:uFillTx/>
                <a:latin typeface="微软雅黑" panose="020B0503020204020204" pitchFamily="34" charset="-122"/>
                <a:ea typeface="微软雅黑" panose="020B0503020204020204" pitchFamily="34" charset="-122"/>
                <a:sym typeface="Arial" panose="020B0604020202090204" pitchFamily="34" charset="0"/>
              </a:rPr>
              <a:t>/</a:t>
            </a:r>
            <a:r>
              <a:rPr lang="zh-CN" altLang="en-US" kern="0"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研究创新点</a:t>
            </a:r>
            <a:endParaRPr lang="zh-CN" altLang="en-US" kern="0" noProof="0" dirty="0">
              <a:ln>
                <a:noFill/>
              </a:ln>
              <a:solidFill>
                <a:srgbClr val="1F4E79"/>
              </a:solidFill>
              <a:uLnTx/>
              <a:uFillTx/>
              <a:latin typeface="微软雅黑" panose="020B0503020204020204" pitchFamily="34" charset="-122"/>
              <a:ea typeface="微软雅黑" panose="020B0503020204020204" pitchFamily="34" charset="-122"/>
              <a:sym typeface="Arial" panose="020B0604020202090204" pitchFamily="34" charset="0"/>
            </a:endParaRPr>
          </a:p>
        </p:txBody>
      </p:sp>
      <p:pic>
        <p:nvPicPr>
          <p:cNvPr id="4" name="图片 3"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12" name="灯片编号占位符 11"/>
          <p:cNvSpPr>
            <a:spLocks noGrp="1"/>
          </p:cNvSpPr>
          <p:nvPr>
            <p:ph type="sldNum" sz="quarter" idx="12"/>
          </p:nvPr>
        </p:nvSpPr>
        <p:spPr/>
        <p:txBody>
          <a:bodyPr/>
          <a:lstStyle/>
          <a:p>
            <a:fld id="{CFEDF8AC-8F01-4418-A289-26E223CADA1F}" type="slidenum">
              <a:rPr lang="zh-CN" altLang="en-US" smtClean="0"/>
              <a:pPr/>
              <a:t>5</a:t>
            </a:fld>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圆角 30"/>
          <p:cNvSpPr/>
          <p:nvPr/>
        </p:nvSpPr>
        <p:spPr>
          <a:xfrm>
            <a:off x="763270" y="4798695"/>
            <a:ext cx="10623550" cy="139890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1"/>
            </p:custDataLst>
          </p:nvPr>
        </p:nvSpPr>
        <p:spPr>
          <a:xfrm>
            <a:off x="4830541" y="158982"/>
            <a:ext cx="2672080" cy="460375"/>
          </a:xfrm>
          <a:prstGeom prst="rect">
            <a:avLst/>
          </a:prstGeom>
          <a:noFill/>
        </p:spPr>
        <p:txBody>
          <a:bodyPr wrap="square" rtlCol="0">
            <a:spAutoFit/>
          </a:bodyPr>
          <a:lstStyle/>
          <a:p>
            <a:pPr algn="ctr"/>
            <a:r>
              <a:rPr lang="en-US" altLang="zh-CN" sz="2400" b="1" dirty="0">
                <a:solidFill>
                  <a:srgbClr val="1F4E79"/>
                </a:solidFill>
                <a:latin typeface="微软雅黑" panose="020B0503020204020204" pitchFamily="34" charset="-122"/>
                <a:ea typeface="微软雅黑" panose="020B0503020204020204" pitchFamily="34" charset="-122"/>
              </a:rPr>
              <a:t>2.1 </a:t>
            </a:r>
            <a:r>
              <a:rPr lang="zh-CN" altLang="en-US" sz="2400" b="1" dirty="0">
                <a:solidFill>
                  <a:srgbClr val="1F4E79"/>
                </a:solidFill>
                <a:latin typeface="微软雅黑" panose="020B0503020204020204" pitchFamily="34" charset="-122"/>
                <a:ea typeface="微软雅黑" panose="020B0503020204020204" pitchFamily="34" charset="-122"/>
              </a:rPr>
              <a:t>研究难点</a:t>
            </a:r>
          </a:p>
        </p:txBody>
      </p:sp>
      <p:sp>
        <p:nvSpPr>
          <p:cNvPr id="5" name="灯片编号占位符 4"/>
          <p:cNvSpPr>
            <a:spLocks noGrp="1"/>
          </p:cNvSpPr>
          <p:nvPr>
            <p:ph type="sldNum" sz="quarter" idx="12"/>
          </p:nvPr>
        </p:nvSpPr>
        <p:spPr/>
        <p:txBody>
          <a:bodyPr/>
          <a:lstStyle/>
          <a:p>
            <a:fld id="{CFEDF8AC-8F01-4418-A289-26E223CADA1F}" type="slidenum">
              <a:rPr lang="zh-CN" altLang="en-US" smtClean="0"/>
              <a:t>6</a:t>
            </a:fld>
            <a:endParaRPr lang="zh-CN" altLang="en-US" dirty="0"/>
          </a:p>
        </p:txBody>
      </p:sp>
      <p:pic>
        <p:nvPicPr>
          <p:cNvPr id="3" name="图片 2"/>
          <p:cNvPicPr>
            <a:picLocks noChangeAspect="1"/>
          </p:cNvPicPr>
          <p:nvPr/>
        </p:nvPicPr>
        <p:blipFill>
          <a:blip r:embed="rId4"/>
          <a:stretch>
            <a:fillRect/>
          </a:stretch>
        </p:blipFill>
        <p:spPr>
          <a:xfrm>
            <a:off x="0" y="1336604"/>
            <a:ext cx="12192000" cy="44397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a:extLst>
              <a:ext uri="{FF2B5EF4-FFF2-40B4-BE49-F238E27FC236}">
                <a16:creationId xmlns:a16="http://schemas.microsoft.com/office/drawing/2014/main" id="{BF91C2B0-4386-4286-9DE9-AC00B2FB6BBF}"/>
              </a:ext>
            </a:extLst>
          </p:cNvPr>
          <p:cNvSpPr/>
          <p:nvPr/>
        </p:nvSpPr>
        <p:spPr>
          <a:xfrm>
            <a:off x="2037939" y="2833971"/>
            <a:ext cx="8291145" cy="1762000"/>
          </a:xfrm>
          <a:prstGeom prst="roundRect">
            <a:avLst>
              <a:gd name="adj" fmla="val 6969"/>
            </a:avLst>
          </a:prstGeom>
          <a:solidFill>
            <a:schemeClr val="bg1"/>
          </a:solidFill>
          <a:ln w="50800">
            <a:gradFill>
              <a:gsLst>
                <a:gs pos="0">
                  <a:schemeClr val="bg1">
                    <a:lumMod val="85000"/>
                  </a:schemeClr>
                </a:gs>
                <a:gs pos="100000">
                  <a:srgbClr val="1F4E79"/>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1400" dirty="0"/>
          </a:p>
        </p:txBody>
      </p:sp>
      <p:sp>
        <p:nvSpPr>
          <p:cNvPr id="35" name="矩形: 圆角 34">
            <a:extLst>
              <a:ext uri="{FF2B5EF4-FFF2-40B4-BE49-F238E27FC236}">
                <a16:creationId xmlns:a16="http://schemas.microsoft.com/office/drawing/2014/main" id="{4134704F-26D2-421C-98AE-A067716407E8}"/>
              </a:ext>
            </a:extLst>
          </p:cNvPr>
          <p:cNvSpPr/>
          <p:nvPr/>
        </p:nvSpPr>
        <p:spPr>
          <a:xfrm>
            <a:off x="2052783" y="4739230"/>
            <a:ext cx="8276301" cy="1891707"/>
          </a:xfrm>
          <a:prstGeom prst="roundRect">
            <a:avLst>
              <a:gd name="adj" fmla="val 6969"/>
            </a:avLst>
          </a:prstGeom>
          <a:solidFill>
            <a:schemeClr val="bg1"/>
          </a:solidFill>
          <a:ln w="50800">
            <a:gradFill>
              <a:gsLst>
                <a:gs pos="0">
                  <a:schemeClr val="bg1">
                    <a:lumMod val="85000"/>
                  </a:schemeClr>
                </a:gs>
                <a:gs pos="100000">
                  <a:srgbClr val="1F4E79"/>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1400"/>
          </a:p>
        </p:txBody>
      </p:sp>
      <p:sp>
        <p:nvSpPr>
          <p:cNvPr id="33" name="矩形: 圆角 32">
            <a:extLst>
              <a:ext uri="{FF2B5EF4-FFF2-40B4-BE49-F238E27FC236}">
                <a16:creationId xmlns:a16="http://schemas.microsoft.com/office/drawing/2014/main" id="{F675F8D5-8021-4EA9-929A-E1CED80B6673}"/>
              </a:ext>
            </a:extLst>
          </p:cNvPr>
          <p:cNvSpPr/>
          <p:nvPr/>
        </p:nvSpPr>
        <p:spPr>
          <a:xfrm>
            <a:off x="2052782" y="917236"/>
            <a:ext cx="8276302" cy="1762000"/>
          </a:xfrm>
          <a:prstGeom prst="roundRect">
            <a:avLst>
              <a:gd name="adj" fmla="val 6969"/>
            </a:avLst>
          </a:prstGeom>
          <a:solidFill>
            <a:schemeClr val="bg1"/>
          </a:solidFill>
          <a:ln w="50800">
            <a:gradFill>
              <a:gsLst>
                <a:gs pos="0">
                  <a:schemeClr val="bg1">
                    <a:lumMod val="85000"/>
                  </a:schemeClr>
                </a:gs>
                <a:gs pos="100000">
                  <a:srgbClr val="1F4E79"/>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sz="1400"/>
          </a:p>
        </p:txBody>
      </p:sp>
      <p:sp>
        <p:nvSpPr>
          <p:cNvPr id="27" name="直角三角形 26"/>
          <p:cNvSpPr/>
          <p:nvPr/>
        </p:nvSpPr>
        <p:spPr>
          <a:xfrm>
            <a:off x="-345959" y="3779711"/>
            <a:ext cx="2743201" cy="3349953"/>
          </a:xfrm>
          <a:prstGeom prst="rtTriangl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文本框 28"/>
          <p:cNvSpPr txBox="1"/>
          <p:nvPr/>
        </p:nvSpPr>
        <p:spPr>
          <a:xfrm>
            <a:off x="4854893" y="342265"/>
            <a:ext cx="2672080" cy="460375"/>
          </a:xfrm>
          <a:prstGeom prst="rect">
            <a:avLst/>
          </a:prstGeom>
          <a:noFill/>
        </p:spPr>
        <p:txBody>
          <a:bodyPr wrap="square" rtlCol="0">
            <a:spAutoFit/>
          </a:bodyPr>
          <a:lstStyle/>
          <a:p>
            <a:pPr algn="ctr"/>
            <a:r>
              <a:rPr lang="en-US" altLang="zh-CN" sz="2400" b="1" dirty="0">
                <a:solidFill>
                  <a:srgbClr val="1F4E79"/>
                </a:solidFill>
                <a:latin typeface="微软雅黑" panose="020B0503020204020204" pitchFamily="34" charset="-122"/>
                <a:ea typeface="微软雅黑" panose="020B0503020204020204" pitchFamily="34" charset="-122"/>
              </a:rPr>
              <a:t>2.2 </a:t>
            </a:r>
            <a:r>
              <a:rPr lang="zh-CN" altLang="en-US" sz="2400" b="1" dirty="0">
                <a:solidFill>
                  <a:srgbClr val="1F4E79"/>
                </a:solidFill>
                <a:latin typeface="微软雅黑" panose="020B0503020204020204" pitchFamily="34" charset="-122"/>
                <a:ea typeface="微软雅黑" panose="020B0503020204020204" pitchFamily="34" charset="-122"/>
              </a:rPr>
              <a:t>研究创新点</a:t>
            </a:r>
          </a:p>
        </p:txBody>
      </p:sp>
      <p:sp>
        <p:nvSpPr>
          <p:cNvPr id="7" name="灯片编号占位符 6"/>
          <p:cNvSpPr>
            <a:spLocks noGrp="1"/>
          </p:cNvSpPr>
          <p:nvPr>
            <p:ph type="sldNum" sz="quarter" idx="12"/>
          </p:nvPr>
        </p:nvSpPr>
        <p:spPr>
          <a:xfrm>
            <a:off x="4724082" y="6332613"/>
            <a:ext cx="2743200" cy="365125"/>
          </a:xfrm>
        </p:spPr>
        <p:txBody>
          <a:bodyPr/>
          <a:lstStyle/>
          <a:p>
            <a:fld id="{CFEDF8AC-8F01-4418-A289-26E223CADA1F}" type="slidenum">
              <a:rPr lang="zh-CN" altLang="en-US" smtClean="0"/>
              <a:pPr/>
              <a:t>7</a:t>
            </a:fld>
            <a:endParaRPr lang="zh-CN" altLang="en-US" dirty="0"/>
          </a:p>
        </p:txBody>
      </p:sp>
      <p:sp>
        <p:nvSpPr>
          <p:cNvPr id="11" name="椭圆 10"/>
          <p:cNvSpPr/>
          <p:nvPr/>
        </p:nvSpPr>
        <p:spPr>
          <a:xfrm>
            <a:off x="1221887" y="4694729"/>
            <a:ext cx="755015" cy="755015"/>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椭圆 11"/>
          <p:cNvSpPr/>
          <p:nvPr/>
        </p:nvSpPr>
        <p:spPr>
          <a:xfrm>
            <a:off x="1221887" y="2869510"/>
            <a:ext cx="755015" cy="755015"/>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12"/>
          <p:cNvSpPr txBox="1"/>
          <p:nvPr/>
        </p:nvSpPr>
        <p:spPr>
          <a:xfrm>
            <a:off x="2112157" y="910590"/>
            <a:ext cx="4108817" cy="465640"/>
          </a:xfrm>
          <a:prstGeom prst="rect">
            <a:avLst/>
          </a:prstGeom>
          <a:noFill/>
        </p:spPr>
        <p:txBody>
          <a:bodyPr wrap="square" rtlCol="0">
            <a:spAutoFit/>
          </a:bodyPr>
          <a:lstStyle/>
          <a:p>
            <a:pPr algn="l" fontAlgn="auto">
              <a:lnSpc>
                <a:spcPct val="150000"/>
              </a:lnSpc>
            </a:pPr>
            <a:r>
              <a:rPr lang="zh-CN" altLang="en-US" b="1"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基于多尺度重编程的时序预测方法优化</a:t>
            </a:r>
          </a:p>
        </p:txBody>
      </p:sp>
      <p:sp>
        <p:nvSpPr>
          <p:cNvPr id="14" name="文本框 13"/>
          <p:cNvSpPr txBox="1"/>
          <p:nvPr/>
        </p:nvSpPr>
        <p:spPr>
          <a:xfrm>
            <a:off x="2112156" y="1283395"/>
            <a:ext cx="8157557" cy="17508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200000"/>
              </a:lnSpc>
              <a:buFont typeface="Wingdings" panose="05000000000000000000" pitchFamily="2" charset="2"/>
              <a:buChar char="u"/>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结合多尺度重编程与时序数据的语义对齐，为</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LLM</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提供更有效的输入</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endParaRPr>
          </a:p>
          <a:p>
            <a:pPr marL="285750" indent="-285750" algn="l" fontAlgn="auto">
              <a:lnSpc>
                <a:spcPct val="200000"/>
              </a:lnSpc>
              <a:buFont typeface="Wingdings" panose="05000000000000000000" pitchFamily="2" charset="2"/>
              <a:buChar char="u"/>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通过结合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LLM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的语义推理能力与时序特征，优化预测性能</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endParaRPr>
          </a:p>
          <a:p>
            <a:pPr marL="285750" indent="-285750" algn="l" fontAlgn="auto">
              <a:lnSpc>
                <a:spcPct val="200000"/>
              </a:lnSpc>
              <a:buFont typeface="Wingdings" panose="05000000000000000000" pitchFamily="2" charset="2"/>
              <a:buChar char="u"/>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e.g.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在长时间跨度的时序任务（如金融市场预测）中，实现高效、精准的预测。</a:t>
            </a:r>
          </a:p>
          <a:p>
            <a:pPr marL="285750" indent="-285750" algn="l" fontAlgn="auto">
              <a:lnSpc>
                <a:spcPct val="200000"/>
              </a:lnSpc>
              <a:buFont typeface="Wingdings" panose="05000000000000000000" pitchFamily="2" charset="2"/>
              <a:buChar char="u"/>
            </a:pP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endParaRPr>
          </a:p>
        </p:txBody>
      </p:sp>
      <p:sp>
        <p:nvSpPr>
          <p:cNvPr id="15" name="椭圆 14"/>
          <p:cNvSpPr/>
          <p:nvPr/>
        </p:nvSpPr>
        <p:spPr>
          <a:xfrm>
            <a:off x="1221887" y="960438"/>
            <a:ext cx="755015" cy="755015"/>
          </a:xfrm>
          <a:prstGeom prst="ellipse">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Freeform 28"/>
          <p:cNvSpPr>
            <a:spLocks noEditPoints="1"/>
          </p:cNvSpPr>
          <p:nvPr/>
        </p:nvSpPr>
        <p:spPr bwMode="auto">
          <a:xfrm>
            <a:off x="1406037" y="1144905"/>
            <a:ext cx="386080" cy="386080"/>
          </a:xfrm>
          <a:custGeom>
            <a:avLst/>
            <a:gdLst>
              <a:gd name="T0" fmla="*/ 183 w 184"/>
              <a:gd name="T1" fmla="*/ 76 h 184"/>
              <a:gd name="T2" fmla="*/ 183 w 184"/>
              <a:gd name="T3" fmla="*/ 76 h 184"/>
              <a:gd name="T4" fmla="*/ 179 w 184"/>
              <a:gd name="T5" fmla="*/ 72 h 184"/>
              <a:gd name="T6" fmla="*/ 175 w 184"/>
              <a:gd name="T7" fmla="*/ 76 h 184"/>
              <a:gd name="T8" fmla="*/ 175 w 184"/>
              <a:gd name="T9" fmla="*/ 76 h 184"/>
              <a:gd name="T10" fmla="*/ 174 w 184"/>
              <a:gd name="T11" fmla="*/ 76 h 184"/>
              <a:gd name="T12" fmla="*/ 176 w 184"/>
              <a:gd name="T13" fmla="*/ 92 h 184"/>
              <a:gd name="T14" fmla="*/ 92 w 184"/>
              <a:gd name="T15" fmla="*/ 176 h 184"/>
              <a:gd name="T16" fmla="*/ 8 w 184"/>
              <a:gd name="T17" fmla="*/ 92 h 184"/>
              <a:gd name="T18" fmla="*/ 92 w 184"/>
              <a:gd name="T19" fmla="*/ 8 h 184"/>
              <a:gd name="T20" fmla="*/ 155 w 184"/>
              <a:gd name="T21" fmla="*/ 36 h 184"/>
              <a:gd name="T22" fmla="*/ 130 w 184"/>
              <a:gd name="T23" fmla="*/ 36 h 184"/>
              <a:gd name="T24" fmla="*/ 128 w 184"/>
              <a:gd name="T25" fmla="*/ 38 h 184"/>
              <a:gd name="T26" fmla="*/ 128 w 184"/>
              <a:gd name="T27" fmla="*/ 42 h 184"/>
              <a:gd name="T28" fmla="*/ 130 w 184"/>
              <a:gd name="T29" fmla="*/ 44 h 184"/>
              <a:gd name="T30" fmla="*/ 162 w 184"/>
              <a:gd name="T31" fmla="*/ 44 h 184"/>
              <a:gd name="T32" fmla="*/ 162 w 184"/>
              <a:gd name="T33" fmla="*/ 44 h 184"/>
              <a:gd name="T34" fmla="*/ 166 w 184"/>
              <a:gd name="T35" fmla="*/ 44 h 184"/>
              <a:gd name="T36" fmla="*/ 167 w 184"/>
              <a:gd name="T37" fmla="*/ 44 h 184"/>
              <a:gd name="T38" fmla="*/ 168 w 184"/>
              <a:gd name="T39" fmla="*/ 42 h 184"/>
              <a:gd name="T40" fmla="*/ 168 w 184"/>
              <a:gd name="T41" fmla="*/ 38 h 184"/>
              <a:gd name="T42" fmla="*/ 168 w 184"/>
              <a:gd name="T43" fmla="*/ 38 h 184"/>
              <a:gd name="T44" fmla="*/ 169 w 184"/>
              <a:gd name="T45" fmla="*/ 6 h 184"/>
              <a:gd name="T46" fmla="*/ 167 w 184"/>
              <a:gd name="T47" fmla="*/ 4 h 184"/>
              <a:gd name="T48" fmla="*/ 163 w 184"/>
              <a:gd name="T49" fmla="*/ 4 h 184"/>
              <a:gd name="T50" fmla="*/ 161 w 184"/>
              <a:gd name="T51" fmla="*/ 6 h 184"/>
              <a:gd name="T52" fmla="*/ 160 w 184"/>
              <a:gd name="T53" fmla="*/ 30 h 184"/>
              <a:gd name="T54" fmla="*/ 92 w 184"/>
              <a:gd name="T55" fmla="*/ 0 h 184"/>
              <a:gd name="T56" fmla="*/ 0 w 184"/>
              <a:gd name="T57" fmla="*/ 92 h 184"/>
              <a:gd name="T58" fmla="*/ 92 w 184"/>
              <a:gd name="T59" fmla="*/ 184 h 184"/>
              <a:gd name="T60" fmla="*/ 184 w 184"/>
              <a:gd name="T61" fmla="*/ 92 h 184"/>
              <a:gd name="T62" fmla="*/ 183 w 184"/>
              <a:gd name="T63" fmla="*/ 76 h 184"/>
              <a:gd name="T64" fmla="*/ 160 w 184"/>
              <a:gd name="T65" fmla="*/ 36 h 184"/>
              <a:gd name="T66" fmla="*/ 160 w 184"/>
              <a:gd name="T67" fmla="*/ 36 h 184"/>
              <a:gd name="T68" fmla="*/ 160 w 184"/>
              <a:gd name="T6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4">
                <a:moveTo>
                  <a:pt x="183" y="76"/>
                </a:moveTo>
                <a:cubicBezTo>
                  <a:pt x="183" y="76"/>
                  <a:pt x="183" y="76"/>
                  <a:pt x="183" y="76"/>
                </a:cubicBezTo>
                <a:cubicBezTo>
                  <a:pt x="183" y="74"/>
                  <a:pt x="181" y="72"/>
                  <a:pt x="179" y="72"/>
                </a:cubicBezTo>
                <a:cubicBezTo>
                  <a:pt x="177" y="72"/>
                  <a:pt x="175" y="74"/>
                  <a:pt x="175" y="76"/>
                </a:cubicBezTo>
                <a:cubicBezTo>
                  <a:pt x="175" y="76"/>
                  <a:pt x="175" y="76"/>
                  <a:pt x="175" y="76"/>
                </a:cubicBezTo>
                <a:cubicBezTo>
                  <a:pt x="174" y="76"/>
                  <a:pt x="174" y="76"/>
                  <a:pt x="174" y="76"/>
                </a:cubicBezTo>
                <a:cubicBezTo>
                  <a:pt x="175" y="81"/>
                  <a:pt x="176" y="87"/>
                  <a:pt x="176" y="92"/>
                </a:cubicBezTo>
                <a:cubicBezTo>
                  <a:pt x="176" y="138"/>
                  <a:pt x="138" y="176"/>
                  <a:pt x="92" y="176"/>
                </a:cubicBezTo>
                <a:cubicBezTo>
                  <a:pt x="46" y="176"/>
                  <a:pt x="8" y="138"/>
                  <a:pt x="8" y="92"/>
                </a:cubicBezTo>
                <a:cubicBezTo>
                  <a:pt x="8" y="46"/>
                  <a:pt x="46" y="8"/>
                  <a:pt x="92" y="8"/>
                </a:cubicBezTo>
                <a:cubicBezTo>
                  <a:pt x="117" y="8"/>
                  <a:pt x="139" y="19"/>
                  <a:pt x="155" y="36"/>
                </a:cubicBezTo>
                <a:cubicBezTo>
                  <a:pt x="130" y="36"/>
                  <a:pt x="130" y="36"/>
                  <a:pt x="130" y="36"/>
                </a:cubicBezTo>
                <a:cubicBezTo>
                  <a:pt x="129" y="36"/>
                  <a:pt x="128" y="37"/>
                  <a:pt x="128" y="38"/>
                </a:cubicBezTo>
                <a:cubicBezTo>
                  <a:pt x="128" y="42"/>
                  <a:pt x="128" y="42"/>
                  <a:pt x="128" y="42"/>
                </a:cubicBezTo>
                <a:cubicBezTo>
                  <a:pt x="128" y="43"/>
                  <a:pt x="129" y="44"/>
                  <a:pt x="130" y="44"/>
                </a:cubicBezTo>
                <a:cubicBezTo>
                  <a:pt x="162" y="44"/>
                  <a:pt x="162" y="44"/>
                  <a:pt x="162" y="44"/>
                </a:cubicBezTo>
                <a:cubicBezTo>
                  <a:pt x="162" y="44"/>
                  <a:pt x="162" y="44"/>
                  <a:pt x="162" y="44"/>
                </a:cubicBezTo>
                <a:cubicBezTo>
                  <a:pt x="166" y="44"/>
                  <a:pt x="166" y="44"/>
                  <a:pt x="166" y="44"/>
                </a:cubicBezTo>
                <a:cubicBezTo>
                  <a:pt x="166" y="44"/>
                  <a:pt x="167" y="44"/>
                  <a:pt x="167" y="44"/>
                </a:cubicBezTo>
                <a:cubicBezTo>
                  <a:pt x="168" y="43"/>
                  <a:pt x="168" y="43"/>
                  <a:pt x="168" y="42"/>
                </a:cubicBezTo>
                <a:cubicBezTo>
                  <a:pt x="168" y="38"/>
                  <a:pt x="168" y="38"/>
                  <a:pt x="168" y="38"/>
                </a:cubicBezTo>
                <a:cubicBezTo>
                  <a:pt x="168" y="38"/>
                  <a:pt x="168" y="38"/>
                  <a:pt x="168" y="38"/>
                </a:cubicBezTo>
                <a:cubicBezTo>
                  <a:pt x="169" y="6"/>
                  <a:pt x="169" y="6"/>
                  <a:pt x="169" y="6"/>
                </a:cubicBezTo>
                <a:cubicBezTo>
                  <a:pt x="169" y="5"/>
                  <a:pt x="168" y="4"/>
                  <a:pt x="167" y="4"/>
                </a:cubicBezTo>
                <a:cubicBezTo>
                  <a:pt x="163" y="4"/>
                  <a:pt x="163" y="4"/>
                  <a:pt x="163" y="4"/>
                </a:cubicBezTo>
                <a:cubicBezTo>
                  <a:pt x="162" y="4"/>
                  <a:pt x="161" y="5"/>
                  <a:pt x="161" y="6"/>
                </a:cubicBezTo>
                <a:cubicBezTo>
                  <a:pt x="160" y="30"/>
                  <a:pt x="160" y="30"/>
                  <a:pt x="160" y="30"/>
                </a:cubicBezTo>
                <a:cubicBezTo>
                  <a:pt x="143" y="12"/>
                  <a:pt x="119" y="0"/>
                  <a:pt x="92" y="0"/>
                </a:cubicBezTo>
                <a:cubicBezTo>
                  <a:pt x="41" y="0"/>
                  <a:pt x="0" y="41"/>
                  <a:pt x="0" y="92"/>
                </a:cubicBezTo>
                <a:cubicBezTo>
                  <a:pt x="0" y="143"/>
                  <a:pt x="41" y="184"/>
                  <a:pt x="92" y="184"/>
                </a:cubicBezTo>
                <a:cubicBezTo>
                  <a:pt x="143" y="184"/>
                  <a:pt x="184" y="143"/>
                  <a:pt x="184" y="92"/>
                </a:cubicBezTo>
                <a:cubicBezTo>
                  <a:pt x="184" y="87"/>
                  <a:pt x="184" y="81"/>
                  <a:pt x="183" y="76"/>
                </a:cubicBezTo>
                <a:close/>
                <a:moveTo>
                  <a:pt x="160" y="36"/>
                </a:moveTo>
                <a:cubicBezTo>
                  <a:pt x="160" y="36"/>
                  <a:pt x="160" y="36"/>
                  <a:pt x="160" y="36"/>
                </a:cubicBezTo>
                <a:cubicBezTo>
                  <a:pt x="160" y="36"/>
                  <a:pt x="160" y="36"/>
                  <a:pt x="160" y="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7" name="Freeform 33"/>
          <p:cNvSpPr>
            <a:spLocks noEditPoints="1"/>
          </p:cNvSpPr>
          <p:nvPr/>
        </p:nvSpPr>
        <p:spPr bwMode="auto">
          <a:xfrm>
            <a:off x="1439692" y="3033975"/>
            <a:ext cx="318770" cy="386080"/>
          </a:xfrm>
          <a:custGeom>
            <a:avLst/>
            <a:gdLst>
              <a:gd name="T0" fmla="*/ 146 w 152"/>
              <a:gd name="T1" fmla="*/ 68 h 184"/>
              <a:gd name="T2" fmla="*/ 144 w 152"/>
              <a:gd name="T3" fmla="*/ 72 h 184"/>
              <a:gd name="T4" fmla="*/ 132 w 152"/>
              <a:gd name="T5" fmla="*/ 72 h 184"/>
              <a:gd name="T6" fmla="*/ 128 w 152"/>
              <a:gd name="T7" fmla="*/ 106 h 184"/>
              <a:gd name="T8" fmla="*/ 74 w 152"/>
              <a:gd name="T9" fmla="*/ 156 h 184"/>
              <a:gd name="T10" fmla="*/ 24 w 152"/>
              <a:gd name="T11" fmla="*/ 72 h 184"/>
              <a:gd name="T12" fmla="*/ 16 w 152"/>
              <a:gd name="T13" fmla="*/ 72 h 184"/>
              <a:gd name="T14" fmla="*/ 8 w 152"/>
              <a:gd name="T15" fmla="*/ 70 h 184"/>
              <a:gd name="T16" fmla="*/ 2 w 152"/>
              <a:gd name="T17" fmla="*/ 68 h 184"/>
              <a:gd name="T18" fmla="*/ 0 w 152"/>
              <a:gd name="T19" fmla="*/ 82 h 184"/>
              <a:gd name="T20" fmla="*/ 6 w 152"/>
              <a:gd name="T21" fmla="*/ 84 h 184"/>
              <a:gd name="T22" fmla="*/ 8 w 152"/>
              <a:gd name="T23" fmla="*/ 80 h 184"/>
              <a:gd name="T24" fmla="*/ 16 w 152"/>
              <a:gd name="T25" fmla="*/ 106 h 184"/>
              <a:gd name="T26" fmla="*/ 72 w 152"/>
              <a:gd name="T27" fmla="*/ 166 h 184"/>
              <a:gd name="T28" fmla="*/ 46 w 152"/>
              <a:gd name="T29" fmla="*/ 176 h 184"/>
              <a:gd name="T30" fmla="*/ 44 w 152"/>
              <a:gd name="T31" fmla="*/ 182 h 184"/>
              <a:gd name="T32" fmla="*/ 74 w 152"/>
              <a:gd name="T33" fmla="*/ 184 h 184"/>
              <a:gd name="T34" fmla="*/ 106 w 152"/>
              <a:gd name="T35" fmla="*/ 184 h 184"/>
              <a:gd name="T36" fmla="*/ 108 w 152"/>
              <a:gd name="T37" fmla="*/ 178 h 184"/>
              <a:gd name="T38" fmla="*/ 80 w 152"/>
              <a:gd name="T39" fmla="*/ 176 h 184"/>
              <a:gd name="T40" fmla="*/ 78 w 152"/>
              <a:gd name="T41" fmla="*/ 164 h 184"/>
              <a:gd name="T42" fmla="*/ 136 w 152"/>
              <a:gd name="T43" fmla="*/ 80 h 184"/>
              <a:gd name="T44" fmla="*/ 144 w 152"/>
              <a:gd name="T45" fmla="*/ 82 h 184"/>
              <a:gd name="T46" fmla="*/ 150 w 152"/>
              <a:gd name="T47" fmla="*/ 84 h 184"/>
              <a:gd name="T48" fmla="*/ 152 w 152"/>
              <a:gd name="T49" fmla="*/ 70 h 184"/>
              <a:gd name="T50" fmla="*/ 74 w 152"/>
              <a:gd name="T51" fmla="*/ 144 h 184"/>
              <a:gd name="T52" fmla="*/ 116 w 152"/>
              <a:gd name="T53" fmla="*/ 106 h 184"/>
              <a:gd name="T54" fmla="*/ 78 w 152"/>
              <a:gd name="T55" fmla="*/ 0 h 184"/>
              <a:gd name="T56" fmla="*/ 36 w 152"/>
              <a:gd name="T57" fmla="*/ 38 h 184"/>
              <a:gd name="T58" fmla="*/ 74 w 152"/>
              <a:gd name="T59" fmla="*/ 144 h 184"/>
              <a:gd name="T60" fmla="*/ 72 w 152"/>
              <a:gd name="T61" fmla="*/ 8 h 184"/>
              <a:gd name="T62" fmla="*/ 108 w 152"/>
              <a:gd name="T63" fmla="*/ 36 h 184"/>
              <a:gd name="T64" fmla="*/ 80 w 152"/>
              <a:gd name="T65" fmla="*/ 136 h 184"/>
              <a:gd name="T66" fmla="*/ 44 w 152"/>
              <a:gd name="T67"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84">
                <a:moveTo>
                  <a:pt x="150" y="68"/>
                </a:moveTo>
                <a:cubicBezTo>
                  <a:pt x="146" y="68"/>
                  <a:pt x="146" y="68"/>
                  <a:pt x="146" y="68"/>
                </a:cubicBezTo>
                <a:cubicBezTo>
                  <a:pt x="145" y="68"/>
                  <a:pt x="144" y="69"/>
                  <a:pt x="144" y="70"/>
                </a:cubicBezTo>
                <a:cubicBezTo>
                  <a:pt x="144" y="72"/>
                  <a:pt x="144" y="72"/>
                  <a:pt x="144" y="72"/>
                </a:cubicBezTo>
                <a:cubicBezTo>
                  <a:pt x="136" y="72"/>
                  <a:pt x="136" y="72"/>
                  <a:pt x="136" y="72"/>
                </a:cubicBezTo>
                <a:cubicBezTo>
                  <a:pt x="132" y="72"/>
                  <a:pt x="132" y="72"/>
                  <a:pt x="132" y="72"/>
                </a:cubicBezTo>
                <a:cubicBezTo>
                  <a:pt x="128" y="72"/>
                  <a:pt x="128" y="72"/>
                  <a:pt x="128" y="72"/>
                </a:cubicBezTo>
                <a:cubicBezTo>
                  <a:pt x="128" y="106"/>
                  <a:pt x="128" y="106"/>
                  <a:pt x="128" y="106"/>
                </a:cubicBezTo>
                <a:cubicBezTo>
                  <a:pt x="128" y="134"/>
                  <a:pt x="106" y="156"/>
                  <a:pt x="78" y="156"/>
                </a:cubicBezTo>
                <a:cubicBezTo>
                  <a:pt x="74" y="156"/>
                  <a:pt x="74" y="156"/>
                  <a:pt x="74" y="156"/>
                </a:cubicBezTo>
                <a:cubicBezTo>
                  <a:pt x="46" y="156"/>
                  <a:pt x="24" y="134"/>
                  <a:pt x="24" y="106"/>
                </a:cubicBezTo>
                <a:cubicBezTo>
                  <a:pt x="24" y="72"/>
                  <a:pt x="24" y="72"/>
                  <a:pt x="24" y="72"/>
                </a:cubicBezTo>
                <a:cubicBezTo>
                  <a:pt x="20" y="72"/>
                  <a:pt x="20" y="72"/>
                  <a:pt x="20" y="72"/>
                </a:cubicBezTo>
                <a:cubicBezTo>
                  <a:pt x="16" y="72"/>
                  <a:pt x="16" y="72"/>
                  <a:pt x="16" y="72"/>
                </a:cubicBezTo>
                <a:cubicBezTo>
                  <a:pt x="8" y="72"/>
                  <a:pt x="8" y="72"/>
                  <a:pt x="8" y="72"/>
                </a:cubicBezTo>
                <a:cubicBezTo>
                  <a:pt x="8" y="70"/>
                  <a:pt x="8" y="70"/>
                  <a:pt x="8" y="70"/>
                </a:cubicBezTo>
                <a:cubicBezTo>
                  <a:pt x="8" y="69"/>
                  <a:pt x="7" y="68"/>
                  <a:pt x="6" y="68"/>
                </a:cubicBezTo>
                <a:cubicBezTo>
                  <a:pt x="2" y="68"/>
                  <a:pt x="2" y="68"/>
                  <a:pt x="2" y="68"/>
                </a:cubicBezTo>
                <a:cubicBezTo>
                  <a:pt x="1" y="68"/>
                  <a:pt x="0" y="69"/>
                  <a:pt x="0" y="70"/>
                </a:cubicBezTo>
                <a:cubicBezTo>
                  <a:pt x="0" y="82"/>
                  <a:pt x="0" y="82"/>
                  <a:pt x="0" y="82"/>
                </a:cubicBezTo>
                <a:cubicBezTo>
                  <a:pt x="0" y="83"/>
                  <a:pt x="1" y="84"/>
                  <a:pt x="2" y="84"/>
                </a:cubicBezTo>
                <a:cubicBezTo>
                  <a:pt x="6" y="84"/>
                  <a:pt x="6" y="84"/>
                  <a:pt x="6" y="84"/>
                </a:cubicBezTo>
                <a:cubicBezTo>
                  <a:pt x="7" y="84"/>
                  <a:pt x="8" y="83"/>
                  <a:pt x="8" y="82"/>
                </a:cubicBezTo>
                <a:cubicBezTo>
                  <a:pt x="8" y="80"/>
                  <a:pt x="8" y="80"/>
                  <a:pt x="8" y="80"/>
                </a:cubicBezTo>
                <a:cubicBezTo>
                  <a:pt x="16" y="80"/>
                  <a:pt x="16" y="80"/>
                  <a:pt x="16" y="80"/>
                </a:cubicBezTo>
                <a:cubicBezTo>
                  <a:pt x="16" y="106"/>
                  <a:pt x="16" y="106"/>
                  <a:pt x="16" y="106"/>
                </a:cubicBezTo>
                <a:cubicBezTo>
                  <a:pt x="16" y="138"/>
                  <a:pt x="42" y="164"/>
                  <a:pt x="74" y="164"/>
                </a:cubicBezTo>
                <a:cubicBezTo>
                  <a:pt x="73" y="164"/>
                  <a:pt x="72" y="165"/>
                  <a:pt x="72" y="166"/>
                </a:cubicBezTo>
                <a:cubicBezTo>
                  <a:pt x="72" y="176"/>
                  <a:pt x="72" y="176"/>
                  <a:pt x="72" y="176"/>
                </a:cubicBezTo>
                <a:cubicBezTo>
                  <a:pt x="46" y="176"/>
                  <a:pt x="46" y="176"/>
                  <a:pt x="46" y="176"/>
                </a:cubicBezTo>
                <a:cubicBezTo>
                  <a:pt x="45" y="176"/>
                  <a:pt x="44" y="177"/>
                  <a:pt x="44" y="178"/>
                </a:cubicBezTo>
                <a:cubicBezTo>
                  <a:pt x="44" y="182"/>
                  <a:pt x="44" y="182"/>
                  <a:pt x="44" y="182"/>
                </a:cubicBezTo>
                <a:cubicBezTo>
                  <a:pt x="44" y="183"/>
                  <a:pt x="45" y="184"/>
                  <a:pt x="46" y="184"/>
                </a:cubicBezTo>
                <a:cubicBezTo>
                  <a:pt x="74" y="184"/>
                  <a:pt x="74" y="184"/>
                  <a:pt x="74" y="184"/>
                </a:cubicBezTo>
                <a:cubicBezTo>
                  <a:pt x="78" y="184"/>
                  <a:pt x="78" y="184"/>
                  <a:pt x="78" y="184"/>
                </a:cubicBezTo>
                <a:cubicBezTo>
                  <a:pt x="106" y="184"/>
                  <a:pt x="106" y="184"/>
                  <a:pt x="106" y="184"/>
                </a:cubicBezTo>
                <a:cubicBezTo>
                  <a:pt x="107" y="184"/>
                  <a:pt x="108" y="183"/>
                  <a:pt x="108" y="182"/>
                </a:cubicBezTo>
                <a:cubicBezTo>
                  <a:pt x="108" y="178"/>
                  <a:pt x="108" y="178"/>
                  <a:pt x="108" y="178"/>
                </a:cubicBezTo>
                <a:cubicBezTo>
                  <a:pt x="108" y="177"/>
                  <a:pt x="107" y="176"/>
                  <a:pt x="106" y="176"/>
                </a:cubicBezTo>
                <a:cubicBezTo>
                  <a:pt x="80" y="176"/>
                  <a:pt x="80" y="176"/>
                  <a:pt x="80" y="176"/>
                </a:cubicBezTo>
                <a:cubicBezTo>
                  <a:pt x="80" y="166"/>
                  <a:pt x="80" y="166"/>
                  <a:pt x="80" y="166"/>
                </a:cubicBezTo>
                <a:cubicBezTo>
                  <a:pt x="80" y="165"/>
                  <a:pt x="79" y="164"/>
                  <a:pt x="78" y="164"/>
                </a:cubicBezTo>
                <a:cubicBezTo>
                  <a:pt x="110" y="164"/>
                  <a:pt x="136" y="138"/>
                  <a:pt x="136" y="106"/>
                </a:cubicBezTo>
                <a:cubicBezTo>
                  <a:pt x="136" y="80"/>
                  <a:pt x="136" y="80"/>
                  <a:pt x="136" y="80"/>
                </a:cubicBezTo>
                <a:cubicBezTo>
                  <a:pt x="144" y="80"/>
                  <a:pt x="144" y="80"/>
                  <a:pt x="144" y="80"/>
                </a:cubicBezTo>
                <a:cubicBezTo>
                  <a:pt x="144" y="82"/>
                  <a:pt x="144" y="82"/>
                  <a:pt x="144" y="82"/>
                </a:cubicBezTo>
                <a:cubicBezTo>
                  <a:pt x="144" y="83"/>
                  <a:pt x="145" y="84"/>
                  <a:pt x="146" y="84"/>
                </a:cubicBezTo>
                <a:cubicBezTo>
                  <a:pt x="150" y="84"/>
                  <a:pt x="150" y="84"/>
                  <a:pt x="150" y="84"/>
                </a:cubicBezTo>
                <a:cubicBezTo>
                  <a:pt x="151" y="84"/>
                  <a:pt x="152" y="83"/>
                  <a:pt x="152" y="82"/>
                </a:cubicBezTo>
                <a:cubicBezTo>
                  <a:pt x="152" y="70"/>
                  <a:pt x="152" y="70"/>
                  <a:pt x="152" y="70"/>
                </a:cubicBezTo>
                <a:cubicBezTo>
                  <a:pt x="152" y="69"/>
                  <a:pt x="151" y="68"/>
                  <a:pt x="150" y="68"/>
                </a:cubicBezTo>
                <a:close/>
                <a:moveTo>
                  <a:pt x="74" y="144"/>
                </a:moveTo>
                <a:cubicBezTo>
                  <a:pt x="78" y="144"/>
                  <a:pt x="78" y="144"/>
                  <a:pt x="78" y="144"/>
                </a:cubicBezTo>
                <a:cubicBezTo>
                  <a:pt x="99" y="144"/>
                  <a:pt x="116" y="127"/>
                  <a:pt x="116" y="106"/>
                </a:cubicBezTo>
                <a:cubicBezTo>
                  <a:pt x="116" y="38"/>
                  <a:pt x="116" y="38"/>
                  <a:pt x="116" y="38"/>
                </a:cubicBezTo>
                <a:cubicBezTo>
                  <a:pt x="116" y="17"/>
                  <a:pt x="99" y="0"/>
                  <a:pt x="78" y="0"/>
                </a:cubicBezTo>
                <a:cubicBezTo>
                  <a:pt x="74" y="0"/>
                  <a:pt x="74" y="0"/>
                  <a:pt x="74" y="0"/>
                </a:cubicBezTo>
                <a:cubicBezTo>
                  <a:pt x="53" y="0"/>
                  <a:pt x="36" y="17"/>
                  <a:pt x="36" y="38"/>
                </a:cubicBezTo>
                <a:cubicBezTo>
                  <a:pt x="36" y="106"/>
                  <a:pt x="36" y="106"/>
                  <a:pt x="36" y="106"/>
                </a:cubicBezTo>
                <a:cubicBezTo>
                  <a:pt x="36" y="127"/>
                  <a:pt x="53" y="144"/>
                  <a:pt x="74" y="144"/>
                </a:cubicBezTo>
                <a:close/>
                <a:moveTo>
                  <a:pt x="44" y="36"/>
                </a:moveTo>
                <a:cubicBezTo>
                  <a:pt x="44" y="21"/>
                  <a:pt x="57" y="8"/>
                  <a:pt x="72" y="8"/>
                </a:cubicBezTo>
                <a:cubicBezTo>
                  <a:pt x="80" y="8"/>
                  <a:pt x="80" y="8"/>
                  <a:pt x="80" y="8"/>
                </a:cubicBezTo>
                <a:cubicBezTo>
                  <a:pt x="95" y="8"/>
                  <a:pt x="108" y="21"/>
                  <a:pt x="108" y="36"/>
                </a:cubicBezTo>
                <a:cubicBezTo>
                  <a:pt x="108" y="108"/>
                  <a:pt x="108" y="108"/>
                  <a:pt x="108" y="108"/>
                </a:cubicBezTo>
                <a:cubicBezTo>
                  <a:pt x="108" y="123"/>
                  <a:pt x="95" y="136"/>
                  <a:pt x="80" y="136"/>
                </a:cubicBezTo>
                <a:cubicBezTo>
                  <a:pt x="72" y="136"/>
                  <a:pt x="72" y="136"/>
                  <a:pt x="72" y="136"/>
                </a:cubicBezTo>
                <a:cubicBezTo>
                  <a:pt x="57" y="136"/>
                  <a:pt x="44" y="123"/>
                  <a:pt x="44" y="108"/>
                </a:cubicBezTo>
                <a:lnTo>
                  <a:pt x="44" y="36"/>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8" name="Freeform 38"/>
          <p:cNvSpPr>
            <a:spLocks noEditPoints="1"/>
          </p:cNvSpPr>
          <p:nvPr/>
        </p:nvSpPr>
        <p:spPr bwMode="auto">
          <a:xfrm>
            <a:off x="1423182" y="4889357"/>
            <a:ext cx="386080" cy="386080"/>
          </a:xfrm>
          <a:custGeom>
            <a:avLst/>
            <a:gdLst>
              <a:gd name="T0" fmla="*/ 18 w 184"/>
              <a:gd name="T1" fmla="*/ 184 h 184"/>
              <a:gd name="T2" fmla="*/ 24 w 184"/>
              <a:gd name="T3" fmla="*/ 182 h 184"/>
              <a:gd name="T4" fmla="*/ 16 w 184"/>
              <a:gd name="T5" fmla="*/ 96 h 184"/>
              <a:gd name="T6" fmla="*/ 96 w 184"/>
              <a:gd name="T7" fmla="*/ 2 h 184"/>
              <a:gd name="T8" fmla="*/ 90 w 184"/>
              <a:gd name="T9" fmla="*/ 0 h 184"/>
              <a:gd name="T10" fmla="*/ 88 w 184"/>
              <a:gd name="T11" fmla="*/ 60 h 184"/>
              <a:gd name="T12" fmla="*/ 96 w 184"/>
              <a:gd name="T13" fmla="*/ 2 h 184"/>
              <a:gd name="T14" fmla="*/ 166 w 184"/>
              <a:gd name="T15" fmla="*/ 0 h 184"/>
              <a:gd name="T16" fmla="*/ 160 w 184"/>
              <a:gd name="T17" fmla="*/ 2 h 184"/>
              <a:gd name="T18" fmla="*/ 168 w 184"/>
              <a:gd name="T19" fmla="*/ 84 h 184"/>
              <a:gd name="T20" fmla="*/ 20 w 184"/>
              <a:gd name="T21" fmla="*/ 44 h 184"/>
              <a:gd name="T22" fmla="*/ 20 w 184"/>
              <a:gd name="T23" fmla="*/ 84 h 184"/>
              <a:gd name="T24" fmla="*/ 20 w 184"/>
              <a:gd name="T25" fmla="*/ 44 h 184"/>
              <a:gd name="T26" fmla="*/ 8 w 184"/>
              <a:gd name="T27" fmla="*/ 64 h 184"/>
              <a:gd name="T28" fmla="*/ 32 w 184"/>
              <a:gd name="T29" fmla="*/ 64 h 184"/>
              <a:gd name="T30" fmla="*/ 24 w 184"/>
              <a:gd name="T31" fmla="*/ 2 h 184"/>
              <a:gd name="T32" fmla="*/ 18 w 184"/>
              <a:gd name="T33" fmla="*/ 0 h 184"/>
              <a:gd name="T34" fmla="*/ 16 w 184"/>
              <a:gd name="T35" fmla="*/ 32 h 184"/>
              <a:gd name="T36" fmla="*/ 24 w 184"/>
              <a:gd name="T37" fmla="*/ 2 h 184"/>
              <a:gd name="T38" fmla="*/ 90 w 184"/>
              <a:gd name="T39" fmla="*/ 184 h 184"/>
              <a:gd name="T40" fmla="*/ 96 w 184"/>
              <a:gd name="T41" fmla="*/ 182 h 184"/>
              <a:gd name="T42" fmla="*/ 88 w 184"/>
              <a:gd name="T43" fmla="*/ 124 h 184"/>
              <a:gd name="T44" fmla="*/ 92 w 184"/>
              <a:gd name="T45" fmla="*/ 72 h 184"/>
              <a:gd name="T46" fmla="*/ 92 w 184"/>
              <a:gd name="T47" fmla="*/ 112 h 184"/>
              <a:gd name="T48" fmla="*/ 92 w 184"/>
              <a:gd name="T49" fmla="*/ 72 h 184"/>
              <a:gd name="T50" fmla="*/ 80 w 184"/>
              <a:gd name="T51" fmla="*/ 92 h 184"/>
              <a:gd name="T52" fmla="*/ 104 w 184"/>
              <a:gd name="T53" fmla="*/ 92 h 184"/>
              <a:gd name="T54" fmla="*/ 160 w 184"/>
              <a:gd name="T55" fmla="*/ 182 h 184"/>
              <a:gd name="T56" fmla="*/ 166 w 184"/>
              <a:gd name="T57" fmla="*/ 184 h 184"/>
              <a:gd name="T58" fmla="*/ 168 w 184"/>
              <a:gd name="T59" fmla="*/ 152 h 184"/>
              <a:gd name="T60" fmla="*/ 160 w 184"/>
              <a:gd name="T61" fmla="*/ 182 h 184"/>
              <a:gd name="T62" fmla="*/ 144 w 184"/>
              <a:gd name="T63" fmla="*/ 120 h 184"/>
              <a:gd name="T64" fmla="*/ 184 w 184"/>
              <a:gd name="T65" fmla="*/ 120 h 184"/>
              <a:gd name="T66" fmla="*/ 164 w 184"/>
              <a:gd name="T67" fmla="*/ 132 h 184"/>
              <a:gd name="T68" fmla="*/ 164 w 184"/>
              <a:gd name="T69" fmla="*/ 108 h 184"/>
              <a:gd name="T70" fmla="*/ 164 w 184"/>
              <a:gd name="T71" fmla="*/ 13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4" h="184">
                <a:moveTo>
                  <a:pt x="16" y="182"/>
                </a:moveTo>
                <a:cubicBezTo>
                  <a:pt x="16" y="183"/>
                  <a:pt x="17" y="184"/>
                  <a:pt x="18" y="184"/>
                </a:cubicBezTo>
                <a:cubicBezTo>
                  <a:pt x="22" y="184"/>
                  <a:pt x="22" y="184"/>
                  <a:pt x="22" y="184"/>
                </a:cubicBezTo>
                <a:cubicBezTo>
                  <a:pt x="23" y="184"/>
                  <a:pt x="24" y="183"/>
                  <a:pt x="24" y="182"/>
                </a:cubicBezTo>
                <a:cubicBezTo>
                  <a:pt x="24" y="96"/>
                  <a:pt x="24" y="96"/>
                  <a:pt x="24" y="96"/>
                </a:cubicBezTo>
                <a:cubicBezTo>
                  <a:pt x="16" y="96"/>
                  <a:pt x="16" y="96"/>
                  <a:pt x="16" y="96"/>
                </a:cubicBezTo>
                <a:lnTo>
                  <a:pt x="16" y="182"/>
                </a:lnTo>
                <a:close/>
                <a:moveTo>
                  <a:pt x="96" y="2"/>
                </a:moveTo>
                <a:cubicBezTo>
                  <a:pt x="96" y="1"/>
                  <a:pt x="95" y="0"/>
                  <a:pt x="94" y="0"/>
                </a:cubicBezTo>
                <a:cubicBezTo>
                  <a:pt x="90" y="0"/>
                  <a:pt x="90" y="0"/>
                  <a:pt x="90" y="0"/>
                </a:cubicBezTo>
                <a:cubicBezTo>
                  <a:pt x="89" y="0"/>
                  <a:pt x="88" y="1"/>
                  <a:pt x="88" y="2"/>
                </a:cubicBezTo>
                <a:cubicBezTo>
                  <a:pt x="88" y="60"/>
                  <a:pt x="88" y="60"/>
                  <a:pt x="88" y="60"/>
                </a:cubicBezTo>
                <a:cubicBezTo>
                  <a:pt x="96" y="60"/>
                  <a:pt x="96" y="60"/>
                  <a:pt x="96" y="60"/>
                </a:cubicBezTo>
                <a:lnTo>
                  <a:pt x="96" y="2"/>
                </a:lnTo>
                <a:close/>
                <a:moveTo>
                  <a:pt x="168" y="2"/>
                </a:moveTo>
                <a:cubicBezTo>
                  <a:pt x="168" y="1"/>
                  <a:pt x="167" y="0"/>
                  <a:pt x="166" y="0"/>
                </a:cubicBezTo>
                <a:cubicBezTo>
                  <a:pt x="162" y="0"/>
                  <a:pt x="162" y="0"/>
                  <a:pt x="162" y="0"/>
                </a:cubicBezTo>
                <a:cubicBezTo>
                  <a:pt x="161" y="0"/>
                  <a:pt x="160" y="1"/>
                  <a:pt x="160" y="2"/>
                </a:cubicBezTo>
                <a:cubicBezTo>
                  <a:pt x="160" y="84"/>
                  <a:pt x="160" y="84"/>
                  <a:pt x="160" y="84"/>
                </a:cubicBezTo>
                <a:cubicBezTo>
                  <a:pt x="168" y="84"/>
                  <a:pt x="168" y="84"/>
                  <a:pt x="168" y="84"/>
                </a:cubicBezTo>
                <a:lnTo>
                  <a:pt x="168" y="2"/>
                </a:lnTo>
                <a:close/>
                <a:moveTo>
                  <a:pt x="20" y="44"/>
                </a:moveTo>
                <a:cubicBezTo>
                  <a:pt x="9" y="44"/>
                  <a:pt x="0" y="53"/>
                  <a:pt x="0" y="64"/>
                </a:cubicBezTo>
                <a:cubicBezTo>
                  <a:pt x="0" y="75"/>
                  <a:pt x="9" y="84"/>
                  <a:pt x="20" y="84"/>
                </a:cubicBezTo>
                <a:cubicBezTo>
                  <a:pt x="31" y="84"/>
                  <a:pt x="40" y="75"/>
                  <a:pt x="40" y="64"/>
                </a:cubicBezTo>
                <a:cubicBezTo>
                  <a:pt x="40" y="53"/>
                  <a:pt x="31" y="44"/>
                  <a:pt x="20" y="44"/>
                </a:cubicBezTo>
                <a:close/>
                <a:moveTo>
                  <a:pt x="20" y="76"/>
                </a:moveTo>
                <a:cubicBezTo>
                  <a:pt x="13" y="76"/>
                  <a:pt x="8" y="71"/>
                  <a:pt x="8" y="64"/>
                </a:cubicBezTo>
                <a:cubicBezTo>
                  <a:pt x="8" y="57"/>
                  <a:pt x="13" y="52"/>
                  <a:pt x="20" y="52"/>
                </a:cubicBezTo>
                <a:cubicBezTo>
                  <a:pt x="27" y="52"/>
                  <a:pt x="32" y="57"/>
                  <a:pt x="32" y="64"/>
                </a:cubicBezTo>
                <a:cubicBezTo>
                  <a:pt x="32" y="71"/>
                  <a:pt x="27" y="76"/>
                  <a:pt x="20" y="76"/>
                </a:cubicBezTo>
                <a:close/>
                <a:moveTo>
                  <a:pt x="24" y="2"/>
                </a:moveTo>
                <a:cubicBezTo>
                  <a:pt x="24" y="1"/>
                  <a:pt x="23" y="0"/>
                  <a:pt x="22" y="0"/>
                </a:cubicBezTo>
                <a:cubicBezTo>
                  <a:pt x="18" y="0"/>
                  <a:pt x="18" y="0"/>
                  <a:pt x="18" y="0"/>
                </a:cubicBezTo>
                <a:cubicBezTo>
                  <a:pt x="17" y="0"/>
                  <a:pt x="16" y="1"/>
                  <a:pt x="16" y="2"/>
                </a:cubicBezTo>
                <a:cubicBezTo>
                  <a:pt x="16" y="32"/>
                  <a:pt x="16" y="32"/>
                  <a:pt x="16" y="32"/>
                </a:cubicBezTo>
                <a:cubicBezTo>
                  <a:pt x="24" y="32"/>
                  <a:pt x="24" y="32"/>
                  <a:pt x="24" y="32"/>
                </a:cubicBezTo>
                <a:lnTo>
                  <a:pt x="24" y="2"/>
                </a:lnTo>
                <a:close/>
                <a:moveTo>
                  <a:pt x="88" y="182"/>
                </a:moveTo>
                <a:cubicBezTo>
                  <a:pt x="88" y="183"/>
                  <a:pt x="89" y="184"/>
                  <a:pt x="90" y="184"/>
                </a:cubicBezTo>
                <a:cubicBezTo>
                  <a:pt x="94" y="184"/>
                  <a:pt x="94" y="184"/>
                  <a:pt x="94" y="184"/>
                </a:cubicBezTo>
                <a:cubicBezTo>
                  <a:pt x="95" y="184"/>
                  <a:pt x="96" y="183"/>
                  <a:pt x="96" y="182"/>
                </a:cubicBezTo>
                <a:cubicBezTo>
                  <a:pt x="96" y="124"/>
                  <a:pt x="96" y="124"/>
                  <a:pt x="96" y="124"/>
                </a:cubicBezTo>
                <a:cubicBezTo>
                  <a:pt x="88" y="124"/>
                  <a:pt x="88" y="124"/>
                  <a:pt x="88" y="124"/>
                </a:cubicBezTo>
                <a:lnTo>
                  <a:pt x="88" y="182"/>
                </a:lnTo>
                <a:close/>
                <a:moveTo>
                  <a:pt x="92" y="72"/>
                </a:moveTo>
                <a:cubicBezTo>
                  <a:pt x="81" y="72"/>
                  <a:pt x="72" y="81"/>
                  <a:pt x="72" y="92"/>
                </a:cubicBezTo>
                <a:cubicBezTo>
                  <a:pt x="72" y="103"/>
                  <a:pt x="81" y="112"/>
                  <a:pt x="92" y="112"/>
                </a:cubicBezTo>
                <a:cubicBezTo>
                  <a:pt x="103" y="112"/>
                  <a:pt x="112" y="103"/>
                  <a:pt x="112" y="92"/>
                </a:cubicBezTo>
                <a:cubicBezTo>
                  <a:pt x="112" y="81"/>
                  <a:pt x="103" y="72"/>
                  <a:pt x="92" y="72"/>
                </a:cubicBezTo>
                <a:close/>
                <a:moveTo>
                  <a:pt x="92" y="104"/>
                </a:moveTo>
                <a:cubicBezTo>
                  <a:pt x="85" y="104"/>
                  <a:pt x="80" y="99"/>
                  <a:pt x="80" y="92"/>
                </a:cubicBezTo>
                <a:cubicBezTo>
                  <a:pt x="80" y="85"/>
                  <a:pt x="85" y="80"/>
                  <a:pt x="92" y="80"/>
                </a:cubicBezTo>
                <a:cubicBezTo>
                  <a:pt x="99" y="80"/>
                  <a:pt x="104" y="85"/>
                  <a:pt x="104" y="92"/>
                </a:cubicBezTo>
                <a:cubicBezTo>
                  <a:pt x="104" y="99"/>
                  <a:pt x="99" y="104"/>
                  <a:pt x="92" y="104"/>
                </a:cubicBezTo>
                <a:close/>
                <a:moveTo>
                  <a:pt x="160" y="182"/>
                </a:moveTo>
                <a:cubicBezTo>
                  <a:pt x="160" y="183"/>
                  <a:pt x="161" y="184"/>
                  <a:pt x="162" y="184"/>
                </a:cubicBezTo>
                <a:cubicBezTo>
                  <a:pt x="166" y="184"/>
                  <a:pt x="166" y="184"/>
                  <a:pt x="166" y="184"/>
                </a:cubicBezTo>
                <a:cubicBezTo>
                  <a:pt x="167" y="184"/>
                  <a:pt x="168" y="183"/>
                  <a:pt x="168" y="182"/>
                </a:cubicBezTo>
                <a:cubicBezTo>
                  <a:pt x="168" y="152"/>
                  <a:pt x="168" y="152"/>
                  <a:pt x="168" y="152"/>
                </a:cubicBezTo>
                <a:cubicBezTo>
                  <a:pt x="160" y="152"/>
                  <a:pt x="160" y="152"/>
                  <a:pt x="160" y="152"/>
                </a:cubicBezTo>
                <a:lnTo>
                  <a:pt x="160" y="182"/>
                </a:lnTo>
                <a:close/>
                <a:moveTo>
                  <a:pt x="164" y="100"/>
                </a:moveTo>
                <a:cubicBezTo>
                  <a:pt x="153" y="100"/>
                  <a:pt x="144" y="109"/>
                  <a:pt x="144" y="120"/>
                </a:cubicBezTo>
                <a:cubicBezTo>
                  <a:pt x="144" y="131"/>
                  <a:pt x="153" y="140"/>
                  <a:pt x="164" y="140"/>
                </a:cubicBezTo>
                <a:cubicBezTo>
                  <a:pt x="175" y="140"/>
                  <a:pt x="184" y="131"/>
                  <a:pt x="184" y="120"/>
                </a:cubicBezTo>
                <a:cubicBezTo>
                  <a:pt x="184" y="109"/>
                  <a:pt x="175" y="100"/>
                  <a:pt x="164" y="100"/>
                </a:cubicBezTo>
                <a:close/>
                <a:moveTo>
                  <a:pt x="164" y="132"/>
                </a:moveTo>
                <a:cubicBezTo>
                  <a:pt x="157" y="132"/>
                  <a:pt x="152" y="127"/>
                  <a:pt x="152" y="120"/>
                </a:cubicBezTo>
                <a:cubicBezTo>
                  <a:pt x="152" y="113"/>
                  <a:pt x="157" y="108"/>
                  <a:pt x="164" y="108"/>
                </a:cubicBezTo>
                <a:cubicBezTo>
                  <a:pt x="171" y="108"/>
                  <a:pt x="176" y="113"/>
                  <a:pt x="176" y="120"/>
                </a:cubicBezTo>
                <a:cubicBezTo>
                  <a:pt x="176" y="127"/>
                  <a:pt x="171" y="132"/>
                  <a:pt x="164" y="1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112155" y="2792270"/>
            <a:ext cx="3647152" cy="874407"/>
          </a:xfrm>
          <a:prstGeom prst="rect">
            <a:avLst/>
          </a:prstGeom>
          <a:noFill/>
        </p:spPr>
        <p:txBody>
          <a:bodyPr wrap="none" rtlCol="0">
            <a:spAutoFit/>
          </a:bodyPr>
          <a:lstStyle/>
          <a:p>
            <a:pPr algn="l" fontAlgn="auto">
              <a:lnSpc>
                <a:spcPct val="150000"/>
              </a:lnSpc>
            </a:pPr>
            <a:r>
              <a:rPr lang="zh-CN" altLang="en-US" b="1"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多尺度时序数据的重编程机制设计</a:t>
            </a:r>
          </a:p>
          <a:p>
            <a:pPr algn="l" fontAlgn="auto">
              <a:lnSpc>
                <a:spcPct val="150000"/>
              </a:lnSpc>
            </a:pPr>
            <a:endParaRPr lang="zh-CN" altLang="en-US" b="1"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2079675" y="3231353"/>
            <a:ext cx="8157557" cy="13199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200000"/>
              </a:lnSpc>
              <a:buFont typeface="Wingdings" panose="05000000000000000000" pitchFamily="2" charset="2"/>
              <a:buChar char="u"/>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开发一种多尺度重编程方法，将时序数据按不同的时间窗口（如短期、中期、长期）划分成多个片段，并为每个片段生成嵌入向量。</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endParaRPr>
          </a:p>
          <a:p>
            <a:pPr marL="285750" indent="-285750" algn="l" fontAlgn="auto">
              <a:lnSpc>
                <a:spcPct val="200000"/>
              </a:lnSpc>
              <a:buFont typeface="Wingdings" panose="05000000000000000000" pitchFamily="2" charset="2"/>
              <a:buChar char="u"/>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这一机制将确保模型能够从不同时间层次捕捉特征，从而有效应对短期波动和长期趋势的预测任务。</a:t>
            </a:r>
          </a:p>
        </p:txBody>
      </p:sp>
      <p:sp>
        <p:nvSpPr>
          <p:cNvPr id="21" name="文本框 20"/>
          <p:cNvSpPr txBox="1"/>
          <p:nvPr/>
        </p:nvSpPr>
        <p:spPr>
          <a:xfrm>
            <a:off x="2135981" y="4694729"/>
            <a:ext cx="3185487" cy="458908"/>
          </a:xfrm>
          <a:prstGeom prst="rect">
            <a:avLst/>
          </a:prstGeom>
          <a:noFill/>
        </p:spPr>
        <p:txBody>
          <a:bodyPr wrap="none" rtlCol="0">
            <a:spAutoFit/>
          </a:bodyPr>
          <a:lstStyle/>
          <a:p>
            <a:pPr algn="l" fontAlgn="auto">
              <a:lnSpc>
                <a:spcPct val="150000"/>
              </a:lnSpc>
            </a:pPr>
            <a:r>
              <a:rPr lang="zh-CN" altLang="en-US" b="1" noProof="0" dirty="0">
                <a:ln>
                  <a:noFill/>
                </a:ln>
                <a:solidFill>
                  <a:schemeClr val="tx1">
                    <a:lumMod val="65000"/>
                    <a:lumOff val="35000"/>
                  </a:schemeClr>
                </a:solidFill>
                <a:uLnTx/>
                <a:uFillTx/>
                <a:latin typeface="微软雅黑" panose="020B0503020204020204" pitchFamily="34" charset="-122"/>
                <a:ea typeface="微软雅黑" panose="020B0503020204020204" pitchFamily="34" charset="-122"/>
                <a:sym typeface="+mn-ea"/>
              </a:rPr>
              <a:t>时序数据语义对齐与嵌入表示</a:t>
            </a:r>
          </a:p>
        </p:txBody>
      </p:sp>
      <p:sp>
        <p:nvSpPr>
          <p:cNvPr id="22" name="文本框 21"/>
          <p:cNvSpPr txBox="1"/>
          <p:nvPr/>
        </p:nvSpPr>
        <p:spPr>
          <a:xfrm>
            <a:off x="2112156" y="5026028"/>
            <a:ext cx="8307187" cy="13199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fontAlgn="auto">
              <a:lnSpc>
                <a:spcPct val="200000"/>
              </a:lnSpc>
              <a:buFont typeface="Wingdings" panose="05000000000000000000" pitchFamily="2" charset="2"/>
              <a:buChar char="u"/>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在将时序数据切片后，设计一种语义对齐方法，将切片后的时序数据转化为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LLM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能理解的语义输入（即通过文本化描述或符号化表示进行转换）。</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endParaRPr>
          </a:p>
          <a:p>
            <a:pPr marL="285750" indent="-285750" algn="l" fontAlgn="auto">
              <a:lnSpc>
                <a:spcPct val="200000"/>
              </a:lnSpc>
              <a:buFont typeface="Wingdings" panose="05000000000000000000" pitchFamily="2" charset="2"/>
              <a:buChar char="u"/>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这将允许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LLM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90204" pitchFamily="34" charset="0"/>
              </a:rPr>
              <a:t>在处理时序数据时，能够结合其强大的语义理解能力来捕捉时序中的关键模式。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p:nvSpPr>
        <p:spPr>
          <a:xfrm rot="13500000">
            <a:off x="-1245969" y="94430"/>
            <a:ext cx="2877648" cy="345186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4532" h="5436">
                <a:moveTo>
                  <a:pt x="0" y="0"/>
                </a:moveTo>
                <a:lnTo>
                  <a:pt x="4532" y="4532"/>
                </a:lnTo>
                <a:lnTo>
                  <a:pt x="3627" y="5436"/>
                </a:lnTo>
                <a:lnTo>
                  <a:pt x="0" y="5436"/>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9" name="任意多边形 8"/>
          <p:cNvSpPr/>
          <p:nvPr/>
        </p:nvSpPr>
        <p:spPr>
          <a:xfrm rot="18900000" flipV="1">
            <a:off x="10286392" y="3533297"/>
            <a:ext cx="3451860" cy="2913120"/>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5436" h="4588">
                <a:moveTo>
                  <a:pt x="848" y="0"/>
                </a:moveTo>
                <a:lnTo>
                  <a:pt x="5436" y="4588"/>
                </a:lnTo>
                <a:lnTo>
                  <a:pt x="0" y="4588"/>
                </a:lnTo>
                <a:lnTo>
                  <a:pt x="0" y="848"/>
                </a:lnTo>
                <a:lnTo>
                  <a:pt x="848"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sp>
        <p:nvSpPr>
          <p:cNvPr id="10" name="任意多边形 9"/>
          <p:cNvSpPr/>
          <p:nvPr/>
        </p:nvSpPr>
        <p:spPr>
          <a:xfrm rot="18900000">
            <a:off x="910590" y="-748665"/>
            <a:ext cx="10944860" cy="7776210"/>
          </a:xfrm>
          <a:custGeom>
            <a:avLst/>
            <a:gdLst/>
            <a:ahLst/>
            <a:cxnLst>
              <a:cxn ang="3">
                <a:pos x="hc" y="t"/>
              </a:cxn>
              <a:cxn ang="cd2">
                <a:pos x="l" y="vc"/>
              </a:cxn>
              <a:cxn ang="cd4">
                <a:pos x="hc" y="b"/>
              </a:cxn>
              <a:cxn ang="0">
                <a:pos x="r" y="vc"/>
              </a:cxn>
            </a:cxnLst>
            <a:rect l="l" t="t" r="r" b="b"/>
            <a:pathLst>
              <a:path w="17236" h="12246">
                <a:moveTo>
                  <a:pt x="473" y="0"/>
                </a:moveTo>
                <a:lnTo>
                  <a:pt x="9512" y="0"/>
                </a:lnTo>
                <a:lnTo>
                  <a:pt x="17236" y="7724"/>
                </a:lnTo>
                <a:lnTo>
                  <a:pt x="17236" y="10497"/>
                </a:lnTo>
                <a:lnTo>
                  <a:pt x="15487" y="12246"/>
                </a:lnTo>
                <a:lnTo>
                  <a:pt x="6457" y="12246"/>
                </a:lnTo>
                <a:lnTo>
                  <a:pt x="0" y="5789"/>
                </a:lnTo>
                <a:lnTo>
                  <a:pt x="0" y="473"/>
                </a:lnTo>
                <a:lnTo>
                  <a:pt x="473" y="0"/>
                </a:lnTo>
                <a:close/>
              </a:path>
            </a:pathLst>
          </a:custGeom>
          <a:solidFill>
            <a:schemeClr val="bg1"/>
          </a:solidFill>
          <a:ln>
            <a:noFill/>
          </a:ln>
          <a:effectLst>
            <a:outerShdw blurRad="393700" dist="3048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1F4E79"/>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5471795" y="4771390"/>
            <a:ext cx="1249680" cy="0"/>
          </a:xfrm>
          <a:prstGeom prst="line">
            <a:avLst/>
          </a:prstGeom>
          <a:ln>
            <a:solidFill>
              <a:srgbClr val="1F4E79"/>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606290" y="1503045"/>
            <a:ext cx="2978785" cy="1445260"/>
          </a:xfrm>
          <a:prstGeom prst="rect">
            <a:avLst/>
          </a:prstGeom>
          <a:noFill/>
        </p:spPr>
        <p:txBody>
          <a:bodyPr wrap="square" rtlCol="0">
            <a:spAutoFit/>
          </a:bodyPr>
          <a:lstStyle/>
          <a:p>
            <a:pPr algn="ctr"/>
            <a:r>
              <a:rPr lang="en-US" altLang="zh-CN" sz="8800">
                <a:solidFill>
                  <a:srgbClr val="1F4E79"/>
                </a:solidFill>
                <a:latin typeface="微软雅黑" panose="020B0503020204020204" pitchFamily="34" charset="-122"/>
                <a:ea typeface="微软雅黑" panose="020B0503020204020204" pitchFamily="34" charset="-122"/>
              </a:rPr>
              <a:t>03</a:t>
            </a:r>
          </a:p>
        </p:txBody>
      </p:sp>
      <p:sp>
        <p:nvSpPr>
          <p:cNvPr id="11" name="文本框 10"/>
          <p:cNvSpPr txBox="1"/>
          <p:nvPr/>
        </p:nvSpPr>
        <p:spPr>
          <a:xfrm>
            <a:off x="1900989" y="2980055"/>
            <a:ext cx="8558464" cy="830997"/>
          </a:xfrm>
          <a:prstGeom prst="rect">
            <a:avLst/>
          </a:prstGeom>
          <a:noFill/>
        </p:spPr>
        <p:txBody>
          <a:bodyPr wrap="square" rtlCol="0">
            <a:spAutoFit/>
          </a:bodyPr>
          <a:lstStyle/>
          <a:p>
            <a:pPr algn="ctr"/>
            <a:r>
              <a:rPr lang="zh-CN" altLang="en-US" sz="4800" b="1" dirty="0">
                <a:solidFill>
                  <a:srgbClr val="1F4E79"/>
                </a:solidFill>
                <a:latin typeface="微软雅黑" panose="020B0503020204020204" pitchFamily="34" charset="-122"/>
                <a:ea typeface="微软雅黑" panose="020B0503020204020204" pitchFamily="34" charset="-122"/>
              </a:rPr>
              <a:t>研究方案和技术路线</a:t>
            </a:r>
          </a:p>
        </p:txBody>
      </p:sp>
      <p:sp>
        <p:nvSpPr>
          <p:cNvPr id="12" name="文本框 11"/>
          <p:cNvSpPr txBox="1"/>
          <p:nvPr/>
        </p:nvSpPr>
        <p:spPr>
          <a:xfrm>
            <a:off x="4938395" y="3642360"/>
            <a:ext cx="2315845" cy="5627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dist" fontAlgn="auto">
              <a:lnSpc>
                <a:spcPct val="200000"/>
              </a:lnSpc>
            </a:pPr>
            <a:r>
              <a:rPr lang="zh-CN"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研究</a:t>
            </a:r>
            <a:r>
              <a:rPr lang="zh-CN" altLang="en-US"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方案</a:t>
            </a:r>
            <a:r>
              <a:rPr lang="en-US" altLang="zh-CN"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a:t>
            </a:r>
            <a:r>
              <a:rPr lang="zh-CN" altLang="en-US" dirty="0">
                <a:solidFill>
                  <a:srgbClr val="1F4E79"/>
                </a:solidFill>
                <a:latin typeface="微软雅黑" panose="020B0503020204020204" pitchFamily="34" charset="-122"/>
                <a:ea typeface="微软雅黑" panose="020B0503020204020204" pitchFamily="34" charset="-122"/>
                <a:sym typeface="Arial" panose="020B0604020202090204" pitchFamily="34" charset="0"/>
              </a:rPr>
              <a:t>技术路线</a:t>
            </a:r>
            <a:endParaRPr lang="zh-CN" altLang="en-US" kern="0" noProof="0" dirty="0">
              <a:ln>
                <a:noFill/>
              </a:ln>
              <a:solidFill>
                <a:srgbClr val="1F4E79"/>
              </a:solidFill>
              <a:uLnTx/>
              <a:uFillTx/>
              <a:latin typeface="微软雅黑" panose="020B0503020204020204" pitchFamily="34" charset="-122"/>
              <a:ea typeface="微软雅黑" panose="020B0503020204020204" pitchFamily="34" charset="-122"/>
              <a:sym typeface="Arial" panose="020B0604020202090204" pitchFamily="34" charset="0"/>
            </a:endParaRPr>
          </a:p>
        </p:txBody>
      </p:sp>
      <p:pic>
        <p:nvPicPr>
          <p:cNvPr id="4" name="图片 3" descr="本科生院-蓝色 "/>
          <p:cNvPicPr>
            <a:picLocks noChangeAspect="1"/>
          </p:cNvPicPr>
          <p:nvPr userDrawn="1">
            <p:custDataLst>
              <p:tags r:id="rId2"/>
            </p:custDataLst>
          </p:nvPr>
        </p:nvPicPr>
        <p:blipFill>
          <a:blip r:embed="rId5"/>
          <a:srcRect r="41098" b="-6539"/>
          <a:stretch>
            <a:fillRect/>
          </a:stretch>
        </p:blipFill>
        <p:spPr>
          <a:xfrm>
            <a:off x="9603740" y="165735"/>
            <a:ext cx="2359025" cy="762000"/>
          </a:xfrm>
          <a:prstGeom prst="rect">
            <a:avLst/>
          </a:prstGeom>
        </p:spPr>
      </p:pic>
      <p:sp>
        <p:nvSpPr>
          <p:cNvPr id="6" name="灯片编号占位符 5"/>
          <p:cNvSpPr>
            <a:spLocks noGrp="1"/>
          </p:cNvSpPr>
          <p:nvPr>
            <p:ph type="sldNum" sz="quarter" idx="12"/>
          </p:nvPr>
        </p:nvSpPr>
        <p:spPr/>
        <p:txBody>
          <a:bodyPr/>
          <a:lstStyle/>
          <a:p>
            <a:fld id="{CFEDF8AC-8F01-4418-A289-26E223CADA1F}" type="slidenum">
              <a:rPr lang="zh-CN" altLang="en-US" smtClean="0"/>
              <a:pPr/>
              <a:t>8</a:t>
            </a:fld>
            <a:endParaRPr lang="zh-CN" alt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989705" y="-6985"/>
            <a:ext cx="4211955" cy="241300"/>
          </a:xfrm>
          <a:custGeom>
            <a:avLst/>
            <a:gdLst>
              <a:gd name="connsiteX0" fmla="*/ 0 w 19341"/>
              <a:gd name="connsiteY0" fmla="*/ 0 h 4120"/>
              <a:gd name="connsiteX1" fmla="*/ 19341 w 19341"/>
              <a:gd name="connsiteY1" fmla="*/ 0 h 4120"/>
              <a:gd name="connsiteX2" fmla="*/ 16851 w 19341"/>
              <a:gd name="connsiteY2" fmla="*/ 4120 h 4120"/>
              <a:gd name="connsiteX3" fmla="*/ 3020 w 19341"/>
              <a:gd name="connsiteY3" fmla="*/ 4120 h 4120"/>
              <a:gd name="connsiteX4" fmla="*/ 0 w 19341"/>
              <a:gd name="connsiteY4" fmla="*/ 0 h 4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1" h="4120">
                <a:moveTo>
                  <a:pt x="0" y="0"/>
                </a:moveTo>
                <a:lnTo>
                  <a:pt x="19341" y="0"/>
                </a:lnTo>
                <a:lnTo>
                  <a:pt x="16851" y="4120"/>
                </a:lnTo>
                <a:lnTo>
                  <a:pt x="3020" y="4120"/>
                </a:lnTo>
                <a:lnTo>
                  <a:pt x="0" y="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a:p>
        </p:txBody>
      </p:sp>
      <p:sp>
        <p:nvSpPr>
          <p:cNvPr id="5" name="文本框 4"/>
          <p:cNvSpPr txBox="1"/>
          <p:nvPr/>
        </p:nvSpPr>
        <p:spPr>
          <a:xfrm>
            <a:off x="4759643" y="353060"/>
            <a:ext cx="2672080" cy="662554"/>
          </a:xfrm>
          <a:prstGeom prst="rect">
            <a:avLst/>
          </a:prstGeom>
          <a:noFill/>
        </p:spPr>
        <p:txBody>
          <a:bodyPr wrap="square" rtlCol="0">
            <a:spAutoFit/>
          </a:bodyPr>
          <a:lstStyle/>
          <a:p>
            <a:pPr algn="ctr">
              <a:lnSpc>
                <a:spcPct val="150000"/>
              </a:lnSpc>
            </a:pPr>
            <a:r>
              <a:rPr lang="en-US" altLang="zh-CN" sz="2800" b="1" dirty="0">
                <a:solidFill>
                  <a:srgbClr val="1C4983"/>
                </a:solidFill>
                <a:latin typeface="微软雅黑" panose="020B0503020204020204" pitchFamily="34" charset="-122"/>
                <a:ea typeface="微软雅黑" panose="020B0503020204020204" pitchFamily="34" charset="-122"/>
              </a:rPr>
              <a:t>3.1 </a:t>
            </a:r>
            <a:r>
              <a:rPr lang="zh-CN" altLang="en-US" sz="2800" b="1" dirty="0">
                <a:solidFill>
                  <a:srgbClr val="1C4983"/>
                </a:solidFill>
                <a:latin typeface="微软雅黑" panose="020B0503020204020204" pitchFamily="34" charset="-122"/>
                <a:ea typeface="微软雅黑" panose="020B0503020204020204" pitchFamily="34" charset="-122"/>
              </a:rPr>
              <a:t>研究方案</a:t>
            </a:r>
          </a:p>
        </p:txBody>
      </p:sp>
      <p:sp>
        <p:nvSpPr>
          <p:cNvPr id="33" name="文本框 32"/>
          <p:cNvSpPr txBox="1"/>
          <p:nvPr/>
        </p:nvSpPr>
        <p:spPr>
          <a:xfrm>
            <a:off x="2529732" y="1305372"/>
            <a:ext cx="3765773" cy="458908"/>
          </a:xfrm>
          <a:prstGeom prst="rect">
            <a:avLst/>
          </a:prstGeom>
          <a:noFill/>
        </p:spPr>
        <p:txBody>
          <a:bodyPr wrap="square" rtlCol="0">
            <a:spAutoFit/>
          </a:bodyPr>
          <a:lstStyle/>
          <a:p>
            <a:pPr>
              <a:lnSpc>
                <a:spcPct val="150000"/>
              </a:lnSpc>
            </a:pPr>
            <a:r>
              <a:rPr lang="zh-CN" altLang="en-US" b="1"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多尺度时序数据的重编程机制设计</a:t>
            </a:r>
            <a:endParaRPr lang="zh-CN" altLang="en-US" b="1" dirty="0">
              <a:solidFill>
                <a:prstClr val="black">
                  <a:lumMod val="65000"/>
                  <a:lumOff val="35000"/>
                </a:prstClr>
              </a:solidFill>
              <a:latin typeface="微软雅黑"/>
              <a:ea typeface="微软雅黑"/>
              <a:sym typeface="+mn-ea"/>
            </a:endParaRPr>
          </a:p>
        </p:txBody>
      </p:sp>
      <p:sp>
        <p:nvSpPr>
          <p:cNvPr id="35" name="文本框 34"/>
          <p:cNvSpPr txBox="1"/>
          <p:nvPr/>
        </p:nvSpPr>
        <p:spPr>
          <a:xfrm>
            <a:off x="1511112" y="1305372"/>
            <a:ext cx="841529" cy="906915"/>
          </a:xfrm>
          <a:prstGeom prst="rect">
            <a:avLst/>
          </a:prstGeom>
          <a:noFill/>
        </p:spPr>
        <p:txBody>
          <a:bodyPr wrap="square" rtlCol="0">
            <a:spAutoFit/>
          </a:bodyPr>
          <a:lstStyle/>
          <a:p>
            <a:pPr algn="r">
              <a:lnSpc>
                <a:spcPct val="150000"/>
              </a:lnSpc>
            </a:pPr>
            <a:r>
              <a:rPr lang="en-US" altLang="zh-CN" sz="4000" dirty="0">
                <a:solidFill>
                  <a:srgbClr val="5B9BD5">
                    <a:lumMod val="50000"/>
                  </a:srgbClr>
                </a:solidFill>
                <a:latin typeface="微软雅黑"/>
                <a:ea typeface="微软雅黑"/>
                <a:sym typeface="+mn-ea"/>
              </a:rPr>
              <a:t>01</a:t>
            </a:r>
          </a:p>
        </p:txBody>
      </p:sp>
      <p:sp>
        <p:nvSpPr>
          <p:cNvPr id="36" name="文本框 35"/>
          <p:cNvSpPr txBox="1"/>
          <p:nvPr/>
        </p:nvSpPr>
        <p:spPr>
          <a:xfrm>
            <a:off x="2443932" y="2826515"/>
            <a:ext cx="4858302" cy="458908"/>
          </a:xfrm>
          <a:prstGeom prst="rect">
            <a:avLst/>
          </a:prstGeom>
          <a:noFill/>
        </p:spPr>
        <p:txBody>
          <a:bodyPr wrap="square" rtlCol="0">
            <a:spAutoFit/>
          </a:bodyPr>
          <a:lstStyle/>
          <a:p>
            <a:pPr>
              <a:lnSpc>
                <a:spcPct val="150000"/>
              </a:lnSpc>
            </a:pPr>
            <a:r>
              <a:rPr lang="zh-CN" altLang="en-US" b="1" dirty="0">
                <a:solidFill>
                  <a:prstClr val="black">
                    <a:lumMod val="65000"/>
                    <a:lumOff val="35000"/>
                  </a:prstClr>
                </a:solidFill>
                <a:latin typeface="微软雅黑"/>
                <a:ea typeface="微软雅黑"/>
                <a:sym typeface="+mn-ea"/>
              </a:rPr>
              <a:t>时序数据语义对齐与嵌入表示</a:t>
            </a:r>
          </a:p>
        </p:txBody>
      </p:sp>
      <p:sp>
        <p:nvSpPr>
          <p:cNvPr id="38" name="文本框 37"/>
          <p:cNvSpPr txBox="1"/>
          <p:nvPr/>
        </p:nvSpPr>
        <p:spPr>
          <a:xfrm>
            <a:off x="1511112" y="2826515"/>
            <a:ext cx="841529" cy="906915"/>
          </a:xfrm>
          <a:prstGeom prst="rect">
            <a:avLst/>
          </a:prstGeom>
          <a:noFill/>
        </p:spPr>
        <p:txBody>
          <a:bodyPr wrap="square" rtlCol="0">
            <a:spAutoFit/>
          </a:bodyPr>
          <a:lstStyle/>
          <a:p>
            <a:pPr algn="r">
              <a:lnSpc>
                <a:spcPct val="150000"/>
              </a:lnSpc>
            </a:pPr>
            <a:r>
              <a:rPr lang="en-US" altLang="zh-CN" sz="4000" dirty="0">
                <a:solidFill>
                  <a:srgbClr val="5B9BD5">
                    <a:lumMod val="50000"/>
                  </a:srgbClr>
                </a:solidFill>
                <a:latin typeface="微软雅黑"/>
                <a:ea typeface="微软雅黑"/>
                <a:sym typeface="+mn-ea"/>
              </a:rPr>
              <a:t>02</a:t>
            </a:r>
          </a:p>
        </p:txBody>
      </p:sp>
      <p:sp>
        <p:nvSpPr>
          <p:cNvPr id="40" name="文本框 39"/>
          <p:cNvSpPr txBox="1"/>
          <p:nvPr/>
        </p:nvSpPr>
        <p:spPr>
          <a:xfrm>
            <a:off x="2443932" y="1796238"/>
            <a:ext cx="8194925"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u"/>
            </a:pPr>
            <a:r>
              <a:rPr lang="zh-CN" altLang="en-US" sz="1600"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关键问题：如何设计适当的时间窗口，确保不同尺度的时序特征能够被重编程并嵌入到 </a:t>
            </a:r>
            <a:r>
              <a:rPr lang="en-US" altLang="zh-CN" sz="1600"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LLM </a:t>
            </a:r>
            <a:r>
              <a:rPr lang="zh-CN" altLang="en-US" sz="1600"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的输入中。</a:t>
            </a:r>
          </a:p>
        </p:txBody>
      </p:sp>
      <p:sp>
        <p:nvSpPr>
          <p:cNvPr id="42" name="文本框 41"/>
          <p:cNvSpPr txBox="1"/>
          <p:nvPr/>
        </p:nvSpPr>
        <p:spPr>
          <a:xfrm>
            <a:off x="2500784" y="3320095"/>
            <a:ext cx="8194925"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u"/>
            </a:pPr>
            <a:r>
              <a:rPr lang="zh-CN" altLang="en-US" sz="1600"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关键问题：如何将时序数据的数值模式与文本模式对齐，使得 </a:t>
            </a:r>
            <a:r>
              <a:rPr lang="en-US" altLang="zh-CN" sz="1600"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LLM </a:t>
            </a:r>
            <a:r>
              <a:rPr lang="zh-CN" altLang="en-US" sz="1600"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能够基于对齐后的数据生成准确的预测结果。</a:t>
            </a:r>
          </a:p>
        </p:txBody>
      </p:sp>
      <p:sp>
        <p:nvSpPr>
          <p:cNvPr id="43" name="文本框 42"/>
          <p:cNvSpPr txBox="1"/>
          <p:nvPr/>
        </p:nvSpPr>
        <p:spPr>
          <a:xfrm>
            <a:off x="2443932" y="4337210"/>
            <a:ext cx="4858302" cy="458908"/>
          </a:xfrm>
          <a:prstGeom prst="rect">
            <a:avLst/>
          </a:prstGeom>
          <a:noFill/>
        </p:spPr>
        <p:txBody>
          <a:bodyPr wrap="square" rtlCol="0">
            <a:spAutoFit/>
          </a:bodyPr>
          <a:lstStyle/>
          <a:p>
            <a:pPr>
              <a:lnSpc>
                <a:spcPct val="150000"/>
              </a:lnSpc>
            </a:pPr>
            <a:r>
              <a:rPr lang="zh-CN" altLang="en-US" b="1" dirty="0">
                <a:solidFill>
                  <a:prstClr val="black">
                    <a:lumMod val="65000"/>
                    <a:lumOff val="35000"/>
                  </a:prstClr>
                </a:solidFill>
                <a:latin typeface="微软雅黑"/>
                <a:ea typeface="微软雅黑"/>
                <a:sym typeface="+mn-ea"/>
              </a:rPr>
              <a:t>基于多尺度重编程的时序预测方法优化</a:t>
            </a:r>
          </a:p>
        </p:txBody>
      </p:sp>
      <p:sp>
        <p:nvSpPr>
          <p:cNvPr id="45" name="文本框 44"/>
          <p:cNvSpPr txBox="1"/>
          <p:nvPr/>
        </p:nvSpPr>
        <p:spPr>
          <a:xfrm>
            <a:off x="1511112" y="4337210"/>
            <a:ext cx="841529" cy="906915"/>
          </a:xfrm>
          <a:prstGeom prst="rect">
            <a:avLst/>
          </a:prstGeom>
          <a:noFill/>
        </p:spPr>
        <p:txBody>
          <a:bodyPr wrap="square" rtlCol="0">
            <a:spAutoFit/>
          </a:bodyPr>
          <a:lstStyle/>
          <a:p>
            <a:pPr algn="r">
              <a:lnSpc>
                <a:spcPct val="150000"/>
              </a:lnSpc>
            </a:pPr>
            <a:r>
              <a:rPr lang="en-US" altLang="zh-CN" sz="4000" dirty="0">
                <a:solidFill>
                  <a:srgbClr val="5B9BD5">
                    <a:lumMod val="50000"/>
                  </a:srgbClr>
                </a:solidFill>
                <a:latin typeface="微软雅黑"/>
                <a:ea typeface="微软雅黑"/>
                <a:sym typeface="+mn-ea"/>
              </a:rPr>
              <a:t>03</a:t>
            </a:r>
          </a:p>
        </p:txBody>
      </p:sp>
      <p:sp>
        <p:nvSpPr>
          <p:cNvPr id="46" name="文本框 45"/>
          <p:cNvSpPr txBox="1"/>
          <p:nvPr/>
        </p:nvSpPr>
        <p:spPr>
          <a:xfrm>
            <a:off x="2500784" y="4880666"/>
            <a:ext cx="8194925" cy="7870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u"/>
            </a:pPr>
            <a:r>
              <a:rPr lang="zh-CN" altLang="en-US" sz="1600" dirty="0">
                <a:solidFill>
                  <a:prstClr val="black">
                    <a:lumMod val="65000"/>
                    <a:lumOff val="35000"/>
                  </a:prstClr>
                </a:solidFill>
                <a:latin typeface="Arial" panose="020B0604020202090204"/>
                <a:ea typeface="微软雅黑" panose="020B0503020204020204" pitchFamily="34" charset="-122"/>
                <a:cs typeface="Arial" panose="020B0604020202090204"/>
                <a:sym typeface="Arial" panose="020B0604020202090204" pitchFamily="34" charset="0"/>
              </a:rPr>
              <a:t>关键问题：如何充分利用多尺度特征和语义对齐的信息，构建一个适用于多领域时序数据预测的通用模型。</a:t>
            </a:r>
          </a:p>
        </p:txBody>
      </p:sp>
      <p:sp>
        <p:nvSpPr>
          <p:cNvPr id="2" name="灯片编号占位符 1">
            <a:extLst>
              <a:ext uri="{FF2B5EF4-FFF2-40B4-BE49-F238E27FC236}">
                <a16:creationId xmlns:a16="http://schemas.microsoft.com/office/drawing/2014/main" id="{088B7981-9DF7-4EB2-88F4-25DCE366295F}"/>
              </a:ext>
            </a:extLst>
          </p:cNvPr>
          <p:cNvSpPr>
            <a:spLocks noGrp="1"/>
          </p:cNvSpPr>
          <p:nvPr>
            <p:ph type="sldNum" sz="quarter" idx="12"/>
          </p:nvPr>
        </p:nvSpPr>
        <p:spPr/>
        <p:txBody>
          <a:bodyPr/>
          <a:lstStyle/>
          <a:p>
            <a:fld id="{CFEDF8AC-8F01-4418-A289-26E223CADA1F}" type="slidenum">
              <a:rPr lang="zh-CN" altLang="en-US" smtClean="0"/>
              <a:t>9</a:t>
            </a:fld>
            <a:endParaRPr lang="zh-CN" alt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2.xml><?xml version="1.0" encoding="utf-8"?>
<p:tagLst xmlns:a="http://schemas.openxmlformats.org/drawingml/2006/main" xmlns:r="http://schemas.openxmlformats.org/officeDocument/2006/relationships" xmlns:p="http://schemas.openxmlformats.org/presentationml/2006/main">
  <p:tag name="TABLE_ENDDRAG_ORIGIN_RECT" val="792*192"/>
  <p:tag name="TABLE_ENDDRAG_RECT" val="139*331*792*192"/>
</p:tagLst>
</file>

<file path=ppt/tags/tag2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1471</Words>
  <Application>Microsoft Office PowerPoint</Application>
  <PresentationFormat>宽屏</PresentationFormat>
  <Paragraphs>179</Paragraphs>
  <Slides>21</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思源黑体 CN Regular</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韬宇</dc:creator>
  <cp:lastModifiedBy>姗珊 吕</cp:lastModifiedBy>
  <cp:revision>141</cp:revision>
  <dcterms:created xsi:type="dcterms:W3CDTF">2024-11-13T07:19:48Z</dcterms:created>
  <dcterms:modified xsi:type="dcterms:W3CDTF">2024-11-14T03:52:15Z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AEDBA56BF2E878B414533467627989D5_43</vt:lpwstr>
  </property>
  <property fmtid="{D5CDD505-2E9C-101B-9397-08002B2CF9AE}" pid="3" name="KSOProductBuildVer">
    <vt:lpwstr>2052-6.5.2.8766</vt:lpwstr>
  </property>
</Properties>
</file>