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86dc743d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86dc743d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86dc743d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86dc743d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86dc743d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86dc743d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86dc743d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86dc743d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86dc743d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86dc743d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86dc743d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86dc743d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86dc743d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86dc743d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86dc743d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86dc743d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8ab9f83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8ab9f83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86dc743d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86dc743d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86dc743d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86dc743d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86dc743d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86dc743d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86dc743d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86dc743d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86dc743d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86dc743d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86dc743d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86dc743d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86dc743d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86dc743d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86dc743d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86dc743d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86dc743d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86dc743d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FishyStix12/BH.py-CharCyCon2024/tree/main"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Network Security with Python and Nmap</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Nicholas Fisher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Nmap Scan Function Part 1</a:t>
            </a:r>
            <a:endParaRPr/>
          </a:p>
          <a:p>
            <a:pPr indent="0" lvl="0" marL="0" rtl="0" algn="l">
              <a:spcBef>
                <a:spcPts val="0"/>
              </a:spcBef>
              <a:spcAft>
                <a:spcPts val="0"/>
              </a:spcAft>
              <a:buNone/>
            </a:pPr>
            <a:r>
              <a:t/>
            </a:r>
            <a:endParaRPr/>
          </a:p>
        </p:txBody>
      </p:sp>
      <p:sp>
        <p:nvSpPr>
          <p:cNvPr id="198" name="Google Shape;198;p22"/>
          <p:cNvSpPr txBox="1"/>
          <p:nvPr>
            <p:ph idx="1" type="body"/>
          </p:nvPr>
        </p:nvSpPr>
        <p:spPr>
          <a:xfrm>
            <a:off x="335600" y="1742925"/>
            <a:ext cx="37605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a:t>
            </a:r>
            <a:endParaRPr/>
          </a:p>
          <a:p>
            <a:pPr indent="-311150" lvl="0" marL="457200" rtl="0" algn="l">
              <a:spcBef>
                <a:spcPts val="1200"/>
              </a:spcBef>
              <a:spcAft>
                <a:spcPts val="0"/>
              </a:spcAft>
              <a:buSzPts val="1300"/>
              <a:buChar char="●"/>
            </a:pPr>
            <a:r>
              <a:rPr lang="en"/>
              <a:t> The nmap_scan(host) function performs Nmap scans on specified hosts, extracting information about open ports, service versions, OS detection, and vulnerabilities.</a:t>
            </a:r>
            <a:endParaRPr/>
          </a:p>
          <a:p>
            <a:pPr indent="0" lvl="0" marL="0" rtl="0" algn="l">
              <a:spcBef>
                <a:spcPts val="1200"/>
              </a:spcBef>
              <a:spcAft>
                <a:spcPts val="1200"/>
              </a:spcAft>
              <a:buNone/>
            </a:pPr>
            <a:r>
              <a:t/>
            </a:r>
            <a:endParaRPr/>
          </a:p>
        </p:txBody>
      </p:sp>
      <p:pic>
        <p:nvPicPr>
          <p:cNvPr id="199" name="Google Shape;199;p22"/>
          <p:cNvPicPr preferRelativeResize="0"/>
          <p:nvPr/>
        </p:nvPicPr>
        <p:blipFill>
          <a:blip r:embed="rId3">
            <a:alphaModFix/>
          </a:blip>
          <a:stretch>
            <a:fillRect/>
          </a:stretch>
        </p:blipFill>
        <p:spPr>
          <a:xfrm>
            <a:off x="4181725" y="1400750"/>
            <a:ext cx="4886200" cy="268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Nmap Scan Function Part 2</a:t>
            </a:r>
            <a:endParaRPr/>
          </a:p>
        </p:txBody>
      </p:sp>
      <p:sp>
        <p:nvSpPr>
          <p:cNvPr id="205" name="Google Shape;205;p23"/>
          <p:cNvSpPr txBox="1"/>
          <p:nvPr>
            <p:ph idx="1" type="body"/>
          </p:nvPr>
        </p:nvSpPr>
        <p:spPr>
          <a:xfrm>
            <a:off x="260725" y="1629325"/>
            <a:ext cx="3769500" cy="322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Functionality:</a:t>
            </a:r>
            <a:endParaRPr/>
          </a:p>
          <a:p>
            <a:pPr indent="-311150" lvl="0" marL="457200" rtl="0" algn="l">
              <a:spcBef>
                <a:spcPts val="1200"/>
              </a:spcBef>
              <a:spcAft>
                <a:spcPts val="0"/>
              </a:spcAft>
              <a:buSzPts val="1300"/>
              <a:buChar char="●"/>
            </a:pPr>
            <a:r>
              <a:rPr lang="en"/>
              <a:t>Utilizes the nmap.PortScanner() class to create an Nmap scanner object.</a:t>
            </a:r>
            <a:endParaRPr/>
          </a:p>
          <a:p>
            <a:pPr indent="-311150" lvl="0" marL="457200" rtl="0" algn="l">
              <a:spcBef>
                <a:spcPts val="0"/>
              </a:spcBef>
              <a:spcAft>
                <a:spcPts val="0"/>
              </a:spcAft>
              <a:buSzPts val="1300"/>
              <a:buChar char="●"/>
            </a:pPr>
            <a:r>
              <a:rPr lang="en"/>
              <a:t>Executes Nmap scans on the specified host using custom scan arguments.</a:t>
            </a:r>
            <a:endParaRPr/>
          </a:p>
          <a:p>
            <a:pPr indent="-311150" lvl="0" marL="457200" rtl="0" algn="l">
              <a:spcBef>
                <a:spcPts val="0"/>
              </a:spcBef>
              <a:spcAft>
                <a:spcPts val="0"/>
              </a:spcAft>
              <a:buSzPts val="1300"/>
              <a:buChar char="●"/>
            </a:pPr>
            <a:r>
              <a:rPr lang="en"/>
              <a:t>Processes scan results to extract information about scanned hosts, open ports, services, OS detection, and vulnerability assessments.</a:t>
            </a:r>
            <a:endParaRPr/>
          </a:p>
        </p:txBody>
      </p:sp>
      <p:pic>
        <p:nvPicPr>
          <p:cNvPr id="206" name="Google Shape;206;p23"/>
          <p:cNvPicPr preferRelativeResize="0"/>
          <p:nvPr/>
        </p:nvPicPr>
        <p:blipFill>
          <a:blip r:embed="rId3">
            <a:alphaModFix/>
          </a:blip>
          <a:stretch>
            <a:fillRect/>
          </a:stretch>
        </p:blipFill>
        <p:spPr>
          <a:xfrm>
            <a:off x="4156950" y="1515263"/>
            <a:ext cx="4874076" cy="278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Packet Sniffing Function</a:t>
            </a:r>
            <a:endParaRPr/>
          </a:p>
        </p:txBody>
      </p:sp>
      <p:sp>
        <p:nvSpPr>
          <p:cNvPr id="212" name="Google Shape;212;p24"/>
          <p:cNvSpPr txBox="1"/>
          <p:nvPr>
            <p:ph idx="1" type="body"/>
          </p:nvPr>
        </p:nvSpPr>
        <p:spPr>
          <a:xfrm>
            <a:off x="461025" y="1249225"/>
            <a:ext cx="4305600" cy="33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a:t>
            </a:r>
            <a:endParaRPr/>
          </a:p>
          <a:p>
            <a:pPr indent="-311150" lvl="0" marL="457200" rtl="0" algn="l">
              <a:spcBef>
                <a:spcPts val="1200"/>
              </a:spcBef>
              <a:spcAft>
                <a:spcPts val="0"/>
              </a:spcAft>
              <a:buSzPts val="1300"/>
              <a:buChar char="●"/>
            </a:pPr>
            <a:r>
              <a:rPr lang="en"/>
              <a:t>The sniff_packets() function initiates packet sniffing using the Scapy library, calling the packet callback function (packet_callback(packet)) for each received packet.</a:t>
            </a:r>
            <a:endParaRPr/>
          </a:p>
          <a:p>
            <a:pPr indent="0" lvl="0" marL="0" rtl="0" algn="l">
              <a:spcBef>
                <a:spcPts val="1200"/>
              </a:spcBef>
              <a:spcAft>
                <a:spcPts val="0"/>
              </a:spcAft>
              <a:buNone/>
            </a:pPr>
            <a:r>
              <a:rPr lang="en"/>
              <a:t>Functionality:</a:t>
            </a:r>
            <a:endParaRPr/>
          </a:p>
          <a:p>
            <a:pPr indent="-311150" lvl="0" marL="457200" rtl="0" algn="l">
              <a:spcBef>
                <a:spcPts val="1200"/>
              </a:spcBef>
              <a:spcAft>
                <a:spcPts val="0"/>
              </a:spcAft>
              <a:buSzPts val="1300"/>
              <a:buChar char="●"/>
            </a:pPr>
            <a:r>
              <a:rPr lang="en"/>
              <a:t>Starts packet sniffing using the sniff() function from the Scapy library.</a:t>
            </a:r>
            <a:endParaRPr/>
          </a:p>
          <a:p>
            <a:pPr indent="-311150" lvl="0" marL="457200" rtl="0" algn="l">
              <a:spcBef>
                <a:spcPts val="0"/>
              </a:spcBef>
              <a:spcAft>
                <a:spcPts val="0"/>
              </a:spcAft>
              <a:buSzPts val="1300"/>
              <a:buChar char="●"/>
            </a:pPr>
            <a:r>
              <a:rPr lang="en"/>
              <a:t>Calls the packet callback function (packet_callback(packet)) for each captured packet.</a:t>
            </a:r>
            <a:endParaRPr/>
          </a:p>
          <a:p>
            <a:pPr indent="-311150" lvl="0" marL="457200" rtl="0" algn="l">
              <a:spcBef>
                <a:spcPts val="0"/>
              </a:spcBef>
              <a:spcAft>
                <a:spcPts val="0"/>
              </a:spcAft>
              <a:buSzPts val="1300"/>
              <a:buChar char="●"/>
            </a:pPr>
            <a:r>
              <a:rPr lang="en"/>
              <a:t>Enables real-time monitoring of network traffic to detect new hosts and trigger Nmap scans.</a:t>
            </a:r>
            <a:endParaRPr/>
          </a:p>
        </p:txBody>
      </p:sp>
      <p:pic>
        <p:nvPicPr>
          <p:cNvPr id="213" name="Google Shape;213;p24"/>
          <p:cNvPicPr preferRelativeResize="0"/>
          <p:nvPr/>
        </p:nvPicPr>
        <p:blipFill>
          <a:blip r:embed="rId3">
            <a:alphaModFix/>
          </a:blip>
          <a:stretch>
            <a:fillRect/>
          </a:stretch>
        </p:blipFill>
        <p:spPr>
          <a:xfrm>
            <a:off x="4766625" y="2270887"/>
            <a:ext cx="4305475" cy="1346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78500" y="374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Function</a:t>
            </a:r>
            <a:endParaRPr/>
          </a:p>
        </p:txBody>
      </p:sp>
      <p:sp>
        <p:nvSpPr>
          <p:cNvPr id="219" name="Google Shape;219;p25"/>
          <p:cNvSpPr txBox="1"/>
          <p:nvPr>
            <p:ph idx="1" type="body"/>
          </p:nvPr>
        </p:nvSpPr>
        <p:spPr>
          <a:xfrm>
            <a:off x="237275" y="1288850"/>
            <a:ext cx="4144500" cy="362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Purpose: </a:t>
            </a:r>
            <a:endParaRPr/>
          </a:p>
          <a:p>
            <a:pPr indent="-311150" lvl="0" marL="457200" rtl="0" algn="l">
              <a:spcBef>
                <a:spcPts val="1200"/>
              </a:spcBef>
              <a:spcAft>
                <a:spcPts val="0"/>
              </a:spcAft>
              <a:buSzPts val="1300"/>
              <a:buChar char="●"/>
            </a:pPr>
            <a:r>
              <a:rPr lang="en"/>
              <a:t>The main() function serves as the entry point of the script, orchestrating user interaction, input handling, and thread management for continuous scanning.</a:t>
            </a:r>
            <a:endParaRPr/>
          </a:p>
          <a:p>
            <a:pPr indent="0" lvl="0" marL="0" rtl="0" algn="l">
              <a:spcBef>
                <a:spcPts val="1200"/>
              </a:spcBef>
              <a:spcAft>
                <a:spcPts val="0"/>
              </a:spcAft>
              <a:buNone/>
            </a:pPr>
            <a:r>
              <a:rPr lang="en"/>
              <a:t>Functionality:</a:t>
            </a:r>
            <a:endParaRPr/>
          </a:p>
          <a:p>
            <a:pPr indent="-311150" lvl="0" marL="457200" rtl="0" algn="l">
              <a:spcBef>
                <a:spcPts val="1200"/>
              </a:spcBef>
              <a:spcAft>
                <a:spcPts val="0"/>
              </a:spcAft>
              <a:buSzPts val="1300"/>
              <a:buChar char="●"/>
            </a:pPr>
            <a:r>
              <a:rPr lang="en"/>
              <a:t>Creates a separate thread to handle packet sniffing (sniff_packets() function).</a:t>
            </a:r>
            <a:endParaRPr/>
          </a:p>
          <a:p>
            <a:pPr indent="-311150" lvl="0" marL="457200" rtl="0" algn="l">
              <a:spcBef>
                <a:spcPts val="0"/>
              </a:spcBef>
              <a:spcAft>
                <a:spcPts val="0"/>
              </a:spcAft>
              <a:buSzPts val="1300"/>
              <a:buChar char="●"/>
            </a:pPr>
            <a:r>
              <a:rPr lang="en"/>
              <a:t>Prompts the user for input: remote IP address or CIDR notation to initiate Nmap scans.</a:t>
            </a:r>
            <a:endParaRPr/>
          </a:p>
          <a:p>
            <a:pPr indent="-311150" lvl="0" marL="457200" rtl="0" algn="l">
              <a:spcBef>
                <a:spcPts val="0"/>
              </a:spcBef>
              <a:spcAft>
                <a:spcPts val="0"/>
              </a:spcAft>
              <a:buSzPts val="1300"/>
              <a:buChar char="●"/>
            </a:pPr>
            <a:r>
              <a:rPr lang="en"/>
              <a:t>Handles user input validation and error handling.</a:t>
            </a:r>
            <a:endParaRPr/>
          </a:p>
          <a:p>
            <a:pPr indent="-311150" lvl="0" marL="457200" rtl="0" algn="l">
              <a:spcBef>
                <a:spcPts val="0"/>
              </a:spcBef>
              <a:spcAft>
                <a:spcPts val="0"/>
              </a:spcAft>
              <a:buSzPts val="1300"/>
              <a:buChar char="●"/>
            </a:pPr>
            <a:r>
              <a:rPr lang="en"/>
              <a:t>Initiates Nmap scans for specified hosts or IP address ranges, ensuring concurrency with multithreading.</a:t>
            </a:r>
            <a:endParaRPr/>
          </a:p>
        </p:txBody>
      </p:sp>
      <p:pic>
        <p:nvPicPr>
          <p:cNvPr id="220" name="Google Shape;220;p25"/>
          <p:cNvPicPr preferRelativeResize="0"/>
          <p:nvPr/>
        </p:nvPicPr>
        <p:blipFill>
          <a:blip r:embed="rId3">
            <a:alphaModFix/>
          </a:blip>
          <a:stretch>
            <a:fillRect/>
          </a:stretch>
        </p:blipFill>
        <p:spPr>
          <a:xfrm>
            <a:off x="4294350" y="1764300"/>
            <a:ext cx="4803699" cy="2401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297500" y="349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Entry Point of the Script</a:t>
            </a:r>
            <a:endParaRPr/>
          </a:p>
        </p:txBody>
      </p:sp>
      <p:sp>
        <p:nvSpPr>
          <p:cNvPr id="226" name="Google Shape;226;p26"/>
          <p:cNvSpPr txBox="1"/>
          <p:nvPr>
            <p:ph idx="1" type="body"/>
          </p:nvPr>
        </p:nvSpPr>
        <p:spPr>
          <a:xfrm>
            <a:off x="299450" y="1462725"/>
            <a:ext cx="3825900" cy="3280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Purpose:</a:t>
            </a:r>
            <a:endParaRPr/>
          </a:p>
          <a:p>
            <a:pPr indent="-311150" lvl="0" marL="457200" rtl="0" algn="l">
              <a:spcBef>
                <a:spcPts val="1200"/>
              </a:spcBef>
              <a:spcAft>
                <a:spcPts val="0"/>
              </a:spcAft>
              <a:buSzPts val="1300"/>
              <a:buChar char="●"/>
            </a:pPr>
            <a:r>
              <a:rPr lang="en"/>
              <a:t>The if __name__ == "__main__": block serves as the entry point of the script.</a:t>
            </a:r>
            <a:endParaRPr/>
          </a:p>
          <a:p>
            <a:pPr indent="0" lvl="0" marL="0" rtl="0" algn="l">
              <a:spcBef>
                <a:spcPts val="1200"/>
              </a:spcBef>
              <a:spcAft>
                <a:spcPts val="0"/>
              </a:spcAft>
              <a:buNone/>
            </a:pPr>
            <a:r>
              <a:rPr lang="en"/>
              <a:t>Functionality:</a:t>
            </a:r>
            <a:endParaRPr/>
          </a:p>
          <a:p>
            <a:pPr indent="-311150" lvl="0" marL="457200" rtl="0" algn="l">
              <a:spcBef>
                <a:spcPts val="1200"/>
              </a:spcBef>
              <a:spcAft>
                <a:spcPts val="0"/>
              </a:spcAft>
              <a:buSzPts val="1300"/>
              <a:buChar char="●"/>
            </a:pPr>
            <a:r>
              <a:rPr lang="en"/>
              <a:t>It ensures that the main() function is called when the script is executed as the main program.</a:t>
            </a:r>
            <a:endParaRPr/>
          </a:p>
          <a:p>
            <a:pPr indent="-311150" lvl="0" marL="457200" rtl="0" algn="l">
              <a:spcBef>
                <a:spcPts val="0"/>
              </a:spcBef>
              <a:spcAft>
                <a:spcPts val="0"/>
              </a:spcAft>
              <a:buSzPts val="1300"/>
              <a:buChar char="●"/>
            </a:pPr>
            <a:r>
              <a:rPr lang="en"/>
              <a:t>This conditional statement is a common Python idiom that checks whether the script is being run directly or imported as a module.</a:t>
            </a:r>
            <a:endParaRPr/>
          </a:p>
          <a:p>
            <a:pPr indent="-311150" lvl="0" marL="457200" rtl="0" algn="l">
              <a:spcBef>
                <a:spcPts val="0"/>
              </a:spcBef>
              <a:spcAft>
                <a:spcPts val="0"/>
              </a:spcAft>
              <a:buSzPts val="1300"/>
              <a:buChar char="●"/>
            </a:pPr>
            <a:r>
              <a:rPr lang="en"/>
              <a:t>When the script is executed as the main program, the main() function is called to initiate the script's functionality.</a:t>
            </a:r>
            <a:endParaRPr/>
          </a:p>
        </p:txBody>
      </p:sp>
      <p:pic>
        <p:nvPicPr>
          <p:cNvPr id="227" name="Google Shape;227;p26"/>
          <p:cNvPicPr preferRelativeResize="0"/>
          <p:nvPr/>
        </p:nvPicPr>
        <p:blipFill>
          <a:blip r:embed="rId3">
            <a:alphaModFix/>
          </a:blip>
          <a:stretch>
            <a:fillRect/>
          </a:stretch>
        </p:blipFill>
        <p:spPr>
          <a:xfrm>
            <a:off x="4572000" y="2309150"/>
            <a:ext cx="4127600" cy="1398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Your Own Script : Step 1: Define Necessary Functions</a:t>
            </a:r>
            <a:endParaRPr/>
          </a:p>
          <a:p>
            <a:pPr indent="0" lvl="0" marL="0" rtl="0" algn="l">
              <a:spcBef>
                <a:spcPts val="0"/>
              </a:spcBef>
              <a:spcAft>
                <a:spcPts val="0"/>
              </a:spcAft>
              <a:buNone/>
            </a:pPr>
            <a:r>
              <a:t/>
            </a:r>
            <a:endParaRPr/>
          </a:p>
        </p:txBody>
      </p:sp>
      <p:sp>
        <p:nvSpPr>
          <p:cNvPr id="233" name="Google Shape;233;p27"/>
          <p:cNvSpPr txBox="1"/>
          <p:nvPr>
            <p:ph idx="1" type="body"/>
          </p:nvPr>
        </p:nvSpPr>
        <p:spPr>
          <a:xfrm>
            <a:off x="517175" y="1420950"/>
            <a:ext cx="3810600" cy="330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Nmap Vulnerability Scan Function: </a:t>
            </a:r>
            <a:endParaRPr/>
          </a:p>
          <a:p>
            <a:pPr indent="-298767" lvl="0" marL="457200" rtl="0" algn="l">
              <a:spcBef>
                <a:spcPts val="1200"/>
              </a:spcBef>
              <a:spcAft>
                <a:spcPts val="0"/>
              </a:spcAft>
              <a:buSzPct val="100000"/>
              <a:buChar char="●"/>
            </a:pPr>
            <a:r>
              <a:rPr lang="en"/>
              <a:t>Design a function to perform Nmap vulnerability scans on specified hosts. This function will utilize the nmap module to execute scans and extract vulnerability information. Example is provided in the image to </a:t>
            </a:r>
            <a:r>
              <a:rPr lang="en"/>
              <a:t>the right.</a:t>
            </a:r>
            <a:endParaRPr/>
          </a:p>
          <a:p>
            <a:pPr indent="0" lvl="0" marL="0" rtl="0" algn="l">
              <a:spcBef>
                <a:spcPts val="1200"/>
              </a:spcBef>
              <a:spcAft>
                <a:spcPts val="0"/>
              </a:spcAft>
              <a:buNone/>
            </a:pPr>
            <a:r>
              <a:rPr lang="en"/>
              <a:t>Parameters: </a:t>
            </a:r>
            <a:endParaRPr/>
          </a:p>
          <a:p>
            <a:pPr indent="-298767" lvl="0" marL="457200" rtl="0" algn="l">
              <a:spcBef>
                <a:spcPts val="1200"/>
              </a:spcBef>
              <a:spcAft>
                <a:spcPts val="0"/>
              </a:spcAft>
              <a:buSzPct val="100000"/>
              <a:buChar char="●"/>
            </a:pPr>
            <a:r>
              <a:rPr lang="en"/>
              <a:t>Host(s) to scan, scan options (if any).</a:t>
            </a:r>
            <a:endParaRPr/>
          </a:p>
          <a:p>
            <a:pPr indent="0" lvl="0" marL="0" rtl="0" algn="l">
              <a:spcBef>
                <a:spcPts val="1200"/>
              </a:spcBef>
              <a:spcAft>
                <a:spcPts val="0"/>
              </a:spcAft>
              <a:buNone/>
            </a:pPr>
            <a:r>
              <a:rPr lang="en"/>
              <a:t>Implementation: </a:t>
            </a:r>
            <a:endParaRPr/>
          </a:p>
          <a:p>
            <a:pPr indent="-298767" lvl="0" marL="457200" rtl="0" algn="l">
              <a:spcBef>
                <a:spcPts val="1200"/>
              </a:spcBef>
              <a:spcAft>
                <a:spcPts val="0"/>
              </a:spcAft>
              <a:buSzPct val="100000"/>
              <a:buChar char="●"/>
            </a:pPr>
            <a:r>
              <a:rPr lang="en"/>
              <a:t>Use the nmap.PortScanner() class to create an Nmap scanner object. Then, invoke the scan() method with appropriate arguments to conduct vulnerability scans. Extract and process vulnerability data from the scan results.</a:t>
            </a:r>
            <a:endParaRPr/>
          </a:p>
        </p:txBody>
      </p:sp>
      <p:pic>
        <p:nvPicPr>
          <p:cNvPr id="234" name="Google Shape;234;p27"/>
          <p:cNvPicPr preferRelativeResize="0"/>
          <p:nvPr/>
        </p:nvPicPr>
        <p:blipFill>
          <a:blip r:embed="rId3">
            <a:alphaModFix/>
          </a:blip>
          <a:stretch>
            <a:fillRect/>
          </a:stretch>
        </p:blipFill>
        <p:spPr>
          <a:xfrm>
            <a:off x="4928050" y="1052625"/>
            <a:ext cx="3695875" cy="396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Your Own Script : </a:t>
            </a:r>
            <a:r>
              <a:rPr lang="en"/>
              <a:t>Step 2: Implement Multithreading</a:t>
            </a:r>
            <a:endParaRPr/>
          </a:p>
        </p:txBody>
      </p:sp>
      <p:sp>
        <p:nvSpPr>
          <p:cNvPr id="240" name="Google Shape;240;p28"/>
          <p:cNvSpPr txBox="1"/>
          <p:nvPr>
            <p:ph idx="1" type="body"/>
          </p:nvPr>
        </p:nvSpPr>
        <p:spPr>
          <a:xfrm>
            <a:off x="1168800" y="1307850"/>
            <a:ext cx="34032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Concurrent Scan Execution: </a:t>
            </a:r>
            <a:endParaRPr/>
          </a:p>
          <a:p>
            <a:pPr indent="-311150" lvl="0" marL="457200" rtl="0" algn="l">
              <a:spcBef>
                <a:spcPts val="1200"/>
              </a:spcBef>
              <a:spcAft>
                <a:spcPts val="0"/>
              </a:spcAft>
              <a:buSzPts val="1300"/>
              <a:buChar char="●"/>
            </a:pPr>
            <a:r>
              <a:rPr lang="en"/>
              <a:t>Enhance the script with multithreading capabilities to execute vulnerability scans concurrently on multiple hosts.</a:t>
            </a:r>
            <a:endParaRPr/>
          </a:p>
          <a:p>
            <a:pPr indent="-311150" lvl="0" marL="457200" rtl="0" algn="l">
              <a:spcBef>
                <a:spcPts val="0"/>
              </a:spcBef>
              <a:spcAft>
                <a:spcPts val="0"/>
              </a:spcAft>
              <a:buSzPts val="1300"/>
              <a:buChar char="●"/>
            </a:pPr>
            <a:r>
              <a:rPr lang="en"/>
              <a:t>Use Python's threading module to create and manage multiple threads, each responsible for scanning a separate host.</a:t>
            </a:r>
            <a:endParaRPr/>
          </a:p>
          <a:p>
            <a:pPr indent="-311150" lvl="0" marL="457200" rtl="0" algn="l">
              <a:spcBef>
                <a:spcPts val="0"/>
              </a:spcBef>
              <a:spcAft>
                <a:spcPts val="0"/>
              </a:spcAft>
              <a:buSzPts val="1300"/>
              <a:buChar char="●"/>
            </a:pPr>
            <a:r>
              <a:rPr lang="en"/>
              <a:t>Ensure thread safety when accessing shared resources, such as scan results or output printing.</a:t>
            </a:r>
            <a:endParaRPr/>
          </a:p>
        </p:txBody>
      </p:sp>
      <p:pic>
        <p:nvPicPr>
          <p:cNvPr id="241" name="Google Shape;241;p28"/>
          <p:cNvPicPr preferRelativeResize="0"/>
          <p:nvPr/>
        </p:nvPicPr>
        <p:blipFill>
          <a:blip r:embed="rId3">
            <a:alphaModFix/>
          </a:blip>
          <a:stretch>
            <a:fillRect/>
          </a:stretch>
        </p:blipFill>
        <p:spPr>
          <a:xfrm>
            <a:off x="4700700" y="1307850"/>
            <a:ext cx="4138500" cy="30555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Your Own Script : Step 3: Enhance Functionality</a:t>
            </a:r>
            <a:endParaRPr/>
          </a:p>
        </p:txBody>
      </p:sp>
      <p:sp>
        <p:nvSpPr>
          <p:cNvPr id="247" name="Google Shape;247;p29"/>
          <p:cNvSpPr txBox="1"/>
          <p:nvPr>
            <p:ph idx="1" type="body"/>
          </p:nvPr>
        </p:nvSpPr>
        <p:spPr>
          <a:xfrm>
            <a:off x="1143350" y="1307850"/>
            <a:ext cx="3771900" cy="353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Input Validation and Error Handling: </a:t>
            </a:r>
            <a:endParaRPr/>
          </a:p>
          <a:p>
            <a:pPr indent="-311150" lvl="0" marL="457200" rtl="0" algn="l">
              <a:spcBef>
                <a:spcPts val="1200"/>
              </a:spcBef>
              <a:spcAft>
                <a:spcPts val="0"/>
              </a:spcAft>
              <a:buSzPts val="1300"/>
              <a:buChar char="●"/>
            </a:pPr>
            <a:r>
              <a:rPr lang="en"/>
              <a:t>Implement robust input validation to ensure that only valid IP addresses or hostnames are accepted as input for vulnerability scans. Handle errors gracefully and provide informative error messages to users.</a:t>
            </a:r>
            <a:endParaRPr/>
          </a:p>
          <a:p>
            <a:pPr indent="0" lvl="0" marL="0" rtl="0" algn="l">
              <a:spcBef>
                <a:spcPts val="1200"/>
              </a:spcBef>
              <a:spcAft>
                <a:spcPts val="0"/>
              </a:spcAft>
              <a:buNone/>
            </a:pPr>
            <a:r>
              <a:rPr lang="en"/>
              <a:t>Scan Options and Customization: </a:t>
            </a:r>
            <a:endParaRPr/>
          </a:p>
          <a:p>
            <a:pPr indent="-311150" lvl="0" marL="457200" rtl="0" algn="l">
              <a:spcBef>
                <a:spcPts val="1200"/>
              </a:spcBef>
              <a:spcAft>
                <a:spcPts val="0"/>
              </a:spcAft>
              <a:buSzPts val="1300"/>
              <a:buChar char="●"/>
            </a:pPr>
            <a:r>
              <a:rPr lang="en"/>
              <a:t>Offer options for users to specify additional Nmap scan arguments or customize the scan behavior according to their requirements. This can include options for timing, output formatting, or scan intensity.</a:t>
            </a:r>
            <a:endParaRPr/>
          </a:p>
        </p:txBody>
      </p:sp>
      <p:pic>
        <p:nvPicPr>
          <p:cNvPr id="248" name="Google Shape;248;p29"/>
          <p:cNvPicPr preferRelativeResize="0"/>
          <p:nvPr/>
        </p:nvPicPr>
        <p:blipFill>
          <a:blip r:embed="rId3">
            <a:alphaModFix/>
          </a:blip>
          <a:stretch>
            <a:fillRect/>
          </a:stretch>
        </p:blipFill>
        <p:spPr>
          <a:xfrm>
            <a:off x="5478900" y="1583200"/>
            <a:ext cx="2857500" cy="285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pic>
        <p:nvPicPr>
          <p:cNvPr id="254" name="Google Shape;254;p30"/>
          <p:cNvPicPr preferRelativeResize="0"/>
          <p:nvPr/>
        </p:nvPicPr>
        <p:blipFill>
          <a:blip r:embed="rId3">
            <a:alphaModFix/>
          </a:blip>
          <a:stretch>
            <a:fillRect/>
          </a:stretch>
        </p:blipFill>
        <p:spPr>
          <a:xfrm>
            <a:off x="3051525" y="1194375"/>
            <a:ext cx="3530851" cy="3530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260" name="Google Shape;260;p31"/>
          <p:cNvSpPr txBox="1"/>
          <p:nvPr>
            <p:ph idx="1" type="body"/>
          </p:nvPr>
        </p:nvSpPr>
        <p:spPr>
          <a:xfrm>
            <a:off x="810025" y="1438225"/>
            <a:ext cx="3647100" cy="31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Takeaways:</a:t>
            </a:r>
            <a:endParaRPr/>
          </a:p>
          <a:p>
            <a:pPr indent="-311150" lvl="0" marL="457200" rtl="0" algn="l">
              <a:spcBef>
                <a:spcPts val="1200"/>
              </a:spcBef>
              <a:spcAft>
                <a:spcPts val="0"/>
              </a:spcAft>
              <a:buSzPts val="1300"/>
              <a:buChar char="●"/>
            </a:pPr>
            <a:r>
              <a:rPr lang="en"/>
              <a:t>Nmap Vulnerability Scans offer comprehensive network security insights.</a:t>
            </a:r>
            <a:endParaRPr/>
          </a:p>
          <a:p>
            <a:pPr indent="-311150" lvl="0" marL="457200" rtl="0" algn="l">
              <a:spcBef>
                <a:spcPts val="0"/>
              </a:spcBef>
              <a:spcAft>
                <a:spcPts val="0"/>
              </a:spcAft>
              <a:buSzPts val="1300"/>
              <a:buChar char="●"/>
            </a:pPr>
            <a:r>
              <a:rPr lang="en"/>
              <a:t>Proactive vulnerability assessment aids in identifying and mitigating risks.</a:t>
            </a:r>
            <a:endParaRPr/>
          </a:p>
          <a:p>
            <a:pPr indent="-311150" lvl="0" marL="457200" rtl="0" algn="l">
              <a:spcBef>
                <a:spcPts val="0"/>
              </a:spcBef>
              <a:spcAft>
                <a:spcPts val="0"/>
              </a:spcAft>
              <a:buSzPts val="1300"/>
              <a:buChar char="●"/>
            </a:pPr>
            <a:r>
              <a:rPr lang="en"/>
              <a:t>Continuous learning and vigilance are crucial for effective cybersecurity measures.</a:t>
            </a:r>
            <a:endParaRPr/>
          </a:p>
          <a:p>
            <a:pPr indent="0" lvl="0" marL="0" rtl="0" algn="l">
              <a:spcBef>
                <a:spcPts val="1200"/>
              </a:spcBef>
              <a:spcAft>
                <a:spcPts val="1200"/>
              </a:spcAft>
              <a:buNone/>
            </a:pPr>
            <a:r>
              <a:rPr lang="en"/>
              <a:t>Thank you!</a:t>
            </a:r>
            <a:endParaRPr/>
          </a:p>
        </p:txBody>
      </p:sp>
      <p:pic>
        <p:nvPicPr>
          <p:cNvPr id="261" name="Google Shape;261;p31"/>
          <p:cNvPicPr preferRelativeResize="0"/>
          <p:nvPr/>
        </p:nvPicPr>
        <p:blipFill>
          <a:blip r:embed="rId3">
            <a:alphaModFix/>
          </a:blip>
          <a:stretch>
            <a:fillRect/>
          </a:stretch>
        </p:blipFill>
        <p:spPr>
          <a:xfrm>
            <a:off x="4700700" y="1567550"/>
            <a:ext cx="4363750" cy="243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41" name="Google Shape;141;p14"/>
          <p:cNvSpPr txBox="1"/>
          <p:nvPr>
            <p:ph idx="1" type="body"/>
          </p:nvPr>
        </p:nvSpPr>
        <p:spPr>
          <a:xfrm>
            <a:off x="557000" y="1463200"/>
            <a:ext cx="8083200" cy="3432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Learn about Network Reconnaissance: </a:t>
            </a:r>
            <a:endParaRPr sz="1400"/>
          </a:p>
          <a:p>
            <a:pPr indent="-317500" lvl="1" marL="914400" rtl="0" algn="l">
              <a:spcBef>
                <a:spcPts val="0"/>
              </a:spcBef>
              <a:spcAft>
                <a:spcPts val="0"/>
              </a:spcAft>
              <a:buSzPts val="1400"/>
              <a:buChar char="●"/>
            </a:pPr>
            <a:r>
              <a:rPr lang="en" sz="1400"/>
              <a:t>Understand the importance of gathering information about a target network and how it aids in identifying vulnerabilities.</a:t>
            </a:r>
            <a:endParaRPr sz="1400"/>
          </a:p>
          <a:p>
            <a:pPr indent="0" lvl="0" marL="91440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n" sz="1400"/>
              <a:t>Introduction to Ethical Hacking: </a:t>
            </a:r>
            <a:endParaRPr sz="1400"/>
          </a:p>
          <a:p>
            <a:pPr indent="-317500" lvl="1" marL="914400" rtl="0" algn="l">
              <a:spcBef>
                <a:spcPts val="0"/>
              </a:spcBef>
              <a:spcAft>
                <a:spcPts val="0"/>
              </a:spcAft>
              <a:buSzPts val="1400"/>
              <a:buChar char="●"/>
            </a:pPr>
            <a:r>
              <a:rPr lang="en" sz="1400"/>
              <a:t>Explore the concept of ethical hacking and how it differs from malicious hacking.</a:t>
            </a:r>
            <a:endParaRPr sz="1400"/>
          </a:p>
          <a:p>
            <a:pPr indent="0" lvl="0" marL="91440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n" sz="1400"/>
              <a:t>Python and Nmap: </a:t>
            </a:r>
            <a:endParaRPr sz="1400"/>
          </a:p>
          <a:p>
            <a:pPr indent="-317500" lvl="1" marL="914400" rtl="0" algn="l">
              <a:spcBef>
                <a:spcPts val="0"/>
              </a:spcBef>
              <a:spcAft>
                <a:spcPts val="0"/>
              </a:spcAft>
              <a:buSzPts val="1400"/>
              <a:buChar char="●"/>
            </a:pPr>
            <a:r>
              <a:rPr lang="en" sz="1400"/>
              <a:t>Gain insights into Python packages and tools like Nmap used in ethical hacking practices.</a:t>
            </a:r>
            <a:endParaRPr sz="14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to our Course GitHub</a:t>
            </a:r>
            <a:endParaRPr/>
          </a:p>
        </p:txBody>
      </p:sp>
      <p:sp>
        <p:nvSpPr>
          <p:cNvPr id="147" name="Google Shape;147;p15"/>
          <p:cNvSpPr txBox="1"/>
          <p:nvPr>
            <p:ph idx="1" type="body"/>
          </p:nvPr>
        </p:nvSpPr>
        <p:spPr>
          <a:xfrm>
            <a:off x="1297500" y="1007825"/>
            <a:ext cx="7038900" cy="6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Github : </a:t>
            </a:r>
            <a:r>
              <a:rPr lang="en" u="sng">
                <a:solidFill>
                  <a:schemeClr val="hlink"/>
                </a:solidFill>
                <a:hlinkClick r:id="rId3"/>
              </a:rPr>
              <a:t>https://github.com/FishyStix12/BH.py-CharCyCon2024/tree/main</a:t>
            </a:r>
            <a:r>
              <a:rPr lang="en"/>
              <a:t> </a:t>
            </a:r>
            <a:endParaRPr/>
          </a:p>
        </p:txBody>
      </p:sp>
      <p:pic>
        <p:nvPicPr>
          <p:cNvPr id="148" name="Google Shape;148;p15"/>
          <p:cNvPicPr preferRelativeResize="0"/>
          <p:nvPr/>
        </p:nvPicPr>
        <p:blipFill>
          <a:blip r:embed="rId4">
            <a:alphaModFix/>
          </a:blip>
          <a:stretch>
            <a:fillRect/>
          </a:stretch>
        </p:blipFill>
        <p:spPr>
          <a:xfrm>
            <a:off x="2510275" y="1307850"/>
            <a:ext cx="3379400" cy="3771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Network Reconnaissance?</a:t>
            </a:r>
            <a:endParaRPr/>
          </a:p>
        </p:txBody>
      </p:sp>
      <p:sp>
        <p:nvSpPr>
          <p:cNvPr id="154" name="Google Shape;154;p16"/>
          <p:cNvSpPr txBox="1"/>
          <p:nvPr>
            <p:ph idx="1" type="body"/>
          </p:nvPr>
        </p:nvSpPr>
        <p:spPr>
          <a:xfrm>
            <a:off x="262600" y="1473450"/>
            <a:ext cx="3758100" cy="3469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Definition:</a:t>
            </a:r>
            <a:endParaRPr/>
          </a:p>
          <a:p>
            <a:pPr indent="-298450" lvl="1" marL="914400" rtl="0" algn="l">
              <a:spcBef>
                <a:spcPts val="0"/>
              </a:spcBef>
              <a:spcAft>
                <a:spcPts val="0"/>
              </a:spcAft>
              <a:buSzPts val="1100"/>
              <a:buChar char="○"/>
            </a:pPr>
            <a:r>
              <a:rPr lang="en"/>
              <a:t> Network reconnaissance involves actively gathering information about a target network to understand its structure, services, and potential vulnerabilities.</a:t>
            </a:r>
            <a:endParaRPr/>
          </a:p>
          <a:p>
            <a:pPr indent="-311150" lvl="0" marL="457200" rtl="0" algn="l">
              <a:spcBef>
                <a:spcPts val="0"/>
              </a:spcBef>
              <a:spcAft>
                <a:spcPts val="0"/>
              </a:spcAft>
              <a:buSzPts val="1300"/>
              <a:buChar char="●"/>
            </a:pPr>
            <a:r>
              <a:rPr lang="en"/>
              <a:t>Importance:</a:t>
            </a:r>
            <a:endParaRPr/>
          </a:p>
          <a:p>
            <a:pPr indent="-298450" lvl="1" marL="914400" rtl="0" algn="l">
              <a:spcBef>
                <a:spcPts val="0"/>
              </a:spcBef>
              <a:spcAft>
                <a:spcPts val="0"/>
              </a:spcAft>
              <a:buSzPts val="1100"/>
              <a:buChar char="○"/>
            </a:pPr>
            <a:r>
              <a:rPr lang="en"/>
              <a:t> It allows security professionals to assess the security posture of a network and identify potential entry points for attackers.</a:t>
            </a:r>
            <a:endParaRPr/>
          </a:p>
          <a:p>
            <a:pPr indent="-311150" lvl="0" marL="457200" rtl="0" algn="l">
              <a:spcBef>
                <a:spcPts val="0"/>
              </a:spcBef>
              <a:spcAft>
                <a:spcPts val="0"/>
              </a:spcAft>
              <a:buSzPts val="1300"/>
              <a:buChar char="●"/>
            </a:pPr>
            <a:r>
              <a:rPr lang="en"/>
              <a:t>Techniques: </a:t>
            </a:r>
            <a:endParaRPr/>
          </a:p>
          <a:p>
            <a:pPr indent="-298450" lvl="1" marL="914400" rtl="0" algn="l">
              <a:spcBef>
                <a:spcPts val="0"/>
              </a:spcBef>
              <a:spcAft>
                <a:spcPts val="0"/>
              </a:spcAft>
              <a:buSzPts val="1100"/>
              <a:buChar char="○"/>
            </a:pPr>
            <a:r>
              <a:rPr lang="en"/>
              <a:t>Network reconnaissance techniques include port scanning, banner grabbing, packet sniffing, and vulnerability scanning.</a:t>
            </a:r>
            <a:endParaRPr/>
          </a:p>
          <a:p>
            <a:pPr indent="0" lvl="0" marL="0" rtl="0" algn="l">
              <a:spcBef>
                <a:spcPts val="120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4176975" y="1530475"/>
            <a:ext cx="4694151" cy="264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Nmap</a:t>
            </a:r>
            <a:endParaRPr/>
          </a:p>
        </p:txBody>
      </p:sp>
      <p:sp>
        <p:nvSpPr>
          <p:cNvPr id="161" name="Google Shape;161;p17"/>
          <p:cNvSpPr txBox="1"/>
          <p:nvPr>
            <p:ph idx="1" type="body"/>
          </p:nvPr>
        </p:nvSpPr>
        <p:spPr>
          <a:xfrm>
            <a:off x="209150" y="1414375"/>
            <a:ext cx="4077600" cy="347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Overview:</a:t>
            </a:r>
            <a:endParaRPr/>
          </a:p>
          <a:p>
            <a:pPr indent="-298450" lvl="1" marL="914400" rtl="0" algn="l">
              <a:spcBef>
                <a:spcPts val="0"/>
              </a:spcBef>
              <a:spcAft>
                <a:spcPts val="0"/>
              </a:spcAft>
              <a:buSzPts val="1100"/>
              <a:buChar char="○"/>
            </a:pPr>
            <a:r>
              <a:rPr lang="en"/>
              <a:t> Nmap, short for Network Mapper, is a widely-used open-source tool for network exploration and security auditing.</a:t>
            </a:r>
            <a:endParaRPr/>
          </a:p>
          <a:p>
            <a:pPr indent="-311150" lvl="0" marL="457200" rtl="0" algn="l">
              <a:spcBef>
                <a:spcPts val="0"/>
              </a:spcBef>
              <a:spcAft>
                <a:spcPts val="0"/>
              </a:spcAft>
              <a:buSzPts val="1300"/>
              <a:buChar char="●"/>
            </a:pPr>
            <a:r>
              <a:rPr lang="en"/>
              <a:t>Features: </a:t>
            </a:r>
            <a:endParaRPr/>
          </a:p>
          <a:p>
            <a:pPr indent="-298450" lvl="1" marL="914400" rtl="0" algn="l">
              <a:spcBef>
                <a:spcPts val="0"/>
              </a:spcBef>
              <a:spcAft>
                <a:spcPts val="0"/>
              </a:spcAft>
              <a:buSzPts val="1100"/>
              <a:buChar char="○"/>
            </a:pPr>
            <a:r>
              <a:rPr lang="en"/>
              <a:t>Nmap offers features such as port scanning, service version detection, OS detection, and scripting capabilities, making it a versatile tool for network analysis.</a:t>
            </a:r>
            <a:endParaRPr/>
          </a:p>
          <a:p>
            <a:pPr indent="-311150" lvl="0" marL="457200" rtl="0" algn="l">
              <a:spcBef>
                <a:spcPts val="0"/>
              </a:spcBef>
              <a:spcAft>
                <a:spcPts val="0"/>
              </a:spcAft>
              <a:buSzPts val="1300"/>
              <a:buChar char="●"/>
            </a:pPr>
            <a:r>
              <a:rPr lang="en"/>
              <a:t>Applications:</a:t>
            </a:r>
            <a:endParaRPr/>
          </a:p>
          <a:p>
            <a:pPr indent="-298450" lvl="1" marL="914400" rtl="0" algn="l">
              <a:spcBef>
                <a:spcPts val="0"/>
              </a:spcBef>
              <a:spcAft>
                <a:spcPts val="0"/>
              </a:spcAft>
              <a:buSzPts val="1100"/>
              <a:buChar char="○"/>
            </a:pPr>
            <a:r>
              <a:rPr lang="en"/>
              <a:t> It is used by network administrators, security professionals, and ethical hackers for network troubleshooting, vulnerability assessment, and penetration testing.</a:t>
            </a:r>
            <a:endParaRPr/>
          </a:p>
          <a:p>
            <a:pPr indent="0" lvl="0" marL="0" rtl="0" algn="l">
              <a:spcBef>
                <a:spcPts val="1200"/>
              </a:spcBef>
              <a:spcAft>
                <a:spcPts val="1200"/>
              </a:spcAft>
              <a:buNone/>
            </a:pPr>
            <a:r>
              <a:t/>
            </a:r>
            <a:endParaRPr/>
          </a:p>
        </p:txBody>
      </p:sp>
      <p:pic>
        <p:nvPicPr>
          <p:cNvPr id="162" name="Google Shape;162;p17"/>
          <p:cNvPicPr preferRelativeResize="0"/>
          <p:nvPr/>
        </p:nvPicPr>
        <p:blipFill>
          <a:blip r:embed="rId3">
            <a:alphaModFix/>
          </a:blip>
          <a:stretch>
            <a:fillRect/>
          </a:stretch>
        </p:blipFill>
        <p:spPr>
          <a:xfrm>
            <a:off x="4286750" y="1632825"/>
            <a:ext cx="4625551" cy="26035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Python Nmap Script net_terrorizer.py</a:t>
            </a:r>
            <a:endParaRPr/>
          </a:p>
        </p:txBody>
      </p:sp>
      <p:sp>
        <p:nvSpPr>
          <p:cNvPr id="168" name="Google Shape;168;p18"/>
          <p:cNvSpPr txBox="1"/>
          <p:nvPr>
            <p:ph idx="1" type="body"/>
          </p:nvPr>
        </p:nvSpPr>
        <p:spPr>
          <a:xfrm>
            <a:off x="508575" y="1463000"/>
            <a:ext cx="3881700" cy="3280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Description of this Script: </a:t>
            </a:r>
            <a:endParaRPr sz="1500"/>
          </a:p>
          <a:p>
            <a:pPr indent="-311150" lvl="1" marL="914400" rtl="0" algn="l">
              <a:spcBef>
                <a:spcPts val="0"/>
              </a:spcBef>
              <a:spcAft>
                <a:spcPts val="0"/>
              </a:spcAft>
              <a:buSzPts val="1300"/>
              <a:buChar char="○"/>
            </a:pPr>
            <a:r>
              <a:rPr lang="en" sz="1300"/>
              <a:t>The provided script is a tool designed for ethical hacking purposes, focusing on network reconnaissance and vulnerability assessment. It leverages the python-nmap library and other Python packages to automate comprehensive scans on remote hosts.</a:t>
            </a:r>
            <a:endParaRPr sz="1300"/>
          </a:p>
          <a:p>
            <a:pPr indent="0" lvl="0" marL="0" rtl="0" algn="l">
              <a:spcBef>
                <a:spcPts val="1200"/>
              </a:spcBef>
              <a:spcAft>
                <a:spcPts val="1200"/>
              </a:spcAft>
              <a:buNone/>
            </a:pPr>
            <a:r>
              <a:t/>
            </a:r>
            <a:endParaRPr/>
          </a:p>
        </p:txBody>
      </p:sp>
      <p:pic>
        <p:nvPicPr>
          <p:cNvPr id="169" name="Google Shape;169;p18"/>
          <p:cNvPicPr preferRelativeResize="0"/>
          <p:nvPr/>
        </p:nvPicPr>
        <p:blipFill>
          <a:blip r:embed="rId3">
            <a:alphaModFix/>
          </a:blip>
          <a:stretch>
            <a:fillRect/>
          </a:stretch>
        </p:blipFill>
        <p:spPr>
          <a:xfrm>
            <a:off x="4992125" y="1307850"/>
            <a:ext cx="3881600" cy="291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Python Packages Used v</a:t>
            </a:r>
            <a:endParaRPr/>
          </a:p>
        </p:txBody>
      </p:sp>
      <p:sp>
        <p:nvSpPr>
          <p:cNvPr id="175" name="Google Shape;175;p19"/>
          <p:cNvSpPr txBox="1"/>
          <p:nvPr>
            <p:ph idx="1" type="body"/>
          </p:nvPr>
        </p:nvSpPr>
        <p:spPr>
          <a:xfrm>
            <a:off x="546625" y="1116150"/>
            <a:ext cx="4338000" cy="3522300"/>
          </a:xfrm>
          <a:prstGeom prst="rect">
            <a:avLst/>
          </a:prstGeom>
        </p:spPr>
        <p:txBody>
          <a:bodyPr anchorCtr="0" anchor="t" bIns="91425" lIns="91425" spcFirstLastPara="1" rIns="91425" wrap="square" tIns="91425">
            <a:noAutofit/>
          </a:bodyPr>
          <a:lstStyle/>
          <a:p>
            <a:pPr indent="-305435" lvl="0" marL="457200" rtl="0" algn="l">
              <a:spcBef>
                <a:spcPts val="0"/>
              </a:spcBef>
              <a:spcAft>
                <a:spcPts val="0"/>
              </a:spcAft>
              <a:buSzPts val="1210"/>
              <a:buChar char="●"/>
            </a:pPr>
            <a:r>
              <a:rPr lang="en" sz="1210"/>
              <a:t>nmap: A Python package providing an interface to Nmap, enabling users to automate network scanning and analysis tasks.</a:t>
            </a:r>
            <a:endParaRPr sz="1210"/>
          </a:p>
          <a:p>
            <a:pPr indent="-305435" lvl="0" marL="457200" rtl="0" algn="l">
              <a:spcBef>
                <a:spcPts val="0"/>
              </a:spcBef>
              <a:spcAft>
                <a:spcPts val="0"/>
              </a:spcAft>
              <a:buSzPts val="1210"/>
              <a:buChar char="●"/>
            </a:pPr>
            <a:r>
              <a:rPr lang="en" sz="1210"/>
              <a:t>scapy: A powerful Python library for packet manipulation, sniffing, and network scanning, offering flexibility and control over network interactions.</a:t>
            </a:r>
            <a:endParaRPr sz="1210"/>
          </a:p>
          <a:p>
            <a:pPr indent="-305435" lvl="0" marL="457200" rtl="0" algn="l">
              <a:spcBef>
                <a:spcPts val="0"/>
              </a:spcBef>
              <a:spcAft>
                <a:spcPts val="0"/>
              </a:spcAft>
              <a:buSzPts val="1210"/>
              <a:buChar char="●"/>
            </a:pPr>
            <a:r>
              <a:rPr lang="en" sz="1210"/>
              <a:t>ipaddress: This Python module facilitates the handling of IP addresses and networks, simplifying tasks such as IP address validation, manipulation, and subnetting.</a:t>
            </a:r>
            <a:endParaRPr sz="1210"/>
          </a:p>
          <a:p>
            <a:pPr indent="-305435" lvl="0" marL="457200" rtl="0" algn="l">
              <a:spcBef>
                <a:spcPts val="0"/>
              </a:spcBef>
              <a:spcAft>
                <a:spcPts val="0"/>
              </a:spcAft>
              <a:buSzPts val="1210"/>
              <a:buChar char="●"/>
            </a:pPr>
            <a:r>
              <a:rPr lang="en" sz="1210"/>
              <a:t>threading: Python's built-in module for implementing multithreading, allowing concurrent execution of tasks and enhancing performance in network-intensive applications.</a:t>
            </a:r>
            <a:endParaRPr sz="1210"/>
          </a:p>
          <a:p>
            <a:pPr indent="-305435" lvl="0" marL="457200" rtl="0" algn="l">
              <a:spcBef>
                <a:spcPts val="0"/>
              </a:spcBef>
              <a:spcAft>
                <a:spcPts val="0"/>
              </a:spcAft>
              <a:buSzPts val="1210"/>
              <a:buChar char="●"/>
            </a:pPr>
            <a:r>
              <a:rPr lang="en" sz="1210"/>
              <a:t>re: The re module provides support for regular expressions in Python, enabling pattern matching and text parsing, which is useful for processing network data.</a:t>
            </a:r>
            <a:endParaRPr sz="1210"/>
          </a:p>
        </p:txBody>
      </p:sp>
      <p:sp>
        <p:nvSpPr>
          <p:cNvPr id="176" name="Google Shape;176;p19"/>
          <p:cNvSpPr txBox="1"/>
          <p:nvPr>
            <p:ph idx="2" type="body"/>
          </p:nvPr>
        </p:nvSpPr>
        <p:spPr>
          <a:xfrm>
            <a:off x="4970275" y="1116150"/>
            <a:ext cx="3403200" cy="100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How to import the </a:t>
            </a:r>
            <a:r>
              <a:rPr lang="en"/>
              <a:t>necessary</a:t>
            </a:r>
            <a:r>
              <a:rPr lang="en"/>
              <a:t> libraries in Linux:</a:t>
            </a:r>
            <a:endParaRPr/>
          </a:p>
          <a:p>
            <a:pPr indent="-292100" lvl="0" marL="457200" rtl="0" algn="l">
              <a:spcBef>
                <a:spcPts val="1200"/>
              </a:spcBef>
              <a:spcAft>
                <a:spcPts val="0"/>
              </a:spcAft>
              <a:buSzPts val="1000"/>
              <a:buChar char="●"/>
            </a:pPr>
            <a:r>
              <a:rPr lang="en" sz="1000"/>
              <a:t>p</a:t>
            </a:r>
            <a:r>
              <a:rPr lang="en" sz="1000"/>
              <a:t>ip install python-nmap</a:t>
            </a:r>
            <a:endParaRPr sz="1000"/>
          </a:p>
          <a:p>
            <a:pPr indent="-292100" lvl="0" marL="457200" rtl="0" algn="l">
              <a:spcBef>
                <a:spcPts val="0"/>
              </a:spcBef>
              <a:spcAft>
                <a:spcPts val="0"/>
              </a:spcAft>
              <a:buSzPts val="1000"/>
              <a:buChar char="●"/>
            </a:pPr>
            <a:r>
              <a:rPr lang="en" sz="1000"/>
              <a:t>pip install scapy</a:t>
            </a:r>
            <a:endParaRPr sz="1000"/>
          </a:p>
        </p:txBody>
      </p:sp>
      <p:pic>
        <p:nvPicPr>
          <p:cNvPr id="177" name="Google Shape;177;p19"/>
          <p:cNvPicPr preferRelativeResize="0"/>
          <p:nvPr/>
        </p:nvPicPr>
        <p:blipFill>
          <a:blip r:embed="rId3">
            <a:alphaModFix/>
          </a:blip>
          <a:stretch>
            <a:fillRect/>
          </a:stretch>
        </p:blipFill>
        <p:spPr>
          <a:xfrm>
            <a:off x="5100025" y="2120250"/>
            <a:ext cx="2493200" cy="190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208400"/>
            <a:ext cx="7483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 and Callback functions</a:t>
            </a:r>
            <a:endParaRPr/>
          </a:p>
        </p:txBody>
      </p:sp>
      <p:sp>
        <p:nvSpPr>
          <p:cNvPr id="183" name="Google Shape;183;p20"/>
          <p:cNvSpPr txBox="1"/>
          <p:nvPr>
            <p:ph idx="1" type="body"/>
          </p:nvPr>
        </p:nvSpPr>
        <p:spPr>
          <a:xfrm>
            <a:off x="207000" y="1419350"/>
            <a:ext cx="4289100" cy="29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Variables:</a:t>
            </a:r>
            <a:endParaRPr sz="1400"/>
          </a:p>
          <a:p>
            <a:pPr indent="-304800" lvl="0" marL="457200" rtl="0" algn="l">
              <a:spcBef>
                <a:spcPts val="1200"/>
              </a:spcBef>
              <a:spcAft>
                <a:spcPts val="0"/>
              </a:spcAft>
              <a:buSzPts val="1200"/>
              <a:buChar char="●"/>
            </a:pPr>
            <a:r>
              <a:rPr lang="en" sz="1200"/>
              <a:t>Scanned_hosts:</a:t>
            </a:r>
            <a:endParaRPr sz="1200"/>
          </a:p>
          <a:p>
            <a:pPr indent="-304800" lvl="1" marL="914400" rtl="0" algn="l">
              <a:spcBef>
                <a:spcPts val="0"/>
              </a:spcBef>
              <a:spcAft>
                <a:spcPts val="0"/>
              </a:spcAft>
              <a:buSzPts val="1200"/>
              <a:buChar char="○"/>
            </a:pPr>
            <a:r>
              <a:rPr lang="en" sz="1200"/>
              <a:t> A set data structure to store the IP addresses of hosts that have been scanned, preventing duplicate scans.</a:t>
            </a:r>
            <a:endParaRPr sz="1200"/>
          </a:p>
          <a:p>
            <a:pPr indent="-304800" lvl="0" marL="457200" rtl="0" algn="l">
              <a:spcBef>
                <a:spcPts val="0"/>
              </a:spcBef>
              <a:spcAft>
                <a:spcPts val="0"/>
              </a:spcAft>
              <a:buSzPts val="1200"/>
              <a:buChar char="●"/>
            </a:pPr>
            <a:r>
              <a:rPr lang="en" sz="1200"/>
              <a:t>lock: </a:t>
            </a:r>
            <a:endParaRPr sz="1200"/>
          </a:p>
          <a:p>
            <a:pPr indent="-304800" lvl="1" marL="914400" rtl="0" algn="l">
              <a:spcBef>
                <a:spcPts val="0"/>
              </a:spcBef>
              <a:spcAft>
                <a:spcPts val="0"/>
              </a:spcAft>
              <a:buSzPts val="1200"/>
              <a:buChar char="○"/>
            </a:pPr>
            <a:r>
              <a:rPr lang="en" sz="1200"/>
              <a:t>A threading lock object used to ensure thread-safe access to the scanned_hosts set, preventing data corruption in concurrent execution scenarios.</a:t>
            </a:r>
            <a:endParaRPr sz="1300"/>
          </a:p>
        </p:txBody>
      </p:sp>
      <p:pic>
        <p:nvPicPr>
          <p:cNvPr id="184" name="Google Shape;184;p20"/>
          <p:cNvPicPr preferRelativeResize="0"/>
          <p:nvPr/>
        </p:nvPicPr>
        <p:blipFill>
          <a:blip r:embed="rId3">
            <a:alphaModFix/>
          </a:blip>
          <a:stretch>
            <a:fillRect/>
          </a:stretch>
        </p:blipFill>
        <p:spPr>
          <a:xfrm>
            <a:off x="4496100" y="2424000"/>
            <a:ext cx="4572001" cy="5196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Packet Callback Function</a:t>
            </a:r>
            <a:endParaRPr/>
          </a:p>
        </p:txBody>
      </p:sp>
      <p:sp>
        <p:nvSpPr>
          <p:cNvPr id="190" name="Google Shape;190;p21"/>
          <p:cNvSpPr txBox="1"/>
          <p:nvPr>
            <p:ph idx="1" type="body"/>
          </p:nvPr>
        </p:nvSpPr>
        <p:spPr>
          <a:xfrm>
            <a:off x="508550" y="1391750"/>
            <a:ext cx="3721200" cy="342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Purpose: </a:t>
            </a:r>
            <a:endParaRPr/>
          </a:p>
          <a:p>
            <a:pPr indent="-304958" lvl="0" marL="457200" rtl="0" algn="l">
              <a:spcBef>
                <a:spcPts val="1200"/>
              </a:spcBef>
              <a:spcAft>
                <a:spcPts val="0"/>
              </a:spcAft>
              <a:buSzPct val="100000"/>
              <a:buChar char="●"/>
            </a:pPr>
            <a:r>
              <a:rPr lang="en"/>
              <a:t>The packet callback function (packet_callback(packet)) is responsible for handling packet sniffing using the Scapy library.</a:t>
            </a:r>
            <a:endParaRPr/>
          </a:p>
          <a:p>
            <a:pPr indent="0" lvl="0" marL="0" rtl="0" algn="l">
              <a:spcBef>
                <a:spcPts val="1200"/>
              </a:spcBef>
              <a:spcAft>
                <a:spcPts val="0"/>
              </a:spcAft>
              <a:buNone/>
            </a:pPr>
            <a:r>
              <a:rPr lang="en"/>
              <a:t>Functionality:</a:t>
            </a:r>
            <a:endParaRPr/>
          </a:p>
          <a:p>
            <a:pPr indent="-304958" lvl="0" marL="457200" rtl="0" algn="l">
              <a:spcBef>
                <a:spcPts val="1200"/>
              </a:spcBef>
              <a:spcAft>
                <a:spcPts val="0"/>
              </a:spcAft>
              <a:buSzPct val="100000"/>
              <a:buChar char="●"/>
            </a:pPr>
            <a:r>
              <a:rPr lang="en"/>
              <a:t>Extracts source and destination IP addresses from incoming packets.</a:t>
            </a:r>
            <a:endParaRPr/>
          </a:p>
          <a:p>
            <a:pPr indent="-304958" lvl="0" marL="457200" rtl="0" algn="l">
              <a:spcBef>
                <a:spcPts val="0"/>
              </a:spcBef>
              <a:spcAft>
                <a:spcPts val="0"/>
              </a:spcAft>
              <a:buSzPct val="100000"/>
              <a:buChar char="●"/>
            </a:pPr>
            <a:r>
              <a:rPr lang="en"/>
              <a:t>Checks if the destination IP address is not localhost and has not been previously scanned.</a:t>
            </a:r>
            <a:endParaRPr/>
          </a:p>
          <a:p>
            <a:pPr indent="-304958" lvl="0" marL="457200" rtl="0" algn="l">
              <a:spcBef>
                <a:spcPts val="0"/>
              </a:spcBef>
              <a:spcAft>
                <a:spcPts val="0"/>
              </a:spcAft>
              <a:buSzPct val="100000"/>
              <a:buChar char="●"/>
            </a:pPr>
            <a:r>
              <a:rPr lang="en"/>
              <a:t>Initiates an Nmap scan for new hosts in separate threads to avoid blocking packet processing.</a:t>
            </a:r>
            <a:endParaRPr/>
          </a:p>
          <a:p>
            <a:pPr indent="0" lvl="0" marL="0" rtl="0" algn="l">
              <a:spcBef>
                <a:spcPts val="1200"/>
              </a:spcBef>
              <a:spcAft>
                <a:spcPts val="1200"/>
              </a:spcAft>
              <a:buNone/>
            </a:pPr>
            <a:r>
              <a:t/>
            </a:r>
            <a:endParaRPr/>
          </a:p>
        </p:txBody>
      </p:sp>
      <p:pic>
        <p:nvPicPr>
          <p:cNvPr id="191" name="Google Shape;191;p21"/>
          <p:cNvPicPr preferRelativeResize="0"/>
          <p:nvPr/>
        </p:nvPicPr>
        <p:blipFill>
          <a:blip r:embed="rId3">
            <a:alphaModFix/>
          </a:blip>
          <a:stretch>
            <a:fillRect/>
          </a:stretch>
        </p:blipFill>
        <p:spPr>
          <a:xfrm>
            <a:off x="4788225" y="1391750"/>
            <a:ext cx="4138500" cy="3262791"/>
          </a:xfrm>
          <a:prstGeom prst="rect">
            <a:avLst/>
          </a:prstGeom>
          <a:noFill/>
          <a:ln>
            <a:noFill/>
          </a:ln>
        </p:spPr>
      </p:pic>
      <p:pic>
        <p:nvPicPr>
          <p:cNvPr id="192" name="Google Shape;192;p21"/>
          <p:cNvPicPr preferRelativeResize="0"/>
          <p:nvPr/>
        </p:nvPicPr>
        <p:blipFill>
          <a:blip r:embed="rId3">
            <a:alphaModFix/>
          </a:blip>
          <a:stretch>
            <a:fillRect/>
          </a:stretch>
        </p:blipFill>
        <p:spPr>
          <a:xfrm>
            <a:off x="4845575" y="1391750"/>
            <a:ext cx="4138500" cy="32627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