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 id="271" r:id="rId24"/>
    <p:sldId id="272"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0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86dc743d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86dc743d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26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c8ab9f838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c8ab9f838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86dc743db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c86dc743d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86dc743d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86dc743d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86dc743db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86dc743d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86dc743db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86dc743d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86dc743d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86dc743d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86dc743d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86dc743d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f7f803e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f7f803e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86dc743d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86dc743d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86dc743d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86dc743d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48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nmap.org/nsedoc/script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ishyStix12/BH.py-CharCyCon2024/tree/mai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Exploring Network Security with Python and Nmap</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Nicholas Fisher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6" name="Title 5">
            <a:extLst>
              <a:ext uri="{FF2B5EF4-FFF2-40B4-BE49-F238E27FC236}">
                <a16:creationId xmlns:a16="http://schemas.microsoft.com/office/drawing/2014/main" id="{54751068-3E43-424E-D24F-FC01F2552F8E}"/>
              </a:ext>
            </a:extLst>
          </p:cNvPr>
          <p:cNvSpPr>
            <a:spLocks noGrp="1"/>
          </p:cNvSpPr>
          <p:nvPr>
            <p:ph type="title"/>
          </p:nvPr>
        </p:nvSpPr>
        <p:spPr>
          <a:xfrm>
            <a:off x="2318035" y="524378"/>
            <a:ext cx="5634727" cy="759138"/>
          </a:xfrm>
        </p:spPr>
        <p:txBody>
          <a:bodyPr>
            <a:normAutofit fontScale="90000"/>
          </a:bodyPr>
          <a:lstStyle/>
          <a:p>
            <a:r>
              <a:rPr lang="en-US" dirty="0"/>
              <a:t>But Why are some these important?</a:t>
            </a:r>
          </a:p>
        </p:txBody>
      </p:sp>
      <p:pic>
        <p:nvPicPr>
          <p:cNvPr id="7" name="Google Shape;238;p28">
            <a:extLst>
              <a:ext uri="{FF2B5EF4-FFF2-40B4-BE49-F238E27FC236}">
                <a16:creationId xmlns:a16="http://schemas.microsoft.com/office/drawing/2014/main" id="{56E63164-F2C7-0C75-ECE4-96AB86ED516B}"/>
              </a:ext>
            </a:extLst>
          </p:cNvPr>
          <p:cNvPicPr preferRelativeResize="0"/>
          <p:nvPr/>
        </p:nvPicPr>
        <p:blipFill>
          <a:blip r:embed="rId3">
            <a:alphaModFix/>
          </a:blip>
          <a:stretch>
            <a:fillRect/>
          </a:stretch>
        </p:blipFill>
        <p:spPr>
          <a:xfrm>
            <a:off x="3051525" y="1194375"/>
            <a:ext cx="3530851" cy="3530851"/>
          </a:xfrm>
          <a:prstGeom prst="rect">
            <a:avLst/>
          </a:prstGeom>
          <a:noFill/>
          <a:ln>
            <a:noFill/>
          </a:ln>
        </p:spPr>
      </p:pic>
    </p:spTree>
    <p:extLst>
      <p:ext uri="{BB962C8B-B14F-4D97-AF65-F5344CB8AC3E}">
        <p14:creationId xmlns:p14="http://schemas.microsoft.com/office/powerpoint/2010/main" val="96650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DF3D-C228-68F0-E860-515AFD729F89}"/>
              </a:ext>
            </a:extLst>
          </p:cNvPr>
          <p:cNvSpPr>
            <a:spLocks noGrp="1"/>
          </p:cNvSpPr>
          <p:nvPr>
            <p:ph type="title"/>
          </p:nvPr>
        </p:nvSpPr>
        <p:spPr/>
        <p:txBody>
          <a:bodyPr/>
          <a:lstStyle/>
          <a:p>
            <a:r>
              <a:rPr lang="en-US" dirty="0"/>
              <a:t>Enhanced Vulnerability Detection</a:t>
            </a:r>
          </a:p>
        </p:txBody>
      </p:sp>
      <p:sp>
        <p:nvSpPr>
          <p:cNvPr id="3" name="Text Placeholder 2">
            <a:extLst>
              <a:ext uri="{FF2B5EF4-FFF2-40B4-BE49-F238E27FC236}">
                <a16:creationId xmlns:a16="http://schemas.microsoft.com/office/drawing/2014/main" id="{5C80848C-AD23-EBCE-D422-800C3A712B1A}"/>
              </a:ext>
            </a:extLst>
          </p:cNvPr>
          <p:cNvSpPr>
            <a:spLocks noGrp="1"/>
          </p:cNvSpPr>
          <p:nvPr>
            <p:ph type="body" idx="1"/>
          </p:nvPr>
        </p:nvSpPr>
        <p:spPr>
          <a:xfrm>
            <a:off x="422064" y="1344815"/>
            <a:ext cx="4838606" cy="2911200"/>
          </a:xfrm>
        </p:spPr>
        <p:txBody>
          <a:bodyPr/>
          <a:lstStyle/>
          <a:p>
            <a:pPr marL="146050" indent="0">
              <a:buNone/>
            </a:pPr>
            <a:r>
              <a:rPr lang="en-US" sz="1800" b="1" dirty="0"/>
              <a:t>Identifying Weaknesses</a:t>
            </a:r>
          </a:p>
          <a:p>
            <a:pPr marL="146050" indent="0">
              <a:buNone/>
            </a:pPr>
            <a:r>
              <a:rPr lang="en-US" sz="1500" b="1" i="1" dirty="0"/>
              <a:t>Targeted Vulnerability Checks:</a:t>
            </a:r>
          </a:p>
          <a:p>
            <a:r>
              <a:rPr lang="en-US" sz="1500" dirty="0"/>
              <a:t>Examples: </a:t>
            </a:r>
            <a:r>
              <a:rPr lang="en-US" sz="1500" dirty="0" err="1"/>
              <a:t>vulners</a:t>
            </a:r>
            <a:r>
              <a:rPr lang="en-US" sz="1500" dirty="0"/>
              <a:t>, smtp-</a:t>
            </a:r>
            <a:r>
              <a:rPr lang="en-US" sz="1500" dirty="0" err="1"/>
              <a:t>enum</a:t>
            </a:r>
            <a:r>
              <a:rPr lang="en-US" sz="1500" dirty="0"/>
              <a:t>-users</a:t>
            </a:r>
          </a:p>
          <a:p>
            <a:endParaRPr lang="en-US" sz="1500" dirty="0"/>
          </a:p>
          <a:p>
            <a:r>
              <a:rPr lang="en-US" sz="1500" dirty="0"/>
              <a:t>Purpose: Detect specific vulnerabilities or weaknesses in services and applications.</a:t>
            </a:r>
          </a:p>
          <a:p>
            <a:endParaRPr lang="en-US" sz="1500" dirty="0"/>
          </a:p>
          <a:p>
            <a:r>
              <a:rPr lang="en-US" sz="1500" dirty="0"/>
              <a:t>Importance: Allows hackers to find and exploit security flaws that could lead to unauthorized access.</a:t>
            </a:r>
          </a:p>
        </p:txBody>
      </p:sp>
      <p:pic>
        <p:nvPicPr>
          <p:cNvPr id="2051" name="Picture 3" descr="Image result for hacker art">
            <a:extLst>
              <a:ext uri="{FF2B5EF4-FFF2-40B4-BE49-F238E27FC236}">
                <a16:creationId xmlns:a16="http://schemas.microsoft.com/office/drawing/2014/main" id="{EF0F19B5-DEB3-8CD5-6AC2-437A92678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578" y="1474715"/>
            <a:ext cx="280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8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EE34-915F-6836-C71C-594F358FB0DA}"/>
              </a:ext>
            </a:extLst>
          </p:cNvPr>
          <p:cNvSpPr>
            <a:spLocks noGrp="1"/>
          </p:cNvSpPr>
          <p:nvPr>
            <p:ph type="title"/>
          </p:nvPr>
        </p:nvSpPr>
        <p:spPr/>
        <p:txBody>
          <a:bodyPr/>
          <a:lstStyle/>
          <a:p>
            <a:r>
              <a:rPr lang="en-US" dirty="0"/>
              <a:t>Service Enumeration</a:t>
            </a:r>
          </a:p>
        </p:txBody>
      </p:sp>
      <p:sp>
        <p:nvSpPr>
          <p:cNvPr id="3" name="Text Placeholder 2">
            <a:extLst>
              <a:ext uri="{FF2B5EF4-FFF2-40B4-BE49-F238E27FC236}">
                <a16:creationId xmlns:a16="http://schemas.microsoft.com/office/drawing/2014/main" id="{D7370DB4-550D-3C69-5F38-83A58DA09F83}"/>
              </a:ext>
            </a:extLst>
          </p:cNvPr>
          <p:cNvSpPr>
            <a:spLocks noGrp="1"/>
          </p:cNvSpPr>
          <p:nvPr>
            <p:ph type="body" idx="1"/>
          </p:nvPr>
        </p:nvSpPr>
        <p:spPr>
          <a:xfrm>
            <a:off x="450212" y="1388780"/>
            <a:ext cx="4641906" cy="2911200"/>
          </a:xfrm>
        </p:spPr>
        <p:txBody>
          <a:bodyPr>
            <a:normAutofit lnSpcReduction="10000"/>
          </a:bodyPr>
          <a:lstStyle/>
          <a:p>
            <a:pPr marL="146050" indent="0">
              <a:buNone/>
            </a:pPr>
            <a:r>
              <a:rPr lang="en-US" sz="1800" b="1" dirty="0"/>
              <a:t>Gathering Information</a:t>
            </a:r>
          </a:p>
          <a:p>
            <a:pPr marL="146050" indent="0">
              <a:buNone/>
            </a:pPr>
            <a:r>
              <a:rPr lang="en-US" sz="1500" b="1" i="1" dirty="0"/>
              <a:t>Service and Version Detection:</a:t>
            </a:r>
          </a:p>
          <a:p>
            <a:r>
              <a:rPr lang="en-US" sz="1500" dirty="0"/>
              <a:t>Examples: banner, smtp-commands </a:t>
            </a:r>
          </a:p>
          <a:p>
            <a:endParaRPr lang="en-US" sz="1500" dirty="0"/>
          </a:p>
          <a:p>
            <a:r>
              <a:rPr lang="en-US" sz="1500" dirty="0"/>
              <a:t>Purpose: Retrieve detailed information about services and their versions running on the target.</a:t>
            </a:r>
          </a:p>
          <a:p>
            <a:endParaRPr lang="en-US" sz="1500" dirty="0"/>
          </a:p>
          <a:p>
            <a:r>
              <a:rPr lang="en-US" sz="1500" dirty="0"/>
              <a:t>Importance: Enables hackers to identify outdated or vulnerable software versions that can be exploited.</a:t>
            </a:r>
          </a:p>
        </p:txBody>
      </p:sp>
      <p:pic>
        <p:nvPicPr>
          <p:cNvPr id="3075" name="Picture 3" descr="Image result for social engineering art">
            <a:extLst>
              <a:ext uri="{FF2B5EF4-FFF2-40B4-BE49-F238E27FC236}">
                <a16:creationId xmlns:a16="http://schemas.microsoft.com/office/drawing/2014/main" id="{7A177F6A-8371-660C-A44E-305FDE49E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59" y="1458492"/>
            <a:ext cx="34671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4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265A-5832-64CD-A7C8-49CA6EC5B6B7}"/>
              </a:ext>
            </a:extLst>
          </p:cNvPr>
          <p:cNvSpPr>
            <a:spLocks noGrp="1"/>
          </p:cNvSpPr>
          <p:nvPr>
            <p:ph type="title"/>
          </p:nvPr>
        </p:nvSpPr>
        <p:spPr/>
        <p:txBody>
          <a:bodyPr/>
          <a:lstStyle/>
          <a:p>
            <a:r>
              <a:rPr lang="en-US" dirty="0"/>
              <a:t>Firewall and IDS Evasion</a:t>
            </a:r>
          </a:p>
        </p:txBody>
      </p:sp>
      <p:sp>
        <p:nvSpPr>
          <p:cNvPr id="3" name="Text Placeholder 2">
            <a:extLst>
              <a:ext uri="{FF2B5EF4-FFF2-40B4-BE49-F238E27FC236}">
                <a16:creationId xmlns:a16="http://schemas.microsoft.com/office/drawing/2014/main" id="{AB34FC2D-BE38-902E-E23A-2D3F30188C92}"/>
              </a:ext>
            </a:extLst>
          </p:cNvPr>
          <p:cNvSpPr>
            <a:spLocks noGrp="1"/>
          </p:cNvSpPr>
          <p:nvPr>
            <p:ph type="body" idx="1"/>
          </p:nvPr>
        </p:nvSpPr>
        <p:spPr>
          <a:xfrm>
            <a:off x="475378" y="1424937"/>
            <a:ext cx="4616739" cy="2911200"/>
          </a:xfrm>
        </p:spPr>
        <p:txBody>
          <a:bodyPr/>
          <a:lstStyle/>
          <a:p>
            <a:pPr marL="146050" indent="0">
              <a:buNone/>
            </a:pPr>
            <a:r>
              <a:rPr lang="en-US" sz="1800" b="1" dirty="0"/>
              <a:t>Bypassing Security Mechanisms</a:t>
            </a:r>
          </a:p>
          <a:p>
            <a:pPr marL="146050" indent="0">
              <a:buNone/>
            </a:pPr>
            <a:r>
              <a:rPr lang="en-US" sz="1500" b="1" i="1" dirty="0"/>
              <a:t>Firewall and IDS Evasion:</a:t>
            </a:r>
          </a:p>
          <a:p>
            <a:r>
              <a:rPr lang="en-US" sz="1500" dirty="0"/>
              <a:t>Examples: </a:t>
            </a:r>
            <a:r>
              <a:rPr lang="en-US" sz="1500" dirty="0" err="1"/>
              <a:t>firewalk</a:t>
            </a:r>
            <a:r>
              <a:rPr lang="en-US" sz="1500" dirty="0"/>
              <a:t>, </a:t>
            </a:r>
            <a:r>
              <a:rPr lang="en-US" sz="1500" dirty="0" err="1"/>
              <a:t>badsum</a:t>
            </a:r>
            <a:endParaRPr lang="en-US" sz="1500" dirty="0"/>
          </a:p>
          <a:p>
            <a:endParaRPr lang="en-US" sz="1500" dirty="0"/>
          </a:p>
          <a:p>
            <a:r>
              <a:rPr lang="en-US" sz="1500" dirty="0"/>
              <a:t>Purpose: Analyze and bypass firewall rules or Intrusion Detection Systems (IDS).</a:t>
            </a:r>
          </a:p>
          <a:p>
            <a:endParaRPr lang="en-US" sz="1500" dirty="0"/>
          </a:p>
          <a:p>
            <a:r>
              <a:rPr lang="en-US" sz="1500" dirty="0"/>
              <a:t>Importance: Helps hackers evade detection and gain unauthorized access by circumventing network defenses.</a:t>
            </a:r>
          </a:p>
        </p:txBody>
      </p:sp>
      <p:pic>
        <p:nvPicPr>
          <p:cNvPr id="4100" name="Picture 4" descr="Image result for firewall art">
            <a:extLst>
              <a:ext uri="{FF2B5EF4-FFF2-40B4-BE49-F238E27FC236}">
                <a16:creationId xmlns:a16="http://schemas.microsoft.com/office/drawing/2014/main" id="{657B89AB-8A07-0D2C-34A2-CDD457DF0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522" y="1364337"/>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25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1F7A-A532-B230-9E52-917C35205998}"/>
              </a:ext>
            </a:extLst>
          </p:cNvPr>
          <p:cNvSpPr>
            <a:spLocks noGrp="1"/>
          </p:cNvSpPr>
          <p:nvPr>
            <p:ph type="title"/>
          </p:nvPr>
        </p:nvSpPr>
        <p:spPr>
          <a:xfrm>
            <a:off x="1297500" y="393750"/>
            <a:ext cx="7038900" cy="545817"/>
          </a:xfrm>
        </p:spPr>
        <p:txBody>
          <a:bodyPr>
            <a:normAutofit fontScale="90000"/>
          </a:bodyPr>
          <a:lstStyle/>
          <a:p>
            <a:r>
              <a:rPr lang="en-US" dirty="0"/>
              <a:t>Network Discovery</a:t>
            </a:r>
          </a:p>
        </p:txBody>
      </p:sp>
      <p:sp>
        <p:nvSpPr>
          <p:cNvPr id="3" name="Text Placeholder 2">
            <a:extLst>
              <a:ext uri="{FF2B5EF4-FFF2-40B4-BE49-F238E27FC236}">
                <a16:creationId xmlns:a16="http://schemas.microsoft.com/office/drawing/2014/main" id="{4DAFAC18-4AD2-4DFD-CE0E-100D42EB1DEC}"/>
              </a:ext>
            </a:extLst>
          </p:cNvPr>
          <p:cNvSpPr>
            <a:spLocks noGrp="1"/>
          </p:cNvSpPr>
          <p:nvPr>
            <p:ph type="body" idx="1"/>
          </p:nvPr>
        </p:nvSpPr>
        <p:spPr>
          <a:xfrm>
            <a:off x="592824" y="1458493"/>
            <a:ext cx="4792907" cy="2911200"/>
          </a:xfrm>
        </p:spPr>
        <p:txBody>
          <a:bodyPr/>
          <a:lstStyle/>
          <a:p>
            <a:pPr marL="146050" indent="0">
              <a:buNone/>
            </a:pPr>
            <a:r>
              <a:rPr lang="en-US" sz="1800" b="1" i="1" dirty="0"/>
              <a:t>Service and Network Discovery:</a:t>
            </a:r>
          </a:p>
          <a:p>
            <a:r>
              <a:rPr lang="en-US" sz="1500" dirty="0"/>
              <a:t>Examples: broadcast-</a:t>
            </a:r>
            <a:r>
              <a:rPr lang="en-US" sz="1500" dirty="0" err="1"/>
              <a:t>dns</a:t>
            </a:r>
            <a:r>
              <a:rPr lang="en-US" sz="1500" dirty="0"/>
              <a:t>-service-discovery, </a:t>
            </a:r>
            <a:r>
              <a:rPr lang="en-US" sz="1500" dirty="0" err="1"/>
              <a:t>dns</a:t>
            </a:r>
            <a:r>
              <a:rPr lang="en-US" sz="1500" dirty="0"/>
              <a:t>-recursion</a:t>
            </a:r>
          </a:p>
          <a:p>
            <a:endParaRPr lang="en-US" sz="1500" dirty="0"/>
          </a:p>
          <a:p>
            <a:r>
              <a:rPr lang="en-US" sz="1500" dirty="0"/>
              <a:t>Purpose: Discover services and resources within a network or across networks.</a:t>
            </a:r>
          </a:p>
          <a:p>
            <a:endParaRPr lang="en-US" sz="1500" dirty="0"/>
          </a:p>
          <a:p>
            <a:r>
              <a:rPr lang="en-US" sz="1500" dirty="0"/>
              <a:t>Importance: Provides hackers with a map of the network, identifying potential targets for further attacks.</a:t>
            </a:r>
          </a:p>
        </p:txBody>
      </p:sp>
      <p:pic>
        <p:nvPicPr>
          <p:cNvPr id="5123" name="Picture 3" descr="Image result for network discovery art">
            <a:extLst>
              <a:ext uri="{FF2B5EF4-FFF2-40B4-BE49-F238E27FC236}">
                <a16:creationId xmlns:a16="http://schemas.microsoft.com/office/drawing/2014/main" id="{68D07775-8B1F-82F9-FAE5-DCA0F6436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734" y="1785380"/>
            <a:ext cx="3418208"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7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1F7A-A532-B230-9E52-917C35205998}"/>
              </a:ext>
            </a:extLst>
          </p:cNvPr>
          <p:cNvSpPr>
            <a:spLocks noGrp="1"/>
          </p:cNvSpPr>
          <p:nvPr>
            <p:ph type="title"/>
          </p:nvPr>
        </p:nvSpPr>
        <p:spPr>
          <a:xfrm>
            <a:off x="1297500" y="393750"/>
            <a:ext cx="7038900" cy="545817"/>
          </a:xfrm>
        </p:spPr>
        <p:txBody>
          <a:bodyPr>
            <a:normAutofit fontScale="90000"/>
          </a:bodyPr>
          <a:lstStyle/>
          <a:p>
            <a:r>
              <a:rPr lang="en-US" dirty="0"/>
              <a:t>Honeypot Detection</a:t>
            </a:r>
          </a:p>
        </p:txBody>
      </p:sp>
      <p:sp>
        <p:nvSpPr>
          <p:cNvPr id="3" name="Text Placeholder 2">
            <a:extLst>
              <a:ext uri="{FF2B5EF4-FFF2-40B4-BE49-F238E27FC236}">
                <a16:creationId xmlns:a16="http://schemas.microsoft.com/office/drawing/2014/main" id="{4DAFAC18-4AD2-4DFD-CE0E-100D42EB1DEC}"/>
              </a:ext>
            </a:extLst>
          </p:cNvPr>
          <p:cNvSpPr>
            <a:spLocks noGrp="1"/>
          </p:cNvSpPr>
          <p:nvPr>
            <p:ph type="body" idx="1"/>
          </p:nvPr>
        </p:nvSpPr>
        <p:spPr>
          <a:xfrm>
            <a:off x="592824" y="1458493"/>
            <a:ext cx="4792907" cy="2911200"/>
          </a:xfrm>
        </p:spPr>
        <p:txBody>
          <a:bodyPr/>
          <a:lstStyle/>
          <a:p>
            <a:pPr marL="146050" indent="0">
              <a:buNone/>
            </a:pPr>
            <a:r>
              <a:rPr lang="en-US" sz="1800" b="1" i="1" dirty="0"/>
              <a:t>Avoiding Fake Targets Detecting Honeypots:</a:t>
            </a:r>
          </a:p>
          <a:p>
            <a:r>
              <a:rPr lang="en-US" sz="1500" dirty="0"/>
              <a:t>Examples: http-honeypot</a:t>
            </a:r>
          </a:p>
          <a:p>
            <a:endParaRPr lang="en-US" sz="1500" dirty="0"/>
          </a:p>
          <a:p>
            <a:r>
              <a:rPr lang="en-US" sz="1500" dirty="0"/>
              <a:t>Purpose: Identify if the target system is a honeypot designed to trap attackers.</a:t>
            </a:r>
          </a:p>
          <a:p>
            <a:endParaRPr lang="en-US" sz="1500" dirty="0"/>
          </a:p>
          <a:p>
            <a:r>
              <a:rPr lang="en-US" sz="1500" dirty="0"/>
              <a:t>Importance: Ensures hackers avoid wasting time on traps and focus on real, exploitable systems.</a:t>
            </a:r>
          </a:p>
        </p:txBody>
      </p:sp>
      <p:pic>
        <p:nvPicPr>
          <p:cNvPr id="6147" name="Picture 3" descr="Image result for cybersecurity honeypot art">
            <a:extLst>
              <a:ext uri="{FF2B5EF4-FFF2-40B4-BE49-F238E27FC236}">
                <a16:creationId xmlns:a16="http://schemas.microsoft.com/office/drawing/2014/main" id="{6067BF91-84F6-2E7D-8BE4-95D06BFFF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576" y="1200150"/>
            <a:ext cx="2514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4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B812-E906-2934-D3F7-013497969C05}"/>
              </a:ext>
            </a:extLst>
          </p:cNvPr>
          <p:cNvSpPr>
            <a:spLocks noGrp="1"/>
          </p:cNvSpPr>
          <p:nvPr>
            <p:ph type="title"/>
          </p:nvPr>
        </p:nvSpPr>
        <p:spPr>
          <a:xfrm>
            <a:off x="3067577" y="2264495"/>
            <a:ext cx="7038900" cy="914100"/>
          </a:xfrm>
        </p:spPr>
        <p:txBody>
          <a:bodyPr/>
          <a:lstStyle/>
          <a:p>
            <a:r>
              <a:rPr lang="en-US" dirty="0"/>
              <a:t>Back to the Script!</a:t>
            </a:r>
          </a:p>
        </p:txBody>
      </p:sp>
    </p:spTree>
    <p:extLst>
      <p:ext uri="{BB962C8B-B14F-4D97-AF65-F5344CB8AC3E}">
        <p14:creationId xmlns:p14="http://schemas.microsoft.com/office/powerpoint/2010/main" val="374583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75FA-AE08-6296-9B87-5F449F426F1F}"/>
              </a:ext>
            </a:extLst>
          </p:cNvPr>
          <p:cNvSpPr>
            <a:spLocks noGrp="1"/>
          </p:cNvSpPr>
          <p:nvPr>
            <p:ph type="title"/>
          </p:nvPr>
        </p:nvSpPr>
        <p:spPr/>
        <p:txBody>
          <a:bodyPr/>
          <a:lstStyle/>
          <a:p>
            <a:r>
              <a:rPr lang="en-US" dirty="0"/>
              <a:t>Nmap Command Options Overview</a:t>
            </a:r>
          </a:p>
        </p:txBody>
      </p:sp>
      <p:sp>
        <p:nvSpPr>
          <p:cNvPr id="3" name="Text Placeholder 2">
            <a:extLst>
              <a:ext uri="{FF2B5EF4-FFF2-40B4-BE49-F238E27FC236}">
                <a16:creationId xmlns:a16="http://schemas.microsoft.com/office/drawing/2014/main" id="{6209EB5B-48B7-C2AF-5539-ABB16728D73C}"/>
              </a:ext>
            </a:extLst>
          </p:cNvPr>
          <p:cNvSpPr>
            <a:spLocks noGrp="1"/>
          </p:cNvSpPr>
          <p:nvPr>
            <p:ph type="body" idx="1"/>
          </p:nvPr>
        </p:nvSpPr>
        <p:spPr>
          <a:xfrm>
            <a:off x="466989" y="1592717"/>
            <a:ext cx="4641907" cy="2911200"/>
          </a:xfrm>
        </p:spPr>
        <p:txBody>
          <a:bodyPr/>
          <a:lstStyle/>
          <a:p>
            <a:r>
              <a:rPr lang="en-US" sz="1500" b="1" dirty="0"/>
              <a:t>-T2 description</a:t>
            </a:r>
            <a:r>
              <a:rPr lang="en-US" sz="1500" dirty="0"/>
              <a:t>: </a:t>
            </a:r>
          </a:p>
          <a:p>
            <a:pPr lvl="1"/>
            <a:r>
              <a:rPr lang="en-US" sz="1300" dirty="0"/>
              <a:t>Sets the timing template to "polite" for less aggressive scanning.</a:t>
            </a:r>
          </a:p>
          <a:p>
            <a:r>
              <a:rPr lang="en-US" sz="1500" b="1" dirty="0"/>
              <a:t>-</a:t>
            </a:r>
            <a:r>
              <a:rPr lang="en-US" sz="1500" b="1" dirty="0" err="1"/>
              <a:t>sS</a:t>
            </a:r>
            <a:r>
              <a:rPr lang="en-US" sz="1500" b="1" dirty="0"/>
              <a:t> description</a:t>
            </a:r>
            <a:r>
              <a:rPr lang="en-US" sz="1500" dirty="0"/>
              <a:t>: </a:t>
            </a:r>
          </a:p>
          <a:p>
            <a:pPr lvl="1"/>
            <a:r>
              <a:rPr lang="en-US" sz="1300" dirty="0"/>
              <a:t>Performs a TCP SYN scan.</a:t>
            </a:r>
          </a:p>
          <a:p>
            <a:r>
              <a:rPr lang="en-US" sz="1500" b="1" dirty="0"/>
              <a:t>-</a:t>
            </a:r>
            <a:r>
              <a:rPr lang="en-US" sz="1500" b="1" dirty="0" err="1"/>
              <a:t>sV</a:t>
            </a:r>
            <a:r>
              <a:rPr lang="en-US" sz="1500" b="1" dirty="0"/>
              <a:t> description</a:t>
            </a:r>
            <a:r>
              <a:rPr lang="en-US" sz="1500" dirty="0"/>
              <a:t>: </a:t>
            </a:r>
          </a:p>
          <a:p>
            <a:pPr lvl="1"/>
            <a:r>
              <a:rPr lang="en-US" sz="1300" dirty="0"/>
              <a:t>Detects service versions.</a:t>
            </a:r>
          </a:p>
          <a:p>
            <a:r>
              <a:rPr lang="en-US" sz="1500" b="1" dirty="0"/>
              <a:t>-O description</a:t>
            </a:r>
            <a:r>
              <a:rPr lang="en-US" sz="1500" dirty="0"/>
              <a:t>: </a:t>
            </a:r>
          </a:p>
          <a:p>
            <a:pPr lvl="1"/>
            <a:r>
              <a:rPr lang="en-US" sz="1300" dirty="0"/>
              <a:t>Enables OS detection.</a:t>
            </a:r>
          </a:p>
          <a:p>
            <a:r>
              <a:rPr lang="en-US" sz="1500" dirty="0"/>
              <a:t>--version-all description: Retrieves all version information.</a:t>
            </a:r>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p:txBody>
      </p:sp>
      <p:pic>
        <p:nvPicPr>
          <p:cNvPr id="9218" name="Picture 2" descr="Image result for nmap art">
            <a:extLst>
              <a:ext uri="{FF2B5EF4-FFF2-40B4-BE49-F238E27FC236}">
                <a16:creationId xmlns:a16="http://schemas.microsoft.com/office/drawing/2014/main" id="{9A8C92E5-FC24-C2F5-1989-99100DEBC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875" y="1676717"/>
            <a:ext cx="26765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35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75FA-AE08-6296-9B87-5F449F426F1F}"/>
              </a:ext>
            </a:extLst>
          </p:cNvPr>
          <p:cNvSpPr>
            <a:spLocks noGrp="1"/>
          </p:cNvSpPr>
          <p:nvPr>
            <p:ph type="title"/>
          </p:nvPr>
        </p:nvSpPr>
        <p:spPr/>
        <p:txBody>
          <a:bodyPr>
            <a:normAutofit fontScale="90000"/>
          </a:bodyPr>
          <a:lstStyle/>
          <a:p>
            <a:r>
              <a:rPr lang="en-US" dirty="0"/>
              <a:t>Nmap Command Options Overview Continued</a:t>
            </a:r>
          </a:p>
        </p:txBody>
      </p:sp>
      <p:sp>
        <p:nvSpPr>
          <p:cNvPr id="3" name="Text Placeholder 2">
            <a:extLst>
              <a:ext uri="{FF2B5EF4-FFF2-40B4-BE49-F238E27FC236}">
                <a16:creationId xmlns:a16="http://schemas.microsoft.com/office/drawing/2014/main" id="{6209EB5B-48B7-C2AF-5539-ABB16728D73C}"/>
              </a:ext>
            </a:extLst>
          </p:cNvPr>
          <p:cNvSpPr>
            <a:spLocks noGrp="1"/>
          </p:cNvSpPr>
          <p:nvPr>
            <p:ph type="body" idx="1"/>
          </p:nvPr>
        </p:nvSpPr>
        <p:spPr>
          <a:xfrm>
            <a:off x="466989" y="1592717"/>
            <a:ext cx="4641907" cy="2911200"/>
          </a:xfrm>
        </p:spPr>
        <p:txBody>
          <a:bodyPr>
            <a:normAutofit fontScale="92500" lnSpcReduction="10000"/>
          </a:bodyPr>
          <a:lstStyle/>
          <a:p>
            <a:pPr marL="146050" indent="0">
              <a:buNone/>
            </a:pPr>
            <a:r>
              <a:rPr lang="en-US" sz="1500" b="1" dirty="0"/>
              <a:t>-A description</a:t>
            </a:r>
            <a:r>
              <a:rPr lang="en-US" sz="1500" dirty="0"/>
              <a:t>: </a:t>
            </a:r>
          </a:p>
          <a:p>
            <a:pPr marL="146050" indent="0">
              <a:buNone/>
            </a:pPr>
            <a:r>
              <a:rPr lang="en-US" sz="1500" dirty="0"/>
              <a:t>Enables aggressive scan options including OS detection and version detection.</a:t>
            </a:r>
          </a:p>
          <a:p>
            <a:pPr marL="146050" indent="0">
              <a:buNone/>
            </a:pPr>
            <a:r>
              <a:rPr lang="en-US" sz="1500" dirty="0"/>
              <a:t>-p description: </a:t>
            </a:r>
          </a:p>
          <a:p>
            <a:pPr marL="146050" indent="0">
              <a:buNone/>
            </a:pPr>
            <a:r>
              <a:rPr lang="en-US" sz="1500" dirty="0"/>
              <a:t>Specifies ports to scan. Uses -p- for a full scan.</a:t>
            </a:r>
          </a:p>
          <a:p>
            <a:pPr marL="146050" indent="0">
              <a:buNone/>
            </a:pPr>
            <a:r>
              <a:rPr lang="en-US" sz="1500" b="1" dirty="0"/>
              <a:t>--</a:t>
            </a:r>
            <a:r>
              <a:rPr lang="en-US" sz="1500" b="1" dirty="0" err="1"/>
              <a:t>mtu</a:t>
            </a:r>
            <a:r>
              <a:rPr lang="en-US" sz="1500" b="1" dirty="0"/>
              <a:t> 16 description</a:t>
            </a:r>
            <a:r>
              <a:rPr lang="en-US" sz="1500" dirty="0"/>
              <a:t>: </a:t>
            </a:r>
          </a:p>
          <a:p>
            <a:pPr marL="146050" indent="0">
              <a:buNone/>
            </a:pPr>
            <a:r>
              <a:rPr lang="en-US" sz="1500" dirty="0"/>
              <a:t>Sets the maximum transmission unit to 16 bytes for evasion.</a:t>
            </a:r>
          </a:p>
          <a:p>
            <a:pPr marL="146050" indent="0">
              <a:buNone/>
            </a:pPr>
            <a:r>
              <a:rPr lang="en-US" sz="1600" b="1" dirty="0"/>
              <a:t>--</a:t>
            </a:r>
            <a:r>
              <a:rPr lang="en-US" sz="1600" b="1" dirty="0" err="1"/>
              <a:t>badsum</a:t>
            </a:r>
            <a:r>
              <a:rPr lang="en-US" sz="1600" b="1" dirty="0"/>
              <a:t> description</a:t>
            </a:r>
            <a:r>
              <a:rPr lang="en-US" sz="1600" dirty="0"/>
              <a:t>: </a:t>
            </a:r>
          </a:p>
          <a:p>
            <a:pPr marL="146050" indent="0">
              <a:buNone/>
            </a:pPr>
            <a:r>
              <a:rPr lang="en-US" sz="1600" dirty="0"/>
              <a:t>Sends packets with incorrect checksums to bypass certain firewalls.</a:t>
            </a:r>
          </a:p>
          <a:p>
            <a:pPr marL="146050" indent="0">
              <a:buNone/>
            </a:pPr>
            <a:endParaRPr lang="en-US" sz="1500" dirty="0"/>
          </a:p>
        </p:txBody>
      </p:sp>
      <p:pic>
        <p:nvPicPr>
          <p:cNvPr id="7172" name="Picture 4" descr="Image result for nmap art">
            <a:extLst>
              <a:ext uri="{FF2B5EF4-FFF2-40B4-BE49-F238E27FC236}">
                <a16:creationId xmlns:a16="http://schemas.microsoft.com/office/drawing/2014/main" id="{DCFAAC8C-FB7A-B09D-FAD4-442EE8E71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896" y="1592718"/>
            <a:ext cx="3966622" cy="248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9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75FA-AE08-6296-9B87-5F449F426F1F}"/>
              </a:ext>
            </a:extLst>
          </p:cNvPr>
          <p:cNvSpPr>
            <a:spLocks noGrp="1"/>
          </p:cNvSpPr>
          <p:nvPr>
            <p:ph type="title"/>
          </p:nvPr>
        </p:nvSpPr>
        <p:spPr/>
        <p:txBody>
          <a:bodyPr>
            <a:normAutofit/>
          </a:bodyPr>
          <a:lstStyle/>
          <a:p>
            <a:r>
              <a:rPr lang="en-US" dirty="0"/>
              <a:t>Nmap Command Options Overview Final</a:t>
            </a:r>
          </a:p>
        </p:txBody>
      </p:sp>
      <p:sp>
        <p:nvSpPr>
          <p:cNvPr id="3" name="Text Placeholder 2">
            <a:extLst>
              <a:ext uri="{FF2B5EF4-FFF2-40B4-BE49-F238E27FC236}">
                <a16:creationId xmlns:a16="http://schemas.microsoft.com/office/drawing/2014/main" id="{6209EB5B-48B7-C2AF-5539-ABB16728D73C}"/>
              </a:ext>
            </a:extLst>
          </p:cNvPr>
          <p:cNvSpPr>
            <a:spLocks noGrp="1"/>
          </p:cNvSpPr>
          <p:nvPr>
            <p:ph type="body" idx="1"/>
          </p:nvPr>
        </p:nvSpPr>
        <p:spPr>
          <a:xfrm>
            <a:off x="425044" y="1861165"/>
            <a:ext cx="4641907" cy="2073272"/>
          </a:xfrm>
        </p:spPr>
        <p:txBody>
          <a:bodyPr>
            <a:normAutofit/>
          </a:bodyPr>
          <a:lstStyle/>
          <a:p>
            <a:r>
              <a:rPr lang="en-US" sz="1500" b="1" dirty="0"/>
              <a:t>--data-length 500 description</a:t>
            </a:r>
            <a:r>
              <a:rPr lang="en-US" sz="1500" dirty="0"/>
              <a:t>: </a:t>
            </a:r>
          </a:p>
          <a:p>
            <a:pPr lvl="1"/>
            <a:r>
              <a:rPr lang="en-US" sz="1300" dirty="0"/>
              <a:t>Adds 500 bytes of random data to packets to avoid detection.</a:t>
            </a:r>
          </a:p>
          <a:p>
            <a:r>
              <a:rPr lang="en-US" sz="1500" b="1" dirty="0"/>
              <a:t>-f description</a:t>
            </a:r>
            <a:r>
              <a:rPr lang="en-US" sz="1500" dirty="0"/>
              <a:t>: </a:t>
            </a:r>
          </a:p>
          <a:p>
            <a:pPr lvl="1"/>
            <a:r>
              <a:rPr lang="en-US" sz="1300" dirty="0"/>
              <a:t>Fragment packets to evade firewalls and IDS.</a:t>
            </a:r>
          </a:p>
          <a:p>
            <a:r>
              <a:rPr lang="en-US" sz="1500" b="1" dirty="0"/>
              <a:t>-D RND:10 description</a:t>
            </a:r>
            <a:r>
              <a:rPr lang="en-US" sz="1500" dirty="0"/>
              <a:t>: </a:t>
            </a:r>
          </a:p>
          <a:p>
            <a:pPr lvl="1"/>
            <a:r>
              <a:rPr lang="en-US" sz="1300" dirty="0"/>
              <a:t>Uses decoy scanning to mask the real source IP.</a:t>
            </a:r>
          </a:p>
          <a:p>
            <a:pPr marL="146050" indent="0">
              <a:buNone/>
            </a:pPr>
            <a:endParaRPr lang="en-US" sz="1500" dirty="0"/>
          </a:p>
          <a:p>
            <a:pPr marL="146050" indent="0">
              <a:buNone/>
            </a:pPr>
            <a:endParaRPr lang="en-US" sz="1500" dirty="0"/>
          </a:p>
        </p:txBody>
      </p:sp>
      <p:pic>
        <p:nvPicPr>
          <p:cNvPr id="10242" name="Picture 2" descr="Image result for logical network enterprise ">
            <a:extLst>
              <a:ext uri="{FF2B5EF4-FFF2-40B4-BE49-F238E27FC236}">
                <a16:creationId xmlns:a16="http://schemas.microsoft.com/office/drawing/2014/main" id="{0BA45163-DAFC-507F-236D-5B1D9063C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245" y="1420121"/>
            <a:ext cx="3651711" cy="230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0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141" name="Google Shape;141;p14"/>
          <p:cNvSpPr txBox="1">
            <a:spLocks noGrp="1"/>
          </p:cNvSpPr>
          <p:nvPr>
            <p:ph type="body" idx="1"/>
          </p:nvPr>
        </p:nvSpPr>
        <p:spPr>
          <a:xfrm>
            <a:off x="557000" y="1463200"/>
            <a:ext cx="8083200" cy="3432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a:t>Learn about Network Reconnaissance: </a:t>
            </a:r>
            <a:endParaRPr sz="1400"/>
          </a:p>
          <a:p>
            <a:pPr marL="914400" lvl="1" indent="-317500" algn="l" rtl="0">
              <a:spcBef>
                <a:spcPts val="0"/>
              </a:spcBef>
              <a:spcAft>
                <a:spcPts val="0"/>
              </a:spcAft>
              <a:buSzPts val="1400"/>
              <a:buChar char="●"/>
            </a:pPr>
            <a:r>
              <a:rPr lang="en" sz="1400"/>
              <a:t>Understand the importance of gathering information about a target network and how it aids in identifying vulnerabilities.</a:t>
            </a:r>
            <a:endParaRPr sz="1400"/>
          </a:p>
          <a:p>
            <a:pPr marL="91440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Introduction to Ethical Hacking: </a:t>
            </a:r>
            <a:endParaRPr sz="1400"/>
          </a:p>
          <a:p>
            <a:pPr marL="914400" lvl="1" indent="-317500" algn="l" rtl="0">
              <a:spcBef>
                <a:spcPts val="0"/>
              </a:spcBef>
              <a:spcAft>
                <a:spcPts val="0"/>
              </a:spcAft>
              <a:buSzPts val="1400"/>
              <a:buChar char="●"/>
            </a:pPr>
            <a:r>
              <a:rPr lang="en" sz="1400"/>
              <a:t>Explore the concept of ethical hacking and how it differs from malicious hacking.</a:t>
            </a:r>
            <a:endParaRPr sz="1400"/>
          </a:p>
          <a:p>
            <a:pPr marL="91440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Python and Nmap: </a:t>
            </a:r>
            <a:endParaRPr sz="1400"/>
          </a:p>
          <a:p>
            <a:pPr marL="914400" lvl="1" indent="-317500" algn="l" rtl="0">
              <a:spcBef>
                <a:spcPts val="0"/>
              </a:spcBef>
              <a:spcAft>
                <a:spcPts val="0"/>
              </a:spcAft>
              <a:buSzPts val="1400"/>
              <a:buChar char="●"/>
            </a:pPr>
            <a:r>
              <a:rPr lang="en" sz="1400"/>
              <a:t>Gain insights into Python packages and tools like Nmap used in ethical hacking practices.</a:t>
            </a:r>
            <a:endParaRPr sz="1400"/>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38FA-0129-4E35-921D-530FE84856DB}"/>
              </a:ext>
            </a:extLst>
          </p:cNvPr>
          <p:cNvSpPr>
            <a:spLocks noGrp="1"/>
          </p:cNvSpPr>
          <p:nvPr>
            <p:ph type="title"/>
          </p:nvPr>
        </p:nvSpPr>
        <p:spPr/>
        <p:txBody>
          <a:bodyPr/>
          <a:lstStyle/>
          <a:p>
            <a:r>
              <a:rPr lang="en-US" dirty="0"/>
              <a:t>Script Execution and Output Handling</a:t>
            </a:r>
          </a:p>
        </p:txBody>
      </p:sp>
      <p:sp>
        <p:nvSpPr>
          <p:cNvPr id="3" name="Text Placeholder 2">
            <a:extLst>
              <a:ext uri="{FF2B5EF4-FFF2-40B4-BE49-F238E27FC236}">
                <a16:creationId xmlns:a16="http://schemas.microsoft.com/office/drawing/2014/main" id="{B6DB9222-1565-EC4D-2901-9B4E2680AF59}"/>
              </a:ext>
            </a:extLst>
          </p:cNvPr>
          <p:cNvSpPr>
            <a:spLocks noGrp="1"/>
          </p:cNvSpPr>
          <p:nvPr>
            <p:ph type="body" idx="1"/>
          </p:nvPr>
        </p:nvSpPr>
        <p:spPr/>
        <p:txBody>
          <a:bodyPr>
            <a:normAutofit fontScale="92500" lnSpcReduction="10000"/>
          </a:bodyPr>
          <a:lstStyle/>
          <a:p>
            <a:pPr marL="146050" indent="0">
              <a:buNone/>
            </a:pPr>
            <a:r>
              <a:rPr lang="en-US" sz="1500" b="1" dirty="0"/>
              <a:t>Running the Nmap Command</a:t>
            </a:r>
          </a:p>
          <a:p>
            <a:pPr marL="146050" indent="0">
              <a:buNone/>
            </a:pPr>
            <a:r>
              <a:rPr lang="en-US" b="1" i="1" dirty="0"/>
              <a:t>Command Construction</a:t>
            </a:r>
            <a:r>
              <a:rPr lang="en-US" i="1" dirty="0"/>
              <a:t>:</a:t>
            </a:r>
          </a:p>
          <a:p>
            <a:pPr marL="146050" indent="0">
              <a:buNone/>
            </a:pPr>
            <a:r>
              <a:rPr lang="en-US" dirty="0"/>
              <a:t>Description: Combines the selected scripts and arguments to build the final Nmap command.</a:t>
            </a:r>
          </a:p>
          <a:p>
            <a:pPr marL="146050" indent="0">
              <a:buNone/>
            </a:pPr>
            <a:r>
              <a:rPr lang="en-US" b="1" i="1" dirty="0"/>
              <a:t>Subprocess Execution:</a:t>
            </a:r>
          </a:p>
          <a:p>
            <a:pPr marL="146050" indent="0">
              <a:buNone/>
            </a:pPr>
            <a:r>
              <a:rPr lang="en-US" dirty="0"/>
              <a:t>Description: Uses </a:t>
            </a:r>
            <a:r>
              <a:rPr lang="en-US" dirty="0" err="1"/>
              <a:t>subprocess.Popen</a:t>
            </a:r>
            <a:r>
              <a:rPr lang="en-US" dirty="0"/>
              <a:t> to execute the command and capture the output.</a:t>
            </a:r>
          </a:p>
          <a:p>
            <a:pPr marL="146050" indent="0">
              <a:buNone/>
            </a:pPr>
            <a:r>
              <a:rPr lang="en-US" b="1" i="1" dirty="0"/>
              <a:t>Extracting Results: CVEs and Metasploit Modules:</a:t>
            </a:r>
          </a:p>
          <a:p>
            <a:pPr marL="146050" indent="0">
              <a:buNone/>
            </a:pPr>
            <a:r>
              <a:rPr lang="en-US" dirty="0"/>
              <a:t>Uses regular expressions to find and extract CVEs and Metasploit modules from the output.</a:t>
            </a:r>
          </a:p>
          <a:p>
            <a:pPr marL="146050" indent="0">
              <a:buNone/>
            </a:pPr>
            <a:endParaRPr lang="en-US" dirty="0"/>
          </a:p>
        </p:txBody>
      </p:sp>
      <p:pic>
        <p:nvPicPr>
          <p:cNvPr id="7" name="Picture 6">
            <a:extLst>
              <a:ext uri="{FF2B5EF4-FFF2-40B4-BE49-F238E27FC236}">
                <a16:creationId xmlns:a16="http://schemas.microsoft.com/office/drawing/2014/main" id="{40F66101-F096-A999-D29F-360DBD685B1B}"/>
              </a:ext>
            </a:extLst>
          </p:cNvPr>
          <p:cNvPicPr>
            <a:picLocks noChangeAspect="1"/>
          </p:cNvPicPr>
          <p:nvPr/>
        </p:nvPicPr>
        <p:blipFill>
          <a:blip r:embed="rId2"/>
          <a:stretch>
            <a:fillRect/>
          </a:stretch>
        </p:blipFill>
        <p:spPr>
          <a:xfrm>
            <a:off x="4700700" y="1929426"/>
            <a:ext cx="4293593" cy="2013400"/>
          </a:xfrm>
          <a:prstGeom prst="rect">
            <a:avLst/>
          </a:prstGeom>
        </p:spPr>
      </p:pic>
    </p:spTree>
    <p:extLst>
      <p:ext uri="{BB962C8B-B14F-4D97-AF65-F5344CB8AC3E}">
        <p14:creationId xmlns:p14="http://schemas.microsoft.com/office/powerpoint/2010/main" val="65939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4E8F-2870-850C-F51C-BB30C94CDB35}"/>
              </a:ext>
            </a:extLst>
          </p:cNvPr>
          <p:cNvSpPr>
            <a:spLocks noGrp="1"/>
          </p:cNvSpPr>
          <p:nvPr>
            <p:ph type="title"/>
          </p:nvPr>
        </p:nvSpPr>
        <p:spPr/>
        <p:txBody>
          <a:bodyPr/>
          <a:lstStyle/>
          <a:p>
            <a:r>
              <a:rPr lang="en-US" dirty="0"/>
              <a:t>Example Command and Output</a:t>
            </a:r>
          </a:p>
        </p:txBody>
      </p:sp>
      <p:sp>
        <p:nvSpPr>
          <p:cNvPr id="3" name="Text Placeholder 2">
            <a:extLst>
              <a:ext uri="{FF2B5EF4-FFF2-40B4-BE49-F238E27FC236}">
                <a16:creationId xmlns:a16="http://schemas.microsoft.com/office/drawing/2014/main" id="{22557B30-A012-B4AB-CA92-A4751E30B9D4}"/>
              </a:ext>
            </a:extLst>
          </p:cNvPr>
          <p:cNvSpPr>
            <a:spLocks noGrp="1"/>
          </p:cNvSpPr>
          <p:nvPr>
            <p:ph type="body" idx="1"/>
          </p:nvPr>
        </p:nvSpPr>
        <p:spPr/>
        <p:txBody>
          <a:bodyPr/>
          <a:lstStyle/>
          <a:p>
            <a:pPr marL="146050" indent="0">
              <a:buNone/>
            </a:pPr>
            <a:r>
              <a:rPr lang="en-US" sz="1500" b="1" dirty="0"/>
              <a:t>Command:</a:t>
            </a:r>
          </a:p>
          <a:p>
            <a:pPr marL="146050" indent="0">
              <a:buNone/>
            </a:pPr>
            <a:r>
              <a:rPr lang="en-US" dirty="0" err="1"/>
              <a:t>nmap</a:t>
            </a:r>
            <a:r>
              <a:rPr lang="en-US" dirty="0"/>
              <a:t> -T2 -</a:t>
            </a:r>
            <a:r>
              <a:rPr lang="en-US" dirty="0" err="1"/>
              <a:t>sS</a:t>
            </a:r>
            <a:r>
              <a:rPr lang="en-US" dirty="0"/>
              <a:t> -</a:t>
            </a:r>
            <a:r>
              <a:rPr lang="en-US" dirty="0" err="1"/>
              <a:t>sV</a:t>
            </a:r>
            <a:r>
              <a:rPr lang="en-US" dirty="0"/>
              <a:t> -O --version-all -A -p 22,80 --</a:t>
            </a:r>
            <a:r>
              <a:rPr lang="en-US" dirty="0" err="1"/>
              <a:t>mtu</a:t>
            </a:r>
            <a:r>
              <a:rPr lang="en-US" dirty="0"/>
              <a:t> 16 --</a:t>
            </a:r>
            <a:r>
              <a:rPr lang="en-US" dirty="0" err="1"/>
              <a:t>badsum</a:t>
            </a:r>
            <a:r>
              <a:rPr lang="en-US" dirty="0"/>
              <a:t> --data-length 500 --script=http-</a:t>
            </a:r>
            <a:r>
              <a:rPr lang="en-US" dirty="0" err="1"/>
              <a:t>honeypot,firewalk</a:t>
            </a:r>
            <a:r>
              <a:rPr lang="en-US" dirty="0"/>
              <a:t> -f -D RND:10 192.168.1.1</a:t>
            </a:r>
          </a:p>
          <a:p>
            <a:pPr marL="146050" indent="0">
              <a:buNone/>
            </a:pPr>
            <a:r>
              <a:rPr lang="en-US" b="1" dirty="0"/>
              <a:t>Description:</a:t>
            </a:r>
          </a:p>
          <a:p>
            <a:pPr marL="146050" indent="0">
              <a:buNone/>
            </a:pPr>
            <a:r>
              <a:rPr lang="en-US" dirty="0"/>
              <a:t>Runs a scan on ports 22 and 80, using specific scripts and evasion techniques.</a:t>
            </a:r>
          </a:p>
          <a:p>
            <a:pPr marL="146050" indent="0">
              <a:buNone/>
            </a:pPr>
            <a:r>
              <a:rPr lang="en-US" b="1" dirty="0"/>
              <a:t>Output:</a:t>
            </a:r>
          </a:p>
          <a:p>
            <a:pPr marL="146050" indent="0">
              <a:buNone/>
            </a:pPr>
            <a:r>
              <a:rPr lang="en-US" b="1" dirty="0"/>
              <a:t>Description</a:t>
            </a:r>
            <a:r>
              <a:rPr lang="en-US" dirty="0"/>
              <a:t>: Includes scan results, CVEs, and Metasploit modules if found.</a:t>
            </a:r>
            <a:endParaRPr lang="en-US" b="1" dirty="0"/>
          </a:p>
        </p:txBody>
      </p:sp>
      <p:pic>
        <p:nvPicPr>
          <p:cNvPr id="6" name="Picture 5">
            <a:extLst>
              <a:ext uri="{FF2B5EF4-FFF2-40B4-BE49-F238E27FC236}">
                <a16:creationId xmlns:a16="http://schemas.microsoft.com/office/drawing/2014/main" id="{7AEDBB37-7331-0677-F6A6-71A0AC97FF37}"/>
              </a:ext>
            </a:extLst>
          </p:cNvPr>
          <p:cNvPicPr>
            <a:picLocks noChangeAspect="1"/>
          </p:cNvPicPr>
          <p:nvPr/>
        </p:nvPicPr>
        <p:blipFill>
          <a:blip r:embed="rId2"/>
          <a:stretch>
            <a:fillRect/>
          </a:stretch>
        </p:blipFill>
        <p:spPr>
          <a:xfrm>
            <a:off x="4918775" y="1904425"/>
            <a:ext cx="4038748" cy="2237449"/>
          </a:xfrm>
          <a:prstGeom prst="rect">
            <a:avLst/>
          </a:prstGeom>
        </p:spPr>
      </p:pic>
    </p:spTree>
    <p:extLst>
      <p:ext uri="{BB962C8B-B14F-4D97-AF65-F5344CB8AC3E}">
        <p14:creationId xmlns:p14="http://schemas.microsoft.com/office/powerpoint/2010/main" val="186675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364D-149D-4C85-7B92-CA08A6BB23BD}"/>
              </a:ext>
            </a:extLst>
          </p:cNvPr>
          <p:cNvSpPr>
            <a:spLocks noGrp="1"/>
          </p:cNvSpPr>
          <p:nvPr>
            <p:ph type="title"/>
          </p:nvPr>
        </p:nvSpPr>
        <p:spPr/>
        <p:txBody>
          <a:bodyPr/>
          <a:lstStyle/>
          <a:p>
            <a:r>
              <a:rPr lang="en-US" dirty="0"/>
              <a:t>Challenge yourself</a:t>
            </a:r>
          </a:p>
        </p:txBody>
      </p:sp>
      <p:sp>
        <p:nvSpPr>
          <p:cNvPr id="3" name="Text Placeholder 2">
            <a:extLst>
              <a:ext uri="{FF2B5EF4-FFF2-40B4-BE49-F238E27FC236}">
                <a16:creationId xmlns:a16="http://schemas.microsoft.com/office/drawing/2014/main" id="{16329F63-A01E-4439-42ED-87547728BD3F}"/>
              </a:ext>
            </a:extLst>
          </p:cNvPr>
          <p:cNvSpPr>
            <a:spLocks noGrp="1"/>
          </p:cNvSpPr>
          <p:nvPr>
            <p:ph type="body" idx="1"/>
          </p:nvPr>
        </p:nvSpPr>
        <p:spPr>
          <a:xfrm>
            <a:off x="142613" y="1427178"/>
            <a:ext cx="4283992" cy="2911200"/>
          </a:xfrm>
        </p:spPr>
        <p:txBody>
          <a:bodyPr>
            <a:noAutofit/>
          </a:bodyPr>
          <a:lstStyle/>
          <a:p>
            <a:pPr marL="146050" indent="0">
              <a:buNone/>
            </a:pPr>
            <a:r>
              <a:rPr lang="en-US" sz="1700" dirty="0"/>
              <a:t>Research </a:t>
            </a:r>
            <a:r>
              <a:rPr lang="en-US" sz="1700" dirty="0" err="1"/>
              <a:t>Nmaps</a:t>
            </a:r>
            <a:r>
              <a:rPr lang="en-US" sz="1700" dirty="0"/>
              <a:t> scripts you want to utilize at: </a:t>
            </a:r>
            <a:r>
              <a:rPr lang="en-US" sz="1700" dirty="0" err="1">
                <a:hlinkClick r:id="rId2"/>
              </a:rPr>
              <a:t>NSEDoc</a:t>
            </a:r>
            <a:r>
              <a:rPr lang="en-US" sz="1700" dirty="0">
                <a:hlinkClick r:id="rId2"/>
              </a:rPr>
              <a:t> Reference Portal: NSE Scripts — Nmap Scripting Engine documentation</a:t>
            </a:r>
            <a:br>
              <a:rPr lang="en-US" sz="1700" dirty="0"/>
            </a:br>
            <a:endParaRPr lang="en-US" sz="1700" dirty="0"/>
          </a:p>
          <a:p>
            <a:pPr marL="146050" indent="0">
              <a:buNone/>
            </a:pPr>
            <a:r>
              <a:rPr lang="en-US" sz="1700" dirty="0"/>
              <a:t>Figure out some of the custom NSE scripts you would love to utilize, and create a script to automate the scanning process!</a:t>
            </a:r>
          </a:p>
        </p:txBody>
      </p:sp>
      <p:pic>
        <p:nvPicPr>
          <p:cNvPr id="5" name="Picture 4">
            <a:extLst>
              <a:ext uri="{FF2B5EF4-FFF2-40B4-BE49-F238E27FC236}">
                <a16:creationId xmlns:a16="http://schemas.microsoft.com/office/drawing/2014/main" id="{5C958AC5-0276-292B-88E9-2F3387D06C9F}"/>
              </a:ext>
            </a:extLst>
          </p:cNvPr>
          <p:cNvPicPr>
            <a:picLocks noChangeAspect="1"/>
          </p:cNvPicPr>
          <p:nvPr/>
        </p:nvPicPr>
        <p:blipFill>
          <a:blip r:embed="rId3"/>
          <a:stretch>
            <a:fillRect/>
          </a:stretch>
        </p:blipFill>
        <p:spPr>
          <a:xfrm>
            <a:off x="4938461" y="1485376"/>
            <a:ext cx="3677295" cy="2558118"/>
          </a:xfrm>
          <a:prstGeom prst="rect">
            <a:avLst/>
          </a:prstGeom>
        </p:spPr>
      </p:pic>
    </p:spTree>
    <p:extLst>
      <p:ext uri="{BB962C8B-B14F-4D97-AF65-F5344CB8AC3E}">
        <p14:creationId xmlns:p14="http://schemas.microsoft.com/office/powerpoint/2010/main" val="342655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p:txBody>
      </p:sp>
      <p:pic>
        <p:nvPicPr>
          <p:cNvPr id="238" name="Google Shape;238;p28"/>
          <p:cNvPicPr preferRelativeResize="0"/>
          <p:nvPr/>
        </p:nvPicPr>
        <p:blipFill>
          <a:blip r:embed="rId3">
            <a:alphaModFix/>
          </a:blip>
          <a:stretch>
            <a:fillRect/>
          </a:stretch>
        </p:blipFill>
        <p:spPr>
          <a:xfrm>
            <a:off x="3051525" y="1194375"/>
            <a:ext cx="3530851" cy="3530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244" name="Google Shape;244;p29"/>
          <p:cNvSpPr txBox="1">
            <a:spLocks noGrp="1"/>
          </p:cNvSpPr>
          <p:nvPr>
            <p:ph type="body" idx="1"/>
          </p:nvPr>
        </p:nvSpPr>
        <p:spPr>
          <a:xfrm>
            <a:off x="810025" y="1438225"/>
            <a:ext cx="3647100" cy="314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Takeaways:</a:t>
            </a:r>
            <a:endParaRPr/>
          </a:p>
          <a:p>
            <a:pPr marL="457200" lvl="0" indent="-311150" algn="l" rtl="0">
              <a:spcBef>
                <a:spcPts val="1200"/>
              </a:spcBef>
              <a:spcAft>
                <a:spcPts val="0"/>
              </a:spcAft>
              <a:buSzPts val="1300"/>
              <a:buChar char="●"/>
            </a:pPr>
            <a:r>
              <a:rPr lang="en"/>
              <a:t>Nmap Vulnerability Scans offer comprehensive network security insights.</a:t>
            </a:r>
            <a:endParaRPr/>
          </a:p>
          <a:p>
            <a:pPr marL="457200" lvl="0" indent="-311150" algn="l" rtl="0">
              <a:spcBef>
                <a:spcPts val="0"/>
              </a:spcBef>
              <a:spcAft>
                <a:spcPts val="0"/>
              </a:spcAft>
              <a:buSzPts val="1300"/>
              <a:buChar char="●"/>
            </a:pPr>
            <a:r>
              <a:rPr lang="en"/>
              <a:t>Proactive vulnerability assessment aids in identifying and mitigating risks.</a:t>
            </a:r>
            <a:endParaRPr/>
          </a:p>
          <a:p>
            <a:pPr marL="457200" lvl="0" indent="-311150" algn="l" rtl="0">
              <a:spcBef>
                <a:spcPts val="0"/>
              </a:spcBef>
              <a:spcAft>
                <a:spcPts val="0"/>
              </a:spcAft>
              <a:buSzPts val="1300"/>
              <a:buChar char="●"/>
            </a:pPr>
            <a:r>
              <a:rPr lang="en"/>
              <a:t>Continuous learning and vigilance are crucial for effective cybersecurity measures.</a:t>
            </a:r>
            <a:endParaRPr/>
          </a:p>
          <a:p>
            <a:pPr marL="0" lvl="0" indent="0" algn="l" rtl="0">
              <a:spcBef>
                <a:spcPts val="1200"/>
              </a:spcBef>
              <a:spcAft>
                <a:spcPts val="1200"/>
              </a:spcAft>
              <a:buNone/>
            </a:pPr>
            <a:r>
              <a:rPr lang="en"/>
              <a:t>Thank you!</a:t>
            </a:r>
            <a:endParaRPr/>
          </a:p>
        </p:txBody>
      </p:sp>
      <p:pic>
        <p:nvPicPr>
          <p:cNvPr id="245" name="Google Shape;245;p29"/>
          <p:cNvPicPr preferRelativeResize="0"/>
          <p:nvPr/>
        </p:nvPicPr>
        <p:blipFill>
          <a:blip r:embed="rId3">
            <a:alphaModFix/>
          </a:blip>
          <a:stretch>
            <a:fillRect/>
          </a:stretch>
        </p:blipFill>
        <p:spPr>
          <a:xfrm>
            <a:off x="4700700" y="1567550"/>
            <a:ext cx="4363750" cy="243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 to our Course GitHub</a:t>
            </a:r>
            <a:endParaRPr/>
          </a:p>
        </p:txBody>
      </p:sp>
      <p:sp>
        <p:nvSpPr>
          <p:cNvPr id="147" name="Google Shape;147;p15"/>
          <p:cNvSpPr txBox="1">
            <a:spLocks noGrp="1"/>
          </p:cNvSpPr>
          <p:nvPr>
            <p:ph type="body" idx="1"/>
          </p:nvPr>
        </p:nvSpPr>
        <p:spPr>
          <a:xfrm>
            <a:off x="1297500" y="1007825"/>
            <a:ext cx="7038900" cy="69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Github : </a:t>
            </a:r>
            <a:r>
              <a:rPr lang="en" u="sng">
                <a:solidFill>
                  <a:schemeClr val="hlink"/>
                </a:solidFill>
                <a:hlinkClick r:id="rId3"/>
              </a:rPr>
              <a:t>https://github.com/FishyStix12/BH.py-CharCyCon2024/tree/main</a:t>
            </a:r>
            <a:r>
              <a:rPr lang="en"/>
              <a:t> </a:t>
            </a:r>
            <a:endParaRPr/>
          </a:p>
        </p:txBody>
      </p:sp>
      <p:pic>
        <p:nvPicPr>
          <p:cNvPr id="148" name="Google Shape;148;p15"/>
          <p:cNvPicPr preferRelativeResize="0"/>
          <p:nvPr/>
        </p:nvPicPr>
        <p:blipFill>
          <a:blip r:embed="rId4">
            <a:alphaModFix/>
          </a:blip>
          <a:stretch>
            <a:fillRect/>
          </a:stretch>
        </p:blipFill>
        <p:spPr>
          <a:xfrm>
            <a:off x="2510275" y="1307850"/>
            <a:ext cx="3379400" cy="3771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Network Reconnaissance?</a:t>
            </a:r>
            <a:endParaRPr/>
          </a:p>
        </p:txBody>
      </p:sp>
      <p:sp>
        <p:nvSpPr>
          <p:cNvPr id="154" name="Google Shape;154;p16"/>
          <p:cNvSpPr txBox="1">
            <a:spLocks noGrp="1"/>
          </p:cNvSpPr>
          <p:nvPr>
            <p:ph type="body" idx="1"/>
          </p:nvPr>
        </p:nvSpPr>
        <p:spPr>
          <a:xfrm>
            <a:off x="262600" y="1473450"/>
            <a:ext cx="3758100" cy="3469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Definition:</a:t>
            </a:r>
            <a:endParaRPr/>
          </a:p>
          <a:p>
            <a:pPr marL="914400" lvl="1" indent="-298450" algn="l" rtl="0">
              <a:spcBef>
                <a:spcPts val="0"/>
              </a:spcBef>
              <a:spcAft>
                <a:spcPts val="0"/>
              </a:spcAft>
              <a:buSzPts val="1100"/>
              <a:buChar char="○"/>
            </a:pPr>
            <a:r>
              <a:rPr lang="en"/>
              <a:t> Network reconnaissance involves actively gathering information about a target network to understand its structure, services, and potential vulnerabilities.</a:t>
            </a:r>
            <a:endParaRPr/>
          </a:p>
          <a:p>
            <a:pPr marL="457200" lvl="0" indent="-311150" algn="l" rtl="0">
              <a:spcBef>
                <a:spcPts val="0"/>
              </a:spcBef>
              <a:spcAft>
                <a:spcPts val="0"/>
              </a:spcAft>
              <a:buSzPts val="1300"/>
              <a:buChar char="●"/>
            </a:pPr>
            <a:r>
              <a:rPr lang="en"/>
              <a:t>Importance:</a:t>
            </a:r>
            <a:endParaRPr/>
          </a:p>
          <a:p>
            <a:pPr marL="914400" lvl="1" indent="-298450" algn="l" rtl="0">
              <a:spcBef>
                <a:spcPts val="0"/>
              </a:spcBef>
              <a:spcAft>
                <a:spcPts val="0"/>
              </a:spcAft>
              <a:buSzPts val="1100"/>
              <a:buChar char="○"/>
            </a:pPr>
            <a:r>
              <a:rPr lang="en"/>
              <a:t> It allows security professionals to assess the security posture of a network and identify potential entry points for attackers.</a:t>
            </a:r>
            <a:endParaRPr/>
          </a:p>
          <a:p>
            <a:pPr marL="457200" lvl="0" indent="-311150" algn="l" rtl="0">
              <a:spcBef>
                <a:spcPts val="0"/>
              </a:spcBef>
              <a:spcAft>
                <a:spcPts val="0"/>
              </a:spcAft>
              <a:buSzPts val="1300"/>
              <a:buChar char="●"/>
            </a:pPr>
            <a:r>
              <a:rPr lang="en"/>
              <a:t>Techniques: </a:t>
            </a:r>
            <a:endParaRPr/>
          </a:p>
          <a:p>
            <a:pPr marL="914400" lvl="1" indent="-298450" algn="l" rtl="0">
              <a:spcBef>
                <a:spcPts val="0"/>
              </a:spcBef>
              <a:spcAft>
                <a:spcPts val="0"/>
              </a:spcAft>
              <a:buSzPts val="1100"/>
              <a:buChar char="○"/>
            </a:pPr>
            <a:r>
              <a:rPr lang="en"/>
              <a:t>Network reconnaissance techniques include port scanning, banner grabbing, packet sniffing, and vulnerability scanning.</a:t>
            </a:r>
            <a:endParaRPr/>
          </a:p>
          <a:p>
            <a:pPr marL="0" lvl="0" indent="0" algn="l" rtl="0">
              <a:spcBef>
                <a:spcPts val="1200"/>
              </a:spcBef>
              <a:spcAft>
                <a:spcPts val="1200"/>
              </a:spcAft>
              <a:buNone/>
            </a:pPr>
            <a:endParaRPr/>
          </a:p>
        </p:txBody>
      </p:sp>
      <p:pic>
        <p:nvPicPr>
          <p:cNvPr id="155" name="Google Shape;155;p16"/>
          <p:cNvPicPr preferRelativeResize="0"/>
          <p:nvPr/>
        </p:nvPicPr>
        <p:blipFill>
          <a:blip r:embed="rId3">
            <a:alphaModFix/>
          </a:blip>
          <a:stretch>
            <a:fillRect/>
          </a:stretch>
        </p:blipFill>
        <p:spPr>
          <a:xfrm>
            <a:off x="4176975" y="1530475"/>
            <a:ext cx="4694151" cy="26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to Nmap</a:t>
            </a:r>
            <a:endParaRPr/>
          </a:p>
        </p:txBody>
      </p:sp>
      <p:sp>
        <p:nvSpPr>
          <p:cNvPr id="161" name="Google Shape;161;p17"/>
          <p:cNvSpPr txBox="1">
            <a:spLocks noGrp="1"/>
          </p:cNvSpPr>
          <p:nvPr>
            <p:ph type="body" idx="1"/>
          </p:nvPr>
        </p:nvSpPr>
        <p:spPr>
          <a:xfrm>
            <a:off x="209150" y="1414375"/>
            <a:ext cx="4077600" cy="3471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Overview:</a:t>
            </a:r>
            <a:endParaRPr/>
          </a:p>
          <a:p>
            <a:pPr marL="914400" lvl="1" indent="-298450" algn="l" rtl="0">
              <a:spcBef>
                <a:spcPts val="0"/>
              </a:spcBef>
              <a:spcAft>
                <a:spcPts val="0"/>
              </a:spcAft>
              <a:buSzPts val="1100"/>
              <a:buChar char="○"/>
            </a:pPr>
            <a:r>
              <a:rPr lang="en"/>
              <a:t> Nmap, short for Network Mapper, is a widely-used open-source tool for network exploration and security auditing.</a:t>
            </a:r>
            <a:endParaRPr/>
          </a:p>
          <a:p>
            <a:pPr marL="457200" lvl="0" indent="-311150" algn="l" rtl="0">
              <a:spcBef>
                <a:spcPts val="0"/>
              </a:spcBef>
              <a:spcAft>
                <a:spcPts val="0"/>
              </a:spcAft>
              <a:buSzPts val="1300"/>
              <a:buChar char="●"/>
            </a:pPr>
            <a:r>
              <a:rPr lang="en"/>
              <a:t>Features: </a:t>
            </a:r>
            <a:endParaRPr/>
          </a:p>
          <a:p>
            <a:pPr marL="914400" lvl="1" indent="-298450" algn="l" rtl="0">
              <a:spcBef>
                <a:spcPts val="0"/>
              </a:spcBef>
              <a:spcAft>
                <a:spcPts val="0"/>
              </a:spcAft>
              <a:buSzPts val="1100"/>
              <a:buChar char="○"/>
            </a:pPr>
            <a:r>
              <a:rPr lang="en"/>
              <a:t>Nmap offers features such as port scanning, service version detection, OS detection, and scripting capabilities, making it a versatile tool for network analysis.</a:t>
            </a:r>
            <a:endParaRPr/>
          </a:p>
          <a:p>
            <a:pPr marL="457200" lvl="0" indent="-311150" algn="l" rtl="0">
              <a:spcBef>
                <a:spcPts val="0"/>
              </a:spcBef>
              <a:spcAft>
                <a:spcPts val="0"/>
              </a:spcAft>
              <a:buSzPts val="1300"/>
              <a:buChar char="●"/>
            </a:pPr>
            <a:r>
              <a:rPr lang="en"/>
              <a:t>Applications:</a:t>
            </a:r>
            <a:endParaRPr/>
          </a:p>
          <a:p>
            <a:pPr marL="914400" lvl="1" indent="-298450" algn="l" rtl="0">
              <a:spcBef>
                <a:spcPts val="0"/>
              </a:spcBef>
              <a:spcAft>
                <a:spcPts val="0"/>
              </a:spcAft>
              <a:buSzPts val="1100"/>
              <a:buChar char="○"/>
            </a:pPr>
            <a:r>
              <a:rPr lang="en"/>
              <a:t> It is used by network administrators, security professionals, and ethical hackers for network troubleshooting, vulnerability assessment, and penetration testing.</a:t>
            </a:r>
            <a:endParaRPr/>
          </a:p>
          <a:p>
            <a:pPr marL="0" lvl="0" indent="0" algn="l" rtl="0">
              <a:spcBef>
                <a:spcPts val="1200"/>
              </a:spcBef>
              <a:spcAft>
                <a:spcPts val="1200"/>
              </a:spcAft>
              <a:buNone/>
            </a:pPr>
            <a:endParaRPr/>
          </a:p>
        </p:txBody>
      </p:sp>
      <p:pic>
        <p:nvPicPr>
          <p:cNvPr id="162" name="Google Shape;162;p17"/>
          <p:cNvPicPr preferRelativeResize="0"/>
          <p:nvPr/>
        </p:nvPicPr>
        <p:blipFill>
          <a:blip r:embed="rId3">
            <a:alphaModFix/>
          </a:blip>
          <a:stretch>
            <a:fillRect/>
          </a:stretch>
        </p:blipFill>
        <p:spPr>
          <a:xfrm>
            <a:off x="4286750" y="1632825"/>
            <a:ext cx="4625551" cy="2603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Understanding the Python Nmap Script net_terrorizer.py</a:t>
            </a:r>
            <a:endParaRPr dirty="0"/>
          </a:p>
        </p:txBody>
      </p:sp>
      <p:sp>
        <p:nvSpPr>
          <p:cNvPr id="168" name="Google Shape;168;p18"/>
          <p:cNvSpPr txBox="1">
            <a:spLocks noGrp="1"/>
          </p:cNvSpPr>
          <p:nvPr>
            <p:ph type="body" idx="1"/>
          </p:nvPr>
        </p:nvSpPr>
        <p:spPr>
          <a:xfrm>
            <a:off x="508575" y="1463000"/>
            <a:ext cx="3881700" cy="3280200"/>
          </a:xfrm>
          <a:prstGeom prst="rect">
            <a:avLst/>
          </a:prstGeom>
        </p:spPr>
        <p:txBody>
          <a:bodyPr spcFirstLastPara="1" wrap="square" lIns="91425" tIns="91425" rIns="91425" bIns="91425" anchor="t" anchorCtr="0">
            <a:normAutofit fontScale="77500" lnSpcReduction="20000"/>
          </a:bodyPr>
          <a:lstStyle/>
          <a:p>
            <a:pPr marL="457200" lvl="0" indent="-323850" algn="l" rtl="0">
              <a:spcBef>
                <a:spcPts val="0"/>
              </a:spcBef>
              <a:spcAft>
                <a:spcPts val="0"/>
              </a:spcAft>
              <a:buSzPts val="1500"/>
              <a:buChar char="●"/>
            </a:pPr>
            <a:r>
              <a:rPr lang="en" sz="1500" dirty="0"/>
              <a:t>Description of this Script: </a:t>
            </a:r>
          </a:p>
          <a:p>
            <a:pPr marL="590550" lvl="1" indent="0">
              <a:buSzPts val="1500"/>
              <a:buNone/>
            </a:pPr>
            <a:r>
              <a:rPr lang="en-US" sz="1300" dirty="0"/>
              <a:t>This Python script offers a flexible solution for performing targeted Nmap network scans, allowing users to customize their scanning process through interactive prompts. Users can input a list of remote IP addresses or CIDR notations, along with a specific port range or a full port scan. The script guides users through selecting various Nmap scripts—each with a brief description of its functionality—such as detecting honeypots, analyzing firewall rules, or enumerating services and vulnerabilities. After constructing the Nmap command with the selected options, the script executes the scan and provides detailed results, including any identified CVEs and Metasploit modules. Users are given the option to save these results to a user-specified text file, enhancing the script's utility for comprehensive network analysis and documentation. This approach ensures that users can tailor their scans to specific needs while maintaining a detailed record of the scan outcomes.</a:t>
            </a:r>
            <a:endParaRPr sz="1300" dirty="0"/>
          </a:p>
        </p:txBody>
      </p:sp>
      <p:pic>
        <p:nvPicPr>
          <p:cNvPr id="169" name="Google Shape;169;p18"/>
          <p:cNvPicPr preferRelativeResize="0"/>
          <p:nvPr/>
        </p:nvPicPr>
        <p:blipFill>
          <a:blip r:embed="rId3">
            <a:alphaModFix/>
          </a:blip>
          <a:stretch>
            <a:fillRect/>
          </a:stretch>
        </p:blipFill>
        <p:spPr>
          <a:xfrm>
            <a:off x="4992125" y="1307850"/>
            <a:ext cx="3881600"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Libraries Used</a:t>
            </a:r>
            <a:endParaRPr/>
          </a:p>
        </p:txBody>
      </p:sp>
      <p:sp>
        <p:nvSpPr>
          <p:cNvPr id="175" name="Google Shape;175;p19"/>
          <p:cNvSpPr txBox="1">
            <a:spLocks noGrp="1"/>
          </p:cNvSpPr>
          <p:nvPr>
            <p:ph type="body" idx="1"/>
          </p:nvPr>
        </p:nvSpPr>
        <p:spPr>
          <a:xfrm>
            <a:off x="1065825" y="955900"/>
            <a:ext cx="5058000" cy="3730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012"/>
              <a:t>ipaddress:</a:t>
            </a:r>
            <a:endParaRPr sz="1012"/>
          </a:p>
          <a:p>
            <a:pPr marL="457200" lvl="0" indent="-292893" algn="l" rtl="0">
              <a:lnSpc>
                <a:spcPct val="95000"/>
              </a:lnSpc>
              <a:spcBef>
                <a:spcPts val="1200"/>
              </a:spcBef>
              <a:spcAft>
                <a:spcPts val="0"/>
              </a:spcAft>
              <a:buSzPts val="1013"/>
              <a:buChar char="●"/>
            </a:pPr>
            <a:r>
              <a:rPr lang="en" sz="1012"/>
              <a:t>Purpose: Provides classes to represent and manipulate IP addresses and networks.</a:t>
            </a:r>
            <a:endParaRPr sz="1012"/>
          </a:p>
          <a:p>
            <a:pPr marL="457200" lvl="0" indent="-292893" algn="l" rtl="0">
              <a:lnSpc>
                <a:spcPct val="95000"/>
              </a:lnSpc>
              <a:spcBef>
                <a:spcPts val="0"/>
              </a:spcBef>
              <a:spcAft>
                <a:spcPts val="0"/>
              </a:spcAft>
              <a:buSzPts val="1013"/>
              <a:buChar char="●"/>
            </a:pPr>
            <a:r>
              <a:rPr lang="en" sz="1012"/>
              <a:t>Usage: Used for parsing and validating IP addresses and CIDR notations in the script.</a:t>
            </a:r>
            <a:endParaRPr sz="1012"/>
          </a:p>
          <a:p>
            <a:pPr marL="0" lvl="0" indent="0" algn="l" rtl="0">
              <a:lnSpc>
                <a:spcPct val="95000"/>
              </a:lnSpc>
              <a:spcBef>
                <a:spcPts val="1200"/>
              </a:spcBef>
              <a:spcAft>
                <a:spcPts val="0"/>
              </a:spcAft>
              <a:buNone/>
            </a:pPr>
            <a:r>
              <a:rPr lang="en" sz="1012"/>
              <a:t>re (Regular Expression):</a:t>
            </a:r>
            <a:endParaRPr sz="1012"/>
          </a:p>
          <a:p>
            <a:pPr marL="457200" lvl="0" indent="-292893" algn="l" rtl="0">
              <a:lnSpc>
                <a:spcPct val="95000"/>
              </a:lnSpc>
              <a:spcBef>
                <a:spcPts val="1200"/>
              </a:spcBef>
              <a:spcAft>
                <a:spcPts val="0"/>
              </a:spcAft>
              <a:buSzPts val="1013"/>
              <a:buChar char="●"/>
            </a:pPr>
            <a:r>
              <a:rPr lang="en" sz="1012"/>
              <a:t>Purpose: Provides support for regular expressions (RE).</a:t>
            </a:r>
            <a:endParaRPr sz="1012"/>
          </a:p>
          <a:p>
            <a:pPr marL="457200" lvl="0" indent="-292893" algn="l" rtl="0">
              <a:lnSpc>
                <a:spcPct val="95000"/>
              </a:lnSpc>
              <a:spcBef>
                <a:spcPts val="0"/>
              </a:spcBef>
              <a:spcAft>
                <a:spcPts val="0"/>
              </a:spcAft>
              <a:buSzPts val="1013"/>
              <a:buChar char="●"/>
            </a:pPr>
            <a:r>
              <a:rPr lang="en" sz="1012"/>
              <a:t>Usage: Employed for pattern matching and extraction of CVEs and Metasploit modules from Nmap scan results.</a:t>
            </a:r>
            <a:endParaRPr sz="1012"/>
          </a:p>
          <a:p>
            <a:pPr marL="0" lvl="0" indent="0" algn="l" rtl="0">
              <a:lnSpc>
                <a:spcPct val="95000"/>
              </a:lnSpc>
              <a:spcBef>
                <a:spcPts val="1200"/>
              </a:spcBef>
              <a:spcAft>
                <a:spcPts val="0"/>
              </a:spcAft>
              <a:buSzPts val="688"/>
              <a:buNone/>
            </a:pPr>
            <a:r>
              <a:rPr lang="en" sz="1012"/>
              <a:t>sys:</a:t>
            </a:r>
            <a:endParaRPr sz="1012"/>
          </a:p>
          <a:p>
            <a:pPr marL="457200" lvl="0" indent="-292893" algn="l" rtl="0">
              <a:lnSpc>
                <a:spcPct val="95000"/>
              </a:lnSpc>
              <a:spcBef>
                <a:spcPts val="1200"/>
              </a:spcBef>
              <a:spcAft>
                <a:spcPts val="0"/>
              </a:spcAft>
              <a:buSzPts val="1013"/>
              <a:buChar char="●"/>
            </a:pPr>
            <a:r>
              <a:rPr lang="en" sz="1012"/>
              <a:t>Purpose: Provides access to some variables used or maintained by the Python interpreter and to functions that interact strongly with the interpreter.</a:t>
            </a:r>
            <a:endParaRPr sz="1012"/>
          </a:p>
          <a:p>
            <a:pPr marL="457200" lvl="0" indent="-292893" algn="l" rtl="0">
              <a:lnSpc>
                <a:spcPct val="95000"/>
              </a:lnSpc>
              <a:spcBef>
                <a:spcPts val="0"/>
              </a:spcBef>
              <a:spcAft>
                <a:spcPts val="0"/>
              </a:spcAft>
              <a:buSzPts val="1013"/>
              <a:buChar char="●"/>
            </a:pPr>
            <a:r>
              <a:rPr lang="en" sz="1012"/>
              <a:t>Usage: Utilized for handling script exit conditions and printing error messages.</a:t>
            </a:r>
            <a:endParaRPr sz="1012"/>
          </a:p>
          <a:p>
            <a:pPr marL="0" lvl="0" indent="0" algn="l" rtl="0">
              <a:lnSpc>
                <a:spcPct val="95000"/>
              </a:lnSpc>
              <a:spcBef>
                <a:spcPts val="1200"/>
              </a:spcBef>
              <a:spcAft>
                <a:spcPts val="0"/>
              </a:spcAft>
              <a:buSzPts val="688"/>
              <a:buNone/>
            </a:pPr>
            <a:r>
              <a:rPr lang="en" sz="1012"/>
              <a:t>subprocess:</a:t>
            </a:r>
            <a:endParaRPr sz="1012"/>
          </a:p>
          <a:p>
            <a:pPr marL="457200" lvl="0" indent="-292893" algn="l" rtl="0">
              <a:lnSpc>
                <a:spcPct val="95000"/>
              </a:lnSpc>
              <a:spcBef>
                <a:spcPts val="1200"/>
              </a:spcBef>
              <a:spcAft>
                <a:spcPts val="0"/>
              </a:spcAft>
              <a:buSzPts val="1013"/>
              <a:buChar char="●"/>
            </a:pPr>
            <a:r>
              <a:rPr lang="en" sz="1012"/>
              <a:t>Purpose: Allows the creation of new processes, connects to their input/output/error pipes, and obtains their return codes.</a:t>
            </a:r>
            <a:endParaRPr sz="1012"/>
          </a:p>
          <a:p>
            <a:pPr marL="457200" lvl="0" indent="-292893" algn="l" rtl="0">
              <a:lnSpc>
                <a:spcPct val="95000"/>
              </a:lnSpc>
              <a:spcBef>
                <a:spcPts val="0"/>
              </a:spcBef>
              <a:spcAft>
                <a:spcPts val="0"/>
              </a:spcAft>
              <a:buSzPts val="1013"/>
              <a:buChar char="●"/>
            </a:pPr>
            <a:r>
              <a:rPr lang="en" sz="1012"/>
              <a:t>Usage: Used to execute Nmap commands from within the Python script and capture their output.</a:t>
            </a:r>
            <a:endParaRPr sz="1012"/>
          </a:p>
        </p:txBody>
      </p:sp>
      <p:pic>
        <p:nvPicPr>
          <p:cNvPr id="176" name="Google Shape;176;p19"/>
          <p:cNvPicPr preferRelativeResize="0"/>
          <p:nvPr/>
        </p:nvPicPr>
        <p:blipFill>
          <a:blip r:embed="rId3">
            <a:alphaModFix/>
          </a:blip>
          <a:stretch>
            <a:fillRect/>
          </a:stretch>
        </p:blipFill>
        <p:spPr>
          <a:xfrm>
            <a:off x="6123725" y="1962150"/>
            <a:ext cx="2333625" cy="12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Available Nmap Scripts</a:t>
            </a:r>
          </a:p>
        </p:txBody>
      </p:sp>
      <p:sp>
        <p:nvSpPr>
          <p:cNvPr id="168" name="Google Shape;168;p18"/>
          <p:cNvSpPr txBox="1">
            <a:spLocks noGrp="1"/>
          </p:cNvSpPr>
          <p:nvPr>
            <p:ph type="body" idx="1"/>
          </p:nvPr>
        </p:nvSpPr>
        <p:spPr>
          <a:xfrm>
            <a:off x="508575" y="1463000"/>
            <a:ext cx="4683911" cy="3280200"/>
          </a:xfrm>
          <a:prstGeom prst="rect">
            <a:avLst/>
          </a:prstGeom>
        </p:spPr>
        <p:txBody>
          <a:bodyPr spcFirstLastPara="1" wrap="square" lIns="91425" tIns="91425" rIns="91425" bIns="91425" anchor="t" anchorCtr="0">
            <a:normAutofit/>
          </a:bodyPr>
          <a:lstStyle/>
          <a:p>
            <a:r>
              <a:rPr lang="en-US" b="1" dirty="0"/>
              <a:t>http-honeypot description: </a:t>
            </a:r>
          </a:p>
          <a:p>
            <a:pPr lvl="1"/>
            <a:r>
              <a:rPr lang="en-US" b="1" dirty="0"/>
              <a:t>Detects if a web server is a honeypot</a:t>
            </a:r>
          </a:p>
          <a:p>
            <a:r>
              <a:rPr lang="en-US" b="1" dirty="0" err="1"/>
              <a:t>Firewalk</a:t>
            </a:r>
            <a:r>
              <a:rPr lang="en-US" b="1" dirty="0"/>
              <a:t> description: </a:t>
            </a:r>
          </a:p>
          <a:p>
            <a:pPr lvl="1"/>
            <a:r>
              <a:rPr lang="en-US" b="1" dirty="0"/>
              <a:t>Determines firewall rules by analyzing packet TTL</a:t>
            </a:r>
          </a:p>
          <a:p>
            <a:r>
              <a:rPr lang="en-US" b="1" dirty="0"/>
              <a:t>Banner description: </a:t>
            </a:r>
          </a:p>
          <a:p>
            <a:pPr lvl="1"/>
            <a:r>
              <a:rPr lang="en-US" b="1" dirty="0"/>
              <a:t>Retrieves service banners for analysis</a:t>
            </a:r>
          </a:p>
          <a:p>
            <a:r>
              <a:rPr lang="en-US" b="1" dirty="0" err="1"/>
              <a:t>Vulners</a:t>
            </a:r>
            <a:r>
              <a:rPr lang="en-US" b="1" dirty="0"/>
              <a:t> description: </a:t>
            </a:r>
          </a:p>
          <a:p>
            <a:pPr lvl="1"/>
            <a:r>
              <a:rPr lang="en-US" b="1" dirty="0"/>
              <a:t>Checks for vulnerabilities using the </a:t>
            </a:r>
            <a:r>
              <a:rPr lang="en-US" b="1" dirty="0" err="1"/>
              <a:t>Vulners</a:t>
            </a:r>
            <a:r>
              <a:rPr lang="en-US" b="1" dirty="0"/>
              <a:t> </a:t>
            </a:r>
          </a:p>
          <a:p>
            <a:r>
              <a:rPr lang="en-US" b="1" dirty="0" err="1"/>
              <a:t>databasebroadcast</a:t>
            </a:r>
            <a:r>
              <a:rPr lang="en-US" b="1" dirty="0"/>
              <a:t>-</a:t>
            </a:r>
            <a:r>
              <a:rPr lang="en-US" b="1" dirty="0" err="1"/>
              <a:t>dns</a:t>
            </a:r>
            <a:r>
              <a:rPr lang="en-US" b="1" dirty="0"/>
              <a:t>-service-discovery description:</a:t>
            </a:r>
          </a:p>
          <a:p>
            <a:pPr lvl="1"/>
            <a:r>
              <a:rPr lang="en-US" b="1" dirty="0"/>
              <a:t>Discovers services broadcast via DNS-SD</a:t>
            </a:r>
          </a:p>
          <a:p>
            <a:r>
              <a:rPr lang="en-US" b="1" dirty="0" err="1"/>
              <a:t>dns</a:t>
            </a:r>
            <a:r>
              <a:rPr lang="en-US" b="1" dirty="0"/>
              <a:t>-recursion description</a:t>
            </a:r>
            <a:r>
              <a:rPr lang="en-US" dirty="0"/>
              <a:t>: </a:t>
            </a:r>
          </a:p>
          <a:p>
            <a:pPr lvl="1"/>
            <a:r>
              <a:rPr lang="en-US" dirty="0"/>
              <a:t>Checks if a DNS server allows open recursion.</a:t>
            </a:r>
          </a:p>
          <a:p>
            <a:endParaRPr lang="en-US" b="1" dirty="0"/>
          </a:p>
        </p:txBody>
      </p:sp>
      <p:pic>
        <p:nvPicPr>
          <p:cNvPr id="4" name="Picture 3">
            <a:extLst>
              <a:ext uri="{FF2B5EF4-FFF2-40B4-BE49-F238E27FC236}">
                <a16:creationId xmlns:a16="http://schemas.microsoft.com/office/drawing/2014/main" id="{D209C1A7-F4C2-2F84-06CC-90A6CCC9603F}"/>
              </a:ext>
            </a:extLst>
          </p:cNvPr>
          <p:cNvPicPr>
            <a:picLocks noChangeAspect="1"/>
          </p:cNvPicPr>
          <p:nvPr/>
        </p:nvPicPr>
        <p:blipFill>
          <a:blip r:embed="rId3"/>
          <a:stretch>
            <a:fillRect/>
          </a:stretch>
        </p:blipFill>
        <p:spPr>
          <a:xfrm>
            <a:off x="5073368" y="1614874"/>
            <a:ext cx="4070632" cy="1642676"/>
          </a:xfrm>
          <a:prstGeom prst="rect">
            <a:avLst/>
          </a:prstGeom>
        </p:spPr>
      </p:pic>
    </p:spTree>
    <p:extLst>
      <p:ext uri="{BB962C8B-B14F-4D97-AF65-F5344CB8AC3E}">
        <p14:creationId xmlns:p14="http://schemas.microsoft.com/office/powerpoint/2010/main" val="150088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Available Nmap Scripts Continued</a:t>
            </a:r>
          </a:p>
        </p:txBody>
      </p:sp>
      <p:sp>
        <p:nvSpPr>
          <p:cNvPr id="168" name="Google Shape;168;p18"/>
          <p:cNvSpPr txBox="1">
            <a:spLocks noGrp="1"/>
          </p:cNvSpPr>
          <p:nvPr>
            <p:ph type="body" idx="1"/>
          </p:nvPr>
        </p:nvSpPr>
        <p:spPr>
          <a:xfrm>
            <a:off x="508575" y="1463000"/>
            <a:ext cx="4683911" cy="3280200"/>
          </a:xfrm>
          <a:prstGeom prst="rect">
            <a:avLst/>
          </a:prstGeom>
        </p:spPr>
        <p:txBody>
          <a:bodyPr spcFirstLastPara="1" wrap="square" lIns="91425" tIns="91425" rIns="91425" bIns="91425" anchor="t" anchorCtr="0">
            <a:normAutofit/>
          </a:bodyPr>
          <a:lstStyle/>
          <a:p>
            <a:r>
              <a:rPr lang="en-US" b="1" dirty="0"/>
              <a:t>smtp-commands description</a:t>
            </a:r>
            <a:r>
              <a:rPr lang="en-US" dirty="0"/>
              <a:t>: </a:t>
            </a:r>
          </a:p>
          <a:p>
            <a:pPr lvl="1"/>
            <a:r>
              <a:rPr lang="en-US" dirty="0"/>
              <a:t>Enumerates SMTP commands supported by the mail server.</a:t>
            </a:r>
          </a:p>
          <a:p>
            <a:r>
              <a:rPr lang="en-US" b="1" dirty="0"/>
              <a:t>smtp-open-relay description</a:t>
            </a:r>
            <a:r>
              <a:rPr lang="en-US" dirty="0"/>
              <a:t>: </a:t>
            </a:r>
          </a:p>
          <a:p>
            <a:pPr lvl="1"/>
            <a:r>
              <a:rPr lang="en-US" dirty="0"/>
              <a:t>Tests if an SMTP server is an open relay.</a:t>
            </a:r>
          </a:p>
          <a:p>
            <a:r>
              <a:rPr lang="en-US" b="1" dirty="0"/>
              <a:t>smtp-</a:t>
            </a:r>
            <a:r>
              <a:rPr lang="en-US" b="1" dirty="0" err="1"/>
              <a:t>enum</a:t>
            </a:r>
            <a:r>
              <a:rPr lang="en-US" b="1" dirty="0"/>
              <a:t>-users description</a:t>
            </a:r>
            <a:r>
              <a:rPr lang="en-US" dirty="0"/>
              <a:t>: </a:t>
            </a:r>
          </a:p>
          <a:p>
            <a:pPr lvl="1"/>
            <a:r>
              <a:rPr lang="en-US" dirty="0"/>
              <a:t>Enumerates email addresses and usernames via SMTP.</a:t>
            </a:r>
          </a:p>
          <a:p>
            <a:r>
              <a:rPr lang="en-US" b="1" dirty="0" err="1"/>
              <a:t>snmp</a:t>
            </a:r>
            <a:r>
              <a:rPr lang="en-US" b="1" dirty="0"/>
              <a:t>-processes description</a:t>
            </a:r>
            <a:r>
              <a:rPr lang="en-US" dirty="0"/>
              <a:t>: </a:t>
            </a:r>
          </a:p>
          <a:p>
            <a:pPr lvl="1"/>
            <a:r>
              <a:rPr lang="en-US" dirty="0"/>
              <a:t>Enumerates running processes via SNMP.</a:t>
            </a:r>
          </a:p>
          <a:p>
            <a:r>
              <a:rPr lang="en-US" b="1" dirty="0" err="1"/>
              <a:t>snmp-sysdescr</a:t>
            </a:r>
            <a:r>
              <a:rPr lang="en-US" b="1" dirty="0"/>
              <a:t> description</a:t>
            </a:r>
            <a:r>
              <a:rPr lang="en-US" dirty="0"/>
              <a:t>: </a:t>
            </a:r>
          </a:p>
          <a:p>
            <a:pPr lvl="1"/>
            <a:r>
              <a:rPr lang="en-US" dirty="0"/>
              <a:t>Retrieves system information via SNMP.</a:t>
            </a:r>
          </a:p>
          <a:p>
            <a:r>
              <a:rPr lang="en-US" b="1" dirty="0"/>
              <a:t>snmp-win32-software description</a:t>
            </a:r>
            <a:r>
              <a:rPr lang="en-US" dirty="0"/>
              <a:t>: </a:t>
            </a:r>
          </a:p>
          <a:p>
            <a:pPr lvl="1"/>
            <a:r>
              <a:rPr lang="en-US" dirty="0"/>
              <a:t>Enumerates installed software on Windows systems via SNMP.</a:t>
            </a:r>
          </a:p>
          <a:p>
            <a:endParaRPr lang="en-US" dirty="0"/>
          </a:p>
          <a:p>
            <a:endParaRPr lang="en-US" dirty="0"/>
          </a:p>
          <a:p>
            <a:endParaRPr lang="en-US" dirty="0"/>
          </a:p>
          <a:p>
            <a:endParaRPr lang="en-US" dirty="0"/>
          </a:p>
          <a:p>
            <a:endParaRPr lang="en-US" dirty="0"/>
          </a:p>
          <a:p>
            <a:endParaRPr lang="en-US" dirty="0"/>
          </a:p>
          <a:p>
            <a:endParaRPr lang="en-US" b="1" dirty="0"/>
          </a:p>
        </p:txBody>
      </p:sp>
      <p:pic>
        <p:nvPicPr>
          <p:cNvPr id="3" name="Picture 2">
            <a:extLst>
              <a:ext uri="{FF2B5EF4-FFF2-40B4-BE49-F238E27FC236}">
                <a16:creationId xmlns:a16="http://schemas.microsoft.com/office/drawing/2014/main" id="{4CDF133A-F438-E43E-2C24-9A33824C2E17}"/>
              </a:ext>
            </a:extLst>
          </p:cNvPr>
          <p:cNvPicPr>
            <a:picLocks noChangeAspect="1"/>
          </p:cNvPicPr>
          <p:nvPr/>
        </p:nvPicPr>
        <p:blipFill>
          <a:blip r:embed="rId3"/>
          <a:stretch>
            <a:fillRect/>
          </a:stretch>
        </p:blipFill>
        <p:spPr>
          <a:xfrm>
            <a:off x="5061857" y="1676275"/>
            <a:ext cx="3858912" cy="2463018"/>
          </a:xfrm>
          <a:prstGeom prst="rect">
            <a:avLst/>
          </a:prstGeom>
        </p:spPr>
      </p:pic>
    </p:spTree>
    <p:extLst>
      <p:ext uri="{BB962C8B-B14F-4D97-AF65-F5344CB8AC3E}">
        <p14:creationId xmlns:p14="http://schemas.microsoft.com/office/powerpoint/2010/main" val="392572067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623df2-7a25-4a8f-b59b-3a3459c1375f}" enabled="1" method="Standard" siteId="{16532572-d567-4d67-8727-f12f7bb6aed3}" contentBits="0" removed="0"/>
</clbl:labelList>
</file>

<file path=docProps/app.xml><?xml version="1.0" encoding="utf-8"?>
<Properties xmlns="http://schemas.openxmlformats.org/officeDocument/2006/extended-properties" xmlns:vt="http://schemas.openxmlformats.org/officeDocument/2006/docPropsVTypes">
  <TotalTime>76</TotalTime>
  <Words>1342</Words>
  <Application>Microsoft Office PowerPoint</Application>
  <PresentationFormat>On-screen Show (16:9)</PresentationFormat>
  <Paragraphs>167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Montserrat</vt:lpstr>
      <vt:lpstr>Arial</vt:lpstr>
      <vt:lpstr>Lato</vt:lpstr>
      <vt:lpstr>Focus</vt:lpstr>
      <vt:lpstr>Exploring Network Security with Python and Nmap</vt:lpstr>
      <vt:lpstr>Objectives</vt:lpstr>
      <vt:lpstr>Link to our Course GitHub</vt:lpstr>
      <vt:lpstr>What is Network Reconnaissance?</vt:lpstr>
      <vt:lpstr>Introduction to Nmap</vt:lpstr>
      <vt:lpstr>Understanding the Python Nmap Script net_terrorizer.py</vt:lpstr>
      <vt:lpstr>Python Libraries Used</vt:lpstr>
      <vt:lpstr>Available Nmap Scripts</vt:lpstr>
      <vt:lpstr>Available Nmap Scripts Continued</vt:lpstr>
      <vt:lpstr>But Why are some these important?</vt:lpstr>
      <vt:lpstr>Enhanced Vulnerability Detection</vt:lpstr>
      <vt:lpstr>Service Enumeration</vt:lpstr>
      <vt:lpstr>Firewall and IDS Evasion</vt:lpstr>
      <vt:lpstr>Network Discovery</vt:lpstr>
      <vt:lpstr>Honeypot Detection</vt:lpstr>
      <vt:lpstr>Back to the Script!</vt:lpstr>
      <vt:lpstr>Nmap Command Options Overview</vt:lpstr>
      <vt:lpstr>Nmap Command Options Overview Continued</vt:lpstr>
      <vt:lpstr>Nmap Command Options Overview Final</vt:lpstr>
      <vt:lpstr>Script Execution and Output Handling</vt:lpstr>
      <vt:lpstr>Example Command and Output</vt:lpstr>
      <vt:lpstr>Challenge yourself</vt:lpstr>
      <vt:lpstr>Questions?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Fisher, Nicholas (10130)</cp:lastModifiedBy>
  <cp:revision>2</cp:revision>
  <dcterms:modified xsi:type="dcterms:W3CDTF">2024-09-15T23:16:30Z</dcterms:modified>
</cp:coreProperties>
</file>