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4"/>
  </p:notesMasterIdLst>
  <p:sldIdLst>
    <p:sldId id="259" r:id="rId2"/>
    <p:sldId id="262" r:id="rId3"/>
    <p:sldId id="260" r:id="rId4"/>
    <p:sldId id="281" r:id="rId5"/>
    <p:sldId id="328" r:id="rId6"/>
    <p:sldId id="329" r:id="rId7"/>
    <p:sldId id="330" r:id="rId8"/>
    <p:sldId id="263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40" r:id="rId17"/>
    <p:sldId id="341" r:id="rId18"/>
    <p:sldId id="342" r:id="rId19"/>
    <p:sldId id="339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</p:sldIdLst>
  <p:sldSz cx="12192000" cy="6858000"/>
  <p:notesSz cx="6858000" cy="9144000"/>
  <p:embeddedFontLst>
    <p:embeddedFont>
      <p:font typeface="Abril Fatface" panose="02000503000000020003" pitchFamily="2" charset="77"/>
      <p:regular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Mono" pitchFamily="49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29"/>
    <p:restoredTop sz="75802"/>
  </p:normalViewPr>
  <p:slideViewPr>
    <p:cSldViewPr snapToGrid="0">
      <p:cViewPr varScale="1">
        <p:scale>
          <a:sx n="93" d="100"/>
          <a:sy n="93" d="100"/>
        </p:scale>
        <p:origin x="201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10" d="100"/>
          <a:sy n="110" d="100"/>
        </p:scale>
        <p:origin x="43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font" Target="fonts/font13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D75583-4A44-484F-91BD-3743187D34C3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9096A69D-47EA-408C-B5AA-E4109C03AB19}">
      <dgm:prSet phldrT="[Texte]"/>
      <dgm:spPr>
        <a:solidFill>
          <a:srgbClr val="3387C3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 err="1">
              <a:solidFill>
                <a:schemeClr val="tx1"/>
              </a:solidFill>
            </a:rPr>
            <a:t>Blackbox</a:t>
          </a:r>
          <a:r>
            <a:rPr lang="fr-FR" dirty="0">
              <a:solidFill>
                <a:schemeClr val="tx1"/>
              </a:solidFill>
            </a:rPr>
            <a:t> – No </a:t>
          </a:r>
          <a:r>
            <a:rPr lang="fr-FR" dirty="0" err="1">
              <a:solidFill>
                <a:schemeClr val="tx1"/>
              </a:solidFill>
            </a:rPr>
            <a:t>knowledge</a:t>
          </a:r>
          <a:endParaRPr lang="fr-FR" dirty="0">
            <a:solidFill>
              <a:schemeClr val="tx1"/>
            </a:solidFill>
          </a:endParaRPr>
        </a:p>
      </dgm:t>
    </dgm:pt>
    <dgm:pt modelId="{47EDF7FD-A3C4-40D1-BF17-AA66BA33CE2C}" type="parTrans" cxnId="{58764C46-FF6A-480C-AF23-AB33F05AE4FE}">
      <dgm:prSet/>
      <dgm:spPr/>
      <dgm:t>
        <a:bodyPr/>
        <a:lstStyle/>
        <a:p>
          <a:endParaRPr lang="fr-FR"/>
        </a:p>
      </dgm:t>
    </dgm:pt>
    <dgm:pt modelId="{C73F23A3-85D0-426A-B681-B4D01ABABB96}" type="sibTrans" cxnId="{58764C46-FF6A-480C-AF23-AB33F05AE4FE}">
      <dgm:prSet/>
      <dgm:spPr/>
      <dgm:t>
        <a:bodyPr/>
        <a:lstStyle/>
        <a:p>
          <a:endParaRPr lang="fr-FR"/>
        </a:p>
      </dgm:t>
    </dgm:pt>
    <dgm:pt modelId="{ADB0574C-486D-465F-9B4C-001AFCBFF842}">
      <dgm:prSet phldrT="[Texte]"/>
      <dgm:spPr>
        <a:solidFill>
          <a:srgbClr val="89ACDB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 err="1">
              <a:solidFill>
                <a:schemeClr val="bg1">
                  <a:lumMod val="85000"/>
                </a:schemeClr>
              </a:solidFill>
            </a:rPr>
            <a:t>Greybox</a:t>
          </a:r>
          <a:r>
            <a:rPr lang="fr-FR" dirty="0">
              <a:solidFill>
                <a:schemeClr val="bg1">
                  <a:lumMod val="85000"/>
                </a:schemeClr>
              </a:solidFill>
            </a:rPr>
            <a:t> – Partial </a:t>
          </a:r>
          <a:r>
            <a:rPr lang="fr-FR" dirty="0" err="1">
              <a:solidFill>
                <a:schemeClr val="bg1">
                  <a:lumMod val="85000"/>
                </a:schemeClr>
              </a:solidFill>
            </a:rPr>
            <a:t>knowledge</a:t>
          </a:r>
          <a:endParaRPr lang="fr-FR" dirty="0">
            <a:solidFill>
              <a:schemeClr val="bg1">
                <a:lumMod val="85000"/>
              </a:schemeClr>
            </a:solidFill>
          </a:endParaRPr>
        </a:p>
      </dgm:t>
    </dgm:pt>
    <dgm:pt modelId="{E7AE51D4-D560-4128-B22A-8BEEB97D6598}" type="parTrans" cxnId="{77662825-1FE2-4EF6-9797-D74D757ABA58}">
      <dgm:prSet/>
      <dgm:spPr/>
      <dgm:t>
        <a:bodyPr/>
        <a:lstStyle/>
        <a:p>
          <a:endParaRPr lang="fr-FR"/>
        </a:p>
      </dgm:t>
    </dgm:pt>
    <dgm:pt modelId="{EC42A5DE-D387-4632-961D-9AA154EA28D6}" type="sibTrans" cxnId="{77662825-1FE2-4EF6-9797-D74D757ABA58}">
      <dgm:prSet/>
      <dgm:spPr/>
      <dgm:t>
        <a:bodyPr/>
        <a:lstStyle/>
        <a:p>
          <a:endParaRPr lang="fr-FR"/>
        </a:p>
      </dgm:t>
    </dgm:pt>
    <dgm:pt modelId="{E8730D84-5C87-46F7-AE99-ECFBD377B133}">
      <dgm:prSet phldrT="[Texte]"/>
      <dgm:spPr/>
      <dgm:t>
        <a:bodyPr/>
        <a:lstStyle/>
        <a:p>
          <a:r>
            <a:rPr lang="fr-FR"/>
            <a:t>User </a:t>
          </a:r>
          <a:r>
            <a:rPr lang="fr-FR" err="1"/>
            <a:t>account</a:t>
          </a:r>
          <a:r>
            <a:rPr lang="fr-FR"/>
            <a:t> / </a:t>
          </a:r>
          <a:r>
            <a:rPr lang="fr-FR" err="1"/>
            <a:t>technology</a:t>
          </a:r>
          <a:r>
            <a:rPr lang="fr-FR"/>
            <a:t> stack</a:t>
          </a:r>
        </a:p>
      </dgm:t>
    </dgm:pt>
    <dgm:pt modelId="{66E66BDA-49C6-41E0-8DC0-750D4DD99F60}" type="parTrans" cxnId="{2C630965-E167-4D6E-989B-B3B0F33864AE}">
      <dgm:prSet/>
      <dgm:spPr/>
      <dgm:t>
        <a:bodyPr/>
        <a:lstStyle/>
        <a:p>
          <a:endParaRPr lang="fr-FR"/>
        </a:p>
      </dgm:t>
    </dgm:pt>
    <dgm:pt modelId="{86C9CB4C-A7E2-4FB9-A389-312156BF1B07}" type="sibTrans" cxnId="{2C630965-E167-4D6E-989B-B3B0F33864AE}">
      <dgm:prSet/>
      <dgm:spPr/>
      <dgm:t>
        <a:bodyPr/>
        <a:lstStyle/>
        <a:p>
          <a:endParaRPr lang="fr-FR"/>
        </a:p>
      </dgm:t>
    </dgm:pt>
    <dgm:pt modelId="{495078A9-053F-4874-8C8B-218460EAB8CD}">
      <dgm:prSet phldrT="[Texte]"/>
      <dgm:spPr>
        <a:solidFill>
          <a:srgbClr val="19D5EE"/>
        </a:solidFill>
        <a:ln>
          <a:solidFill>
            <a:schemeClr val="tx1"/>
          </a:solidFill>
        </a:ln>
      </dgm:spPr>
      <dgm:t>
        <a:bodyPr/>
        <a:lstStyle/>
        <a:p>
          <a:r>
            <a:rPr lang="fr-FR" dirty="0" err="1">
              <a:solidFill>
                <a:schemeClr val="bg1"/>
              </a:solidFill>
            </a:rPr>
            <a:t>Whitebox</a:t>
          </a:r>
          <a:r>
            <a:rPr lang="fr-FR" dirty="0">
              <a:solidFill>
                <a:schemeClr val="bg1"/>
              </a:solidFill>
            </a:rPr>
            <a:t> – Full </a:t>
          </a:r>
          <a:r>
            <a:rPr lang="fr-FR" dirty="0" err="1">
              <a:solidFill>
                <a:schemeClr val="bg1"/>
              </a:solidFill>
            </a:rPr>
            <a:t>knowledge</a:t>
          </a:r>
          <a:endParaRPr lang="fr-FR" dirty="0">
            <a:solidFill>
              <a:schemeClr val="bg1"/>
            </a:solidFill>
          </a:endParaRPr>
        </a:p>
      </dgm:t>
    </dgm:pt>
    <dgm:pt modelId="{EBAAB9C6-2C18-42E3-8EB5-995E3C0BB14F}" type="parTrans" cxnId="{E57DAF76-704F-457F-9CA0-DE1F0C4584E6}">
      <dgm:prSet/>
      <dgm:spPr/>
      <dgm:t>
        <a:bodyPr/>
        <a:lstStyle/>
        <a:p>
          <a:endParaRPr lang="fr-FR"/>
        </a:p>
      </dgm:t>
    </dgm:pt>
    <dgm:pt modelId="{0D5A2BEA-94BA-4C13-A4DC-B8C19BDA153D}" type="sibTrans" cxnId="{E57DAF76-704F-457F-9CA0-DE1F0C4584E6}">
      <dgm:prSet/>
      <dgm:spPr/>
      <dgm:t>
        <a:bodyPr/>
        <a:lstStyle/>
        <a:p>
          <a:endParaRPr lang="fr-FR"/>
        </a:p>
      </dgm:t>
    </dgm:pt>
    <dgm:pt modelId="{76B604CD-5789-40B2-8DC1-3CD1B1C9F0EF}">
      <dgm:prSet phldrT="[Texte]"/>
      <dgm:spPr/>
      <dgm:t>
        <a:bodyPr/>
        <a:lstStyle/>
        <a:p>
          <a:r>
            <a:rPr lang="fr-FR"/>
            <a:t>Access to source code</a:t>
          </a:r>
        </a:p>
      </dgm:t>
    </dgm:pt>
    <dgm:pt modelId="{767E4D3F-ED32-4F4E-A12F-545DAAB22CC2}" type="parTrans" cxnId="{48EE0317-6A51-4530-8B5B-D9AF359584AC}">
      <dgm:prSet/>
      <dgm:spPr/>
      <dgm:t>
        <a:bodyPr/>
        <a:lstStyle/>
        <a:p>
          <a:endParaRPr lang="fr-FR"/>
        </a:p>
      </dgm:t>
    </dgm:pt>
    <dgm:pt modelId="{1B1272F8-555A-4C23-ABDA-BA15DA33521D}" type="sibTrans" cxnId="{48EE0317-6A51-4530-8B5B-D9AF359584AC}">
      <dgm:prSet/>
      <dgm:spPr/>
      <dgm:t>
        <a:bodyPr/>
        <a:lstStyle/>
        <a:p>
          <a:endParaRPr lang="fr-FR"/>
        </a:p>
      </dgm:t>
    </dgm:pt>
    <dgm:pt modelId="{3F566FA5-695B-44D8-B693-E916FFCA9328}">
      <dgm:prSet/>
      <dgm:spPr/>
      <dgm:t>
        <a:bodyPr/>
        <a:lstStyle/>
        <a:p>
          <a:r>
            <a:rPr lang="fr-FR"/>
            <a:t>No info on </a:t>
          </a:r>
          <a:r>
            <a:rPr lang="fr-FR" err="1"/>
            <a:t>target</a:t>
          </a:r>
          <a:endParaRPr lang="fr-FR"/>
        </a:p>
      </dgm:t>
    </dgm:pt>
    <dgm:pt modelId="{6E9384DD-5CFC-41E9-9318-C0E9EDE87C22}" type="parTrans" cxnId="{FD25F301-430E-486B-8A54-D7C28D90E746}">
      <dgm:prSet/>
      <dgm:spPr/>
      <dgm:t>
        <a:bodyPr/>
        <a:lstStyle/>
        <a:p>
          <a:endParaRPr lang="fr-FR"/>
        </a:p>
      </dgm:t>
    </dgm:pt>
    <dgm:pt modelId="{FA7A6ED8-5E76-47DC-8B21-9E0FFCB874E2}" type="sibTrans" cxnId="{FD25F301-430E-486B-8A54-D7C28D90E746}">
      <dgm:prSet/>
      <dgm:spPr/>
      <dgm:t>
        <a:bodyPr/>
        <a:lstStyle/>
        <a:p>
          <a:endParaRPr lang="fr-FR"/>
        </a:p>
      </dgm:t>
    </dgm:pt>
    <dgm:pt modelId="{701D3389-2D0D-49C9-86CA-F1E1AEE9DD38}">
      <dgm:prSet phldrT="[Texte]"/>
      <dgm:spPr/>
      <dgm:t>
        <a:bodyPr/>
        <a:lstStyle/>
        <a:p>
          <a:r>
            <a:rPr lang="fr-FR"/>
            <a:t>Infrastructure documentation</a:t>
          </a:r>
        </a:p>
      </dgm:t>
    </dgm:pt>
    <dgm:pt modelId="{12DDA3F3-3419-45D5-B052-24670C3F3881}" type="parTrans" cxnId="{3E54F24A-D357-4729-B78A-F108DD01D244}">
      <dgm:prSet/>
      <dgm:spPr/>
      <dgm:t>
        <a:bodyPr/>
        <a:lstStyle/>
        <a:p>
          <a:endParaRPr lang="fr-FR"/>
        </a:p>
      </dgm:t>
    </dgm:pt>
    <dgm:pt modelId="{088AD576-5D64-4BA1-9A42-1B5D720BAA99}" type="sibTrans" cxnId="{3E54F24A-D357-4729-B78A-F108DD01D244}">
      <dgm:prSet/>
      <dgm:spPr/>
      <dgm:t>
        <a:bodyPr/>
        <a:lstStyle/>
        <a:p>
          <a:endParaRPr lang="fr-FR"/>
        </a:p>
      </dgm:t>
    </dgm:pt>
    <dgm:pt modelId="{21BA92FA-0949-4317-8CBD-3AC3E2B0E76A}">
      <dgm:prSet/>
      <dgm:spPr/>
      <dgm:t>
        <a:bodyPr/>
        <a:lstStyle/>
        <a:p>
          <a:endParaRPr lang="fr-FR"/>
        </a:p>
      </dgm:t>
    </dgm:pt>
    <dgm:pt modelId="{B2FBC50B-A018-4774-A89D-F45632991EEA}" type="parTrans" cxnId="{19F9A2DB-5AEF-4886-A2B4-0AD9BF134D41}">
      <dgm:prSet/>
      <dgm:spPr/>
      <dgm:t>
        <a:bodyPr/>
        <a:lstStyle/>
        <a:p>
          <a:endParaRPr lang="fr-FR"/>
        </a:p>
      </dgm:t>
    </dgm:pt>
    <dgm:pt modelId="{90F97777-2D52-4D9C-B891-93F6CD156D8D}" type="sibTrans" cxnId="{19F9A2DB-5AEF-4886-A2B4-0AD9BF134D41}">
      <dgm:prSet/>
      <dgm:spPr/>
      <dgm:t>
        <a:bodyPr/>
        <a:lstStyle/>
        <a:p>
          <a:endParaRPr lang="fr-FR"/>
        </a:p>
      </dgm:t>
    </dgm:pt>
    <dgm:pt modelId="{84DABBB2-EEB7-46C9-B334-CD26644F055D}">
      <dgm:prSet phldrT="[Texte]"/>
      <dgm:spPr/>
      <dgm:t>
        <a:bodyPr/>
        <a:lstStyle/>
        <a:p>
          <a:endParaRPr lang="fr-FR"/>
        </a:p>
      </dgm:t>
    </dgm:pt>
    <dgm:pt modelId="{EFD9D927-372D-45FE-A588-AAB485E85C99}" type="parTrans" cxnId="{F810BC1C-BB5E-4C18-883B-772681195FED}">
      <dgm:prSet/>
      <dgm:spPr/>
      <dgm:t>
        <a:bodyPr/>
        <a:lstStyle/>
        <a:p>
          <a:endParaRPr lang="fr-FR"/>
        </a:p>
      </dgm:t>
    </dgm:pt>
    <dgm:pt modelId="{53182698-BDE4-4B2F-8E75-BD139968DFA9}" type="sibTrans" cxnId="{F810BC1C-BB5E-4C18-883B-772681195FED}">
      <dgm:prSet/>
      <dgm:spPr/>
      <dgm:t>
        <a:bodyPr/>
        <a:lstStyle/>
        <a:p>
          <a:endParaRPr lang="fr-FR"/>
        </a:p>
      </dgm:t>
    </dgm:pt>
    <dgm:pt modelId="{0A44BDD0-2EA9-4B5D-9064-2D692807B4B3}" type="pres">
      <dgm:prSet presAssocID="{70D75583-4A44-484F-91BD-3743187D34C3}" presName="linear" presStyleCnt="0">
        <dgm:presLayoutVars>
          <dgm:animLvl val="lvl"/>
          <dgm:resizeHandles val="exact"/>
        </dgm:presLayoutVars>
      </dgm:prSet>
      <dgm:spPr/>
    </dgm:pt>
    <dgm:pt modelId="{1C98F497-0667-45DC-AC7D-ECD79CBC520F}" type="pres">
      <dgm:prSet presAssocID="{9096A69D-47EA-408C-B5AA-E4109C03AB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223F5FD-0609-4601-A07F-A432C8FC18CB}" type="pres">
      <dgm:prSet presAssocID="{9096A69D-47EA-408C-B5AA-E4109C03AB19}" presName="childText" presStyleLbl="revTx" presStyleIdx="0" presStyleCnt="3">
        <dgm:presLayoutVars>
          <dgm:bulletEnabled val="1"/>
        </dgm:presLayoutVars>
      </dgm:prSet>
      <dgm:spPr/>
    </dgm:pt>
    <dgm:pt modelId="{25E58C26-DF86-453C-AE86-FD88E487065E}" type="pres">
      <dgm:prSet presAssocID="{ADB0574C-486D-465F-9B4C-001AFCBFF8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414085-366D-40A3-B03C-A0BC1332BFDF}" type="pres">
      <dgm:prSet presAssocID="{ADB0574C-486D-465F-9B4C-001AFCBFF842}" presName="childText" presStyleLbl="revTx" presStyleIdx="1" presStyleCnt="3">
        <dgm:presLayoutVars>
          <dgm:bulletEnabled val="1"/>
        </dgm:presLayoutVars>
      </dgm:prSet>
      <dgm:spPr/>
    </dgm:pt>
    <dgm:pt modelId="{60495996-BC50-4AE7-A97D-E7993D6D5B91}" type="pres">
      <dgm:prSet presAssocID="{495078A9-053F-4874-8C8B-218460EAB8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D31B0F-518E-4218-B7E8-EABCD704814A}" type="pres">
      <dgm:prSet presAssocID="{495078A9-053F-4874-8C8B-218460EAB8C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D25F301-430E-486B-8A54-D7C28D90E746}" srcId="{9096A69D-47EA-408C-B5AA-E4109C03AB19}" destId="{3F566FA5-695B-44D8-B693-E916FFCA9328}" srcOrd="0" destOrd="0" parTransId="{6E9384DD-5CFC-41E9-9318-C0E9EDE87C22}" sibTransId="{FA7A6ED8-5E76-47DC-8B21-9E0FFCB874E2}"/>
    <dgm:cxn modelId="{CD882005-F93B-4AE5-9162-656CC9D4033E}" type="presOf" srcId="{76B604CD-5789-40B2-8DC1-3CD1B1C9F0EF}" destId="{5DD31B0F-518E-4218-B7E8-EABCD704814A}" srcOrd="0" destOrd="0" presId="urn:microsoft.com/office/officeart/2005/8/layout/vList2"/>
    <dgm:cxn modelId="{48EE0317-6A51-4530-8B5B-D9AF359584AC}" srcId="{495078A9-053F-4874-8C8B-218460EAB8CD}" destId="{76B604CD-5789-40B2-8DC1-3CD1B1C9F0EF}" srcOrd="0" destOrd="0" parTransId="{767E4D3F-ED32-4F4E-A12F-545DAAB22CC2}" sibTransId="{1B1272F8-555A-4C23-ABDA-BA15DA33521D}"/>
    <dgm:cxn modelId="{F810BC1C-BB5E-4C18-883B-772681195FED}" srcId="{ADB0574C-486D-465F-9B4C-001AFCBFF842}" destId="{84DABBB2-EEB7-46C9-B334-CD26644F055D}" srcOrd="1" destOrd="0" parTransId="{EFD9D927-372D-45FE-A588-AAB485E85C99}" sibTransId="{53182698-BDE4-4B2F-8E75-BD139968DFA9}"/>
    <dgm:cxn modelId="{77662825-1FE2-4EF6-9797-D74D757ABA58}" srcId="{70D75583-4A44-484F-91BD-3743187D34C3}" destId="{ADB0574C-486D-465F-9B4C-001AFCBFF842}" srcOrd="1" destOrd="0" parTransId="{E7AE51D4-D560-4128-B22A-8BEEB97D6598}" sibTransId="{EC42A5DE-D387-4632-961D-9AA154EA28D6}"/>
    <dgm:cxn modelId="{58764C46-FF6A-480C-AF23-AB33F05AE4FE}" srcId="{70D75583-4A44-484F-91BD-3743187D34C3}" destId="{9096A69D-47EA-408C-B5AA-E4109C03AB19}" srcOrd="0" destOrd="0" parTransId="{47EDF7FD-A3C4-40D1-BF17-AA66BA33CE2C}" sibTransId="{C73F23A3-85D0-426A-B681-B4D01ABABB96}"/>
    <dgm:cxn modelId="{3E54F24A-D357-4729-B78A-F108DD01D244}" srcId="{495078A9-053F-4874-8C8B-218460EAB8CD}" destId="{701D3389-2D0D-49C9-86CA-F1E1AEE9DD38}" srcOrd="1" destOrd="0" parTransId="{12DDA3F3-3419-45D5-B052-24670C3F3881}" sibTransId="{088AD576-5D64-4BA1-9A42-1B5D720BAA99}"/>
    <dgm:cxn modelId="{2C630965-E167-4D6E-989B-B3B0F33864AE}" srcId="{ADB0574C-486D-465F-9B4C-001AFCBFF842}" destId="{E8730D84-5C87-46F7-AE99-ECFBD377B133}" srcOrd="0" destOrd="0" parTransId="{66E66BDA-49C6-41E0-8DC0-750D4DD99F60}" sibTransId="{86C9CB4C-A7E2-4FB9-A389-312156BF1B07}"/>
    <dgm:cxn modelId="{AA181771-F261-403C-A004-78FB06459FE5}" type="presOf" srcId="{ADB0574C-486D-465F-9B4C-001AFCBFF842}" destId="{25E58C26-DF86-453C-AE86-FD88E487065E}" srcOrd="0" destOrd="0" presId="urn:microsoft.com/office/officeart/2005/8/layout/vList2"/>
    <dgm:cxn modelId="{E57DAF76-704F-457F-9CA0-DE1F0C4584E6}" srcId="{70D75583-4A44-484F-91BD-3743187D34C3}" destId="{495078A9-053F-4874-8C8B-218460EAB8CD}" srcOrd="2" destOrd="0" parTransId="{EBAAB9C6-2C18-42E3-8EB5-995E3C0BB14F}" sibTransId="{0D5A2BEA-94BA-4C13-A4DC-B8C19BDA153D}"/>
    <dgm:cxn modelId="{FEACE780-A84B-47AA-BDD2-53598239832C}" type="presOf" srcId="{E8730D84-5C87-46F7-AE99-ECFBD377B133}" destId="{3A414085-366D-40A3-B03C-A0BC1332BFDF}" srcOrd="0" destOrd="0" presId="urn:microsoft.com/office/officeart/2005/8/layout/vList2"/>
    <dgm:cxn modelId="{6DD3D683-88D2-41C8-A054-08226E6CFA8C}" type="presOf" srcId="{701D3389-2D0D-49C9-86CA-F1E1AEE9DD38}" destId="{5DD31B0F-518E-4218-B7E8-EABCD704814A}" srcOrd="0" destOrd="1" presId="urn:microsoft.com/office/officeart/2005/8/layout/vList2"/>
    <dgm:cxn modelId="{5D99FFA8-3D0C-4FDD-B1B9-A8CDBB8CA317}" type="presOf" srcId="{3F566FA5-695B-44D8-B693-E916FFCA9328}" destId="{E223F5FD-0609-4601-A07F-A432C8FC18CB}" srcOrd="0" destOrd="0" presId="urn:microsoft.com/office/officeart/2005/8/layout/vList2"/>
    <dgm:cxn modelId="{A151A4B4-BBC8-4140-B260-F4A3518A78B3}" type="presOf" srcId="{84DABBB2-EEB7-46C9-B334-CD26644F055D}" destId="{3A414085-366D-40A3-B03C-A0BC1332BFDF}" srcOrd="0" destOrd="1" presId="urn:microsoft.com/office/officeart/2005/8/layout/vList2"/>
    <dgm:cxn modelId="{6EF76FBD-5E96-439E-8F2E-F9CF99C0290C}" type="presOf" srcId="{70D75583-4A44-484F-91BD-3743187D34C3}" destId="{0A44BDD0-2EA9-4B5D-9064-2D692807B4B3}" srcOrd="0" destOrd="0" presId="urn:microsoft.com/office/officeart/2005/8/layout/vList2"/>
    <dgm:cxn modelId="{644E83C3-ADFD-4A4C-8F7E-CAB6392ACFB5}" type="presOf" srcId="{495078A9-053F-4874-8C8B-218460EAB8CD}" destId="{60495996-BC50-4AE7-A97D-E7993D6D5B91}" srcOrd="0" destOrd="0" presId="urn:microsoft.com/office/officeart/2005/8/layout/vList2"/>
    <dgm:cxn modelId="{F6CE69CA-0904-47DC-913A-9D545B141B5C}" type="presOf" srcId="{9096A69D-47EA-408C-B5AA-E4109C03AB19}" destId="{1C98F497-0667-45DC-AC7D-ECD79CBC520F}" srcOrd="0" destOrd="0" presId="urn:microsoft.com/office/officeart/2005/8/layout/vList2"/>
    <dgm:cxn modelId="{19F9A2DB-5AEF-4886-A2B4-0AD9BF134D41}" srcId="{9096A69D-47EA-408C-B5AA-E4109C03AB19}" destId="{21BA92FA-0949-4317-8CBD-3AC3E2B0E76A}" srcOrd="1" destOrd="0" parTransId="{B2FBC50B-A018-4774-A89D-F45632991EEA}" sibTransId="{90F97777-2D52-4D9C-B891-93F6CD156D8D}"/>
    <dgm:cxn modelId="{B443D9FA-9DF3-417C-B64D-2DC512E7FA03}" type="presOf" srcId="{21BA92FA-0949-4317-8CBD-3AC3E2B0E76A}" destId="{E223F5FD-0609-4601-A07F-A432C8FC18CB}" srcOrd="0" destOrd="1" presId="urn:microsoft.com/office/officeart/2005/8/layout/vList2"/>
    <dgm:cxn modelId="{D7364119-333E-4173-BF56-9735A9D4F28C}" type="presParOf" srcId="{0A44BDD0-2EA9-4B5D-9064-2D692807B4B3}" destId="{1C98F497-0667-45DC-AC7D-ECD79CBC520F}" srcOrd="0" destOrd="0" presId="urn:microsoft.com/office/officeart/2005/8/layout/vList2"/>
    <dgm:cxn modelId="{886904A4-AC56-4C86-BD1C-5B03FED532F6}" type="presParOf" srcId="{0A44BDD0-2EA9-4B5D-9064-2D692807B4B3}" destId="{E223F5FD-0609-4601-A07F-A432C8FC18CB}" srcOrd="1" destOrd="0" presId="urn:microsoft.com/office/officeart/2005/8/layout/vList2"/>
    <dgm:cxn modelId="{7094870D-41E9-4B5D-9E2A-ECFF8B52B054}" type="presParOf" srcId="{0A44BDD0-2EA9-4B5D-9064-2D692807B4B3}" destId="{25E58C26-DF86-453C-AE86-FD88E487065E}" srcOrd="2" destOrd="0" presId="urn:microsoft.com/office/officeart/2005/8/layout/vList2"/>
    <dgm:cxn modelId="{4AC19B73-0BC2-42C6-81D1-8CC7A14995D3}" type="presParOf" srcId="{0A44BDD0-2EA9-4B5D-9064-2D692807B4B3}" destId="{3A414085-366D-40A3-B03C-A0BC1332BFDF}" srcOrd="3" destOrd="0" presId="urn:microsoft.com/office/officeart/2005/8/layout/vList2"/>
    <dgm:cxn modelId="{A93C23A4-B761-46C4-A0EF-EDB50FB96515}" type="presParOf" srcId="{0A44BDD0-2EA9-4B5D-9064-2D692807B4B3}" destId="{60495996-BC50-4AE7-A97D-E7993D6D5B91}" srcOrd="4" destOrd="0" presId="urn:microsoft.com/office/officeart/2005/8/layout/vList2"/>
    <dgm:cxn modelId="{12924C8E-5C69-4024-B3F7-4FDE1AB6B3A3}" type="presParOf" srcId="{0A44BDD0-2EA9-4B5D-9064-2D692807B4B3}" destId="{5DD31B0F-518E-4218-B7E8-EABCD704814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8F497-0667-45DC-AC7D-ECD79CBC520F}">
      <dsp:nvSpPr>
        <dsp:cNvPr id="0" name=""/>
        <dsp:cNvSpPr/>
      </dsp:nvSpPr>
      <dsp:spPr>
        <a:xfrm>
          <a:off x="0" y="38745"/>
          <a:ext cx="7880245" cy="514800"/>
        </a:xfrm>
        <a:prstGeom prst="roundRect">
          <a:avLst/>
        </a:prstGeom>
        <a:solidFill>
          <a:srgbClr val="3387C3"/>
        </a:solidFill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solidFill>
                <a:schemeClr val="tx1"/>
              </a:solidFill>
            </a:rPr>
            <a:t>Blackbox</a:t>
          </a:r>
          <a:r>
            <a:rPr lang="fr-FR" sz="2200" kern="1200" dirty="0">
              <a:solidFill>
                <a:schemeClr val="tx1"/>
              </a:solidFill>
            </a:rPr>
            <a:t> – No </a:t>
          </a:r>
          <a:r>
            <a:rPr lang="fr-FR" sz="2200" kern="1200" dirty="0" err="1">
              <a:solidFill>
                <a:schemeClr val="tx1"/>
              </a:solidFill>
            </a:rPr>
            <a:t>knowledge</a:t>
          </a:r>
          <a:endParaRPr lang="fr-FR" sz="2200" kern="1200" dirty="0">
            <a:solidFill>
              <a:schemeClr val="tx1"/>
            </a:solidFill>
          </a:endParaRPr>
        </a:p>
      </dsp:txBody>
      <dsp:txXfrm>
        <a:off x="25130" y="63875"/>
        <a:ext cx="7829985" cy="464540"/>
      </dsp:txXfrm>
    </dsp:sp>
    <dsp:sp modelId="{E223F5FD-0609-4601-A07F-A432C8FC18CB}">
      <dsp:nvSpPr>
        <dsp:cNvPr id="0" name=""/>
        <dsp:cNvSpPr/>
      </dsp:nvSpPr>
      <dsp:spPr>
        <a:xfrm>
          <a:off x="0" y="553545"/>
          <a:ext cx="7880245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9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No info on </a:t>
          </a:r>
          <a:r>
            <a:rPr lang="fr-FR" sz="1700" kern="1200" err="1"/>
            <a:t>target</a:t>
          </a:r>
          <a:endParaRPr lang="fr-FR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700" kern="1200"/>
        </a:p>
      </dsp:txBody>
      <dsp:txXfrm>
        <a:off x="0" y="553545"/>
        <a:ext cx="7880245" cy="557865"/>
      </dsp:txXfrm>
    </dsp:sp>
    <dsp:sp modelId="{25E58C26-DF86-453C-AE86-FD88E487065E}">
      <dsp:nvSpPr>
        <dsp:cNvPr id="0" name=""/>
        <dsp:cNvSpPr/>
      </dsp:nvSpPr>
      <dsp:spPr>
        <a:xfrm>
          <a:off x="0" y="1111410"/>
          <a:ext cx="7880245" cy="514800"/>
        </a:xfrm>
        <a:prstGeom prst="roundRect">
          <a:avLst/>
        </a:prstGeom>
        <a:solidFill>
          <a:srgbClr val="89ACDB"/>
        </a:solidFill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solidFill>
                <a:schemeClr val="bg1">
                  <a:lumMod val="85000"/>
                </a:schemeClr>
              </a:solidFill>
            </a:rPr>
            <a:t>Greybox</a:t>
          </a:r>
          <a:r>
            <a:rPr lang="fr-FR" sz="2200" kern="1200" dirty="0">
              <a:solidFill>
                <a:schemeClr val="bg1">
                  <a:lumMod val="85000"/>
                </a:schemeClr>
              </a:solidFill>
            </a:rPr>
            <a:t> – Partial </a:t>
          </a:r>
          <a:r>
            <a:rPr lang="fr-FR" sz="2200" kern="1200" dirty="0" err="1">
              <a:solidFill>
                <a:schemeClr val="bg1">
                  <a:lumMod val="85000"/>
                </a:schemeClr>
              </a:solidFill>
            </a:rPr>
            <a:t>knowledge</a:t>
          </a:r>
          <a:endParaRPr lang="fr-FR" sz="2200" kern="1200" dirty="0">
            <a:solidFill>
              <a:schemeClr val="bg1">
                <a:lumMod val="85000"/>
              </a:schemeClr>
            </a:solidFill>
          </a:endParaRPr>
        </a:p>
      </dsp:txBody>
      <dsp:txXfrm>
        <a:off x="25130" y="1136540"/>
        <a:ext cx="7829985" cy="464540"/>
      </dsp:txXfrm>
    </dsp:sp>
    <dsp:sp modelId="{3A414085-366D-40A3-B03C-A0BC1332BFDF}">
      <dsp:nvSpPr>
        <dsp:cNvPr id="0" name=""/>
        <dsp:cNvSpPr/>
      </dsp:nvSpPr>
      <dsp:spPr>
        <a:xfrm>
          <a:off x="0" y="1626211"/>
          <a:ext cx="7880245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9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User </a:t>
          </a:r>
          <a:r>
            <a:rPr lang="fr-FR" sz="1700" kern="1200" err="1"/>
            <a:t>account</a:t>
          </a:r>
          <a:r>
            <a:rPr lang="fr-FR" sz="1700" kern="1200"/>
            <a:t> / </a:t>
          </a:r>
          <a:r>
            <a:rPr lang="fr-FR" sz="1700" kern="1200" err="1"/>
            <a:t>technology</a:t>
          </a:r>
          <a:r>
            <a:rPr lang="fr-FR" sz="1700" kern="1200"/>
            <a:t> stack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fr-FR" sz="1700" kern="1200"/>
        </a:p>
      </dsp:txBody>
      <dsp:txXfrm>
        <a:off x="0" y="1626211"/>
        <a:ext cx="7880245" cy="557865"/>
      </dsp:txXfrm>
    </dsp:sp>
    <dsp:sp modelId="{60495996-BC50-4AE7-A97D-E7993D6D5B91}">
      <dsp:nvSpPr>
        <dsp:cNvPr id="0" name=""/>
        <dsp:cNvSpPr/>
      </dsp:nvSpPr>
      <dsp:spPr>
        <a:xfrm>
          <a:off x="0" y="2184076"/>
          <a:ext cx="7880245" cy="514800"/>
        </a:xfrm>
        <a:prstGeom prst="roundRect">
          <a:avLst/>
        </a:prstGeom>
        <a:solidFill>
          <a:srgbClr val="19D5EE"/>
        </a:solidFill>
        <a:ln w="38100" cap="flat" cmpd="sng" algn="ctr">
          <a:solidFill>
            <a:schemeClr val="tx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solidFill>
                <a:schemeClr val="bg1"/>
              </a:solidFill>
            </a:rPr>
            <a:t>Whitebox</a:t>
          </a:r>
          <a:r>
            <a:rPr lang="fr-FR" sz="2200" kern="1200" dirty="0">
              <a:solidFill>
                <a:schemeClr val="bg1"/>
              </a:solidFill>
            </a:rPr>
            <a:t> – Full </a:t>
          </a:r>
          <a:r>
            <a:rPr lang="fr-FR" sz="2200" kern="1200" dirty="0" err="1">
              <a:solidFill>
                <a:schemeClr val="bg1"/>
              </a:solidFill>
            </a:rPr>
            <a:t>knowledge</a:t>
          </a:r>
          <a:endParaRPr lang="fr-FR" sz="2200" kern="1200" dirty="0">
            <a:solidFill>
              <a:schemeClr val="bg1"/>
            </a:solidFill>
          </a:endParaRPr>
        </a:p>
      </dsp:txBody>
      <dsp:txXfrm>
        <a:off x="25130" y="2209206"/>
        <a:ext cx="7829985" cy="464540"/>
      </dsp:txXfrm>
    </dsp:sp>
    <dsp:sp modelId="{5DD31B0F-518E-4218-B7E8-EABCD704814A}">
      <dsp:nvSpPr>
        <dsp:cNvPr id="0" name=""/>
        <dsp:cNvSpPr/>
      </dsp:nvSpPr>
      <dsp:spPr>
        <a:xfrm>
          <a:off x="0" y="2698876"/>
          <a:ext cx="7880245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198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Access to source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700" kern="1200"/>
            <a:t>Infrastructure documentation</a:t>
          </a:r>
        </a:p>
      </dsp:txBody>
      <dsp:txXfrm>
        <a:off x="0" y="2698876"/>
        <a:ext cx="7880245" cy="557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ymbol.dev/handbook/commit-disciplin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owasp.org/Top10/A06_2021-Vulnerable_and_Outdated_Components/" TargetMode="External"/><Relationship Id="rId3" Type="http://schemas.openxmlformats.org/officeDocument/2006/relationships/hyperlink" Target="https://owasp.org/Top10/A01_2021-Broken_Access_Control/" TargetMode="External"/><Relationship Id="rId7" Type="http://schemas.openxmlformats.org/officeDocument/2006/relationships/hyperlink" Target="https://owasp.org/Top10/A05_2021-Security_Misconfiguration/" TargetMode="External"/><Relationship Id="rId12" Type="http://schemas.openxmlformats.org/officeDocument/2006/relationships/hyperlink" Target="https://owasp.org/Top10/A10_2021-Server-Side_Request_Forgery_%28SSRF%29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owasp.org/Top10/A04_2021-Insecure_Design/" TargetMode="External"/><Relationship Id="rId11" Type="http://schemas.openxmlformats.org/officeDocument/2006/relationships/hyperlink" Target="https://owasp.org/Top10/A09_2021-Security_Logging_and_Monitoring_Failures/" TargetMode="External"/><Relationship Id="rId5" Type="http://schemas.openxmlformats.org/officeDocument/2006/relationships/hyperlink" Target="https://owasp.org/Top10/A03_2021-Injection/" TargetMode="External"/><Relationship Id="rId10" Type="http://schemas.openxmlformats.org/officeDocument/2006/relationships/hyperlink" Target="https://owasp.org/Top10/A08_2021-Software_and_Data_Integrity_Failures/" TargetMode="External"/><Relationship Id="rId4" Type="http://schemas.openxmlformats.org/officeDocument/2006/relationships/hyperlink" Target="https://owasp.org/Top10/A02_2021-Cryptographic_Failures/" TargetMode="External"/><Relationship Id="rId9" Type="http://schemas.openxmlformats.org/officeDocument/2006/relationships/hyperlink" Target="https://owasp.org/Top10/A07_2021-Identification_and_Authentication_Failures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B4910128-FA23-7D2B-B32F-91CE8AD63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205F0B1-1E77-682B-888B-A4470513A8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0A8A7587-F2A8-BBC3-93AE-D52AF0AC29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77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43D92311-F708-95EA-5B86-49A40D193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0634FDBA-2292-2875-83DF-C1A74BFC81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220D6A31-288B-8EB3-B3B5-15F78BA30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9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EA607E88-E4F9-03CA-5899-B4501EF5C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C8E96F93-99B5-D2BD-EA3B-20F9D31FB4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CC19C1AE-BEB1-DD50-29B5-865929988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463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8ACB957A-A8D5-7C53-D22E-E725702D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FAA58225-7BD5-9336-4A20-50D1E2083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8FD7FFF3-C7D4-2220-FB58-97EAAF05D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46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4E5306D0-3DE0-5E40-058E-A76321910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EF411885-4CCA-061F-7E59-C88C54152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465302E1-F8D7-9DC1-8702-1BA5068FA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10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D1764A00-5796-2B67-3487-CBD3FE9E7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B23B54BC-0381-3D92-0C9A-43AB49B39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ACC99777-4C5F-FE6E-1A93-B593CD492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2284245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AC4675A7-06E3-A716-23BA-429004F7E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FDE8D094-2ECB-C671-4E0B-11AC06CF2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19B8B301-ED53-E191-053C-121A97F8AA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3263442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012922D5-1938-C773-5539-440FD589A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69BA409C-5DF2-9444-7A3F-F2599091D3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0B279184-25D5-80ED-95A1-EAD3A56C95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828244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F0765DAA-8C2F-07C5-38ED-E3B54616F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73618e60_0_80:notes">
            <a:extLst>
              <a:ext uri="{FF2B5EF4-FFF2-40B4-BE49-F238E27FC236}">
                <a16:creationId xmlns:a16="http://schemas.microsoft.com/office/drawing/2014/main" id="{4F257842-F132-8826-5768-DF61E5721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73618e60_0_80:notes">
            <a:extLst>
              <a:ext uri="{FF2B5EF4-FFF2-40B4-BE49-F238E27FC236}">
                <a16:creationId xmlns:a16="http://schemas.microsoft.com/office/drawing/2014/main" id="{4CC38CA8-9A4E-3A4D-1C59-2E8B413D8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430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D867B991-7FAB-32E8-0940-92FC802ED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326BEB0-1CB7-DC96-03DF-5E4BC6AB9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4CE69A0F-BB1B-634A-764F-38DEECB8B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v3</a:t>
            </a:r>
          </a:p>
        </p:txBody>
      </p:sp>
    </p:spTree>
    <p:extLst>
      <p:ext uri="{BB962C8B-B14F-4D97-AF65-F5344CB8AC3E}">
        <p14:creationId xmlns:p14="http://schemas.microsoft.com/office/powerpoint/2010/main" val="488256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EFEA0557-DFDE-B9E0-7646-DB3E5774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77602360-1AAF-00AC-8400-B3ED0BCB16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68424AB6-52FA-88E6-3A0D-479040B5F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89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6C08CA00-7CEB-42D4-8B4E-8ABC21BA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E338CD5-8486-8CEA-139A-89CCF09AB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9BE44F89-D5C9-9FB2-EAD2-7D9BB981F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386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2CB7A01E-AA6D-FCAB-75BB-AAAD55310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9CB76E77-ECC8-F8EC-B8C5-8DF89BC9E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FA72E8AE-5586-C89A-FA0D-413EF5B32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73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9252A5FE-2AF5-A269-D115-C691D88B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F67ADA82-4D8C-E679-9979-1C45427F8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D4D07433-3DB8-499E-75D3-9CE0C6280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81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02A9C9FD-0950-7917-95ED-401787197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01BF8B99-E492-545B-53BE-D506A2DE49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BD72C03F-B8D8-A9CC-B152-DF9E12BD8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30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1FAF724A-E5A1-3AEB-5719-79253BBBB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49F9EFA4-CE56-82F7-FF6B-88F5A3A230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13523BC3-F33A-DB11-8B62-A1572FBA3A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1205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7EB6CBB8-13A1-4CB2-3841-4D0DC51B6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66CD8E0-3ACD-B79A-F817-158B0B8181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184E3601-7493-59E4-2A46-67E9D7F6F0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226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3EEAA2B8-F07D-5407-0125-F0D3D280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D00B90F-2967-F7C5-9D4C-286D08EA7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1F17F4DA-3850-D90B-0063-8FC49E53D2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822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FB6CFADD-AB22-B1F1-A89D-367EBC73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87DEEC1A-7AAE-E193-FE2E-4B167A0450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43112D66-0103-7B2E-026D-80C454994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89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E62352C0-5203-4A5F-6C35-220134CE3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0FB50F17-E615-22F3-341C-4DA9B6D30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39F6F431-FECD-3448-6ACB-EB328B9449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5F19C6CB-C1AF-D450-CAEB-EF395738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A874C946-265B-888E-9C8F-B4AB304A6E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63062FE2-3DD0-D4B1-EC53-AD4B54B94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132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37C78328-1D10-B8DF-1DCE-DDD7EBBB7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257BD92A-45FF-3BF0-C9B5-724C8E133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FBE32DEF-C997-3BE0-7301-0031CBEB1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703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1D706DE9-220A-0C63-AB97-534A27C6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826D6177-4525-3636-B017-A2F13DE767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60478DD8-D0FF-2CBD-27CB-D90FD44EC6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fr-FR" b="0" i="0" u="none" strike="noStrike" dirty="0"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53B8654E-5704-A091-108F-A1583C610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54A36D17-6C94-8F2F-8EBD-A99EC7BFE6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4498BC39-AD16-B0E4-1AB4-11321F59A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68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4A0B3320-EB3E-FB62-AC86-BB0C839E9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1A093ABD-267E-6E8F-DDA5-6D0D002464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CABF8AF3-0F14-92A3-BDC4-A18AF6949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516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3D8361CB-9FCB-AB71-339C-FEE4018DB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8C0F8CF9-A090-5584-0BD1-C0DED5654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7C049767-CD14-63CA-C0AF-7BFAF1D5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2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D6D3C2E2-6A6D-9870-1384-B40A873F8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0CFBB875-0D1C-6AC4-4030-9ADF693579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DDB28D5F-72EF-7D9B-3AAF-16214853EF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676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1" i="0" u="none" strike="noStrike" dirty="0">
                <a:solidFill>
                  <a:srgbClr val="B32AF9"/>
                </a:solidFill>
                <a:effectLst/>
                <a:latin typeface="Rajdhani"/>
              </a:rPr>
              <a:t>main </a:t>
            </a:r>
            <a:r>
              <a:rPr lang="fr-FR" b="1" i="0" u="none" strike="noStrike" dirty="0" err="1">
                <a:solidFill>
                  <a:srgbClr val="B32AF9"/>
                </a:solidFill>
                <a:effectLst/>
                <a:latin typeface="Rajdhani"/>
              </a:rPr>
              <a:t>branch</a:t>
            </a:r>
            <a:endParaRPr lang="fr-FR" b="1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This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follows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the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syndicate’s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public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release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schedule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Everything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on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official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any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commit landing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here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must have been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validated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by a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release manager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Official releases are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marked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either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using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git tags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or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release branches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When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ready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the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dev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merged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(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without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squashing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)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the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main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by the release manager.</a:t>
            </a:r>
          </a:p>
          <a:p>
            <a:pPr marL="158750" indent="0" algn="l">
              <a:spcAft>
                <a:spcPts val="788"/>
              </a:spcAft>
              <a:buNone/>
            </a:pPr>
            <a:endParaRPr lang="fr-FR" b="0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Aft>
                <a:spcPts val="788"/>
              </a:spcAft>
              <a:buNone/>
            </a:pPr>
            <a:endParaRPr lang="fr-FR" b="0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1" i="0" u="none" strike="noStrike" dirty="0">
                <a:solidFill>
                  <a:srgbClr val="B32AF9"/>
                </a:solidFill>
                <a:effectLst/>
                <a:latin typeface="Rajdhani"/>
              </a:rPr>
              <a:t>dev </a:t>
            </a:r>
            <a:r>
              <a:rPr lang="fr-FR" b="1" i="0" u="none" strike="noStrike" dirty="0" err="1">
                <a:solidFill>
                  <a:srgbClr val="B32AF9"/>
                </a:solidFill>
                <a:effectLst/>
                <a:latin typeface="Rajdhani"/>
              </a:rPr>
              <a:t>branch</a:t>
            </a:r>
            <a:endParaRPr lang="fr-FR" b="1" i="0" u="none" strike="noStrike" dirty="0">
              <a:solidFill>
                <a:srgbClr val="B32AF9"/>
              </a:solidFill>
              <a:effectLst/>
              <a:latin typeface="Rajdhani"/>
            </a:endParaRP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Commits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in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have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undergone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Quality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Assurance (QA),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pass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unit tests and code style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linting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To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ensure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all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only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the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repository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maintainers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have 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rights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Code lands on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via GitHub Pull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Requests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(PR)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from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branches.</a:t>
            </a: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endParaRPr lang="fr-FR" b="0" i="0" u="none" strike="noStrike" dirty="0">
              <a:solidFill>
                <a:srgbClr val="B32AF9"/>
              </a:solidFill>
              <a:effectLst/>
              <a:latin typeface="Rajdhani"/>
            </a:endParaRP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endParaRPr lang="fr-FR" b="0" i="0" u="none" strike="noStrike" dirty="0">
              <a:solidFill>
                <a:srgbClr val="B32AF9"/>
              </a:solidFill>
              <a:effectLst/>
              <a:latin typeface="Rajdhani"/>
            </a:endParaRP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1" i="0" u="none" strike="noStrike" dirty="0" err="1">
                <a:solidFill>
                  <a:srgbClr val="B32AF9"/>
                </a:solidFill>
                <a:effectLst/>
                <a:latin typeface="Rajdhani"/>
              </a:rPr>
              <a:t>feature</a:t>
            </a:r>
            <a:r>
              <a:rPr lang="fr-FR" b="1" i="0" u="none" strike="noStrike" dirty="0">
                <a:solidFill>
                  <a:srgbClr val="B32AF9"/>
                </a:solidFill>
                <a:effectLst/>
                <a:latin typeface="Rajdhani"/>
              </a:rPr>
              <a:t> branches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Each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deals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with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 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single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depart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from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the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dev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and go back to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via a PR,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ensuring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peer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reviewed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and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passes QA, unit tests and code style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linting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early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/ 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often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principle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No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special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commit message format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enforced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in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this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Before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submitting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 PR for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merging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dev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commits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in a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shall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rebased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to the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current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HEAD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and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squashed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one or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several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properly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formatted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commits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(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See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>
                <a:solidFill>
                  <a:srgbClr val="27C5F3"/>
                </a:solidFill>
                <a:effectLst/>
                <a:latin typeface="ProtipoLight"/>
                <a:hlinkClick r:id="rId3"/>
              </a:rPr>
              <a:t>Commit discipline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)).</a:t>
            </a:r>
          </a:p>
          <a:p>
            <a:pPr marL="158750" indent="0" algn="l">
              <a:spcAft>
                <a:spcPts val="788"/>
              </a:spcAft>
              <a:buNone/>
            </a:pPr>
            <a:endParaRPr lang="fr-FR" b="0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branches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should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deleted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after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merging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back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dev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0" i="0" u="none" strike="noStrike" dirty="0" err="1">
                <a:solidFill>
                  <a:srgbClr val="B32AF9"/>
                </a:solidFill>
                <a:effectLst/>
                <a:latin typeface="Rajdhani"/>
              </a:rPr>
              <a:t>task</a:t>
            </a:r>
            <a:r>
              <a:rPr lang="fr-FR" b="0" i="0" u="none" strike="noStrike" dirty="0">
                <a:solidFill>
                  <a:srgbClr val="B32AF9"/>
                </a:solidFill>
                <a:effectLst/>
                <a:latin typeface="Rajdhani"/>
              </a:rPr>
              <a:t> branches (</a:t>
            </a:r>
            <a:r>
              <a:rPr lang="fr-FR" b="0" i="0" u="none" strike="noStrike" dirty="0" err="1">
                <a:solidFill>
                  <a:srgbClr val="B32AF9"/>
                </a:solidFill>
                <a:effectLst/>
                <a:latin typeface="Rajdhani"/>
              </a:rPr>
              <a:t>optional</a:t>
            </a:r>
            <a:r>
              <a:rPr lang="fr-FR" b="0" i="0" u="none" strike="noStrike" dirty="0">
                <a:solidFill>
                  <a:srgbClr val="B32AF9"/>
                </a:solidFill>
                <a:effectLst/>
                <a:latin typeface="Rajdhani"/>
              </a:rPr>
              <a:t>)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When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are big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enough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can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divided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into</a:t>
            </a:r>
            <a:r>
              <a:rPr lang="fr-FR" b="1" i="0" u="none" strike="noStrike" dirty="0">
                <a:solidFill>
                  <a:srgbClr val="EEEEEE"/>
                </a:solidFill>
                <a:effectLst/>
                <a:latin typeface="ProtipoLight"/>
              </a:rPr>
              <a:t> </a:t>
            </a:r>
            <a:r>
              <a:rPr lang="fr-FR" b="1" i="0" u="none" strike="noStrike" dirty="0" err="1">
                <a:solidFill>
                  <a:srgbClr val="EEEEEE"/>
                </a:solidFill>
                <a:effectLst/>
                <a:latin typeface="ProtipoLight"/>
              </a:rPr>
              <a:t>tasks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1" u="none" strike="noStrike" dirty="0" err="1">
                <a:solidFill>
                  <a:srgbClr val="CCCCCC"/>
                </a:solidFill>
                <a:effectLst/>
                <a:latin typeface="ProtipoLight"/>
              </a:rPr>
              <a:t>task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branches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depart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from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and,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later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, merge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into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their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corresponding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 err="1">
                <a:solidFill>
                  <a:srgbClr val="CCCCCC"/>
                </a:solidFill>
                <a:effectLst/>
                <a:latin typeface="ProtipoLight"/>
              </a:rPr>
              <a:t>feature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after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peer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review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early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/ commit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often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principle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No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special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commit message format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enforced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158750" indent="0" algn="l">
              <a:spcBef>
                <a:spcPts val="3000"/>
              </a:spcBef>
              <a:spcAft>
                <a:spcPts val="1500"/>
              </a:spcAft>
              <a:buNone/>
            </a:pPr>
            <a:r>
              <a:rPr lang="fr-FR" b="0" i="0" u="none" strike="noStrike" dirty="0">
                <a:solidFill>
                  <a:srgbClr val="B32AF9"/>
                </a:solidFill>
                <a:effectLst/>
                <a:latin typeface="Rajdhani"/>
              </a:rPr>
              <a:t>release branches (discussion </a:t>
            </a:r>
            <a:r>
              <a:rPr lang="fr-FR" b="0" i="0" u="none" strike="noStrike" dirty="0" err="1">
                <a:solidFill>
                  <a:srgbClr val="B32AF9"/>
                </a:solidFill>
                <a:effectLst/>
                <a:latin typeface="Rajdhani"/>
              </a:rPr>
              <a:t>ongoing</a:t>
            </a:r>
            <a:r>
              <a:rPr lang="fr-FR" b="0" i="0" u="none" strike="noStrike" dirty="0">
                <a:solidFill>
                  <a:srgbClr val="B32AF9"/>
                </a:solidFill>
                <a:effectLst/>
                <a:latin typeface="Rajdhani"/>
              </a:rPr>
              <a:t>)</a:t>
            </a:r>
          </a:p>
          <a:p>
            <a:pPr marL="158750" indent="0" algn="l">
              <a:spcAft>
                <a:spcPts val="788"/>
              </a:spcAft>
              <a:buNone/>
            </a:pPr>
            <a:endParaRPr lang="fr-FR" b="0" i="0" u="none" strike="noStrike" dirty="0">
              <a:solidFill>
                <a:srgbClr val="CCCCCC"/>
              </a:solidFill>
              <a:effectLst/>
              <a:latin typeface="ProtipoLight"/>
            </a:endParaRPr>
          </a:p>
          <a:p>
            <a:pPr marL="158750" indent="0" algn="l">
              <a:spcAft>
                <a:spcPts val="788"/>
              </a:spcAft>
              <a:buNone/>
            </a:pP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Fork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from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main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branch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Hotfixes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are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applied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to </a:t>
            </a:r>
            <a:r>
              <a:rPr lang="fr-FR" b="0" i="1" u="none" strike="noStrike" dirty="0">
                <a:solidFill>
                  <a:srgbClr val="CCCCCC"/>
                </a:solidFill>
                <a:effectLst/>
                <a:latin typeface="ProtipoLight"/>
              </a:rPr>
              <a:t>release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 branches by release managers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after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peer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 </a:t>
            </a:r>
            <a:r>
              <a:rPr lang="fr-FR" b="0" i="0" u="none" strike="noStrike" dirty="0" err="1">
                <a:solidFill>
                  <a:srgbClr val="CCCCCC"/>
                </a:solidFill>
                <a:effectLst/>
                <a:latin typeface="ProtipoLight"/>
              </a:rPr>
              <a:t>review</a:t>
            </a:r>
            <a:r>
              <a:rPr lang="fr-FR" b="0" i="0" u="none" strike="noStrike" dirty="0">
                <a:solidFill>
                  <a:srgbClr val="CCCCCC"/>
                </a:solidFill>
                <a:effectLst/>
                <a:latin typeface="ProtipoLight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>
          <a:extLst>
            <a:ext uri="{FF2B5EF4-FFF2-40B4-BE49-F238E27FC236}">
              <a16:creationId xmlns:a16="http://schemas.microsoft.com/office/drawing/2014/main" id="{6BF52FFF-7FC4-03A3-A0B9-F585E20E5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>
            <a:extLst>
              <a:ext uri="{FF2B5EF4-FFF2-40B4-BE49-F238E27FC236}">
                <a16:creationId xmlns:a16="http://schemas.microsoft.com/office/drawing/2014/main" id="{51C14D28-1409-D859-0ECA-9267CDED8C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>
            <a:extLst>
              <a:ext uri="{FF2B5EF4-FFF2-40B4-BE49-F238E27FC236}">
                <a16:creationId xmlns:a16="http://schemas.microsoft.com/office/drawing/2014/main" id="{ABBBFEF2-E18A-D602-C3BA-0DE18D0FF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3"/>
              </a:rPr>
              <a:t>A01:2021-Broken Access Control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moves up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fifth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position to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most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serious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web application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security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;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contributed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data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indicates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3.81% of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tested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had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one or more Common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Weakness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Enumerations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(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)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318k occurrences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The 34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Broken Access Control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had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occurrences in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any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other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4"/>
              </a:rPr>
              <a:t>A02:2021-Cryptographic 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shifts up one position to #2,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known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as 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A3:2017-Sensitive Data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Exposure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which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broad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symptom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rather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root cause.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renewed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name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focuses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cryptography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has been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implicitly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before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often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leads to sensitive data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exposure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or system compromise.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5"/>
              </a:rPr>
              <a:t>A03:2021-Injection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slides down to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third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position. 94% of the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tested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some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form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of injection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max incidence rate of 19%,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incidence rate of 3.37%, and the 33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have the second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most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occurrences in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274k occurrences. Cross-site Scripting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part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edition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6"/>
              </a:rPr>
              <a:t>A04:2021-Insecure Design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new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 2021,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focus 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design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flaws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If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genuinely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want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"move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left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" as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industry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need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threat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modeling,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secure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design patterns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principles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reference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architectures.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insecure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design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cannot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be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fixed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by 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perfect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implementation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as by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definition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needed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security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controls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never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created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defend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against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specific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attacks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7"/>
              </a:rPr>
              <a:t>A05:2021-Security Misconfiguration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moves up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#6 in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edition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; 90% of applications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tested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some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form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misconfiguration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incidence rate of 4.5%, and over 208k occurrences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shifts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highly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configurable software,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it's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not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surprising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move up. The former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 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A4:2017-XML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External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Entities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 (XXE)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part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8"/>
              </a:rPr>
              <a:t>A06:2021-Vulnerable and Outdated Components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titled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Using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Components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Known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Vulnerabilities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#2 in the Top 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community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survey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but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also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had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enough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data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make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Top 10 via data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analysis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moves up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#9 in 2017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known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issue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struggle to test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assess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risk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It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only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not to have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any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Common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Vulnerability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Exposures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(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CVEs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)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included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default exploit and impact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weights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of 5.0 are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factored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into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their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scores.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9"/>
              </a:rPr>
              <a:t>A07:2021-Identification and Authentication 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Broken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Authentication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sliding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down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second position,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includes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that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are more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identification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still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integral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part of the Top 10, but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increased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availability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standardized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frameworks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seems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be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helping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10"/>
              </a:rPr>
              <a:t>A08:2021-Software and Data Integrity 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new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for 2021,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focusing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making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assumptions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software updates,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critical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data, and CI/CD pipelines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without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verifying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integrity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One of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highest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weighted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impacts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Common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Vulnerability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Exposures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/Common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Vulnerability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Scoring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System (CVE/CVSS) data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mapped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the 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CWEs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 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A8:2017-Insecure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Deserialization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now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 part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larger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11"/>
              </a:rPr>
              <a:t>A09:2021-Security Logging and Monitoring 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was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A10:2017-Insufficient </a:t>
            </a:r>
            <a:r>
              <a:rPr lang="fr-FR" b="1" i="0" u="none" strike="noStrike" dirty="0" err="1">
                <a:effectLst/>
                <a:latin typeface="Roboto" panose="02000000000000000000" pitchFamily="2" charset="0"/>
              </a:rPr>
              <a:t>Logging</a:t>
            </a:r>
            <a:r>
              <a:rPr lang="fr-FR" b="1" i="0" u="none" strike="noStrike" dirty="0">
                <a:effectLst/>
                <a:latin typeface="Roboto" panose="02000000000000000000" pitchFamily="2" charset="0"/>
              </a:rPr>
              <a:t> &amp; Monitoring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added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Top 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community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survey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(#3),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moving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up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#10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previously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expanded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include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more types of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challenging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to test for,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isn't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well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represented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the CVE/CVSS data.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However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failures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can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directly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impact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visibility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incident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alerting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and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forensics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u="none" strike="noStrike" dirty="0">
                <a:effectLst/>
                <a:latin typeface="Roboto" panose="02000000000000000000" pitchFamily="2" charset="0"/>
                <a:hlinkClick r:id="rId12"/>
              </a:rPr>
              <a:t>A10:2021-Server-Side Request Forgery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 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added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from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Top 10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community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survey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(#1). The data shows a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relatively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low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incidence rate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above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testing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along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with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above-average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ratings for Exploit and Impact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potential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. This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category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represents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scenario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where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the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security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community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members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are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telling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us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important,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even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though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it's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not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illustrated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in the data at </a:t>
            </a:r>
            <a:r>
              <a:rPr lang="fr-FR" b="0" i="0" u="none" strike="noStrike" dirty="0" err="1">
                <a:effectLst/>
                <a:latin typeface="Roboto" panose="02000000000000000000" pitchFamily="2" charset="0"/>
              </a:rPr>
              <a:t>this</a:t>
            </a:r>
            <a:r>
              <a:rPr lang="fr-FR" b="0" i="0" u="none" strike="noStrike" dirty="0">
                <a:effectLst/>
                <a:latin typeface="Roboto" panose="02000000000000000000" pitchFamily="2" charset="0"/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120320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7680BBA9-D448-442F-E4E2-B6967EF2820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705272" y="6324234"/>
            <a:ext cx="741068" cy="3819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5" r:id="rId3"/>
    <p:sldLayoutId id="214748365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www-project-web-security-testing-guide/stable/4-Web_Application_Security_Testing/03-Identity_Management_Testing/02-Test_User_Registration_Proces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data/definitions/1425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rst.org/cvs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ve.mitre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erodium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bughunters.google.com/" TargetMode="External"/><Relationship Id="rId3" Type="http://schemas.openxmlformats.org/officeDocument/2006/relationships/hyperlink" Target="https://hackerone.com/" TargetMode="External"/><Relationship Id="rId7" Type="http://schemas.openxmlformats.org/officeDocument/2006/relationships/hyperlink" Target="https://msrc.microsoft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yeswehack.com/fr" TargetMode="External"/><Relationship Id="rId5" Type="http://schemas.openxmlformats.org/officeDocument/2006/relationships/hyperlink" Target="https://www.intigriti.com/" TargetMode="External"/><Relationship Id="rId4" Type="http://schemas.openxmlformats.org/officeDocument/2006/relationships/hyperlink" Target="https://www.bugcrowd.com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fr-FR" dirty="0"/>
              <a:t>I </a:t>
            </a:r>
            <a:r>
              <a:rPr lang="fr-FR" dirty="0" err="1"/>
              <a:t>almost</a:t>
            </a:r>
            <a:r>
              <a:rPr lang="fr-FR" dirty="0"/>
              <a:t> </a:t>
            </a:r>
            <a:r>
              <a:rPr lang="fr-FR" dirty="0" err="1"/>
              <a:t>wish</a:t>
            </a:r>
            <a:r>
              <a:rPr lang="fr-FR" dirty="0"/>
              <a:t> I </a:t>
            </a:r>
            <a:r>
              <a:rPr lang="fr-FR" dirty="0" err="1"/>
              <a:t>hadn't</a:t>
            </a:r>
            <a:r>
              <a:rPr lang="fr-FR" dirty="0"/>
              <a:t> gone down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rabbit-hole</a:t>
            </a:r>
            <a:r>
              <a:rPr lang="fr-FR" dirty="0"/>
              <a:t>—and </a:t>
            </a:r>
            <a:r>
              <a:rPr lang="fr-FR" dirty="0" err="1"/>
              <a:t>yet</a:t>
            </a:r>
            <a:r>
              <a:rPr lang="fr-FR" dirty="0"/>
              <a:t>—and </a:t>
            </a:r>
            <a:r>
              <a:rPr lang="fr-FR" dirty="0" err="1"/>
              <a:t>yet</a:t>
            </a:r>
            <a:r>
              <a:rPr lang="fr-FR" dirty="0"/>
              <a:t>—</a:t>
            </a:r>
            <a:r>
              <a:rPr lang="fr-FR" dirty="0" err="1"/>
              <a:t>it's</a:t>
            </a:r>
            <a:r>
              <a:rPr lang="fr-FR" dirty="0"/>
              <a:t> </a:t>
            </a:r>
            <a:r>
              <a:rPr lang="fr-FR" dirty="0" err="1"/>
              <a:t>rather</a:t>
            </a:r>
            <a:r>
              <a:rPr lang="fr-FR" dirty="0"/>
              <a:t> </a:t>
            </a:r>
            <a:r>
              <a:rPr lang="fr-FR" dirty="0" err="1"/>
              <a:t>curious</a:t>
            </a:r>
            <a:r>
              <a:rPr lang="fr-FR" dirty="0"/>
              <a:t>, </a:t>
            </a:r>
            <a:r>
              <a:rPr lang="fr-FR" dirty="0" err="1"/>
              <a:t>you</a:t>
            </a:r>
            <a:r>
              <a:rPr lang="fr-FR" dirty="0"/>
              <a:t> know, </a:t>
            </a:r>
            <a:r>
              <a:rPr lang="fr-FR" dirty="0" err="1"/>
              <a:t>this</a:t>
            </a:r>
            <a:r>
              <a:rPr lang="fr-FR" dirty="0"/>
              <a:t> sort of life!”</a:t>
            </a:r>
            <a:r>
              <a:rPr lang="en" dirty="0"/>
              <a:t>.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Everything’s about </a:t>
            </a:r>
            <a:br>
              <a:rPr lang="en" sz="4800" dirty="0"/>
            </a:br>
            <a:r>
              <a:rPr lang="en" dirty="0">
                <a:solidFill>
                  <a:schemeClr val="accent1"/>
                </a:solidFill>
              </a:rPr>
              <a:t>BUG HUNTING</a:t>
            </a:r>
            <a:endParaRPr sz="4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fr-FR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2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323DBB6E-7FDA-01C2-DAA8-0634C423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B3553744-D020-A390-563B-89FFD3996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 WSTG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BD6773C7-60CA-019C-2F7E-30DB73090E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/>
              <a:t>Security testing will never be an exact science where a complete list of all possible issues that should be tested can be defined.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  <a:endParaRPr lang="en-GB" dirty="0"/>
          </a:p>
        </p:txBody>
      </p:sp>
      <p:sp>
        <p:nvSpPr>
          <p:cNvPr id="8" name="Google Shape;418;p26">
            <a:extLst>
              <a:ext uri="{FF2B5EF4-FFF2-40B4-BE49-F238E27FC236}">
                <a16:creationId xmlns:a16="http://schemas.microsoft.com/office/drawing/2014/main" id="{85B28EBB-BCB8-2D70-C0CC-C2DD096E71B5}"/>
              </a:ext>
            </a:extLst>
          </p:cNvPr>
          <p:cNvSpPr txBox="1">
            <a:spLocks/>
          </p:cNvSpPr>
          <p:nvPr/>
        </p:nvSpPr>
        <p:spPr>
          <a:xfrm>
            <a:off x="1217558" y="2802840"/>
            <a:ext cx="10158654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Consistent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Reproductible 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Rigorous 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Under quality control&lt;/li&gt;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</a:t>
            </a:r>
            <a:r>
              <a:rPr lang="en-GB" dirty="0">
                <a:solidFill>
                  <a:schemeClr val="tx1"/>
                </a:solidFill>
              </a:rPr>
              <a:t>Testing can be categorized as </a:t>
            </a:r>
            <a:r>
              <a:rPr lang="en-GB" dirty="0">
                <a:solidFill>
                  <a:schemeClr val="accent3"/>
                </a:solidFill>
              </a:rPr>
              <a:t>passive </a:t>
            </a:r>
            <a:r>
              <a:rPr lang="en-GB" dirty="0">
                <a:solidFill>
                  <a:schemeClr val="tx1"/>
                </a:solidFill>
              </a:rPr>
              <a:t>or</a:t>
            </a:r>
            <a:r>
              <a:rPr lang="en-GB" dirty="0">
                <a:solidFill>
                  <a:schemeClr val="accent3"/>
                </a:solidFill>
              </a:rPr>
              <a:t> active&lt;/li&gt;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15797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8C4D475E-15A5-558F-8DE7-2CDD837C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7741FB0F-4045-B635-8DC2-1FA819FB5B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 WSTG Passive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C1523BC2-9EF9-D05C-4FE6-804695CC4B6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During passive testing, a tester tries to understand the application's logic and explores the application as a user. At the end of this phase, the tester should generally understand all features of the system</a:t>
            </a:r>
            <a:r>
              <a:rPr lang="en-GB" dirty="0"/>
              <a:t>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</a:t>
            </a:r>
            <a:r>
              <a:rPr lang="en-GB" dirty="0">
                <a:effectLst/>
              </a:rPr>
              <a:t>For example, a tester may find a page at the following URL: 	`https://</a:t>
            </a:r>
            <a:r>
              <a:rPr lang="en-GB" dirty="0" err="1">
                <a:effectLst/>
              </a:rPr>
              <a:t>www.example.com</a:t>
            </a:r>
            <a:r>
              <a:rPr lang="en-GB" dirty="0">
                <a:effectLst/>
              </a:rPr>
              <a:t>/login/</a:t>
            </a:r>
            <a:r>
              <a:rPr lang="en-GB" dirty="0" err="1">
                <a:effectLst/>
              </a:rPr>
              <a:t>auth_form</a:t>
            </a:r>
            <a:r>
              <a:rPr lang="en-GB" dirty="0">
                <a:effectLst/>
              </a:rPr>
              <a:t>`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effectLst/>
              </a:rPr>
              <a:t>This may indicate an authentication form where the application requests a username and password.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effectLst/>
              </a:rPr>
              <a:t>In this case, the application shows two access points. All the input points found in this phase represent a target for testing</a:t>
            </a:r>
            <a:r>
              <a:rPr lang="en-GB" dirty="0"/>
              <a:t>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  <a:endParaRPr lang="en-GB" dirty="0"/>
          </a:p>
          <a:p>
            <a:pPr marL="0" indent="0">
              <a:spcAft>
                <a:spcPts val="2100"/>
              </a:spcAf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17B147BD-3DAD-5B13-104D-BBDFCD1BB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9A938110-233A-1C84-C08E-D39B75457C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 WSTG Active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75DDF300-4B86-C1F9-AA2E-441F3B1E5C9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During active testing, a tester begins to use the methodologies described in each sections.</a:t>
            </a:r>
            <a:r>
              <a:rPr lang="en-GB" dirty="0"/>
              <a:t>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&lt;p&gt;T</a:t>
            </a:r>
            <a:r>
              <a:rPr lang="en-GB" dirty="0">
                <a:effectLst/>
              </a:rPr>
              <a:t>he set of active tests was split into 12 categories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  <a:endParaRPr lang="en-GB" dirty="0"/>
          </a:p>
          <a:p>
            <a:pPr marL="0" indent="0">
              <a:spcAft>
                <a:spcPts val="2100"/>
              </a:spcAft>
            </a:pPr>
            <a:endParaRPr lang="en-GB" dirty="0"/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5BA44D0E-F847-E5BF-59DC-F23433674C4B}"/>
              </a:ext>
            </a:extLst>
          </p:cNvPr>
          <p:cNvSpPr txBox="1">
            <a:spLocks/>
          </p:cNvSpPr>
          <p:nvPr/>
        </p:nvSpPr>
        <p:spPr>
          <a:xfrm>
            <a:off x="1217558" y="3102883"/>
            <a:ext cx="10158654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Identity Management Testing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Input Validation Testing 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Business Logic Testing 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</a:t>
            </a:r>
            <a:r>
              <a:rPr lang="en-GB" dirty="0">
                <a:solidFill>
                  <a:schemeClr val="tx1"/>
                </a:solidFill>
              </a:rPr>
              <a:t>Etc… (</a:t>
            </a:r>
            <a:r>
              <a:rPr lang="en-GB" dirty="0">
                <a:solidFill>
                  <a:schemeClr val="tx1"/>
                </a:solidFill>
                <a:hlinkClick r:id="rId3"/>
              </a:rPr>
              <a:t>Sample</a:t>
            </a:r>
            <a:r>
              <a:rPr lang="en-GB" dirty="0">
                <a:solidFill>
                  <a:schemeClr val="tx1"/>
                </a:solidFill>
              </a:rPr>
              <a:t>)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22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1302F1B8-1D16-D093-0CB2-9332100D3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984A39A5-DA8E-C484-EB8E-F15C729EE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Mitre</a:t>
            </a:r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CWE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E0CEF457-3E46-0DAA-8B11-2439A44A8D8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Common Weakness Enumeration </a:t>
            </a:r>
            <a:r>
              <a:rPr lang="en-GB" dirty="0">
                <a:effectLst/>
              </a:rPr>
              <a:t>is a community-developed list </a:t>
            </a:r>
            <a:r>
              <a:rPr lang="en-GB" dirty="0"/>
              <a:t>of software and hardware weaknesses.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4608DAE5-40CE-9DB0-3CDE-63B6A31F8221}"/>
              </a:ext>
            </a:extLst>
          </p:cNvPr>
          <p:cNvSpPr txBox="1">
            <a:spLocks/>
          </p:cNvSpPr>
          <p:nvPr/>
        </p:nvSpPr>
        <p:spPr>
          <a:xfrm>
            <a:off x="1217558" y="2739812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Entries: </a:t>
            </a:r>
            <a:r>
              <a:rPr lang="en-GB" sz="1400" dirty="0">
                <a:solidFill>
                  <a:schemeClr val="tx1"/>
                </a:solidFill>
              </a:rPr>
              <a:t>(e.g., CWE-89 for SQL Injection, CWE-79 for Cross-Site Scripting).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Categories and Views: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(e.g., Input Validation, Resource Management).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Mitigations: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Recommendations for reducing/eliminating each weakness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.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3"/>
              </a:rPr>
              <a:t>https://cwe.mitre.org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145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42B67176-2240-ED18-71A4-23BA7B05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4D3FA479-7374-DFE7-729A-247522F3B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B424A773-B861-5EEA-4C55-E8549AA881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Common Vulnerability Scoring System: </a:t>
            </a:r>
            <a:r>
              <a:rPr lang="en-GB" dirty="0">
                <a:effectLst/>
              </a:rPr>
              <a:t>Standardized way to evaluate vulnerabilities based on their impact, exploitability, and environmental factors.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66EE4B6D-57E5-44C1-1B66-3C698C7F1C4A}"/>
              </a:ext>
            </a:extLst>
          </p:cNvPr>
          <p:cNvSpPr txBox="1">
            <a:spLocks/>
          </p:cNvSpPr>
          <p:nvPr/>
        </p:nvSpPr>
        <p:spPr>
          <a:xfrm>
            <a:off x="1217558" y="3008753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/>
              <a:t>   </a:t>
            </a:r>
            <a:r>
              <a:rPr lang="en-GB" dirty="0">
                <a:solidFill>
                  <a:schemeClr val="accent3"/>
                </a:solidFill>
              </a:rPr>
              <a:t>&lt;li&gt; </a:t>
            </a:r>
            <a:r>
              <a:rPr lang="en-GB" sz="1800" dirty="0">
                <a:solidFill>
                  <a:schemeClr val="tx1"/>
                </a:solidFill>
              </a:rPr>
              <a:t>From </a:t>
            </a:r>
            <a:r>
              <a:rPr lang="en-GB" dirty="0">
                <a:solidFill>
                  <a:schemeClr val="accent3"/>
                </a:solidFill>
              </a:rPr>
              <a:t>0.0</a:t>
            </a:r>
            <a:r>
              <a:rPr lang="en-GB" sz="1800" dirty="0">
                <a:solidFill>
                  <a:schemeClr val="tx1"/>
                </a:solidFill>
              </a:rPr>
              <a:t> to </a:t>
            </a:r>
            <a:r>
              <a:rPr lang="en-GB" dirty="0">
                <a:solidFill>
                  <a:schemeClr val="accent3"/>
                </a:solidFill>
              </a:rPr>
              <a:t>10.0 </a:t>
            </a:r>
            <a:r>
              <a:rPr lang="en-GB" sz="1800" dirty="0">
                <a:solidFill>
                  <a:schemeClr val="tx1"/>
                </a:solidFill>
              </a:rPr>
              <a:t>: Ten is the most critical vulnerability.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  <a:endParaRPr lang="en-GB" dirty="0"/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Base Score: </a:t>
            </a:r>
            <a:r>
              <a:rPr lang="en-GB" sz="1400" dirty="0">
                <a:solidFill>
                  <a:schemeClr val="tx1"/>
                </a:solidFill>
              </a:rPr>
              <a:t>Represents the inherent characteristics of a vulnerability.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Temporal Score: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Adjust the base score using exploit and fix maturity.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Environmental Scope: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Based on orgs environment, considering global impacts on    	  assets and operations.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v3.1 vs v4.0 :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3"/>
              </a:rPr>
              <a:t>https://www.first.org/cvss/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31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D2D1C179-65A9-73CE-2255-2AFEEB33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7093A9E0-653F-AC77-0A9D-5F69397A72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 v3.1 Base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9BE3F3-B982-CAA6-7D4F-58A1BEA80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084" y="1788459"/>
            <a:ext cx="6649832" cy="417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6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FF943C67-C0B1-3F3A-683A-67B5398F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B5629570-FB25-5E7A-052D-41A422E04A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 v3.1 Temporal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F1E68099-278C-1805-37CF-AB291FE3C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848971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89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5A55C5FE-65D0-887F-DECA-D103F4DDD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4412B5C3-D77F-B286-4010-9B64EF3328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 v3.1 Environmental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F4E2E20-7B7E-681B-FBFD-E7B9C61F1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08970"/>
            <a:ext cx="7772400" cy="4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5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6DE64B06-D4F0-6DEA-B2F2-FF36EED8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>
            <a:extLst>
              <a:ext uri="{FF2B5EF4-FFF2-40B4-BE49-F238E27FC236}">
                <a16:creationId xmlns:a16="http://schemas.microsoft.com/office/drawing/2014/main" id="{F0360C66-071B-8BA7-F0D4-60982FDAB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9250" y="21021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dirty="0"/>
              <a:t>How would you evaluate a simple user SQL Injection on a PHP application ?</a:t>
            </a:r>
            <a:br>
              <a:rPr lang="en-GB" dirty="0"/>
            </a:br>
            <a:r>
              <a:rPr lang="en-GB" dirty="0"/>
              <a:t>(5min)</a:t>
            </a:r>
          </a:p>
        </p:txBody>
      </p:sp>
      <p:grpSp>
        <p:nvGrpSpPr>
          <p:cNvPr id="433" name="Google Shape;433;p28">
            <a:extLst>
              <a:ext uri="{FF2B5EF4-FFF2-40B4-BE49-F238E27FC236}">
                <a16:creationId xmlns:a16="http://schemas.microsoft.com/office/drawing/2014/main" id="{611181D9-35B3-E5ED-FBCA-92A511498E8B}"/>
              </a:ext>
            </a:extLst>
          </p:cNvPr>
          <p:cNvGrpSpPr/>
          <p:nvPr/>
        </p:nvGrpSpPr>
        <p:grpSpPr>
          <a:xfrm rot="10800000">
            <a:off x="5477077" y="954626"/>
            <a:ext cx="1237846" cy="872004"/>
            <a:chOff x="621403" y="597265"/>
            <a:chExt cx="1588204" cy="1118814"/>
          </a:xfrm>
        </p:grpSpPr>
        <p:sp>
          <p:nvSpPr>
            <p:cNvPr id="434" name="Google Shape;434;p28">
              <a:extLst>
                <a:ext uri="{FF2B5EF4-FFF2-40B4-BE49-F238E27FC236}">
                  <a16:creationId xmlns:a16="http://schemas.microsoft.com/office/drawing/2014/main" id="{7DF99326-2B61-65F8-9B45-4AA9EE4BD444}"/>
                </a:ext>
              </a:extLst>
            </p:cNvPr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>
              <a:extLst>
                <a:ext uri="{FF2B5EF4-FFF2-40B4-BE49-F238E27FC236}">
                  <a16:creationId xmlns:a16="http://schemas.microsoft.com/office/drawing/2014/main" id="{8CD57E9A-262B-EC1D-3ECE-35F7988BD4C8}"/>
                </a:ext>
              </a:extLst>
            </p:cNvPr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691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6904D198-6911-C35A-A79A-8ADB04EF7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31DE7E45-DA50-3BE9-ACEE-4C27C836E7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CVSS v4.0 Base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9FCBA7B2-0B1D-55C1-AE7F-1C5D414E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341" y="1635518"/>
            <a:ext cx="4491318" cy="433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0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>
            <a:spLocks noGrp="1"/>
          </p:cNvSpPr>
          <p:nvPr>
            <p:ph type="title"/>
          </p:nvPr>
        </p:nvSpPr>
        <p:spPr>
          <a:xfrm>
            <a:off x="819250" y="21021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5400" dirty="0">
                <a:solidFill>
                  <a:schemeClr val="accent2"/>
                </a:solidFill>
              </a:rPr>
              <a:t>Bug Hunting </a:t>
            </a:r>
            <a:r>
              <a:rPr lang="en-GB" dirty="0"/>
              <a:t>is less about finding errors and more about changes more </a:t>
            </a:r>
            <a:r>
              <a:rPr lang="en-GB" sz="5400" dirty="0">
                <a:solidFill>
                  <a:schemeClr val="accent1"/>
                </a:solidFill>
              </a:rPr>
              <a:t>uncovering hidden stories </a:t>
            </a:r>
            <a:r>
              <a:rPr lang="en-GB" dirty="0"/>
              <a:t>in code</a:t>
            </a:r>
          </a:p>
        </p:txBody>
      </p:sp>
      <p:sp>
        <p:nvSpPr>
          <p:cNvPr id="432" name="Google Shape;432;p28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Someone</a:t>
            </a:r>
            <a:endParaRPr dirty="0"/>
          </a:p>
        </p:txBody>
      </p:sp>
      <p:grpSp>
        <p:nvGrpSpPr>
          <p:cNvPr id="433" name="Google Shape;433;p28"/>
          <p:cNvGrpSpPr/>
          <p:nvPr/>
        </p:nvGrpSpPr>
        <p:grpSpPr>
          <a:xfrm rot="10800000">
            <a:off x="5477077" y="954626"/>
            <a:ext cx="1237846" cy="872004"/>
            <a:chOff x="621403" y="597265"/>
            <a:chExt cx="1588204" cy="1118814"/>
          </a:xfrm>
        </p:grpSpPr>
        <p:sp>
          <p:nvSpPr>
            <p:cNvPr id="434" name="Google Shape;434;p28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48B93868-068A-4A87-CE7E-B81978F3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E273BCE4-1360-6A98-7B89-48BEA7F07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CVE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33BA52C2-1B77-145F-5D6B-36E5124CFA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Common Vulnerabilities and Exposure: </a:t>
            </a:r>
            <a:r>
              <a:rPr lang="en-GB" dirty="0">
                <a:effectLst/>
              </a:rPr>
              <a:t>Standardized list of publicly known cybersecurity vulnerabilities. Helps identify, track, and communicate information about security vulnerabilities.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643AC806-D5F5-1156-55C7-A7F584828984}"/>
              </a:ext>
            </a:extLst>
          </p:cNvPr>
          <p:cNvSpPr txBox="1">
            <a:spLocks/>
          </p:cNvSpPr>
          <p:nvPr/>
        </p:nvSpPr>
        <p:spPr>
          <a:xfrm>
            <a:off x="1217558" y="3008753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CVE ID: </a:t>
            </a:r>
            <a:r>
              <a:rPr lang="en-GB" sz="1400" dirty="0">
                <a:solidFill>
                  <a:schemeClr val="tx1"/>
                </a:solidFill>
              </a:rPr>
              <a:t>Unique identifier for each vulnerability (e.g., CVE-2023-5122)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Description: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Summary of the vulnerability, including affected systems and 				 potential impact.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References: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Links to additional resources such as advisories, patches, and 			        technical details.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3"/>
              </a:rPr>
              <a:t>https://cve.mitre.org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527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A1DC685F-24DE-DD12-0D8F-092798FC4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9782822C-3EF3-4C84-CBDE-BFC472848B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GOOD CVE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6C8498-9CA4-F4A4-B9FF-36261F9EF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247" y="1603330"/>
            <a:ext cx="8507506" cy="45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3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43630C83-3092-52DF-C83E-270D7450A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14F79EE5-A499-08C0-A587-E181E91C5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BAD CVE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0D7205E-35EB-1AEA-9CD7-D3CFC3E9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733761"/>
            <a:ext cx="7772400" cy="41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98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0C79D393-9377-22A0-46F4-729507BFF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7139A05C-2550-8168-E705-1A9F1D6AD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Declare a CVE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6" name="Google Shape;441;p29">
            <a:extLst>
              <a:ext uri="{FF2B5EF4-FFF2-40B4-BE49-F238E27FC236}">
                <a16:creationId xmlns:a16="http://schemas.microsoft.com/office/drawing/2014/main" id="{72C9C7AD-8B9B-D439-0DF4-24B2F29C74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CVE entries can only be published by organizations designated as </a:t>
            </a:r>
            <a:r>
              <a:rPr lang="en-GB" dirty="0">
                <a:solidFill>
                  <a:schemeClr val="accent3"/>
                </a:solidFill>
              </a:rPr>
              <a:t>CVE Numbering Authorities (CNAs). </a:t>
            </a:r>
            <a:r>
              <a:rPr lang="en-GB" dirty="0">
                <a:effectLst/>
              </a:rPr>
              <a:t>Currently 416 CAN are registered 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2" name="Google Shape;418;p26">
            <a:extLst>
              <a:ext uri="{FF2B5EF4-FFF2-40B4-BE49-F238E27FC236}">
                <a16:creationId xmlns:a16="http://schemas.microsoft.com/office/drawing/2014/main" id="{BC22BEE7-14E6-0380-A40A-F0CA765C67BA}"/>
              </a:ext>
            </a:extLst>
          </p:cNvPr>
          <p:cNvSpPr txBox="1">
            <a:spLocks/>
          </p:cNvSpPr>
          <p:nvPr/>
        </p:nvSpPr>
        <p:spPr>
          <a:xfrm>
            <a:off x="1217557" y="2618788"/>
            <a:ext cx="10629301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Vendors and Software Maintainers: </a:t>
            </a:r>
            <a:r>
              <a:rPr lang="en-GB" sz="1400" dirty="0">
                <a:solidFill>
                  <a:schemeClr val="tx1"/>
                </a:solidFill>
              </a:rPr>
              <a:t>(e.g., Google, MS, Adobe, etc..)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CERTs: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Organizations like CERT/CC and national CERTs (e.g., US-CERT, JPCERT)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Third-Party CNAs: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Security organizations and companies,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400" dirty="0">
                <a:solidFill>
                  <a:srgbClr val="FFFFFF"/>
                </a:solidFill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			      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such as Rapid7 or Tenable.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CNA of Last Resort: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The CVE Program has a CNA of Last Resort, typically managed   	                           by the MITRE Corporation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May the force be with you - Imgflip">
            <a:extLst>
              <a:ext uri="{FF2B5EF4-FFF2-40B4-BE49-F238E27FC236}">
                <a16:creationId xmlns:a16="http://schemas.microsoft.com/office/drawing/2014/main" id="{C18F236E-DE90-49AC-AE0C-6368D59A8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837" y="2185256"/>
            <a:ext cx="2876325" cy="330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88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507D4E88-BB7F-2EE4-6834-85E80C803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F8B4E5DB-4F53-C8EA-AB47-51E6D2358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Vulnerability Market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Markets and stakeholders related with zero-days. | Download Scientific  Diagram">
            <a:extLst>
              <a:ext uri="{FF2B5EF4-FFF2-40B4-BE49-F238E27FC236}">
                <a16:creationId xmlns:a16="http://schemas.microsoft.com/office/drawing/2014/main" id="{864F2124-F821-D7E8-3FAF-E4ED1ED63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75" y="1613646"/>
            <a:ext cx="4004849" cy="44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24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F9478A57-86C5-4EBF-8D6A-3B771789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812A8657-03D6-0513-B532-BD4D0591AA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Gray Market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6CEAE3A2-AE78-72F6-08E4-513CDEB496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A </a:t>
            </a:r>
            <a:r>
              <a:rPr lang="en-GB" dirty="0">
                <a:solidFill>
                  <a:schemeClr val="accent3"/>
                </a:solidFill>
              </a:rPr>
              <a:t>market</a:t>
            </a:r>
            <a:r>
              <a:rPr lang="en-GB" dirty="0">
                <a:effectLst/>
              </a:rPr>
              <a:t> where security researchers sell zero-day vulnerabilities and exploits to companies or governments rather than publicly disclosing them or reporting to the affected vendor.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3" name="Google Shape;418;p26">
            <a:extLst>
              <a:ext uri="{FF2B5EF4-FFF2-40B4-BE49-F238E27FC236}">
                <a16:creationId xmlns:a16="http://schemas.microsoft.com/office/drawing/2014/main" id="{A9B1CB2C-7FE0-0750-3C9C-B26DAE474553}"/>
              </a:ext>
            </a:extLst>
          </p:cNvPr>
          <p:cNvSpPr txBox="1">
            <a:spLocks/>
          </p:cNvSpPr>
          <p:nvPr/>
        </p:nvSpPr>
        <p:spPr>
          <a:xfrm>
            <a:off x="1217558" y="3008753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Higher Rewards $$$$</a:t>
            </a:r>
            <a:r>
              <a:rPr lang="en-GB" sz="14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Questionable Ethics: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Who bought ? and how your exploit will be used ?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Difficult targets: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IOS, Android, Windows, Routers, Mail, Apache etc… 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3"/>
              </a:rPr>
              <a:t>https://zerodium.com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7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A09EFFD3-F0CF-5A22-8200-478D2A6E7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200E016C-4450-4308-8D5D-F4F14A1D7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Gray Market $$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458A17-874C-B690-DCF0-6C26704F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419" y="1469035"/>
            <a:ext cx="5623162" cy="469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517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9E3AF0B3-ECC9-9F3E-AC4E-35795D5B6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BF50608D-5417-12BF-5FB6-9AC9DE5300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Gray Market $$$$$$</a:t>
            </a:r>
            <a:endParaRPr sz="6000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03B981-B47F-E1C0-305E-B9D9E8EBA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04" y="1541607"/>
            <a:ext cx="6250592" cy="457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306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6D5FD11E-A302-7D18-F40D-31DDE5FBC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EA42754E-7E35-A18C-B30D-44FB31724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Bug Bounties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1CD2D720-00FB-B7CC-7358-991EB3B5AD8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A </a:t>
            </a:r>
            <a:r>
              <a:rPr lang="en-GB" dirty="0">
                <a:solidFill>
                  <a:schemeClr val="accent3"/>
                </a:solidFill>
              </a:rPr>
              <a:t>program</a:t>
            </a:r>
            <a:r>
              <a:rPr lang="en-GB" dirty="0">
                <a:effectLst/>
              </a:rPr>
              <a:t> that encourages security researchers and ethical hackers to find and report vulnerabilities in exchange for rewards 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3" name="Google Shape;418;p26">
            <a:extLst>
              <a:ext uri="{FF2B5EF4-FFF2-40B4-BE49-F238E27FC236}">
                <a16:creationId xmlns:a16="http://schemas.microsoft.com/office/drawing/2014/main" id="{A56DD106-4317-7C0C-BBEC-8800DE529D67}"/>
              </a:ext>
            </a:extLst>
          </p:cNvPr>
          <p:cNvSpPr txBox="1">
            <a:spLocks/>
          </p:cNvSpPr>
          <p:nvPr/>
        </p:nvSpPr>
        <p:spPr>
          <a:xfrm>
            <a:off x="1217558" y="2870075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Rewards/Swags/Nothing&lt;/li&gt;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Ethical: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Improve overall security of products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Accessible to all: </a:t>
            </a:r>
            <a:r>
              <a:rPr lang="en-GB" sz="1400" dirty="0">
                <a:solidFill>
                  <a:srgbClr val="FFFFFF"/>
                </a:solidFill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Y</a:t>
            </a:r>
            <a:r>
              <a:rPr kumimoji="0" lang="en-GB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ou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 can </a:t>
            </a:r>
            <a:r>
              <a:rPr lang="en-GB" sz="1400" dirty="0">
                <a:solidFill>
                  <a:srgbClr val="FFFFFF"/>
                </a:solidFill>
                <a:latin typeface="Roboto Mono" pitchFamily="49" charset="0"/>
                <a:ea typeface="Roboto Mono" pitchFamily="49" charset="0"/>
                <a:cs typeface="Arial"/>
                <a:sym typeface="Arial"/>
              </a:rPr>
              <a:t>try it !!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fr-FR" dirty="0" err="1">
                <a:solidFill>
                  <a:srgbClr val="0E0E0E"/>
                </a:solidFill>
                <a:effectLst/>
                <a:latin typeface=".SF NS"/>
                <a:hlinkClick r:id="rId3"/>
              </a:rPr>
              <a:t>Hackerone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4"/>
              </a:rPr>
              <a:t>Bugcrowd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5"/>
              </a:rPr>
              <a:t>Intigriti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6"/>
              </a:rPr>
              <a:t>YesWeHack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7"/>
              </a:rPr>
              <a:t>MSRC</a:t>
            </a:r>
            <a:r>
              <a:rPr lang="fr-FR" dirty="0">
                <a:solidFill>
                  <a:srgbClr val="0E0E0E"/>
                </a:solidFill>
                <a:latin typeface=".SF NS"/>
              </a:rPr>
              <a:t> 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  <a:hlinkClick r:id="rId8"/>
              </a:rPr>
              <a:t>Google</a:t>
            </a:r>
            <a:r>
              <a:rPr lang="fr-FR" dirty="0">
                <a:solidFill>
                  <a:srgbClr val="0E0E0E"/>
                </a:solidFill>
                <a:effectLst/>
                <a:latin typeface=".SF NS"/>
              </a:rPr>
              <a:t>  </a:t>
            </a:r>
            <a:r>
              <a:rPr lang="en-GB" dirty="0">
                <a:solidFill>
                  <a:schemeClr val="accent3"/>
                </a:solidFill>
              </a:rPr>
              <a:t>&lt;/li&gt;	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131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85E016F2-2FA2-1DC4-6681-7BB4ECCC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002FD1BB-A255-D82C-47EB-62407B0FE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Warning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C6A7C557-E5D8-6BD1-C518-44A989D0AC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Bug bounties</a:t>
            </a:r>
            <a:r>
              <a:rPr lang="en-GB" dirty="0">
                <a:effectLst/>
              </a:rPr>
              <a:t> could be considered as pyramidal systems. New programs are generally open to top hackers first allowing them to increase scoreboard gap.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According statistics, the average bounty for a critical is </a:t>
            </a:r>
            <a:r>
              <a:rPr lang="en-GB" dirty="0">
                <a:solidFill>
                  <a:schemeClr val="accent3"/>
                </a:solidFill>
              </a:rPr>
              <a:t>3650$ </a:t>
            </a:r>
            <a:r>
              <a:rPr lang="en-GB" dirty="0">
                <a:effectLst/>
              </a:rPr>
              <a:t>even if the amount could appear important, you must consider taxes from the payout.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Some programs are unfair: </a:t>
            </a:r>
            <a:r>
              <a:rPr lang="en-GB" dirty="0">
                <a:solidFill>
                  <a:schemeClr val="accent3"/>
                </a:solidFill>
              </a:rPr>
              <a:t>Inconsistent Payout, Lack of clear scope/rules, Duplicate reports, Triage hell</a:t>
            </a:r>
            <a:r>
              <a:rPr lang="en-GB" dirty="0">
                <a:effectLst/>
              </a:rPr>
              <a:t>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Time to reward could be long.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</a:p>
          <a:p>
            <a:pPr marL="0" indent="0"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  <a:p>
            <a:pPr marL="0" indent="0"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  <a:p>
            <a:pPr marL="0" indent="0"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  <a:p>
            <a:pPr marL="0" indent="0"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</a:t>
            </a:r>
            <a:endParaRPr lang="en-GB" dirty="0">
              <a:effectLst/>
            </a:endParaRPr>
          </a:p>
        </p:txBody>
      </p:sp>
      <p:pic>
        <p:nvPicPr>
          <p:cNvPr id="4100" name="Picture 4" descr="Warning Sign - Biological Hazard">
            <a:extLst>
              <a:ext uri="{FF2B5EF4-FFF2-40B4-BE49-F238E27FC236}">
                <a16:creationId xmlns:a16="http://schemas.microsoft.com/office/drawing/2014/main" id="{A9F87540-8F92-271C-771C-795180604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4" t="8689" r="19399" b="8689"/>
          <a:stretch/>
        </p:blipFill>
        <p:spPr bwMode="auto">
          <a:xfrm>
            <a:off x="10422134" y="277318"/>
            <a:ext cx="1085716" cy="146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8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</a:rPr>
              <a:t>Pentest </a:t>
            </a:r>
            <a:r>
              <a:rPr lang="en" sz="2800" dirty="0"/>
              <a:t>is not </a:t>
            </a:r>
            <a:r>
              <a:rPr lang="en" sz="2800" dirty="0">
                <a:solidFill>
                  <a:schemeClr val="accent3"/>
                </a:solidFill>
              </a:rPr>
              <a:t>PAIN TEST </a:t>
            </a:r>
            <a:r>
              <a:rPr lang="en" sz="2800" dirty="0"/>
              <a:t>!!!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418" name="Google Shape;418;p26"/>
          <p:cNvSpPr txBox="1">
            <a:spLocks noGrp="1"/>
          </p:cNvSpPr>
          <p:nvPr>
            <p:ph type="subTitle" idx="1"/>
          </p:nvPr>
        </p:nvSpPr>
        <p:spPr>
          <a:xfrm>
            <a:off x="1200999" y="2305299"/>
            <a:ext cx="9570095" cy="253370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b="0" dirty="0">
                <a:solidFill>
                  <a:schemeClr val="accent3"/>
                </a:solidFill>
              </a:rPr>
              <a:t>&lt;</a:t>
            </a:r>
            <a:r>
              <a:rPr lang="en" b="0" dirty="0" err="1">
                <a:solidFill>
                  <a:schemeClr val="accent3"/>
                </a:solidFill>
              </a:rPr>
              <a:t>ul</a:t>
            </a:r>
            <a:r>
              <a:rPr lang="en" b="0" dirty="0">
                <a:solidFill>
                  <a:schemeClr val="accent3"/>
                </a:solidFill>
              </a:rPr>
              <a:t>&gt;</a:t>
            </a:r>
            <a:r>
              <a:rPr lang="en" b="0" dirty="0"/>
              <a:t> </a:t>
            </a:r>
            <a:endParaRPr lang="fr-FR" b="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fr-FR" b="0" dirty="0">
                <a:solidFill>
                  <a:schemeClr val="accent3"/>
                </a:solidFill>
              </a:rPr>
              <a:t>	&lt;li&gt; </a:t>
            </a:r>
            <a:r>
              <a:rPr lang="fr-FR" b="0" dirty="0">
                <a:solidFill>
                  <a:schemeClr val="tx1"/>
                </a:solidFill>
              </a:rPr>
              <a:t>The goal </a:t>
            </a:r>
            <a:r>
              <a:rPr lang="fr-FR" b="0" dirty="0" err="1">
                <a:solidFill>
                  <a:schemeClr val="tx1"/>
                </a:solidFill>
              </a:rPr>
              <a:t>is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>
                <a:solidFill>
                  <a:schemeClr val="accent3"/>
                </a:solidFill>
              </a:rPr>
              <a:t>NOT</a:t>
            </a:r>
            <a:r>
              <a:rPr lang="fr-FR" b="0" dirty="0">
                <a:solidFill>
                  <a:schemeClr val="tx1"/>
                </a:solidFill>
              </a:rPr>
              <a:t> to </a:t>
            </a:r>
            <a:r>
              <a:rPr lang="fr-FR" b="0" dirty="0" err="1">
                <a:solidFill>
                  <a:schemeClr val="tx1"/>
                </a:solidFill>
              </a:rPr>
              <a:t>blame</a:t>
            </a:r>
            <a:r>
              <a:rPr lang="fr-FR" b="0" dirty="0">
                <a:solidFill>
                  <a:schemeClr val="tx1"/>
                </a:solidFill>
              </a:rPr>
              <a:t> dev team</a:t>
            </a:r>
            <a:r>
              <a:rPr lang="fr-FR" b="0" dirty="0">
                <a:solidFill>
                  <a:schemeClr val="accent3"/>
                </a:solidFill>
              </a:rPr>
              <a:t> &lt;/li&gt;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0" dirty="0">
                <a:solidFill>
                  <a:schemeClr val="accent3"/>
                </a:solidFill>
              </a:rPr>
              <a:t>	&lt;li&gt; </a:t>
            </a:r>
            <a:r>
              <a:rPr lang="fr-FR" b="0" dirty="0">
                <a:solidFill>
                  <a:schemeClr val="tx1"/>
                </a:solidFill>
              </a:rPr>
              <a:t>The goal </a:t>
            </a:r>
            <a:r>
              <a:rPr lang="fr-FR" b="0" dirty="0" err="1">
                <a:solidFill>
                  <a:schemeClr val="tx1"/>
                </a:solidFill>
              </a:rPr>
              <a:t>is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>
                <a:solidFill>
                  <a:schemeClr val="accent3"/>
                </a:solidFill>
              </a:rPr>
              <a:t>NOT</a:t>
            </a:r>
            <a:r>
              <a:rPr lang="fr-FR" b="0" dirty="0">
                <a:solidFill>
                  <a:schemeClr val="tx1"/>
                </a:solidFill>
              </a:rPr>
              <a:t> to </a:t>
            </a:r>
            <a:r>
              <a:rPr lang="fr-FR" b="0" dirty="0" err="1">
                <a:solidFill>
                  <a:schemeClr val="tx1"/>
                </a:solidFill>
              </a:rPr>
              <a:t>blame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 err="1">
                <a:solidFill>
                  <a:schemeClr val="tx1"/>
                </a:solidFill>
              </a:rPr>
              <a:t>vendors</a:t>
            </a:r>
            <a:r>
              <a:rPr lang="fr-FR" b="0" dirty="0">
                <a:solidFill>
                  <a:schemeClr val="accent3"/>
                </a:solidFill>
              </a:rPr>
              <a:t> 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fr-FR" b="0" dirty="0">
                <a:solidFill>
                  <a:schemeClr val="accent3"/>
                </a:solidFill>
              </a:rPr>
              <a:t>	&lt;li&gt; </a:t>
            </a:r>
            <a:r>
              <a:rPr lang="fr-FR" b="0" dirty="0">
                <a:solidFill>
                  <a:schemeClr val="tx1"/>
                </a:solidFill>
              </a:rPr>
              <a:t>The goal </a:t>
            </a:r>
            <a:r>
              <a:rPr lang="fr-FR" b="0" dirty="0" err="1">
                <a:solidFill>
                  <a:schemeClr val="tx1"/>
                </a:solidFill>
              </a:rPr>
              <a:t>is</a:t>
            </a:r>
            <a:r>
              <a:rPr lang="fr-FR" b="0" dirty="0">
                <a:solidFill>
                  <a:schemeClr val="tx1"/>
                </a:solidFill>
              </a:rPr>
              <a:t> to </a:t>
            </a:r>
            <a:r>
              <a:rPr lang="fr-FR" b="0" dirty="0">
                <a:solidFill>
                  <a:schemeClr val="accent3"/>
                </a:solidFill>
              </a:rPr>
              <a:t>HELP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 err="1">
                <a:solidFill>
                  <a:schemeClr val="tx1"/>
                </a:solidFill>
              </a:rPr>
              <a:t>them</a:t>
            </a:r>
            <a:r>
              <a:rPr lang="fr-FR" b="0" dirty="0">
                <a:solidFill>
                  <a:schemeClr val="tx1"/>
                </a:solidFill>
              </a:rPr>
              <a:t>!</a:t>
            </a:r>
            <a:r>
              <a:rPr lang="fr-FR" b="0" dirty="0">
                <a:solidFill>
                  <a:schemeClr val="accent3"/>
                </a:solidFill>
              </a:rPr>
              <a:t> 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fr-FR" b="0" dirty="0">
                <a:solidFill>
                  <a:schemeClr val="accent3"/>
                </a:solidFill>
              </a:rPr>
              <a:t>	&lt;li&gt; </a:t>
            </a:r>
            <a:r>
              <a:rPr lang="fr-FR" b="0" dirty="0">
                <a:solidFill>
                  <a:schemeClr val="tx1"/>
                </a:solidFill>
              </a:rPr>
              <a:t>The goal </a:t>
            </a:r>
            <a:r>
              <a:rPr lang="fr-FR" b="0" dirty="0" err="1">
                <a:solidFill>
                  <a:schemeClr val="tx1"/>
                </a:solidFill>
              </a:rPr>
              <a:t>is</a:t>
            </a:r>
            <a:r>
              <a:rPr lang="fr-FR" b="0" dirty="0">
                <a:solidFill>
                  <a:schemeClr val="tx1"/>
                </a:solidFill>
              </a:rPr>
              <a:t> to </a:t>
            </a:r>
            <a:r>
              <a:rPr lang="fr-FR" b="0" dirty="0" err="1">
                <a:solidFill>
                  <a:schemeClr val="tx1"/>
                </a:solidFill>
              </a:rPr>
              <a:t>handle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 err="1">
                <a:solidFill>
                  <a:schemeClr val="tx1"/>
                </a:solidFill>
              </a:rPr>
              <a:t>it</a:t>
            </a:r>
            <a:r>
              <a:rPr lang="fr-FR" b="0" dirty="0">
                <a:solidFill>
                  <a:schemeClr val="tx1"/>
                </a:solidFill>
              </a:rPr>
              <a:t> </a:t>
            </a:r>
            <a:r>
              <a:rPr lang="fr-FR" b="0" dirty="0" err="1">
                <a:solidFill>
                  <a:schemeClr val="tx1"/>
                </a:solidFill>
              </a:rPr>
              <a:t>before</a:t>
            </a:r>
            <a:r>
              <a:rPr lang="fr-FR" b="0" dirty="0">
                <a:solidFill>
                  <a:schemeClr val="tx1"/>
                </a:solidFill>
              </a:rPr>
              <a:t> Hackers</a:t>
            </a:r>
            <a:r>
              <a:rPr lang="fr-FR" b="0" dirty="0">
                <a:solidFill>
                  <a:schemeClr val="accent3"/>
                </a:solidFill>
              </a:rPr>
              <a:t> &lt;/li&gt;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fr-FR" b="0" dirty="0">
                <a:solidFill>
                  <a:schemeClr val="accent3"/>
                </a:solidFill>
              </a:rPr>
              <a:t>&lt;/</a:t>
            </a:r>
            <a:r>
              <a:rPr lang="fr-FR" b="0" dirty="0" err="1">
                <a:solidFill>
                  <a:schemeClr val="accent3"/>
                </a:solidFill>
              </a:rPr>
              <a:t>ul</a:t>
            </a:r>
            <a:r>
              <a:rPr lang="fr-FR" b="0" dirty="0">
                <a:solidFill>
                  <a:schemeClr val="accent3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4887C904-B737-CB51-E5FC-72CA680F3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DB776BE2-32B1-0F70-1A3F-6557F2A00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Study Case : Grafana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CE99A360-95FD-6C81-9132-4AC3D1CD20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A </a:t>
            </a:r>
            <a:r>
              <a:rPr lang="en-GB" dirty="0">
                <a:solidFill>
                  <a:schemeClr val="accent3"/>
                </a:solidFill>
              </a:rPr>
              <a:t>Michelin CERT</a:t>
            </a:r>
            <a:r>
              <a:rPr lang="en-GB" dirty="0">
                <a:effectLst/>
              </a:rPr>
              <a:t> reported </a:t>
            </a:r>
            <a:r>
              <a:rPr lang="en-GB" dirty="0"/>
              <a:t>a “high” vulnerability on Grafana JSON plugins and a “medium” vulnerability on Grafana core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13F55B-B49A-A755-85C7-67D447062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05" y="2663629"/>
            <a:ext cx="5769566" cy="329303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7AC680C-8B0E-11A6-9781-8E4EEE38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6424" y="2733349"/>
            <a:ext cx="5962371" cy="31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41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8389758D-F567-5967-5A43-6751339B8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062A7744-D6C3-662E-8A11-5E5B93C6F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Study Case : MSRC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F5A552FC-0692-5459-B38D-F1A4DA480F5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MSRC </a:t>
            </a:r>
            <a:r>
              <a:rPr lang="en-GB" dirty="0">
                <a:effectLst/>
              </a:rPr>
              <a:t>bug bounty programs </a:t>
            </a:r>
            <a:r>
              <a:rPr lang="en-GB" dirty="0"/>
              <a:t>response is often considered as a bad program, here the timeline of vulnerability disclosure on XXXX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sp>
        <p:nvSpPr>
          <p:cNvPr id="3" name="Google Shape;418;p26">
            <a:extLst>
              <a:ext uri="{FF2B5EF4-FFF2-40B4-BE49-F238E27FC236}">
                <a16:creationId xmlns:a16="http://schemas.microsoft.com/office/drawing/2014/main" id="{FA7B6FDF-43E2-2DF3-1C7D-4EB22CB53440}"/>
              </a:ext>
            </a:extLst>
          </p:cNvPr>
          <p:cNvSpPr txBox="1">
            <a:spLocks/>
          </p:cNvSpPr>
          <p:nvPr/>
        </p:nvSpPr>
        <p:spPr>
          <a:xfrm>
            <a:off x="1217558" y="2870075"/>
            <a:ext cx="10414148" cy="3396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en-GB" dirty="0">
                <a:solidFill>
                  <a:schemeClr val="tx1"/>
                </a:solidFill>
              </a:rPr>
              <a:t>Nov 2021: LPE submitted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en-GB" dirty="0">
                <a:solidFill>
                  <a:schemeClr val="tx1"/>
                </a:solidFill>
              </a:rPr>
              <a:t>Jan 2022: No bounty awarded; Fix developed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en-GB" dirty="0">
                <a:solidFill>
                  <a:schemeClr val="tx1"/>
                </a:solidFill>
              </a:rPr>
              <a:t>Jui 2022: Retest =&gt; LPE fixed, however backup retrieved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   &lt;li&gt; </a:t>
            </a:r>
            <a:r>
              <a:rPr lang="en-GB" dirty="0">
                <a:solidFill>
                  <a:schemeClr val="tx1"/>
                </a:solidFill>
              </a:rPr>
              <a:t>Sep 2022: Award received $$$$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 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16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3DE027F8-7B97-23D6-30CA-DB7C22F6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CA7FA17B-DB23-BD32-AB09-571986F73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2"/>
                </a:solidFill>
              </a:rPr>
              <a:t>Study Case : Current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2" name="Google Shape;441;p29">
            <a:extLst>
              <a:ext uri="{FF2B5EF4-FFF2-40B4-BE49-F238E27FC236}">
                <a16:creationId xmlns:a16="http://schemas.microsoft.com/office/drawing/2014/main" id="{9EA15F33-C30F-A2C4-480C-04146253FD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44660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>
                <a:effectLst/>
              </a:rPr>
              <a:t>Due to a high amount of bad report, Triage team don’t even try to understand report </a:t>
            </a:r>
            <a:r>
              <a:rPr lang="en-GB" dirty="0">
                <a:solidFill>
                  <a:schemeClr val="accent3"/>
                </a:solidFill>
              </a:rPr>
              <a:t>&lt;/p&gt; </a:t>
            </a:r>
            <a:endParaRPr lang="en-GB" dirty="0">
              <a:effectLst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BAAD2F2-7E42-DD8A-F779-8CE816F8F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526" y="2758190"/>
            <a:ext cx="6246948" cy="327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5BCC8DD5-3DCE-38A2-D85A-F329D6645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7FC401A5-9402-B263-A11A-7A535DFBE0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Pentest and others activities</a:t>
            </a:r>
            <a:endParaRPr sz="5400" dirty="0">
              <a:solidFill>
                <a:schemeClr val="accent2"/>
              </a:solidFill>
            </a:endParaRPr>
          </a:p>
        </p:txBody>
      </p:sp>
      <p:pic>
        <p:nvPicPr>
          <p:cNvPr id="406" name="Image 405">
            <a:extLst>
              <a:ext uri="{FF2B5EF4-FFF2-40B4-BE49-F238E27FC236}">
                <a16:creationId xmlns:a16="http://schemas.microsoft.com/office/drawing/2014/main" id="{1FB7B084-0130-F285-76AF-FF3E207B8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05" y="1844055"/>
            <a:ext cx="8637390" cy="444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13166CD2-B5DB-2D4B-C929-912881B05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631D26E5-23A6-5A09-331F-AE5937621D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Pentest types</a:t>
            </a:r>
            <a:endParaRPr sz="5400" dirty="0">
              <a:solidFill>
                <a:schemeClr val="accent2"/>
              </a:solidFill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2EFCFFD1-D449-B35B-FBA5-08A3E614F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0228222"/>
              </p:ext>
            </p:extLst>
          </p:nvPr>
        </p:nvGraphicFramePr>
        <p:xfrm>
          <a:off x="1783067" y="2152107"/>
          <a:ext cx="7880245" cy="329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e 2">
            <a:extLst>
              <a:ext uri="{FF2B5EF4-FFF2-40B4-BE49-F238E27FC236}">
                <a16:creationId xmlns:a16="http://schemas.microsoft.com/office/drawing/2014/main" id="{16F08DE2-A182-68B9-EDFE-E74E816E35AC}"/>
              </a:ext>
            </a:extLst>
          </p:cNvPr>
          <p:cNvGrpSpPr/>
          <p:nvPr/>
        </p:nvGrpSpPr>
        <p:grpSpPr>
          <a:xfrm>
            <a:off x="5549967" y="2172888"/>
            <a:ext cx="5271210" cy="3197378"/>
            <a:chOff x="4634829" y="1021891"/>
            <a:chExt cx="5070280" cy="3377487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977E030-F30E-8901-8569-4757F7051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4634829" y="1021891"/>
              <a:ext cx="5070280" cy="3377487"/>
            </a:xfrm>
            <a:prstGeom prst="parallelogram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F9BD8E4F-1273-3F53-8042-97EBA9AA2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634829" y="1021892"/>
              <a:ext cx="5070280" cy="3377477"/>
            </a:xfrm>
            <a:prstGeom prst="parallelogram">
              <a:avLst/>
            </a:prstGeom>
          </p:spPr>
        </p:pic>
      </p:grp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627D088-066B-11C9-0EB7-40683116733A}"/>
              </a:ext>
            </a:extLst>
          </p:cNvPr>
          <p:cNvSpPr/>
          <p:nvPr/>
        </p:nvSpPr>
        <p:spPr>
          <a:xfrm>
            <a:off x="1559859" y="4208929"/>
            <a:ext cx="4536141" cy="1358153"/>
          </a:xfrm>
          <a:prstGeom prst="roundRect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15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1470189B-DB24-42D1-E324-65642304B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07A094D7-58A4-64C0-6A60-B84B04AE9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Pentest process in companies</a:t>
            </a:r>
            <a:endParaRPr sz="5400" dirty="0">
              <a:solidFill>
                <a:schemeClr val="accent2"/>
              </a:solidFill>
            </a:endParaRPr>
          </a:p>
        </p:txBody>
      </p:sp>
      <p:grpSp>
        <p:nvGrpSpPr>
          <p:cNvPr id="404" name="Group 3">
            <a:extLst>
              <a:ext uri="{FF2B5EF4-FFF2-40B4-BE49-F238E27FC236}">
                <a16:creationId xmlns:a16="http://schemas.microsoft.com/office/drawing/2014/main" id="{ACFFFAA2-FD6A-E881-0912-92862D5E7F10}"/>
              </a:ext>
            </a:extLst>
          </p:cNvPr>
          <p:cNvGrpSpPr/>
          <p:nvPr/>
        </p:nvGrpSpPr>
        <p:grpSpPr>
          <a:xfrm>
            <a:off x="3334870" y="1536439"/>
            <a:ext cx="4673884" cy="4618288"/>
            <a:chOff x="4199068" y="646963"/>
            <a:chExt cx="6351005" cy="6325337"/>
          </a:xfrm>
        </p:grpSpPr>
        <p:sp>
          <p:nvSpPr>
            <p:cNvPr id="405" name="Oval 4">
              <a:extLst>
                <a:ext uri="{FF2B5EF4-FFF2-40B4-BE49-F238E27FC236}">
                  <a16:creationId xmlns:a16="http://schemas.microsoft.com/office/drawing/2014/main" id="{2057B497-CD56-4C2E-CB90-E6909239B733}"/>
                </a:ext>
              </a:extLst>
            </p:cNvPr>
            <p:cNvSpPr/>
            <p:nvPr/>
          </p:nvSpPr>
          <p:spPr>
            <a:xfrm rot="1582756">
              <a:off x="4703499" y="2695709"/>
              <a:ext cx="2905739" cy="559769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19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07" name="Freeform 5">
              <a:extLst>
                <a:ext uri="{FF2B5EF4-FFF2-40B4-BE49-F238E27FC236}">
                  <a16:creationId xmlns:a16="http://schemas.microsoft.com/office/drawing/2014/main" id="{EB43D64C-52C2-21AD-222E-03D765E4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068" y="646963"/>
              <a:ext cx="6351005" cy="6325337"/>
            </a:xfrm>
            <a:custGeom>
              <a:avLst/>
              <a:gdLst>
                <a:gd name="T0" fmla="*/ 829 w 1117"/>
                <a:gd name="T1" fmla="*/ 1112 h 1113"/>
                <a:gd name="T2" fmla="*/ 819 w 1117"/>
                <a:gd name="T3" fmla="*/ 565 h 1113"/>
                <a:gd name="T4" fmla="*/ 283 w 1117"/>
                <a:gd name="T5" fmla="*/ 93 h 1113"/>
                <a:gd name="T6" fmla="*/ 343 w 1117"/>
                <a:gd name="T7" fmla="*/ 93 h 1113"/>
                <a:gd name="T8" fmla="*/ 245 w 1117"/>
                <a:gd name="T9" fmla="*/ 0 h 1113"/>
                <a:gd name="T10" fmla="*/ 149 w 1117"/>
                <a:gd name="T11" fmla="*/ 96 h 1113"/>
                <a:gd name="T12" fmla="*/ 211 w 1117"/>
                <a:gd name="T13" fmla="*/ 96 h 1113"/>
                <a:gd name="T14" fmla="*/ 279 w 1117"/>
                <a:gd name="T15" fmla="*/ 424 h 1113"/>
                <a:gd name="T16" fmla="*/ 529 w 1117"/>
                <a:gd name="T17" fmla="*/ 695 h 1113"/>
                <a:gd name="T18" fmla="*/ 0 w 1117"/>
                <a:gd name="T19" fmla="*/ 1113 h 1113"/>
                <a:gd name="T20" fmla="*/ 829 w 1117"/>
                <a:gd name="T21" fmla="*/ 1112 h 1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7" h="1113">
                  <a:moveTo>
                    <a:pt x="829" y="1112"/>
                  </a:moveTo>
                  <a:cubicBezTo>
                    <a:pt x="829" y="1112"/>
                    <a:pt x="1117" y="775"/>
                    <a:pt x="819" y="565"/>
                  </a:cubicBezTo>
                  <a:cubicBezTo>
                    <a:pt x="521" y="355"/>
                    <a:pt x="289" y="468"/>
                    <a:pt x="283" y="93"/>
                  </a:cubicBezTo>
                  <a:cubicBezTo>
                    <a:pt x="343" y="93"/>
                    <a:pt x="343" y="93"/>
                    <a:pt x="343" y="93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149" y="96"/>
                    <a:pt x="149" y="96"/>
                    <a:pt x="149" y="96"/>
                  </a:cubicBezTo>
                  <a:cubicBezTo>
                    <a:pt x="211" y="96"/>
                    <a:pt x="211" y="96"/>
                    <a:pt x="211" y="96"/>
                  </a:cubicBezTo>
                  <a:cubicBezTo>
                    <a:pt x="211" y="96"/>
                    <a:pt x="191" y="339"/>
                    <a:pt x="279" y="424"/>
                  </a:cubicBezTo>
                  <a:cubicBezTo>
                    <a:pt x="367" y="509"/>
                    <a:pt x="518" y="559"/>
                    <a:pt x="529" y="695"/>
                  </a:cubicBezTo>
                  <a:cubicBezTo>
                    <a:pt x="538" y="825"/>
                    <a:pt x="417" y="947"/>
                    <a:pt x="0" y="1113"/>
                  </a:cubicBezTo>
                  <a:lnTo>
                    <a:pt x="829" y="1112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408" name="Freeform 6">
              <a:extLst>
                <a:ext uri="{FF2B5EF4-FFF2-40B4-BE49-F238E27FC236}">
                  <a16:creationId xmlns:a16="http://schemas.microsoft.com/office/drawing/2014/main" id="{2CEBD2F6-7CEE-3024-5843-B2174DDA6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8644" y="1162107"/>
              <a:ext cx="3147779" cy="5797493"/>
            </a:xfrm>
            <a:custGeom>
              <a:avLst/>
              <a:gdLst>
                <a:gd name="T0" fmla="*/ 274 w 555"/>
                <a:gd name="T1" fmla="*/ 1022 h 1022"/>
                <a:gd name="T2" fmla="*/ 518 w 555"/>
                <a:gd name="T3" fmla="*/ 628 h 1022"/>
                <a:gd name="T4" fmla="*/ 38 w 555"/>
                <a:gd name="T5" fmla="*/ 0 h 1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55" h="1022">
                  <a:moveTo>
                    <a:pt x="274" y="1022"/>
                  </a:moveTo>
                  <a:cubicBezTo>
                    <a:pt x="274" y="1022"/>
                    <a:pt x="555" y="831"/>
                    <a:pt x="518" y="628"/>
                  </a:cubicBezTo>
                  <a:cubicBezTo>
                    <a:pt x="477" y="411"/>
                    <a:pt x="0" y="394"/>
                    <a:pt x="38" y="0"/>
                  </a:cubicBezTo>
                </a:path>
              </a:pathLst>
            </a:custGeom>
            <a:noFill/>
            <a:ln w="31750" cap="flat">
              <a:solidFill>
                <a:sysClr val="window" lastClr="FFFFFF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grpSp>
        <p:nvGrpSpPr>
          <p:cNvPr id="409" name="Group 15">
            <a:extLst>
              <a:ext uri="{FF2B5EF4-FFF2-40B4-BE49-F238E27FC236}">
                <a16:creationId xmlns:a16="http://schemas.microsoft.com/office/drawing/2014/main" id="{E3D85ACC-DF09-97B2-F928-ABE6EFFEB4B6}"/>
              </a:ext>
            </a:extLst>
          </p:cNvPr>
          <p:cNvGrpSpPr/>
          <p:nvPr/>
        </p:nvGrpSpPr>
        <p:grpSpPr>
          <a:xfrm>
            <a:off x="4178411" y="1677429"/>
            <a:ext cx="4476863" cy="1052234"/>
            <a:chOff x="5355125" y="1157771"/>
            <a:chExt cx="4476862" cy="1052235"/>
          </a:xfrm>
        </p:grpSpPr>
        <p:sp>
          <p:nvSpPr>
            <p:cNvPr id="410" name="Oval 16">
              <a:extLst>
                <a:ext uri="{FF2B5EF4-FFF2-40B4-BE49-F238E27FC236}">
                  <a16:creationId xmlns:a16="http://schemas.microsoft.com/office/drawing/2014/main" id="{F4AF93BD-BF54-66AF-76A9-CDE15BFAF8C8}"/>
                </a:ext>
              </a:extLst>
            </p:cNvPr>
            <p:cNvSpPr/>
            <p:nvPr/>
          </p:nvSpPr>
          <p:spPr>
            <a:xfrm>
              <a:off x="5482932" y="2069379"/>
              <a:ext cx="557833" cy="140627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27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1" name="Teardrop 17">
              <a:extLst>
                <a:ext uri="{FF2B5EF4-FFF2-40B4-BE49-F238E27FC236}">
                  <a16:creationId xmlns:a16="http://schemas.microsoft.com/office/drawing/2014/main" id="{909A2A6F-EA77-1010-FE75-99CE91449806}"/>
                </a:ext>
              </a:extLst>
            </p:cNvPr>
            <p:cNvSpPr/>
            <p:nvPr/>
          </p:nvSpPr>
          <p:spPr>
            <a:xfrm rot="8100000">
              <a:off x="5355125" y="1157771"/>
              <a:ext cx="813449" cy="813449"/>
            </a:xfrm>
            <a:prstGeom prst="teardrop">
              <a:avLst/>
            </a:prstGeom>
            <a:solidFill>
              <a:srgbClr val="27509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2" name="Oval 18">
              <a:extLst>
                <a:ext uri="{FF2B5EF4-FFF2-40B4-BE49-F238E27FC236}">
                  <a16:creationId xmlns:a16="http://schemas.microsoft.com/office/drawing/2014/main" id="{8ADA1DC5-BA13-94FC-5391-FFD135C57615}"/>
                </a:ext>
              </a:extLst>
            </p:cNvPr>
            <p:cNvSpPr/>
            <p:nvPr/>
          </p:nvSpPr>
          <p:spPr>
            <a:xfrm>
              <a:off x="5496385" y="1299032"/>
              <a:ext cx="530927" cy="53092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3" name="Content Placeholder 2">
              <a:extLst>
                <a:ext uri="{FF2B5EF4-FFF2-40B4-BE49-F238E27FC236}">
                  <a16:creationId xmlns:a16="http://schemas.microsoft.com/office/drawing/2014/main" id="{13C596D4-C2F8-155B-66E7-28E133633B50}"/>
                </a:ext>
              </a:extLst>
            </p:cNvPr>
            <p:cNvSpPr txBox="1">
              <a:spLocks/>
            </p:cNvSpPr>
            <p:nvPr/>
          </p:nvSpPr>
          <p:spPr>
            <a:xfrm>
              <a:off x="6549035" y="1194326"/>
              <a:ext cx="3282952" cy="714235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Restitution meeting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 report is presented to project team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team and vendor can plan fix and reset environment if needed</a:t>
              </a:r>
            </a:p>
          </p:txBody>
        </p:sp>
        <p:grpSp>
          <p:nvGrpSpPr>
            <p:cNvPr id="414" name="Group 20">
              <a:extLst>
                <a:ext uri="{FF2B5EF4-FFF2-40B4-BE49-F238E27FC236}">
                  <a16:creationId xmlns:a16="http://schemas.microsoft.com/office/drawing/2014/main" id="{E6C81D73-9DE0-0AFC-64C5-307C965D9872}"/>
                </a:ext>
              </a:extLst>
            </p:cNvPr>
            <p:cNvGrpSpPr/>
            <p:nvPr/>
          </p:nvGrpSpPr>
          <p:grpSpPr>
            <a:xfrm>
              <a:off x="5620724" y="1401188"/>
              <a:ext cx="284163" cy="279399"/>
              <a:chOff x="7615238" y="3059113"/>
              <a:chExt cx="284163" cy="279399"/>
            </a:xfrm>
            <a:solidFill>
              <a:srgbClr val="27509B"/>
            </a:solidFill>
          </p:grpSpPr>
          <p:sp>
            <p:nvSpPr>
              <p:cNvPr id="415" name="Freeform 282">
                <a:extLst>
                  <a:ext uri="{FF2B5EF4-FFF2-40B4-BE49-F238E27FC236}">
                    <a16:creationId xmlns:a16="http://schemas.microsoft.com/office/drawing/2014/main" id="{DBEC81F9-E0C2-2234-6007-E86DA29D1B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6200" y="3059113"/>
                <a:ext cx="123825" cy="127000"/>
              </a:xfrm>
              <a:custGeom>
                <a:avLst/>
                <a:gdLst>
                  <a:gd name="T0" fmla="*/ 198 w 389"/>
                  <a:gd name="T1" fmla="*/ 284 h 404"/>
                  <a:gd name="T2" fmla="*/ 190 w 389"/>
                  <a:gd name="T3" fmla="*/ 284 h 404"/>
                  <a:gd name="T4" fmla="*/ 94 w 389"/>
                  <a:gd name="T5" fmla="*/ 347 h 404"/>
                  <a:gd name="T6" fmla="*/ 134 w 389"/>
                  <a:gd name="T7" fmla="*/ 253 h 404"/>
                  <a:gd name="T8" fmla="*/ 132 w 389"/>
                  <a:gd name="T9" fmla="*/ 245 h 404"/>
                  <a:gd name="T10" fmla="*/ 56 w 389"/>
                  <a:gd name="T11" fmla="*/ 179 h 404"/>
                  <a:gd name="T12" fmla="*/ 155 w 389"/>
                  <a:gd name="T13" fmla="*/ 178 h 404"/>
                  <a:gd name="T14" fmla="*/ 161 w 389"/>
                  <a:gd name="T15" fmla="*/ 173 h 404"/>
                  <a:gd name="T16" fmla="*/ 194 w 389"/>
                  <a:gd name="T17" fmla="*/ 67 h 404"/>
                  <a:gd name="T18" fmla="*/ 227 w 389"/>
                  <a:gd name="T19" fmla="*/ 173 h 404"/>
                  <a:gd name="T20" fmla="*/ 234 w 389"/>
                  <a:gd name="T21" fmla="*/ 178 h 404"/>
                  <a:gd name="T22" fmla="*/ 333 w 389"/>
                  <a:gd name="T23" fmla="*/ 179 h 404"/>
                  <a:gd name="T24" fmla="*/ 256 w 389"/>
                  <a:gd name="T25" fmla="*/ 247 h 404"/>
                  <a:gd name="T26" fmla="*/ 255 w 389"/>
                  <a:gd name="T27" fmla="*/ 255 h 404"/>
                  <a:gd name="T28" fmla="*/ 295 w 389"/>
                  <a:gd name="T29" fmla="*/ 347 h 404"/>
                  <a:gd name="T30" fmla="*/ 329 w 389"/>
                  <a:gd name="T31" fmla="*/ 404 h 404"/>
                  <a:gd name="T32" fmla="*/ 339 w 389"/>
                  <a:gd name="T33" fmla="*/ 400 h 404"/>
                  <a:gd name="T34" fmla="*/ 343 w 389"/>
                  <a:gd name="T35" fmla="*/ 392 h 404"/>
                  <a:gd name="T36" fmla="*/ 343 w 389"/>
                  <a:gd name="T37" fmla="*/ 383 h 404"/>
                  <a:gd name="T38" fmla="*/ 383 w 389"/>
                  <a:gd name="T39" fmla="*/ 176 h 404"/>
                  <a:gd name="T40" fmla="*/ 388 w 389"/>
                  <a:gd name="T41" fmla="*/ 168 h 404"/>
                  <a:gd name="T42" fmla="*/ 388 w 389"/>
                  <a:gd name="T43" fmla="*/ 159 h 404"/>
                  <a:gd name="T44" fmla="*/ 382 w 389"/>
                  <a:gd name="T45" fmla="*/ 152 h 404"/>
                  <a:gd name="T46" fmla="*/ 374 w 389"/>
                  <a:gd name="T47" fmla="*/ 149 h 404"/>
                  <a:gd name="T48" fmla="*/ 208 w 389"/>
                  <a:gd name="T49" fmla="*/ 10 h 404"/>
                  <a:gd name="T50" fmla="*/ 203 w 389"/>
                  <a:gd name="T51" fmla="*/ 3 h 404"/>
                  <a:gd name="T52" fmla="*/ 194 w 389"/>
                  <a:gd name="T53" fmla="*/ 0 h 404"/>
                  <a:gd name="T54" fmla="*/ 186 w 389"/>
                  <a:gd name="T55" fmla="*/ 3 h 404"/>
                  <a:gd name="T56" fmla="*/ 180 w 389"/>
                  <a:gd name="T57" fmla="*/ 10 h 404"/>
                  <a:gd name="T58" fmla="*/ 15 w 389"/>
                  <a:gd name="T59" fmla="*/ 149 h 404"/>
                  <a:gd name="T60" fmla="*/ 6 w 389"/>
                  <a:gd name="T61" fmla="*/ 152 h 404"/>
                  <a:gd name="T62" fmla="*/ 1 w 389"/>
                  <a:gd name="T63" fmla="*/ 159 h 404"/>
                  <a:gd name="T64" fmla="*/ 1 w 389"/>
                  <a:gd name="T65" fmla="*/ 168 h 404"/>
                  <a:gd name="T66" fmla="*/ 5 w 389"/>
                  <a:gd name="T67" fmla="*/ 176 h 404"/>
                  <a:gd name="T68" fmla="*/ 46 w 389"/>
                  <a:gd name="T69" fmla="*/ 383 h 404"/>
                  <a:gd name="T70" fmla="*/ 46 w 389"/>
                  <a:gd name="T71" fmla="*/ 392 h 404"/>
                  <a:gd name="T72" fmla="*/ 50 w 389"/>
                  <a:gd name="T73" fmla="*/ 400 h 404"/>
                  <a:gd name="T74" fmla="*/ 58 w 389"/>
                  <a:gd name="T75" fmla="*/ 404 h 404"/>
                  <a:gd name="T76" fmla="*/ 68 w 389"/>
                  <a:gd name="T77" fmla="*/ 401 h 404"/>
                  <a:gd name="T78" fmla="*/ 320 w 389"/>
                  <a:gd name="T79" fmla="*/ 401 h 404"/>
                  <a:gd name="T80" fmla="*/ 329 w 389"/>
                  <a:gd name="T81" fmla="*/ 40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9" h="404">
                    <a:moveTo>
                      <a:pt x="203" y="286"/>
                    </a:moveTo>
                    <a:lnTo>
                      <a:pt x="198" y="284"/>
                    </a:lnTo>
                    <a:lnTo>
                      <a:pt x="194" y="284"/>
                    </a:lnTo>
                    <a:lnTo>
                      <a:pt x="190" y="284"/>
                    </a:lnTo>
                    <a:lnTo>
                      <a:pt x="186" y="286"/>
                    </a:lnTo>
                    <a:lnTo>
                      <a:pt x="94" y="347"/>
                    </a:lnTo>
                    <a:lnTo>
                      <a:pt x="133" y="259"/>
                    </a:lnTo>
                    <a:lnTo>
                      <a:pt x="134" y="253"/>
                    </a:lnTo>
                    <a:lnTo>
                      <a:pt x="134" y="249"/>
                    </a:lnTo>
                    <a:lnTo>
                      <a:pt x="132" y="245"/>
                    </a:lnTo>
                    <a:lnTo>
                      <a:pt x="129" y="240"/>
                    </a:lnTo>
                    <a:lnTo>
                      <a:pt x="56" y="179"/>
                    </a:lnTo>
                    <a:lnTo>
                      <a:pt x="149" y="179"/>
                    </a:lnTo>
                    <a:lnTo>
                      <a:pt x="155" y="178"/>
                    </a:lnTo>
                    <a:lnTo>
                      <a:pt x="158" y="176"/>
                    </a:lnTo>
                    <a:lnTo>
                      <a:pt x="161" y="173"/>
                    </a:lnTo>
                    <a:lnTo>
                      <a:pt x="163" y="169"/>
                    </a:lnTo>
                    <a:lnTo>
                      <a:pt x="194" y="67"/>
                    </a:lnTo>
                    <a:lnTo>
                      <a:pt x="225" y="169"/>
                    </a:lnTo>
                    <a:lnTo>
                      <a:pt x="227" y="173"/>
                    </a:lnTo>
                    <a:lnTo>
                      <a:pt x="231" y="176"/>
                    </a:lnTo>
                    <a:lnTo>
                      <a:pt x="234" y="178"/>
                    </a:lnTo>
                    <a:lnTo>
                      <a:pt x="239" y="179"/>
                    </a:lnTo>
                    <a:lnTo>
                      <a:pt x="333" y="179"/>
                    </a:lnTo>
                    <a:lnTo>
                      <a:pt x="259" y="242"/>
                    </a:lnTo>
                    <a:lnTo>
                      <a:pt x="256" y="247"/>
                    </a:lnTo>
                    <a:lnTo>
                      <a:pt x="255" y="251"/>
                    </a:lnTo>
                    <a:lnTo>
                      <a:pt x="255" y="255"/>
                    </a:lnTo>
                    <a:lnTo>
                      <a:pt x="256" y="260"/>
                    </a:lnTo>
                    <a:lnTo>
                      <a:pt x="295" y="347"/>
                    </a:lnTo>
                    <a:lnTo>
                      <a:pt x="203" y="286"/>
                    </a:lnTo>
                    <a:close/>
                    <a:moveTo>
                      <a:pt x="329" y="404"/>
                    </a:moveTo>
                    <a:lnTo>
                      <a:pt x="334" y="403"/>
                    </a:lnTo>
                    <a:lnTo>
                      <a:pt x="339" y="400"/>
                    </a:lnTo>
                    <a:lnTo>
                      <a:pt x="342" y="396"/>
                    </a:lnTo>
                    <a:lnTo>
                      <a:pt x="343" y="392"/>
                    </a:lnTo>
                    <a:lnTo>
                      <a:pt x="344" y="387"/>
                    </a:lnTo>
                    <a:lnTo>
                      <a:pt x="343" y="383"/>
                    </a:lnTo>
                    <a:lnTo>
                      <a:pt x="287" y="259"/>
                    </a:lnTo>
                    <a:lnTo>
                      <a:pt x="383" y="176"/>
                    </a:lnTo>
                    <a:lnTo>
                      <a:pt x="387" y="172"/>
                    </a:lnTo>
                    <a:lnTo>
                      <a:pt x="388" y="168"/>
                    </a:lnTo>
                    <a:lnTo>
                      <a:pt x="389" y="163"/>
                    </a:lnTo>
                    <a:lnTo>
                      <a:pt x="388" y="159"/>
                    </a:lnTo>
                    <a:lnTo>
                      <a:pt x="386" y="155"/>
                    </a:lnTo>
                    <a:lnTo>
                      <a:pt x="382" y="152"/>
                    </a:lnTo>
                    <a:lnTo>
                      <a:pt x="378" y="151"/>
                    </a:lnTo>
                    <a:lnTo>
                      <a:pt x="374" y="149"/>
                    </a:lnTo>
                    <a:lnTo>
                      <a:pt x="250" y="149"/>
                    </a:lnTo>
                    <a:lnTo>
                      <a:pt x="208" y="10"/>
                    </a:lnTo>
                    <a:lnTo>
                      <a:pt x="206" y="6"/>
                    </a:lnTo>
                    <a:lnTo>
                      <a:pt x="203" y="3"/>
                    </a:lnTo>
                    <a:lnTo>
                      <a:pt x="198" y="1"/>
                    </a:lnTo>
                    <a:lnTo>
                      <a:pt x="194" y="0"/>
                    </a:lnTo>
                    <a:lnTo>
                      <a:pt x="190" y="1"/>
                    </a:lnTo>
                    <a:lnTo>
                      <a:pt x="186" y="3"/>
                    </a:lnTo>
                    <a:lnTo>
                      <a:pt x="182" y="6"/>
                    </a:lnTo>
                    <a:lnTo>
                      <a:pt x="180" y="10"/>
                    </a:lnTo>
                    <a:lnTo>
                      <a:pt x="139" y="149"/>
                    </a:lnTo>
                    <a:lnTo>
                      <a:pt x="15" y="149"/>
                    </a:lnTo>
                    <a:lnTo>
                      <a:pt x="10" y="151"/>
                    </a:lnTo>
                    <a:lnTo>
                      <a:pt x="6" y="152"/>
                    </a:lnTo>
                    <a:lnTo>
                      <a:pt x="3" y="155"/>
                    </a:lnTo>
                    <a:lnTo>
                      <a:pt x="1" y="159"/>
                    </a:lnTo>
                    <a:lnTo>
                      <a:pt x="0" y="163"/>
                    </a:lnTo>
                    <a:lnTo>
                      <a:pt x="1" y="168"/>
                    </a:lnTo>
                    <a:lnTo>
                      <a:pt x="2" y="172"/>
                    </a:lnTo>
                    <a:lnTo>
                      <a:pt x="5" y="176"/>
                    </a:lnTo>
                    <a:lnTo>
                      <a:pt x="101" y="256"/>
                    </a:lnTo>
                    <a:lnTo>
                      <a:pt x="46" y="383"/>
                    </a:lnTo>
                    <a:lnTo>
                      <a:pt x="44" y="387"/>
                    </a:lnTo>
                    <a:lnTo>
                      <a:pt x="46" y="392"/>
                    </a:lnTo>
                    <a:lnTo>
                      <a:pt x="47" y="396"/>
                    </a:lnTo>
                    <a:lnTo>
                      <a:pt x="50" y="400"/>
                    </a:lnTo>
                    <a:lnTo>
                      <a:pt x="54" y="403"/>
                    </a:lnTo>
                    <a:lnTo>
                      <a:pt x="58" y="404"/>
                    </a:lnTo>
                    <a:lnTo>
                      <a:pt x="64" y="403"/>
                    </a:lnTo>
                    <a:lnTo>
                      <a:pt x="68" y="401"/>
                    </a:lnTo>
                    <a:lnTo>
                      <a:pt x="194" y="317"/>
                    </a:lnTo>
                    <a:lnTo>
                      <a:pt x="320" y="401"/>
                    </a:lnTo>
                    <a:lnTo>
                      <a:pt x="325" y="403"/>
                    </a:lnTo>
                    <a:lnTo>
                      <a:pt x="329" y="404"/>
                    </a:lnTo>
                    <a:lnTo>
                      <a:pt x="329" y="404"/>
                    </a:lnTo>
                    <a:close/>
                  </a:path>
                </a:pathLst>
              </a:custGeom>
              <a:solidFill>
                <a:srgbClr val="275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6" name="Freeform 283">
                <a:extLst>
                  <a:ext uri="{FF2B5EF4-FFF2-40B4-BE49-F238E27FC236}">
                    <a16:creationId xmlns:a16="http://schemas.microsoft.com/office/drawing/2014/main" id="{D47A3F0F-9636-741F-A101-6D516A0670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7163" y="3209925"/>
                <a:ext cx="122238" cy="128587"/>
              </a:xfrm>
              <a:custGeom>
                <a:avLst/>
                <a:gdLst>
                  <a:gd name="T0" fmla="*/ 257 w 388"/>
                  <a:gd name="T1" fmla="*/ 246 h 403"/>
                  <a:gd name="T2" fmla="*/ 255 w 388"/>
                  <a:gd name="T3" fmla="*/ 254 h 403"/>
                  <a:gd name="T4" fmla="*/ 294 w 388"/>
                  <a:gd name="T5" fmla="*/ 347 h 403"/>
                  <a:gd name="T6" fmla="*/ 199 w 388"/>
                  <a:gd name="T7" fmla="*/ 284 h 403"/>
                  <a:gd name="T8" fmla="*/ 190 w 388"/>
                  <a:gd name="T9" fmla="*/ 284 h 403"/>
                  <a:gd name="T10" fmla="*/ 94 w 388"/>
                  <a:gd name="T11" fmla="*/ 347 h 403"/>
                  <a:gd name="T12" fmla="*/ 135 w 388"/>
                  <a:gd name="T13" fmla="*/ 253 h 403"/>
                  <a:gd name="T14" fmla="*/ 133 w 388"/>
                  <a:gd name="T15" fmla="*/ 244 h 403"/>
                  <a:gd name="T16" fmla="*/ 56 w 388"/>
                  <a:gd name="T17" fmla="*/ 178 h 403"/>
                  <a:gd name="T18" fmla="*/ 154 w 388"/>
                  <a:gd name="T19" fmla="*/ 178 h 403"/>
                  <a:gd name="T20" fmla="*/ 162 w 388"/>
                  <a:gd name="T21" fmla="*/ 172 h 403"/>
                  <a:gd name="T22" fmla="*/ 195 w 388"/>
                  <a:gd name="T23" fmla="*/ 66 h 403"/>
                  <a:gd name="T24" fmla="*/ 227 w 388"/>
                  <a:gd name="T25" fmla="*/ 172 h 403"/>
                  <a:gd name="T26" fmla="*/ 234 w 388"/>
                  <a:gd name="T27" fmla="*/ 178 h 403"/>
                  <a:gd name="T28" fmla="*/ 334 w 388"/>
                  <a:gd name="T29" fmla="*/ 178 h 403"/>
                  <a:gd name="T30" fmla="*/ 388 w 388"/>
                  <a:gd name="T31" fmla="*/ 158 h 403"/>
                  <a:gd name="T32" fmla="*/ 382 w 388"/>
                  <a:gd name="T33" fmla="*/ 152 h 403"/>
                  <a:gd name="T34" fmla="*/ 373 w 388"/>
                  <a:gd name="T35" fmla="*/ 148 h 403"/>
                  <a:gd name="T36" fmla="*/ 209 w 388"/>
                  <a:gd name="T37" fmla="*/ 9 h 403"/>
                  <a:gd name="T38" fmla="*/ 203 w 388"/>
                  <a:gd name="T39" fmla="*/ 2 h 403"/>
                  <a:gd name="T40" fmla="*/ 195 w 388"/>
                  <a:gd name="T41" fmla="*/ 0 h 403"/>
                  <a:gd name="T42" fmla="*/ 185 w 388"/>
                  <a:gd name="T43" fmla="*/ 2 h 403"/>
                  <a:gd name="T44" fmla="*/ 180 w 388"/>
                  <a:gd name="T45" fmla="*/ 9 h 403"/>
                  <a:gd name="T46" fmla="*/ 15 w 388"/>
                  <a:gd name="T47" fmla="*/ 148 h 403"/>
                  <a:gd name="T48" fmla="*/ 6 w 388"/>
                  <a:gd name="T49" fmla="*/ 152 h 403"/>
                  <a:gd name="T50" fmla="*/ 1 w 388"/>
                  <a:gd name="T51" fmla="*/ 159 h 403"/>
                  <a:gd name="T52" fmla="*/ 0 w 388"/>
                  <a:gd name="T53" fmla="*/ 168 h 403"/>
                  <a:gd name="T54" fmla="*/ 5 w 388"/>
                  <a:gd name="T55" fmla="*/ 175 h 403"/>
                  <a:gd name="T56" fmla="*/ 46 w 388"/>
                  <a:gd name="T57" fmla="*/ 382 h 403"/>
                  <a:gd name="T58" fmla="*/ 45 w 388"/>
                  <a:gd name="T59" fmla="*/ 391 h 403"/>
                  <a:gd name="T60" fmla="*/ 50 w 388"/>
                  <a:gd name="T61" fmla="*/ 400 h 403"/>
                  <a:gd name="T62" fmla="*/ 59 w 388"/>
                  <a:gd name="T63" fmla="*/ 403 h 403"/>
                  <a:gd name="T64" fmla="*/ 69 w 388"/>
                  <a:gd name="T65" fmla="*/ 401 h 403"/>
                  <a:gd name="T66" fmla="*/ 321 w 388"/>
                  <a:gd name="T67" fmla="*/ 401 h 403"/>
                  <a:gd name="T68" fmla="*/ 328 w 388"/>
                  <a:gd name="T69" fmla="*/ 403 h 403"/>
                  <a:gd name="T70" fmla="*/ 338 w 388"/>
                  <a:gd name="T71" fmla="*/ 400 h 403"/>
                  <a:gd name="T72" fmla="*/ 343 w 388"/>
                  <a:gd name="T73" fmla="*/ 391 h 403"/>
                  <a:gd name="T74" fmla="*/ 342 w 388"/>
                  <a:gd name="T75" fmla="*/ 382 h 403"/>
                  <a:gd name="T76" fmla="*/ 384 w 388"/>
                  <a:gd name="T77" fmla="*/ 175 h 403"/>
                  <a:gd name="T78" fmla="*/ 388 w 388"/>
                  <a:gd name="T79" fmla="*/ 168 h 403"/>
                  <a:gd name="T80" fmla="*/ 388 w 388"/>
                  <a:gd name="T81" fmla="*/ 15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8" h="403">
                    <a:moveTo>
                      <a:pt x="260" y="243"/>
                    </a:moveTo>
                    <a:lnTo>
                      <a:pt x="257" y="246"/>
                    </a:lnTo>
                    <a:lnTo>
                      <a:pt x="256" y="250"/>
                    </a:lnTo>
                    <a:lnTo>
                      <a:pt x="255" y="254"/>
                    </a:lnTo>
                    <a:lnTo>
                      <a:pt x="256" y="260"/>
                    </a:lnTo>
                    <a:lnTo>
                      <a:pt x="294" y="347"/>
                    </a:lnTo>
                    <a:lnTo>
                      <a:pt x="202" y="286"/>
                    </a:lnTo>
                    <a:lnTo>
                      <a:pt x="199" y="284"/>
                    </a:lnTo>
                    <a:lnTo>
                      <a:pt x="195" y="283"/>
                    </a:lnTo>
                    <a:lnTo>
                      <a:pt x="190" y="284"/>
                    </a:lnTo>
                    <a:lnTo>
                      <a:pt x="186" y="286"/>
                    </a:lnTo>
                    <a:lnTo>
                      <a:pt x="94" y="347"/>
                    </a:lnTo>
                    <a:lnTo>
                      <a:pt x="134" y="258"/>
                    </a:lnTo>
                    <a:lnTo>
                      <a:pt x="135" y="253"/>
                    </a:lnTo>
                    <a:lnTo>
                      <a:pt x="134" y="248"/>
                    </a:lnTo>
                    <a:lnTo>
                      <a:pt x="133" y="244"/>
                    </a:lnTo>
                    <a:lnTo>
                      <a:pt x="129" y="240"/>
                    </a:lnTo>
                    <a:lnTo>
                      <a:pt x="56" y="178"/>
                    </a:lnTo>
                    <a:lnTo>
                      <a:pt x="150" y="178"/>
                    </a:lnTo>
                    <a:lnTo>
                      <a:pt x="154" y="178"/>
                    </a:lnTo>
                    <a:lnTo>
                      <a:pt x="158" y="176"/>
                    </a:lnTo>
                    <a:lnTo>
                      <a:pt x="162" y="172"/>
                    </a:lnTo>
                    <a:lnTo>
                      <a:pt x="164" y="168"/>
                    </a:lnTo>
                    <a:lnTo>
                      <a:pt x="195" y="66"/>
                    </a:lnTo>
                    <a:lnTo>
                      <a:pt x="225" y="168"/>
                    </a:lnTo>
                    <a:lnTo>
                      <a:pt x="227" y="172"/>
                    </a:lnTo>
                    <a:lnTo>
                      <a:pt x="230" y="176"/>
                    </a:lnTo>
                    <a:lnTo>
                      <a:pt x="234" y="178"/>
                    </a:lnTo>
                    <a:lnTo>
                      <a:pt x="240" y="178"/>
                    </a:lnTo>
                    <a:lnTo>
                      <a:pt x="334" y="178"/>
                    </a:lnTo>
                    <a:lnTo>
                      <a:pt x="260" y="243"/>
                    </a:lnTo>
                    <a:close/>
                    <a:moveTo>
                      <a:pt x="388" y="158"/>
                    </a:moveTo>
                    <a:lnTo>
                      <a:pt x="385" y="155"/>
                    </a:lnTo>
                    <a:lnTo>
                      <a:pt x="382" y="152"/>
                    </a:lnTo>
                    <a:lnTo>
                      <a:pt x="379" y="150"/>
                    </a:lnTo>
                    <a:lnTo>
                      <a:pt x="373" y="148"/>
                    </a:lnTo>
                    <a:lnTo>
                      <a:pt x="250" y="148"/>
                    </a:lnTo>
                    <a:lnTo>
                      <a:pt x="209" y="9"/>
                    </a:lnTo>
                    <a:lnTo>
                      <a:pt x="206" y="5"/>
                    </a:lnTo>
                    <a:lnTo>
                      <a:pt x="203" y="2"/>
                    </a:lnTo>
                    <a:lnTo>
                      <a:pt x="199" y="0"/>
                    </a:lnTo>
                    <a:lnTo>
                      <a:pt x="195" y="0"/>
                    </a:lnTo>
                    <a:lnTo>
                      <a:pt x="189" y="0"/>
                    </a:lnTo>
                    <a:lnTo>
                      <a:pt x="185" y="2"/>
                    </a:lnTo>
                    <a:lnTo>
                      <a:pt x="182" y="5"/>
                    </a:lnTo>
                    <a:lnTo>
                      <a:pt x="180" y="9"/>
                    </a:lnTo>
                    <a:lnTo>
                      <a:pt x="138" y="148"/>
                    </a:lnTo>
                    <a:lnTo>
                      <a:pt x="15" y="148"/>
                    </a:lnTo>
                    <a:lnTo>
                      <a:pt x="11" y="150"/>
                    </a:lnTo>
                    <a:lnTo>
                      <a:pt x="6" y="152"/>
                    </a:lnTo>
                    <a:lnTo>
                      <a:pt x="3" y="155"/>
                    </a:lnTo>
                    <a:lnTo>
                      <a:pt x="1" y="159"/>
                    </a:lnTo>
                    <a:lnTo>
                      <a:pt x="0" y="163"/>
                    </a:lnTo>
                    <a:lnTo>
                      <a:pt x="0" y="168"/>
                    </a:lnTo>
                    <a:lnTo>
                      <a:pt x="2" y="172"/>
                    </a:lnTo>
                    <a:lnTo>
                      <a:pt x="5" y="175"/>
                    </a:lnTo>
                    <a:lnTo>
                      <a:pt x="102" y="255"/>
                    </a:lnTo>
                    <a:lnTo>
                      <a:pt x="46" y="382"/>
                    </a:lnTo>
                    <a:lnTo>
                      <a:pt x="45" y="387"/>
                    </a:lnTo>
                    <a:lnTo>
                      <a:pt x="45" y="391"/>
                    </a:lnTo>
                    <a:lnTo>
                      <a:pt x="47" y="396"/>
                    </a:lnTo>
                    <a:lnTo>
                      <a:pt x="50" y="400"/>
                    </a:lnTo>
                    <a:lnTo>
                      <a:pt x="55" y="402"/>
                    </a:lnTo>
                    <a:lnTo>
                      <a:pt x="59" y="403"/>
                    </a:lnTo>
                    <a:lnTo>
                      <a:pt x="63" y="403"/>
                    </a:lnTo>
                    <a:lnTo>
                      <a:pt x="69" y="401"/>
                    </a:lnTo>
                    <a:lnTo>
                      <a:pt x="195" y="316"/>
                    </a:lnTo>
                    <a:lnTo>
                      <a:pt x="321" y="401"/>
                    </a:lnTo>
                    <a:lnTo>
                      <a:pt x="324" y="402"/>
                    </a:lnTo>
                    <a:lnTo>
                      <a:pt x="328" y="403"/>
                    </a:lnTo>
                    <a:lnTo>
                      <a:pt x="334" y="402"/>
                    </a:lnTo>
                    <a:lnTo>
                      <a:pt x="338" y="400"/>
                    </a:lnTo>
                    <a:lnTo>
                      <a:pt x="341" y="396"/>
                    </a:lnTo>
                    <a:lnTo>
                      <a:pt x="343" y="391"/>
                    </a:lnTo>
                    <a:lnTo>
                      <a:pt x="343" y="387"/>
                    </a:lnTo>
                    <a:lnTo>
                      <a:pt x="342" y="382"/>
                    </a:lnTo>
                    <a:lnTo>
                      <a:pt x="288" y="258"/>
                    </a:lnTo>
                    <a:lnTo>
                      <a:pt x="384" y="175"/>
                    </a:lnTo>
                    <a:lnTo>
                      <a:pt x="386" y="172"/>
                    </a:lnTo>
                    <a:lnTo>
                      <a:pt x="388" y="168"/>
                    </a:lnTo>
                    <a:lnTo>
                      <a:pt x="388" y="163"/>
                    </a:lnTo>
                    <a:lnTo>
                      <a:pt x="388" y="158"/>
                    </a:lnTo>
                    <a:close/>
                  </a:path>
                </a:pathLst>
              </a:custGeom>
              <a:solidFill>
                <a:srgbClr val="275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17" name="Freeform 284">
                <a:extLst>
                  <a:ext uri="{FF2B5EF4-FFF2-40B4-BE49-F238E27FC236}">
                    <a16:creationId xmlns:a16="http://schemas.microsoft.com/office/drawing/2014/main" id="{9E1A6DCA-A3FA-AE09-BB7D-646EC999A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15238" y="3209925"/>
                <a:ext cx="123825" cy="128587"/>
              </a:xfrm>
              <a:custGeom>
                <a:avLst/>
                <a:gdLst>
                  <a:gd name="T0" fmla="*/ 257 w 388"/>
                  <a:gd name="T1" fmla="*/ 246 h 403"/>
                  <a:gd name="T2" fmla="*/ 255 w 388"/>
                  <a:gd name="T3" fmla="*/ 254 h 403"/>
                  <a:gd name="T4" fmla="*/ 294 w 388"/>
                  <a:gd name="T5" fmla="*/ 347 h 403"/>
                  <a:gd name="T6" fmla="*/ 198 w 388"/>
                  <a:gd name="T7" fmla="*/ 284 h 403"/>
                  <a:gd name="T8" fmla="*/ 189 w 388"/>
                  <a:gd name="T9" fmla="*/ 284 h 403"/>
                  <a:gd name="T10" fmla="*/ 93 w 388"/>
                  <a:gd name="T11" fmla="*/ 347 h 403"/>
                  <a:gd name="T12" fmla="*/ 134 w 388"/>
                  <a:gd name="T13" fmla="*/ 253 h 403"/>
                  <a:gd name="T14" fmla="*/ 132 w 388"/>
                  <a:gd name="T15" fmla="*/ 244 h 403"/>
                  <a:gd name="T16" fmla="*/ 56 w 388"/>
                  <a:gd name="T17" fmla="*/ 178 h 403"/>
                  <a:gd name="T18" fmla="*/ 154 w 388"/>
                  <a:gd name="T19" fmla="*/ 178 h 403"/>
                  <a:gd name="T20" fmla="*/ 162 w 388"/>
                  <a:gd name="T21" fmla="*/ 172 h 403"/>
                  <a:gd name="T22" fmla="*/ 194 w 388"/>
                  <a:gd name="T23" fmla="*/ 66 h 403"/>
                  <a:gd name="T24" fmla="*/ 227 w 388"/>
                  <a:gd name="T25" fmla="*/ 172 h 403"/>
                  <a:gd name="T26" fmla="*/ 234 w 388"/>
                  <a:gd name="T27" fmla="*/ 178 h 403"/>
                  <a:gd name="T28" fmla="*/ 333 w 388"/>
                  <a:gd name="T29" fmla="*/ 178 h 403"/>
                  <a:gd name="T30" fmla="*/ 373 w 388"/>
                  <a:gd name="T31" fmla="*/ 148 h 403"/>
                  <a:gd name="T32" fmla="*/ 209 w 388"/>
                  <a:gd name="T33" fmla="*/ 9 h 403"/>
                  <a:gd name="T34" fmla="*/ 203 w 388"/>
                  <a:gd name="T35" fmla="*/ 2 h 403"/>
                  <a:gd name="T36" fmla="*/ 194 w 388"/>
                  <a:gd name="T37" fmla="*/ 0 h 403"/>
                  <a:gd name="T38" fmla="*/ 185 w 388"/>
                  <a:gd name="T39" fmla="*/ 2 h 403"/>
                  <a:gd name="T40" fmla="*/ 180 w 388"/>
                  <a:gd name="T41" fmla="*/ 9 h 403"/>
                  <a:gd name="T42" fmla="*/ 15 w 388"/>
                  <a:gd name="T43" fmla="*/ 148 h 403"/>
                  <a:gd name="T44" fmla="*/ 7 w 388"/>
                  <a:gd name="T45" fmla="*/ 152 h 403"/>
                  <a:gd name="T46" fmla="*/ 0 w 388"/>
                  <a:gd name="T47" fmla="*/ 159 h 403"/>
                  <a:gd name="T48" fmla="*/ 0 w 388"/>
                  <a:gd name="T49" fmla="*/ 168 h 403"/>
                  <a:gd name="T50" fmla="*/ 5 w 388"/>
                  <a:gd name="T51" fmla="*/ 175 h 403"/>
                  <a:gd name="T52" fmla="*/ 46 w 388"/>
                  <a:gd name="T53" fmla="*/ 382 h 403"/>
                  <a:gd name="T54" fmla="*/ 45 w 388"/>
                  <a:gd name="T55" fmla="*/ 391 h 403"/>
                  <a:gd name="T56" fmla="*/ 50 w 388"/>
                  <a:gd name="T57" fmla="*/ 400 h 403"/>
                  <a:gd name="T58" fmla="*/ 59 w 388"/>
                  <a:gd name="T59" fmla="*/ 403 h 403"/>
                  <a:gd name="T60" fmla="*/ 67 w 388"/>
                  <a:gd name="T61" fmla="*/ 401 h 403"/>
                  <a:gd name="T62" fmla="*/ 320 w 388"/>
                  <a:gd name="T63" fmla="*/ 401 h 403"/>
                  <a:gd name="T64" fmla="*/ 328 w 388"/>
                  <a:gd name="T65" fmla="*/ 403 h 403"/>
                  <a:gd name="T66" fmla="*/ 338 w 388"/>
                  <a:gd name="T67" fmla="*/ 400 h 403"/>
                  <a:gd name="T68" fmla="*/ 343 w 388"/>
                  <a:gd name="T69" fmla="*/ 391 h 403"/>
                  <a:gd name="T70" fmla="*/ 342 w 388"/>
                  <a:gd name="T71" fmla="*/ 382 h 403"/>
                  <a:gd name="T72" fmla="*/ 383 w 388"/>
                  <a:gd name="T73" fmla="*/ 175 h 403"/>
                  <a:gd name="T74" fmla="*/ 388 w 388"/>
                  <a:gd name="T75" fmla="*/ 168 h 403"/>
                  <a:gd name="T76" fmla="*/ 387 w 388"/>
                  <a:gd name="T77" fmla="*/ 158 h 403"/>
                  <a:gd name="T78" fmla="*/ 382 w 388"/>
                  <a:gd name="T79" fmla="*/ 152 h 403"/>
                  <a:gd name="T80" fmla="*/ 373 w 388"/>
                  <a:gd name="T81" fmla="*/ 148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88" h="403">
                    <a:moveTo>
                      <a:pt x="260" y="243"/>
                    </a:moveTo>
                    <a:lnTo>
                      <a:pt x="257" y="246"/>
                    </a:lnTo>
                    <a:lnTo>
                      <a:pt x="255" y="250"/>
                    </a:lnTo>
                    <a:lnTo>
                      <a:pt x="255" y="254"/>
                    </a:lnTo>
                    <a:lnTo>
                      <a:pt x="256" y="260"/>
                    </a:lnTo>
                    <a:lnTo>
                      <a:pt x="294" y="347"/>
                    </a:lnTo>
                    <a:lnTo>
                      <a:pt x="202" y="286"/>
                    </a:lnTo>
                    <a:lnTo>
                      <a:pt x="198" y="284"/>
                    </a:lnTo>
                    <a:lnTo>
                      <a:pt x="194" y="283"/>
                    </a:lnTo>
                    <a:lnTo>
                      <a:pt x="189" y="284"/>
                    </a:lnTo>
                    <a:lnTo>
                      <a:pt x="186" y="286"/>
                    </a:lnTo>
                    <a:lnTo>
                      <a:pt x="93" y="347"/>
                    </a:lnTo>
                    <a:lnTo>
                      <a:pt x="133" y="258"/>
                    </a:lnTo>
                    <a:lnTo>
                      <a:pt x="134" y="253"/>
                    </a:lnTo>
                    <a:lnTo>
                      <a:pt x="134" y="248"/>
                    </a:lnTo>
                    <a:lnTo>
                      <a:pt x="132" y="244"/>
                    </a:lnTo>
                    <a:lnTo>
                      <a:pt x="128" y="240"/>
                    </a:lnTo>
                    <a:lnTo>
                      <a:pt x="56" y="178"/>
                    </a:lnTo>
                    <a:lnTo>
                      <a:pt x="149" y="178"/>
                    </a:lnTo>
                    <a:lnTo>
                      <a:pt x="154" y="178"/>
                    </a:lnTo>
                    <a:lnTo>
                      <a:pt x="158" y="176"/>
                    </a:lnTo>
                    <a:lnTo>
                      <a:pt x="162" y="172"/>
                    </a:lnTo>
                    <a:lnTo>
                      <a:pt x="164" y="168"/>
                    </a:lnTo>
                    <a:lnTo>
                      <a:pt x="194" y="66"/>
                    </a:lnTo>
                    <a:lnTo>
                      <a:pt x="225" y="168"/>
                    </a:lnTo>
                    <a:lnTo>
                      <a:pt x="227" y="172"/>
                    </a:lnTo>
                    <a:lnTo>
                      <a:pt x="230" y="176"/>
                    </a:lnTo>
                    <a:lnTo>
                      <a:pt x="234" y="178"/>
                    </a:lnTo>
                    <a:lnTo>
                      <a:pt x="239" y="178"/>
                    </a:lnTo>
                    <a:lnTo>
                      <a:pt x="333" y="178"/>
                    </a:lnTo>
                    <a:lnTo>
                      <a:pt x="260" y="243"/>
                    </a:lnTo>
                    <a:close/>
                    <a:moveTo>
                      <a:pt x="373" y="148"/>
                    </a:moveTo>
                    <a:lnTo>
                      <a:pt x="250" y="148"/>
                    </a:lnTo>
                    <a:lnTo>
                      <a:pt x="209" y="9"/>
                    </a:lnTo>
                    <a:lnTo>
                      <a:pt x="207" y="5"/>
                    </a:lnTo>
                    <a:lnTo>
                      <a:pt x="203" y="2"/>
                    </a:lnTo>
                    <a:lnTo>
                      <a:pt x="199" y="0"/>
                    </a:lnTo>
                    <a:lnTo>
                      <a:pt x="194" y="0"/>
                    </a:lnTo>
                    <a:lnTo>
                      <a:pt x="189" y="0"/>
                    </a:lnTo>
                    <a:lnTo>
                      <a:pt x="185" y="2"/>
                    </a:lnTo>
                    <a:lnTo>
                      <a:pt x="182" y="5"/>
                    </a:lnTo>
                    <a:lnTo>
                      <a:pt x="180" y="9"/>
                    </a:lnTo>
                    <a:lnTo>
                      <a:pt x="138" y="148"/>
                    </a:lnTo>
                    <a:lnTo>
                      <a:pt x="15" y="148"/>
                    </a:lnTo>
                    <a:lnTo>
                      <a:pt x="10" y="150"/>
                    </a:lnTo>
                    <a:lnTo>
                      <a:pt x="7" y="152"/>
                    </a:lnTo>
                    <a:lnTo>
                      <a:pt x="3" y="155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8"/>
                    </a:lnTo>
                    <a:lnTo>
                      <a:pt x="2" y="172"/>
                    </a:lnTo>
                    <a:lnTo>
                      <a:pt x="5" y="175"/>
                    </a:lnTo>
                    <a:lnTo>
                      <a:pt x="101" y="255"/>
                    </a:lnTo>
                    <a:lnTo>
                      <a:pt x="46" y="382"/>
                    </a:lnTo>
                    <a:lnTo>
                      <a:pt x="45" y="387"/>
                    </a:lnTo>
                    <a:lnTo>
                      <a:pt x="45" y="391"/>
                    </a:lnTo>
                    <a:lnTo>
                      <a:pt x="47" y="396"/>
                    </a:lnTo>
                    <a:lnTo>
                      <a:pt x="50" y="400"/>
                    </a:lnTo>
                    <a:lnTo>
                      <a:pt x="54" y="402"/>
                    </a:lnTo>
                    <a:lnTo>
                      <a:pt x="59" y="403"/>
                    </a:lnTo>
                    <a:lnTo>
                      <a:pt x="63" y="403"/>
                    </a:lnTo>
                    <a:lnTo>
                      <a:pt x="67" y="401"/>
                    </a:lnTo>
                    <a:lnTo>
                      <a:pt x="194" y="316"/>
                    </a:lnTo>
                    <a:lnTo>
                      <a:pt x="320" y="401"/>
                    </a:lnTo>
                    <a:lnTo>
                      <a:pt x="324" y="402"/>
                    </a:lnTo>
                    <a:lnTo>
                      <a:pt x="328" y="403"/>
                    </a:lnTo>
                    <a:lnTo>
                      <a:pt x="334" y="402"/>
                    </a:lnTo>
                    <a:lnTo>
                      <a:pt x="338" y="400"/>
                    </a:lnTo>
                    <a:lnTo>
                      <a:pt x="341" y="396"/>
                    </a:lnTo>
                    <a:lnTo>
                      <a:pt x="343" y="391"/>
                    </a:lnTo>
                    <a:lnTo>
                      <a:pt x="343" y="387"/>
                    </a:lnTo>
                    <a:lnTo>
                      <a:pt x="342" y="382"/>
                    </a:lnTo>
                    <a:lnTo>
                      <a:pt x="288" y="258"/>
                    </a:lnTo>
                    <a:lnTo>
                      <a:pt x="383" y="175"/>
                    </a:lnTo>
                    <a:lnTo>
                      <a:pt x="386" y="172"/>
                    </a:lnTo>
                    <a:lnTo>
                      <a:pt x="388" y="168"/>
                    </a:lnTo>
                    <a:lnTo>
                      <a:pt x="388" y="163"/>
                    </a:lnTo>
                    <a:lnTo>
                      <a:pt x="387" y="158"/>
                    </a:lnTo>
                    <a:lnTo>
                      <a:pt x="385" y="155"/>
                    </a:lnTo>
                    <a:lnTo>
                      <a:pt x="382" y="152"/>
                    </a:lnTo>
                    <a:lnTo>
                      <a:pt x="378" y="150"/>
                    </a:lnTo>
                    <a:lnTo>
                      <a:pt x="373" y="148"/>
                    </a:lnTo>
                    <a:close/>
                  </a:path>
                </a:pathLst>
              </a:custGeom>
              <a:solidFill>
                <a:srgbClr val="27509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18" name="Group 24">
            <a:extLst>
              <a:ext uri="{FF2B5EF4-FFF2-40B4-BE49-F238E27FC236}">
                <a16:creationId xmlns:a16="http://schemas.microsoft.com/office/drawing/2014/main" id="{C9CADD60-C177-C798-AE60-5AFE99735304}"/>
              </a:ext>
            </a:extLst>
          </p:cNvPr>
          <p:cNvGrpSpPr/>
          <p:nvPr/>
        </p:nvGrpSpPr>
        <p:grpSpPr>
          <a:xfrm>
            <a:off x="6434026" y="4068989"/>
            <a:ext cx="5322044" cy="1126864"/>
            <a:chOff x="7398319" y="2510949"/>
            <a:chExt cx="9239470" cy="1883343"/>
          </a:xfrm>
        </p:grpSpPr>
        <p:sp>
          <p:nvSpPr>
            <p:cNvPr id="419" name="Oval 25">
              <a:extLst>
                <a:ext uri="{FF2B5EF4-FFF2-40B4-BE49-F238E27FC236}">
                  <a16:creationId xmlns:a16="http://schemas.microsoft.com/office/drawing/2014/main" id="{740829AC-B736-C484-012B-09B23333B307}"/>
                </a:ext>
              </a:extLst>
            </p:cNvPr>
            <p:cNvSpPr/>
            <p:nvPr/>
          </p:nvSpPr>
          <p:spPr>
            <a:xfrm>
              <a:off x="7584089" y="4158447"/>
              <a:ext cx="935537" cy="235845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27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0" name="Teardrop 26">
              <a:extLst>
                <a:ext uri="{FF2B5EF4-FFF2-40B4-BE49-F238E27FC236}">
                  <a16:creationId xmlns:a16="http://schemas.microsoft.com/office/drawing/2014/main" id="{9F4B0DA9-20B3-2A39-C0C1-255A579B56AC}"/>
                </a:ext>
              </a:extLst>
            </p:cNvPr>
            <p:cNvSpPr/>
            <p:nvPr/>
          </p:nvSpPr>
          <p:spPr>
            <a:xfrm rot="8100000">
              <a:off x="7398319" y="2667698"/>
              <a:ext cx="1326129" cy="1326127"/>
            </a:xfrm>
            <a:prstGeom prst="teardrop">
              <a:avLst/>
            </a:prstGeom>
            <a:solidFill>
              <a:srgbClr val="FCE5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1" name="Oval 27">
              <a:extLst>
                <a:ext uri="{FF2B5EF4-FFF2-40B4-BE49-F238E27FC236}">
                  <a16:creationId xmlns:a16="http://schemas.microsoft.com/office/drawing/2014/main" id="{9DCEEBF0-0A62-D64E-584A-274C7708BFFC}"/>
                </a:ext>
              </a:extLst>
            </p:cNvPr>
            <p:cNvSpPr/>
            <p:nvPr/>
          </p:nvSpPr>
          <p:spPr>
            <a:xfrm>
              <a:off x="7628610" y="2897988"/>
              <a:ext cx="865547" cy="86554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2" name="Content Placeholder 2">
              <a:extLst>
                <a:ext uri="{FF2B5EF4-FFF2-40B4-BE49-F238E27FC236}">
                  <a16:creationId xmlns:a16="http://schemas.microsoft.com/office/drawing/2014/main" id="{D998377E-A0A4-BAEC-3D3F-92F666A8C4E0}"/>
                </a:ext>
              </a:extLst>
            </p:cNvPr>
            <p:cNvSpPr txBox="1">
              <a:spLocks/>
            </p:cNvSpPr>
            <p:nvPr/>
          </p:nvSpPr>
          <p:spPr>
            <a:xfrm>
              <a:off x="9247439" y="2510949"/>
              <a:ext cx="7390350" cy="174260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Presentation meeting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Application presentation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Decisions taken: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Planning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team needs to fill pentest requirements file</a:t>
              </a:r>
            </a:p>
            <a:p>
              <a:pPr marL="228600" marR="0" lvl="0" indent="-2286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067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Project team prepare environment</a:t>
              </a:r>
            </a:p>
          </p:txBody>
        </p:sp>
        <p:grpSp>
          <p:nvGrpSpPr>
            <p:cNvPr id="423" name="Group 29">
              <a:extLst>
                <a:ext uri="{FF2B5EF4-FFF2-40B4-BE49-F238E27FC236}">
                  <a16:creationId xmlns:a16="http://schemas.microsoft.com/office/drawing/2014/main" id="{BFEAA3B3-10B1-4B3B-40D4-08F3B23B1022}"/>
                </a:ext>
              </a:extLst>
            </p:cNvPr>
            <p:cNvGrpSpPr/>
            <p:nvPr/>
          </p:nvGrpSpPr>
          <p:grpSpPr>
            <a:xfrm>
              <a:off x="7921041" y="3148013"/>
              <a:ext cx="280686" cy="365496"/>
              <a:chOff x="11066463" y="1360488"/>
              <a:chExt cx="220663" cy="287338"/>
            </a:xfrm>
            <a:solidFill>
              <a:srgbClr val="00205B"/>
            </a:solidFill>
          </p:grpSpPr>
          <p:sp>
            <p:nvSpPr>
              <p:cNvPr id="424" name="Freeform 180">
                <a:extLst>
                  <a:ext uri="{FF2B5EF4-FFF2-40B4-BE49-F238E27FC236}">
                    <a16:creationId xmlns:a16="http://schemas.microsoft.com/office/drawing/2014/main" id="{6DB94C2D-00F0-8FCB-3D03-093DE7BE93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66463" y="1360488"/>
                <a:ext cx="220663" cy="287338"/>
              </a:xfrm>
              <a:custGeom>
                <a:avLst/>
                <a:gdLst>
                  <a:gd name="T0" fmla="*/ 30 w 691"/>
                  <a:gd name="T1" fmla="*/ 871 h 901"/>
                  <a:gd name="T2" fmla="*/ 30 w 691"/>
                  <a:gd name="T3" fmla="*/ 30 h 901"/>
                  <a:gd name="T4" fmla="*/ 421 w 691"/>
                  <a:gd name="T5" fmla="*/ 30 h 901"/>
                  <a:gd name="T6" fmla="*/ 421 w 691"/>
                  <a:gd name="T7" fmla="*/ 254 h 901"/>
                  <a:gd name="T8" fmla="*/ 421 w 691"/>
                  <a:gd name="T9" fmla="*/ 258 h 901"/>
                  <a:gd name="T10" fmla="*/ 422 w 691"/>
                  <a:gd name="T11" fmla="*/ 261 h 901"/>
                  <a:gd name="T12" fmla="*/ 423 w 691"/>
                  <a:gd name="T13" fmla="*/ 263 h 901"/>
                  <a:gd name="T14" fmla="*/ 425 w 691"/>
                  <a:gd name="T15" fmla="*/ 265 h 901"/>
                  <a:gd name="T16" fmla="*/ 427 w 691"/>
                  <a:gd name="T17" fmla="*/ 267 h 901"/>
                  <a:gd name="T18" fmla="*/ 429 w 691"/>
                  <a:gd name="T19" fmla="*/ 268 h 901"/>
                  <a:gd name="T20" fmla="*/ 432 w 691"/>
                  <a:gd name="T21" fmla="*/ 269 h 901"/>
                  <a:gd name="T22" fmla="*/ 436 w 691"/>
                  <a:gd name="T23" fmla="*/ 269 h 901"/>
                  <a:gd name="T24" fmla="*/ 660 w 691"/>
                  <a:gd name="T25" fmla="*/ 269 h 901"/>
                  <a:gd name="T26" fmla="*/ 660 w 691"/>
                  <a:gd name="T27" fmla="*/ 871 h 901"/>
                  <a:gd name="T28" fmla="*/ 30 w 691"/>
                  <a:gd name="T29" fmla="*/ 871 h 901"/>
                  <a:gd name="T30" fmla="*/ 450 w 691"/>
                  <a:gd name="T31" fmla="*/ 52 h 901"/>
                  <a:gd name="T32" fmla="*/ 640 w 691"/>
                  <a:gd name="T33" fmla="*/ 239 h 901"/>
                  <a:gd name="T34" fmla="*/ 450 w 691"/>
                  <a:gd name="T35" fmla="*/ 239 h 901"/>
                  <a:gd name="T36" fmla="*/ 450 w 691"/>
                  <a:gd name="T37" fmla="*/ 52 h 901"/>
                  <a:gd name="T38" fmla="*/ 686 w 691"/>
                  <a:gd name="T39" fmla="*/ 244 h 901"/>
                  <a:gd name="T40" fmla="*/ 446 w 691"/>
                  <a:gd name="T41" fmla="*/ 4 h 901"/>
                  <a:gd name="T42" fmla="*/ 444 w 691"/>
                  <a:gd name="T43" fmla="*/ 2 h 901"/>
                  <a:gd name="T44" fmla="*/ 441 w 691"/>
                  <a:gd name="T45" fmla="*/ 1 h 901"/>
                  <a:gd name="T46" fmla="*/ 439 w 691"/>
                  <a:gd name="T47" fmla="*/ 0 h 901"/>
                  <a:gd name="T48" fmla="*/ 436 w 691"/>
                  <a:gd name="T49" fmla="*/ 0 h 901"/>
                  <a:gd name="T50" fmla="*/ 15 w 691"/>
                  <a:gd name="T51" fmla="*/ 0 h 901"/>
                  <a:gd name="T52" fmla="*/ 12 w 691"/>
                  <a:gd name="T53" fmla="*/ 0 h 901"/>
                  <a:gd name="T54" fmla="*/ 9 w 691"/>
                  <a:gd name="T55" fmla="*/ 1 h 901"/>
                  <a:gd name="T56" fmla="*/ 6 w 691"/>
                  <a:gd name="T57" fmla="*/ 2 h 901"/>
                  <a:gd name="T58" fmla="*/ 4 w 691"/>
                  <a:gd name="T59" fmla="*/ 4 h 901"/>
                  <a:gd name="T60" fmla="*/ 2 w 691"/>
                  <a:gd name="T61" fmla="*/ 6 h 901"/>
                  <a:gd name="T62" fmla="*/ 1 w 691"/>
                  <a:gd name="T63" fmla="*/ 9 h 901"/>
                  <a:gd name="T64" fmla="*/ 0 w 691"/>
                  <a:gd name="T65" fmla="*/ 11 h 901"/>
                  <a:gd name="T66" fmla="*/ 0 w 691"/>
                  <a:gd name="T67" fmla="*/ 15 h 901"/>
                  <a:gd name="T68" fmla="*/ 0 w 691"/>
                  <a:gd name="T69" fmla="*/ 886 h 901"/>
                  <a:gd name="T70" fmla="*/ 0 w 691"/>
                  <a:gd name="T71" fmla="*/ 889 h 901"/>
                  <a:gd name="T72" fmla="*/ 1 w 691"/>
                  <a:gd name="T73" fmla="*/ 891 h 901"/>
                  <a:gd name="T74" fmla="*/ 2 w 691"/>
                  <a:gd name="T75" fmla="*/ 894 h 901"/>
                  <a:gd name="T76" fmla="*/ 4 w 691"/>
                  <a:gd name="T77" fmla="*/ 897 h 901"/>
                  <a:gd name="T78" fmla="*/ 6 w 691"/>
                  <a:gd name="T79" fmla="*/ 898 h 901"/>
                  <a:gd name="T80" fmla="*/ 9 w 691"/>
                  <a:gd name="T81" fmla="*/ 900 h 901"/>
                  <a:gd name="T82" fmla="*/ 12 w 691"/>
                  <a:gd name="T83" fmla="*/ 900 h 901"/>
                  <a:gd name="T84" fmla="*/ 15 w 691"/>
                  <a:gd name="T85" fmla="*/ 901 h 901"/>
                  <a:gd name="T86" fmla="*/ 676 w 691"/>
                  <a:gd name="T87" fmla="*/ 901 h 901"/>
                  <a:gd name="T88" fmla="*/ 678 w 691"/>
                  <a:gd name="T89" fmla="*/ 900 h 901"/>
                  <a:gd name="T90" fmla="*/ 682 w 691"/>
                  <a:gd name="T91" fmla="*/ 900 h 901"/>
                  <a:gd name="T92" fmla="*/ 684 w 691"/>
                  <a:gd name="T93" fmla="*/ 898 h 901"/>
                  <a:gd name="T94" fmla="*/ 686 w 691"/>
                  <a:gd name="T95" fmla="*/ 897 h 901"/>
                  <a:gd name="T96" fmla="*/ 688 w 691"/>
                  <a:gd name="T97" fmla="*/ 894 h 901"/>
                  <a:gd name="T98" fmla="*/ 689 w 691"/>
                  <a:gd name="T99" fmla="*/ 891 h 901"/>
                  <a:gd name="T100" fmla="*/ 690 w 691"/>
                  <a:gd name="T101" fmla="*/ 889 h 901"/>
                  <a:gd name="T102" fmla="*/ 691 w 691"/>
                  <a:gd name="T103" fmla="*/ 886 h 901"/>
                  <a:gd name="T104" fmla="*/ 691 w 691"/>
                  <a:gd name="T105" fmla="*/ 254 h 901"/>
                  <a:gd name="T106" fmla="*/ 689 w 691"/>
                  <a:gd name="T107" fmla="*/ 249 h 901"/>
                  <a:gd name="T108" fmla="*/ 686 w 691"/>
                  <a:gd name="T109" fmla="*/ 244 h 9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1" h="901">
                    <a:moveTo>
                      <a:pt x="30" y="871"/>
                    </a:moveTo>
                    <a:lnTo>
                      <a:pt x="30" y="30"/>
                    </a:lnTo>
                    <a:lnTo>
                      <a:pt x="421" y="30"/>
                    </a:lnTo>
                    <a:lnTo>
                      <a:pt x="421" y="254"/>
                    </a:lnTo>
                    <a:lnTo>
                      <a:pt x="421" y="258"/>
                    </a:lnTo>
                    <a:lnTo>
                      <a:pt x="422" y="261"/>
                    </a:lnTo>
                    <a:lnTo>
                      <a:pt x="423" y="263"/>
                    </a:lnTo>
                    <a:lnTo>
                      <a:pt x="425" y="265"/>
                    </a:lnTo>
                    <a:lnTo>
                      <a:pt x="427" y="267"/>
                    </a:lnTo>
                    <a:lnTo>
                      <a:pt x="429" y="268"/>
                    </a:lnTo>
                    <a:lnTo>
                      <a:pt x="432" y="269"/>
                    </a:lnTo>
                    <a:lnTo>
                      <a:pt x="436" y="269"/>
                    </a:lnTo>
                    <a:lnTo>
                      <a:pt x="660" y="269"/>
                    </a:lnTo>
                    <a:lnTo>
                      <a:pt x="660" y="871"/>
                    </a:lnTo>
                    <a:lnTo>
                      <a:pt x="30" y="871"/>
                    </a:lnTo>
                    <a:close/>
                    <a:moveTo>
                      <a:pt x="450" y="52"/>
                    </a:moveTo>
                    <a:lnTo>
                      <a:pt x="640" y="239"/>
                    </a:lnTo>
                    <a:lnTo>
                      <a:pt x="450" y="239"/>
                    </a:lnTo>
                    <a:lnTo>
                      <a:pt x="450" y="52"/>
                    </a:lnTo>
                    <a:close/>
                    <a:moveTo>
                      <a:pt x="686" y="244"/>
                    </a:moveTo>
                    <a:lnTo>
                      <a:pt x="446" y="4"/>
                    </a:lnTo>
                    <a:lnTo>
                      <a:pt x="444" y="2"/>
                    </a:lnTo>
                    <a:lnTo>
                      <a:pt x="441" y="1"/>
                    </a:lnTo>
                    <a:lnTo>
                      <a:pt x="439" y="0"/>
                    </a:lnTo>
                    <a:lnTo>
                      <a:pt x="43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2" y="6"/>
                    </a:lnTo>
                    <a:lnTo>
                      <a:pt x="1" y="9"/>
                    </a:lnTo>
                    <a:lnTo>
                      <a:pt x="0" y="11"/>
                    </a:lnTo>
                    <a:lnTo>
                      <a:pt x="0" y="15"/>
                    </a:lnTo>
                    <a:lnTo>
                      <a:pt x="0" y="886"/>
                    </a:lnTo>
                    <a:lnTo>
                      <a:pt x="0" y="889"/>
                    </a:lnTo>
                    <a:lnTo>
                      <a:pt x="1" y="891"/>
                    </a:lnTo>
                    <a:lnTo>
                      <a:pt x="2" y="894"/>
                    </a:lnTo>
                    <a:lnTo>
                      <a:pt x="4" y="897"/>
                    </a:lnTo>
                    <a:lnTo>
                      <a:pt x="6" y="898"/>
                    </a:lnTo>
                    <a:lnTo>
                      <a:pt x="9" y="900"/>
                    </a:lnTo>
                    <a:lnTo>
                      <a:pt x="12" y="900"/>
                    </a:lnTo>
                    <a:lnTo>
                      <a:pt x="15" y="901"/>
                    </a:lnTo>
                    <a:lnTo>
                      <a:pt x="676" y="901"/>
                    </a:lnTo>
                    <a:lnTo>
                      <a:pt x="678" y="900"/>
                    </a:lnTo>
                    <a:lnTo>
                      <a:pt x="682" y="900"/>
                    </a:lnTo>
                    <a:lnTo>
                      <a:pt x="684" y="898"/>
                    </a:lnTo>
                    <a:lnTo>
                      <a:pt x="686" y="897"/>
                    </a:lnTo>
                    <a:lnTo>
                      <a:pt x="688" y="894"/>
                    </a:lnTo>
                    <a:lnTo>
                      <a:pt x="689" y="891"/>
                    </a:lnTo>
                    <a:lnTo>
                      <a:pt x="690" y="889"/>
                    </a:lnTo>
                    <a:lnTo>
                      <a:pt x="691" y="886"/>
                    </a:lnTo>
                    <a:lnTo>
                      <a:pt x="691" y="254"/>
                    </a:lnTo>
                    <a:lnTo>
                      <a:pt x="689" y="249"/>
                    </a:lnTo>
                    <a:lnTo>
                      <a:pt x="686" y="244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5" name="Freeform 181">
                <a:extLst>
                  <a:ext uri="{FF2B5EF4-FFF2-40B4-BE49-F238E27FC236}">
                    <a16:creationId xmlns:a16="http://schemas.microsoft.com/office/drawing/2014/main" id="{948E6346-940A-D4C0-80FC-C4EC1BA5F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474788"/>
                <a:ext cx="57150" cy="9525"/>
              </a:xfrm>
              <a:custGeom>
                <a:avLst/>
                <a:gdLst>
                  <a:gd name="T0" fmla="*/ 167 w 182"/>
                  <a:gd name="T1" fmla="*/ 0 h 31"/>
                  <a:gd name="T2" fmla="*/ 15 w 182"/>
                  <a:gd name="T3" fmla="*/ 0 h 31"/>
                  <a:gd name="T4" fmla="*/ 13 w 182"/>
                  <a:gd name="T5" fmla="*/ 1 h 31"/>
                  <a:gd name="T6" fmla="*/ 10 w 182"/>
                  <a:gd name="T7" fmla="*/ 2 h 31"/>
                  <a:gd name="T8" fmla="*/ 8 w 182"/>
                  <a:gd name="T9" fmla="*/ 3 h 31"/>
                  <a:gd name="T10" fmla="*/ 5 w 182"/>
                  <a:gd name="T11" fmla="*/ 6 h 31"/>
                  <a:gd name="T12" fmla="*/ 4 w 182"/>
                  <a:gd name="T13" fmla="*/ 8 h 31"/>
                  <a:gd name="T14" fmla="*/ 1 w 182"/>
                  <a:gd name="T15" fmla="*/ 10 h 31"/>
                  <a:gd name="T16" fmla="*/ 1 w 182"/>
                  <a:gd name="T17" fmla="*/ 13 h 31"/>
                  <a:gd name="T18" fmla="*/ 0 w 182"/>
                  <a:gd name="T19" fmla="*/ 15 h 31"/>
                  <a:gd name="T20" fmla="*/ 1 w 182"/>
                  <a:gd name="T21" fmla="*/ 20 h 31"/>
                  <a:gd name="T22" fmla="*/ 1 w 182"/>
                  <a:gd name="T23" fmla="*/ 22 h 31"/>
                  <a:gd name="T24" fmla="*/ 4 w 182"/>
                  <a:gd name="T25" fmla="*/ 25 h 31"/>
                  <a:gd name="T26" fmla="*/ 5 w 182"/>
                  <a:gd name="T27" fmla="*/ 27 h 31"/>
                  <a:gd name="T28" fmla="*/ 8 w 182"/>
                  <a:gd name="T29" fmla="*/ 28 h 31"/>
                  <a:gd name="T30" fmla="*/ 10 w 182"/>
                  <a:gd name="T31" fmla="*/ 30 h 31"/>
                  <a:gd name="T32" fmla="*/ 13 w 182"/>
                  <a:gd name="T33" fmla="*/ 30 h 31"/>
                  <a:gd name="T34" fmla="*/ 15 w 182"/>
                  <a:gd name="T35" fmla="*/ 31 h 31"/>
                  <a:gd name="T36" fmla="*/ 167 w 182"/>
                  <a:gd name="T37" fmla="*/ 31 h 31"/>
                  <a:gd name="T38" fmla="*/ 171 w 182"/>
                  <a:gd name="T39" fmla="*/ 30 h 31"/>
                  <a:gd name="T40" fmla="*/ 173 w 182"/>
                  <a:gd name="T41" fmla="*/ 30 h 31"/>
                  <a:gd name="T42" fmla="*/ 176 w 182"/>
                  <a:gd name="T43" fmla="*/ 28 h 31"/>
                  <a:gd name="T44" fmla="*/ 178 w 182"/>
                  <a:gd name="T45" fmla="*/ 27 h 31"/>
                  <a:gd name="T46" fmla="*/ 180 w 182"/>
                  <a:gd name="T47" fmla="*/ 25 h 31"/>
                  <a:gd name="T48" fmla="*/ 181 w 182"/>
                  <a:gd name="T49" fmla="*/ 22 h 31"/>
                  <a:gd name="T50" fmla="*/ 182 w 182"/>
                  <a:gd name="T51" fmla="*/ 20 h 31"/>
                  <a:gd name="T52" fmla="*/ 182 w 182"/>
                  <a:gd name="T53" fmla="*/ 15 h 31"/>
                  <a:gd name="T54" fmla="*/ 182 w 182"/>
                  <a:gd name="T55" fmla="*/ 13 h 31"/>
                  <a:gd name="T56" fmla="*/ 181 w 182"/>
                  <a:gd name="T57" fmla="*/ 10 h 31"/>
                  <a:gd name="T58" fmla="*/ 180 w 182"/>
                  <a:gd name="T59" fmla="*/ 8 h 31"/>
                  <a:gd name="T60" fmla="*/ 178 w 182"/>
                  <a:gd name="T61" fmla="*/ 6 h 31"/>
                  <a:gd name="T62" fmla="*/ 176 w 182"/>
                  <a:gd name="T63" fmla="*/ 3 h 31"/>
                  <a:gd name="T64" fmla="*/ 173 w 182"/>
                  <a:gd name="T65" fmla="*/ 2 h 31"/>
                  <a:gd name="T66" fmla="*/ 171 w 182"/>
                  <a:gd name="T67" fmla="*/ 1 h 31"/>
                  <a:gd name="T68" fmla="*/ 167 w 182"/>
                  <a:gd name="T69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1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2"/>
                    </a:lnTo>
                    <a:lnTo>
                      <a:pt x="8" y="3"/>
                    </a:lnTo>
                    <a:lnTo>
                      <a:pt x="5" y="6"/>
                    </a:lnTo>
                    <a:lnTo>
                      <a:pt x="4" y="8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20"/>
                    </a:lnTo>
                    <a:lnTo>
                      <a:pt x="1" y="22"/>
                    </a:lnTo>
                    <a:lnTo>
                      <a:pt x="4" y="25"/>
                    </a:lnTo>
                    <a:lnTo>
                      <a:pt x="5" y="27"/>
                    </a:lnTo>
                    <a:lnTo>
                      <a:pt x="8" y="28"/>
                    </a:lnTo>
                    <a:lnTo>
                      <a:pt x="10" y="30"/>
                    </a:lnTo>
                    <a:lnTo>
                      <a:pt x="13" y="30"/>
                    </a:lnTo>
                    <a:lnTo>
                      <a:pt x="15" y="31"/>
                    </a:lnTo>
                    <a:lnTo>
                      <a:pt x="167" y="31"/>
                    </a:lnTo>
                    <a:lnTo>
                      <a:pt x="171" y="30"/>
                    </a:lnTo>
                    <a:lnTo>
                      <a:pt x="173" y="30"/>
                    </a:lnTo>
                    <a:lnTo>
                      <a:pt x="176" y="28"/>
                    </a:lnTo>
                    <a:lnTo>
                      <a:pt x="178" y="27"/>
                    </a:lnTo>
                    <a:lnTo>
                      <a:pt x="180" y="25"/>
                    </a:lnTo>
                    <a:lnTo>
                      <a:pt x="181" y="22"/>
                    </a:lnTo>
                    <a:lnTo>
                      <a:pt x="182" y="20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8"/>
                    </a:lnTo>
                    <a:lnTo>
                      <a:pt x="178" y="6"/>
                    </a:lnTo>
                    <a:lnTo>
                      <a:pt x="176" y="3"/>
                    </a:lnTo>
                    <a:lnTo>
                      <a:pt x="173" y="2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6" name="Freeform 182">
                <a:extLst>
                  <a:ext uri="{FF2B5EF4-FFF2-40B4-BE49-F238E27FC236}">
                    <a16:creationId xmlns:a16="http://schemas.microsoft.com/office/drawing/2014/main" id="{D343DB2E-9FDA-5735-C948-9FFBB9B58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2241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0 h 30"/>
                  <a:gd name="T6" fmla="*/ 10 w 182"/>
                  <a:gd name="T7" fmla="*/ 1 h 30"/>
                  <a:gd name="T8" fmla="*/ 8 w 182"/>
                  <a:gd name="T9" fmla="*/ 2 h 30"/>
                  <a:gd name="T10" fmla="*/ 5 w 182"/>
                  <a:gd name="T11" fmla="*/ 4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2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2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2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2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4 h 30"/>
                  <a:gd name="T62" fmla="*/ 176 w 182"/>
                  <a:gd name="T63" fmla="*/ 2 h 30"/>
                  <a:gd name="T64" fmla="*/ 173 w 182"/>
                  <a:gd name="T65" fmla="*/ 1 h 30"/>
                  <a:gd name="T66" fmla="*/ 171 w 182"/>
                  <a:gd name="T67" fmla="*/ 0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0"/>
                    </a:lnTo>
                    <a:lnTo>
                      <a:pt x="10" y="1"/>
                    </a:lnTo>
                    <a:lnTo>
                      <a:pt x="8" y="2"/>
                    </a:lnTo>
                    <a:lnTo>
                      <a:pt x="5" y="4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2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2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2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4"/>
                    </a:lnTo>
                    <a:lnTo>
                      <a:pt x="176" y="2"/>
                    </a:lnTo>
                    <a:lnTo>
                      <a:pt x="173" y="1"/>
                    </a:lnTo>
                    <a:lnTo>
                      <a:pt x="171" y="0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7" name="Freeform 183">
                <a:extLst>
                  <a:ext uri="{FF2B5EF4-FFF2-40B4-BE49-F238E27FC236}">
                    <a16:creationId xmlns:a16="http://schemas.microsoft.com/office/drawing/2014/main" id="{E2372B66-074B-7446-FC2D-8AA037FCB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0763" y="1579563"/>
                <a:ext cx="57150" cy="9525"/>
              </a:xfrm>
              <a:custGeom>
                <a:avLst/>
                <a:gdLst>
                  <a:gd name="T0" fmla="*/ 167 w 182"/>
                  <a:gd name="T1" fmla="*/ 0 h 30"/>
                  <a:gd name="T2" fmla="*/ 15 w 182"/>
                  <a:gd name="T3" fmla="*/ 0 h 30"/>
                  <a:gd name="T4" fmla="*/ 13 w 182"/>
                  <a:gd name="T5" fmla="*/ 1 h 30"/>
                  <a:gd name="T6" fmla="*/ 10 w 182"/>
                  <a:gd name="T7" fmla="*/ 1 h 30"/>
                  <a:gd name="T8" fmla="*/ 8 w 182"/>
                  <a:gd name="T9" fmla="*/ 3 h 30"/>
                  <a:gd name="T10" fmla="*/ 5 w 182"/>
                  <a:gd name="T11" fmla="*/ 5 h 30"/>
                  <a:gd name="T12" fmla="*/ 4 w 182"/>
                  <a:gd name="T13" fmla="*/ 7 h 30"/>
                  <a:gd name="T14" fmla="*/ 1 w 182"/>
                  <a:gd name="T15" fmla="*/ 10 h 30"/>
                  <a:gd name="T16" fmla="*/ 1 w 182"/>
                  <a:gd name="T17" fmla="*/ 13 h 30"/>
                  <a:gd name="T18" fmla="*/ 0 w 182"/>
                  <a:gd name="T19" fmla="*/ 15 h 30"/>
                  <a:gd name="T20" fmla="*/ 1 w 182"/>
                  <a:gd name="T21" fmla="*/ 18 h 30"/>
                  <a:gd name="T22" fmla="*/ 1 w 182"/>
                  <a:gd name="T23" fmla="*/ 21 h 30"/>
                  <a:gd name="T24" fmla="*/ 4 w 182"/>
                  <a:gd name="T25" fmla="*/ 24 h 30"/>
                  <a:gd name="T26" fmla="*/ 5 w 182"/>
                  <a:gd name="T27" fmla="*/ 26 h 30"/>
                  <a:gd name="T28" fmla="*/ 8 w 182"/>
                  <a:gd name="T29" fmla="*/ 28 h 30"/>
                  <a:gd name="T30" fmla="*/ 10 w 182"/>
                  <a:gd name="T31" fmla="*/ 29 h 30"/>
                  <a:gd name="T32" fmla="*/ 13 w 182"/>
                  <a:gd name="T33" fmla="*/ 30 h 30"/>
                  <a:gd name="T34" fmla="*/ 15 w 182"/>
                  <a:gd name="T35" fmla="*/ 30 h 30"/>
                  <a:gd name="T36" fmla="*/ 167 w 182"/>
                  <a:gd name="T37" fmla="*/ 30 h 30"/>
                  <a:gd name="T38" fmla="*/ 171 w 182"/>
                  <a:gd name="T39" fmla="*/ 30 h 30"/>
                  <a:gd name="T40" fmla="*/ 173 w 182"/>
                  <a:gd name="T41" fmla="*/ 29 h 30"/>
                  <a:gd name="T42" fmla="*/ 176 w 182"/>
                  <a:gd name="T43" fmla="*/ 28 h 30"/>
                  <a:gd name="T44" fmla="*/ 178 w 182"/>
                  <a:gd name="T45" fmla="*/ 26 h 30"/>
                  <a:gd name="T46" fmla="*/ 180 w 182"/>
                  <a:gd name="T47" fmla="*/ 24 h 30"/>
                  <a:gd name="T48" fmla="*/ 181 w 182"/>
                  <a:gd name="T49" fmla="*/ 21 h 30"/>
                  <a:gd name="T50" fmla="*/ 182 w 182"/>
                  <a:gd name="T51" fmla="*/ 18 h 30"/>
                  <a:gd name="T52" fmla="*/ 182 w 182"/>
                  <a:gd name="T53" fmla="*/ 15 h 30"/>
                  <a:gd name="T54" fmla="*/ 182 w 182"/>
                  <a:gd name="T55" fmla="*/ 13 h 30"/>
                  <a:gd name="T56" fmla="*/ 181 w 182"/>
                  <a:gd name="T57" fmla="*/ 10 h 30"/>
                  <a:gd name="T58" fmla="*/ 180 w 182"/>
                  <a:gd name="T59" fmla="*/ 7 h 30"/>
                  <a:gd name="T60" fmla="*/ 178 w 182"/>
                  <a:gd name="T61" fmla="*/ 5 h 30"/>
                  <a:gd name="T62" fmla="*/ 176 w 182"/>
                  <a:gd name="T63" fmla="*/ 3 h 30"/>
                  <a:gd name="T64" fmla="*/ 173 w 182"/>
                  <a:gd name="T65" fmla="*/ 1 h 30"/>
                  <a:gd name="T66" fmla="*/ 171 w 182"/>
                  <a:gd name="T67" fmla="*/ 1 h 30"/>
                  <a:gd name="T68" fmla="*/ 167 w 182"/>
                  <a:gd name="T6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82" h="30">
                    <a:moveTo>
                      <a:pt x="167" y="0"/>
                    </a:moveTo>
                    <a:lnTo>
                      <a:pt x="15" y="0"/>
                    </a:lnTo>
                    <a:lnTo>
                      <a:pt x="13" y="1"/>
                    </a:lnTo>
                    <a:lnTo>
                      <a:pt x="10" y="1"/>
                    </a:lnTo>
                    <a:lnTo>
                      <a:pt x="8" y="3"/>
                    </a:lnTo>
                    <a:lnTo>
                      <a:pt x="5" y="5"/>
                    </a:lnTo>
                    <a:lnTo>
                      <a:pt x="4" y="7"/>
                    </a:lnTo>
                    <a:lnTo>
                      <a:pt x="1" y="10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8"/>
                    </a:lnTo>
                    <a:lnTo>
                      <a:pt x="1" y="21"/>
                    </a:lnTo>
                    <a:lnTo>
                      <a:pt x="4" y="24"/>
                    </a:lnTo>
                    <a:lnTo>
                      <a:pt x="5" y="26"/>
                    </a:lnTo>
                    <a:lnTo>
                      <a:pt x="8" y="28"/>
                    </a:lnTo>
                    <a:lnTo>
                      <a:pt x="10" y="29"/>
                    </a:lnTo>
                    <a:lnTo>
                      <a:pt x="13" y="30"/>
                    </a:lnTo>
                    <a:lnTo>
                      <a:pt x="15" y="30"/>
                    </a:lnTo>
                    <a:lnTo>
                      <a:pt x="167" y="30"/>
                    </a:lnTo>
                    <a:lnTo>
                      <a:pt x="171" y="30"/>
                    </a:lnTo>
                    <a:lnTo>
                      <a:pt x="173" y="29"/>
                    </a:lnTo>
                    <a:lnTo>
                      <a:pt x="176" y="28"/>
                    </a:lnTo>
                    <a:lnTo>
                      <a:pt x="178" y="26"/>
                    </a:lnTo>
                    <a:lnTo>
                      <a:pt x="180" y="24"/>
                    </a:lnTo>
                    <a:lnTo>
                      <a:pt x="181" y="21"/>
                    </a:lnTo>
                    <a:lnTo>
                      <a:pt x="182" y="18"/>
                    </a:lnTo>
                    <a:lnTo>
                      <a:pt x="182" y="15"/>
                    </a:lnTo>
                    <a:lnTo>
                      <a:pt x="182" y="13"/>
                    </a:lnTo>
                    <a:lnTo>
                      <a:pt x="181" y="10"/>
                    </a:lnTo>
                    <a:lnTo>
                      <a:pt x="180" y="7"/>
                    </a:lnTo>
                    <a:lnTo>
                      <a:pt x="178" y="5"/>
                    </a:lnTo>
                    <a:lnTo>
                      <a:pt x="176" y="3"/>
                    </a:lnTo>
                    <a:lnTo>
                      <a:pt x="173" y="1"/>
                    </a:lnTo>
                    <a:lnTo>
                      <a:pt x="171" y="1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8" name="Freeform 184">
                <a:extLst>
                  <a:ext uri="{FF2B5EF4-FFF2-40B4-BE49-F238E27FC236}">
                    <a16:creationId xmlns:a16="http://schemas.microsoft.com/office/drawing/2014/main" id="{41217830-F8A2-3A0D-8563-EDF40B8BA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450976"/>
                <a:ext cx="57150" cy="39688"/>
              </a:xfrm>
              <a:custGeom>
                <a:avLst/>
                <a:gdLst>
                  <a:gd name="T0" fmla="*/ 156 w 181"/>
                  <a:gd name="T1" fmla="*/ 4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39 h 126"/>
                  <a:gd name="T10" fmla="*/ 18 w 181"/>
                  <a:gd name="T11" fmla="*/ 39 h 126"/>
                  <a:gd name="T12" fmla="*/ 15 w 181"/>
                  <a:gd name="T13" fmla="*/ 38 h 126"/>
                  <a:gd name="T14" fmla="*/ 11 w 181"/>
                  <a:gd name="T15" fmla="*/ 39 h 126"/>
                  <a:gd name="T16" fmla="*/ 9 w 181"/>
                  <a:gd name="T17" fmla="*/ 39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5 h 126"/>
                  <a:gd name="T24" fmla="*/ 1 w 181"/>
                  <a:gd name="T25" fmla="*/ 47 h 126"/>
                  <a:gd name="T26" fmla="*/ 0 w 181"/>
                  <a:gd name="T27" fmla="*/ 51 h 126"/>
                  <a:gd name="T28" fmla="*/ 0 w 181"/>
                  <a:gd name="T29" fmla="*/ 53 h 126"/>
                  <a:gd name="T30" fmla="*/ 0 w 181"/>
                  <a:gd name="T31" fmla="*/ 56 h 126"/>
                  <a:gd name="T32" fmla="*/ 1 w 181"/>
                  <a:gd name="T33" fmla="*/ 59 h 126"/>
                  <a:gd name="T34" fmla="*/ 2 w 181"/>
                  <a:gd name="T35" fmla="*/ 61 h 126"/>
                  <a:gd name="T36" fmla="*/ 4 w 181"/>
                  <a:gd name="T37" fmla="*/ 63 h 126"/>
                  <a:gd name="T38" fmla="*/ 61 w 181"/>
                  <a:gd name="T39" fmla="*/ 121 h 126"/>
                  <a:gd name="T40" fmla="*/ 63 w 181"/>
                  <a:gd name="T41" fmla="*/ 122 h 126"/>
                  <a:gd name="T42" fmla="*/ 66 w 181"/>
                  <a:gd name="T43" fmla="*/ 124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4 h 126"/>
                  <a:gd name="T52" fmla="*/ 80 w 181"/>
                  <a:gd name="T53" fmla="*/ 122 h 126"/>
                  <a:gd name="T54" fmla="*/ 82 w 181"/>
                  <a:gd name="T55" fmla="*/ 121 h 126"/>
                  <a:gd name="T56" fmla="*/ 176 w 181"/>
                  <a:gd name="T57" fmla="*/ 26 h 126"/>
                  <a:gd name="T58" fmla="*/ 178 w 181"/>
                  <a:gd name="T59" fmla="*/ 24 h 126"/>
                  <a:gd name="T60" fmla="*/ 180 w 181"/>
                  <a:gd name="T61" fmla="*/ 21 h 126"/>
                  <a:gd name="T62" fmla="*/ 180 w 181"/>
                  <a:gd name="T63" fmla="*/ 17 h 126"/>
                  <a:gd name="T64" fmla="*/ 181 w 181"/>
                  <a:gd name="T65" fmla="*/ 15 h 126"/>
                  <a:gd name="T66" fmla="*/ 180 w 181"/>
                  <a:gd name="T67" fmla="*/ 12 h 126"/>
                  <a:gd name="T68" fmla="*/ 180 w 181"/>
                  <a:gd name="T69" fmla="*/ 9 h 126"/>
                  <a:gd name="T70" fmla="*/ 178 w 181"/>
                  <a:gd name="T71" fmla="*/ 6 h 126"/>
                  <a:gd name="T72" fmla="*/ 176 w 181"/>
                  <a:gd name="T73" fmla="*/ 4 h 126"/>
                  <a:gd name="T74" fmla="*/ 172 w 181"/>
                  <a:gd name="T75" fmla="*/ 1 h 126"/>
                  <a:gd name="T76" fmla="*/ 166 w 181"/>
                  <a:gd name="T77" fmla="*/ 0 h 126"/>
                  <a:gd name="T78" fmla="*/ 160 w 181"/>
                  <a:gd name="T79" fmla="*/ 1 h 126"/>
                  <a:gd name="T80" fmla="*/ 156 w 181"/>
                  <a:gd name="T81" fmla="*/ 4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1" h="126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39"/>
                    </a:lnTo>
                    <a:lnTo>
                      <a:pt x="18" y="39"/>
                    </a:lnTo>
                    <a:lnTo>
                      <a:pt x="15" y="38"/>
                    </a:lnTo>
                    <a:lnTo>
                      <a:pt x="11" y="39"/>
                    </a:lnTo>
                    <a:lnTo>
                      <a:pt x="9" y="39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5"/>
                    </a:lnTo>
                    <a:lnTo>
                      <a:pt x="1" y="47"/>
                    </a:lnTo>
                    <a:lnTo>
                      <a:pt x="0" y="51"/>
                    </a:lnTo>
                    <a:lnTo>
                      <a:pt x="0" y="53"/>
                    </a:lnTo>
                    <a:lnTo>
                      <a:pt x="0" y="56"/>
                    </a:lnTo>
                    <a:lnTo>
                      <a:pt x="1" y="59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21"/>
                    </a:lnTo>
                    <a:lnTo>
                      <a:pt x="63" y="122"/>
                    </a:lnTo>
                    <a:lnTo>
                      <a:pt x="66" y="124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4"/>
                    </a:lnTo>
                    <a:lnTo>
                      <a:pt x="80" y="122"/>
                    </a:lnTo>
                    <a:lnTo>
                      <a:pt x="82" y="121"/>
                    </a:lnTo>
                    <a:lnTo>
                      <a:pt x="176" y="26"/>
                    </a:lnTo>
                    <a:lnTo>
                      <a:pt x="178" y="24"/>
                    </a:lnTo>
                    <a:lnTo>
                      <a:pt x="180" y="21"/>
                    </a:lnTo>
                    <a:lnTo>
                      <a:pt x="180" y="17"/>
                    </a:lnTo>
                    <a:lnTo>
                      <a:pt x="181" y="15"/>
                    </a:lnTo>
                    <a:lnTo>
                      <a:pt x="180" y="12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2" y="1"/>
                    </a:lnTo>
                    <a:lnTo>
                      <a:pt x="166" y="0"/>
                    </a:lnTo>
                    <a:lnTo>
                      <a:pt x="160" y="1"/>
                    </a:lnTo>
                    <a:lnTo>
                      <a:pt x="156" y="4"/>
                    </a:lnTo>
                    <a:close/>
                  </a:path>
                </a:pathLst>
              </a:custGeom>
              <a:solidFill>
                <a:srgbClr val="FCE5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29" name="Freeform 185">
                <a:extLst>
                  <a:ext uri="{FF2B5EF4-FFF2-40B4-BE49-F238E27FC236}">
                    <a16:creationId xmlns:a16="http://schemas.microsoft.com/office/drawing/2014/main" id="{B5EC1309-DC21-E905-77C7-F9FE939CC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04951"/>
                <a:ext cx="57150" cy="39688"/>
              </a:xfrm>
              <a:custGeom>
                <a:avLst/>
                <a:gdLst>
                  <a:gd name="T0" fmla="*/ 156 w 181"/>
                  <a:gd name="T1" fmla="*/ 4 h 124"/>
                  <a:gd name="T2" fmla="*/ 71 w 181"/>
                  <a:gd name="T3" fmla="*/ 88 h 124"/>
                  <a:gd name="T4" fmla="*/ 25 w 181"/>
                  <a:gd name="T5" fmla="*/ 41 h 124"/>
                  <a:gd name="T6" fmla="*/ 23 w 181"/>
                  <a:gd name="T7" fmla="*/ 39 h 124"/>
                  <a:gd name="T8" fmla="*/ 20 w 181"/>
                  <a:gd name="T9" fmla="*/ 38 h 124"/>
                  <a:gd name="T10" fmla="*/ 18 w 181"/>
                  <a:gd name="T11" fmla="*/ 37 h 124"/>
                  <a:gd name="T12" fmla="*/ 15 w 181"/>
                  <a:gd name="T13" fmla="*/ 37 h 124"/>
                  <a:gd name="T14" fmla="*/ 11 w 181"/>
                  <a:gd name="T15" fmla="*/ 37 h 124"/>
                  <a:gd name="T16" fmla="*/ 9 w 181"/>
                  <a:gd name="T17" fmla="*/ 38 h 124"/>
                  <a:gd name="T18" fmla="*/ 6 w 181"/>
                  <a:gd name="T19" fmla="*/ 39 h 124"/>
                  <a:gd name="T20" fmla="*/ 4 w 181"/>
                  <a:gd name="T21" fmla="*/ 41 h 124"/>
                  <a:gd name="T22" fmla="*/ 2 w 181"/>
                  <a:gd name="T23" fmla="*/ 43 h 124"/>
                  <a:gd name="T24" fmla="*/ 1 w 181"/>
                  <a:gd name="T25" fmla="*/ 47 h 124"/>
                  <a:gd name="T26" fmla="*/ 0 w 181"/>
                  <a:gd name="T27" fmla="*/ 49 h 124"/>
                  <a:gd name="T28" fmla="*/ 0 w 181"/>
                  <a:gd name="T29" fmla="*/ 52 h 124"/>
                  <a:gd name="T30" fmla="*/ 0 w 181"/>
                  <a:gd name="T31" fmla="*/ 55 h 124"/>
                  <a:gd name="T32" fmla="*/ 1 w 181"/>
                  <a:gd name="T33" fmla="*/ 57 h 124"/>
                  <a:gd name="T34" fmla="*/ 2 w 181"/>
                  <a:gd name="T35" fmla="*/ 61 h 124"/>
                  <a:gd name="T36" fmla="*/ 4 w 181"/>
                  <a:gd name="T37" fmla="*/ 63 h 124"/>
                  <a:gd name="T38" fmla="*/ 61 w 181"/>
                  <a:gd name="T39" fmla="*/ 119 h 124"/>
                  <a:gd name="T40" fmla="*/ 63 w 181"/>
                  <a:gd name="T41" fmla="*/ 122 h 124"/>
                  <a:gd name="T42" fmla="*/ 66 w 181"/>
                  <a:gd name="T43" fmla="*/ 123 h 124"/>
                  <a:gd name="T44" fmla="*/ 68 w 181"/>
                  <a:gd name="T45" fmla="*/ 124 h 124"/>
                  <a:gd name="T46" fmla="*/ 71 w 181"/>
                  <a:gd name="T47" fmla="*/ 124 h 124"/>
                  <a:gd name="T48" fmla="*/ 74 w 181"/>
                  <a:gd name="T49" fmla="*/ 124 h 124"/>
                  <a:gd name="T50" fmla="*/ 77 w 181"/>
                  <a:gd name="T51" fmla="*/ 123 h 124"/>
                  <a:gd name="T52" fmla="*/ 80 w 181"/>
                  <a:gd name="T53" fmla="*/ 122 h 124"/>
                  <a:gd name="T54" fmla="*/ 82 w 181"/>
                  <a:gd name="T55" fmla="*/ 119 h 124"/>
                  <a:gd name="T56" fmla="*/ 176 w 181"/>
                  <a:gd name="T57" fmla="*/ 25 h 124"/>
                  <a:gd name="T58" fmla="*/ 178 w 181"/>
                  <a:gd name="T59" fmla="*/ 23 h 124"/>
                  <a:gd name="T60" fmla="*/ 180 w 181"/>
                  <a:gd name="T61" fmla="*/ 20 h 124"/>
                  <a:gd name="T62" fmla="*/ 180 w 181"/>
                  <a:gd name="T63" fmla="*/ 18 h 124"/>
                  <a:gd name="T64" fmla="*/ 181 w 181"/>
                  <a:gd name="T65" fmla="*/ 14 h 124"/>
                  <a:gd name="T66" fmla="*/ 180 w 181"/>
                  <a:gd name="T67" fmla="*/ 11 h 124"/>
                  <a:gd name="T68" fmla="*/ 180 w 181"/>
                  <a:gd name="T69" fmla="*/ 9 h 124"/>
                  <a:gd name="T70" fmla="*/ 178 w 181"/>
                  <a:gd name="T71" fmla="*/ 6 h 124"/>
                  <a:gd name="T72" fmla="*/ 176 w 181"/>
                  <a:gd name="T73" fmla="*/ 4 h 124"/>
                  <a:gd name="T74" fmla="*/ 174 w 181"/>
                  <a:gd name="T75" fmla="*/ 2 h 124"/>
                  <a:gd name="T76" fmla="*/ 172 w 181"/>
                  <a:gd name="T77" fmla="*/ 1 h 124"/>
                  <a:gd name="T78" fmla="*/ 169 w 181"/>
                  <a:gd name="T79" fmla="*/ 0 h 124"/>
                  <a:gd name="T80" fmla="*/ 166 w 181"/>
                  <a:gd name="T81" fmla="*/ 0 h 124"/>
                  <a:gd name="T82" fmla="*/ 163 w 181"/>
                  <a:gd name="T83" fmla="*/ 0 h 124"/>
                  <a:gd name="T84" fmla="*/ 160 w 181"/>
                  <a:gd name="T85" fmla="*/ 1 h 124"/>
                  <a:gd name="T86" fmla="*/ 158 w 181"/>
                  <a:gd name="T87" fmla="*/ 2 h 124"/>
                  <a:gd name="T88" fmla="*/ 156 w 181"/>
                  <a:gd name="T89" fmla="*/ 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4">
                    <a:moveTo>
                      <a:pt x="156" y="4"/>
                    </a:moveTo>
                    <a:lnTo>
                      <a:pt x="71" y="88"/>
                    </a:lnTo>
                    <a:lnTo>
                      <a:pt x="25" y="41"/>
                    </a:lnTo>
                    <a:lnTo>
                      <a:pt x="23" y="39"/>
                    </a:lnTo>
                    <a:lnTo>
                      <a:pt x="20" y="38"/>
                    </a:lnTo>
                    <a:lnTo>
                      <a:pt x="18" y="37"/>
                    </a:lnTo>
                    <a:lnTo>
                      <a:pt x="15" y="37"/>
                    </a:lnTo>
                    <a:lnTo>
                      <a:pt x="11" y="37"/>
                    </a:lnTo>
                    <a:lnTo>
                      <a:pt x="9" y="38"/>
                    </a:lnTo>
                    <a:lnTo>
                      <a:pt x="6" y="39"/>
                    </a:lnTo>
                    <a:lnTo>
                      <a:pt x="4" y="41"/>
                    </a:lnTo>
                    <a:lnTo>
                      <a:pt x="2" y="43"/>
                    </a:lnTo>
                    <a:lnTo>
                      <a:pt x="1" y="47"/>
                    </a:lnTo>
                    <a:lnTo>
                      <a:pt x="0" y="49"/>
                    </a:lnTo>
                    <a:lnTo>
                      <a:pt x="0" y="52"/>
                    </a:lnTo>
                    <a:lnTo>
                      <a:pt x="0" y="55"/>
                    </a:lnTo>
                    <a:lnTo>
                      <a:pt x="1" y="57"/>
                    </a:lnTo>
                    <a:lnTo>
                      <a:pt x="2" y="61"/>
                    </a:lnTo>
                    <a:lnTo>
                      <a:pt x="4" y="63"/>
                    </a:lnTo>
                    <a:lnTo>
                      <a:pt x="61" y="119"/>
                    </a:lnTo>
                    <a:lnTo>
                      <a:pt x="63" y="122"/>
                    </a:lnTo>
                    <a:lnTo>
                      <a:pt x="66" y="123"/>
                    </a:lnTo>
                    <a:lnTo>
                      <a:pt x="68" y="124"/>
                    </a:lnTo>
                    <a:lnTo>
                      <a:pt x="71" y="124"/>
                    </a:lnTo>
                    <a:lnTo>
                      <a:pt x="74" y="124"/>
                    </a:lnTo>
                    <a:lnTo>
                      <a:pt x="77" y="123"/>
                    </a:lnTo>
                    <a:lnTo>
                      <a:pt x="80" y="122"/>
                    </a:lnTo>
                    <a:lnTo>
                      <a:pt x="82" y="119"/>
                    </a:lnTo>
                    <a:lnTo>
                      <a:pt x="176" y="25"/>
                    </a:lnTo>
                    <a:lnTo>
                      <a:pt x="178" y="23"/>
                    </a:lnTo>
                    <a:lnTo>
                      <a:pt x="180" y="20"/>
                    </a:lnTo>
                    <a:lnTo>
                      <a:pt x="180" y="18"/>
                    </a:lnTo>
                    <a:lnTo>
                      <a:pt x="181" y="14"/>
                    </a:lnTo>
                    <a:lnTo>
                      <a:pt x="180" y="11"/>
                    </a:lnTo>
                    <a:lnTo>
                      <a:pt x="180" y="9"/>
                    </a:lnTo>
                    <a:lnTo>
                      <a:pt x="178" y="6"/>
                    </a:lnTo>
                    <a:lnTo>
                      <a:pt x="176" y="4"/>
                    </a:lnTo>
                    <a:lnTo>
                      <a:pt x="174" y="2"/>
                    </a:lnTo>
                    <a:lnTo>
                      <a:pt x="172" y="1"/>
                    </a:lnTo>
                    <a:lnTo>
                      <a:pt x="169" y="0"/>
                    </a:lnTo>
                    <a:lnTo>
                      <a:pt x="166" y="0"/>
                    </a:lnTo>
                    <a:lnTo>
                      <a:pt x="163" y="0"/>
                    </a:lnTo>
                    <a:lnTo>
                      <a:pt x="160" y="1"/>
                    </a:lnTo>
                    <a:lnTo>
                      <a:pt x="158" y="2"/>
                    </a:lnTo>
                    <a:lnTo>
                      <a:pt x="156" y="4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30" name="Freeform 186">
                <a:extLst>
                  <a:ext uri="{FF2B5EF4-FFF2-40B4-BE49-F238E27FC236}">
                    <a16:creationId xmlns:a16="http://schemas.microsoft.com/office/drawing/2014/main" id="{9D70036C-8870-8097-A9BA-32C8D05AC6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09325" y="1558926"/>
                <a:ext cx="57150" cy="39688"/>
              </a:xfrm>
              <a:custGeom>
                <a:avLst/>
                <a:gdLst>
                  <a:gd name="T0" fmla="*/ 156 w 181"/>
                  <a:gd name="T1" fmla="*/ 5 h 126"/>
                  <a:gd name="T2" fmla="*/ 71 w 181"/>
                  <a:gd name="T3" fmla="*/ 88 h 126"/>
                  <a:gd name="T4" fmla="*/ 25 w 181"/>
                  <a:gd name="T5" fmla="*/ 43 h 126"/>
                  <a:gd name="T6" fmla="*/ 23 w 181"/>
                  <a:gd name="T7" fmla="*/ 41 h 126"/>
                  <a:gd name="T8" fmla="*/ 20 w 181"/>
                  <a:gd name="T9" fmla="*/ 40 h 126"/>
                  <a:gd name="T10" fmla="*/ 18 w 181"/>
                  <a:gd name="T11" fmla="*/ 39 h 126"/>
                  <a:gd name="T12" fmla="*/ 15 w 181"/>
                  <a:gd name="T13" fmla="*/ 39 h 126"/>
                  <a:gd name="T14" fmla="*/ 11 w 181"/>
                  <a:gd name="T15" fmla="*/ 39 h 126"/>
                  <a:gd name="T16" fmla="*/ 9 w 181"/>
                  <a:gd name="T17" fmla="*/ 40 h 126"/>
                  <a:gd name="T18" fmla="*/ 6 w 181"/>
                  <a:gd name="T19" fmla="*/ 41 h 126"/>
                  <a:gd name="T20" fmla="*/ 4 w 181"/>
                  <a:gd name="T21" fmla="*/ 43 h 126"/>
                  <a:gd name="T22" fmla="*/ 2 w 181"/>
                  <a:gd name="T23" fmla="*/ 46 h 126"/>
                  <a:gd name="T24" fmla="*/ 1 w 181"/>
                  <a:gd name="T25" fmla="*/ 49 h 126"/>
                  <a:gd name="T26" fmla="*/ 0 w 181"/>
                  <a:gd name="T27" fmla="*/ 51 h 126"/>
                  <a:gd name="T28" fmla="*/ 0 w 181"/>
                  <a:gd name="T29" fmla="*/ 54 h 126"/>
                  <a:gd name="T30" fmla="*/ 0 w 181"/>
                  <a:gd name="T31" fmla="*/ 57 h 126"/>
                  <a:gd name="T32" fmla="*/ 1 w 181"/>
                  <a:gd name="T33" fmla="*/ 60 h 126"/>
                  <a:gd name="T34" fmla="*/ 2 w 181"/>
                  <a:gd name="T35" fmla="*/ 63 h 126"/>
                  <a:gd name="T36" fmla="*/ 4 w 181"/>
                  <a:gd name="T37" fmla="*/ 65 h 126"/>
                  <a:gd name="T38" fmla="*/ 61 w 181"/>
                  <a:gd name="T39" fmla="*/ 122 h 126"/>
                  <a:gd name="T40" fmla="*/ 63 w 181"/>
                  <a:gd name="T41" fmla="*/ 124 h 126"/>
                  <a:gd name="T42" fmla="*/ 66 w 181"/>
                  <a:gd name="T43" fmla="*/ 125 h 126"/>
                  <a:gd name="T44" fmla="*/ 68 w 181"/>
                  <a:gd name="T45" fmla="*/ 126 h 126"/>
                  <a:gd name="T46" fmla="*/ 71 w 181"/>
                  <a:gd name="T47" fmla="*/ 126 h 126"/>
                  <a:gd name="T48" fmla="*/ 74 w 181"/>
                  <a:gd name="T49" fmla="*/ 126 h 126"/>
                  <a:gd name="T50" fmla="*/ 77 w 181"/>
                  <a:gd name="T51" fmla="*/ 125 h 126"/>
                  <a:gd name="T52" fmla="*/ 80 w 181"/>
                  <a:gd name="T53" fmla="*/ 124 h 126"/>
                  <a:gd name="T54" fmla="*/ 82 w 181"/>
                  <a:gd name="T55" fmla="*/ 122 h 126"/>
                  <a:gd name="T56" fmla="*/ 176 w 181"/>
                  <a:gd name="T57" fmla="*/ 27 h 126"/>
                  <a:gd name="T58" fmla="*/ 178 w 181"/>
                  <a:gd name="T59" fmla="*/ 24 h 126"/>
                  <a:gd name="T60" fmla="*/ 180 w 181"/>
                  <a:gd name="T61" fmla="*/ 22 h 126"/>
                  <a:gd name="T62" fmla="*/ 180 w 181"/>
                  <a:gd name="T63" fmla="*/ 19 h 126"/>
                  <a:gd name="T64" fmla="*/ 181 w 181"/>
                  <a:gd name="T65" fmla="*/ 16 h 126"/>
                  <a:gd name="T66" fmla="*/ 180 w 181"/>
                  <a:gd name="T67" fmla="*/ 12 h 126"/>
                  <a:gd name="T68" fmla="*/ 180 w 181"/>
                  <a:gd name="T69" fmla="*/ 10 h 126"/>
                  <a:gd name="T70" fmla="*/ 178 w 181"/>
                  <a:gd name="T71" fmla="*/ 7 h 126"/>
                  <a:gd name="T72" fmla="*/ 176 w 181"/>
                  <a:gd name="T73" fmla="*/ 5 h 126"/>
                  <a:gd name="T74" fmla="*/ 174 w 181"/>
                  <a:gd name="T75" fmla="*/ 3 h 126"/>
                  <a:gd name="T76" fmla="*/ 172 w 181"/>
                  <a:gd name="T77" fmla="*/ 2 h 126"/>
                  <a:gd name="T78" fmla="*/ 169 w 181"/>
                  <a:gd name="T79" fmla="*/ 1 h 126"/>
                  <a:gd name="T80" fmla="*/ 166 w 181"/>
                  <a:gd name="T81" fmla="*/ 0 h 126"/>
                  <a:gd name="T82" fmla="*/ 163 w 181"/>
                  <a:gd name="T83" fmla="*/ 1 h 126"/>
                  <a:gd name="T84" fmla="*/ 160 w 181"/>
                  <a:gd name="T85" fmla="*/ 2 h 126"/>
                  <a:gd name="T86" fmla="*/ 158 w 181"/>
                  <a:gd name="T87" fmla="*/ 3 h 126"/>
                  <a:gd name="T88" fmla="*/ 156 w 181"/>
                  <a:gd name="T89" fmla="*/ 5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1" h="126">
                    <a:moveTo>
                      <a:pt x="156" y="5"/>
                    </a:moveTo>
                    <a:lnTo>
                      <a:pt x="71" y="88"/>
                    </a:lnTo>
                    <a:lnTo>
                      <a:pt x="25" y="43"/>
                    </a:lnTo>
                    <a:lnTo>
                      <a:pt x="23" y="41"/>
                    </a:lnTo>
                    <a:lnTo>
                      <a:pt x="20" y="40"/>
                    </a:lnTo>
                    <a:lnTo>
                      <a:pt x="18" y="39"/>
                    </a:lnTo>
                    <a:lnTo>
                      <a:pt x="15" y="39"/>
                    </a:lnTo>
                    <a:lnTo>
                      <a:pt x="11" y="39"/>
                    </a:lnTo>
                    <a:lnTo>
                      <a:pt x="9" y="40"/>
                    </a:lnTo>
                    <a:lnTo>
                      <a:pt x="6" y="41"/>
                    </a:lnTo>
                    <a:lnTo>
                      <a:pt x="4" y="43"/>
                    </a:lnTo>
                    <a:lnTo>
                      <a:pt x="2" y="46"/>
                    </a:lnTo>
                    <a:lnTo>
                      <a:pt x="1" y="49"/>
                    </a:lnTo>
                    <a:lnTo>
                      <a:pt x="0" y="51"/>
                    </a:lnTo>
                    <a:lnTo>
                      <a:pt x="0" y="54"/>
                    </a:lnTo>
                    <a:lnTo>
                      <a:pt x="0" y="57"/>
                    </a:lnTo>
                    <a:lnTo>
                      <a:pt x="1" y="60"/>
                    </a:lnTo>
                    <a:lnTo>
                      <a:pt x="2" y="63"/>
                    </a:lnTo>
                    <a:lnTo>
                      <a:pt x="4" y="65"/>
                    </a:lnTo>
                    <a:lnTo>
                      <a:pt x="61" y="122"/>
                    </a:lnTo>
                    <a:lnTo>
                      <a:pt x="63" y="124"/>
                    </a:lnTo>
                    <a:lnTo>
                      <a:pt x="66" y="125"/>
                    </a:lnTo>
                    <a:lnTo>
                      <a:pt x="68" y="126"/>
                    </a:lnTo>
                    <a:lnTo>
                      <a:pt x="71" y="126"/>
                    </a:lnTo>
                    <a:lnTo>
                      <a:pt x="74" y="126"/>
                    </a:lnTo>
                    <a:lnTo>
                      <a:pt x="77" y="125"/>
                    </a:lnTo>
                    <a:lnTo>
                      <a:pt x="80" y="124"/>
                    </a:lnTo>
                    <a:lnTo>
                      <a:pt x="82" y="122"/>
                    </a:lnTo>
                    <a:lnTo>
                      <a:pt x="176" y="27"/>
                    </a:lnTo>
                    <a:lnTo>
                      <a:pt x="178" y="24"/>
                    </a:lnTo>
                    <a:lnTo>
                      <a:pt x="180" y="22"/>
                    </a:lnTo>
                    <a:lnTo>
                      <a:pt x="180" y="19"/>
                    </a:lnTo>
                    <a:lnTo>
                      <a:pt x="181" y="16"/>
                    </a:lnTo>
                    <a:lnTo>
                      <a:pt x="180" y="12"/>
                    </a:lnTo>
                    <a:lnTo>
                      <a:pt x="180" y="10"/>
                    </a:lnTo>
                    <a:lnTo>
                      <a:pt x="178" y="7"/>
                    </a:lnTo>
                    <a:lnTo>
                      <a:pt x="176" y="5"/>
                    </a:lnTo>
                    <a:lnTo>
                      <a:pt x="174" y="3"/>
                    </a:lnTo>
                    <a:lnTo>
                      <a:pt x="172" y="2"/>
                    </a:lnTo>
                    <a:lnTo>
                      <a:pt x="169" y="1"/>
                    </a:lnTo>
                    <a:lnTo>
                      <a:pt x="166" y="0"/>
                    </a:lnTo>
                    <a:lnTo>
                      <a:pt x="163" y="1"/>
                    </a:lnTo>
                    <a:lnTo>
                      <a:pt x="160" y="2"/>
                    </a:lnTo>
                    <a:lnTo>
                      <a:pt x="158" y="3"/>
                    </a:lnTo>
                    <a:lnTo>
                      <a:pt x="156" y="5"/>
                    </a:lnTo>
                    <a:close/>
                  </a:path>
                </a:pathLst>
              </a:custGeom>
              <a:solidFill>
                <a:srgbClr val="FCE5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31" name="Group 37">
            <a:extLst>
              <a:ext uri="{FF2B5EF4-FFF2-40B4-BE49-F238E27FC236}">
                <a16:creationId xmlns:a16="http://schemas.microsoft.com/office/drawing/2014/main" id="{3E23C1B4-9851-EDC5-2EE2-F358599342D9}"/>
              </a:ext>
            </a:extLst>
          </p:cNvPr>
          <p:cNvGrpSpPr/>
          <p:nvPr/>
        </p:nvGrpSpPr>
        <p:grpSpPr>
          <a:xfrm>
            <a:off x="1944084" y="4895191"/>
            <a:ext cx="3738890" cy="907702"/>
            <a:chOff x="-117328" y="4383774"/>
            <a:chExt cx="8603778" cy="2038432"/>
          </a:xfrm>
        </p:grpSpPr>
        <p:sp>
          <p:nvSpPr>
            <p:cNvPr id="432" name="Oval 38">
              <a:extLst>
                <a:ext uri="{FF2B5EF4-FFF2-40B4-BE49-F238E27FC236}">
                  <a16:creationId xmlns:a16="http://schemas.microsoft.com/office/drawing/2014/main" id="{C7D2E532-A490-78AC-A2FB-1DB4456FE5B9}"/>
                </a:ext>
              </a:extLst>
            </p:cNvPr>
            <p:cNvSpPr/>
            <p:nvPr/>
          </p:nvSpPr>
          <p:spPr>
            <a:xfrm>
              <a:off x="7030991" y="6143766"/>
              <a:ext cx="1104505" cy="278440"/>
            </a:xfrm>
            <a:prstGeom prst="ellipse">
              <a:avLst/>
            </a:prstGeom>
            <a:gradFill flip="none" rotWithShape="1">
              <a:gsLst>
                <a:gs pos="0">
                  <a:sysClr val="windowText" lastClr="000000">
                    <a:alpha val="27000"/>
                  </a:sysClr>
                </a:gs>
                <a:gs pos="100000">
                  <a:sysClr val="windowText" lastClr="000000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3" name="Teardrop 39">
              <a:extLst>
                <a:ext uri="{FF2B5EF4-FFF2-40B4-BE49-F238E27FC236}">
                  <a16:creationId xmlns:a16="http://schemas.microsoft.com/office/drawing/2014/main" id="{15F68F8E-89B7-4345-8B40-516206E56D0A}"/>
                </a:ext>
              </a:extLst>
            </p:cNvPr>
            <p:cNvSpPr/>
            <p:nvPr/>
          </p:nvSpPr>
          <p:spPr>
            <a:xfrm rot="8100000">
              <a:off x="6920808" y="4383774"/>
              <a:ext cx="1565642" cy="1565638"/>
            </a:xfrm>
            <a:prstGeom prst="teardrop">
              <a:avLst/>
            </a:prstGeom>
            <a:solidFill>
              <a:srgbClr val="00205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4" name="Oval 40">
              <a:extLst>
                <a:ext uri="{FF2B5EF4-FFF2-40B4-BE49-F238E27FC236}">
                  <a16:creationId xmlns:a16="http://schemas.microsoft.com/office/drawing/2014/main" id="{9500C71D-09FC-D456-AC3F-9F23A2DE7FDF}"/>
                </a:ext>
              </a:extLst>
            </p:cNvPr>
            <p:cNvSpPr/>
            <p:nvPr/>
          </p:nvSpPr>
          <p:spPr>
            <a:xfrm>
              <a:off x="7192690" y="4655657"/>
              <a:ext cx="1021873" cy="10218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35" name="Content Placeholder 2">
              <a:extLst>
                <a:ext uri="{FF2B5EF4-FFF2-40B4-BE49-F238E27FC236}">
                  <a16:creationId xmlns:a16="http://schemas.microsoft.com/office/drawing/2014/main" id="{8C77DC50-9638-96DB-A4DE-DF49DF229736}"/>
                </a:ext>
              </a:extLst>
            </p:cNvPr>
            <p:cNvSpPr txBox="1">
              <a:spLocks/>
            </p:cNvSpPr>
            <p:nvPr/>
          </p:nvSpPr>
          <p:spPr>
            <a:xfrm>
              <a:off x="-117328" y="4548259"/>
              <a:ext cx="6395122" cy="622058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Pentest request</a:t>
              </a:r>
            </a:p>
          </p:txBody>
        </p:sp>
        <p:grpSp>
          <p:nvGrpSpPr>
            <p:cNvPr id="436" name="Group 42">
              <a:extLst>
                <a:ext uri="{FF2B5EF4-FFF2-40B4-BE49-F238E27FC236}">
                  <a16:creationId xmlns:a16="http://schemas.microsoft.com/office/drawing/2014/main" id="{64722E3E-B908-3A69-DAC9-BF996091ED97}"/>
                </a:ext>
              </a:extLst>
            </p:cNvPr>
            <p:cNvGrpSpPr/>
            <p:nvPr/>
          </p:nvGrpSpPr>
          <p:grpSpPr>
            <a:xfrm>
              <a:off x="7485272" y="4948239"/>
              <a:ext cx="436714" cy="436710"/>
              <a:chOff x="11601450" y="3078163"/>
              <a:chExt cx="285751" cy="285751"/>
            </a:xfrm>
            <a:solidFill>
              <a:srgbClr val="00205B"/>
            </a:solidFill>
          </p:grpSpPr>
          <p:sp>
            <p:nvSpPr>
              <p:cNvPr id="437" name="Freeform 266">
                <a:extLst>
                  <a:ext uri="{FF2B5EF4-FFF2-40B4-BE49-F238E27FC236}">
                    <a16:creationId xmlns:a16="http://schemas.microsoft.com/office/drawing/2014/main" id="{9744DDF1-28FC-A27F-7724-D0BE7D3D23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601450" y="3078163"/>
                <a:ext cx="200025" cy="257175"/>
              </a:xfrm>
              <a:custGeom>
                <a:avLst/>
                <a:gdLst>
                  <a:gd name="T0" fmla="*/ 451 w 630"/>
                  <a:gd name="T1" fmla="*/ 53 h 812"/>
                  <a:gd name="T2" fmla="*/ 579 w 630"/>
                  <a:gd name="T3" fmla="*/ 180 h 812"/>
                  <a:gd name="T4" fmla="*/ 451 w 630"/>
                  <a:gd name="T5" fmla="*/ 180 h 812"/>
                  <a:gd name="T6" fmla="*/ 451 w 630"/>
                  <a:gd name="T7" fmla="*/ 53 h 812"/>
                  <a:gd name="T8" fmla="*/ 600 w 630"/>
                  <a:gd name="T9" fmla="*/ 357 h 812"/>
                  <a:gd name="T10" fmla="*/ 630 w 630"/>
                  <a:gd name="T11" fmla="*/ 357 h 812"/>
                  <a:gd name="T12" fmla="*/ 630 w 630"/>
                  <a:gd name="T13" fmla="*/ 196 h 812"/>
                  <a:gd name="T14" fmla="*/ 630 w 630"/>
                  <a:gd name="T15" fmla="*/ 193 h 812"/>
                  <a:gd name="T16" fmla="*/ 629 w 630"/>
                  <a:gd name="T17" fmla="*/ 191 h 812"/>
                  <a:gd name="T18" fmla="*/ 628 w 630"/>
                  <a:gd name="T19" fmla="*/ 188 h 812"/>
                  <a:gd name="T20" fmla="*/ 626 w 630"/>
                  <a:gd name="T21" fmla="*/ 186 h 812"/>
                  <a:gd name="T22" fmla="*/ 446 w 630"/>
                  <a:gd name="T23" fmla="*/ 5 h 812"/>
                  <a:gd name="T24" fmla="*/ 444 w 630"/>
                  <a:gd name="T25" fmla="*/ 4 h 812"/>
                  <a:gd name="T26" fmla="*/ 441 w 630"/>
                  <a:gd name="T27" fmla="*/ 1 h 812"/>
                  <a:gd name="T28" fmla="*/ 439 w 630"/>
                  <a:gd name="T29" fmla="*/ 1 h 812"/>
                  <a:gd name="T30" fmla="*/ 436 w 630"/>
                  <a:gd name="T31" fmla="*/ 0 h 812"/>
                  <a:gd name="T32" fmla="*/ 15 w 630"/>
                  <a:gd name="T33" fmla="*/ 0 h 812"/>
                  <a:gd name="T34" fmla="*/ 12 w 630"/>
                  <a:gd name="T35" fmla="*/ 0 h 812"/>
                  <a:gd name="T36" fmla="*/ 9 w 630"/>
                  <a:gd name="T37" fmla="*/ 1 h 812"/>
                  <a:gd name="T38" fmla="*/ 6 w 630"/>
                  <a:gd name="T39" fmla="*/ 4 h 812"/>
                  <a:gd name="T40" fmla="*/ 4 w 630"/>
                  <a:gd name="T41" fmla="*/ 5 h 812"/>
                  <a:gd name="T42" fmla="*/ 2 w 630"/>
                  <a:gd name="T43" fmla="*/ 8 h 812"/>
                  <a:gd name="T44" fmla="*/ 1 w 630"/>
                  <a:gd name="T45" fmla="*/ 10 h 812"/>
                  <a:gd name="T46" fmla="*/ 0 w 630"/>
                  <a:gd name="T47" fmla="*/ 12 h 812"/>
                  <a:gd name="T48" fmla="*/ 0 w 630"/>
                  <a:gd name="T49" fmla="*/ 15 h 812"/>
                  <a:gd name="T50" fmla="*/ 0 w 630"/>
                  <a:gd name="T51" fmla="*/ 797 h 812"/>
                  <a:gd name="T52" fmla="*/ 0 w 630"/>
                  <a:gd name="T53" fmla="*/ 800 h 812"/>
                  <a:gd name="T54" fmla="*/ 1 w 630"/>
                  <a:gd name="T55" fmla="*/ 803 h 812"/>
                  <a:gd name="T56" fmla="*/ 2 w 630"/>
                  <a:gd name="T57" fmla="*/ 805 h 812"/>
                  <a:gd name="T58" fmla="*/ 4 w 630"/>
                  <a:gd name="T59" fmla="*/ 807 h 812"/>
                  <a:gd name="T60" fmla="*/ 6 w 630"/>
                  <a:gd name="T61" fmla="*/ 809 h 812"/>
                  <a:gd name="T62" fmla="*/ 9 w 630"/>
                  <a:gd name="T63" fmla="*/ 811 h 812"/>
                  <a:gd name="T64" fmla="*/ 12 w 630"/>
                  <a:gd name="T65" fmla="*/ 812 h 812"/>
                  <a:gd name="T66" fmla="*/ 15 w 630"/>
                  <a:gd name="T67" fmla="*/ 812 h 812"/>
                  <a:gd name="T68" fmla="*/ 394 w 630"/>
                  <a:gd name="T69" fmla="*/ 812 h 812"/>
                  <a:gd name="T70" fmla="*/ 394 w 630"/>
                  <a:gd name="T71" fmla="*/ 782 h 812"/>
                  <a:gd name="T72" fmla="*/ 30 w 630"/>
                  <a:gd name="T73" fmla="*/ 782 h 812"/>
                  <a:gd name="T74" fmla="*/ 30 w 630"/>
                  <a:gd name="T75" fmla="*/ 30 h 812"/>
                  <a:gd name="T76" fmla="*/ 421 w 630"/>
                  <a:gd name="T77" fmla="*/ 30 h 812"/>
                  <a:gd name="T78" fmla="*/ 421 w 630"/>
                  <a:gd name="T79" fmla="*/ 196 h 812"/>
                  <a:gd name="T80" fmla="*/ 421 w 630"/>
                  <a:gd name="T81" fmla="*/ 199 h 812"/>
                  <a:gd name="T82" fmla="*/ 422 w 630"/>
                  <a:gd name="T83" fmla="*/ 202 h 812"/>
                  <a:gd name="T84" fmla="*/ 423 w 630"/>
                  <a:gd name="T85" fmla="*/ 205 h 812"/>
                  <a:gd name="T86" fmla="*/ 425 w 630"/>
                  <a:gd name="T87" fmla="*/ 207 h 812"/>
                  <a:gd name="T88" fmla="*/ 427 w 630"/>
                  <a:gd name="T89" fmla="*/ 208 h 812"/>
                  <a:gd name="T90" fmla="*/ 429 w 630"/>
                  <a:gd name="T91" fmla="*/ 210 h 812"/>
                  <a:gd name="T92" fmla="*/ 432 w 630"/>
                  <a:gd name="T93" fmla="*/ 210 h 812"/>
                  <a:gd name="T94" fmla="*/ 436 w 630"/>
                  <a:gd name="T95" fmla="*/ 211 h 812"/>
                  <a:gd name="T96" fmla="*/ 600 w 630"/>
                  <a:gd name="T97" fmla="*/ 211 h 812"/>
                  <a:gd name="T98" fmla="*/ 600 w 630"/>
                  <a:gd name="T99" fmla="*/ 357 h 8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630" h="812">
                    <a:moveTo>
                      <a:pt x="451" y="53"/>
                    </a:moveTo>
                    <a:lnTo>
                      <a:pt x="579" y="180"/>
                    </a:lnTo>
                    <a:lnTo>
                      <a:pt x="451" y="180"/>
                    </a:lnTo>
                    <a:lnTo>
                      <a:pt x="451" y="53"/>
                    </a:lnTo>
                    <a:close/>
                    <a:moveTo>
                      <a:pt x="600" y="357"/>
                    </a:moveTo>
                    <a:lnTo>
                      <a:pt x="630" y="357"/>
                    </a:lnTo>
                    <a:lnTo>
                      <a:pt x="630" y="196"/>
                    </a:lnTo>
                    <a:lnTo>
                      <a:pt x="630" y="193"/>
                    </a:lnTo>
                    <a:lnTo>
                      <a:pt x="629" y="191"/>
                    </a:lnTo>
                    <a:lnTo>
                      <a:pt x="628" y="188"/>
                    </a:lnTo>
                    <a:lnTo>
                      <a:pt x="626" y="186"/>
                    </a:lnTo>
                    <a:lnTo>
                      <a:pt x="446" y="5"/>
                    </a:lnTo>
                    <a:lnTo>
                      <a:pt x="444" y="4"/>
                    </a:lnTo>
                    <a:lnTo>
                      <a:pt x="441" y="1"/>
                    </a:lnTo>
                    <a:lnTo>
                      <a:pt x="439" y="1"/>
                    </a:lnTo>
                    <a:lnTo>
                      <a:pt x="436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9" y="1"/>
                    </a:lnTo>
                    <a:lnTo>
                      <a:pt x="6" y="4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1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797"/>
                    </a:lnTo>
                    <a:lnTo>
                      <a:pt x="0" y="800"/>
                    </a:lnTo>
                    <a:lnTo>
                      <a:pt x="1" y="803"/>
                    </a:lnTo>
                    <a:lnTo>
                      <a:pt x="2" y="805"/>
                    </a:lnTo>
                    <a:lnTo>
                      <a:pt x="4" y="807"/>
                    </a:lnTo>
                    <a:lnTo>
                      <a:pt x="6" y="809"/>
                    </a:lnTo>
                    <a:lnTo>
                      <a:pt x="9" y="811"/>
                    </a:lnTo>
                    <a:lnTo>
                      <a:pt x="12" y="812"/>
                    </a:lnTo>
                    <a:lnTo>
                      <a:pt x="15" y="812"/>
                    </a:lnTo>
                    <a:lnTo>
                      <a:pt x="394" y="812"/>
                    </a:lnTo>
                    <a:lnTo>
                      <a:pt x="394" y="782"/>
                    </a:lnTo>
                    <a:lnTo>
                      <a:pt x="30" y="782"/>
                    </a:lnTo>
                    <a:lnTo>
                      <a:pt x="30" y="30"/>
                    </a:lnTo>
                    <a:lnTo>
                      <a:pt x="421" y="30"/>
                    </a:lnTo>
                    <a:lnTo>
                      <a:pt x="421" y="196"/>
                    </a:lnTo>
                    <a:lnTo>
                      <a:pt x="421" y="199"/>
                    </a:lnTo>
                    <a:lnTo>
                      <a:pt x="422" y="202"/>
                    </a:lnTo>
                    <a:lnTo>
                      <a:pt x="423" y="205"/>
                    </a:lnTo>
                    <a:lnTo>
                      <a:pt x="425" y="207"/>
                    </a:lnTo>
                    <a:lnTo>
                      <a:pt x="427" y="208"/>
                    </a:lnTo>
                    <a:lnTo>
                      <a:pt x="429" y="210"/>
                    </a:lnTo>
                    <a:lnTo>
                      <a:pt x="432" y="210"/>
                    </a:lnTo>
                    <a:lnTo>
                      <a:pt x="436" y="211"/>
                    </a:lnTo>
                    <a:lnTo>
                      <a:pt x="600" y="211"/>
                    </a:lnTo>
                    <a:lnTo>
                      <a:pt x="600" y="3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38" name="Freeform 267">
                <a:extLst>
                  <a:ext uri="{FF2B5EF4-FFF2-40B4-BE49-F238E27FC236}">
                    <a16:creationId xmlns:a16="http://schemas.microsoft.com/office/drawing/2014/main" id="{2757C345-2CEE-95F9-9EFE-62EF374DA17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758613" y="3225801"/>
                <a:ext cx="128588" cy="138113"/>
              </a:xfrm>
              <a:custGeom>
                <a:avLst/>
                <a:gdLst>
                  <a:gd name="T0" fmla="*/ 34 w 406"/>
                  <a:gd name="T1" fmla="*/ 138 h 435"/>
                  <a:gd name="T2" fmla="*/ 46 w 406"/>
                  <a:gd name="T3" fmla="*/ 102 h 435"/>
                  <a:gd name="T4" fmla="*/ 70 w 406"/>
                  <a:gd name="T5" fmla="*/ 71 h 435"/>
                  <a:gd name="T6" fmla="*/ 101 w 406"/>
                  <a:gd name="T7" fmla="*/ 47 h 435"/>
                  <a:gd name="T8" fmla="*/ 139 w 406"/>
                  <a:gd name="T9" fmla="*/ 33 h 435"/>
                  <a:gd name="T10" fmla="*/ 179 w 406"/>
                  <a:gd name="T11" fmla="*/ 31 h 435"/>
                  <a:gd name="T12" fmla="*/ 219 w 406"/>
                  <a:gd name="T13" fmla="*/ 41 h 435"/>
                  <a:gd name="T14" fmla="*/ 252 w 406"/>
                  <a:gd name="T15" fmla="*/ 61 h 435"/>
                  <a:gd name="T16" fmla="*/ 278 w 406"/>
                  <a:gd name="T17" fmla="*/ 90 h 435"/>
                  <a:gd name="T18" fmla="*/ 295 w 406"/>
                  <a:gd name="T19" fmla="*/ 125 h 435"/>
                  <a:gd name="T20" fmla="*/ 301 w 406"/>
                  <a:gd name="T21" fmla="*/ 166 h 435"/>
                  <a:gd name="T22" fmla="*/ 295 w 406"/>
                  <a:gd name="T23" fmla="*/ 205 h 435"/>
                  <a:gd name="T24" fmla="*/ 278 w 406"/>
                  <a:gd name="T25" fmla="*/ 241 h 435"/>
                  <a:gd name="T26" fmla="*/ 252 w 406"/>
                  <a:gd name="T27" fmla="*/ 270 h 435"/>
                  <a:gd name="T28" fmla="*/ 219 w 406"/>
                  <a:gd name="T29" fmla="*/ 290 h 435"/>
                  <a:gd name="T30" fmla="*/ 179 w 406"/>
                  <a:gd name="T31" fmla="*/ 300 h 435"/>
                  <a:gd name="T32" fmla="*/ 139 w 406"/>
                  <a:gd name="T33" fmla="*/ 297 h 435"/>
                  <a:gd name="T34" fmla="*/ 101 w 406"/>
                  <a:gd name="T35" fmla="*/ 285 h 435"/>
                  <a:gd name="T36" fmla="*/ 70 w 406"/>
                  <a:gd name="T37" fmla="*/ 261 h 435"/>
                  <a:gd name="T38" fmla="*/ 46 w 406"/>
                  <a:gd name="T39" fmla="*/ 230 h 435"/>
                  <a:gd name="T40" fmla="*/ 34 w 406"/>
                  <a:gd name="T41" fmla="*/ 193 h 435"/>
                  <a:gd name="T42" fmla="*/ 402 w 406"/>
                  <a:gd name="T43" fmla="*/ 410 h 435"/>
                  <a:gd name="T44" fmla="*/ 300 w 406"/>
                  <a:gd name="T45" fmla="*/ 262 h 435"/>
                  <a:gd name="T46" fmla="*/ 323 w 406"/>
                  <a:gd name="T47" fmla="*/ 217 h 435"/>
                  <a:gd name="T48" fmla="*/ 331 w 406"/>
                  <a:gd name="T49" fmla="*/ 166 h 435"/>
                  <a:gd name="T50" fmla="*/ 324 w 406"/>
                  <a:gd name="T51" fmla="*/ 117 h 435"/>
                  <a:gd name="T52" fmla="*/ 302 w 406"/>
                  <a:gd name="T53" fmla="*/ 74 h 435"/>
                  <a:gd name="T54" fmla="*/ 271 w 406"/>
                  <a:gd name="T55" fmla="*/ 38 h 435"/>
                  <a:gd name="T56" fmla="*/ 229 w 406"/>
                  <a:gd name="T57" fmla="*/ 13 h 435"/>
                  <a:gd name="T58" fmla="*/ 182 w 406"/>
                  <a:gd name="T59" fmla="*/ 1 h 435"/>
                  <a:gd name="T60" fmla="*/ 132 w 406"/>
                  <a:gd name="T61" fmla="*/ 3 h 435"/>
                  <a:gd name="T62" fmla="*/ 87 w 406"/>
                  <a:gd name="T63" fmla="*/ 20 h 435"/>
                  <a:gd name="T64" fmla="*/ 49 w 406"/>
                  <a:gd name="T65" fmla="*/ 49 h 435"/>
                  <a:gd name="T66" fmla="*/ 21 w 406"/>
                  <a:gd name="T67" fmla="*/ 87 h 435"/>
                  <a:gd name="T68" fmla="*/ 4 w 406"/>
                  <a:gd name="T69" fmla="*/ 133 h 435"/>
                  <a:gd name="T70" fmla="*/ 2 w 406"/>
                  <a:gd name="T71" fmla="*/ 182 h 435"/>
                  <a:gd name="T72" fmla="*/ 13 w 406"/>
                  <a:gd name="T73" fmla="*/ 230 h 435"/>
                  <a:gd name="T74" fmla="*/ 38 w 406"/>
                  <a:gd name="T75" fmla="*/ 271 h 435"/>
                  <a:gd name="T76" fmla="*/ 73 w 406"/>
                  <a:gd name="T77" fmla="*/ 303 h 435"/>
                  <a:gd name="T78" fmla="*/ 117 w 406"/>
                  <a:gd name="T79" fmla="*/ 323 h 435"/>
                  <a:gd name="T80" fmla="*/ 165 w 406"/>
                  <a:gd name="T81" fmla="*/ 331 h 435"/>
                  <a:gd name="T82" fmla="*/ 202 w 406"/>
                  <a:gd name="T83" fmla="*/ 326 h 435"/>
                  <a:gd name="T84" fmla="*/ 234 w 406"/>
                  <a:gd name="T85" fmla="*/ 316 h 435"/>
                  <a:gd name="T86" fmla="*/ 380 w 406"/>
                  <a:gd name="T87" fmla="*/ 431 h 435"/>
                  <a:gd name="T88" fmla="*/ 388 w 406"/>
                  <a:gd name="T89" fmla="*/ 435 h 435"/>
                  <a:gd name="T90" fmla="*/ 396 w 406"/>
                  <a:gd name="T91" fmla="*/ 434 h 435"/>
                  <a:gd name="T92" fmla="*/ 404 w 406"/>
                  <a:gd name="T93" fmla="*/ 429 h 435"/>
                  <a:gd name="T94" fmla="*/ 406 w 406"/>
                  <a:gd name="T95" fmla="*/ 422 h 435"/>
                  <a:gd name="T96" fmla="*/ 404 w 406"/>
                  <a:gd name="T97" fmla="*/ 413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06" h="435">
                    <a:moveTo>
                      <a:pt x="30" y="166"/>
                    </a:moveTo>
                    <a:lnTo>
                      <a:pt x="32" y="152"/>
                    </a:lnTo>
                    <a:lnTo>
                      <a:pt x="34" y="138"/>
                    </a:lnTo>
                    <a:lnTo>
                      <a:pt x="37" y="125"/>
                    </a:lnTo>
                    <a:lnTo>
                      <a:pt x="41" y="113"/>
                    </a:lnTo>
                    <a:lnTo>
                      <a:pt x="46" y="102"/>
                    </a:lnTo>
                    <a:lnTo>
                      <a:pt x="54" y="90"/>
                    </a:lnTo>
                    <a:lnTo>
                      <a:pt x="61" y="80"/>
                    </a:lnTo>
                    <a:lnTo>
                      <a:pt x="70" y="71"/>
                    </a:lnTo>
                    <a:lnTo>
                      <a:pt x="80" y="61"/>
                    </a:lnTo>
                    <a:lnTo>
                      <a:pt x="90" y="53"/>
                    </a:lnTo>
                    <a:lnTo>
                      <a:pt x="101" y="47"/>
                    </a:lnTo>
                    <a:lnTo>
                      <a:pt x="113" y="41"/>
                    </a:lnTo>
                    <a:lnTo>
                      <a:pt x="126" y="36"/>
                    </a:lnTo>
                    <a:lnTo>
                      <a:pt x="139" y="33"/>
                    </a:lnTo>
                    <a:lnTo>
                      <a:pt x="152" y="31"/>
                    </a:lnTo>
                    <a:lnTo>
                      <a:pt x="165" y="30"/>
                    </a:lnTo>
                    <a:lnTo>
                      <a:pt x="179" y="31"/>
                    </a:lnTo>
                    <a:lnTo>
                      <a:pt x="193" y="33"/>
                    </a:lnTo>
                    <a:lnTo>
                      <a:pt x="206" y="36"/>
                    </a:lnTo>
                    <a:lnTo>
                      <a:pt x="219" y="41"/>
                    </a:lnTo>
                    <a:lnTo>
                      <a:pt x="231" y="47"/>
                    </a:lnTo>
                    <a:lnTo>
                      <a:pt x="241" y="53"/>
                    </a:lnTo>
                    <a:lnTo>
                      <a:pt x="252" y="61"/>
                    </a:lnTo>
                    <a:lnTo>
                      <a:pt x="262" y="71"/>
                    </a:lnTo>
                    <a:lnTo>
                      <a:pt x="270" y="80"/>
                    </a:lnTo>
                    <a:lnTo>
                      <a:pt x="278" y="90"/>
                    </a:lnTo>
                    <a:lnTo>
                      <a:pt x="284" y="102"/>
                    </a:lnTo>
                    <a:lnTo>
                      <a:pt x="290" y="113"/>
                    </a:lnTo>
                    <a:lnTo>
                      <a:pt x="295" y="125"/>
                    </a:lnTo>
                    <a:lnTo>
                      <a:pt x="298" y="138"/>
                    </a:lnTo>
                    <a:lnTo>
                      <a:pt x="300" y="152"/>
                    </a:lnTo>
                    <a:lnTo>
                      <a:pt x="301" y="166"/>
                    </a:lnTo>
                    <a:lnTo>
                      <a:pt x="300" y="180"/>
                    </a:lnTo>
                    <a:lnTo>
                      <a:pt x="298" y="193"/>
                    </a:lnTo>
                    <a:lnTo>
                      <a:pt x="295" y="205"/>
                    </a:lnTo>
                    <a:lnTo>
                      <a:pt x="290" y="218"/>
                    </a:lnTo>
                    <a:lnTo>
                      <a:pt x="284" y="230"/>
                    </a:lnTo>
                    <a:lnTo>
                      <a:pt x="278" y="241"/>
                    </a:lnTo>
                    <a:lnTo>
                      <a:pt x="270" y="251"/>
                    </a:lnTo>
                    <a:lnTo>
                      <a:pt x="262" y="261"/>
                    </a:lnTo>
                    <a:lnTo>
                      <a:pt x="252" y="270"/>
                    </a:lnTo>
                    <a:lnTo>
                      <a:pt x="241" y="277"/>
                    </a:lnTo>
                    <a:lnTo>
                      <a:pt x="231" y="285"/>
                    </a:lnTo>
                    <a:lnTo>
                      <a:pt x="219" y="290"/>
                    </a:lnTo>
                    <a:lnTo>
                      <a:pt x="206" y="294"/>
                    </a:lnTo>
                    <a:lnTo>
                      <a:pt x="193" y="297"/>
                    </a:lnTo>
                    <a:lnTo>
                      <a:pt x="179" y="300"/>
                    </a:lnTo>
                    <a:lnTo>
                      <a:pt x="165" y="301"/>
                    </a:lnTo>
                    <a:lnTo>
                      <a:pt x="152" y="300"/>
                    </a:lnTo>
                    <a:lnTo>
                      <a:pt x="139" y="297"/>
                    </a:lnTo>
                    <a:lnTo>
                      <a:pt x="126" y="294"/>
                    </a:lnTo>
                    <a:lnTo>
                      <a:pt x="113" y="290"/>
                    </a:lnTo>
                    <a:lnTo>
                      <a:pt x="101" y="285"/>
                    </a:lnTo>
                    <a:lnTo>
                      <a:pt x="90" y="277"/>
                    </a:lnTo>
                    <a:lnTo>
                      <a:pt x="80" y="270"/>
                    </a:lnTo>
                    <a:lnTo>
                      <a:pt x="70" y="261"/>
                    </a:lnTo>
                    <a:lnTo>
                      <a:pt x="61" y="251"/>
                    </a:lnTo>
                    <a:lnTo>
                      <a:pt x="54" y="241"/>
                    </a:lnTo>
                    <a:lnTo>
                      <a:pt x="46" y="230"/>
                    </a:lnTo>
                    <a:lnTo>
                      <a:pt x="41" y="218"/>
                    </a:lnTo>
                    <a:lnTo>
                      <a:pt x="37" y="205"/>
                    </a:lnTo>
                    <a:lnTo>
                      <a:pt x="34" y="193"/>
                    </a:lnTo>
                    <a:lnTo>
                      <a:pt x="32" y="179"/>
                    </a:lnTo>
                    <a:lnTo>
                      <a:pt x="30" y="166"/>
                    </a:lnTo>
                    <a:close/>
                    <a:moveTo>
                      <a:pt x="402" y="410"/>
                    </a:moveTo>
                    <a:lnTo>
                      <a:pt x="278" y="287"/>
                    </a:lnTo>
                    <a:lnTo>
                      <a:pt x="289" y="275"/>
                    </a:lnTo>
                    <a:lnTo>
                      <a:pt x="300" y="262"/>
                    </a:lnTo>
                    <a:lnTo>
                      <a:pt x="309" y="248"/>
                    </a:lnTo>
                    <a:lnTo>
                      <a:pt x="316" y="233"/>
                    </a:lnTo>
                    <a:lnTo>
                      <a:pt x="323" y="217"/>
                    </a:lnTo>
                    <a:lnTo>
                      <a:pt x="327" y="200"/>
                    </a:lnTo>
                    <a:lnTo>
                      <a:pt x="330" y="183"/>
                    </a:lnTo>
                    <a:lnTo>
                      <a:pt x="331" y="166"/>
                    </a:lnTo>
                    <a:lnTo>
                      <a:pt x="330" y="149"/>
                    </a:lnTo>
                    <a:lnTo>
                      <a:pt x="328" y="133"/>
                    </a:lnTo>
                    <a:lnTo>
                      <a:pt x="324" y="117"/>
                    </a:lnTo>
                    <a:lnTo>
                      <a:pt x="318" y="102"/>
                    </a:lnTo>
                    <a:lnTo>
                      <a:pt x="311" y="87"/>
                    </a:lnTo>
                    <a:lnTo>
                      <a:pt x="302" y="74"/>
                    </a:lnTo>
                    <a:lnTo>
                      <a:pt x="294" y="61"/>
                    </a:lnTo>
                    <a:lnTo>
                      <a:pt x="283" y="49"/>
                    </a:lnTo>
                    <a:lnTo>
                      <a:pt x="271" y="38"/>
                    </a:lnTo>
                    <a:lnTo>
                      <a:pt x="258" y="29"/>
                    </a:lnTo>
                    <a:lnTo>
                      <a:pt x="244" y="20"/>
                    </a:lnTo>
                    <a:lnTo>
                      <a:pt x="229" y="13"/>
                    </a:lnTo>
                    <a:lnTo>
                      <a:pt x="214" y="7"/>
                    </a:lnTo>
                    <a:lnTo>
                      <a:pt x="198" y="3"/>
                    </a:lnTo>
                    <a:lnTo>
                      <a:pt x="182" y="1"/>
                    </a:lnTo>
                    <a:lnTo>
                      <a:pt x="165" y="0"/>
                    </a:lnTo>
                    <a:lnTo>
                      <a:pt x="149" y="1"/>
                    </a:lnTo>
                    <a:lnTo>
                      <a:pt x="132" y="3"/>
                    </a:lnTo>
                    <a:lnTo>
                      <a:pt x="117" y="7"/>
                    </a:lnTo>
                    <a:lnTo>
                      <a:pt x="101" y="13"/>
                    </a:lnTo>
                    <a:lnTo>
                      <a:pt x="87" y="20"/>
                    </a:lnTo>
                    <a:lnTo>
                      <a:pt x="73" y="29"/>
                    </a:lnTo>
                    <a:lnTo>
                      <a:pt x="60" y="38"/>
                    </a:lnTo>
                    <a:lnTo>
                      <a:pt x="49" y="49"/>
                    </a:lnTo>
                    <a:lnTo>
                      <a:pt x="38" y="61"/>
                    </a:lnTo>
                    <a:lnTo>
                      <a:pt x="28" y="74"/>
                    </a:lnTo>
                    <a:lnTo>
                      <a:pt x="21" y="87"/>
                    </a:lnTo>
                    <a:lnTo>
                      <a:pt x="13" y="102"/>
                    </a:lnTo>
                    <a:lnTo>
                      <a:pt x="8" y="117"/>
                    </a:lnTo>
                    <a:lnTo>
                      <a:pt x="4" y="133"/>
                    </a:lnTo>
                    <a:lnTo>
                      <a:pt x="2" y="149"/>
                    </a:lnTo>
                    <a:lnTo>
                      <a:pt x="0" y="166"/>
                    </a:lnTo>
                    <a:lnTo>
                      <a:pt x="2" y="182"/>
                    </a:lnTo>
                    <a:lnTo>
                      <a:pt x="4" y="199"/>
                    </a:lnTo>
                    <a:lnTo>
                      <a:pt x="8" y="215"/>
                    </a:lnTo>
                    <a:lnTo>
                      <a:pt x="13" y="230"/>
                    </a:lnTo>
                    <a:lnTo>
                      <a:pt x="21" y="244"/>
                    </a:lnTo>
                    <a:lnTo>
                      <a:pt x="28" y="258"/>
                    </a:lnTo>
                    <a:lnTo>
                      <a:pt x="38" y="271"/>
                    </a:lnTo>
                    <a:lnTo>
                      <a:pt x="49" y="282"/>
                    </a:lnTo>
                    <a:lnTo>
                      <a:pt x="60" y="293"/>
                    </a:lnTo>
                    <a:lnTo>
                      <a:pt x="73" y="303"/>
                    </a:lnTo>
                    <a:lnTo>
                      <a:pt x="87" y="310"/>
                    </a:lnTo>
                    <a:lnTo>
                      <a:pt x="101" y="318"/>
                    </a:lnTo>
                    <a:lnTo>
                      <a:pt x="117" y="323"/>
                    </a:lnTo>
                    <a:lnTo>
                      <a:pt x="132" y="327"/>
                    </a:lnTo>
                    <a:lnTo>
                      <a:pt x="149" y="330"/>
                    </a:lnTo>
                    <a:lnTo>
                      <a:pt x="165" y="331"/>
                    </a:lnTo>
                    <a:lnTo>
                      <a:pt x="178" y="331"/>
                    </a:lnTo>
                    <a:lnTo>
                      <a:pt x="190" y="328"/>
                    </a:lnTo>
                    <a:lnTo>
                      <a:pt x="202" y="326"/>
                    </a:lnTo>
                    <a:lnTo>
                      <a:pt x="212" y="324"/>
                    </a:lnTo>
                    <a:lnTo>
                      <a:pt x="223" y="320"/>
                    </a:lnTo>
                    <a:lnTo>
                      <a:pt x="234" y="316"/>
                    </a:lnTo>
                    <a:lnTo>
                      <a:pt x="244" y="311"/>
                    </a:lnTo>
                    <a:lnTo>
                      <a:pt x="254" y="305"/>
                    </a:lnTo>
                    <a:lnTo>
                      <a:pt x="380" y="431"/>
                    </a:lnTo>
                    <a:lnTo>
                      <a:pt x="382" y="433"/>
                    </a:lnTo>
                    <a:lnTo>
                      <a:pt x="386" y="434"/>
                    </a:lnTo>
                    <a:lnTo>
                      <a:pt x="388" y="435"/>
                    </a:lnTo>
                    <a:lnTo>
                      <a:pt x="391" y="435"/>
                    </a:lnTo>
                    <a:lnTo>
                      <a:pt x="394" y="435"/>
                    </a:lnTo>
                    <a:lnTo>
                      <a:pt x="396" y="434"/>
                    </a:lnTo>
                    <a:lnTo>
                      <a:pt x="400" y="433"/>
                    </a:lnTo>
                    <a:lnTo>
                      <a:pt x="402" y="431"/>
                    </a:lnTo>
                    <a:lnTo>
                      <a:pt x="404" y="429"/>
                    </a:lnTo>
                    <a:lnTo>
                      <a:pt x="405" y="427"/>
                    </a:lnTo>
                    <a:lnTo>
                      <a:pt x="406" y="424"/>
                    </a:lnTo>
                    <a:lnTo>
                      <a:pt x="406" y="422"/>
                    </a:lnTo>
                    <a:lnTo>
                      <a:pt x="406" y="418"/>
                    </a:lnTo>
                    <a:lnTo>
                      <a:pt x="405" y="415"/>
                    </a:lnTo>
                    <a:lnTo>
                      <a:pt x="404" y="413"/>
                    </a:lnTo>
                    <a:lnTo>
                      <a:pt x="402" y="4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  <p:grpSp>
        <p:nvGrpSpPr>
          <p:cNvPr id="439" name="Groupe 438">
            <a:extLst>
              <a:ext uri="{FF2B5EF4-FFF2-40B4-BE49-F238E27FC236}">
                <a16:creationId xmlns:a16="http://schemas.microsoft.com/office/drawing/2014/main" id="{666887B8-3608-3BAA-0ABF-C3B0BDD98E40}"/>
              </a:ext>
            </a:extLst>
          </p:cNvPr>
          <p:cNvGrpSpPr/>
          <p:nvPr/>
        </p:nvGrpSpPr>
        <p:grpSpPr>
          <a:xfrm>
            <a:off x="5746686" y="2658976"/>
            <a:ext cx="3956367" cy="1313136"/>
            <a:chOff x="3426186" y="2038217"/>
            <a:chExt cx="3956367" cy="1313136"/>
          </a:xfrm>
        </p:grpSpPr>
        <p:grpSp>
          <p:nvGrpSpPr>
            <p:cNvPr id="441" name="Group 7">
              <a:extLst>
                <a:ext uri="{FF2B5EF4-FFF2-40B4-BE49-F238E27FC236}">
                  <a16:creationId xmlns:a16="http://schemas.microsoft.com/office/drawing/2014/main" id="{B30DFE61-D995-DA62-A85F-2B48067CBA0D}"/>
                </a:ext>
              </a:extLst>
            </p:cNvPr>
            <p:cNvGrpSpPr/>
            <p:nvPr/>
          </p:nvGrpSpPr>
          <p:grpSpPr>
            <a:xfrm>
              <a:off x="3426186" y="2038217"/>
              <a:ext cx="3956367" cy="1313136"/>
              <a:chOff x="6302477" y="2126008"/>
              <a:chExt cx="3956367" cy="1313137"/>
            </a:xfrm>
          </p:grpSpPr>
          <p:sp>
            <p:nvSpPr>
              <p:cNvPr id="443" name="Oval 8">
                <a:extLst>
                  <a:ext uri="{FF2B5EF4-FFF2-40B4-BE49-F238E27FC236}">
                    <a16:creationId xmlns:a16="http://schemas.microsoft.com/office/drawing/2014/main" id="{6CE6E17F-2C18-B173-FE4E-EEA386FA5A65}"/>
                  </a:ext>
                </a:extLst>
              </p:cNvPr>
              <p:cNvSpPr/>
              <p:nvPr/>
            </p:nvSpPr>
            <p:spPr>
              <a:xfrm>
                <a:off x="6452739" y="3257686"/>
                <a:ext cx="719803" cy="181459"/>
              </a:xfrm>
              <a:prstGeom prst="ellipse">
                <a:avLst/>
              </a:prstGeom>
              <a:gradFill flip="none" rotWithShape="1">
                <a:gsLst>
                  <a:gs pos="0">
                    <a:sysClr val="windowText" lastClr="000000">
                      <a:alpha val="27000"/>
                    </a:sysClr>
                  </a:gs>
                  <a:gs pos="100000">
                    <a:sysClr val="windowText" lastClr="000000">
                      <a:alpha val="0"/>
                    </a:sysClr>
                  </a:gs>
                </a:gsLst>
                <a:path path="shap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4" name="Teardrop 9">
                <a:extLst>
                  <a:ext uri="{FF2B5EF4-FFF2-40B4-BE49-F238E27FC236}">
                    <a16:creationId xmlns:a16="http://schemas.microsoft.com/office/drawing/2014/main" id="{C08225C3-3250-1D48-55E4-CFD232C89A3A}"/>
                  </a:ext>
                </a:extLst>
              </p:cNvPr>
              <p:cNvSpPr/>
              <p:nvPr/>
            </p:nvSpPr>
            <p:spPr>
              <a:xfrm rot="8100000">
                <a:off x="6302477" y="2126008"/>
                <a:ext cx="1020325" cy="1020323"/>
              </a:xfrm>
              <a:prstGeom prst="teardrop">
                <a:avLst/>
              </a:prstGeom>
              <a:solidFill>
                <a:srgbClr val="FF00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5" name="Oval 10">
                <a:extLst>
                  <a:ext uri="{FF2B5EF4-FFF2-40B4-BE49-F238E27FC236}">
                    <a16:creationId xmlns:a16="http://schemas.microsoft.com/office/drawing/2014/main" id="{DD9EBC30-9AD8-6660-539A-1521C5640EAD}"/>
                  </a:ext>
                </a:extLst>
              </p:cNvPr>
              <p:cNvSpPr/>
              <p:nvPr/>
            </p:nvSpPr>
            <p:spPr>
              <a:xfrm>
                <a:off x="6465008" y="2287887"/>
                <a:ext cx="665953" cy="66595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446" name="Content Placeholder 2">
                <a:extLst>
                  <a:ext uri="{FF2B5EF4-FFF2-40B4-BE49-F238E27FC236}">
                    <a16:creationId xmlns:a16="http://schemas.microsoft.com/office/drawing/2014/main" id="{BA73BB51-BE71-4E05-EC76-3B098207E2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8645" y="2284471"/>
                <a:ext cx="2680199" cy="714235"/>
              </a:xfrm>
              <a:prstGeom prst="rect">
                <a:avLst/>
              </a:prstGeom>
            </p:spPr>
            <p:txBody>
              <a:bodyPr vert="horz" wrap="square" lIns="0" tIns="0" rIns="0" bIns="0" rtlCol="0" anchor="ctr"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PENTEST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0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Duration is ~1 week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10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Pentest report is sent to project team</a:t>
                </a:r>
                <a:br>
                  <a:rPr kumimoji="0" lang="en-US" sz="10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kumimoji="0" lang="en-US" sz="1067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Project team can plan Restitution meeting </a:t>
                </a:r>
              </a:p>
            </p:txBody>
          </p:sp>
        </p:grpSp>
        <p:pic>
          <p:nvPicPr>
            <p:cNvPr id="442" name="Picture 8" descr="hacker Icon 2767865">
              <a:extLst>
                <a:ext uri="{FF2B5EF4-FFF2-40B4-BE49-F238E27FC236}">
                  <a16:creationId xmlns:a16="http://schemas.microsoft.com/office/drawing/2014/main" id="{6DCF262F-1C31-651F-289A-7EB337D42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010" y="2372404"/>
              <a:ext cx="311366" cy="311366"/>
            </a:xfrm>
            <a:prstGeom prst="rect">
              <a:avLst/>
            </a:prstGeom>
            <a:noFill/>
            <a:effectLst>
              <a:glow rad="88900">
                <a:sysClr val="window" lastClr="FFFFFF"/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577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9FE62682-5E4B-E286-53A5-1CB07C9AC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B1E96A8E-F0FE-9AF2-E7A7-4C885D22A2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2"/>
                </a:solidFill>
              </a:rPr>
              <a:t>Classical timeline</a:t>
            </a:r>
            <a:endParaRPr sz="5400" dirty="0">
              <a:solidFill>
                <a:schemeClr val="accent2"/>
              </a:solidFill>
            </a:endParaRPr>
          </a:p>
        </p:txBody>
      </p:sp>
      <p:pic>
        <p:nvPicPr>
          <p:cNvPr id="2" name="Picture 24">
            <a:extLst>
              <a:ext uri="{FF2B5EF4-FFF2-40B4-BE49-F238E27FC236}">
                <a16:creationId xmlns:a16="http://schemas.microsoft.com/office/drawing/2014/main" id="{7DDC5CD0-5331-809E-EE6D-6979DCAD3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12" y="5174028"/>
            <a:ext cx="1063503" cy="54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2">
            <a:extLst>
              <a:ext uri="{FF2B5EF4-FFF2-40B4-BE49-F238E27FC236}">
                <a16:creationId xmlns:a16="http://schemas.microsoft.com/office/drawing/2014/main" id="{E9BD3C6A-34F8-8082-E04A-8B730D609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46" y="5244315"/>
            <a:ext cx="646333" cy="6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16">
            <a:extLst>
              <a:ext uri="{FF2B5EF4-FFF2-40B4-BE49-F238E27FC236}">
                <a16:creationId xmlns:a16="http://schemas.microsoft.com/office/drawing/2014/main" id="{ABD1E3AF-0DFC-900D-CF34-3740EE078C75}"/>
              </a:ext>
            </a:extLst>
          </p:cNvPr>
          <p:cNvSpPr/>
          <p:nvPr/>
        </p:nvSpPr>
        <p:spPr>
          <a:xfrm>
            <a:off x="2168414" y="4025682"/>
            <a:ext cx="8468238" cy="531227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val 17">
            <a:extLst>
              <a:ext uri="{FF2B5EF4-FFF2-40B4-BE49-F238E27FC236}">
                <a16:creationId xmlns:a16="http://schemas.microsoft.com/office/drawing/2014/main" id="{FA1F5C09-86EE-29F7-AE03-6E377D8973EB}"/>
              </a:ext>
            </a:extLst>
          </p:cNvPr>
          <p:cNvSpPr/>
          <p:nvPr/>
        </p:nvSpPr>
        <p:spPr>
          <a:xfrm>
            <a:off x="1959580" y="3845929"/>
            <a:ext cx="910402" cy="91040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554D683C-27C0-4073-7B41-690C380A5507}"/>
              </a:ext>
            </a:extLst>
          </p:cNvPr>
          <p:cNvSpPr txBox="1"/>
          <p:nvPr/>
        </p:nvSpPr>
        <p:spPr>
          <a:xfrm>
            <a:off x="3768668" y="2595079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33FF5-6187-526D-683C-1E6DA289AD01}"/>
              </a:ext>
            </a:extLst>
          </p:cNvPr>
          <p:cNvSpPr/>
          <p:nvPr/>
        </p:nvSpPr>
        <p:spPr>
          <a:xfrm>
            <a:off x="3768668" y="2887521"/>
            <a:ext cx="1553792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running services, endpoints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12E32A1A-A119-6EE1-DAC4-85CB85BF9AC7}"/>
              </a:ext>
            </a:extLst>
          </p:cNvPr>
          <p:cNvSpPr txBox="1"/>
          <p:nvPr/>
        </p:nvSpPr>
        <p:spPr>
          <a:xfrm>
            <a:off x="5317929" y="2595079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Enumeration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D52B06-F7E8-A12A-584F-9BCC0A9A26B6}"/>
              </a:ext>
            </a:extLst>
          </p:cNvPr>
          <p:cNvSpPr/>
          <p:nvPr/>
        </p:nvSpPr>
        <p:spPr>
          <a:xfrm>
            <a:off x="5317929" y="2887521"/>
            <a:ext cx="1553792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 how the application is working and identify potential vulnerabilities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BA51207C-67E7-F4A1-95C3-4DBF0BF71F4C}"/>
              </a:ext>
            </a:extLst>
          </p:cNvPr>
          <p:cNvSpPr txBox="1"/>
          <p:nvPr/>
        </p:nvSpPr>
        <p:spPr>
          <a:xfrm>
            <a:off x="7457129" y="2595079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C475BF-6CCA-7767-0386-AC7CA70DDC8D}"/>
              </a:ext>
            </a:extLst>
          </p:cNvPr>
          <p:cNvSpPr/>
          <p:nvPr/>
        </p:nvSpPr>
        <p:spPr>
          <a:xfrm>
            <a:off x="7457129" y="2887521"/>
            <a:ext cx="155379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Find and validate vulnerabilities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24">
            <a:extLst>
              <a:ext uri="{FF2B5EF4-FFF2-40B4-BE49-F238E27FC236}">
                <a16:creationId xmlns:a16="http://schemas.microsoft.com/office/drawing/2014/main" id="{6D719F1F-F5ED-F104-C666-C6006E3B76EE}"/>
              </a:ext>
            </a:extLst>
          </p:cNvPr>
          <p:cNvSpPr txBox="1"/>
          <p:nvPr/>
        </p:nvSpPr>
        <p:spPr>
          <a:xfrm>
            <a:off x="9409509" y="2595079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B83910-0201-AF74-A39F-88ED2E453BD4}"/>
              </a:ext>
            </a:extLst>
          </p:cNvPr>
          <p:cNvSpPr/>
          <p:nvPr/>
        </p:nvSpPr>
        <p:spPr>
          <a:xfrm>
            <a:off x="9409509" y="2887521"/>
            <a:ext cx="1553792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4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the findings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4" name="Straight Connector 30">
            <a:extLst>
              <a:ext uri="{FF2B5EF4-FFF2-40B4-BE49-F238E27FC236}">
                <a16:creationId xmlns:a16="http://schemas.microsoft.com/office/drawing/2014/main" id="{8A89AA87-2DE9-294C-13B7-9D15D68C9A4E}"/>
              </a:ext>
            </a:extLst>
          </p:cNvPr>
          <p:cNvCxnSpPr>
            <a:cxnSpLocks/>
          </p:cNvCxnSpPr>
          <p:nvPr/>
        </p:nvCxnSpPr>
        <p:spPr>
          <a:xfrm flipH="1">
            <a:off x="2884905" y="4294777"/>
            <a:ext cx="7591221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31">
            <a:extLst>
              <a:ext uri="{FF2B5EF4-FFF2-40B4-BE49-F238E27FC236}">
                <a16:creationId xmlns:a16="http://schemas.microsoft.com/office/drawing/2014/main" id="{5547EFB1-22B3-6132-FA67-F03C406C444F}"/>
              </a:ext>
            </a:extLst>
          </p:cNvPr>
          <p:cNvSpPr/>
          <p:nvPr/>
        </p:nvSpPr>
        <p:spPr>
          <a:xfrm>
            <a:off x="4051914" y="4212440"/>
            <a:ext cx="157711" cy="157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Oval 32">
            <a:extLst>
              <a:ext uri="{FF2B5EF4-FFF2-40B4-BE49-F238E27FC236}">
                <a16:creationId xmlns:a16="http://schemas.microsoft.com/office/drawing/2014/main" id="{FCF64639-AEF4-A568-F2F2-31DD3CC23738}"/>
              </a:ext>
            </a:extLst>
          </p:cNvPr>
          <p:cNvSpPr/>
          <p:nvPr/>
        </p:nvSpPr>
        <p:spPr>
          <a:xfrm>
            <a:off x="7958404" y="4212440"/>
            <a:ext cx="157711" cy="157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val 33">
            <a:extLst>
              <a:ext uri="{FF2B5EF4-FFF2-40B4-BE49-F238E27FC236}">
                <a16:creationId xmlns:a16="http://schemas.microsoft.com/office/drawing/2014/main" id="{918D33F1-6131-B7BD-4B60-B6E6C5741992}"/>
              </a:ext>
            </a:extLst>
          </p:cNvPr>
          <p:cNvSpPr/>
          <p:nvPr/>
        </p:nvSpPr>
        <p:spPr>
          <a:xfrm>
            <a:off x="9744535" y="4212440"/>
            <a:ext cx="157711" cy="157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oup 176">
            <a:extLst>
              <a:ext uri="{FF2B5EF4-FFF2-40B4-BE49-F238E27FC236}">
                <a16:creationId xmlns:a16="http://schemas.microsoft.com/office/drawing/2014/main" id="{C5296E34-669F-B2C5-CC70-CC8806DBE9A1}"/>
              </a:ext>
            </a:extLst>
          </p:cNvPr>
          <p:cNvGrpSpPr/>
          <p:nvPr/>
        </p:nvGrpSpPr>
        <p:grpSpPr>
          <a:xfrm>
            <a:off x="1810794" y="2166753"/>
            <a:ext cx="1866464" cy="1251350"/>
            <a:chOff x="512392" y="1879075"/>
            <a:chExt cx="2988569" cy="2061521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E2307C32-341A-3208-1584-B5D7444FA02F}"/>
                </a:ext>
              </a:extLst>
            </p:cNvPr>
            <p:cNvSpPr/>
            <p:nvPr/>
          </p:nvSpPr>
          <p:spPr>
            <a:xfrm>
              <a:off x="512392" y="1992763"/>
              <a:ext cx="363674" cy="1947833"/>
            </a:xfrm>
            <a:custGeom>
              <a:avLst/>
              <a:gdLst>
                <a:gd name="connsiteX0" fmla="*/ 363674 w 363674"/>
                <a:gd name="connsiteY0" fmla="*/ 0 h 1947833"/>
                <a:gd name="connsiteX1" fmla="*/ 1139 w 363674"/>
                <a:gd name="connsiteY1" fmla="*/ 1874222 h 1947833"/>
                <a:gd name="connsiteX2" fmla="*/ 61869 w 363674"/>
                <a:gd name="connsiteY2" fmla="*/ 1947833 h 1947833"/>
                <a:gd name="connsiteX3" fmla="*/ 253053 w 363674"/>
                <a:gd name="connsiteY3" fmla="*/ 1947833 h 1947833"/>
                <a:gd name="connsiteX4" fmla="*/ 363674 w 363674"/>
                <a:gd name="connsiteY4" fmla="*/ 0 h 1947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674" h="1947833">
                  <a:moveTo>
                    <a:pt x="363674" y="0"/>
                  </a:moveTo>
                  <a:lnTo>
                    <a:pt x="1139" y="1874222"/>
                  </a:lnTo>
                  <a:cubicBezTo>
                    <a:pt x="-6222" y="1912255"/>
                    <a:pt x="23018" y="1947833"/>
                    <a:pt x="61869" y="1947833"/>
                  </a:cubicBezTo>
                  <a:lnTo>
                    <a:pt x="253053" y="1947833"/>
                  </a:lnTo>
                  <a:lnTo>
                    <a:pt x="363674" y="0"/>
                  </a:lnTo>
                  <a:close/>
                </a:path>
              </a:pathLst>
            </a:custGeom>
            <a:solidFill>
              <a:srgbClr val="F2DB00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Freeform 91">
              <a:extLst>
                <a:ext uri="{FF2B5EF4-FFF2-40B4-BE49-F238E27FC236}">
                  <a16:creationId xmlns:a16="http://schemas.microsoft.com/office/drawing/2014/main" id="{6DD9309B-1C3E-2DB4-6A5E-6A303470DFDE}"/>
                </a:ext>
              </a:extLst>
            </p:cNvPr>
            <p:cNvSpPr/>
            <p:nvPr/>
          </p:nvSpPr>
          <p:spPr>
            <a:xfrm>
              <a:off x="639225" y="1978654"/>
              <a:ext cx="454403" cy="1961942"/>
            </a:xfrm>
            <a:custGeom>
              <a:avLst/>
              <a:gdLst>
                <a:gd name="connsiteX0" fmla="*/ 241135 w 454403"/>
                <a:gd name="connsiteY0" fmla="*/ 6543 h 1961942"/>
                <a:gd name="connsiteX1" fmla="*/ 877 w 454403"/>
                <a:gd name="connsiteY1" fmla="*/ 1846822 h 1961942"/>
                <a:gd name="connsiteX2" fmla="*/ 101888 w 454403"/>
                <a:gd name="connsiteY2" fmla="*/ 1961942 h 1961942"/>
                <a:gd name="connsiteX3" fmla="*/ 454403 w 454403"/>
                <a:gd name="connsiteY3" fmla="*/ 1961942 h 1961942"/>
                <a:gd name="connsiteX4" fmla="*/ 255653 w 454403"/>
                <a:gd name="connsiteY4" fmla="*/ 0 h 1961942"/>
                <a:gd name="connsiteX5" fmla="*/ 241135 w 454403"/>
                <a:gd name="connsiteY5" fmla="*/ 6543 h 196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4403" h="1961942">
                  <a:moveTo>
                    <a:pt x="241135" y="6543"/>
                  </a:moveTo>
                  <a:lnTo>
                    <a:pt x="877" y="1846822"/>
                  </a:lnTo>
                  <a:cubicBezTo>
                    <a:pt x="-7098" y="1907756"/>
                    <a:pt x="40341" y="1961942"/>
                    <a:pt x="101888" y="1961942"/>
                  </a:cubicBezTo>
                  <a:lnTo>
                    <a:pt x="454403" y="1961942"/>
                  </a:lnTo>
                  <a:lnTo>
                    <a:pt x="255653" y="0"/>
                  </a:lnTo>
                  <a:lnTo>
                    <a:pt x="241135" y="6543"/>
                  </a:lnTo>
                  <a:close/>
                </a:path>
              </a:pathLst>
            </a:custGeom>
            <a:solidFill>
              <a:srgbClr val="78ACEA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Freeform 92">
              <a:extLst>
                <a:ext uri="{FF2B5EF4-FFF2-40B4-BE49-F238E27FC236}">
                  <a16:creationId xmlns:a16="http://schemas.microsoft.com/office/drawing/2014/main" id="{6B935C19-5552-2487-3E82-A28A53C34E62}"/>
                </a:ext>
              </a:extLst>
            </p:cNvPr>
            <p:cNvSpPr/>
            <p:nvPr/>
          </p:nvSpPr>
          <p:spPr>
            <a:xfrm>
              <a:off x="772592" y="1985198"/>
              <a:ext cx="645539" cy="1955194"/>
            </a:xfrm>
            <a:custGeom>
              <a:avLst/>
              <a:gdLst>
                <a:gd name="connsiteX0" fmla="*/ 107769 w 645539"/>
                <a:gd name="connsiteY0" fmla="*/ 0 h 1955194"/>
                <a:gd name="connsiteX1" fmla="*/ 215 w 645539"/>
                <a:gd name="connsiteY1" fmla="*/ 1828420 h 1955194"/>
                <a:gd name="connsiteX2" fmla="*/ 119833 w 645539"/>
                <a:gd name="connsiteY2" fmla="*/ 1955195 h 1955194"/>
                <a:gd name="connsiteX3" fmla="*/ 645539 w 645539"/>
                <a:gd name="connsiteY3" fmla="*/ 1955195 h 1955194"/>
                <a:gd name="connsiteX4" fmla="*/ 107769 w 645539"/>
                <a:gd name="connsiteY4" fmla="*/ 0 h 195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5539" h="1955194">
                  <a:moveTo>
                    <a:pt x="107769" y="0"/>
                  </a:moveTo>
                  <a:lnTo>
                    <a:pt x="215" y="1828420"/>
                  </a:lnTo>
                  <a:cubicBezTo>
                    <a:pt x="-3875" y="1897328"/>
                    <a:pt x="50925" y="1955195"/>
                    <a:pt x="119833" y="1955195"/>
                  </a:cubicBezTo>
                  <a:lnTo>
                    <a:pt x="645539" y="1955195"/>
                  </a:lnTo>
                  <a:lnTo>
                    <a:pt x="107769" y="0"/>
                  </a:lnTo>
                  <a:close/>
                </a:path>
              </a:pathLst>
            </a:custGeom>
            <a:solidFill>
              <a:srgbClr val="699DEE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93">
              <a:extLst>
                <a:ext uri="{FF2B5EF4-FFF2-40B4-BE49-F238E27FC236}">
                  <a16:creationId xmlns:a16="http://schemas.microsoft.com/office/drawing/2014/main" id="{AFB962DA-4C0D-3F4D-FADA-E922DF6520ED}"/>
                </a:ext>
              </a:extLst>
            </p:cNvPr>
            <p:cNvSpPr/>
            <p:nvPr/>
          </p:nvSpPr>
          <p:spPr>
            <a:xfrm>
              <a:off x="876476" y="2000124"/>
              <a:ext cx="697670" cy="1940267"/>
            </a:xfrm>
            <a:custGeom>
              <a:avLst/>
              <a:gdLst>
                <a:gd name="connsiteX0" fmla="*/ 0 w 697670"/>
                <a:gd name="connsiteY0" fmla="*/ 0 h 1940267"/>
                <a:gd name="connsiteX1" fmla="*/ 52346 w 697670"/>
                <a:gd name="connsiteY1" fmla="*/ 1813493 h 1940267"/>
                <a:gd name="connsiteX2" fmla="*/ 171964 w 697670"/>
                <a:gd name="connsiteY2" fmla="*/ 1940268 h 1940267"/>
                <a:gd name="connsiteX3" fmla="*/ 697670 w 697670"/>
                <a:gd name="connsiteY3" fmla="*/ 1940268 h 1940267"/>
                <a:gd name="connsiteX4" fmla="*/ 0 w 697670"/>
                <a:gd name="connsiteY4" fmla="*/ 0 h 194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670" h="1940267">
                  <a:moveTo>
                    <a:pt x="0" y="0"/>
                  </a:moveTo>
                  <a:lnTo>
                    <a:pt x="52346" y="1813493"/>
                  </a:lnTo>
                  <a:cubicBezTo>
                    <a:pt x="48256" y="1882401"/>
                    <a:pt x="103056" y="1940268"/>
                    <a:pt x="171964" y="1940268"/>
                  </a:cubicBezTo>
                  <a:lnTo>
                    <a:pt x="697670" y="1940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88D8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Freeform 94">
              <a:extLst>
                <a:ext uri="{FF2B5EF4-FFF2-40B4-BE49-F238E27FC236}">
                  <a16:creationId xmlns:a16="http://schemas.microsoft.com/office/drawing/2014/main" id="{29A4052C-EF58-5D4B-169E-7608039109D4}"/>
                </a:ext>
              </a:extLst>
            </p:cNvPr>
            <p:cNvSpPr/>
            <p:nvPr/>
          </p:nvSpPr>
          <p:spPr>
            <a:xfrm>
              <a:off x="897670" y="1977223"/>
              <a:ext cx="2603291" cy="1963373"/>
            </a:xfrm>
            <a:custGeom>
              <a:avLst/>
              <a:gdLst>
                <a:gd name="connsiteX0" fmla="*/ 2495899 w 2603291"/>
                <a:gd name="connsiteY0" fmla="*/ 1963374 h 1963373"/>
                <a:gd name="connsiteX1" fmla="*/ 422926 w 2603291"/>
                <a:gd name="connsiteY1" fmla="*/ 1963374 h 1963373"/>
                <a:gd name="connsiteX2" fmla="*/ 317417 w 2603291"/>
                <a:gd name="connsiteY2" fmla="*/ 1875449 h 1963373"/>
                <a:gd name="connsiteX3" fmla="*/ 2116 w 2603291"/>
                <a:gd name="connsiteY3" fmla="*/ 150494 h 1963373"/>
                <a:gd name="connsiteX4" fmla="*/ 127664 w 2603291"/>
                <a:gd name="connsiteY4" fmla="*/ 0 h 1963373"/>
                <a:gd name="connsiteX5" fmla="*/ 2176303 w 2603291"/>
                <a:gd name="connsiteY5" fmla="*/ 0 h 1963373"/>
                <a:gd name="connsiteX6" fmla="*/ 2281813 w 2603291"/>
                <a:gd name="connsiteY6" fmla="*/ 87924 h 1963373"/>
                <a:gd name="connsiteX7" fmla="*/ 2601612 w 2603291"/>
                <a:gd name="connsiteY7" fmla="*/ 1837008 h 1963373"/>
                <a:gd name="connsiteX8" fmla="*/ 2495899 w 2603291"/>
                <a:gd name="connsiteY8" fmla="*/ 1963374 h 1963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3291" h="1963373">
                  <a:moveTo>
                    <a:pt x="2495899" y="1963374"/>
                  </a:moveTo>
                  <a:lnTo>
                    <a:pt x="422926" y="1963374"/>
                  </a:lnTo>
                  <a:cubicBezTo>
                    <a:pt x="371194" y="1963374"/>
                    <a:pt x="326823" y="1926364"/>
                    <a:pt x="317417" y="1875449"/>
                  </a:cubicBezTo>
                  <a:lnTo>
                    <a:pt x="2116" y="150494"/>
                  </a:lnTo>
                  <a:cubicBezTo>
                    <a:pt x="-12197" y="72180"/>
                    <a:pt x="47918" y="0"/>
                    <a:pt x="127664" y="0"/>
                  </a:cubicBezTo>
                  <a:lnTo>
                    <a:pt x="2176303" y="0"/>
                  </a:lnTo>
                  <a:cubicBezTo>
                    <a:pt x="2228036" y="0"/>
                    <a:pt x="2272407" y="37010"/>
                    <a:pt x="2281813" y="87924"/>
                  </a:cubicBezTo>
                  <a:lnTo>
                    <a:pt x="2601612" y="1837008"/>
                  </a:lnTo>
                  <a:cubicBezTo>
                    <a:pt x="2613267" y="1902644"/>
                    <a:pt x="2562762" y="1963374"/>
                    <a:pt x="2495899" y="1963374"/>
                  </a:cubicBezTo>
                  <a:close/>
                </a:path>
              </a:pathLst>
            </a:custGeom>
            <a:solidFill>
              <a:srgbClr val="EFF6FF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95">
              <a:extLst>
                <a:ext uri="{FF2B5EF4-FFF2-40B4-BE49-F238E27FC236}">
                  <a16:creationId xmlns:a16="http://schemas.microsoft.com/office/drawing/2014/main" id="{4010E51E-CF49-8B9B-2478-4EA9F6868A5D}"/>
                </a:ext>
              </a:extLst>
            </p:cNvPr>
            <p:cNvSpPr/>
            <p:nvPr/>
          </p:nvSpPr>
          <p:spPr>
            <a:xfrm>
              <a:off x="876136" y="1977019"/>
              <a:ext cx="2356714" cy="374599"/>
            </a:xfrm>
            <a:custGeom>
              <a:avLst/>
              <a:gdLst>
                <a:gd name="connsiteX0" fmla="*/ 64545 w 2356714"/>
                <a:gd name="connsiteY0" fmla="*/ 374599 h 374599"/>
                <a:gd name="connsiteX1" fmla="*/ 2356715 w 2356714"/>
                <a:gd name="connsiteY1" fmla="*/ 374599 h 374599"/>
                <a:gd name="connsiteX2" fmla="*/ 2298031 w 2356714"/>
                <a:gd name="connsiteY2" fmla="*/ 48870 h 374599"/>
                <a:gd name="connsiteX3" fmla="*/ 2239551 w 2356714"/>
                <a:gd name="connsiteY3" fmla="*/ 0 h 374599"/>
                <a:gd name="connsiteX4" fmla="*/ 19356 w 2356714"/>
                <a:gd name="connsiteY4" fmla="*/ 0 h 374599"/>
                <a:gd name="connsiteX5" fmla="*/ 340 w 2356714"/>
                <a:gd name="connsiteY5" fmla="*/ 22901 h 374599"/>
                <a:gd name="connsiteX6" fmla="*/ 64545 w 2356714"/>
                <a:gd name="connsiteY6" fmla="*/ 374599 h 374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6714" h="374599">
                  <a:moveTo>
                    <a:pt x="64545" y="374599"/>
                  </a:moveTo>
                  <a:lnTo>
                    <a:pt x="2356715" y="374599"/>
                  </a:lnTo>
                  <a:lnTo>
                    <a:pt x="2298031" y="48870"/>
                  </a:lnTo>
                  <a:cubicBezTo>
                    <a:pt x="2292919" y="20652"/>
                    <a:pt x="2268382" y="0"/>
                    <a:pt x="2239551" y="0"/>
                  </a:cubicBezTo>
                  <a:lnTo>
                    <a:pt x="19356" y="0"/>
                  </a:lnTo>
                  <a:cubicBezTo>
                    <a:pt x="7292" y="0"/>
                    <a:pt x="-1909" y="11042"/>
                    <a:pt x="340" y="22901"/>
                  </a:cubicBezTo>
                  <a:lnTo>
                    <a:pt x="64545" y="374599"/>
                  </a:lnTo>
                  <a:close/>
                </a:path>
              </a:pathLst>
            </a:custGeom>
            <a:solidFill>
              <a:schemeClr val="accent1"/>
            </a:solidFill>
            <a:ln w="20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25" name="Graphic 15">
              <a:extLst>
                <a:ext uri="{FF2B5EF4-FFF2-40B4-BE49-F238E27FC236}">
                  <a16:creationId xmlns:a16="http://schemas.microsoft.com/office/drawing/2014/main" id="{A0A2F3AD-675E-D6C4-8615-936E94DF4E20}"/>
                </a:ext>
              </a:extLst>
            </p:cNvPr>
            <p:cNvGrpSpPr/>
            <p:nvPr/>
          </p:nvGrpSpPr>
          <p:grpSpPr>
            <a:xfrm>
              <a:off x="894879" y="1879075"/>
              <a:ext cx="2336745" cy="209996"/>
              <a:chOff x="865359" y="2425423"/>
              <a:chExt cx="2336745" cy="209996"/>
            </a:xfrm>
            <a:solidFill>
              <a:srgbClr val="78ACEA"/>
            </a:solidFill>
          </p:grpSpPr>
          <p:grpSp>
            <p:nvGrpSpPr>
              <p:cNvPr id="389" name="Graphic 15">
                <a:extLst>
                  <a:ext uri="{FF2B5EF4-FFF2-40B4-BE49-F238E27FC236}">
                    <a16:creationId xmlns:a16="http://schemas.microsoft.com/office/drawing/2014/main" id="{E125AEA3-258F-EE8E-7F95-ACE8A2CEEF29}"/>
                  </a:ext>
                </a:extLst>
              </p:cNvPr>
              <p:cNvGrpSpPr/>
              <p:nvPr/>
            </p:nvGrpSpPr>
            <p:grpSpPr>
              <a:xfrm>
                <a:off x="865359" y="2425423"/>
                <a:ext cx="198750" cy="209996"/>
                <a:chOff x="865359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9" name="Freeform 98">
                  <a:extLst>
                    <a:ext uri="{FF2B5EF4-FFF2-40B4-BE49-F238E27FC236}">
                      <a16:creationId xmlns:a16="http://schemas.microsoft.com/office/drawing/2014/main" id="{A4DDAF8A-5376-05D9-3F09-E1C6D8E678EE}"/>
                    </a:ext>
                  </a:extLst>
                </p:cNvPr>
                <p:cNvSpPr/>
                <p:nvPr/>
              </p:nvSpPr>
              <p:spPr>
                <a:xfrm>
                  <a:off x="865359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9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6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3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0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9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955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Freeform 99">
                  <a:extLst>
                    <a:ext uri="{FF2B5EF4-FFF2-40B4-BE49-F238E27FC236}">
                      <a16:creationId xmlns:a16="http://schemas.microsoft.com/office/drawing/2014/main" id="{35828D8B-57F8-3E4F-4BAD-AD89E6A3ACA7}"/>
                    </a:ext>
                  </a:extLst>
                </p:cNvPr>
                <p:cNvSpPr/>
                <p:nvPr/>
              </p:nvSpPr>
              <p:spPr>
                <a:xfrm>
                  <a:off x="952670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0" name="Graphic 15">
                <a:extLst>
                  <a:ext uri="{FF2B5EF4-FFF2-40B4-BE49-F238E27FC236}">
                    <a16:creationId xmlns:a16="http://schemas.microsoft.com/office/drawing/2014/main" id="{31120E9D-B880-950B-AD6B-E05A51F0D4F3}"/>
                  </a:ext>
                </a:extLst>
              </p:cNvPr>
              <p:cNvGrpSpPr/>
              <p:nvPr/>
            </p:nvGrpSpPr>
            <p:grpSpPr>
              <a:xfrm>
                <a:off x="1221759" y="2425423"/>
                <a:ext cx="198750" cy="209996"/>
                <a:chOff x="1221759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7" name="Freeform 101">
                  <a:extLst>
                    <a:ext uri="{FF2B5EF4-FFF2-40B4-BE49-F238E27FC236}">
                      <a16:creationId xmlns:a16="http://schemas.microsoft.com/office/drawing/2014/main" id="{623B932C-8B0B-744C-FCCC-E483F2EAC695}"/>
                    </a:ext>
                  </a:extLst>
                </p:cNvPr>
                <p:cNvSpPr/>
                <p:nvPr/>
              </p:nvSpPr>
              <p:spPr>
                <a:xfrm>
                  <a:off x="1221759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8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5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2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0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8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Freeform 102">
                  <a:extLst>
                    <a:ext uri="{FF2B5EF4-FFF2-40B4-BE49-F238E27FC236}">
                      <a16:creationId xmlns:a16="http://schemas.microsoft.com/office/drawing/2014/main" id="{4D3752F8-DCAF-D9C4-7286-531ADE4D0124}"/>
                    </a:ext>
                  </a:extLst>
                </p:cNvPr>
                <p:cNvSpPr/>
                <p:nvPr/>
              </p:nvSpPr>
              <p:spPr>
                <a:xfrm>
                  <a:off x="1308866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1" name="Graphic 15">
                <a:extLst>
                  <a:ext uri="{FF2B5EF4-FFF2-40B4-BE49-F238E27FC236}">
                    <a16:creationId xmlns:a16="http://schemas.microsoft.com/office/drawing/2014/main" id="{570CD49A-F288-977A-BCE6-38A3C46A5567}"/>
                  </a:ext>
                </a:extLst>
              </p:cNvPr>
              <p:cNvGrpSpPr/>
              <p:nvPr/>
            </p:nvGrpSpPr>
            <p:grpSpPr>
              <a:xfrm>
                <a:off x="1578160" y="2425423"/>
                <a:ext cx="198750" cy="209996"/>
                <a:chOff x="1578160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4" name="Freeform 104">
                  <a:extLst>
                    <a:ext uri="{FF2B5EF4-FFF2-40B4-BE49-F238E27FC236}">
                      <a16:creationId xmlns:a16="http://schemas.microsoft.com/office/drawing/2014/main" id="{653D34A4-3052-2891-1643-9823446E49AA}"/>
                    </a:ext>
                  </a:extLst>
                </p:cNvPr>
                <p:cNvSpPr/>
                <p:nvPr/>
              </p:nvSpPr>
              <p:spPr>
                <a:xfrm>
                  <a:off x="1578160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9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6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3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1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9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3970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Freeform 105">
                  <a:extLst>
                    <a:ext uri="{FF2B5EF4-FFF2-40B4-BE49-F238E27FC236}">
                      <a16:creationId xmlns:a16="http://schemas.microsoft.com/office/drawing/2014/main" id="{8F5B4D99-0054-34AB-C917-751F82609650}"/>
                    </a:ext>
                  </a:extLst>
                </p:cNvPr>
                <p:cNvSpPr/>
                <p:nvPr/>
              </p:nvSpPr>
              <p:spPr>
                <a:xfrm>
                  <a:off x="1665267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2" name="Graphic 15">
                <a:extLst>
                  <a:ext uri="{FF2B5EF4-FFF2-40B4-BE49-F238E27FC236}">
                    <a16:creationId xmlns:a16="http://schemas.microsoft.com/office/drawing/2014/main" id="{E78E8A89-FE3A-525B-761A-22E52530ECC2}"/>
                  </a:ext>
                </a:extLst>
              </p:cNvPr>
              <p:cNvGrpSpPr/>
              <p:nvPr/>
            </p:nvGrpSpPr>
            <p:grpSpPr>
              <a:xfrm>
                <a:off x="1934356" y="2425423"/>
                <a:ext cx="198750" cy="209996"/>
                <a:chOff x="1934356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2" name="Freeform 107">
                  <a:extLst>
                    <a:ext uri="{FF2B5EF4-FFF2-40B4-BE49-F238E27FC236}">
                      <a16:creationId xmlns:a16="http://schemas.microsoft.com/office/drawing/2014/main" id="{3E9F088F-33D6-6308-5869-B78AE65F86EA}"/>
                    </a:ext>
                  </a:extLst>
                </p:cNvPr>
                <p:cNvSpPr/>
                <p:nvPr/>
              </p:nvSpPr>
              <p:spPr>
                <a:xfrm>
                  <a:off x="1934356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8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5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2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0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8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108">
                  <a:extLst>
                    <a:ext uri="{FF2B5EF4-FFF2-40B4-BE49-F238E27FC236}">
                      <a16:creationId xmlns:a16="http://schemas.microsoft.com/office/drawing/2014/main" id="{F52B13E2-FADE-1286-CA8A-C7E13DB2B7B6}"/>
                    </a:ext>
                  </a:extLst>
                </p:cNvPr>
                <p:cNvSpPr/>
                <p:nvPr/>
              </p:nvSpPr>
              <p:spPr>
                <a:xfrm>
                  <a:off x="2021463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3" name="Graphic 15">
                <a:extLst>
                  <a:ext uri="{FF2B5EF4-FFF2-40B4-BE49-F238E27FC236}">
                    <a16:creationId xmlns:a16="http://schemas.microsoft.com/office/drawing/2014/main" id="{6201AF16-3543-6EFD-F6C2-1D20F920E617}"/>
                  </a:ext>
                </a:extLst>
              </p:cNvPr>
              <p:cNvGrpSpPr/>
              <p:nvPr/>
            </p:nvGrpSpPr>
            <p:grpSpPr>
              <a:xfrm>
                <a:off x="2290757" y="2425423"/>
                <a:ext cx="198750" cy="209996"/>
                <a:chOff x="2290757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400" name="Freeform 110">
                  <a:extLst>
                    <a:ext uri="{FF2B5EF4-FFF2-40B4-BE49-F238E27FC236}">
                      <a16:creationId xmlns:a16="http://schemas.microsoft.com/office/drawing/2014/main" id="{4C9BDC11-FE5E-8570-A705-A73989B245D9}"/>
                    </a:ext>
                  </a:extLst>
                </p:cNvPr>
                <p:cNvSpPr/>
                <p:nvPr/>
              </p:nvSpPr>
              <p:spPr>
                <a:xfrm>
                  <a:off x="2290757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9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6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3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9005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1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9" y="124730"/>
                      </a:cubicBezTo>
                      <a:cubicBezTo>
                        <a:pt x="197728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111">
                  <a:extLst>
                    <a:ext uri="{FF2B5EF4-FFF2-40B4-BE49-F238E27FC236}">
                      <a16:creationId xmlns:a16="http://schemas.microsoft.com/office/drawing/2014/main" id="{6EAA2ACC-0417-5535-E397-2914EF79C08A}"/>
                    </a:ext>
                  </a:extLst>
                </p:cNvPr>
                <p:cNvSpPr/>
                <p:nvPr/>
              </p:nvSpPr>
              <p:spPr>
                <a:xfrm>
                  <a:off x="2377864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4" name="Graphic 15">
                <a:extLst>
                  <a:ext uri="{FF2B5EF4-FFF2-40B4-BE49-F238E27FC236}">
                    <a16:creationId xmlns:a16="http://schemas.microsoft.com/office/drawing/2014/main" id="{26949CD6-FE7D-3793-E7CC-D86D65167602}"/>
                  </a:ext>
                </a:extLst>
              </p:cNvPr>
              <p:cNvGrpSpPr/>
              <p:nvPr/>
            </p:nvGrpSpPr>
            <p:grpSpPr>
              <a:xfrm>
                <a:off x="2646953" y="2425423"/>
                <a:ext cx="198750" cy="209996"/>
                <a:chOff x="2646953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398" name="Freeform 113">
                  <a:extLst>
                    <a:ext uri="{FF2B5EF4-FFF2-40B4-BE49-F238E27FC236}">
                      <a16:creationId xmlns:a16="http://schemas.microsoft.com/office/drawing/2014/main" id="{7A57A965-45DD-84A4-E8FF-4223399327EB}"/>
                    </a:ext>
                  </a:extLst>
                </p:cNvPr>
                <p:cNvSpPr/>
                <p:nvPr/>
              </p:nvSpPr>
              <p:spPr>
                <a:xfrm>
                  <a:off x="2646953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8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5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2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9005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0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8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9" name="Freeform 114">
                  <a:extLst>
                    <a:ext uri="{FF2B5EF4-FFF2-40B4-BE49-F238E27FC236}">
                      <a16:creationId xmlns:a16="http://schemas.microsoft.com/office/drawing/2014/main" id="{1F5259AB-759D-38E4-D96C-846128772DF2}"/>
                    </a:ext>
                  </a:extLst>
                </p:cNvPr>
                <p:cNvSpPr/>
                <p:nvPr/>
              </p:nvSpPr>
              <p:spPr>
                <a:xfrm>
                  <a:off x="2734060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95" name="Graphic 15">
                <a:extLst>
                  <a:ext uri="{FF2B5EF4-FFF2-40B4-BE49-F238E27FC236}">
                    <a16:creationId xmlns:a16="http://schemas.microsoft.com/office/drawing/2014/main" id="{9FB097DA-384C-DDB2-0399-B77B40BE97F1}"/>
                  </a:ext>
                </a:extLst>
              </p:cNvPr>
              <p:cNvGrpSpPr/>
              <p:nvPr/>
            </p:nvGrpSpPr>
            <p:grpSpPr>
              <a:xfrm>
                <a:off x="3003354" y="2425423"/>
                <a:ext cx="198750" cy="209996"/>
                <a:chOff x="3003354" y="2425423"/>
                <a:chExt cx="198750" cy="209996"/>
              </a:xfrm>
              <a:solidFill>
                <a:srgbClr val="78ACEA"/>
              </a:solidFill>
            </p:grpSpPr>
            <p:sp>
              <p:nvSpPr>
                <p:cNvPr id="396" name="Freeform 116">
                  <a:extLst>
                    <a:ext uri="{FF2B5EF4-FFF2-40B4-BE49-F238E27FC236}">
                      <a16:creationId xmlns:a16="http://schemas.microsoft.com/office/drawing/2014/main" id="{32CAB2B7-953F-B528-DD32-33B784ED1788}"/>
                    </a:ext>
                  </a:extLst>
                </p:cNvPr>
                <p:cNvSpPr/>
                <p:nvPr/>
              </p:nvSpPr>
              <p:spPr>
                <a:xfrm>
                  <a:off x="3003354" y="2425423"/>
                  <a:ext cx="198750" cy="198545"/>
                </a:xfrm>
                <a:custGeom>
                  <a:avLst/>
                  <a:gdLst>
                    <a:gd name="connsiteX0" fmla="*/ 99375 w 198750"/>
                    <a:gd name="connsiteY0" fmla="*/ 0 h 198545"/>
                    <a:gd name="connsiteX1" fmla="*/ 0 w 198750"/>
                    <a:gd name="connsiteY1" fmla="*/ 99375 h 198545"/>
                    <a:gd name="connsiteX2" fmla="*/ 19016 w 198750"/>
                    <a:gd name="connsiteY2" fmla="*/ 99375 h 198545"/>
                    <a:gd name="connsiteX3" fmla="*/ 99375 w 198750"/>
                    <a:gd name="connsiteY3" fmla="*/ 19016 h 198545"/>
                    <a:gd name="connsiteX4" fmla="*/ 179734 w 198750"/>
                    <a:gd name="connsiteY4" fmla="*/ 99375 h 198545"/>
                    <a:gd name="connsiteX5" fmla="*/ 175644 w 198750"/>
                    <a:gd name="connsiteY5" fmla="*/ 124730 h 198545"/>
                    <a:gd name="connsiteX6" fmla="*/ 125752 w 198750"/>
                    <a:gd name="connsiteY6" fmla="*/ 175236 h 198545"/>
                    <a:gd name="connsiteX7" fmla="*/ 104078 w 198750"/>
                    <a:gd name="connsiteY7" fmla="*/ 179530 h 198545"/>
                    <a:gd name="connsiteX8" fmla="*/ 104078 w 198750"/>
                    <a:gd name="connsiteY8" fmla="*/ 198546 h 198545"/>
                    <a:gd name="connsiteX9" fmla="*/ 129433 w 198750"/>
                    <a:gd name="connsiteY9" fmla="*/ 194047 h 198545"/>
                    <a:gd name="connsiteX10" fmla="*/ 195479 w 198750"/>
                    <a:gd name="connsiteY10" fmla="*/ 124730 h 198545"/>
                    <a:gd name="connsiteX11" fmla="*/ 198750 w 198750"/>
                    <a:gd name="connsiteY11" fmla="*/ 99375 h 198545"/>
                    <a:gd name="connsiteX12" fmla="*/ 99375 w 198750"/>
                    <a:gd name="connsiteY12" fmla="*/ 0 h 198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98750" h="198545">
                      <a:moveTo>
                        <a:pt x="99375" y="0"/>
                      </a:moveTo>
                      <a:cubicBezTo>
                        <a:pt x="44576" y="0"/>
                        <a:pt x="0" y="44576"/>
                        <a:pt x="0" y="99375"/>
                      </a:cubicBezTo>
                      <a:lnTo>
                        <a:pt x="19016" y="99375"/>
                      </a:lnTo>
                      <a:cubicBezTo>
                        <a:pt x="19016" y="55004"/>
                        <a:pt x="55004" y="19016"/>
                        <a:pt x="99375" y="19016"/>
                      </a:cubicBezTo>
                      <a:cubicBezTo>
                        <a:pt x="143746" y="19016"/>
                        <a:pt x="179734" y="55004"/>
                        <a:pt x="179734" y="99375"/>
                      </a:cubicBezTo>
                      <a:cubicBezTo>
                        <a:pt x="179734" y="108168"/>
                        <a:pt x="178303" y="116756"/>
                        <a:pt x="175644" y="124730"/>
                      </a:cubicBezTo>
                      <a:cubicBezTo>
                        <a:pt x="167670" y="148245"/>
                        <a:pt x="149267" y="167056"/>
                        <a:pt x="125752" y="175236"/>
                      </a:cubicBezTo>
                      <a:cubicBezTo>
                        <a:pt x="118800" y="177689"/>
                        <a:pt x="111644" y="179121"/>
                        <a:pt x="104078" y="179530"/>
                      </a:cubicBezTo>
                      <a:lnTo>
                        <a:pt x="104078" y="198546"/>
                      </a:lnTo>
                      <a:cubicBezTo>
                        <a:pt x="112871" y="198137"/>
                        <a:pt x="121458" y="196705"/>
                        <a:pt x="129433" y="194047"/>
                      </a:cubicBezTo>
                      <a:cubicBezTo>
                        <a:pt x="161740" y="183824"/>
                        <a:pt x="186891" y="157651"/>
                        <a:pt x="195479" y="124730"/>
                      </a:cubicBezTo>
                      <a:cubicBezTo>
                        <a:pt x="197523" y="116551"/>
                        <a:pt x="198750" y="108168"/>
                        <a:pt x="198750" y="99375"/>
                      </a:cubicBezTo>
                      <a:cubicBezTo>
                        <a:pt x="198750" y="44576"/>
                        <a:pt x="154175" y="0"/>
                        <a:pt x="99375" y="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Freeform 117">
                  <a:extLst>
                    <a:ext uri="{FF2B5EF4-FFF2-40B4-BE49-F238E27FC236}">
                      <a16:creationId xmlns:a16="http://schemas.microsoft.com/office/drawing/2014/main" id="{0186176C-131A-8923-1AB0-450073643918}"/>
                    </a:ext>
                  </a:extLst>
                </p:cNvPr>
                <p:cNvSpPr/>
                <p:nvPr/>
              </p:nvSpPr>
              <p:spPr>
                <a:xfrm>
                  <a:off x="3090460" y="2592479"/>
                  <a:ext cx="42939" cy="42939"/>
                </a:xfrm>
                <a:custGeom>
                  <a:avLst/>
                  <a:gdLst>
                    <a:gd name="connsiteX0" fmla="*/ 42940 w 42939"/>
                    <a:gd name="connsiteY0" fmla="*/ 21470 h 42939"/>
                    <a:gd name="connsiteX1" fmla="*/ 42122 w 42939"/>
                    <a:gd name="connsiteY1" fmla="*/ 27195 h 42939"/>
                    <a:gd name="connsiteX2" fmla="*/ 21470 w 42939"/>
                    <a:gd name="connsiteY2" fmla="*/ 42940 h 42939"/>
                    <a:gd name="connsiteX3" fmla="*/ 0 w 42939"/>
                    <a:gd name="connsiteY3" fmla="*/ 21470 h 42939"/>
                    <a:gd name="connsiteX4" fmla="*/ 21470 w 42939"/>
                    <a:gd name="connsiteY4" fmla="*/ 0 h 42939"/>
                    <a:gd name="connsiteX5" fmla="*/ 38441 w 42939"/>
                    <a:gd name="connsiteY5" fmla="*/ 8384 h 42939"/>
                    <a:gd name="connsiteX6" fmla="*/ 42940 w 42939"/>
                    <a:gd name="connsiteY6" fmla="*/ 21470 h 4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939" h="42939">
                      <a:moveTo>
                        <a:pt x="42940" y="21470"/>
                      </a:moveTo>
                      <a:cubicBezTo>
                        <a:pt x="42940" y="23515"/>
                        <a:pt x="42735" y="25355"/>
                        <a:pt x="42122" y="27195"/>
                      </a:cubicBezTo>
                      <a:cubicBezTo>
                        <a:pt x="39668" y="36397"/>
                        <a:pt x="31285" y="42940"/>
                        <a:pt x="21470" y="42940"/>
                      </a:cubicBezTo>
                      <a:cubicBezTo>
                        <a:pt x="9610" y="42940"/>
                        <a:pt x="0" y="33329"/>
                        <a:pt x="0" y="21470"/>
                      </a:cubicBezTo>
                      <a:cubicBezTo>
                        <a:pt x="0" y="9610"/>
                        <a:pt x="9610" y="0"/>
                        <a:pt x="21470" y="0"/>
                      </a:cubicBezTo>
                      <a:cubicBezTo>
                        <a:pt x="28422" y="0"/>
                        <a:pt x="34556" y="3272"/>
                        <a:pt x="38441" y="8384"/>
                      </a:cubicBezTo>
                      <a:cubicBezTo>
                        <a:pt x="41304" y="11860"/>
                        <a:pt x="42940" y="16358"/>
                        <a:pt x="42940" y="21470"/>
                      </a:cubicBezTo>
                      <a:close/>
                    </a:path>
                  </a:pathLst>
                </a:custGeom>
                <a:solidFill>
                  <a:srgbClr val="78ACEA"/>
                </a:solidFill>
                <a:ln w="204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" name="Graphic 15">
              <a:extLst>
                <a:ext uri="{FF2B5EF4-FFF2-40B4-BE49-F238E27FC236}">
                  <a16:creationId xmlns:a16="http://schemas.microsoft.com/office/drawing/2014/main" id="{0F6570EE-F61B-9EE9-C4ED-381E38CB90AB}"/>
                </a:ext>
              </a:extLst>
            </p:cNvPr>
            <p:cNvGrpSpPr/>
            <p:nvPr/>
          </p:nvGrpSpPr>
          <p:grpSpPr>
            <a:xfrm>
              <a:off x="1189971" y="2544847"/>
              <a:ext cx="2076620" cy="1203747"/>
              <a:chOff x="1160451" y="3091195"/>
              <a:chExt cx="2076620" cy="1203747"/>
            </a:xfrm>
          </p:grpSpPr>
          <p:sp>
            <p:nvSpPr>
              <p:cNvPr id="35" name="Freeform 119">
                <a:extLst>
                  <a:ext uri="{FF2B5EF4-FFF2-40B4-BE49-F238E27FC236}">
                    <a16:creationId xmlns:a16="http://schemas.microsoft.com/office/drawing/2014/main" id="{E11D4782-6613-9084-E47F-418D985D9087}"/>
                  </a:ext>
                </a:extLst>
              </p:cNvPr>
              <p:cNvSpPr/>
              <p:nvPr/>
            </p:nvSpPr>
            <p:spPr>
              <a:xfrm>
                <a:off x="20690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" name="Freeform 120">
                <a:extLst>
                  <a:ext uri="{FF2B5EF4-FFF2-40B4-BE49-F238E27FC236}">
                    <a16:creationId xmlns:a16="http://schemas.microsoft.com/office/drawing/2014/main" id="{100BDECC-152E-4BCD-F7CC-CB122553835B}"/>
                  </a:ext>
                </a:extLst>
              </p:cNvPr>
              <p:cNvSpPr/>
              <p:nvPr/>
            </p:nvSpPr>
            <p:spPr>
              <a:xfrm>
                <a:off x="23614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" name="Freeform 121">
                <a:extLst>
                  <a:ext uri="{FF2B5EF4-FFF2-40B4-BE49-F238E27FC236}">
                    <a16:creationId xmlns:a16="http://schemas.microsoft.com/office/drawing/2014/main" id="{D141CDFD-F5F8-04BF-7491-A07F02752FBA}"/>
                  </a:ext>
                </a:extLst>
              </p:cNvPr>
              <p:cNvSpPr/>
              <p:nvPr/>
            </p:nvSpPr>
            <p:spPr>
              <a:xfrm>
                <a:off x="26538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" name="Freeform 122">
                <a:extLst>
                  <a:ext uri="{FF2B5EF4-FFF2-40B4-BE49-F238E27FC236}">
                    <a16:creationId xmlns:a16="http://schemas.microsoft.com/office/drawing/2014/main" id="{DEC9C2CF-88F2-C77E-F283-E6C4AD8F27AA}"/>
                  </a:ext>
                </a:extLst>
              </p:cNvPr>
              <p:cNvSpPr/>
              <p:nvPr/>
            </p:nvSpPr>
            <p:spPr>
              <a:xfrm>
                <a:off x="1191849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" name="Freeform 123">
                <a:extLst>
                  <a:ext uri="{FF2B5EF4-FFF2-40B4-BE49-F238E27FC236}">
                    <a16:creationId xmlns:a16="http://schemas.microsoft.com/office/drawing/2014/main" id="{0B50A297-4AE0-7922-086B-3B4A591C7695}"/>
                  </a:ext>
                </a:extLst>
              </p:cNvPr>
              <p:cNvSpPr/>
              <p:nvPr/>
            </p:nvSpPr>
            <p:spPr>
              <a:xfrm>
                <a:off x="1160451" y="3091195"/>
                <a:ext cx="80756" cy="70748"/>
              </a:xfrm>
              <a:custGeom>
                <a:avLst/>
                <a:gdLst>
                  <a:gd name="connsiteX0" fmla="*/ 72146 w 80756"/>
                  <a:gd name="connsiteY0" fmla="*/ 70748 h 70748"/>
                  <a:gd name="connsiteX1" fmla="*/ 22254 w 80756"/>
                  <a:gd name="connsiteY1" fmla="*/ 70748 h 70748"/>
                  <a:gd name="connsiteX2" fmla="*/ 9781 w 80756"/>
                  <a:gd name="connsiteY2" fmla="*/ 60320 h 70748"/>
                  <a:gd name="connsiteX3" fmla="*/ 170 w 80756"/>
                  <a:gd name="connsiteY3" fmla="*/ 10428 h 70748"/>
                  <a:gd name="connsiteX4" fmla="*/ 8554 w 80756"/>
                  <a:gd name="connsiteY4" fmla="*/ 0 h 70748"/>
                  <a:gd name="connsiteX5" fmla="*/ 58446 w 80756"/>
                  <a:gd name="connsiteY5" fmla="*/ 0 h 70748"/>
                  <a:gd name="connsiteX6" fmla="*/ 70919 w 80756"/>
                  <a:gd name="connsiteY6" fmla="*/ 10428 h 70748"/>
                  <a:gd name="connsiteX7" fmla="*/ 80529 w 80756"/>
                  <a:gd name="connsiteY7" fmla="*/ 60320 h 70748"/>
                  <a:gd name="connsiteX8" fmla="*/ 72146 w 80756"/>
                  <a:gd name="connsiteY8" fmla="*/ 70748 h 70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756" h="70748">
                    <a:moveTo>
                      <a:pt x="72146" y="70748"/>
                    </a:moveTo>
                    <a:lnTo>
                      <a:pt x="22254" y="70748"/>
                    </a:lnTo>
                    <a:cubicBezTo>
                      <a:pt x="16528" y="70748"/>
                      <a:pt x="10803" y="66046"/>
                      <a:pt x="9781" y="60320"/>
                    </a:cubicBezTo>
                    <a:lnTo>
                      <a:pt x="170" y="10428"/>
                    </a:lnTo>
                    <a:cubicBezTo>
                      <a:pt x="-852" y="4703"/>
                      <a:pt x="2828" y="0"/>
                      <a:pt x="8554" y="0"/>
                    </a:cubicBezTo>
                    <a:lnTo>
                      <a:pt x="58446" y="0"/>
                    </a:lnTo>
                    <a:cubicBezTo>
                      <a:pt x="64171" y="0"/>
                      <a:pt x="69896" y="4703"/>
                      <a:pt x="70919" y="10428"/>
                    </a:cubicBezTo>
                    <a:lnTo>
                      <a:pt x="80529" y="60320"/>
                    </a:lnTo>
                    <a:cubicBezTo>
                      <a:pt x="81756" y="66046"/>
                      <a:pt x="77871" y="70748"/>
                      <a:pt x="72146" y="70748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0" name="Freeform 124">
                <a:extLst>
                  <a:ext uri="{FF2B5EF4-FFF2-40B4-BE49-F238E27FC236}">
                    <a16:creationId xmlns:a16="http://schemas.microsoft.com/office/drawing/2014/main" id="{8B6648E1-038F-34C2-B51C-801052CC796D}"/>
                  </a:ext>
                </a:extLst>
              </p:cNvPr>
              <p:cNvSpPr/>
              <p:nvPr/>
            </p:nvSpPr>
            <p:spPr>
              <a:xfrm>
                <a:off x="14842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1" name="Freeform 125">
                <a:extLst>
                  <a:ext uri="{FF2B5EF4-FFF2-40B4-BE49-F238E27FC236}">
                    <a16:creationId xmlns:a16="http://schemas.microsoft.com/office/drawing/2014/main" id="{97AB944C-5ABE-5921-838B-EB902F729AE3}"/>
                  </a:ext>
                </a:extLst>
              </p:cNvPr>
              <p:cNvSpPr/>
              <p:nvPr/>
            </p:nvSpPr>
            <p:spPr>
              <a:xfrm>
                <a:off x="17766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2" name="Freeform 126">
                <a:extLst>
                  <a:ext uri="{FF2B5EF4-FFF2-40B4-BE49-F238E27FC236}">
                    <a16:creationId xmlns:a16="http://schemas.microsoft.com/office/drawing/2014/main" id="{91130120-B6ED-11CF-5649-8E1CE6EDD357}"/>
                  </a:ext>
                </a:extLst>
              </p:cNvPr>
              <p:cNvSpPr/>
              <p:nvPr/>
            </p:nvSpPr>
            <p:spPr>
              <a:xfrm>
                <a:off x="2946248" y="3345153"/>
                <a:ext cx="187830" cy="164602"/>
              </a:xfrm>
              <a:custGeom>
                <a:avLst/>
                <a:gdLst>
                  <a:gd name="connsiteX0" fmla="*/ 167727 w 187830"/>
                  <a:gd name="connsiteY0" fmla="*/ 164603 h 164602"/>
                  <a:gd name="connsiteX1" fmla="*/ 51790 w 187830"/>
                  <a:gd name="connsiteY1" fmla="*/ 164603 h 164602"/>
                  <a:gd name="connsiteX2" fmla="*/ 22754 w 187830"/>
                  <a:gd name="connsiteY2" fmla="*/ 140270 h 164602"/>
                  <a:gd name="connsiteX3" fmla="*/ 466 w 187830"/>
                  <a:gd name="connsiteY3" fmla="*/ 24333 h 164602"/>
                  <a:gd name="connsiteX4" fmla="*/ 20096 w 187830"/>
                  <a:gd name="connsiteY4" fmla="*/ 0 h 164602"/>
                  <a:gd name="connsiteX5" fmla="*/ 136034 w 187830"/>
                  <a:gd name="connsiteY5" fmla="*/ 0 h 164602"/>
                  <a:gd name="connsiteX6" fmla="*/ 165069 w 187830"/>
                  <a:gd name="connsiteY6" fmla="*/ 24333 h 164602"/>
                  <a:gd name="connsiteX7" fmla="*/ 187357 w 187830"/>
                  <a:gd name="connsiteY7" fmla="*/ 140270 h 164602"/>
                  <a:gd name="connsiteX8" fmla="*/ 167727 w 187830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30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223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3" name="Freeform 127">
                <a:extLst>
                  <a:ext uri="{FF2B5EF4-FFF2-40B4-BE49-F238E27FC236}">
                    <a16:creationId xmlns:a16="http://schemas.microsoft.com/office/drawing/2014/main" id="{99AF64B3-AE25-E06D-1C83-3DE1CD6326B6}"/>
                  </a:ext>
                </a:extLst>
              </p:cNvPr>
              <p:cNvSpPr/>
              <p:nvPr/>
            </p:nvSpPr>
            <p:spPr>
              <a:xfrm>
                <a:off x="2020588" y="3093649"/>
                <a:ext cx="187822" cy="164602"/>
              </a:xfrm>
              <a:custGeom>
                <a:avLst/>
                <a:gdLst>
                  <a:gd name="connsiteX0" fmla="*/ 167727 w 187822"/>
                  <a:gd name="connsiteY0" fmla="*/ 164603 h 164602"/>
                  <a:gd name="connsiteX1" fmla="*/ 51790 w 187822"/>
                  <a:gd name="connsiteY1" fmla="*/ 164603 h 164602"/>
                  <a:gd name="connsiteX2" fmla="*/ 22754 w 187822"/>
                  <a:gd name="connsiteY2" fmla="*/ 140270 h 164602"/>
                  <a:gd name="connsiteX3" fmla="*/ 466 w 187822"/>
                  <a:gd name="connsiteY3" fmla="*/ 24333 h 164602"/>
                  <a:gd name="connsiteX4" fmla="*/ 20096 w 187822"/>
                  <a:gd name="connsiteY4" fmla="*/ 0 h 164602"/>
                  <a:gd name="connsiteX5" fmla="*/ 136033 w 187822"/>
                  <a:gd name="connsiteY5" fmla="*/ 0 h 164602"/>
                  <a:gd name="connsiteX6" fmla="*/ 165069 w 187822"/>
                  <a:gd name="connsiteY6" fmla="*/ 24333 h 164602"/>
                  <a:gd name="connsiteX7" fmla="*/ 187357 w 187822"/>
                  <a:gd name="connsiteY7" fmla="*/ 140270 h 164602"/>
                  <a:gd name="connsiteX8" fmla="*/ 167727 w 187822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2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4" name="Freeform 128">
                <a:extLst>
                  <a:ext uri="{FF2B5EF4-FFF2-40B4-BE49-F238E27FC236}">
                    <a16:creationId xmlns:a16="http://schemas.microsoft.com/office/drawing/2014/main" id="{6491AADB-1C41-7BB8-9668-FBC990AE65B8}"/>
                  </a:ext>
                </a:extLst>
              </p:cNvPr>
              <p:cNvSpPr/>
              <p:nvPr/>
            </p:nvSpPr>
            <p:spPr>
              <a:xfrm>
                <a:off x="2312987" y="3093649"/>
                <a:ext cx="187822" cy="164602"/>
              </a:xfrm>
              <a:custGeom>
                <a:avLst/>
                <a:gdLst>
                  <a:gd name="connsiteX0" fmla="*/ 167727 w 187822"/>
                  <a:gd name="connsiteY0" fmla="*/ 164603 h 164602"/>
                  <a:gd name="connsiteX1" fmla="*/ 51790 w 187822"/>
                  <a:gd name="connsiteY1" fmla="*/ 164603 h 164602"/>
                  <a:gd name="connsiteX2" fmla="*/ 22754 w 187822"/>
                  <a:gd name="connsiteY2" fmla="*/ 140270 h 164602"/>
                  <a:gd name="connsiteX3" fmla="*/ 466 w 187822"/>
                  <a:gd name="connsiteY3" fmla="*/ 24333 h 164602"/>
                  <a:gd name="connsiteX4" fmla="*/ 20096 w 187822"/>
                  <a:gd name="connsiteY4" fmla="*/ 0 h 164602"/>
                  <a:gd name="connsiteX5" fmla="*/ 136033 w 187822"/>
                  <a:gd name="connsiteY5" fmla="*/ 0 h 164602"/>
                  <a:gd name="connsiteX6" fmla="*/ 165069 w 187822"/>
                  <a:gd name="connsiteY6" fmla="*/ 24333 h 164602"/>
                  <a:gd name="connsiteX7" fmla="*/ 187357 w 187822"/>
                  <a:gd name="connsiteY7" fmla="*/ 140270 h 164602"/>
                  <a:gd name="connsiteX8" fmla="*/ 167727 w 187822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2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5" name="Freeform 129">
                <a:extLst>
                  <a:ext uri="{FF2B5EF4-FFF2-40B4-BE49-F238E27FC236}">
                    <a16:creationId xmlns:a16="http://schemas.microsoft.com/office/drawing/2014/main" id="{5524D0F4-9F12-2A84-B083-48D593CFA390}"/>
                  </a:ext>
                </a:extLst>
              </p:cNvPr>
              <p:cNvSpPr/>
              <p:nvPr/>
            </p:nvSpPr>
            <p:spPr>
              <a:xfrm>
                <a:off x="2605387" y="3093649"/>
                <a:ext cx="187822" cy="164602"/>
              </a:xfrm>
              <a:custGeom>
                <a:avLst/>
                <a:gdLst>
                  <a:gd name="connsiteX0" fmla="*/ 167727 w 187822"/>
                  <a:gd name="connsiteY0" fmla="*/ 164603 h 164602"/>
                  <a:gd name="connsiteX1" fmla="*/ 51790 w 187822"/>
                  <a:gd name="connsiteY1" fmla="*/ 164603 h 164602"/>
                  <a:gd name="connsiteX2" fmla="*/ 22754 w 187822"/>
                  <a:gd name="connsiteY2" fmla="*/ 140270 h 164602"/>
                  <a:gd name="connsiteX3" fmla="*/ 466 w 187822"/>
                  <a:gd name="connsiteY3" fmla="*/ 24333 h 164602"/>
                  <a:gd name="connsiteX4" fmla="*/ 20096 w 187822"/>
                  <a:gd name="connsiteY4" fmla="*/ 0 h 164602"/>
                  <a:gd name="connsiteX5" fmla="*/ 136033 w 187822"/>
                  <a:gd name="connsiteY5" fmla="*/ 0 h 164602"/>
                  <a:gd name="connsiteX6" fmla="*/ 165069 w 187822"/>
                  <a:gd name="connsiteY6" fmla="*/ 24333 h 164602"/>
                  <a:gd name="connsiteX7" fmla="*/ 187357 w 187822"/>
                  <a:gd name="connsiteY7" fmla="*/ 140270 h 164602"/>
                  <a:gd name="connsiteX8" fmla="*/ 167727 w 187822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2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6" name="Freeform 130">
                <a:extLst>
                  <a:ext uri="{FF2B5EF4-FFF2-40B4-BE49-F238E27FC236}">
                    <a16:creationId xmlns:a16="http://schemas.microsoft.com/office/drawing/2014/main" id="{2DED090C-A94E-AD6C-4995-9BC67F1489A3}"/>
                  </a:ext>
                </a:extLst>
              </p:cNvPr>
              <p:cNvSpPr/>
              <p:nvPr/>
            </p:nvSpPr>
            <p:spPr>
              <a:xfrm>
                <a:off x="2897787" y="3093649"/>
                <a:ext cx="187822" cy="164602"/>
              </a:xfrm>
              <a:custGeom>
                <a:avLst/>
                <a:gdLst>
                  <a:gd name="connsiteX0" fmla="*/ 167727 w 187822"/>
                  <a:gd name="connsiteY0" fmla="*/ 164603 h 164602"/>
                  <a:gd name="connsiteX1" fmla="*/ 51790 w 187822"/>
                  <a:gd name="connsiteY1" fmla="*/ 164603 h 164602"/>
                  <a:gd name="connsiteX2" fmla="*/ 22754 w 187822"/>
                  <a:gd name="connsiteY2" fmla="*/ 140270 h 164602"/>
                  <a:gd name="connsiteX3" fmla="*/ 466 w 187822"/>
                  <a:gd name="connsiteY3" fmla="*/ 24333 h 164602"/>
                  <a:gd name="connsiteX4" fmla="*/ 20096 w 187822"/>
                  <a:gd name="connsiteY4" fmla="*/ 0 h 164602"/>
                  <a:gd name="connsiteX5" fmla="*/ 136033 w 187822"/>
                  <a:gd name="connsiteY5" fmla="*/ 0 h 164602"/>
                  <a:gd name="connsiteX6" fmla="*/ 165069 w 187822"/>
                  <a:gd name="connsiteY6" fmla="*/ 24333 h 164602"/>
                  <a:gd name="connsiteX7" fmla="*/ 187357 w 187822"/>
                  <a:gd name="connsiteY7" fmla="*/ 140270 h 164602"/>
                  <a:gd name="connsiteX8" fmla="*/ 167727 w 187822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2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7" name="Freeform 131">
                <a:extLst>
                  <a:ext uri="{FF2B5EF4-FFF2-40B4-BE49-F238E27FC236}">
                    <a16:creationId xmlns:a16="http://schemas.microsoft.com/office/drawing/2014/main" id="{54C93296-EE5E-96C4-6561-0B6B9C3E80F4}"/>
                  </a:ext>
                </a:extLst>
              </p:cNvPr>
              <p:cNvSpPr/>
              <p:nvPr/>
            </p:nvSpPr>
            <p:spPr>
              <a:xfrm>
                <a:off x="21205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8" name="Freeform 132">
                <a:extLst>
                  <a:ext uri="{FF2B5EF4-FFF2-40B4-BE49-F238E27FC236}">
                    <a16:creationId xmlns:a16="http://schemas.microsoft.com/office/drawing/2014/main" id="{ACF73211-4308-E2DA-D3B3-CB47746C9DEC}"/>
                  </a:ext>
                </a:extLst>
              </p:cNvPr>
              <p:cNvSpPr/>
              <p:nvPr/>
            </p:nvSpPr>
            <p:spPr>
              <a:xfrm>
                <a:off x="24129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49" name="Freeform 133">
                <a:extLst>
                  <a:ext uri="{FF2B5EF4-FFF2-40B4-BE49-F238E27FC236}">
                    <a16:creationId xmlns:a16="http://schemas.microsoft.com/office/drawing/2014/main" id="{54BBE8B1-1E3F-D15E-6407-9D63E9BDFB6B}"/>
                  </a:ext>
                </a:extLst>
              </p:cNvPr>
              <p:cNvSpPr/>
              <p:nvPr/>
            </p:nvSpPr>
            <p:spPr>
              <a:xfrm>
                <a:off x="27053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0" name="Freeform 134">
                <a:extLst>
                  <a:ext uri="{FF2B5EF4-FFF2-40B4-BE49-F238E27FC236}">
                    <a16:creationId xmlns:a16="http://schemas.microsoft.com/office/drawing/2014/main" id="{9E459FD8-654C-7FD7-80C7-F6D93FD82D27}"/>
                  </a:ext>
                </a:extLst>
              </p:cNvPr>
              <p:cNvSpPr/>
              <p:nvPr/>
            </p:nvSpPr>
            <p:spPr>
              <a:xfrm>
                <a:off x="12433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1" name="Freeform 135">
                <a:extLst>
                  <a:ext uri="{FF2B5EF4-FFF2-40B4-BE49-F238E27FC236}">
                    <a16:creationId xmlns:a16="http://schemas.microsoft.com/office/drawing/2014/main" id="{6868E1E1-C23F-BF85-4957-281B5F11400A}"/>
                  </a:ext>
                </a:extLst>
              </p:cNvPr>
              <p:cNvSpPr/>
              <p:nvPr/>
            </p:nvSpPr>
            <p:spPr>
              <a:xfrm>
                <a:off x="15357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2" name="Freeform 136">
                <a:extLst>
                  <a:ext uri="{FF2B5EF4-FFF2-40B4-BE49-F238E27FC236}">
                    <a16:creationId xmlns:a16="http://schemas.microsoft.com/office/drawing/2014/main" id="{CAC20207-57EB-B005-C693-754D1D374AB7}"/>
                  </a:ext>
                </a:extLst>
              </p:cNvPr>
              <p:cNvSpPr/>
              <p:nvPr/>
            </p:nvSpPr>
            <p:spPr>
              <a:xfrm>
                <a:off x="18281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3" name="Freeform 137">
                <a:extLst>
                  <a:ext uri="{FF2B5EF4-FFF2-40B4-BE49-F238E27FC236}">
                    <a16:creationId xmlns:a16="http://schemas.microsoft.com/office/drawing/2014/main" id="{3998AE4B-E129-C154-24E8-9089270575F4}"/>
                  </a:ext>
                </a:extLst>
              </p:cNvPr>
              <p:cNvSpPr/>
              <p:nvPr/>
            </p:nvSpPr>
            <p:spPr>
              <a:xfrm>
                <a:off x="2997776" y="3611994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90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Freeform 138">
                <a:extLst>
                  <a:ext uri="{FF2B5EF4-FFF2-40B4-BE49-F238E27FC236}">
                    <a16:creationId xmlns:a16="http://schemas.microsoft.com/office/drawing/2014/main" id="{CD5F5B7D-54E5-1483-0988-50D0C8526DB4}"/>
                  </a:ext>
                </a:extLst>
              </p:cNvPr>
              <p:cNvSpPr/>
              <p:nvPr/>
            </p:nvSpPr>
            <p:spPr>
              <a:xfrm>
                <a:off x="2172104" y="3878834"/>
                <a:ext cx="187767" cy="164602"/>
              </a:xfrm>
              <a:custGeom>
                <a:avLst/>
                <a:gdLst>
                  <a:gd name="connsiteX0" fmla="*/ 167727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727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Freeform 139">
                <a:extLst>
                  <a:ext uri="{FF2B5EF4-FFF2-40B4-BE49-F238E27FC236}">
                    <a16:creationId xmlns:a16="http://schemas.microsoft.com/office/drawing/2014/main" id="{9877D7E9-2133-A8E3-8487-08E3028EFA95}"/>
                  </a:ext>
                </a:extLst>
              </p:cNvPr>
              <p:cNvSpPr/>
              <p:nvPr/>
            </p:nvSpPr>
            <p:spPr>
              <a:xfrm>
                <a:off x="2464504" y="3878834"/>
                <a:ext cx="187767" cy="164602"/>
              </a:xfrm>
              <a:custGeom>
                <a:avLst/>
                <a:gdLst>
                  <a:gd name="connsiteX0" fmla="*/ 167727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727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140">
                <a:extLst>
                  <a:ext uri="{FF2B5EF4-FFF2-40B4-BE49-F238E27FC236}">
                    <a16:creationId xmlns:a16="http://schemas.microsoft.com/office/drawing/2014/main" id="{4E52323A-4805-D560-5B9D-9F30361655AA}"/>
                  </a:ext>
                </a:extLst>
              </p:cNvPr>
              <p:cNvSpPr/>
              <p:nvPr/>
            </p:nvSpPr>
            <p:spPr>
              <a:xfrm>
                <a:off x="2756904" y="3878834"/>
                <a:ext cx="187767" cy="164602"/>
              </a:xfrm>
              <a:custGeom>
                <a:avLst/>
                <a:gdLst>
                  <a:gd name="connsiteX0" fmla="*/ 167727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727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141">
                <a:extLst>
                  <a:ext uri="{FF2B5EF4-FFF2-40B4-BE49-F238E27FC236}">
                    <a16:creationId xmlns:a16="http://schemas.microsoft.com/office/drawing/2014/main" id="{47B9F03C-B6DD-03F4-BC2C-0B7494EAD9A7}"/>
                  </a:ext>
                </a:extLst>
              </p:cNvPr>
              <p:cNvSpPr/>
              <p:nvPr/>
            </p:nvSpPr>
            <p:spPr>
              <a:xfrm>
                <a:off x="1294904" y="3878834"/>
                <a:ext cx="187767" cy="164602"/>
              </a:xfrm>
              <a:custGeom>
                <a:avLst/>
                <a:gdLst>
                  <a:gd name="connsiteX0" fmla="*/ 167523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523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523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523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142">
                <a:extLst>
                  <a:ext uri="{FF2B5EF4-FFF2-40B4-BE49-F238E27FC236}">
                    <a16:creationId xmlns:a16="http://schemas.microsoft.com/office/drawing/2014/main" id="{DD2E9678-26CC-C832-E873-61B533301474}"/>
                  </a:ext>
                </a:extLst>
              </p:cNvPr>
              <p:cNvSpPr/>
              <p:nvPr/>
            </p:nvSpPr>
            <p:spPr>
              <a:xfrm>
                <a:off x="1587304" y="3878834"/>
                <a:ext cx="187767" cy="164602"/>
              </a:xfrm>
              <a:custGeom>
                <a:avLst/>
                <a:gdLst>
                  <a:gd name="connsiteX0" fmla="*/ 167523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523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523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523" y="16460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143">
                <a:extLst>
                  <a:ext uri="{FF2B5EF4-FFF2-40B4-BE49-F238E27FC236}">
                    <a16:creationId xmlns:a16="http://schemas.microsoft.com/office/drawing/2014/main" id="{2DA4108F-DFDA-A0B7-C071-4B228BE75718}"/>
                  </a:ext>
                </a:extLst>
              </p:cNvPr>
              <p:cNvSpPr/>
              <p:nvPr/>
            </p:nvSpPr>
            <p:spPr>
              <a:xfrm>
                <a:off x="1879704" y="3878834"/>
                <a:ext cx="187767" cy="164602"/>
              </a:xfrm>
              <a:custGeom>
                <a:avLst/>
                <a:gdLst>
                  <a:gd name="connsiteX0" fmla="*/ 167523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523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523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523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144">
                <a:extLst>
                  <a:ext uri="{FF2B5EF4-FFF2-40B4-BE49-F238E27FC236}">
                    <a16:creationId xmlns:a16="http://schemas.microsoft.com/office/drawing/2014/main" id="{8A829746-BA26-8B24-8D11-A2BCBA3191D6}"/>
                  </a:ext>
                </a:extLst>
              </p:cNvPr>
              <p:cNvSpPr/>
              <p:nvPr/>
            </p:nvSpPr>
            <p:spPr>
              <a:xfrm>
                <a:off x="3049303" y="3878834"/>
                <a:ext cx="187767" cy="164602"/>
              </a:xfrm>
              <a:custGeom>
                <a:avLst/>
                <a:gdLst>
                  <a:gd name="connsiteX0" fmla="*/ 167727 w 187767"/>
                  <a:gd name="connsiteY0" fmla="*/ 164603 h 164602"/>
                  <a:gd name="connsiteX1" fmla="*/ 51790 w 187767"/>
                  <a:gd name="connsiteY1" fmla="*/ 164603 h 164602"/>
                  <a:gd name="connsiteX2" fmla="*/ 22754 w 187767"/>
                  <a:gd name="connsiteY2" fmla="*/ 140270 h 164602"/>
                  <a:gd name="connsiteX3" fmla="*/ 466 w 187767"/>
                  <a:gd name="connsiteY3" fmla="*/ 24333 h 164602"/>
                  <a:gd name="connsiteX4" fmla="*/ 20096 w 187767"/>
                  <a:gd name="connsiteY4" fmla="*/ 0 h 164602"/>
                  <a:gd name="connsiteX5" fmla="*/ 136033 w 187767"/>
                  <a:gd name="connsiteY5" fmla="*/ 0 h 164602"/>
                  <a:gd name="connsiteX6" fmla="*/ 165069 w 187767"/>
                  <a:gd name="connsiteY6" fmla="*/ 24333 h 164602"/>
                  <a:gd name="connsiteX7" fmla="*/ 187357 w 187767"/>
                  <a:gd name="connsiteY7" fmla="*/ 140270 h 164602"/>
                  <a:gd name="connsiteX8" fmla="*/ 167727 w 187767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767" h="164602">
                    <a:moveTo>
                      <a:pt x="167727" y="164603"/>
                    </a:moveTo>
                    <a:lnTo>
                      <a:pt x="51790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3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89810" y="153561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145">
                <a:extLst>
                  <a:ext uri="{FF2B5EF4-FFF2-40B4-BE49-F238E27FC236}">
                    <a16:creationId xmlns:a16="http://schemas.microsoft.com/office/drawing/2014/main" id="{A0CD810F-CC81-8E1E-8AFE-6862F8BF48B1}"/>
                  </a:ext>
                </a:extLst>
              </p:cNvPr>
              <p:cNvSpPr/>
              <p:nvPr/>
            </p:nvSpPr>
            <p:spPr>
              <a:xfrm>
                <a:off x="2220564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146">
                <a:extLst>
                  <a:ext uri="{FF2B5EF4-FFF2-40B4-BE49-F238E27FC236}">
                    <a16:creationId xmlns:a16="http://schemas.microsoft.com/office/drawing/2014/main" id="{181277A2-50BD-71B6-0068-B76368CBCB7E}"/>
                  </a:ext>
                </a:extLst>
              </p:cNvPr>
              <p:cNvSpPr/>
              <p:nvPr/>
            </p:nvSpPr>
            <p:spPr>
              <a:xfrm>
                <a:off x="2512964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Freeform 147">
                <a:extLst>
                  <a:ext uri="{FF2B5EF4-FFF2-40B4-BE49-F238E27FC236}">
                    <a16:creationId xmlns:a16="http://schemas.microsoft.com/office/drawing/2014/main" id="{371F37A8-4426-6CBF-D0EE-83E969737009}"/>
                  </a:ext>
                </a:extLst>
              </p:cNvPr>
              <p:cNvSpPr/>
              <p:nvPr/>
            </p:nvSpPr>
            <p:spPr>
              <a:xfrm>
                <a:off x="2805364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78ACEA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4" name="Freeform 148">
                <a:extLst>
                  <a:ext uri="{FF2B5EF4-FFF2-40B4-BE49-F238E27FC236}">
                    <a16:creationId xmlns:a16="http://schemas.microsoft.com/office/drawing/2014/main" id="{23D3B3E2-70AD-64F1-6633-414BE4A4D39E}"/>
                  </a:ext>
                </a:extLst>
              </p:cNvPr>
              <p:cNvSpPr/>
              <p:nvPr/>
            </p:nvSpPr>
            <p:spPr>
              <a:xfrm>
                <a:off x="1343365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5" name="Freeform 149">
                <a:extLst>
                  <a:ext uri="{FF2B5EF4-FFF2-40B4-BE49-F238E27FC236}">
                    <a16:creationId xmlns:a16="http://schemas.microsoft.com/office/drawing/2014/main" id="{79646E35-7630-2710-F8EB-71BD5A217754}"/>
                  </a:ext>
                </a:extLst>
              </p:cNvPr>
              <p:cNvSpPr/>
              <p:nvPr/>
            </p:nvSpPr>
            <p:spPr>
              <a:xfrm>
                <a:off x="1635765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6" name="Freeform 150">
                <a:extLst>
                  <a:ext uri="{FF2B5EF4-FFF2-40B4-BE49-F238E27FC236}">
                    <a16:creationId xmlns:a16="http://schemas.microsoft.com/office/drawing/2014/main" id="{D585173B-54CD-615D-EE61-D0D7B897102E}"/>
                  </a:ext>
                </a:extLst>
              </p:cNvPr>
              <p:cNvSpPr/>
              <p:nvPr/>
            </p:nvSpPr>
            <p:spPr>
              <a:xfrm>
                <a:off x="1928165" y="4130339"/>
                <a:ext cx="187823" cy="164602"/>
              </a:xfrm>
              <a:custGeom>
                <a:avLst/>
                <a:gdLst>
                  <a:gd name="connsiteX0" fmla="*/ 167727 w 187823"/>
                  <a:gd name="connsiteY0" fmla="*/ 164603 h 164602"/>
                  <a:gd name="connsiteX1" fmla="*/ 51789 w 187823"/>
                  <a:gd name="connsiteY1" fmla="*/ 164603 h 164602"/>
                  <a:gd name="connsiteX2" fmla="*/ 22754 w 187823"/>
                  <a:gd name="connsiteY2" fmla="*/ 140270 h 164602"/>
                  <a:gd name="connsiteX3" fmla="*/ 466 w 187823"/>
                  <a:gd name="connsiteY3" fmla="*/ 24333 h 164602"/>
                  <a:gd name="connsiteX4" fmla="*/ 20096 w 187823"/>
                  <a:gd name="connsiteY4" fmla="*/ 0 h 164602"/>
                  <a:gd name="connsiteX5" fmla="*/ 136034 w 187823"/>
                  <a:gd name="connsiteY5" fmla="*/ 0 h 164602"/>
                  <a:gd name="connsiteX6" fmla="*/ 165069 w 187823"/>
                  <a:gd name="connsiteY6" fmla="*/ 24333 h 164602"/>
                  <a:gd name="connsiteX7" fmla="*/ 187357 w 187823"/>
                  <a:gd name="connsiteY7" fmla="*/ 140270 h 164602"/>
                  <a:gd name="connsiteX8" fmla="*/ 167727 w 187823"/>
                  <a:gd name="connsiteY8" fmla="*/ 164603 h 16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823" h="164602">
                    <a:moveTo>
                      <a:pt x="167727" y="164603"/>
                    </a:moveTo>
                    <a:lnTo>
                      <a:pt x="51789" y="164603"/>
                    </a:lnTo>
                    <a:cubicBezTo>
                      <a:pt x="38294" y="164603"/>
                      <a:pt x="25412" y="153561"/>
                      <a:pt x="22754" y="140270"/>
                    </a:cubicBezTo>
                    <a:lnTo>
                      <a:pt x="466" y="24333"/>
                    </a:lnTo>
                    <a:cubicBezTo>
                      <a:pt x="-2192" y="10837"/>
                      <a:pt x="6805" y="0"/>
                      <a:pt x="20096" y="0"/>
                    </a:cubicBezTo>
                    <a:lnTo>
                      <a:pt x="136034" y="0"/>
                    </a:lnTo>
                    <a:cubicBezTo>
                      <a:pt x="149529" y="0"/>
                      <a:pt x="162411" y="11042"/>
                      <a:pt x="165069" y="24333"/>
                    </a:cubicBezTo>
                    <a:lnTo>
                      <a:pt x="187357" y="140270"/>
                    </a:lnTo>
                    <a:cubicBezTo>
                      <a:pt x="190015" y="153766"/>
                      <a:pt x="181018" y="164603"/>
                      <a:pt x="167727" y="16460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7" name="Freeform 151">
                <a:extLst>
                  <a:ext uri="{FF2B5EF4-FFF2-40B4-BE49-F238E27FC236}">
                    <a16:creationId xmlns:a16="http://schemas.microsoft.com/office/drawing/2014/main" id="{B92C8184-739B-84DC-0E8B-DDD50159D0B1}"/>
                  </a:ext>
                </a:extLst>
              </p:cNvPr>
              <p:cNvSpPr/>
              <p:nvPr/>
            </p:nvSpPr>
            <p:spPr>
              <a:xfrm>
                <a:off x="1268789" y="3099783"/>
                <a:ext cx="323275" cy="16358"/>
              </a:xfrm>
              <a:custGeom>
                <a:avLst/>
                <a:gdLst>
                  <a:gd name="connsiteX0" fmla="*/ 315097 w 323275"/>
                  <a:gd name="connsiteY0" fmla="*/ 16358 h 16358"/>
                  <a:gd name="connsiteX1" fmla="*/ 8179 w 323275"/>
                  <a:gd name="connsiteY1" fmla="*/ 16358 h 16358"/>
                  <a:gd name="connsiteX2" fmla="*/ 0 w 323275"/>
                  <a:gd name="connsiteY2" fmla="*/ 8179 h 16358"/>
                  <a:gd name="connsiteX3" fmla="*/ 0 w 323275"/>
                  <a:gd name="connsiteY3" fmla="*/ 8179 h 16358"/>
                  <a:gd name="connsiteX4" fmla="*/ 8179 w 323275"/>
                  <a:gd name="connsiteY4" fmla="*/ 0 h 16358"/>
                  <a:gd name="connsiteX5" fmla="*/ 315097 w 323275"/>
                  <a:gd name="connsiteY5" fmla="*/ 0 h 16358"/>
                  <a:gd name="connsiteX6" fmla="*/ 323276 w 323275"/>
                  <a:gd name="connsiteY6" fmla="*/ 8179 h 16358"/>
                  <a:gd name="connsiteX7" fmla="*/ 323276 w 323275"/>
                  <a:gd name="connsiteY7" fmla="*/ 8179 h 16358"/>
                  <a:gd name="connsiteX8" fmla="*/ 315097 w 323275"/>
                  <a:gd name="connsiteY8" fmla="*/ 16358 h 1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275" h="16358">
                    <a:moveTo>
                      <a:pt x="315097" y="16358"/>
                    </a:moveTo>
                    <a:lnTo>
                      <a:pt x="8179" y="16358"/>
                    </a:lnTo>
                    <a:cubicBezTo>
                      <a:pt x="3680" y="16358"/>
                      <a:pt x="0" y="12678"/>
                      <a:pt x="0" y="8179"/>
                    </a:cubicBezTo>
                    <a:lnTo>
                      <a:pt x="0" y="8179"/>
                    </a:lnTo>
                    <a:cubicBezTo>
                      <a:pt x="0" y="3681"/>
                      <a:pt x="3680" y="0"/>
                      <a:pt x="8179" y="0"/>
                    </a:cubicBezTo>
                    <a:lnTo>
                      <a:pt x="315097" y="0"/>
                    </a:lnTo>
                    <a:cubicBezTo>
                      <a:pt x="319595" y="0"/>
                      <a:pt x="323276" y="3681"/>
                      <a:pt x="323276" y="8179"/>
                    </a:cubicBezTo>
                    <a:lnTo>
                      <a:pt x="323276" y="8179"/>
                    </a:lnTo>
                    <a:cubicBezTo>
                      <a:pt x="323276" y="12678"/>
                      <a:pt x="319595" y="16358"/>
                      <a:pt x="315097" y="16358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8" name="Freeform 152">
                <a:extLst>
                  <a:ext uri="{FF2B5EF4-FFF2-40B4-BE49-F238E27FC236}">
                    <a16:creationId xmlns:a16="http://schemas.microsoft.com/office/drawing/2014/main" id="{674B2CD9-1705-04AB-8430-72E097216D8F}"/>
                  </a:ext>
                </a:extLst>
              </p:cNvPr>
              <p:cNvSpPr/>
              <p:nvPr/>
            </p:nvSpPr>
            <p:spPr>
              <a:xfrm>
                <a:off x="1277990" y="3136997"/>
                <a:ext cx="323283" cy="16358"/>
              </a:xfrm>
              <a:custGeom>
                <a:avLst/>
                <a:gdLst>
                  <a:gd name="connsiteX0" fmla="*/ 315097 w 323283"/>
                  <a:gd name="connsiteY0" fmla="*/ 16358 h 16358"/>
                  <a:gd name="connsiteX1" fmla="*/ 8179 w 323283"/>
                  <a:gd name="connsiteY1" fmla="*/ 16358 h 16358"/>
                  <a:gd name="connsiteX2" fmla="*/ 0 w 323283"/>
                  <a:gd name="connsiteY2" fmla="*/ 8179 h 16358"/>
                  <a:gd name="connsiteX3" fmla="*/ 0 w 323283"/>
                  <a:gd name="connsiteY3" fmla="*/ 8179 h 16358"/>
                  <a:gd name="connsiteX4" fmla="*/ 8179 w 323283"/>
                  <a:gd name="connsiteY4" fmla="*/ 0 h 16358"/>
                  <a:gd name="connsiteX5" fmla="*/ 315097 w 323283"/>
                  <a:gd name="connsiteY5" fmla="*/ 0 h 16358"/>
                  <a:gd name="connsiteX6" fmla="*/ 323276 w 323283"/>
                  <a:gd name="connsiteY6" fmla="*/ 8179 h 16358"/>
                  <a:gd name="connsiteX7" fmla="*/ 323276 w 323283"/>
                  <a:gd name="connsiteY7" fmla="*/ 8179 h 16358"/>
                  <a:gd name="connsiteX8" fmla="*/ 315097 w 323283"/>
                  <a:gd name="connsiteY8" fmla="*/ 16358 h 16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3283" h="16358">
                    <a:moveTo>
                      <a:pt x="315097" y="16358"/>
                    </a:moveTo>
                    <a:lnTo>
                      <a:pt x="8179" y="16358"/>
                    </a:lnTo>
                    <a:cubicBezTo>
                      <a:pt x="3680" y="16358"/>
                      <a:pt x="0" y="12678"/>
                      <a:pt x="0" y="8179"/>
                    </a:cubicBezTo>
                    <a:lnTo>
                      <a:pt x="0" y="8179"/>
                    </a:lnTo>
                    <a:cubicBezTo>
                      <a:pt x="0" y="3681"/>
                      <a:pt x="3680" y="0"/>
                      <a:pt x="8179" y="0"/>
                    </a:cubicBezTo>
                    <a:lnTo>
                      <a:pt x="315097" y="0"/>
                    </a:lnTo>
                    <a:cubicBezTo>
                      <a:pt x="319595" y="0"/>
                      <a:pt x="323276" y="3681"/>
                      <a:pt x="323276" y="8179"/>
                    </a:cubicBezTo>
                    <a:lnTo>
                      <a:pt x="323276" y="8179"/>
                    </a:lnTo>
                    <a:cubicBezTo>
                      <a:pt x="323480" y="12678"/>
                      <a:pt x="319595" y="16358"/>
                      <a:pt x="315097" y="16358"/>
                    </a:cubicBezTo>
                    <a:close/>
                  </a:path>
                </a:pathLst>
              </a:custGeom>
              <a:solidFill>
                <a:srgbClr val="AFCDFB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7" name="Graphic 15">
              <a:extLst>
                <a:ext uri="{FF2B5EF4-FFF2-40B4-BE49-F238E27FC236}">
                  <a16:creationId xmlns:a16="http://schemas.microsoft.com/office/drawing/2014/main" id="{8DA95316-F028-9A16-D95D-47887FF4B756}"/>
                </a:ext>
              </a:extLst>
            </p:cNvPr>
            <p:cNvGrpSpPr/>
            <p:nvPr/>
          </p:nvGrpSpPr>
          <p:grpSpPr>
            <a:xfrm>
              <a:off x="1162946" y="2261444"/>
              <a:ext cx="1871359" cy="31489"/>
              <a:chOff x="1133426" y="2807792"/>
              <a:chExt cx="1871359" cy="31489"/>
            </a:xfrm>
            <a:solidFill>
              <a:srgbClr val="FFFFFF"/>
            </a:solidFill>
          </p:grpSpPr>
          <p:sp>
            <p:nvSpPr>
              <p:cNvPr id="28" name="Freeform 154">
                <a:extLst>
                  <a:ext uri="{FF2B5EF4-FFF2-40B4-BE49-F238E27FC236}">
                    <a16:creationId xmlns:a16="http://schemas.microsoft.com/office/drawing/2014/main" id="{1CFC8529-A2E5-6804-C396-02D764792E9A}"/>
                  </a:ext>
                </a:extLst>
              </p:cNvPr>
              <p:cNvSpPr/>
              <p:nvPr/>
            </p:nvSpPr>
            <p:spPr>
              <a:xfrm>
                <a:off x="1133426" y="2807792"/>
                <a:ext cx="136793" cy="31489"/>
              </a:xfrm>
              <a:custGeom>
                <a:avLst/>
                <a:gdLst>
                  <a:gd name="connsiteX0" fmla="*/ 121049 w 136793"/>
                  <a:gd name="connsiteY0" fmla="*/ 31489 h 31489"/>
                  <a:gd name="connsiteX1" fmla="*/ 15745 w 136793"/>
                  <a:gd name="connsiteY1" fmla="*/ 31489 h 31489"/>
                  <a:gd name="connsiteX2" fmla="*/ 0 w 136793"/>
                  <a:gd name="connsiteY2" fmla="*/ 15745 h 31489"/>
                  <a:gd name="connsiteX3" fmla="*/ 0 w 136793"/>
                  <a:gd name="connsiteY3" fmla="*/ 15745 h 31489"/>
                  <a:gd name="connsiteX4" fmla="*/ 15745 w 136793"/>
                  <a:gd name="connsiteY4" fmla="*/ 0 h 31489"/>
                  <a:gd name="connsiteX5" fmla="*/ 121049 w 136793"/>
                  <a:gd name="connsiteY5" fmla="*/ 0 h 31489"/>
                  <a:gd name="connsiteX6" fmla="*/ 136794 w 136793"/>
                  <a:gd name="connsiteY6" fmla="*/ 15745 h 31489"/>
                  <a:gd name="connsiteX7" fmla="*/ 136794 w 136793"/>
                  <a:gd name="connsiteY7" fmla="*/ 15745 h 31489"/>
                  <a:gd name="connsiteX8" fmla="*/ 121049 w 136793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3" h="31489">
                    <a:moveTo>
                      <a:pt x="121049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49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842" y="31489"/>
                      <a:pt x="121049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9F5FF5CE-7095-52AE-0BAC-DE67D8AA0B07}"/>
                  </a:ext>
                </a:extLst>
              </p:cNvPr>
              <p:cNvSpPr/>
              <p:nvPr/>
            </p:nvSpPr>
            <p:spPr>
              <a:xfrm>
                <a:off x="1422554" y="2807792"/>
                <a:ext cx="136794" cy="31489"/>
              </a:xfrm>
              <a:custGeom>
                <a:avLst/>
                <a:gdLst>
                  <a:gd name="connsiteX0" fmla="*/ 121050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50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50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50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50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637" y="31489"/>
                      <a:pt x="121050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23D43F10-9653-349D-A3B5-1D52EB90854E}"/>
                  </a:ext>
                </a:extLst>
              </p:cNvPr>
              <p:cNvSpPr/>
              <p:nvPr/>
            </p:nvSpPr>
            <p:spPr>
              <a:xfrm>
                <a:off x="1711682" y="2807792"/>
                <a:ext cx="136794" cy="31489"/>
              </a:xfrm>
              <a:custGeom>
                <a:avLst/>
                <a:gdLst>
                  <a:gd name="connsiteX0" fmla="*/ 121049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49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49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49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49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637" y="31489"/>
                      <a:pt x="121049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1" name="Freeform 157">
                <a:extLst>
                  <a:ext uri="{FF2B5EF4-FFF2-40B4-BE49-F238E27FC236}">
                    <a16:creationId xmlns:a16="http://schemas.microsoft.com/office/drawing/2014/main" id="{1A9E07E0-78E5-3608-67B5-853C785FC85C}"/>
                  </a:ext>
                </a:extLst>
              </p:cNvPr>
              <p:cNvSpPr/>
              <p:nvPr/>
            </p:nvSpPr>
            <p:spPr>
              <a:xfrm>
                <a:off x="2000811" y="2807792"/>
                <a:ext cx="136794" cy="31489"/>
              </a:xfrm>
              <a:custGeom>
                <a:avLst/>
                <a:gdLst>
                  <a:gd name="connsiteX0" fmla="*/ 121049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49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49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49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49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589" y="24537"/>
                      <a:pt x="129637" y="31489"/>
                      <a:pt x="121049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2" name="Freeform 158">
                <a:extLst>
                  <a:ext uri="{FF2B5EF4-FFF2-40B4-BE49-F238E27FC236}">
                    <a16:creationId xmlns:a16="http://schemas.microsoft.com/office/drawing/2014/main" id="{B2FD383E-835D-0B45-1937-EC4B78822FB1}"/>
                  </a:ext>
                </a:extLst>
              </p:cNvPr>
              <p:cNvSpPr/>
              <p:nvPr/>
            </p:nvSpPr>
            <p:spPr>
              <a:xfrm>
                <a:off x="2289734" y="2807792"/>
                <a:ext cx="136794" cy="31489"/>
              </a:xfrm>
              <a:custGeom>
                <a:avLst/>
                <a:gdLst>
                  <a:gd name="connsiteX0" fmla="*/ 121050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50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50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50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50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637" y="31489"/>
                      <a:pt x="121050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3" name="Freeform 159">
                <a:extLst>
                  <a:ext uri="{FF2B5EF4-FFF2-40B4-BE49-F238E27FC236}">
                    <a16:creationId xmlns:a16="http://schemas.microsoft.com/office/drawing/2014/main" id="{3AC2C063-2A96-88FE-657E-CCF207E3D3FE}"/>
                  </a:ext>
                </a:extLst>
              </p:cNvPr>
              <p:cNvSpPr/>
              <p:nvPr/>
            </p:nvSpPr>
            <p:spPr>
              <a:xfrm>
                <a:off x="2578863" y="2807792"/>
                <a:ext cx="136794" cy="31489"/>
              </a:xfrm>
              <a:custGeom>
                <a:avLst/>
                <a:gdLst>
                  <a:gd name="connsiteX0" fmla="*/ 121050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50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50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50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50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794" y="24537"/>
                      <a:pt x="129637" y="31489"/>
                      <a:pt x="121050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4" name="Freeform 160">
                <a:extLst>
                  <a:ext uri="{FF2B5EF4-FFF2-40B4-BE49-F238E27FC236}">
                    <a16:creationId xmlns:a16="http://schemas.microsoft.com/office/drawing/2014/main" id="{9F0CED33-CFDA-F5D6-CB88-73E121A299EB}"/>
                  </a:ext>
                </a:extLst>
              </p:cNvPr>
              <p:cNvSpPr/>
              <p:nvPr/>
            </p:nvSpPr>
            <p:spPr>
              <a:xfrm>
                <a:off x="2867991" y="2807792"/>
                <a:ext cx="136794" cy="31489"/>
              </a:xfrm>
              <a:custGeom>
                <a:avLst/>
                <a:gdLst>
                  <a:gd name="connsiteX0" fmla="*/ 121049 w 136794"/>
                  <a:gd name="connsiteY0" fmla="*/ 31489 h 31489"/>
                  <a:gd name="connsiteX1" fmla="*/ 15745 w 136794"/>
                  <a:gd name="connsiteY1" fmla="*/ 31489 h 31489"/>
                  <a:gd name="connsiteX2" fmla="*/ 0 w 136794"/>
                  <a:gd name="connsiteY2" fmla="*/ 15745 h 31489"/>
                  <a:gd name="connsiteX3" fmla="*/ 0 w 136794"/>
                  <a:gd name="connsiteY3" fmla="*/ 15745 h 31489"/>
                  <a:gd name="connsiteX4" fmla="*/ 15745 w 136794"/>
                  <a:gd name="connsiteY4" fmla="*/ 0 h 31489"/>
                  <a:gd name="connsiteX5" fmla="*/ 121049 w 136794"/>
                  <a:gd name="connsiteY5" fmla="*/ 0 h 31489"/>
                  <a:gd name="connsiteX6" fmla="*/ 136794 w 136794"/>
                  <a:gd name="connsiteY6" fmla="*/ 15745 h 31489"/>
                  <a:gd name="connsiteX7" fmla="*/ 136794 w 136794"/>
                  <a:gd name="connsiteY7" fmla="*/ 15745 h 31489"/>
                  <a:gd name="connsiteX8" fmla="*/ 121049 w 136794"/>
                  <a:gd name="connsiteY8" fmla="*/ 31489 h 31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794" h="31489">
                    <a:moveTo>
                      <a:pt x="121049" y="31489"/>
                    </a:moveTo>
                    <a:lnTo>
                      <a:pt x="15745" y="31489"/>
                    </a:lnTo>
                    <a:cubicBezTo>
                      <a:pt x="7157" y="31489"/>
                      <a:pt x="0" y="24333"/>
                      <a:pt x="0" y="15745"/>
                    </a:cubicBezTo>
                    <a:lnTo>
                      <a:pt x="0" y="15745"/>
                    </a:lnTo>
                    <a:cubicBezTo>
                      <a:pt x="0" y="7157"/>
                      <a:pt x="7157" y="0"/>
                      <a:pt x="15745" y="0"/>
                    </a:cubicBezTo>
                    <a:lnTo>
                      <a:pt x="121049" y="0"/>
                    </a:lnTo>
                    <a:cubicBezTo>
                      <a:pt x="129637" y="0"/>
                      <a:pt x="136794" y="7157"/>
                      <a:pt x="136794" y="15745"/>
                    </a:cubicBezTo>
                    <a:lnTo>
                      <a:pt x="136794" y="15745"/>
                    </a:lnTo>
                    <a:cubicBezTo>
                      <a:pt x="136590" y="24537"/>
                      <a:pt x="129637" y="31489"/>
                      <a:pt x="121049" y="3148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411" name="Freeform 188">
            <a:extLst>
              <a:ext uri="{FF2B5EF4-FFF2-40B4-BE49-F238E27FC236}">
                <a16:creationId xmlns:a16="http://schemas.microsoft.com/office/drawing/2014/main" id="{C8D0B437-2B76-F190-8746-72214A143FBB}"/>
              </a:ext>
            </a:extLst>
          </p:cNvPr>
          <p:cNvSpPr>
            <a:spLocks noEditPoints="1"/>
          </p:cNvSpPr>
          <p:nvPr/>
        </p:nvSpPr>
        <p:spPr bwMode="auto">
          <a:xfrm>
            <a:off x="2279844" y="4110320"/>
            <a:ext cx="269875" cy="361950"/>
          </a:xfrm>
          <a:custGeom>
            <a:avLst/>
            <a:gdLst>
              <a:gd name="T0" fmla="*/ 70 w 72"/>
              <a:gd name="T1" fmla="*/ 92 h 96"/>
              <a:gd name="T2" fmla="*/ 64 w 72"/>
              <a:gd name="T3" fmla="*/ 92 h 96"/>
              <a:gd name="T4" fmla="*/ 64 w 72"/>
              <a:gd name="T5" fmla="*/ 78 h 96"/>
              <a:gd name="T6" fmla="*/ 64 w 72"/>
              <a:gd name="T7" fmla="*/ 74 h 96"/>
              <a:gd name="T8" fmla="*/ 46 w 72"/>
              <a:gd name="T9" fmla="*/ 48 h 96"/>
              <a:gd name="T10" fmla="*/ 64 w 72"/>
              <a:gd name="T11" fmla="*/ 22 h 96"/>
              <a:gd name="T12" fmla="*/ 64 w 72"/>
              <a:gd name="T13" fmla="*/ 4 h 96"/>
              <a:gd name="T14" fmla="*/ 70 w 72"/>
              <a:gd name="T15" fmla="*/ 4 h 96"/>
              <a:gd name="T16" fmla="*/ 72 w 72"/>
              <a:gd name="T17" fmla="*/ 2 h 96"/>
              <a:gd name="T18" fmla="*/ 70 w 72"/>
              <a:gd name="T19" fmla="*/ 0 h 96"/>
              <a:gd name="T20" fmla="*/ 62 w 72"/>
              <a:gd name="T21" fmla="*/ 0 h 96"/>
              <a:gd name="T22" fmla="*/ 10 w 72"/>
              <a:gd name="T23" fmla="*/ 0 h 96"/>
              <a:gd name="T24" fmla="*/ 2 w 72"/>
              <a:gd name="T25" fmla="*/ 0 h 96"/>
              <a:gd name="T26" fmla="*/ 0 w 72"/>
              <a:gd name="T27" fmla="*/ 2 h 96"/>
              <a:gd name="T28" fmla="*/ 2 w 72"/>
              <a:gd name="T29" fmla="*/ 4 h 96"/>
              <a:gd name="T30" fmla="*/ 8 w 72"/>
              <a:gd name="T31" fmla="*/ 4 h 96"/>
              <a:gd name="T32" fmla="*/ 8 w 72"/>
              <a:gd name="T33" fmla="*/ 22 h 96"/>
              <a:gd name="T34" fmla="*/ 26 w 72"/>
              <a:gd name="T35" fmla="*/ 48 h 96"/>
              <a:gd name="T36" fmla="*/ 8 w 72"/>
              <a:gd name="T37" fmla="*/ 74 h 96"/>
              <a:gd name="T38" fmla="*/ 8 w 72"/>
              <a:gd name="T39" fmla="*/ 78 h 96"/>
              <a:gd name="T40" fmla="*/ 8 w 72"/>
              <a:gd name="T41" fmla="*/ 92 h 96"/>
              <a:gd name="T42" fmla="*/ 2 w 72"/>
              <a:gd name="T43" fmla="*/ 92 h 96"/>
              <a:gd name="T44" fmla="*/ 0 w 72"/>
              <a:gd name="T45" fmla="*/ 94 h 96"/>
              <a:gd name="T46" fmla="*/ 2 w 72"/>
              <a:gd name="T47" fmla="*/ 96 h 96"/>
              <a:gd name="T48" fmla="*/ 10 w 72"/>
              <a:gd name="T49" fmla="*/ 96 h 96"/>
              <a:gd name="T50" fmla="*/ 62 w 72"/>
              <a:gd name="T51" fmla="*/ 96 h 96"/>
              <a:gd name="T52" fmla="*/ 70 w 72"/>
              <a:gd name="T53" fmla="*/ 96 h 96"/>
              <a:gd name="T54" fmla="*/ 72 w 72"/>
              <a:gd name="T55" fmla="*/ 94 h 96"/>
              <a:gd name="T56" fmla="*/ 70 w 72"/>
              <a:gd name="T57" fmla="*/ 92 h 96"/>
              <a:gd name="T58" fmla="*/ 17 w 72"/>
              <a:gd name="T59" fmla="*/ 36 h 96"/>
              <a:gd name="T60" fmla="*/ 12 w 72"/>
              <a:gd name="T61" fmla="*/ 22 h 96"/>
              <a:gd name="T62" fmla="*/ 12 w 72"/>
              <a:gd name="T63" fmla="*/ 4 h 96"/>
              <a:gd name="T64" fmla="*/ 60 w 72"/>
              <a:gd name="T65" fmla="*/ 4 h 96"/>
              <a:gd name="T66" fmla="*/ 60 w 72"/>
              <a:gd name="T67" fmla="*/ 22 h 96"/>
              <a:gd name="T68" fmla="*/ 55 w 72"/>
              <a:gd name="T69" fmla="*/ 36 h 96"/>
              <a:gd name="T70" fmla="*/ 17 w 72"/>
              <a:gd name="T71" fmla="*/ 36 h 96"/>
              <a:gd name="T72" fmla="*/ 60 w 72"/>
              <a:gd name="T73" fmla="*/ 76 h 96"/>
              <a:gd name="T74" fmla="*/ 49 w 72"/>
              <a:gd name="T75" fmla="*/ 76 h 96"/>
              <a:gd name="T76" fmla="*/ 37 w 72"/>
              <a:gd name="T77" fmla="*/ 65 h 96"/>
              <a:gd name="T78" fmla="*/ 35 w 72"/>
              <a:gd name="T79" fmla="*/ 65 h 96"/>
              <a:gd name="T80" fmla="*/ 23 w 72"/>
              <a:gd name="T81" fmla="*/ 76 h 96"/>
              <a:gd name="T82" fmla="*/ 12 w 72"/>
              <a:gd name="T83" fmla="*/ 76 h 96"/>
              <a:gd name="T84" fmla="*/ 12 w 72"/>
              <a:gd name="T85" fmla="*/ 74 h 96"/>
              <a:gd name="T86" fmla="*/ 36 w 72"/>
              <a:gd name="T87" fmla="*/ 50 h 96"/>
              <a:gd name="T88" fmla="*/ 60 w 72"/>
              <a:gd name="T89" fmla="*/ 74 h 96"/>
              <a:gd name="T90" fmla="*/ 60 w 72"/>
              <a:gd name="T91" fmla="*/ 7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2" h="96">
                <a:moveTo>
                  <a:pt x="70" y="92"/>
                </a:moveTo>
                <a:cubicBezTo>
                  <a:pt x="64" y="92"/>
                  <a:pt x="64" y="92"/>
                  <a:pt x="64" y="92"/>
                </a:cubicBezTo>
                <a:cubicBezTo>
                  <a:pt x="64" y="78"/>
                  <a:pt x="64" y="78"/>
                  <a:pt x="64" y="78"/>
                </a:cubicBezTo>
                <a:cubicBezTo>
                  <a:pt x="64" y="74"/>
                  <a:pt x="64" y="74"/>
                  <a:pt x="64" y="74"/>
                </a:cubicBezTo>
                <a:cubicBezTo>
                  <a:pt x="64" y="62"/>
                  <a:pt x="57" y="52"/>
                  <a:pt x="46" y="48"/>
                </a:cubicBezTo>
                <a:cubicBezTo>
                  <a:pt x="56" y="44"/>
                  <a:pt x="64" y="35"/>
                  <a:pt x="64" y="22"/>
                </a:cubicBezTo>
                <a:cubicBezTo>
                  <a:pt x="64" y="4"/>
                  <a:pt x="64" y="4"/>
                  <a:pt x="64" y="4"/>
                </a:cubicBezTo>
                <a:cubicBezTo>
                  <a:pt x="70" y="4"/>
                  <a:pt x="70" y="4"/>
                  <a:pt x="70" y="4"/>
                </a:cubicBezTo>
                <a:cubicBezTo>
                  <a:pt x="71" y="4"/>
                  <a:pt x="72" y="3"/>
                  <a:pt x="72" y="2"/>
                </a:cubicBezTo>
                <a:cubicBezTo>
                  <a:pt x="72" y="1"/>
                  <a:pt x="71" y="0"/>
                  <a:pt x="70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3"/>
                  <a:pt x="1" y="4"/>
                  <a:pt x="2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35"/>
                  <a:pt x="16" y="44"/>
                  <a:pt x="26" y="48"/>
                </a:cubicBezTo>
                <a:cubicBezTo>
                  <a:pt x="15" y="52"/>
                  <a:pt x="8" y="62"/>
                  <a:pt x="8" y="74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92"/>
                  <a:pt x="8" y="92"/>
                  <a:pt x="8" y="92"/>
                </a:cubicBezTo>
                <a:cubicBezTo>
                  <a:pt x="2" y="92"/>
                  <a:pt x="2" y="92"/>
                  <a:pt x="2" y="92"/>
                </a:cubicBezTo>
                <a:cubicBezTo>
                  <a:pt x="1" y="92"/>
                  <a:pt x="0" y="93"/>
                  <a:pt x="0" y="94"/>
                </a:cubicBezTo>
                <a:cubicBezTo>
                  <a:pt x="0" y="95"/>
                  <a:pt x="1" y="96"/>
                  <a:pt x="2" y="96"/>
                </a:cubicBezTo>
                <a:cubicBezTo>
                  <a:pt x="10" y="96"/>
                  <a:pt x="10" y="96"/>
                  <a:pt x="10" y="96"/>
                </a:cubicBezTo>
                <a:cubicBezTo>
                  <a:pt x="62" y="96"/>
                  <a:pt x="62" y="96"/>
                  <a:pt x="62" y="96"/>
                </a:cubicBezTo>
                <a:cubicBezTo>
                  <a:pt x="70" y="96"/>
                  <a:pt x="70" y="96"/>
                  <a:pt x="70" y="96"/>
                </a:cubicBezTo>
                <a:cubicBezTo>
                  <a:pt x="71" y="96"/>
                  <a:pt x="72" y="95"/>
                  <a:pt x="72" y="94"/>
                </a:cubicBezTo>
                <a:cubicBezTo>
                  <a:pt x="72" y="93"/>
                  <a:pt x="71" y="92"/>
                  <a:pt x="70" y="92"/>
                </a:cubicBezTo>
                <a:close/>
                <a:moveTo>
                  <a:pt x="17" y="36"/>
                </a:moveTo>
                <a:cubicBezTo>
                  <a:pt x="14" y="32"/>
                  <a:pt x="12" y="27"/>
                  <a:pt x="12" y="22"/>
                </a:cubicBezTo>
                <a:cubicBezTo>
                  <a:pt x="12" y="4"/>
                  <a:pt x="12" y="4"/>
                  <a:pt x="12" y="4"/>
                </a:cubicBezTo>
                <a:cubicBezTo>
                  <a:pt x="60" y="4"/>
                  <a:pt x="60" y="4"/>
                  <a:pt x="60" y="4"/>
                </a:cubicBezTo>
                <a:cubicBezTo>
                  <a:pt x="60" y="22"/>
                  <a:pt x="60" y="22"/>
                  <a:pt x="60" y="22"/>
                </a:cubicBezTo>
                <a:cubicBezTo>
                  <a:pt x="60" y="27"/>
                  <a:pt x="58" y="32"/>
                  <a:pt x="55" y="36"/>
                </a:cubicBezTo>
                <a:lnTo>
                  <a:pt x="17" y="36"/>
                </a:lnTo>
                <a:close/>
                <a:moveTo>
                  <a:pt x="60" y="76"/>
                </a:moveTo>
                <a:cubicBezTo>
                  <a:pt x="49" y="76"/>
                  <a:pt x="49" y="76"/>
                  <a:pt x="49" y="76"/>
                </a:cubicBezTo>
                <a:cubicBezTo>
                  <a:pt x="37" y="65"/>
                  <a:pt x="37" y="65"/>
                  <a:pt x="37" y="65"/>
                </a:cubicBezTo>
                <a:cubicBezTo>
                  <a:pt x="37" y="64"/>
                  <a:pt x="35" y="64"/>
                  <a:pt x="35" y="65"/>
                </a:cubicBezTo>
                <a:cubicBezTo>
                  <a:pt x="23" y="76"/>
                  <a:pt x="23" y="76"/>
                  <a:pt x="23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61"/>
                  <a:pt x="23" y="50"/>
                  <a:pt x="36" y="50"/>
                </a:cubicBezTo>
                <a:cubicBezTo>
                  <a:pt x="49" y="50"/>
                  <a:pt x="60" y="61"/>
                  <a:pt x="60" y="74"/>
                </a:cubicBezTo>
                <a:lnTo>
                  <a:pt x="60" y="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2" name="Oval 31">
            <a:extLst>
              <a:ext uri="{FF2B5EF4-FFF2-40B4-BE49-F238E27FC236}">
                <a16:creationId xmlns:a16="http://schemas.microsoft.com/office/drawing/2014/main" id="{2B65C0A7-A285-58AA-A016-252964CD663F}"/>
              </a:ext>
            </a:extLst>
          </p:cNvPr>
          <p:cNvSpPr/>
          <p:nvPr/>
        </p:nvSpPr>
        <p:spPr>
          <a:xfrm>
            <a:off x="5916544" y="4212440"/>
            <a:ext cx="157711" cy="1577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13" name="Picture 2" descr="Awareness Icon 3053637">
            <a:extLst>
              <a:ext uri="{FF2B5EF4-FFF2-40B4-BE49-F238E27FC236}">
                <a16:creationId xmlns:a16="http://schemas.microsoft.com/office/drawing/2014/main" id="{06844B6D-FB51-E754-3444-99A0086F1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92" y="1649216"/>
            <a:ext cx="802146" cy="80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" name="Picture 4" descr="Idea Icon 2900895">
            <a:extLst>
              <a:ext uri="{FF2B5EF4-FFF2-40B4-BE49-F238E27FC236}">
                <a16:creationId xmlns:a16="http://schemas.microsoft.com/office/drawing/2014/main" id="{FB0B3E3E-CE28-BF71-DC86-F7319877B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7" y="1495572"/>
            <a:ext cx="1022178" cy="10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5" name="Picture 6" descr="think Icon 2900896">
            <a:extLst>
              <a:ext uri="{FF2B5EF4-FFF2-40B4-BE49-F238E27FC236}">
                <a16:creationId xmlns:a16="http://schemas.microsoft.com/office/drawing/2014/main" id="{9D848CD1-9FF5-284B-D830-30CC991EB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935" y="1495572"/>
            <a:ext cx="1022178" cy="102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" name="Picture 8" descr="report Icon 117253">
            <a:extLst>
              <a:ext uri="{FF2B5EF4-FFF2-40B4-BE49-F238E27FC236}">
                <a16:creationId xmlns:a16="http://schemas.microsoft.com/office/drawing/2014/main" id="{BCF27068-17EE-0999-5D2E-63B6C7ED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074" y="1675147"/>
            <a:ext cx="863394" cy="86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7" name="Picture 10" descr="Brain Icon 3322820">
            <a:extLst>
              <a:ext uri="{FF2B5EF4-FFF2-40B4-BE49-F238E27FC236}">
                <a16:creationId xmlns:a16="http://schemas.microsoft.com/office/drawing/2014/main" id="{195C832C-0903-1068-0EFC-3B0DB8FC5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132" y="4623216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8" name="Picture 16" descr="NMAP ] [ 7.80 ] [ CLI ] Nmap is a utility for network exploration and  security auditing - Forum des NAS">
            <a:extLst>
              <a:ext uri="{FF2B5EF4-FFF2-40B4-BE49-F238E27FC236}">
                <a16:creationId xmlns:a16="http://schemas.microsoft.com/office/drawing/2014/main" id="{2F1F794D-6FBB-A1A3-8BAF-D1189649A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025" y="4702593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" name="AutoShape 20" descr="Burp suite professional">
            <a:extLst>
              <a:ext uri="{FF2B5EF4-FFF2-40B4-BE49-F238E27FC236}">
                <a16:creationId xmlns:a16="http://schemas.microsoft.com/office/drawing/2014/main" id="{533435E7-D4AF-5D95-6BDE-219681A76B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15635" y="3203232"/>
            <a:ext cx="403508" cy="40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20" name="Image 419">
            <a:extLst>
              <a:ext uri="{FF2B5EF4-FFF2-40B4-BE49-F238E27FC236}">
                <a16:creationId xmlns:a16="http://schemas.microsoft.com/office/drawing/2014/main" id="{8D4DD8FE-9787-8130-7B8E-CC4390026A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952" y="4650347"/>
            <a:ext cx="556083" cy="549691"/>
          </a:xfrm>
          <a:prstGeom prst="rect">
            <a:avLst/>
          </a:prstGeom>
        </p:spPr>
      </p:pic>
      <p:pic>
        <p:nvPicPr>
          <p:cNvPr id="421" name="Picture 22">
            <a:extLst>
              <a:ext uri="{FF2B5EF4-FFF2-40B4-BE49-F238E27FC236}">
                <a16:creationId xmlns:a16="http://schemas.microsoft.com/office/drawing/2014/main" id="{BA01DCAC-F8A1-59ED-FD6F-252585DD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05" y="4884147"/>
            <a:ext cx="646333" cy="6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2" name="Picture 10" descr="Brain Icon 3322820">
            <a:extLst>
              <a:ext uri="{FF2B5EF4-FFF2-40B4-BE49-F238E27FC236}">
                <a16:creationId xmlns:a16="http://schemas.microsoft.com/office/drawing/2014/main" id="{B0EED596-857E-9C9B-F05A-75C98EC49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560" y="4563873"/>
            <a:ext cx="646332" cy="64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3" name="Image 422">
            <a:extLst>
              <a:ext uri="{FF2B5EF4-FFF2-40B4-BE49-F238E27FC236}">
                <a16:creationId xmlns:a16="http://schemas.microsoft.com/office/drawing/2014/main" id="{A8C850B4-0F9C-81C6-512B-0001C91665A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87" y="4585853"/>
            <a:ext cx="556083" cy="549691"/>
          </a:xfrm>
          <a:prstGeom prst="rect">
            <a:avLst/>
          </a:prstGeom>
        </p:spPr>
      </p:pic>
      <p:sp>
        <p:nvSpPr>
          <p:cNvPr id="424" name="TextBox 18">
            <a:extLst>
              <a:ext uri="{FF2B5EF4-FFF2-40B4-BE49-F238E27FC236}">
                <a16:creationId xmlns:a16="http://schemas.microsoft.com/office/drawing/2014/main" id="{1FE73041-4B68-07D1-5525-800323845A1D}"/>
              </a:ext>
            </a:extLst>
          </p:cNvPr>
          <p:cNvSpPr txBox="1"/>
          <p:nvPr/>
        </p:nvSpPr>
        <p:spPr>
          <a:xfrm>
            <a:off x="9851063" y="4750172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PTART</a:t>
            </a:r>
          </a:p>
        </p:txBody>
      </p:sp>
      <p:pic>
        <p:nvPicPr>
          <p:cNvPr id="425" name="Image 424">
            <a:extLst>
              <a:ext uri="{FF2B5EF4-FFF2-40B4-BE49-F238E27FC236}">
                <a16:creationId xmlns:a16="http://schemas.microsoft.com/office/drawing/2014/main" id="{2BBC9A87-C756-8C9A-ADFD-32589CBE33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60" y="5415706"/>
            <a:ext cx="628876" cy="395478"/>
          </a:xfrm>
          <a:prstGeom prst="rect">
            <a:avLst/>
          </a:prstGeom>
        </p:spPr>
      </p:pic>
      <p:sp>
        <p:nvSpPr>
          <p:cNvPr id="426" name="TextBox 18">
            <a:extLst>
              <a:ext uri="{FF2B5EF4-FFF2-40B4-BE49-F238E27FC236}">
                <a16:creationId xmlns:a16="http://schemas.microsoft.com/office/drawing/2014/main" id="{1AC9AD1F-C4AE-8E28-4529-179537E55D43}"/>
              </a:ext>
            </a:extLst>
          </p:cNvPr>
          <p:cNvSpPr txBox="1"/>
          <p:nvPr/>
        </p:nvSpPr>
        <p:spPr>
          <a:xfrm>
            <a:off x="3778017" y="5525387"/>
            <a:ext cx="155379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RedScan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27" name="Image 426">
            <a:extLst>
              <a:ext uri="{FF2B5EF4-FFF2-40B4-BE49-F238E27FC236}">
                <a16:creationId xmlns:a16="http://schemas.microsoft.com/office/drawing/2014/main" id="{A03C3C2B-FED7-F4F8-3778-ABA93DEF32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659" y="4645125"/>
            <a:ext cx="628876" cy="395478"/>
          </a:xfrm>
          <a:prstGeom prst="rect">
            <a:avLst/>
          </a:prstGeom>
        </p:spPr>
      </p:pic>
      <p:pic>
        <p:nvPicPr>
          <p:cNvPr id="428" name="Picture 22">
            <a:extLst>
              <a:ext uri="{FF2B5EF4-FFF2-40B4-BE49-F238E27FC236}">
                <a16:creationId xmlns:a16="http://schemas.microsoft.com/office/drawing/2014/main" id="{01803F9A-E36A-783A-351B-5AF56823B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190" y="4639246"/>
            <a:ext cx="646333" cy="64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9" name="Rectangle 428">
            <a:extLst>
              <a:ext uri="{FF2B5EF4-FFF2-40B4-BE49-F238E27FC236}">
                <a16:creationId xmlns:a16="http://schemas.microsoft.com/office/drawing/2014/main" id="{74F1D53A-EF16-D72D-0026-13CA291847E0}"/>
              </a:ext>
            </a:extLst>
          </p:cNvPr>
          <p:cNvSpPr/>
          <p:nvPr/>
        </p:nvSpPr>
        <p:spPr>
          <a:xfrm>
            <a:off x="1627094" y="1527456"/>
            <a:ext cx="3565937" cy="4647616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25000"/>
                  <a:lumOff val="75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8C07C29-1706-02F3-912E-FBE193A85478}"/>
              </a:ext>
            </a:extLst>
          </p:cNvPr>
          <p:cNvSpPr/>
          <p:nvPr/>
        </p:nvSpPr>
        <p:spPr>
          <a:xfrm>
            <a:off x="6962962" y="1527457"/>
            <a:ext cx="2134843" cy="4647615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25000"/>
                  <a:lumOff val="75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449BF513-2E81-2540-8B54-01676EE4E1BF}"/>
              </a:ext>
            </a:extLst>
          </p:cNvPr>
          <p:cNvSpPr/>
          <p:nvPr/>
        </p:nvSpPr>
        <p:spPr>
          <a:xfrm>
            <a:off x="5169415" y="1527457"/>
            <a:ext cx="1889757" cy="4647615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25000"/>
                  <a:lumOff val="75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4C53B19A-BFC3-3EF4-2D6A-CF4463969790}"/>
              </a:ext>
            </a:extLst>
          </p:cNvPr>
          <p:cNvSpPr/>
          <p:nvPr/>
        </p:nvSpPr>
        <p:spPr>
          <a:xfrm>
            <a:off x="9089511" y="1527456"/>
            <a:ext cx="1769200" cy="4647615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25000"/>
                  <a:lumOff val="75000"/>
                </a:schemeClr>
              </a:solidFill>
              <a:effectLst/>
              <a:highlight>
                <a:srgbClr val="C0C0C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581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7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7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7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7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69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" grpId="0" animBg="1"/>
      <p:bldP spid="430" grpId="0" animBg="1"/>
      <p:bldP spid="431" grpId="0" animBg="1"/>
      <p:bldP spid="4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441" name="Google Shape;441;p29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10158654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&lt;p&gt; </a:t>
            </a:r>
            <a:r>
              <a:rPr lang="en-GB" dirty="0"/>
              <a:t>The </a:t>
            </a:r>
            <a:r>
              <a:rPr lang="en-GB" dirty="0">
                <a:solidFill>
                  <a:schemeClr val="accent3"/>
                </a:solidFill>
              </a:rPr>
              <a:t>Open Worldwide Application Security Project </a:t>
            </a:r>
            <a:r>
              <a:rPr lang="en-GB" dirty="0"/>
              <a:t>(OWASP) is a nonprofit foundation that works to improve the security of software </a:t>
            </a:r>
            <a:r>
              <a:rPr lang="en-GB" dirty="0">
                <a:solidFill>
                  <a:schemeClr val="accent3"/>
                </a:solidFill>
              </a:rPr>
              <a:t>&lt;/p&gt;</a:t>
            </a:r>
            <a:endParaRPr lang="en-GB" dirty="0"/>
          </a:p>
        </p:txBody>
      </p:sp>
      <p:sp>
        <p:nvSpPr>
          <p:cNvPr id="4" name="Google Shape;418;p26">
            <a:extLst>
              <a:ext uri="{FF2B5EF4-FFF2-40B4-BE49-F238E27FC236}">
                <a16:creationId xmlns:a16="http://schemas.microsoft.com/office/drawing/2014/main" id="{49F448CE-AF27-6892-9E33-A0D13C3A061C}"/>
              </a:ext>
            </a:extLst>
          </p:cNvPr>
          <p:cNvSpPr txBox="1">
            <a:spLocks/>
          </p:cNvSpPr>
          <p:nvPr/>
        </p:nvSpPr>
        <p:spPr>
          <a:xfrm>
            <a:off x="1217558" y="2802840"/>
            <a:ext cx="10158654" cy="253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  <a:r>
              <a:rPr lang="en-GB" dirty="0"/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OWASP Top 10:</a:t>
            </a:r>
            <a:r>
              <a:rPr lang="en-GB" dirty="0">
                <a:solidFill>
                  <a:schemeClr val="tx1"/>
                </a:solidFill>
              </a:rPr>
              <a:t> A list of most critical vuln for web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OWASP ASVS:</a:t>
            </a:r>
            <a:r>
              <a:rPr lang="en-GB" dirty="0">
                <a:solidFill>
                  <a:schemeClr val="tx1"/>
                </a:solidFill>
              </a:rPr>
              <a:t> A framework for verification.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OWASP WSTG:</a:t>
            </a:r>
            <a:r>
              <a:rPr lang="en-GB" dirty="0">
                <a:solidFill>
                  <a:schemeClr val="tx1"/>
                </a:solidFill>
              </a:rPr>
              <a:t> Web security Testing guide.</a:t>
            </a:r>
            <a:r>
              <a:rPr lang="en-GB" dirty="0">
                <a:solidFill>
                  <a:schemeClr val="accent3"/>
                </a:solidFill>
              </a:rPr>
              <a:t>&lt;/li&gt;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3"/>
                </a:solidFill>
              </a:rPr>
              <a:t>	&lt;li&gt; OWASP Projects : </a:t>
            </a:r>
            <a:r>
              <a:rPr lang="en-GB" dirty="0">
                <a:solidFill>
                  <a:schemeClr val="tx1"/>
                </a:solidFill>
              </a:rPr>
              <a:t>ZAP, Defect Dojo, ESAPI,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tx1"/>
                </a:solidFill>
              </a:rPr>
              <a:t>	     AMASS </a:t>
            </a:r>
            <a:r>
              <a:rPr lang="en-GB" dirty="0" err="1">
                <a:solidFill>
                  <a:schemeClr val="tx1"/>
                </a:solidFill>
              </a:rPr>
              <a:t>Depedency</a:t>
            </a:r>
            <a:r>
              <a:rPr lang="en-GB" dirty="0">
                <a:solidFill>
                  <a:schemeClr val="tx1"/>
                </a:solidFill>
              </a:rPr>
              <a:t> checks etc… </a:t>
            </a:r>
            <a:r>
              <a:rPr lang="en-GB" dirty="0">
                <a:solidFill>
                  <a:schemeClr val="accent3"/>
                </a:solidFill>
              </a:rPr>
              <a:t>&lt;/li&gt;</a:t>
            </a:r>
          </a:p>
          <a:p>
            <a:pPr marL="0" indent="0">
              <a:lnSpc>
                <a:spcPct val="100000"/>
              </a:lnSpc>
              <a:spcAft>
                <a:spcPts val="2100"/>
              </a:spcAft>
            </a:pPr>
            <a:r>
              <a:rPr lang="en-GB" dirty="0">
                <a:solidFill>
                  <a:schemeClr val="accent3"/>
                </a:solidFill>
              </a:rPr>
              <a:t>&lt;/</a:t>
            </a:r>
            <a:r>
              <a:rPr lang="en-GB" dirty="0" err="1">
                <a:solidFill>
                  <a:schemeClr val="accent3"/>
                </a:solidFill>
              </a:rPr>
              <a:t>ul</a:t>
            </a:r>
            <a:r>
              <a:rPr lang="en-GB" dirty="0">
                <a:solidFill>
                  <a:schemeClr val="accent3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>
          <a:extLst>
            <a:ext uri="{FF2B5EF4-FFF2-40B4-BE49-F238E27FC236}">
              <a16:creationId xmlns:a16="http://schemas.microsoft.com/office/drawing/2014/main" id="{AF63BEE3-1952-E510-7C77-3F8EF72E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>
            <a:extLst>
              <a:ext uri="{FF2B5EF4-FFF2-40B4-BE49-F238E27FC236}">
                <a16:creationId xmlns:a16="http://schemas.microsoft.com/office/drawing/2014/main" id="{8D6F132D-70A1-2FC6-5D91-753481FBCF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kumimoji="0" lang="en" sz="6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OWASP Top Ten </a:t>
            </a:r>
            <a:r>
              <a:rPr kumimoji="0" lang="en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(2017vs2021)</a:t>
            </a:r>
            <a:endParaRPr sz="60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8887F-66AE-DBD3-5090-05105DB5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150" y="1975078"/>
            <a:ext cx="6684838" cy="4318143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A01:2021-</a:t>
            </a:r>
            <a:r>
              <a:rPr lang="en-GB" sz="1600" dirty="0">
                <a:solidFill>
                  <a:schemeClr val="tx1"/>
                </a:solidFill>
              </a:rPr>
              <a:t> Broken Access Control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A02:2021- </a:t>
            </a:r>
            <a:r>
              <a:rPr lang="en-GB" sz="1600" dirty="0">
                <a:solidFill>
                  <a:schemeClr val="tx1"/>
                </a:solidFill>
              </a:rPr>
              <a:t>Cryptographic Failures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A03:2021-</a:t>
            </a:r>
            <a:r>
              <a:rPr lang="en-GB" sz="1600" dirty="0">
                <a:solidFill>
                  <a:schemeClr val="tx1"/>
                </a:solidFill>
              </a:rPr>
              <a:t> Injection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A04:2021- </a:t>
            </a:r>
            <a:r>
              <a:rPr lang="en-GB" sz="1600" dirty="0">
                <a:solidFill>
                  <a:schemeClr val="tx1"/>
                </a:solidFill>
              </a:rPr>
              <a:t>Insecure Design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A05:2021-</a:t>
            </a:r>
            <a:r>
              <a:rPr lang="en-GB" sz="1600" dirty="0">
                <a:solidFill>
                  <a:schemeClr val="tx1"/>
                </a:solidFill>
              </a:rPr>
              <a:t> Security Misconfiguration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A06:2021- </a:t>
            </a:r>
            <a:r>
              <a:rPr lang="en-GB" sz="1600" dirty="0">
                <a:solidFill>
                  <a:schemeClr val="tx1"/>
                </a:solidFill>
              </a:rPr>
              <a:t>Vulnerable And out. Components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A07:2021- </a:t>
            </a:r>
            <a:r>
              <a:rPr lang="en-GB" sz="1600" dirty="0">
                <a:solidFill>
                  <a:schemeClr val="tx1"/>
                </a:solidFill>
              </a:rPr>
              <a:t>Ident. And </a:t>
            </a:r>
            <a:r>
              <a:rPr lang="en-GB" sz="1600" dirty="0" err="1">
                <a:solidFill>
                  <a:schemeClr val="tx1"/>
                </a:solidFill>
              </a:rPr>
              <a:t>Authent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A08:2021- </a:t>
            </a:r>
            <a:r>
              <a:rPr lang="en-GB" sz="1600" dirty="0">
                <a:solidFill>
                  <a:schemeClr val="tx1"/>
                </a:solidFill>
              </a:rPr>
              <a:t>Soft. and Data Integrity.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A09:2021- </a:t>
            </a:r>
            <a:r>
              <a:rPr lang="en-GB" sz="1600" dirty="0">
                <a:solidFill>
                  <a:schemeClr val="tx1"/>
                </a:solidFill>
              </a:rPr>
              <a:t>Sec. Logging and Monitoring.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chemeClr val="accent3"/>
                </a:solidFill>
              </a:rPr>
              <a:t>A10:2021- </a:t>
            </a:r>
            <a:r>
              <a:rPr lang="en-GB" sz="1600" dirty="0">
                <a:solidFill>
                  <a:schemeClr val="tx1"/>
                </a:solidFill>
              </a:rPr>
              <a:t>Server-Side Request Forgery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2" name="Sous-titre 2">
            <a:extLst>
              <a:ext uri="{FF2B5EF4-FFF2-40B4-BE49-F238E27FC236}">
                <a16:creationId xmlns:a16="http://schemas.microsoft.com/office/drawing/2014/main" id="{65843513-17F7-522B-73DA-B0F3C5E79545}"/>
              </a:ext>
            </a:extLst>
          </p:cNvPr>
          <p:cNvSpPr txBox="1">
            <a:spLocks/>
          </p:cNvSpPr>
          <p:nvPr/>
        </p:nvSpPr>
        <p:spPr>
          <a:xfrm>
            <a:off x="6096000" y="1975077"/>
            <a:ext cx="6684838" cy="431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A01:2017-</a:t>
            </a:r>
            <a:r>
              <a:rPr lang="en-GB" sz="1600" dirty="0">
                <a:solidFill>
                  <a:schemeClr val="tx1"/>
                </a:solidFill>
              </a:rPr>
              <a:t> Injection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A02:2017-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Broken Authentication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A03:2017-</a:t>
            </a:r>
            <a:r>
              <a:rPr lang="en-GB" sz="1600" dirty="0">
                <a:solidFill>
                  <a:schemeClr val="tx1"/>
                </a:solidFill>
              </a:rPr>
              <a:t> Sensitive Data Exposure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A04:2017-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XML External Entities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A05:2017-</a:t>
            </a:r>
            <a:r>
              <a:rPr lang="en-GB" sz="1600" dirty="0">
                <a:solidFill>
                  <a:schemeClr val="tx1"/>
                </a:solidFill>
              </a:rPr>
              <a:t> Broken Access Control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A06:2017-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Security Misconfiguration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A07:2021-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Cross Site Scripting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A08:2021-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Insecure Deserialization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A09:2021-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Using Component with known vulns</a:t>
            </a:r>
            <a:endParaRPr lang="en-GB" sz="1600" dirty="0">
              <a:solidFill>
                <a:schemeClr val="accent3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1200"/>
              </a:spcAft>
            </a:pPr>
            <a:r>
              <a:rPr lang="en-GB" sz="1600" dirty="0">
                <a:solidFill>
                  <a:srgbClr val="7030A0"/>
                </a:solidFill>
              </a:rPr>
              <a:t>A10:2021-</a:t>
            </a:r>
            <a:r>
              <a:rPr lang="en-GB" sz="1600" dirty="0">
                <a:solidFill>
                  <a:schemeClr val="accent3"/>
                </a:solidFill>
              </a:rPr>
              <a:t> </a:t>
            </a:r>
            <a:r>
              <a:rPr lang="en-GB" sz="1600" dirty="0">
                <a:solidFill>
                  <a:schemeClr val="tx1"/>
                </a:solidFill>
              </a:rPr>
              <a:t>Insufficient Logging &amp; Monitoring</a:t>
            </a:r>
            <a:endParaRPr lang="en-GB" sz="1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69838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3063</TotalTime>
  <Words>2772</Words>
  <Application>Microsoft Macintosh PowerPoint</Application>
  <PresentationFormat>Grand écran</PresentationFormat>
  <Paragraphs>218</Paragraphs>
  <Slides>32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43" baseType="lpstr">
      <vt:lpstr>Roboto Mono</vt:lpstr>
      <vt:lpstr>Aldrich</vt:lpstr>
      <vt:lpstr>Roboto</vt:lpstr>
      <vt:lpstr>Abril Fatface</vt:lpstr>
      <vt:lpstr>Calibri</vt:lpstr>
      <vt:lpstr>ProtipoLight</vt:lpstr>
      <vt:lpstr>Arial</vt:lpstr>
      <vt:lpstr>Open Sans</vt:lpstr>
      <vt:lpstr>.SF NS</vt:lpstr>
      <vt:lpstr>Rajdhani</vt:lpstr>
      <vt:lpstr>SlidesMania</vt:lpstr>
      <vt:lpstr>Everything’s about  BUG HUNTING</vt:lpstr>
      <vt:lpstr>Bug Hunting is less about finding errors and more about changes more uncovering hidden stories in code</vt:lpstr>
      <vt:lpstr>Pentest is not PAIN TEST !!!</vt:lpstr>
      <vt:lpstr>Pentest and others activities</vt:lpstr>
      <vt:lpstr>Pentest types</vt:lpstr>
      <vt:lpstr>Pentest process in companies</vt:lpstr>
      <vt:lpstr>Classical timeline</vt:lpstr>
      <vt:lpstr>OWASP</vt:lpstr>
      <vt:lpstr>OWASP Top Ten (2017vs2021)</vt:lpstr>
      <vt:lpstr>OWASP WSTG</vt:lpstr>
      <vt:lpstr>OWASP WSTG Passive</vt:lpstr>
      <vt:lpstr>OWASP WSTG Active</vt:lpstr>
      <vt:lpstr>Mitre CWE</vt:lpstr>
      <vt:lpstr>CVSS</vt:lpstr>
      <vt:lpstr>CVSS v3.1 Base</vt:lpstr>
      <vt:lpstr>CVSS v3.1 Temporal</vt:lpstr>
      <vt:lpstr>CVSS v3.1 Environmental</vt:lpstr>
      <vt:lpstr>How would you evaluate a simple user SQL Injection on a PHP application ? (5min)</vt:lpstr>
      <vt:lpstr>CVSS v4.0 Base</vt:lpstr>
      <vt:lpstr>CVE</vt:lpstr>
      <vt:lpstr>GOOD CVE</vt:lpstr>
      <vt:lpstr>BAD CVE</vt:lpstr>
      <vt:lpstr>Declare a CVE</vt:lpstr>
      <vt:lpstr>Vulnerability Market</vt:lpstr>
      <vt:lpstr>Gray Market</vt:lpstr>
      <vt:lpstr>Gray Market $$</vt:lpstr>
      <vt:lpstr>Gray Market $$$$$$</vt:lpstr>
      <vt:lpstr>Bug Bounties</vt:lpstr>
      <vt:lpstr>Warning</vt:lpstr>
      <vt:lpstr>Study Case : Grafana</vt:lpstr>
      <vt:lpstr>Study Case : MSRC</vt:lpstr>
      <vt:lpstr>Study Case : Current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Maxime Escourbiac</cp:lastModifiedBy>
  <cp:revision>72</cp:revision>
  <dcterms:modified xsi:type="dcterms:W3CDTF">2024-11-20T12:39:00Z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9e9a456-2778-4ca9-be06-1190b1e1118a_Enabled">
    <vt:lpwstr>true</vt:lpwstr>
  </property>
  <property fmtid="{D5CDD505-2E9C-101B-9397-08002B2CF9AE}" pid="3" name="MSIP_Label_09e9a456-2778-4ca9-be06-1190b1e1118a_SetDate">
    <vt:lpwstr>2024-10-15T19:54:09Z</vt:lpwstr>
  </property>
  <property fmtid="{D5CDD505-2E9C-101B-9397-08002B2CF9AE}" pid="4" name="MSIP_Label_09e9a456-2778-4ca9-be06-1190b1e1118a_Method">
    <vt:lpwstr>Standard</vt:lpwstr>
  </property>
  <property fmtid="{D5CDD505-2E9C-101B-9397-08002B2CF9AE}" pid="5" name="MSIP_Label_09e9a456-2778-4ca9-be06-1190b1e1118a_Name">
    <vt:lpwstr>D3</vt:lpwstr>
  </property>
  <property fmtid="{D5CDD505-2E9C-101B-9397-08002B2CF9AE}" pid="6" name="MSIP_Label_09e9a456-2778-4ca9-be06-1190b1e1118a_SiteId">
    <vt:lpwstr>658ba197-6c73-4fea-91bd-1c7d8de6bf2c</vt:lpwstr>
  </property>
  <property fmtid="{D5CDD505-2E9C-101B-9397-08002B2CF9AE}" pid="7" name="MSIP_Label_09e9a456-2778-4ca9-be06-1190b1e1118a_ActionId">
    <vt:lpwstr>ab8e16fd-260d-4402-a54a-8cd6c2d18cda</vt:lpwstr>
  </property>
  <property fmtid="{D5CDD505-2E9C-101B-9397-08002B2CF9AE}" pid="8" name="MSIP_Label_09e9a456-2778-4ca9-be06-1190b1e1118a_ContentBits">
    <vt:lpwstr>0</vt:lpwstr>
  </property>
</Properties>
</file>