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omments/modernComment_100_968231A7.xml" ContentType="application/vnd.ms-powerpoint.comments+xml"/>
  <Override PartName="/ppt/comments/modernComment_101_41CC1981.xml" ContentType="application/vnd.ms-powerpoint.comment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4" r:id="rId1"/>
  </p:sldMasterIdLst>
  <p:notesMasterIdLst>
    <p:notesMasterId r:id="rId8"/>
  </p:notesMasterIdLst>
  <p:sldIdLst>
    <p:sldId id="256" r:id="rId2"/>
    <p:sldId id="257" r:id="rId3"/>
    <p:sldId id="261" r:id="rId4"/>
    <p:sldId id="260" r:id="rId5"/>
    <p:sldId id="258" r:id="rId6"/>
    <p:sldId id="262" r:id="rId7"/>
  </p:sldIdLst>
  <p:sldSz cx="30275213" cy="42803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227EBE7-374E-F24A-9595-D310219D7F03}" name="Fisso 9900" initials="F9" userId="769de0140053f6a1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32" autoAdjust="0"/>
    <p:restoredTop sz="94353" autoAdjust="0"/>
  </p:normalViewPr>
  <p:slideViewPr>
    <p:cSldViewPr snapToGrid="0">
      <p:cViewPr>
        <p:scale>
          <a:sx n="33" d="100"/>
          <a:sy n="33" d="100"/>
        </p:scale>
        <p:origin x="660" y="-5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8/10/relationships/authors" Target="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omments/modernComment_100_968231A7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5C28D856-B570-4440-A2EB-5EBE41BC597A}" authorId="{1227EBE7-374E-F24A-9595-D310219D7F03}" created="2022-07-26T10:01:59.234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2525114791" sldId="256"/>
      <ac:spMk id="40" creationId="{B560B325-5D48-9B85-422E-E24EA86544D4}"/>
      <ac:txMk cp="39" len="1">
        <ac:context len="363" hash="3002778925"/>
      </ac:txMk>
    </ac:txMkLst>
    <p188:pos x="4093511" y="386604"/>
    <p188:txBody>
      <a:bodyPr/>
      <a:lstStyle/>
      <a:p>
        <a:r>
          <a:rPr lang="it-IT"/>
          <a:t>Reference to paper KUMAR
</a:t>
        </a:r>
      </a:p>
    </p188:txBody>
  </p188:cm>
  <p188:cm id="{2F9ABCB4-919C-4BA8-82C8-EFC64D6E2022}" authorId="{1227EBE7-374E-F24A-9595-D310219D7F03}" created="2022-07-26T10:02:20.077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2525114791" sldId="256"/>
      <ac:spMk id="60" creationId="{A6C15754-5B7F-B84F-06A0-1FE8908F8F0C}"/>
      <ac:txMk cp="29" len="8">
        <ac:context len="56" hash="84611855"/>
      </ac:txMk>
    </ac:txMkLst>
    <p188:pos x="4337809" y="394371"/>
    <p188:txBody>
      <a:bodyPr/>
      <a:lstStyle/>
      <a:p>
        <a:r>
          <a:rPr lang="it-IT"/>
          <a:t>Reference to paper 1987</a:t>
        </a:r>
      </a:p>
    </p188:txBody>
  </p188:cm>
  <p188:cm id="{8E7773EC-715F-4A58-BA6E-942027FB401D}" authorId="{1227EBE7-374E-F24A-9595-D310219D7F03}" created="2022-07-26T10:12:26.273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2525114791" sldId="256"/>
      <ac:spMk id="101" creationId="{701B9334-E923-5489-3E01-8F9BA5A6B4FA}"/>
      <ac:txMk cp="170" len="24">
        <ac:context len="265" hash="2176931670"/>
      </ac:txMk>
    </ac:txMkLst>
    <p188:pos x="4829272" y="1749936"/>
    <p188:txBody>
      <a:bodyPr/>
      <a:lstStyle/>
      <a:p>
        <a:r>
          <a:rPr lang="it-IT"/>
          <a:t>Ref to R. Alur and P. Madhusudan (2004): Visibly pushdown languages.
</a:t>
        </a:r>
      </a:p>
    </p188:txBody>
  </p188:cm>
</p188:cmLst>
</file>

<file path=ppt/comments/modernComment_101_41CC1981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527D4FE0-5158-45CC-BBEB-9A90F4D393B3}" authorId="{1227EBE7-374E-F24A-9595-D310219D7F03}" created="2022-07-26T10:01:59.234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1103894913" sldId="257"/>
      <ac:spMk id="40" creationId="{B560B325-5D48-9B85-422E-E24EA86544D4}"/>
      <ac:txMk cp="39" len="1">
        <ac:context len="370" hash="2260897693"/>
      </ac:txMk>
    </ac:txMkLst>
    <p188:pos x="4093511" y="386604"/>
    <p188:txBody>
      <a:bodyPr/>
      <a:lstStyle/>
      <a:p>
        <a:r>
          <a:rPr lang="it-IT"/>
          <a:t>Reference to paper KUMAR
</a:t>
        </a:r>
      </a:p>
    </p188:txBody>
  </p188:cm>
  <p188:cm id="{0DDF82AF-2404-4AD2-92F4-058D811A4D7E}" authorId="{1227EBE7-374E-F24A-9595-D310219D7F03}" created="2022-07-26T10:02:20.077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1103894913" sldId="257"/>
      <ac:spMk id="60" creationId="{A6C15754-5B7F-B84F-06A0-1FE8908F8F0C}"/>
      <ac:txMk cp="29" len="8">
        <ac:context len="56" hash="84611855"/>
      </ac:txMk>
    </ac:txMkLst>
    <p188:pos x="4337809" y="394371"/>
    <p188:txBody>
      <a:bodyPr/>
      <a:lstStyle/>
      <a:p>
        <a:r>
          <a:rPr lang="it-IT"/>
          <a:t>Reference to paper 1987</a:t>
        </a:r>
      </a:p>
    </p188:txBody>
  </p188:cm>
  <p188:cm id="{F9D34751-28C7-4996-88F0-46312CA4A7EA}" authorId="{1227EBE7-374E-F24A-9595-D310219D7F03}" created="2022-07-26T10:12:26.273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1103894913" sldId="257"/>
      <ac:spMk id="101" creationId="{701B9334-E923-5489-3E01-8F9BA5A6B4FA}"/>
      <ac:txMk cp="170" len="24">
        <ac:context len="265" hash="2176931670"/>
      </ac:txMk>
    </ac:txMkLst>
    <p188:pos x="4829272" y="1749936"/>
    <p188:txBody>
      <a:bodyPr/>
      <a:lstStyle/>
      <a:p>
        <a:r>
          <a:rPr lang="it-IT"/>
          <a:t>Ref to R. Alur and P. Madhusudan (2004): Visibly pushdown languages.
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A22CC5-6453-4E18-B390-C4D13987D0B4}" type="datetimeFigureOut">
              <a:rPr lang="it-IT" smtClean="0"/>
              <a:t>10/09/2022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2A1AD7-E860-44A2-BC99-C47932B271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8953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56737" rtl="0" eaLnBrk="1" latinLnBrk="0" hangingPunct="1">
      <a:defRPr sz="1256" kern="1200">
        <a:solidFill>
          <a:schemeClr val="tx1"/>
        </a:solidFill>
        <a:latin typeface="+mn-lt"/>
        <a:ea typeface="+mn-ea"/>
        <a:cs typeface="+mn-cs"/>
      </a:defRPr>
    </a:lvl1pPr>
    <a:lvl2pPr marL="478368" algn="l" defTabSz="956737" rtl="0" eaLnBrk="1" latinLnBrk="0" hangingPunct="1">
      <a:defRPr sz="1256" kern="1200">
        <a:solidFill>
          <a:schemeClr val="tx1"/>
        </a:solidFill>
        <a:latin typeface="+mn-lt"/>
        <a:ea typeface="+mn-ea"/>
        <a:cs typeface="+mn-cs"/>
      </a:defRPr>
    </a:lvl2pPr>
    <a:lvl3pPr marL="956737" algn="l" defTabSz="956737" rtl="0" eaLnBrk="1" latinLnBrk="0" hangingPunct="1">
      <a:defRPr sz="1256" kern="1200">
        <a:solidFill>
          <a:schemeClr val="tx1"/>
        </a:solidFill>
        <a:latin typeface="+mn-lt"/>
        <a:ea typeface="+mn-ea"/>
        <a:cs typeface="+mn-cs"/>
      </a:defRPr>
    </a:lvl3pPr>
    <a:lvl4pPr marL="1435105" algn="l" defTabSz="956737" rtl="0" eaLnBrk="1" latinLnBrk="0" hangingPunct="1">
      <a:defRPr sz="1256" kern="1200">
        <a:solidFill>
          <a:schemeClr val="tx1"/>
        </a:solidFill>
        <a:latin typeface="+mn-lt"/>
        <a:ea typeface="+mn-ea"/>
        <a:cs typeface="+mn-cs"/>
      </a:defRPr>
    </a:lvl4pPr>
    <a:lvl5pPr marL="1913473" algn="l" defTabSz="956737" rtl="0" eaLnBrk="1" latinLnBrk="0" hangingPunct="1">
      <a:defRPr sz="1256" kern="1200">
        <a:solidFill>
          <a:schemeClr val="tx1"/>
        </a:solidFill>
        <a:latin typeface="+mn-lt"/>
        <a:ea typeface="+mn-ea"/>
        <a:cs typeface="+mn-cs"/>
      </a:defRPr>
    </a:lvl5pPr>
    <a:lvl6pPr marL="2391842" algn="l" defTabSz="956737" rtl="0" eaLnBrk="1" latinLnBrk="0" hangingPunct="1">
      <a:defRPr sz="1256" kern="1200">
        <a:solidFill>
          <a:schemeClr val="tx1"/>
        </a:solidFill>
        <a:latin typeface="+mn-lt"/>
        <a:ea typeface="+mn-ea"/>
        <a:cs typeface="+mn-cs"/>
      </a:defRPr>
    </a:lvl6pPr>
    <a:lvl7pPr marL="2870210" algn="l" defTabSz="956737" rtl="0" eaLnBrk="1" latinLnBrk="0" hangingPunct="1">
      <a:defRPr sz="1256" kern="1200">
        <a:solidFill>
          <a:schemeClr val="tx1"/>
        </a:solidFill>
        <a:latin typeface="+mn-lt"/>
        <a:ea typeface="+mn-ea"/>
        <a:cs typeface="+mn-cs"/>
      </a:defRPr>
    </a:lvl7pPr>
    <a:lvl8pPr marL="3348579" algn="l" defTabSz="956737" rtl="0" eaLnBrk="1" latinLnBrk="0" hangingPunct="1">
      <a:defRPr sz="1256" kern="1200">
        <a:solidFill>
          <a:schemeClr val="tx1"/>
        </a:solidFill>
        <a:latin typeface="+mn-lt"/>
        <a:ea typeface="+mn-ea"/>
        <a:cs typeface="+mn-cs"/>
      </a:defRPr>
    </a:lvl8pPr>
    <a:lvl9pPr marL="3826947" algn="l" defTabSz="956737" rtl="0" eaLnBrk="1" latinLnBrk="0" hangingPunct="1">
      <a:defRPr sz="125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2338388" y="1143000"/>
            <a:ext cx="2181225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States | location for VPA ?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2A1AD7-E860-44A2-BC99-C47932B271A9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73112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2338388" y="1143000"/>
            <a:ext cx="2181225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States | location for VPA ?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2A1AD7-E860-44A2-BC99-C47932B271A9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09898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28030" y="-52850"/>
            <a:ext cx="30360648" cy="42909462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43331" y="15007743"/>
            <a:ext cx="19291903" cy="10275287"/>
          </a:xfrm>
        </p:spPr>
        <p:txBody>
          <a:bodyPr anchor="b">
            <a:noAutofit/>
          </a:bodyPr>
          <a:lstStyle>
            <a:lvl1pPr algn="r">
              <a:defRPr sz="17879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43331" y="25283021"/>
            <a:ext cx="19291903" cy="684622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15137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0274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5412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0549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5687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0824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9B8F2-8C91-4013-8C25-D5F42D05E6CC}" type="datetimeFigureOut">
              <a:rPr lang="it-IT" smtClean="0"/>
              <a:t>10/09/2022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0884C-132F-4BA3-A9C0-DCA2E909AEC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19954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8347" y="3804779"/>
            <a:ext cx="21016885" cy="21243349"/>
          </a:xfrm>
        </p:spPr>
        <p:txBody>
          <a:bodyPr anchor="ctr">
            <a:normAutofit/>
          </a:bodyPr>
          <a:lstStyle>
            <a:lvl1pPr algn="l">
              <a:defRPr sz="14568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8347" y="27901712"/>
            <a:ext cx="21016885" cy="9805058"/>
          </a:xfrm>
        </p:spPr>
        <p:txBody>
          <a:bodyPr anchor="ctr">
            <a:normAutofit/>
          </a:bodyPr>
          <a:lstStyle>
            <a:lvl1pPr marL="0" indent="0" algn="l">
              <a:buNone/>
              <a:defRPr sz="596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513743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9B8F2-8C91-4013-8C25-D5F42D05E6CC}" type="datetimeFigureOut">
              <a:rPr lang="it-IT" smtClean="0"/>
              <a:t>10/09/2022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0884C-132F-4BA3-A9C0-DCA2E909AEC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07187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5596" y="3804779"/>
            <a:ext cx="20104615" cy="18865362"/>
          </a:xfrm>
        </p:spPr>
        <p:txBody>
          <a:bodyPr anchor="ctr">
            <a:normAutofit/>
          </a:bodyPr>
          <a:lstStyle>
            <a:lvl1pPr algn="l">
              <a:defRPr sz="14568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645587" y="22670141"/>
            <a:ext cx="17944633" cy="2377987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529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1513743" indent="0">
              <a:buFontTx/>
              <a:buNone/>
              <a:defRPr/>
            </a:lvl2pPr>
            <a:lvl3pPr marL="3027487" indent="0">
              <a:buFontTx/>
              <a:buNone/>
              <a:defRPr/>
            </a:lvl3pPr>
            <a:lvl4pPr marL="4541230" indent="0">
              <a:buFontTx/>
              <a:buNone/>
              <a:defRPr/>
            </a:lvl4pPr>
            <a:lvl5pPr marL="6054974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8343" y="27901712"/>
            <a:ext cx="21016888" cy="9805058"/>
          </a:xfrm>
        </p:spPr>
        <p:txBody>
          <a:bodyPr anchor="ctr">
            <a:normAutofit/>
          </a:bodyPr>
          <a:lstStyle>
            <a:lvl1pPr marL="0" indent="0" algn="l">
              <a:buNone/>
              <a:defRPr sz="596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513743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9B8F2-8C91-4013-8C25-D5F42D05E6CC}" type="datetimeFigureOut">
              <a:rPr lang="it-IT" smtClean="0"/>
              <a:t>10/09/2022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0884C-132F-4BA3-A9C0-DCA2E909AEC0}" type="slidenum">
              <a:rPr lang="it-IT" smtClean="0"/>
              <a:t>‹N›</a:t>
            </a:fld>
            <a:endParaRPr lang="it-IT"/>
          </a:p>
        </p:txBody>
      </p:sp>
      <p:sp>
        <p:nvSpPr>
          <p:cNvPr id="24" name="TextBox 23"/>
          <p:cNvSpPr txBox="1"/>
          <p:nvPr/>
        </p:nvSpPr>
        <p:spPr>
          <a:xfrm>
            <a:off x="1598227" y="4933093"/>
            <a:ext cx="1514155" cy="3649842"/>
          </a:xfrm>
          <a:prstGeom prst="rect">
            <a:avLst/>
          </a:prstGeom>
        </p:spPr>
        <p:txBody>
          <a:bodyPr vert="horz" lIns="302752" tIns="151376" rIns="302752" bIns="151376" rtlCol="0" anchor="ctr">
            <a:noAutofit/>
          </a:bodyPr>
          <a:lstStyle/>
          <a:p>
            <a:pPr lvl="0"/>
            <a:r>
              <a:rPr lang="en-US" sz="26487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2341212" y="18016252"/>
            <a:ext cx="1514155" cy="3649842"/>
          </a:xfrm>
          <a:prstGeom prst="rect">
            <a:avLst/>
          </a:prstGeom>
        </p:spPr>
        <p:txBody>
          <a:bodyPr vert="horz" lIns="302752" tIns="151376" rIns="302752" bIns="151376" rtlCol="0" anchor="ctr">
            <a:noAutofit/>
          </a:bodyPr>
          <a:lstStyle/>
          <a:p>
            <a:pPr lvl="0"/>
            <a:r>
              <a:rPr lang="en-US" sz="26487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319584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8343" y="12058378"/>
            <a:ext cx="21016888" cy="16199396"/>
          </a:xfrm>
        </p:spPr>
        <p:txBody>
          <a:bodyPr anchor="b">
            <a:normAutofit/>
          </a:bodyPr>
          <a:lstStyle>
            <a:lvl1pPr algn="l">
              <a:defRPr sz="14568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8343" y="28257774"/>
            <a:ext cx="21016888" cy="9448996"/>
          </a:xfrm>
        </p:spPr>
        <p:txBody>
          <a:bodyPr anchor="t">
            <a:normAutofit/>
          </a:bodyPr>
          <a:lstStyle>
            <a:lvl1pPr marL="0" indent="0" algn="l">
              <a:buNone/>
              <a:defRPr sz="596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513743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9B8F2-8C91-4013-8C25-D5F42D05E6CC}" type="datetimeFigureOut">
              <a:rPr lang="it-IT" smtClean="0"/>
              <a:t>10/09/2022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0884C-132F-4BA3-A9C0-DCA2E909AEC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045070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5596" y="3804779"/>
            <a:ext cx="20104615" cy="18865362"/>
          </a:xfrm>
        </p:spPr>
        <p:txBody>
          <a:bodyPr anchor="ctr">
            <a:normAutofit/>
          </a:bodyPr>
          <a:lstStyle>
            <a:lvl1pPr algn="l">
              <a:defRPr sz="14568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018338" y="25048128"/>
            <a:ext cx="21016891" cy="320964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7946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513743" indent="0">
              <a:buFontTx/>
              <a:buNone/>
              <a:defRPr/>
            </a:lvl2pPr>
            <a:lvl3pPr marL="3027487" indent="0">
              <a:buFontTx/>
              <a:buNone/>
              <a:defRPr/>
            </a:lvl3pPr>
            <a:lvl4pPr marL="4541230" indent="0">
              <a:buFontTx/>
              <a:buNone/>
              <a:defRPr/>
            </a:lvl4pPr>
            <a:lvl5pPr marL="6054974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8343" y="28257774"/>
            <a:ext cx="21016888" cy="9448996"/>
          </a:xfrm>
        </p:spPr>
        <p:txBody>
          <a:bodyPr anchor="t">
            <a:normAutofit/>
          </a:bodyPr>
          <a:lstStyle>
            <a:lvl1pPr marL="0" indent="0" algn="l">
              <a:buNone/>
              <a:defRPr sz="596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1513743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9B8F2-8C91-4013-8C25-D5F42D05E6CC}" type="datetimeFigureOut">
              <a:rPr lang="it-IT" smtClean="0"/>
              <a:t>10/09/2022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0884C-132F-4BA3-A9C0-DCA2E909AEC0}" type="slidenum">
              <a:rPr lang="it-IT" smtClean="0"/>
              <a:t>‹N›</a:t>
            </a:fld>
            <a:endParaRPr lang="it-IT"/>
          </a:p>
        </p:txBody>
      </p:sp>
      <p:sp>
        <p:nvSpPr>
          <p:cNvPr id="24" name="TextBox 23"/>
          <p:cNvSpPr txBox="1"/>
          <p:nvPr/>
        </p:nvSpPr>
        <p:spPr>
          <a:xfrm>
            <a:off x="1598227" y="4933093"/>
            <a:ext cx="1514155" cy="3649842"/>
          </a:xfrm>
          <a:prstGeom prst="rect">
            <a:avLst/>
          </a:prstGeom>
        </p:spPr>
        <p:txBody>
          <a:bodyPr vert="horz" lIns="302752" tIns="151376" rIns="302752" bIns="151376" rtlCol="0" anchor="ctr">
            <a:noAutofit/>
          </a:bodyPr>
          <a:lstStyle/>
          <a:p>
            <a:pPr lvl="0"/>
            <a:r>
              <a:rPr lang="en-US" sz="26487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2341212" y="18016252"/>
            <a:ext cx="1514155" cy="3649842"/>
          </a:xfrm>
          <a:prstGeom prst="rect">
            <a:avLst/>
          </a:prstGeom>
        </p:spPr>
        <p:txBody>
          <a:bodyPr vert="horz" lIns="302752" tIns="151376" rIns="302752" bIns="151376" rtlCol="0" anchor="ctr">
            <a:noAutofit/>
          </a:bodyPr>
          <a:lstStyle/>
          <a:p>
            <a:pPr lvl="0"/>
            <a:r>
              <a:rPr lang="en-US" sz="26487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162720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9036" y="3804779"/>
            <a:ext cx="20996195" cy="18865362"/>
          </a:xfrm>
        </p:spPr>
        <p:txBody>
          <a:bodyPr anchor="ctr">
            <a:normAutofit/>
          </a:bodyPr>
          <a:lstStyle>
            <a:lvl1pPr algn="l">
              <a:defRPr sz="14568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018338" y="25048128"/>
            <a:ext cx="21016891" cy="320964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7946">
                <a:solidFill>
                  <a:schemeClr val="accent1"/>
                </a:solidFill>
              </a:defRPr>
            </a:lvl1pPr>
            <a:lvl2pPr marL="1513743" indent="0">
              <a:buFontTx/>
              <a:buNone/>
              <a:defRPr/>
            </a:lvl2pPr>
            <a:lvl3pPr marL="3027487" indent="0">
              <a:buFontTx/>
              <a:buNone/>
              <a:defRPr/>
            </a:lvl3pPr>
            <a:lvl4pPr marL="4541230" indent="0">
              <a:buFontTx/>
              <a:buNone/>
              <a:defRPr/>
            </a:lvl4pPr>
            <a:lvl5pPr marL="6054974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8343" y="28257774"/>
            <a:ext cx="21016888" cy="9448996"/>
          </a:xfrm>
        </p:spPr>
        <p:txBody>
          <a:bodyPr anchor="t">
            <a:normAutofit/>
          </a:bodyPr>
          <a:lstStyle>
            <a:lvl1pPr marL="0" indent="0" algn="l">
              <a:buNone/>
              <a:defRPr sz="596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1513743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9B8F2-8C91-4013-8C25-D5F42D05E6CC}" type="datetimeFigureOut">
              <a:rPr lang="it-IT" smtClean="0"/>
              <a:t>10/09/2022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0884C-132F-4BA3-A9C0-DCA2E909AEC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694996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9B8F2-8C91-4013-8C25-D5F42D05E6CC}" type="datetimeFigureOut">
              <a:rPr lang="it-IT" smtClean="0"/>
              <a:t>10/09/2022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0884C-132F-4BA3-A9C0-DCA2E909AEC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578827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790507" y="3804782"/>
            <a:ext cx="3240785" cy="32776591"/>
          </a:xfrm>
        </p:spPr>
        <p:txBody>
          <a:bodyPr vert="eaVert" anchor="ctr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18344" y="3804782"/>
            <a:ext cx="17200407" cy="32776591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9B8F2-8C91-4013-8C25-D5F42D05E6CC}" type="datetimeFigureOut">
              <a:rPr lang="it-IT" smtClean="0"/>
              <a:t>10/09/2022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0884C-132F-4BA3-A9C0-DCA2E909AEC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33552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9B8F2-8C91-4013-8C25-D5F42D05E6CC}" type="datetimeFigureOut">
              <a:rPr lang="it-IT" smtClean="0"/>
              <a:t>10/09/2022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0884C-132F-4BA3-A9C0-DCA2E909AEC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06330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8343" y="16857296"/>
            <a:ext cx="21016888" cy="11400487"/>
          </a:xfrm>
        </p:spPr>
        <p:txBody>
          <a:bodyPr anchor="b"/>
          <a:lstStyle>
            <a:lvl1pPr algn="l">
              <a:defRPr sz="13244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8343" y="28257774"/>
            <a:ext cx="21016888" cy="5370131"/>
          </a:xfrm>
        </p:spPr>
        <p:txBody>
          <a:bodyPr anchor="t"/>
          <a:lstStyle>
            <a:lvl1pPr marL="0" indent="0" algn="l">
              <a:buNone/>
              <a:defRPr sz="6622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1513743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9B8F2-8C91-4013-8C25-D5F42D05E6CC}" type="datetimeFigureOut">
              <a:rPr lang="it-IT" smtClean="0"/>
              <a:t>10/09/2022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0884C-132F-4BA3-A9C0-DCA2E909AEC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01950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8347" y="3804779"/>
            <a:ext cx="21016885" cy="8243688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18349" y="13485176"/>
            <a:ext cx="10224536" cy="24221587"/>
          </a:xfrm>
        </p:spPr>
        <p:txBody>
          <a:bodyPr>
            <a:normAutofit/>
          </a:bodyPr>
          <a:lstStyle>
            <a:lvl1pPr>
              <a:defRPr sz="5960"/>
            </a:lvl1pPr>
            <a:lvl2pPr>
              <a:defRPr sz="5297"/>
            </a:lvl2pPr>
            <a:lvl3pPr>
              <a:defRPr sz="4635"/>
            </a:lvl3pPr>
            <a:lvl4pPr>
              <a:defRPr sz="3973"/>
            </a:lvl4pPr>
            <a:lvl5pPr>
              <a:defRPr sz="3973"/>
            </a:lvl5pPr>
            <a:lvl6pPr>
              <a:defRPr sz="3973"/>
            </a:lvl6pPr>
            <a:lvl7pPr>
              <a:defRPr sz="3973"/>
            </a:lvl7pPr>
            <a:lvl8pPr>
              <a:defRPr sz="3973"/>
            </a:lvl8pPr>
            <a:lvl9pPr>
              <a:defRPr sz="3973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10693" y="13485186"/>
            <a:ext cx="10224539" cy="24221593"/>
          </a:xfrm>
        </p:spPr>
        <p:txBody>
          <a:bodyPr>
            <a:normAutofit/>
          </a:bodyPr>
          <a:lstStyle>
            <a:lvl1pPr>
              <a:defRPr sz="5960"/>
            </a:lvl1pPr>
            <a:lvl2pPr>
              <a:defRPr sz="5297"/>
            </a:lvl2pPr>
            <a:lvl3pPr>
              <a:defRPr sz="4635"/>
            </a:lvl3pPr>
            <a:lvl4pPr>
              <a:defRPr sz="3973"/>
            </a:lvl4pPr>
            <a:lvl5pPr>
              <a:defRPr sz="3973"/>
            </a:lvl5pPr>
            <a:lvl6pPr>
              <a:defRPr sz="3973"/>
            </a:lvl6pPr>
            <a:lvl7pPr>
              <a:defRPr sz="3973"/>
            </a:lvl7pPr>
            <a:lvl8pPr>
              <a:defRPr sz="3973"/>
            </a:lvl8pPr>
            <a:lvl9pPr>
              <a:defRPr sz="3973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9B8F2-8C91-4013-8C25-D5F42D05E6CC}" type="datetimeFigureOut">
              <a:rPr lang="it-IT" smtClean="0"/>
              <a:t>10/09/2022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0884C-132F-4BA3-A9C0-DCA2E909AEC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04121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8346" y="3804779"/>
            <a:ext cx="21016881" cy="8243688"/>
          </a:xfr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8344" y="13487635"/>
            <a:ext cx="10233022" cy="3596702"/>
          </a:xfrm>
        </p:spPr>
        <p:txBody>
          <a:bodyPr anchor="b">
            <a:noAutofit/>
          </a:bodyPr>
          <a:lstStyle>
            <a:lvl1pPr marL="0" indent="0">
              <a:buNone/>
              <a:defRPr sz="7946" b="0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18344" y="17084347"/>
            <a:ext cx="10233022" cy="20622432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802204" y="13487635"/>
            <a:ext cx="10233022" cy="3596702"/>
          </a:xfrm>
        </p:spPr>
        <p:txBody>
          <a:bodyPr anchor="b">
            <a:noAutofit/>
          </a:bodyPr>
          <a:lstStyle>
            <a:lvl1pPr marL="0" indent="0">
              <a:buNone/>
              <a:defRPr sz="7946" b="0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802204" y="17084347"/>
            <a:ext cx="10233022" cy="20622432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9B8F2-8C91-4013-8C25-D5F42D05E6CC}" type="datetimeFigureOut">
              <a:rPr lang="it-IT" smtClean="0"/>
              <a:t>10/09/2022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0884C-132F-4BA3-A9C0-DCA2E909AEC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81496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8344" y="3804779"/>
            <a:ext cx="21016885" cy="8243688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9B8F2-8C91-4013-8C25-D5F42D05E6CC}" type="datetimeFigureOut">
              <a:rPr lang="it-IT" smtClean="0"/>
              <a:t>10/09/2022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0884C-132F-4BA3-A9C0-DCA2E909AEC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04171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9B8F2-8C91-4013-8C25-D5F42D05E6CC}" type="datetimeFigureOut">
              <a:rPr lang="it-IT" smtClean="0"/>
              <a:t>10/09/2022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0884C-132F-4BA3-A9C0-DCA2E909AEC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78303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8344" y="9353440"/>
            <a:ext cx="9238118" cy="7979463"/>
          </a:xfrm>
        </p:spPr>
        <p:txBody>
          <a:bodyPr anchor="b">
            <a:normAutofit/>
          </a:bodyPr>
          <a:lstStyle>
            <a:lvl1pPr>
              <a:defRPr sz="6622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24270" y="3213874"/>
            <a:ext cx="11210957" cy="34492899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8344" y="17332900"/>
            <a:ext cx="9238118" cy="16130671"/>
          </a:xfrm>
        </p:spPr>
        <p:txBody>
          <a:bodyPr>
            <a:normAutofit/>
          </a:bodyPr>
          <a:lstStyle>
            <a:lvl1pPr marL="0" indent="0">
              <a:buNone/>
              <a:defRPr sz="4635"/>
            </a:lvl1pPr>
            <a:lvl2pPr marL="1135308" indent="0">
              <a:buNone/>
              <a:defRPr sz="3476"/>
            </a:lvl2pPr>
            <a:lvl3pPr marL="2270615" indent="0">
              <a:buNone/>
              <a:defRPr sz="2980"/>
            </a:lvl3pPr>
            <a:lvl4pPr marL="3405923" indent="0">
              <a:buNone/>
              <a:defRPr sz="2483"/>
            </a:lvl4pPr>
            <a:lvl5pPr marL="4541230" indent="0">
              <a:buNone/>
              <a:defRPr sz="2483"/>
            </a:lvl5pPr>
            <a:lvl6pPr marL="5676538" indent="0">
              <a:buNone/>
              <a:defRPr sz="2483"/>
            </a:lvl6pPr>
            <a:lvl7pPr marL="6811846" indent="0">
              <a:buNone/>
              <a:defRPr sz="2483"/>
            </a:lvl7pPr>
            <a:lvl8pPr marL="7947153" indent="0">
              <a:buNone/>
              <a:defRPr sz="2483"/>
            </a:lvl8pPr>
            <a:lvl9pPr marL="9082461" indent="0">
              <a:buNone/>
              <a:defRPr sz="2483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9B8F2-8C91-4013-8C25-D5F42D05E6CC}" type="datetimeFigureOut">
              <a:rPr lang="it-IT" smtClean="0"/>
              <a:t>10/09/2022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0884C-132F-4BA3-A9C0-DCA2E909AEC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8413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8344" y="29962634"/>
            <a:ext cx="21016885" cy="3537259"/>
          </a:xfrm>
        </p:spPr>
        <p:txBody>
          <a:bodyPr anchor="b">
            <a:normAutofit/>
          </a:bodyPr>
          <a:lstStyle>
            <a:lvl1pPr algn="l">
              <a:defRPr sz="7946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018344" y="3804779"/>
            <a:ext cx="21016885" cy="24002800"/>
          </a:xfrm>
        </p:spPr>
        <p:txBody>
          <a:bodyPr anchor="t">
            <a:normAutofit/>
          </a:bodyPr>
          <a:lstStyle>
            <a:lvl1pPr marL="0" indent="0" algn="ctr">
              <a:buNone/>
              <a:defRPr sz="5297"/>
            </a:lvl1pPr>
            <a:lvl2pPr marL="1513743" indent="0">
              <a:buNone/>
              <a:defRPr sz="5297"/>
            </a:lvl2pPr>
            <a:lvl3pPr marL="3027487" indent="0">
              <a:buNone/>
              <a:defRPr sz="5297"/>
            </a:lvl3pPr>
            <a:lvl4pPr marL="4541230" indent="0">
              <a:buNone/>
              <a:defRPr sz="5297"/>
            </a:lvl4pPr>
            <a:lvl5pPr marL="6054974" indent="0">
              <a:buNone/>
              <a:defRPr sz="5297"/>
            </a:lvl5pPr>
            <a:lvl6pPr marL="7568717" indent="0">
              <a:buNone/>
              <a:defRPr sz="5297"/>
            </a:lvl6pPr>
            <a:lvl7pPr marL="9082461" indent="0">
              <a:buNone/>
              <a:defRPr sz="5297"/>
            </a:lvl7pPr>
            <a:lvl8pPr marL="10596204" indent="0">
              <a:buNone/>
              <a:defRPr sz="5297"/>
            </a:lvl8pPr>
            <a:lvl9pPr marL="12109948" indent="0">
              <a:buNone/>
              <a:defRPr sz="5297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8344" y="33499893"/>
            <a:ext cx="21016885" cy="4206877"/>
          </a:xfrm>
        </p:spPr>
        <p:txBody>
          <a:bodyPr>
            <a:normAutofit/>
          </a:bodyPr>
          <a:lstStyle>
            <a:lvl1pPr marL="0" indent="0">
              <a:buNone/>
              <a:defRPr sz="3973"/>
            </a:lvl1pPr>
            <a:lvl2pPr marL="1513743" indent="0">
              <a:buNone/>
              <a:defRPr sz="3973"/>
            </a:lvl2pPr>
            <a:lvl3pPr marL="3027487" indent="0">
              <a:buNone/>
              <a:defRPr sz="3311"/>
            </a:lvl3pPr>
            <a:lvl4pPr marL="4541230" indent="0">
              <a:buNone/>
              <a:defRPr sz="2980"/>
            </a:lvl4pPr>
            <a:lvl5pPr marL="6054974" indent="0">
              <a:buNone/>
              <a:defRPr sz="2980"/>
            </a:lvl5pPr>
            <a:lvl6pPr marL="7568717" indent="0">
              <a:buNone/>
              <a:defRPr sz="2980"/>
            </a:lvl6pPr>
            <a:lvl7pPr marL="9082461" indent="0">
              <a:buNone/>
              <a:defRPr sz="2980"/>
            </a:lvl7pPr>
            <a:lvl8pPr marL="10596204" indent="0">
              <a:buNone/>
              <a:defRPr sz="2980"/>
            </a:lvl8pPr>
            <a:lvl9pPr marL="12109948" indent="0">
              <a:buNone/>
              <a:defRPr sz="298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9B8F2-8C91-4013-8C25-D5F42D05E6CC}" type="datetimeFigureOut">
              <a:rPr lang="it-IT" smtClean="0"/>
              <a:t>10/09/2022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0884C-132F-4BA3-A9C0-DCA2E909AEC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99666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28032" y="-52850"/>
            <a:ext cx="30360652" cy="42909462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18346" y="3804779"/>
            <a:ext cx="21016881" cy="82436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8344" y="13485186"/>
            <a:ext cx="21016885" cy="242215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896472" y="37706779"/>
            <a:ext cx="2265118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9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9B8F2-8C91-4013-8C25-D5F42D05E6CC}" type="datetimeFigureOut">
              <a:rPr lang="it-IT" smtClean="0"/>
              <a:t>10/09/2022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8346" y="37706779"/>
            <a:ext cx="15306375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9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37920" y="37706779"/>
            <a:ext cx="1697312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980">
                <a:solidFill>
                  <a:schemeClr val="accent1"/>
                </a:solidFill>
              </a:defRPr>
            </a:lvl1pPr>
          </a:lstStyle>
          <a:p>
            <a:fld id="{5470884C-132F-4BA3-A9C0-DCA2E909AEC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41596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5" r:id="rId1"/>
    <p:sldLayoutId id="2147483906" r:id="rId2"/>
    <p:sldLayoutId id="2147483907" r:id="rId3"/>
    <p:sldLayoutId id="2147483908" r:id="rId4"/>
    <p:sldLayoutId id="2147483909" r:id="rId5"/>
    <p:sldLayoutId id="2147483910" r:id="rId6"/>
    <p:sldLayoutId id="2147483911" r:id="rId7"/>
    <p:sldLayoutId id="2147483912" r:id="rId8"/>
    <p:sldLayoutId id="2147483913" r:id="rId9"/>
    <p:sldLayoutId id="2147483914" r:id="rId10"/>
    <p:sldLayoutId id="2147483915" r:id="rId11"/>
    <p:sldLayoutId id="2147483916" r:id="rId12"/>
    <p:sldLayoutId id="2147483917" r:id="rId13"/>
    <p:sldLayoutId id="2147483918" r:id="rId14"/>
    <p:sldLayoutId id="2147483919" r:id="rId15"/>
    <p:sldLayoutId id="2147483920" r:id="rId16"/>
  </p:sldLayoutIdLst>
  <p:txStyles>
    <p:titleStyle>
      <a:lvl1pPr algn="l" defTabSz="1513743" rtl="0" eaLnBrk="1" latinLnBrk="0" hangingPunct="1">
        <a:spcBef>
          <a:spcPct val="0"/>
        </a:spcBef>
        <a:buNone/>
        <a:defRPr sz="11919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1135308" indent="-1135308" algn="l" defTabSz="1513743" rtl="0" eaLnBrk="1" latinLnBrk="0" hangingPunct="1">
        <a:spcBef>
          <a:spcPts val="3311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596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459833" indent="-946090" algn="l" defTabSz="1513743" rtl="0" eaLnBrk="1" latinLnBrk="0" hangingPunct="1">
        <a:spcBef>
          <a:spcPts val="3311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529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3784359" indent="-756872" algn="l" defTabSz="1513743" rtl="0" eaLnBrk="1" latinLnBrk="0" hangingPunct="1">
        <a:spcBef>
          <a:spcPts val="3311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463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298102" indent="-756872" algn="l" defTabSz="1513743" rtl="0" eaLnBrk="1" latinLnBrk="0" hangingPunct="1">
        <a:spcBef>
          <a:spcPts val="3311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397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811846" indent="-756872" algn="l" defTabSz="1513743" rtl="0" eaLnBrk="1" latinLnBrk="0" hangingPunct="1">
        <a:spcBef>
          <a:spcPts val="3311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397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325589" indent="-756872" algn="l" defTabSz="1513743" rtl="0" eaLnBrk="1" latinLnBrk="0" hangingPunct="1">
        <a:spcBef>
          <a:spcPts val="3311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397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839333" indent="-756872" algn="l" defTabSz="1513743" rtl="0" eaLnBrk="1" latinLnBrk="0" hangingPunct="1">
        <a:spcBef>
          <a:spcPts val="3311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397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353076" indent="-756872" algn="l" defTabSz="1513743" rtl="0" eaLnBrk="1" latinLnBrk="0" hangingPunct="1">
        <a:spcBef>
          <a:spcPts val="3311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397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866820" indent="-756872" algn="l" defTabSz="1513743" rtl="0" eaLnBrk="1" latinLnBrk="0" hangingPunct="1">
        <a:spcBef>
          <a:spcPts val="3311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397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13743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1513743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1513743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1513743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1513743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1513743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1513743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1513743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1513743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9854" userDrawn="1">
          <p15:clr>
            <a:srgbClr val="F26B43"/>
          </p15:clr>
        </p15:guide>
        <p15:guide id="2" pos="1334" userDrawn="1">
          <p15:clr>
            <a:srgbClr val="F26B43"/>
          </p15:clr>
        </p15:guide>
        <p15:guide id="3" pos="1231" userDrawn="1">
          <p15:clr>
            <a:srgbClr val="F26B43"/>
          </p15:clr>
        </p15:guide>
        <p15:guide id="4" orient="horz" pos="1936" userDrawn="1">
          <p15:clr>
            <a:srgbClr val="F26B43"/>
          </p15:clr>
        </p15:guide>
        <p15:guide id="5" orient="horz" pos="2040" userDrawn="1">
          <p15:clr>
            <a:srgbClr val="F26B43"/>
          </p15:clr>
        </p15:guide>
        <p15:guide id="6" orient="horz" pos="5233" userDrawn="1">
          <p15:clr>
            <a:srgbClr val="F26B43"/>
          </p15:clr>
        </p15:guide>
        <p15:guide id="7" orient="horz" pos="614" userDrawn="1">
          <p15:clr>
            <a:srgbClr val="F26B43"/>
          </p15:clr>
        </p15:guide>
        <p15:guide id="8" orient="horz" pos="2139" userDrawn="1">
          <p15:clr>
            <a:srgbClr val="F26B43"/>
          </p15:clr>
        </p15:guide>
        <p15:guide id="9" pos="7391" userDrawn="1">
          <p15:clr>
            <a:srgbClr val="F26B43"/>
          </p15:clr>
        </p15:guide>
        <p15:guide id="10" pos="1002" userDrawn="1">
          <p15:clr>
            <a:srgbClr val="F26B43"/>
          </p15:clr>
        </p15:guide>
        <p15:guide id="11" pos="923" userDrawn="1">
          <p15:clr>
            <a:srgbClr val="F26B43"/>
          </p15:clr>
        </p15:guide>
        <p15:guide id="12" pos="30513" userDrawn="1">
          <p15:clr>
            <a:srgbClr val="F26B43"/>
          </p15:clr>
        </p15:guide>
        <p15:guide id="13" pos="4133" userDrawn="1">
          <p15:clr>
            <a:srgbClr val="F26B43"/>
          </p15:clr>
        </p15:guide>
        <p15:guide id="14" pos="3814" userDrawn="1">
          <p15:clr>
            <a:srgbClr val="F26B43"/>
          </p15:clr>
        </p15:guide>
        <p15:guide id="15" orient="horz" pos="5911" userDrawn="1">
          <p15:clr>
            <a:srgbClr val="F26B43"/>
          </p15:clr>
        </p15:guide>
        <p15:guide id="16" orient="horz" pos="6223" userDrawn="1">
          <p15:clr>
            <a:srgbClr val="F26B43"/>
          </p15:clr>
        </p15:guide>
        <p15:guide id="17" orient="horz" pos="15970" userDrawn="1">
          <p15:clr>
            <a:srgbClr val="F26B43"/>
          </p15:clr>
        </p15:guide>
        <p15:guide id="18" orient="horz" pos="1867" userDrawn="1">
          <p15:clr>
            <a:srgbClr val="F26B43"/>
          </p15:clr>
        </p15:guide>
        <p15:guide id="19" orient="horz" pos="6533" userDrawn="1">
          <p15:clr>
            <a:srgbClr val="F26B43"/>
          </p15:clr>
        </p15:guide>
        <p15:guide id="20" pos="22885" userDrawn="1">
          <p15:clr>
            <a:srgbClr val="F26B43"/>
          </p15:clr>
        </p15:guide>
        <p15:guide id="21" pos="3100" userDrawn="1">
          <p15:clr>
            <a:srgbClr val="F26B43"/>
          </p15:clr>
        </p15:guide>
        <p15:guide id="22" pos="286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12" Type="http://schemas.openxmlformats.org/officeDocument/2006/relationships/image" Target="../media/image10.svg"/><Relationship Id="rId2" Type="http://schemas.microsoft.com/office/2018/10/relationships/comments" Target="../comments/modernComment_100_968231A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jpg"/><Relationship Id="rId4" Type="http://schemas.openxmlformats.org/officeDocument/2006/relationships/image" Target="../media/image2.svg"/><Relationship Id="rId9" Type="http://schemas.openxmlformats.org/officeDocument/2006/relationships/image" Target="../media/image7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8.jpg"/><Relationship Id="rId3" Type="http://schemas.openxmlformats.org/officeDocument/2006/relationships/image" Target="../media/image12.png"/><Relationship Id="rId7" Type="http://schemas.openxmlformats.org/officeDocument/2006/relationships/image" Target="../media/image2.svg"/><Relationship Id="rId12" Type="http://schemas.openxmlformats.org/officeDocument/2006/relationships/image" Target="../media/image7.jpg"/><Relationship Id="rId2" Type="http://schemas.microsoft.com/office/2018/10/relationships/comments" Target="../comments/modernComment_101_41CC198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11" Type="http://schemas.openxmlformats.org/officeDocument/2006/relationships/image" Target="../media/image6.png"/><Relationship Id="rId5" Type="http://schemas.openxmlformats.org/officeDocument/2006/relationships/image" Target="../media/image11.png"/><Relationship Id="rId15" Type="http://schemas.openxmlformats.org/officeDocument/2006/relationships/image" Target="../media/image15.svg"/><Relationship Id="rId10" Type="http://schemas.openxmlformats.org/officeDocument/2006/relationships/image" Target="../media/image5.svg"/><Relationship Id="rId4" Type="http://schemas.openxmlformats.org/officeDocument/2006/relationships/image" Target="../media/image13.svg"/><Relationship Id="rId9" Type="http://schemas.openxmlformats.org/officeDocument/2006/relationships/image" Target="../media/image4.png"/><Relationship Id="rId1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svg"/><Relationship Id="rId18" Type="http://schemas.openxmlformats.org/officeDocument/2006/relationships/image" Target="../media/image30.png"/><Relationship Id="rId3" Type="http://schemas.openxmlformats.org/officeDocument/2006/relationships/image" Target="../media/image3.png"/><Relationship Id="rId21" Type="http://schemas.openxmlformats.org/officeDocument/2006/relationships/image" Target="../media/image2.svg"/><Relationship Id="rId7" Type="http://schemas.openxmlformats.org/officeDocument/2006/relationships/image" Target="../media/image18.png"/><Relationship Id="rId12" Type="http://schemas.openxmlformats.org/officeDocument/2006/relationships/image" Target="../media/image24.png"/><Relationship Id="rId17" Type="http://schemas.openxmlformats.org/officeDocument/2006/relationships/image" Target="../media/image29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8.png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23.png"/><Relationship Id="rId24" Type="http://schemas.openxmlformats.org/officeDocument/2006/relationships/image" Target="../media/image34.svg"/><Relationship Id="rId5" Type="http://schemas.openxmlformats.org/officeDocument/2006/relationships/image" Target="../media/image16.png"/><Relationship Id="rId15" Type="http://schemas.openxmlformats.org/officeDocument/2006/relationships/image" Target="../media/image27.svg"/><Relationship Id="rId23" Type="http://schemas.openxmlformats.org/officeDocument/2006/relationships/image" Target="../media/image33.png"/><Relationship Id="rId10" Type="http://schemas.openxmlformats.org/officeDocument/2006/relationships/image" Target="../media/image22.png"/><Relationship Id="rId19" Type="http://schemas.openxmlformats.org/officeDocument/2006/relationships/image" Target="../media/image31.png"/><Relationship Id="rId4" Type="http://schemas.openxmlformats.org/officeDocument/2006/relationships/image" Target="../media/image6.png"/><Relationship Id="rId9" Type="http://schemas.openxmlformats.org/officeDocument/2006/relationships/image" Target="../media/image21.svg"/><Relationship Id="rId14" Type="http://schemas.openxmlformats.org/officeDocument/2006/relationships/image" Target="../media/image26.png"/><Relationship Id="rId22" Type="http://schemas.openxmlformats.org/officeDocument/2006/relationships/image" Target="../media/image3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svg"/><Relationship Id="rId18" Type="http://schemas.openxmlformats.org/officeDocument/2006/relationships/image" Target="../media/image1.png"/><Relationship Id="rId26" Type="http://schemas.openxmlformats.org/officeDocument/2006/relationships/image" Target="../media/image36.png"/><Relationship Id="rId3" Type="http://schemas.openxmlformats.org/officeDocument/2006/relationships/image" Target="../media/image3.png"/><Relationship Id="rId21" Type="http://schemas.openxmlformats.org/officeDocument/2006/relationships/image" Target="../media/image19.png"/><Relationship Id="rId7" Type="http://schemas.openxmlformats.org/officeDocument/2006/relationships/image" Target="../media/image18.png"/><Relationship Id="rId12" Type="http://schemas.openxmlformats.org/officeDocument/2006/relationships/image" Target="../media/image24.png"/><Relationship Id="rId17" Type="http://schemas.openxmlformats.org/officeDocument/2006/relationships/image" Target="../media/image29.svg"/><Relationship Id="rId25" Type="http://schemas.openxmlformats.org/officeDocument/2006/relationships/image" Target="../media/image31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23.png"/><Relationship Id="rId24" Type="http://schemas.openxmlformats.org/officeDocument/2006/relationships/image" Target="../media/image35.png"/><Relationship Id="rId5" Type="http://schemas.openxmlformats.org/officeDocument/2006/relationships/image" Target="../media/image16.png"/><Relationship Id="rId15" Type="http://schemas.openxmlformats.org/officeDocument/2006/relationships/image" Target="../media/image27.svg"/><Relationship Id="rId23" Type="http://schemas.openxmlformats.org/officeDocument/2006/relationships/image" Target="../media/image34.svg"/><Relationship Id="rId10" Type="http://schemas.openxmlformats.org/officeDocument/2006/relationships/image" Target="../media/image22.png"/><Relationship Id="rId19" Type="http://schemas.openxmlformats.org/officeDocument/2006/relationships/image" Target="../media/image2.svg"/><Relationship Id="rId4" Type="http://schemas.openxmlformats.org/officeDocument/2006/relationships/image" Target="../media/image6.png"/><Relationship Id="rId9" Type="http://schemas.openxmlformats.org/officeDocument/2006/relationships/image" Target="../media/image21.svg"/><Relationship Id="rId14" Type="http://schemas.openxmlformats.org/officeDocument/2006/relationships/image" Target="../media/image26.png"/><Relationship Id="rId22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uppo 44">
            <a:extLst>
              <a:ext uri="{FF2B5EF4-FFF2-40B4-BE49-F238E27FC236}">
                <a16:creationId xmlns:a16="http://schemas.microsoft.com/office/drawing/2014/main" id="{075CF4B1-FE9D-FBC8-44C4-DF5864B7BE14}"/>
              </a:ext>
            </a:extLst>
          </p:cNvPr>
          <p:cNvGrpSpPr/>
          <p:nvPr/>
        </p:nvGrpSpPr>
        <p:grpSpPr>
          <a:xfrm>
            <a:off x="930357" y="15284919"/>
            <a:ext cx="8891190" cy="4932748"/>
            <a:chOff x="3014269" y="13668232"/>
            <a:chExt cx="8880933" cy="4927058"/>
          </a:xfrm>
        </p:grpSpPr>
        <p:sp>
          <p:nvSpPr>
            <p:cNvPr id="132" name="Rettangolo con angoli arrotondati 131">
              <a:extLst>
                <a:ext uri="{FF2B5EF4-FFF2-40B4-BE49-F238E27FC236}">
                  <a16:creationId xmlns:a16="http://schemas.microsoft.com/office/drawing/2014/main" id="{669ACC1F-F26E-0FDA-B595-D9F6218C6ECA}"/>
                </a:ext>
              </a:extLst>
            </p:cNvPr>
            <p:cNvSpPr/>
            <p:nvPr/>
          </p:nvSpPr>
          <p:spPr>
            <a:xfrm>
              <a:off x="3014269" y="13668232"/>
              <a:ext cx="8880933" cy="4927058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sz="1885" dirty="0">
                <a:solidFill>
                  <a:srgbClr val="FFC000"/>
                </a:solidFill>
              </a:endParaRPr>
            </a:p>
          </p:txBody>
        </p:sp>
        <p:sp>
          <p:nvSpPr>
            <p:cNvPr id="40" name="CasellaDiTesto 39">
              <a:extLst>
                <a:ext uri="{FF2B5EF4-FFF2-40B4-BE49-F238E27FC236}">
                  <a16:creationId xmlns:a16="http://schemas.microsoft.com/office/drawing/2014/main" id="{B560B325-5D48-9B85-422E-E24EA86544D4}"/>
                </a:ext>
              </a:extLst>
            </p:cNvPr>
            <p:cNvSpPr txBox="1"/>
            <p:nvPr/>
          </p:nvSpPr>
          <p:spPr>
            <a:xfrm>
              <a:off x="3182138" y="14285101"/>
              <a:ext cx="6474890" cy="40934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2002" dirty="0" err="1"/>
                <a:t>Let</a:t>
              </a:r>
              <a:r>
                <a:rPr lang="it-IT" sz="2002" dirty="0"/>
                <a:t> </a:t>
              </a:r>
              <a:r>
                <a:rPr lang="it-IT" sz="2002" dirty="0" err="1"/>
                <a:t>our</a:t>
              </a:r>
              <a:r>
                <a:rPr lang="it-IT" sz="2002" dirty="0"/>
                <a:t> XML </a:t>
              </a:r>
              <a:r>
                <a:rPr lang="it-IT" sz="2002" dirty="0" err="1"/>
                <a:t>grammar</a:t>
              </a:r>
              <a:r>
                <a:rPr lang="it-IT" sz="2002" dirty="0"/>
                <a:t> </a:t>
              </a:r>
              <a:r>
                <a:rPr lang="it-IT" sz="2002" b="1" dirty="0"/>
                <a:t>G</a:t>
              </a:r>
              <a:r>
                <a:rPr lang="it-IT" sz="2002" dirty="0"/>
                <a:t> </a:t>
              </a:r>
              <a:r>
                <a:rPr lang="it-IT" sz="2002" dirty="0" err="1"/>
                <a:t>defined</a:t>
              </a:r>
              <a:r>
                <a:rPr lang="it-IT" sz="2002" dirty="0"/>
                <a:t> </a:t>
              </a:r>
              <a:r>
                <a:rPr lang="it-IT" sz="2002" dirty="0" err="1"/>
                <a:t>as</a:t>
              </a:r>
              <a:r>
                <a:rPr lang="it-IT" sz="2002" dirty="0"/>
                <a:t> follows :</a:t>
              </a:r>
            </a:p>
            <a:p>
              <a:r>
                <a:rPr lang="it-IT" sz="2002" dirty="0"/>
                <a:t>d(XML) = DIV</a:t>
              </a:r>
            </a:p>
            <a:p>
              <a:r>
                <a:rPr lang="it-IT" sz="2002" dirty="0"/>
                <a:t>d(DIV) = Text + DIV</a:t>
              </a:r>
            </a:p>
            <a:p>
              <a:endParaRPr lang="it-IT" sz="2002" dirty="0"/>
            </a:p>
            <a:p>
              <a:r>
                <a:rPr lang="it-IT" sz="2002" dirty="0"/>
                <a:t>«Text» </a:t>
              </a:r>
              <a:r>
                <a:rPr lang="it-IT" sz="2002" dirty="0" err="1"/>
                <a:t>is</a:t>
              </a:r>
              <a:r>
                <a:rPr lang="it-IT" sz="2002" dirty="0"/>
                <a:t> a Terminal,</a:t>
              </a:r>
            </a:p>
            <a:p>
              <a:r>
                <a:rPr lang="it-IT" sz="2002" dirty="0"/>
                <a:t>«XML» and «DIV» are non-Terminal</a:t>
              </a:r>
            </a:p>
            <a:p>
              <a:endParaRPr lang="it-IT" sz="2002" dirty="0"/>
            </a:p>
            <a:p>
              <a:r>
                <a:rPr lang="it-IT" sz="2002" dirty="0"/>
                <a:t>Note : A non-Terminal </a:t>
              </a:r>
              <a:r>
                <a:rPr lang="it-IT" sz="2002" dirty="0" err="1"/>
                <a:t>implies</a:t>
              </a:r>
              <a:r>
                <a:rPr lang="it-IT" sz="2002" dirty="0"/>
                <a:t> a </a:t>
              </a:r>
              <a:r>
                <a:rPr lang="it-IT" sz="2002" dirty="0" err="1"/>
                <a:t>push</a:t>
              </a:r>
              <a:r>
                <a:rPr lang="it-IT" sz="2002" dirty="0"/>
                <a:t> of </a:t>
              </a:r>
              <a:r>
                <a:rPr lang="it-IT" sz="2002" dirty="0" err="1"/>
                <a:t>its</a:t>
              </a:r>
              <a:r>
                <a:rPr lang="it-IT" sz="2002" dirty="0"/>
                <a:t> </a:t>
              </a:r>
              <a:r>
                <a:rPr lang="it-IT" sz="2002" dirty="0" err="1"/>
                <a:t>value</a:t>
              </a:r>
              <a:r>
                <a:rPr lang="it-IT" sz="2002" dirty="0"/>
                <a:t> on the stack and a pop </a:t>
              </a:r>
              <a:r>
                <a:rPr lang="it-IT" sz="2002" dirty="0" err="1"/>
                <a:t>at</a:t>
              </a:r>
              <a:r>
                <a:rPr lang="it-IT" sz="2002" dirty="0"/>
                <a:t> end of the </a:t>
              </a:r>
              <a:r>
                <a:rPr lang="it-IT" sz="2002" dirty="0" err="1"/>
                <a:t>lecture</a:t>
              </a:r>
              <a:r>
                <a:rPr lang="it-IT" sz="2002" dirty="0"/>
                <a:t> of the rule.</a:t>
              </a:r>
            </a:p>
            <a:p>
              <a:endParaRPr lang="it-IT" sz="2002" dirty="0"/>
            </a:p>
            <a:p>
              <a:r>
                <a:rPr lang="it-IT" sz="2002" dirty="0"/>
                <a:t>For </a:t>
              </a:r>
              <a:r>
                <a:rPr lang="it-IT" sz="2002" dirty="0" err="1"/>
                <a:t>example</a:t>
              </a:r>
              <a:r>
                <a:rPr lang="it-IT" sz="2002" dirty="0"/>
                <a:t> </a:t>
              </a:r>
              <a:r>
                <a:rPr lang="it-IT" sz="2002" b="1" dirty="0"/>
                <a:t>G </a:t>
              </a:r>
              <a:r>
                <a:rPr lang="it-IT" sz="2002" dirty="0" err="1"/>
                <a:t>accepts</a:t>
              </a:r>
              <a:r>
                <a:rPr lang="it-IT" sz="2002" dirty="0"/>
                <a:t> words like </a:t>
              </a:r>
            </a:p>
            <a:p>
              <a:r>
                <a:rPr lang="it-IT" sz="2002" dirty="0"/>
                <a:t>&lt;XML&gt;&lt;DIV&gt;&lt;DIV&gt;Text&lt;/DIV&gt;&lt;/DIV&gt;&lt;/XML&gt;</a:t>
              </a:r>
            </a:p>
            <a:p>
              <a:r>
                <a:rPr lang="it-IT" sz="2002" dirty="0"/>
                <a:t>Or more </a:t>
              </a:r>
              <a:r>
                <a:rPr lang="it-IT" sz="2002" dirty="0" err="1"/>
                <a:t>generarly</a:t>
              </a:r>
              <a:r>
                <a:rPr lang="it-IT" sz="2002" dirty="0"/>
                <a:t> : &lt;XML&gt;&lt;DIV&gt;</a:t>
              </a:r>
              <a:r>
                <a:rPr lang="it-IT" sz="2002" baseline="30000" dirty="0" err="1"/>
                <a:t>n</a:t>
              </a:r>
              <a:r>
                <a:rPr lang="it-IT" sz="2002" dirty="0" err="1"/>
                <a:t>Text</a:t>
              </a:r>
              <a:r>
                <a:rPr lang="it-IT" sz="2002" dirty="0"/>
                <a:t>&lt;/DIV&gt;</a:t>
              </a:r>
              <a:r>
                <a:rPr lang="it-IT" sz="2002" baseline="30000" dirty="0"/>
                <a:t>n</a:t>
              </a:r>
              <a:r>
                <a:rPr lang="it-IT" sz="2002" dirty="0"/>
                <a:t>&lt;/XML&gt;</a:t>
              </a:r>
            </a:p>
          </p:txBody>
        </p:sp>
        <p:sp>
          <p:nvSpPr>
            <p:cNvPr id="133" name="CasellaDiTesto 132">
              <a:extLst>
                <a:ext uri="{FF2B5EF4-FFF2-40B4-BE49-F238E27FC236}">
                  <a16:creationId xmlns:a16="http://schemas.microsoft.com/office/drawing/2014/main" id="{E45A4501-59B8-9246-173C-2C89717C0E72}"/>
                </a:ext>
              </a:extLst>
            </p:cNvPr>
            <p:cNvSpPr txBox="1"/>
            <p:nvPr/>
          </p:nvSpPr>
          <p:spPr>
            <a:xfrm>
              <a:off x="4192817" y="13751465"/>
              <a:ext cx="34295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2803" dirty="0"/>
                <a:t>A </a:t>
              </a:r>
              <a:r>
                <a:rPr lang="it-IT" sz="2803" dirty="0" err="1"/>
                <a:t>simple</a:t>
              </a:r>
              <a:r>
                <a:rPr lang="it-IT" sz="2803" dirty="0"/>
                <a:t> </a:t>
              </a:r>
              <a:r>
                <a:rPr lang="it-IT" sz="2803" dirty="0" err="1"/>
                <a:t>example</a:t>
              </a:r>
              <a:endParaRPr lang="it-IT" sz="2803" dirty="0"/>
            </a:p>
          </p:txBody>
        </p:sp>
        <p:pic>
          <p:nvPicPr>
            <p:cNvPr id="44" name="Elemento grafico 43">
              <a:extLst>
                <a:ext uri="{FF2B5EF4-FFF2-40B4-BE49-F238E27FC236}">
                  <a16:creationId xmlns:a16="http://schemas.microsoft.com/office/drawing/2014/main" id="{FB9D07D3-6215-BEE7-C35B-C517A0F511F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184744" y="14763840"/>
              <a:ext cx="2496689" cy="3180430"/>
            </a:xfrm>
            <a:prstGeom prst="rect">
              <a:avLst/>
            </a:prstGeom>
          </p:spPr>
        </p:pic>
      </p:grp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30BC396-FDF9-6CE9-ECF3-E6C7A5FB44AE}"/>
              </a:ext>
            </a:extLst>
          </p:cNvPr>
          <p:cNvSpPr txBox="1"/>
          <p:nvPr/>
        </p:nvSpPr>
        <p:spPr>
          <a:xfrm>
            <a:off x="8090370" y="3295362"/>
            <a:ext cx="14993186" cy="1785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5762" b="1" dirty="0"/>
              <a:t>Learning ICS-EMME-ELLE</a:t>
            </a:r>
          </a:p>
          <a:p>
            <a:pPr algn="ctr"/>
            <a:r>
              <a:rPr lang="it-IT" sz="5238" dirty="0"/>
              <a:t>Di Giusto Cinzia, </a:t>
            </a:r>
            <a:r>
              <a:rPr lang="it-IT" sz="5238" dirty="0" err="1"/>
              <a:t>Lozes</a:t>
            </a:r>
            <a:r>
              <a:rPr lang="it-IT" sz="5238" dirty="0"/>
              <a:t> Etienne, Fissore Davide</a:t>
            </a:r>
          </a:p>
        </p:txBody>
      </p:sp>
      <p:pic>
        <p:nvPicPr>
          <p:cNvPr id="1028" name="Picture 4" descr="Laboratoire d'Informatique, Signaux et Systèmes de Sophia Antipolis">
            <a:extLst>
              <a:ext uri="{FF2B5EF4-FFF2-40B4-BE49-F238E27FC236}">
                <a16:creationId xmlns:a16="http://schemas.microsoft.com/office/drawing/2014/main" id="{6DEF03CD-D2CB-CB84-B24D-F02C6A73E8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5572" y="3863478"/>
            <a:ext cx="4434718" cy="116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5" name="Gruppo 24">
            <a:extLst>
              <a:ext uri="{FF2B5EF4-FFF2-40B4-BE49-F238E27FC236}">
                <a16:creationId xmlns:a16="http://schemas.microsoft.com/office/drawing/2014/main" id="{0990228E-A40D-FE5C-A1A7-EB2114645427}"/>
              </a:ext>
            </a:extLst>
          </p:cNvPr>
          <p:cNvGrpSpPr/>
          <p:nvPr/>
        </p:nvGrpSpPr>
        <p:grpSpPr>
          <a:xfrm>
            <a:off x="6383945" y="5806724"/>
            <a:ext cx="7130439" cy="5264031"/>
            <a:chOff x="10309263" y="11679984"/>
            <a:chExt cx="2498396" cy="1974903"/>
          </a:xfrm>
        </p:grpSpPr>
        <p:grpSp>
          <p:nvGrpSpPr>
            <p:cNvPr id="15" name="Gruppo 14">
              <a:extLst>
                <a:ext uri="{FF2B5EF4-FFF2-40B4-BE49-F238E27FC236}">
                  <a16:creationId xmlns:a16="http://schemas.microsoft.com/office/drawing/2014/main" id="{020DE56A-E380-517B-9D20-3A395D94D49B}"/>
                </a:ext>
              </a:extLst>
            </p:cNvPr>
            <p:cNvGrpSpPr/>
            <p:nvPr/>
          </p:nvGrpSpPr>
          <p:grpSpPr>
            <a:xfrm>
              <a:off x="10309263" y="11679984"/>
              <a:ext cx="2498396" cy="1974903"/>
              <a:chOff x="3407415" y="1866967"/>
              <a:chExt cx="2668382" cy="2240265"/>
            </a:xfrm>
          </p:grpSpPr>
          <p:grpSp>
            <p:nvGrpSpPr>
              <p:cNvPr id="13" name="Gruppo 12">
                <a:extLst>
                  <a:ext uri="{FF2B5EF4-FFF2-40B4-BE49-F238E27FC236}">
                    <a16:creationId xmlns:a16="http://schemas.microsoft.com/office/drawing/2014/main" id="{B321A5FE-750C-361E-C8B1-4636C2DB5726}"/>
                  </a:ext>
                </a:extLst>
              </p:cNvPr>
              <p:cNvGrpSpPr/>
              <p:nvPr/>
            </p:nvGrpSpPr>
            <p:grpSpPr>
              <a:xfrm>
                <a:off x="3458367" y="1866967"/>
                <a:ext cx="2617429" cy="2240265"/>
                <a:chOff x="3393459" y="1860117"/>
                <a:chExt cx="2617429" cy="2240266"/>
              </a:xfrm>
            </p:grpSpPr>
            <p:sp>
              <p:nvSpPr>
                <p:cNvPr id="7" name="Rettangolo con angoli arrotondati 6">
                  <a:extLst>
                    <a:ext uri="{FF2B5EF4-FFF2-40B4-BE49-F238E27FC236}">
                      <a16:creationId xmlns:a16="http://schemas.microsoft.com/office/drawing/2014/main" id="{6915C1F6-559E-0A98-34D9-755CBC33C057}"/>
                    </a:ext>
                  </a:extLst>
                </p:cNvPr>
                <p:cNvSpPr/>
                <p:nvPr/>
              </p:nvSpPr>
              <p:spPr>
                <a:xfrm>
                  <a:off x="3393459" y="1860117"/>
                  <a:ext cx="2617429" cy="2240266"/>
                </a:xfrm>
                <a:prstGeom prst="roundRect">
                  <a:avLst>
                    <a:gd name="adj" fmla="val 7972"/>
                  </a:avLst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sz="3186" dirty="0"/>
                </a:p>
              </p:txBody>
            </p:sp>
            <p:sp>
              <p:nvSpPr>
                <p:cNvPr id="11" name="Rettangolo con angoli arrotondati 10">
                  <a:extLst>
                    <a:ext uri="{FF2B5EF4-FFF2-40B4-BE49-F238E27FC236}">
                      <a16:creationId xmlns:a16="http://schemas.microsoft.com/office/drawing/2014/main" id="{5C22C9F1-7833-7306-585A-AC8DA7C6CD77}"/>
                    </a:ext>
                  </a:extLst>
                </p:cNvPr>
                <p:cNvSpPr/>
                <p:nvPr/>
              </p:nvSpPr>
              <p:spPr>
                <a:xfrm>
                  <a:off x="3429000" y="2457865"/>
                  <a:ext cx="2546349" cy="1616624"/>
                </a:xfrm>
                <a:prstGeom prst="roundRect">
                  <a:avLst/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sz="1692" dirty="0" err="1"/>
                </a:p>
              </p:txBody>
            </p:sp>
            <p:sp>
              <p:nvSpPr>
                <p:cNvPr id="12" name="Rettangolo 11">
                  <a:extLst>
                    <a:ext uri="{FF2B5EF4-FFF2-40B4-BE49-F238E27FC236}">
                      <a16:creationId xmlns:a16="http://schemas.microsoft.com/office/drawing/2014/main" id="{5767E41F-5C6F-4054-0BA8-0D46DAB0FFE0}"/>
                    </a:ext>
                  </a:extLst>
                </p:cNvPr>
                <p:cNvSpPr/>
                <p:nvPr/>
              </p:nvSpPr>
              <p:spPr>
                <a:xfrm>
                  <a:off x="3429000" y="2457865"/>
                  <a:ext cx="2546349" cy="52238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sz="1692" dirty="0" err="1"/>
                </a:p>
              </p:txBody>
            </p:sp>
          </p:grpSp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FC4DB9E2-D25A-3AA2-4253-EC89F0F1B416}"/>
                  </a:ext>
                </a:extLst>
              </p:cNvPr>
              <p:cNvSpPr txBox="1"/>
              <p:nvPr/>
            </p:nvSpPr>
            <p:spPr>
              <a:xfrm>
                <a:off x="3407415" y="2048095"/>
                <a:ext cx="2668382" cy="2794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it-IT" sz="3666" dirty="0">
                    <a:solidFill>
                      <a:schemeClr val="bg1"/>
                    </a:solidFill>
                  </a:rPr>
                  <a:t>XML</a:t>
                </a:r>
              </a:p>
            </p:txBody>
          </p:sp>
        </p:grpSp>
        <p:sp>
          <p:nvSpPr>
            <p:cNvPr id="24" name="CasellaDiTesto 23">
              <a:extLst>
                <a:ext uri="{FF2B5EF4-FFF2-40B4-BE49-F238E27FC236}">
                  <a16:creationId xmlns:a16="http://schemas.microsoft.com/office/drawing/2014/main" id="{AEB8CCFD-A443-506B-B146-84957DCF4CFD}"/>
                </a:ext>
              </a:extLst>
            </p:cNvPr>
            <p:cNvSpPr txBox="1"/>
            <p:nvPr/>
          </p:nvSpPr>
          <p:spPr>
            <a:xfrm>
              <a:off x="10416137" y="12231732"/>
              <a:ext cx="2332354" cy="8438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002" dirty="0"/>
                <a:t>XML (eXtensible Markup Language) </a:t>
              </a:r>
              <a:r>
                <a:rPr lang="it-IT" sz="2002" dirty="0" err="1"/>
                <a:t>is</a:t>
              </a:r>
              <a:r>
                <a:rPr lang="it-IT" sz="2002" dirty="0"/>
                <a:t> a standard format for data </a:t>
              </a:r>
              <a:r>
                <a:rPr lang="it-IT" sz="2002" dirty="0" err="1"/>
                <a:t>exchange</a:t>
              </a:r>
              <a:r>
                <a:rPr lang="it-IT" sz="2002" dirty="0"/>
                <a:t>.</a:t>
              </a:r>
            </a:p>
            <a:p>
              <a:r>
                <a:rPr lang="it-IT" sz="2002" dirty="0" err="1"/>
                <a:t>They</a:t>
              </a:r>
              <a:r>
                <a:rPr lang="it-IT" sz="2002" dirty="0"/>
                <a:t> are </a:t>
              </a:r>
              <a:r>
                <a:rPr lang="it-IT" sz="2002" dirty="0" err="1"/>
                <a:t>defined</a:t>
              </a:r>
              <a:r>
                <a:rPr lang="it-IT" sz="2002" dirty="0"/>
                <a:t> </a:t>
              </a:r>
              <a:r>
                <a:rPr lang="it-IT" sz="2002" dirty="0" err="1"/>
                <a:t>through</a:t>
              </a:r>
              <a:r>
                <a:rPr lang="it-IT" sz="2002" dirty="0"/>
                <a:t> DTD : data-</a:t>
              </a:r>
              <a:r>
                <a:rPr lang="it-IT" sz="2002" dirty="0" err="1"/>
                <a:t>type</a:t>
              </a:r>
              <a:r>
                <a:rPr lang="it-IT" sz="2002" dirty="0"/>
                <a:t> </a:t>
              </a:r>
              <a:r>
                <a:rPr lang="it-IT" sz="2002" dirty="0" err="1"/>
                <a:t>definitions</a:t>
              </a:r>
              <a:r>
                <a:rPr lang="it-IT" sz="2002" dirty="0"/>
                <a:t> and can be </a:t>
              </a:r>
              <a:r>
                <a:rPr lang="it-IT" sz="2002" dirty="0" err="1"/>
                <a:t>streamed</a:t>
              </a:r>
              <a:r>
                <a:rPr lang="it-IT" sz="2002" dirty="0"/>
                <a:t> with</a:t>
              </a:r>
            </a:p>
            <a:p>
              <a:pPr marL="449051" indent="-449051">
                <a:buFont typeface="Arial" panose="020B0604020202020204" pitchFamily="34" charset="0"/>
                <a:buChar char="•"/>
              </a:pPr>
              <a:r>
                <a:rPr lang="it-IT" sz="2002" dirty="0" err="1"/>
                <a:t>Trees</a:t>
              </a:r>
              <a:r>
                <a:rPr lang="it-IT" sz="2002" dirty="0"/>
                <a:t> → </a:t>
              </a:r>
              <a:r>
                <a:rPr lang="it-IT" sz="2002" dirty="0" err="1"/>
                <a:t>Huge</a:t>
              </a:r>
              <a:r>
                <a:rPr lang="it-IT" sz="2002" dirty="0"/>
                <a:t> </a:t>
              </a:r>
              <a:r>
                <a:rPr lang="it-IT" sz="2002" dirty="0" err="1"/>
                <a:t>space</a:t>
              </a:r>
              <a:r>
                <a:rPr lang="it-IT" sz="2002" dirty="0"/>
                <a:t> </a:t>
              </a:r>
              <a:r>
                <a:rPr lang="it-IT" sz="2002" dirty="0" err="1"/>
                <a:t>needed</a:t>
              </a:r>
              <a:endParaRPr lang="it-IT" sz="2002" dirty="0"/>
            </a:p>
            <a:p>
              <a:pPr marL="449051" indent="-449051">
                <a:buFont typeface="Arial" panose="020B0604020202020204" pitchFamily="34" charset="0"/>
                <a:buChar char="•"/>
              </a:pPr>
              <a:r>
                <a:rPr lang="it-IT" sz="2002" b="1" dirty="0" err="1"/>
                <a:t>Visibly</a:t>
              </a:r>
              <a:r>
                <a:rPr lang="it-IT" sz="2002" dirty="0"/>
                <a:t> </a:t>
              </a:r>
              <a:r>
                <a:rPr lang="it-IT" sz="2002" dirty="0" err="1"/>
                <a:t>pushdown</a:t>
              </a:r>
              <a:r>
                <a:rPr lang="it-IT" sz="2002" dirty="0"/>
                <a:t> </a:t>
              </a:r>
              <a:r>
                <a:rPr lang="it-IT" sz="2002" dirty="0" err="1"/>
                <a:t>automata</a:t>
              </a:r>
              <a:r>
                <a:rPr lang="it-IT" sz="2002" dirty="0"/>
                <a:t> !</a:t>
              </a:r>
            </a:p>
            <a:p>
              <a:r>
                <a:rPr lang="it-IT" sz="2002" dirty="0"/>
                <a:t> </a:t>
              </a:r>
            </a:p>
          </p:txBody>
        </p:sp>
      </p:grpSp>
      <p:grpSp>
        <p:nvGrpSpPr>
          <p:cNvPr id="83" name="Gruppo 82">
            <a:extLst>
              <a:ext uri="{FF2B5EF4-FFF2-40B4-BE49-F238E27FC236}">
                <a16:creationId xmlns:a16="http://schemas.microsoft.com/office/drawing/2014/main" id="{F18BA56E-EBB1-B8D5-48F6-1F7191F224F5}"/>
              </a:ext>
            </a:extLst>
          </p:cNvPr>
          <p:cNvGrpSpPr/>
          <p:nvPr/>
        </p:nvGrpSpPr>
        <p:grpSpPr>
          <a:xfrm>
            <a:off x="17065702" y="11508912"/>
            <a:ext cx="7130439" cy="5264031"/>
            <a:chOff x="10309263" y="11679984"/>
            <a:chExt cx="2498396" cy="1974903"/>
          </a:xfrm>
        </p:grpSpPr>
        <p:grpSp>
          <p:nvGrpSpPr>
            <p:cNvPr id="84" name="Gruppo 83">
              <a:extLst>
                <a:ext uri="{FF2B5EF4-FFF2-40B4-BE49-F238E27FC236}">
                  <a16:creationId xmlns:a16="http://schemas.microsoft.com/office/drawing/2014/main" id="{B1D89DBB-715B-BE10-AD3E-DBD168E4812A}"/>
                </a:ext>
              </a:extLst>
            </p:cNvPr>
            <p:cNvGrpSpPr/>
            <p:nvPr/>
          </p:nvGrpSpPr>
          <p:grpSpPr>
            <a:xfrm>
              <a:off x="10309263" y="11679984"/>
              <a:ext cx="2498396" cy="1974903"/>
              <a:chOff x="3407415" y="1866967"/>
              <a:chExt cx="2668382" cy="2240265"/>
            </a:xfrm>
          </p:grpSpPr>
          <p:grpSp>
            <p:nvGrpSpPr>
              <p:cNvPr id="86" name="Gruppo 85">
                <a:extLst>
                  <a:ext uri="{FF2B5EF4-FFF2-40B4-BE49-F238E27FC236}">
                    <a16:creationId xmlns:a16="http://schemas.microsoft.com/office/drawing/2014/main" id="{C0CA1E54-FFDC-728F-06BD-1A139B556A9A}"/>
                  </a:ext>
                </a:extLst>
              </p:cNvPr>
              <p:cNvGrpSpPr/>
              <p:nvPr/>
            </p:nvGrpSpPr>
            <p:grpSpPr>
              <a:xfrm>
                <a:off x="3458367" y="1866967"/>
                <a:ext cx="2617429" cy="2240265"/>
                <a:chOff x="3393459" y="1860117"/>
                <a:chExt cx="2617429" cy="2240266"/>
              </a:xfrm>
            </p:grpSpPr>
            <p:sp>
              <p:nvSpPr>
                <p:cNvPr id="88" name="Rettangolo con angoli arrotondati 87">
                  <a:extLst>
                    <a:ext uri="{FF2B5EF4-FFF2-40B4-BE49-F238E27FC236}">
                      <a16:creationId xmlns:a16="http://schemas.microsoft.com/office/drawing/2014/main" id="{601D2FE2-422E-D004-BF3B-20A4F80A1D6A}"/>
                    </a:ext>
                  </a:extLst>
                </p:cNvPr>
                <p:cNvSpPr/>
                <p:nvPr/>
              </p:nvSpPr>
              <p:spPr>
                <a:xfrm>
                  <a:off x="3393459" y="1860117"/>
                  <a:ext cx="2617429" cy="2240266"/>
                </a:xfrm>
                <a:prstGeom prst="round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sz="3186" dirty="0"/>
                </a:p>
              </p:txBody>
            </p:sp>
            <p:sp>
              <p:nvSpPr>
                <p:cNvPr id="89" name="Rettangolo con angoli arrotondati 88">
                  <a:extLst>
                    <a:ext uri="{FF2B5EF4-FFF2-40B4-BE49-F238E27FC236}">
                      <a16:creationId xmlns:a16="http://schemas.microsoft.com/office/drawing/2014/main" id="{EEF4811C-BD65-B338-92C6-F6E935A7CD1E}"/>
                    </a:ext>
                  </a:extLst>
                </p:cNvPr>
                <p:cNvSpPr/>
                <p:nvPr/>
              </p:nvSpPr>
              <p:spPr>
                <a:xfrm>
                  <a:off x="3429000" y="2457865"/>
                  <a:ext cx="2546349" cy="1616624"/>
                </a:xfrm>
                <a:prstGeom prst="roundRect">
                  <a:avLst/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sz="1692" dirty="0" err="1"/>
                </a:p>
              </p:txBody>
            </p:sp>
            <p:sp>
              <p:nvSpPr>
                <p:cNvPr id="90" name="Rettangolo 89">
                  <a:extLst>
                    <a:ext uri="{FF2B5EF4-FFF2-40B4-BE49-F238E27FC236}">
                      <a16:creationId xmlns:a16="http://schemas.microsoft.com/office/drawing/2014/main" id="{FD5BEF29-34B4-8A06-30EA-063A589DF816}"/>
                    </a:ext>
                  </a:extLst>
                </p:cNvPr>
                <p:cNvSpPr/>
                <p:nvPr/>
              </p:nvSpPr>
              <p:spPr>
                <a:xfrm>
                  <a:off x="3429000" y="2457865"/>
                  <a:ext cx="2546349" cy="52238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sz="1692" dirty="0" err="1"/>
                </a:p>
              </p:txBody>
            </p:sp>
          </p:grpSp>
          <p:sp>
            <p:nvSpPr>
              <p:cNvPr id="87" name="CasellaDiTesto 86">
                <a:extLst>
                  <a:ext uri="{FF2B5EF4-FFF2-40B4-BE49-F238E27FC236}">
                    <a16:creationId xmlns:a16="http://schemas.microsoft.com/office/drawing/2014/main" id="{E23F2567-26E0-8E10-F98E-4695733B7BEB}"/>
                  </a:ext>
                </a:extLst>
              </p:cNvPr>
              <p:cNvSpPr txBox="1"/>
              <p:nvPr/>
            </p:nvSpPr>
            <p:spPr>
              <a:xfrm>
                <a:off x="3407415" y="2048095"/>
                <a:ext cx="2668382" cy="2794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it-IT" sz="3666" dirty="0">
                    <a:solidFill>
                      <a:schemeClr val="bg1"/>
                    </a:solidFill>
                  </a:rPr>
                  <a:t>Regular </a:t>
                </a:r>
                <a:r>
                  <a:rPr lang="it-IT" sz="3666" dirty="0" err="1">
                    <a:solidFill>
                      <a:schemeClr val="bg1"/>
                    </a:solidFill>
                  </a:rPr>
                  <a:t>languages</a:t>
                </a:r>
                <a:endParaRPr lang="it-IT" sz="3666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85" name="CasellaDiTesto 84">
              <a:extLst>
                <a:ext uri="{FF2B5EF4-FFF2-40B4-BE49-F238E27FC236}">
                  <a16:creationId xmlns:a16="http://schemas.microsoft.com/office/drawing/2014/main" id="{3B0BBC30-0C16-5E4E-48E3-37C03A723DD6}"/>
                </a:ext>
              </a:extLst>
            </p:cNvPr>
            <p:cNvSpPr txBox="1"/>
            <p:nvPr/>
          </p:nvSpPr>
          <p:spPr>
            <a:xfrm>
              <a:off x="10416137" y="12231732"/>
              <a:ext cx="2332354" cy="6126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002" dirty="0" err="1"/>
                <a:t>Originally</a:t>
              </a:r>
              <a:r>
                <a:rPr lang="it-IT" sz="2002" dirty="0"/>
                <a:t> the Learning </a:t>
              </a:r>
              <a:r>
                <a:rPr lang="it-IT" sz="2002" dirty="0" err="1"/>
                <a:t>was</a:t>
              </a:r>
              <a:r>
                <a:rPr lang="it-IT" sz="2002" dirty="0"/>
                <a:t> </a:t>
              </a:r>
              <a:r>
                <a:rPr lang="it-IT" sz="2002" dirty="0" err="1"/>
                <a:t>meant</a:t>
              </a:r>
              <a:r>
                <a:rPr lang="it-IT" sz="2002" dirty="0"/>
                <a:t> to </a:t>
              </a:r>
              <a:r>
                <a:rPr lang="it-IT" sz="2002" dirty="0" err="1"/>
                <a:t>understand</a:t>
              </a:r>
              <a:r>
                <a:rPr lang="it-IT" sz="2002" dirty="0"/>
                <a:t> </a:t>
              </a:r>
              <a:r>
                <a:rPr lang="it-IT" sz="2002" dirty="0" err="1"/>
                <a:t>regualr</a:t>
              </a:r>
              <a:r>
                <a:rPr lang="it-IT" sz="2002" dirty="0"/>
                <a:t> </a:t>
              </a:r>
              <a:r>
                <a:rPr lang="it-IT" sz="2002" dirty="0" err="1"/>
                <a:t>languages</a:t>
              </a:r>
              <a:r>
                <a:rPr lang="it-IT" sz="2002" dirty="0"/>
                <a:t> and </a:t>
              </a:r>
              <a:r>
                <a:rPr lang="it-IT" sz="2002" dirty="0" err="1"/>
                <a:t>various</a:t>
              </a:r>
              <a:r>
                <a:rPr lang="it-IT" sz="2002" dirty="0"/>
                <a:t> </a:t>
              </a:r>
              <a:r>
                <a:rPr lang="it-IT" sz="2002" dirty="0" err="1"/>
                <a:t>algorithms</a:t>
              </a:r>
              <a:r>
                <a:rPr lang="it-IT" sz="2002" dirty="0"/>
                <a:t> </a:t>
              </a:r>
              <a:r>
                <a:rPr lang="it-IT" sz="2002" dirty="0" err="1"/>
                <a:t>were</a:t>
              </a:r>
              <a:r>
                <a:rPr lang="it-IT" sz="2002" dirty="0"/>
                <a:t> </a:t>
              </a:r>
              <a:r>
                <a:rPr lang="it-IT" sz="2002" dirty="0" err="1"/>
                <a:t>implemented</a:t>
              </a:r>
              <a:r>
                <a:rPr lang="it-IT" sz="2002" dirty="0"/>
                <a:t> with </a:t>
              </a:r>
              <a:r>
                <a:rPr lang="it-IT" sz="2002" dirty="0" err="1"/>
                <a:t>two</a:t>
              </a:r>
              <a:r>
                <a:rPr lang="it-IT" sz="2002" dirty="0"/>
                <a:t> </a:t>
              </a:r>
              <a:r>
                <a:rPr lang="it-IT" sz="2002" dirty="0" err="1"/>
                <a:t>main</a:t>
              </a:r>
              <a:r>
                <a:rPr lang="it-IT" sz="2002" dirty="0"/>
                <a:t> data </a:t>
              </a:r>
              <a:r>
                <a:rPr lang="it-IT" sz="2002" dirty="0" err="1"/>
                <a:t>structures</a:t>
              </a:r>
              <a:r>
                <a:rPr lang="it-IT" sz="2002" dirty="0"/>
                <a:t> :</a:t>
              </a:r>
            </a:p>
            <a:p>
              <a:pPr marL="343311" indent="-343311">
                <a:buFont typeface="Arial" panose="020B0604020202020204" pitchFamily="34" charset="0"/>
                <a:buChar char="•"/>
              </a:pPr>
              <a:r>
                <a:rPr lang="it-IT" sz="2002" dirty="0"/>
                <a:t>The </a:t>
              </a:r>
              <a:r>
                <a:rPr lang="it-IT" sz="2002" dirty="0" err="1"/>
                <a:t>Observation</a:t>
              </a:r>
              <a:r>
                <a:rPr lang="it-IT" sz="2002" dirty="0"/>
                <a:t> </a:t>
              </a:r>
              <a:r>
                <a:rPr lang="it-IT" sz="2002" dirty="0" err="1"/>
                <a:t>Table</a:t>
              </a:r>
              <a:endParaRPr lang="it-IT" sz="2002" dirty="0"/>
            </a:p>
            <a:p>
              <a:pPr marL="343311" indent="-343311">
                <a:buFont typeface="Arial" panose="020B0604020202020204" pitchFamily="34" charset="0"/>
                <a:buChar char="•"/>
              </a:pPr>
              <a:r>
                <a:rPr lang="it-IT" sz="2002" dirty="0"/>
                <a:t>The </a:t>
              </a:r>
              <a:r>
                <a:rPr lang="it-IT" sz="2002" dirty="0" err="1"/>
                <a:t>Discrimination</a:t>
              </a:r>
              <a:r>
                <a:rPr lang="it-IT" sz="2002" dirty="0"/>
                <a:t> </a:t>
              </a:r>
              <a:r>
                <a:rPr lang="it-IT" sz="2002" dirty="0" err="1"/>
                <a:t>Tree</a:t>
              </a:r>
              <a:endParaRPr lang="it-IT" sz="2002" dirty="0"/>
            </a:p>
          </p:txBody>
        </p:sp>
      </p:grpSp>
      <p:grpSp>
        <p:nvGrpSpPr>
          <p:cNvPr id="23" name="Gruppo 22">
            <a:extLst>
              <a:ext uri="{FF2B5EF4-FFF2-40B4-BE49-F238E27FC236}">
                <a16:creationId xmlns:a16="http://schemas.microsoft.com/office/drawing/2014/main" id="{BDAF3A7D-3DCA-5C00-F7EB-77A5D1D229CC}"/>
              </a:ext>
            </a:extLst>
          </p:cNvPr>
          <p:cNvGrpSpPr/>
          <p:nvPr/>
        </p:nvGrpSpPr>
        <p:grpSpPr>
          <a:xfrm>
            <a:off x="3215788" y="9659371"/>
            <a:ext cx="6289443" cy="4490460"/>
            <a:chOff x="12682824" y="6678933"/>
            <a:chExt cx="5445088" cy="4019824"/>
          </a:xfrm>
        </p:grpSpPr>
        <p:grpSp>
          <p:nvGrpSpPr>
            <p:cNvPr id="67" name="Gruppo 66">
              <a:extLst>
                <a:ext uri="{FF2B5EF4-FFF2-40B4-BE49-F238E27FC236}">
                  <a16:creationId xmlns:a16="http://schemas.microsoft.com/office/drawing/2014/main" id="{57A92E11-F0C5-B2A3-B0FC-5FCE6DE5F3EF}"/>
                </a:ext>
              </a:extLst>
            </p:cNvPr>
            <p:cNvGrpSpPr/>
            <p:nvPr/>
          </p:nvGrpSpPr>
          <p:grpSpPr>
            <a:xfrm>
              <a:off x="12682824" y="6678933"/>
              <a:ext cx="5445088" cy="4019824"/>
              <a:chOff x="10309263" y="11681599"/>
              <a:chExt cx="2498396" cy="1974903"/>
            </a:xfrm>
          </p:grpSpPr>
          <p:grpSp>
            <p:nvGrpSpPr>
              <p:cNvPr id="68" name="Gruppo 67">
                <a:extLst>
                  <a:ext uri="{FF2B5EF4-FFF2-40B4-BE49-F238E27FC236}">
                    <a16:creationId xmlns:a16="http://schemas.microsoft.com/office/drawing/2014/main" id="{E1691F28-7614-0FF1-1318-92F243D36906}"/>
                  </a:ext>
                </a:extLst>
              </p:cNvPr>
              <p:cNvGrpSpPr/>
              <p:nvPr/>
            </p:nvGrpSpPr>
            <p:grpSpPr>
              <a:xfrm>
                <a:off x="10309263" y="11681599"/>
                <a:ext cx="2498396" cy="1974903"/>
                <a:chOff x="3407415" y="1868799"/>
                <a:chExt cx="2668382" cy="2240265"/>
              </a:xfrm>
            </p:grpSpPr>
            <p:grpSp>
              <p:nvGrpSpPr>
                <p:cNvPr id="70" name="Gruppo 69">
                  <a:extLst>
                    <a:ext uri="{FF2B5EF4-FFF2-40B4-BE49-F238E27FC236}">
                      <a16:creationId xmlns:a16="http://schemas.microsoft.com/office/drawing/2014/main" id="{C96DAF6D-1F6A-9C91-B112-64B8AC634875}"/>
                    </a:ext>
                  </a:extLst>
                </p:cNvPr>
                <p:cNvGrpSpPr/>
                <p:nvPr/>
              </p:nvGrpSpPr>
              <p:grpSpPr>
                <a:xfrm>
                  <a:off x="3458368" y="1868799"/>
                  <a:ext cx="2617429" cy="2240265"/>
                  <a:chOff x="3393460" y="1861949"/>
                  <a:chExt cx="2617429" cy="2240266"/>
                </a:xfrm>
              </p:grpSpPr>
              <p:sp>
                <p:nvSpPr>
                  <p:cNvPr id="72" name="Rettangolo con angoli arrotondati 71">
                    <a:extLst>
                      <a:ext uri="{FF2B5EF4-FFF2-40B4-BE49-F238E27FC236}">
                        <a16:creationId xmlns:a16="http://schemas.microsoft.com/office/drawing/2014/main" id="{B3422642-8D83-2EC7-F47D-E66FB38B19DB}"/>
                      </a:ext>
                    </a:extLst>
                  </p:cNvPr>
                  <p:cNvSpPr/>
                  <p:nvPr/>
                </p:nvSpPr>
                <p:spPr>
                  <a:xfrm>
                    <a:off x="3393460" y="1861949"/>
                    <a:ext cx="2617429" cy="2240266"/>
                  </a:xfrm>
                  <a:prstGeom prst="roundRect">
                    <a:avLst>
                      <a:gd name="adj" fmla="val 6049"/>
                    </a:avLst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sz="3186" dirty="0"/>
                  </a:p>
                </p:txBody>
              </p:sp>
              <p:sp>
                <p:nvSpPr>
                  <p:cNvPr id="73" name="Rettangolo con angoli arrotondati 72">
                    <a:extLst>
                      <a:ext uri="{FF2B5EF4-FFF2-40B4-BE49-F238E27FC236}">
                        <a16:creationId xmlns:a16="http://schemas.microsoft.com/office/drawing/2014/main" id="{0C4DC9B2-7A15-30CF-C834-DDCE507FC134}"/>
                      </a:ext>
                    </a:extLst>
                  </p:cNvPr>
                  <p:cNvSpPr/>
                  <p:nvPr/>
                </p:nvSpPr>
                <p:spPr>
                  <a:xfrm>
                    <a:off x="3429000" y="2457865"/>
                    <a:ext cx="2546349" cy="1616624"/>
                  </a:xfrm>
                  <a:prstGeom prst="round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sz="1692" dirty="0" err="1"/>
                  </a:p>
                </p:txBody>
              </p:sp>
              <p:sp>
                <p:nvSpPr>
                  <p:cNvPr id="74" name="Rettangolo 73">
                    <a:extLst>
                      <a:ext uri="{FF2B5EF4-FFF2-40B4-BE49-F238E27FC236}">
                        <a16:creationId xmlns:a16="http://schemas.microsoft.com/office/drawing/2014/main" id="{4E14C284-CC25-7DE7-B15B-EC703289403C}"/>
                      </a:ext>
                    </a:extLst>
                  </p:cNvPr>
                  <p:cNvSpPr/>
                  <p:nvPr/>
                </p:nvSpPr>
                <p:spPr>
                  <a:xfrm>
                    <a:off x="3429000" y="2457865"/>
                    <a:ext cx="2546349" cy="522385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sz="1692" dirty="0" err="1"/>
                  </a:p>
                </p:txBody>
              </p:sp>
            </p:grpSp>
            <p:sp>
              <p:nvSpPr>
                <p:cNvPr id="71" name="CasellaDiTesto 70">
                  <a:extLst>
                    <a:ext uri="{FF2B5EF4-FFF2-40B4-BE49-F238E27FC236}">
                      <a16:creationId xmlns:a16="http://schemas.microsoft.com/office/drawing/2014/main" id="{9CA1D5BE-375E-C067-9952-0F9DE0F92B69}"/>
                    </a:ext>
                  </a:extLst>
                </p:cNvPr>
                <p:cNvSpPr txBox="1"/>
                <p:nvPr/>
              </p:nvSpPr>
              <p:spPr>
                <a:xfrm>
                  <a:off x="3407415" y="2023881"/>
                  <a:ext cx="2668382" cy="327883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it-IT" sz="3666" dirty="0" err="1">
                      <a:solidFill>
                        <a:schemeClr val="bg1"/>
                      </a:solidFill>
                    </a:rPr>
                    <a:t>Visibly</a:t>
                  </a:r>
                  <a:r>
                    <a:rPr lang="it-IT" sz="3666" dirty="0">
                      <a:solidFill>
                        <a:schemeClr val="bg1"/>
                      </a:solidFill>
                    </a:rPr>
                    <a:t> </a:t>
                  </a:r>
                  <a:r>
                    <a:rPr lang="it-IT" sz="3666" dirty="0" err="1">
                      <a:solidFill>
                        <a:schemeClr val="bg1"/>
                      </a:solidFill>
                    </a:rPr>
                    <a:t>Pushdown</a:t>
                  </a:r>
                  <a:r>
                    <a:rPr lang="it-IT" sz="3666" dirty="0">
                      <a:solidFill>
                        <a:schemeClr val="bg1"/>
                      </a:solidFill>
                    </a:rPr>
                    <a:t> </a:t>
                  </a:r>
                  <a:r>
                    <a:rPr lang="it-IT" sz="3666" dirty="0" err="1">
                      <a:solidFill>
                        <a:schemeClr val="bg1"/>
                      </a:solidFill>
                    </a:rPr>
                    <a:t>Automata</a:t>
                  </a:r>
                  <a:endParaRPr lang="it-IT" sz="3666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69" name="CasellaDiTesto 68">
                <a:extLst>
                  <a:ext uri="{FF2B5EF4-FFF2-40B4-BE49-F238E27FC236}">
                    <a16:creationId xmlns:a16="http://schemas.microsoft.com/office/drawing/2014/main" id="{EA7156DC-27F3-AC96-EEA3-FC58464408CC}"/>
                  </a:ext>
                </a:extLst>
              </p:cNvPr>
              <p:cNvSpPr txBox="1"/>
              <p:nvPr/>
            </p:nvSpPr>
            <p:spPr>
              <a:xfrm>
                <a:off x="10416137" y="12231732"/>
                <a:ext cx="2332354" cy="12603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2002" dirty="0"/>
                  <a:t>A </a:t>
                </a:r>
                <a:r>
                  <a:rPr lang="it-IT" sz="2002" dirty="0" err="1"/>
                  <a:t>visibly</a:t>
                </a:r>
                <a:r>
                  <a:rPr lang="it-IT" sz="2002" dirty="0"/>
                  <a:t> </a:t>
                </a:r>
                <a:r>
                  <a:rPr lang="it-IT" sz="2002" dirty="0" err="1"/>
                  <a:t>pushdown</a:t>
                </a:r>
                <a:r>
                  <a:rPr lang="it-IT" sz="2002" dirty="0"/>
                  <a:t> </a:t>
                </a:r>
                <a:r>
                  <a:rPr lang="it-IT" sz="2002" dirty="0" err="1"/>
                  <a:t>automaton</a:t>
                </a:r>
                <a:r>
                  <a:rPr lang="it-IT" sz="2002" dirty="0"/>
                  <a:t> </a:t>
                </a:r>
                <a:r>
                  <a:rPr lang="it-IT" sz="2002" dirty="0" err="1"/>
                  <a:t>is</a:t>
                </a:r>
                <a:r>
                  <a:rPr lang="it-IT" sz="2002" dirty="0"/>
                  <a:t> an </a:t>
                </a:r>
                <a:r>
                  <a:rPr lang="it-IT" sz="2002" dirty="0" err="1"/>
                  <a:t>automaton</a:t>
                </a:r>
                <a:r>
                  <a:rPr lang="it-IT" sz="2002" dirty="0"/>
                  <a:t> </a:t>
                </a:r>
                <a:r>
                  <a:rPr lang="it-IT" sz="2002" dirty="0" err="1"/>
                  <a:t>able</a:t>
                </a:r>
                <a:r>
                  <a:rPr lang="it-IT" sz="2002" dirty="0"/>
                  <a:t> to </a:t>
                </a:r>
                <a:r>
                  <a:rPr lang="it-IT" sz="2002" dirty="0" err="1"/>
                  <a:t>represent</a:t>
                </a:r>
                <a:r>
                  <a:rPr lang="it-IT" sz="2002" dirty="0"/>
                  <a:t> a </a:t>
                </a:r>
                <a:r>
                  <a:rPr lang="it-IT" sz="2002" dirty="0" err="1"/>
                  <a:t>subclass</a:t>
                </a:r>
                <a:r>
                  <a:rPr lang="it-IT" sz="2002" dirty="0"/>
                  <a:t> of </a:t>
                </a:r>
                <a:r>
                  <a:rPr lang="it-IT" sz="2002" dirty="0" err="1"/>
                  <a:t>Context</a:t>
                </a:r>
                <a:r>
                  <a:rPr lang="it-IT" sz="2002" dirty="0"/>
                  <a:t> Free </a:t>
                </a:r>
                <a:r>
                  <a:rPr lang="it-IT" sz="2002" dirty="0" err="1"/>
                  <a:t>Grammars</a:t>
                </a:r>
                <a:r>
                  <a:rPr lang="it-IT" sz="2002" dirty="0"/>
                  <a:t> </a:t>
                </a:r>
                <a:r>
                  <a:rPr lang="it-IT" sz="2002" dirty="0" err="1"/>
                  <a:t>where</a:t>
                </a:r>
                <a:r>
                  <a:rPr lang="it-IT" sz="2002" dirty="0"/>
                  <a:t>:</a:t>
                </a:r>
              </a:p>
              <a:p>
                <a:endParaRPr lang="it-IT" sz="2002" dirty="0"/>
              </a:p>
              <a:p>
                <a:endParaRPr lang="it-IT" sz="2002" dirty="0"/>
              </a:p>
              <a:p>
                <a:r>
                  <a:rPr lang="it-IT" sz="2002" dirty="0"/>
                  <a:t>The successor of a state </a:t>
                </a:r>
                <a:r>
                  <a:rPr lang="it-IT" sz="2002" dirty="0" err="1"/>
                  <a:t>is</a:t>
                </a:r>
                <a:r>
                  <a:rPr lang="it-IT" sz="2002" dirty="0"/>
                  <a:t> </a:t>
                </a:r>
                <a:r>
                  <a:rPr lang="it-IT" sz="2002" dirty="0" err="1"/>
                  <a:t>uniquely</a:t>
                </a:r>
                <a:r>
                  <a:rPr lang="it-IT" sz="2002" dirty="0"/>
                  <a:t> </a:t>
                </a:r>
                <a:r>
                  <a:rPr lang="it-IT" sz="2002" dirty="0" err="1"/>
                  <a:t>Determined</a:t>
                </a:r>
                <a:r>
                  <a:rPr lang="it-IT" sz="2002" dirty="0"/>
                  <a:t> by the symbol </a:t>
                </a:r>
                <a:r>
                  <a:rPr lang="it-IT" sz="2002" dirty="0" err="1"/>
                  <a:t>read</a:t>
                </a:r>
                <a:r>
                  <a:rPr lang="it-IT" sz="2002" dirty="0"/>
                  <a:t> on the entry and the </a:t>
                </a:r>
                <a:r>
                  <a:rPr lang="it-IT" sz="2002" dirty="0" err="1"/>
                  <a:t>current</a:t>
                </a:r>
                <a:r>
                  <a:rPr lang="it-IT" sz="2002" dirty="0"/>
                  <a:t> stack symbol</a:t>
                </a:r>
              </a:p>
              <a:p>
                <a:endParaRPr lang="it-IT" sz="2002" dirty="0"/>
              </a:p>
            </p:txBody>
          </p:sp>
        </p:grpSp>
        <p:pic>
          <p:nvPicPr>
            <p:cNvPr id="20" name="Elemento grafico 19">
              <a:extLst>
                <a:ext uri="{FF2B5EF4-FFF2-40B4-BE49-F238E27FC236}">
                  <a16:creationId xmlns:a16="http://schemas.microsoft.com/office/drawing/2014/main" id="{4ED9516C-C308-D74F-0B68-38DFFA36126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3779481" y="8771758"/>
              <a:ext cx="3292352" cy="371318"/>
            </a:xfrm>
            <a:prstGeom prst="rect">
              <a:avLst/>
            </a:prstGeom>
          </p:spPr>
        </p:pic>
      </p:grpSp>
      <p:sp>
        <p:nvSpPr>
          <p:cNvPr id="27" name="Bolla: nuvola 26">
            <a:extLst>
              <a:ext uri="{FF2B5EF4-FFF2-40B4-BE49-F238E27FC236}">
                <a16:creationId xmlns:a16="http://schemas.microsoft.com/office/drawing/2014/main" id="{05AFEEFC-D377-3C4C-3E05-0F0293917189}"/>
              </a:ext>
            </a:extLst>
          </p:cNvPr>
          <p:cNvSpPr/>
          <p:nvPr/>
        </p:nvSpPr>
        <p:spPr>
          <a:xfrm>
            <a:off x="7025244" y="14280025"/>
            <a:ext cx="4979418" cy="1479288"/>
          </a:xfrm>
          <a:prstGeom prst="cloudCallout">
            <a:avLst>
              <a:gd name="adj1" fmla="val -24934"/>
              <a:gd name="adj2" fmla="val -652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2" dirty="0"/>
              <a:t>Note :</a:t>
            </a:r>
          </a:p>
          <a:p>
            <a:pPr algn="ctr"/>
            <a:r>
              <a:rPr lang="it-IT" sz="2002" dirty="0"/>
              <a:t>Push symbols </a:t>
            </a:r>
            <a:r>
              <a:rPr lang="it-IT" sz="2002" dirty="0">
                <a:latin typeface="Cambria Math" panose="02040503050406030204" pitchFamily="18" charset="0"/>
                <a:ea typeface="Cambria Math" panose="02040503050406030204" pitchFamily="18" charset="0"/>
              </a:rPr>
              <a:t>⇔  Open tags</a:t>
            </a:r>
          </a:p>
          <a:p>
            <a:pPr algn="ctr"/>
            <a:r>
              <a:rPr lang="it-IT" sz="2002" dirty="0">
                <a:latin typeface="Cambria Math" panose="02040503050406030204" pitchFamily="18" charset="0"/>
                <a:ea typeface="Cambria Math" panose="02040503050406030204" pitchFamily="18" charset="0"/>
              </a:rPr>
              <a:t>Pop symbols</a:t>
            </a:r>
            <a:r>
              <a:rPr lang="it-IT" sz="2002" dirty="0"/>
              <a:t> </a:t>
            </a:r>
            <a:r>
              <a:rPr lang="it-IT" sz="2002" dirty="0">
                <a:latin typeface="Cambria Math" panose="02040503050406030204" pitchFamily="18" charset="0"/>
                <a:ea typeface="Cambria Math" panose="02040503050406030204" pitchFamily="18" charset="0"/>
              </a:rPr>
              <a:t>⇔ Close tags </a:t>
            </a:r>
            <a:endParaRPr lang="it-IT" sz="2002" dirty="0"/>
          </a:p>
        </p:txBody>
      </p:sp>
      <p:grpSp>
        <p:nvGrpSpPr>
          <p:cNvPr id="99" name="Gruppo 98">
            <a:extLst>
              <a:ext uri="{FF2B5EF4-FFF2-40B4-BE49-F238E27FC236}">
                <a16:creationId xmlns:a16="http://schemas.microsoft.com/office/drawing/2014/main" id="{F0034DA4-6613-AED7-D62F-1D6D51EB9611}"/>
              </a:ext>
            </a:extLst>
          </p:cNvPr>
          <p:cNvGrpSpPr/>
          <p:nvPr/>
        </p:nvGrpSpPr>
        <p:grpSpPr>
          <a:xfrm>
            <a:off x="9411737" y="10044957"/>
            <a:ext cx="5405480" cy="3926890"/>
            <a:chOff x="10309263" y="11679984"/>
            <a:chExt cx="2498396" cy="2041581"/>
          </a:xfrm>
        </p:grpSpPr>
        <p:grpSp>
          <p:nvGrpSpPr>
            <p:cNvPr id="100" name="Gruppo 99">
              <a:extLst>
                <a:ext uri="{FF2B5EF4-FFF2-40B4-BE49-F238E27FC236}">
                  <a16:creationId xmlns:a16="http://schemas.microsoft.com/office/drawing/2014/main" id="{46ACFBF0-A9F6-1683-EF7A-147017C2CE71}"/>
                </a:ext>
              </a:extLst>
            </p:cNvPr>
            <p:cNvGrpSpPr/>
            <p:nvPr/>
          </p:nvGrpSpPr>
          <p:grpSpPr>
            <a:xfrm>
              <a:off x="10309263" y="11679984"/>
              <a:ext cx="2498396" cy="1974903"/>
              <a:chOff x="3407415" y="1866967"/>
              <a:chExt cx="2668382" cy="2240265"/>
            </a:xfrm>
          </p:grpSpPr>
          <p:grpSp>
            <p:nvGrpSpPr>
              <p:cNvPr id="102" name="Gruppo 101">
                <a:extLst>
                  <a:ext uri="{FF2B5EF4-FFF2-40B4-BE49-F238E27FC236}">
                    <a16:creationId xmlns:a16="http://schemas.microsoft.com/office/drawing/2014/main" id="{DA301FFB-B7F2-A7A4-0FED-20133B821B2C}"/>
                  </a:ext>
                </a:extLst>
              </p:cNvPr>
              <p:cNvGrpSpPr/>
              <p:nvPr/>
            </p:nvGrpSpPr>
            <p:grpSpPr>
              <a:xfrm>
                <a:off x="3458367" y="1866967"/>
                <a:ext cx="2617429" cy="2240265"/>
                <a:chOff x="3393459" y="1860117"/>
                <a:chExt cx="2617429" cy="2240266"/>
              </a:xfrm>
            </p:grpSpPr>
            <p:sp>
              <p:nvSpPr>
                <p:cNvPr id="104" name="Rettangolo con angoli arrotondati 103">
                  <a:extLst>
                    <a:ext uri="{FF2B5EF4-FFF2-40B4-BE49-F238E27FC236}">
                      <a16:creationId xmlns:a16="http://schemas.microsoft.com/office/drawing/2014/main" id="{C77008CF-3A5E-2E7C-7710-60DC1B7C8859}"/>
                    </a:ext>
                  </a:extLst>
                </p:cNvPr>
                <p:cNvSpPr/>
                <p:nvPr/>
              </p:nvSpPr>
              <p:spPr>
                <a:xfrm>
                  <a:off x="3393459" y="1860117"/>
                  <a:ext cx="2617429" cy="2240266"/>
                </a:xfrm>
                <a:prstGeom prst="roundRect">
                  <a:avLst>
                    <a:gd name="adj" fmla="val 11646"/>
                  </a:avLst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sz="3186" dirty="0"/>
                </a:p>
              </p:txBody>
            </p:sp>
            <p:sp>
              <p:nvSpPr>
                <p:cNvPr id="105" name="Rettangolo con angoli arrotondati 104">
                  <a:extLst>
                    <a:ext uri="{FF2B5EF4-FFF2-40B4-BE49-F238E27FC236}">
                      <a16:creationId xmlns:a16="http://schemas.microsoft.com/office/drawing/2014/main" id="{3E6FC9EA-78B1-89CE-A2E4-C0E688FD669D}"/>
                    </a:ext>
                  </a:extLst>
                </p:cNvPr>
                <p:cNvSpPr/>
                <p:nvPr/>
              </p:nvSpPr>
              <p:spPr>
                <a:xfrm>
                  <a:off x="3429000" y="2457865"/>
                  <a:ext cx="2546349" cy="1616624"/>
                </a:xfrm>
                <a:prstGeom prst="roundRect">
                  <a:avLst/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sz="1692" dirty="0" err="1"/>
                </a:p>
              </p:txBody>
            </p:sp>
            <p:sp>
              <p:nvSpPr>
                <p:cNvPr id="106" name="Rettangolo 105">
                  <a:extLst>
                    <a:ext uri="{FF2B5EF4-FFF2-40B4-BE49-F238E27FC236}">
                      <a16:creationId xmlns:a16="http://schemas.microsoft.com/office/drawing/2014/main" id="{34254B81-608A-FE42-E002-48401D03E920}"/>
                    </a:ext>
                  </a:extLst>
                </p:cNvPr>
                <p:cNvSpPr/>
                <p:nvPr/>
              </p:nvSpPr>
              <p:spPr>
                <a:xfrm>
                  <a:off x="3429000" y="2457865"/>
                  <a:ext cx="2546349" cy="52238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sz="1692" dirty="0" err="1"/>
                </a:p>
              </p:txBody>
            </p:sp>
          </p:grpSp>
          <p:sp>
            <p:nvSpPr>
              <p:cNvPr id="103" name="CasellaDiTesto 102">
                <a:extLst>
                  <a:ext uri="{FF2B5EF4-FFF2-40B4-BE49-F238E27FC236}">
                    <a16:creationId xmlns:a16="http://schemas.microsoft.com/office/drawing/2014/main" id="{EAFD73BA-C402-DA1E-8DCB-AC91C959E89F}"/>
                  </a:ext>
                </a:extLst>
              </p:cNvPr>
              <p:cNvSpPr txBox="1"/>
              <p:nvPr/>
            </p:nvSpPr>
            <p:spPr>
              <a:xfrm>
                <a:off x="3407415" y="1994022"/>
                <a:ext cx="2668382" cy="3875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it-IT" sz="3666" dirty="0" err="1">
                    <a:solidFill>
                      <a:schemeClr val="bg1"/>
                    </a:solidFill>
                  </a:rPr>
                  <a:t>Why</a:t>
                </a:r>
                <a:r>
                  <a:rPr lang="it-IT" sz="3666" dirty="0">
                    <a:solidFill>
                      <a:schemeClr val="bg1"/>
                    </a:solidFill>
                  </a:rPr>
                  <a:t> VPA ?</a:t>
                </a:r>
              </a:p>
            </p:txBody>
          </p:sp>
        </p:grpSp>
        <p:sp>
          <p:nvSpPr>
            <p:cNvPr id="101" name="CasellaDiTesto 100">
              <a:extLst>
                <a:ext uri="{FF2B5EF4-FFF2-40B4-BE49-F238E27FC236}">
                  <a16:creationId xmlns:a16="http://schemas.microsoft.com/office/drawing/2014/main" id="{701B9334-E923-5489-3E01-8F9BA5A6B4FA}"/>
                </a:ext>
              </a:extLst>
            </p:cNvPr>
            <p:cNvSpPr txBox="1"/>
            <p:nvPr/>
          </p:nvSpPr>
          <p:spPr>
            <a:xfrm>
              <a:off x="10416137" y="12231732"/>
              <a:ext cx="2332354" cy="1489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002" dirty="0"/>
                <a:t>VPA are </a:t>
              </a:r>
              <a:r>
                <a:rPr lang="it-IT" sz="2002" dirty="0" err="1"/>
                <a:t>less</a:t>
              </a:r>
              <a:r>
                <a:rPr lang="it-IT" sz="2002" dirty="0"/>
                <a:t> </a:t>
              </a:r>
              <a:r>
                <a:rPr lang="it-IT" sz="2002" dirty="0" err="1"/>
                <a:t>expressive</a:t>
              </a:r>
              <a:r>
                <a:rPr lang="it-IT" sz="2002" dirty="0"/>
                <a:t> </a:t>
              </a:r>
              <a:r>
                <a:rPr lang="it-IT" sz="2002" dirty="0" err="1"/>
                <a:t>then</a:t>
              </a:r>
              <a:r>
                <a:rPr lang="it-IT" sz="2002" dirty="0"/>
                <a:t> </a:t>
              </a:r>
              <a:r>
                <a:rPr lang="it-IT" sz="2002" dirty="0" err="1"/>
                <a:t>canonical</a:t>
              </a:r>
              <a:r>
                <a:rPr lang="it-IT" sz="2002" dirty="0"/>
                <a:t> </a:t>
              </a:r>
              <a:r>
                <a:rPr lang="it-IT" sz="2002" dirty="0" err="1"/>
                <a:t>pushdown</a:t>
              </a:r>
              <a:r>
                <a:rPr lang="it-IT" sz="2002" dirty="0"/>
                <a:t> </a:t>
              </a:r>
              <a:r>
                <a:rPr lang="it-IT" sz="2002" dirty="0" err="1"/>
                <a:t>automata</a:t>
              </a:r>
              <a:r>
                <a:rPr lang="it-IT" sz="2002" dirty="0"/>
                <a:t>, </a:t>
              </a:r>
              <a:r>
                <a:rPr lang="it-IT" sz="2002" dirty="0" err="1"/>
                <a:t>but</a:t>
              </a:r>
              <a:r>
                <a:rPr lang="it-IT" sz="2002" dirty="0"/>
                <a:t> </a:t>
              </a:r>
              <a:r>
                <a:rPr lang="it-IT" sz="2002" dirty="0" err="1"/>
                <a:t>they</a:t>
              </a:r>
              <a:r>
                <a:rPr lang="it-IT" sz="2002" dirty="0"/>
                <a:t> are more </a:t>
              </a:r>
              <a:r>
                <a:rPr lang="it-IT" sz="2002" dirty="0" err="1"/>
                <a:t>interesting</a:t>
              </a:r>
              <a:r>
                <a:rPr lang="it-IT" sz="2002" dirty="0"/>
                <a:t> </a:t>
              </a:r>
              <a:r>
                <a:rPr lang="it-IT" sz="2002" dirty="0" err="1"/>
                <a:t>since</a:t>
              </a:r>
              <a:r>
                <a:rPr lang="it-IT" sz="2002" dirty="0"/>
                <a:t> </a:t>
              </a:r>
              <a:r>
                <a:rPr lang="it-IT" sz="2002" dirty="0" err="1"/>
                <a:t>problems</a:t>
              </a:r>
              <a:r>
                <a:rPr lang="it-IT" sz="2002" dirty="0"/>
                <a:t> like </a:t>
              </a:r>
              <a:r>
                <a:rPr lang="it-IT" sz="2002" i="1" dirty="0" err="1"/>
                <a:t>inclusion</a:t>
              </a:r>
              <a:r>
                <a:rPr lang="it-IT" sz="2002" i="1" dirty="0"/>
                <a:t> </a:t>
              </a:r>
              <a:r>
                <a:rPr lang="it-IT" sz="2002" dirty="0"/>
                <a:t>or </a:t>
              </a:r>
              <a:r>
                <a:rPr lang="it-IT" sz="2002" i="1" dirty="0" err="1"/>
                <a:t>universality</a:t>
              </a:r>
              <a:r>
                <a:rPr lang="it-IT" sz="2002" dirty="0"/>
                <a:t> are </a:t>
              </a:r>
              <a:r>
                <a:rPr lang="it-IT" sz="2002" dirty="0" err="1"/>
                <a:t>decidable</a:t>
              </a:r>
              <a:r>
                <a:rPr lang="it-IT" sz="2002" dirty="0"/>
                <a:t>.</a:t>
              </a:r>
            </a:p>
            <a:p>
              <a:endParaRPr lang="it-IT" sz="2002" dirty="0"/>
            </a:p>
            <a:p>
              <a:r>
                <a:rPr lang="it-IT" sz="2002" dirty="0"/>
                <a:t>A non-</a:t>
              </a:r>
              <a:r>
                <a:rPr lang="it-IT" sz="2002" dirty="0" err="1"/>
                <a:t>deterministic</a:t>
              </a:r>
              <a:r>
                <a:rPr lang="it-IT" sz="2002" dirty="0"/>
                <a:t> VPA can be </a:t>
              </a:r>
              <a:r>
                <a:rPr lang="it-IT" sz="2002" dirty="0" err="1"/>
                <a:t>determinized</a:t>
              </a:r>
              <a:r>
                <a:rPr lang="it-IT" sz="2002" dirty="0"/>
                <a:t> </a:t>
              </a:r>
              <a:r>
                <a:rPr lang="it-IT" sz="2002" dirty="0" err="1"/>
                <a:t>implying</a:t>
              </a:r>
              <a:r>
                <a:rPr lang="it-IT" sz="2002" dirty="0"/>
                <a:t> </a:t>
              </a:r>
              <a:r>
                <a:rPr lang="it-IT" sz="2002" dirty="0" err="1"/>
                <a:t>that</a:t>
              </a:r>
              <a:r>
                <a:rPr lang="it-IT" sz="2002" dirty="0"/>
                <a:t> </a:t>
              </a:r>
              <a:r>
                <a:rPr lang="it-IT" sz="2002" dirty="0" err="1"/>
                <a:t>every</a:t>
              </a:r>
              <a:r>
                <a:rPr lang="it-IT" sz="2002" dirty="0"/>
                <a:t> </a:t>
              </a:r>
              <a:r>
                <a:rPr lang="it-IT" sz="2002" dirty="0" err="1"/>
                <a:t>logic</a:t>
              </a:r>
              <a:r>
                <a:rPr lang="it-IT" sz="2002" dirty="0"/>
                <a:t> </a:t>
              </a:r>
              <a:r>
                <a:rPr lang="it-IT" sz="2002" dirty="0" err="1"/>
                <a:t>operation</a:t>
              </a:r>
              <a:r>
                <a:rPr lang="it-IT" sz="2002" dirty="0"/>
                <a:t> </a:t>
              </a:r>
              <a:r>
                <a:rPr lang="it-IT" sz="2002" dirty="0" err="1"/>
                <a:t>between</a:t>
              </a:r>
              <a:r>
                <a:rPr lang="it-IT" sz="2002" dirty="0"/>
                <a:t> </a:t>
              </a:r>
              <a:r>
                <a:rPr lang="it-IT" sz="2002" dirty="0" err="1"/>
                <a:t>two</a:t>
              </a:r>
              <a:r>
                <a:rPr lang="it-IT" sz="2002" dirty="0"/>
                <a:t> VPA </a:t>
              </a:r>
              <a:r>
                <a:rPr lang="it-IT" sz="2002" dirty="0" err="1"/>
                <a:t>is</a:t>
              </a:r>
              <a:r>
                <a:rPr lang="it-IT" sz="2002" dirty="0"/>
                <a:t> </a:t>
              </a:r>
              <a:r>
                <a:rPr lang="it-IT" sz="2002" dirty="0" err="1"/>
                <a:t>also</a:t>
              </a:r>
              <a:r>
                <a:rPr lang="it-IT" sz="2002" dirty="0"/>
                <a:t> </a:t>
              </a:r>
              <a:r>
                <a:rPr lang="it-IT" sz="2002" dirty="0" err="1"/>
                <a:t>decidable</a:t>
              </a:r>
              <a:r>
                <a:rPr lang="it-IT" sz="2002" dirty="0"/>
                <a:t>.</a:t>
              </a:r>
            </a:p>
          </p:txBody>
        </p:sp>
      </p:grpSp>
      <p:grpSp>
        <p:nvGrpSpPr>
          <p:cNvPr id="115" name="Gruppo 114">
            <a:extLst>
              <a:ext uri="{FF2B5EF4-FFF2-40B4-BE49-F238E27FC236}">
                <a16:creationId xmlns:a16="http://schemas.microsoft.com/office/drawing/2014/main" id="{541EEEFC-97CA-BDAF-BD96-3C1200C74373}"/>
              </a:ext>
            </a:extLst>
          </p:cNvPr>
          <p:cNvGrpSpPr/>
          <p:nvPr/>
        </p:nvGrpSpPr>
        <p:grpSpPr>
          <a:xfrm>
            <a:off x="3194247" y="21775506"/>
            <a:ext cx="7130439" cy="5264031"/>
            <a:chOff x="10309263" y="11679984"/>
            <a:chExt cx="2498396" cy="1974903"/>
          </a:xfrm>
        </p:grpSpPr>
        <p:grpSp>
          <p:nvGrpSpPr>
            <p:cNvPr id="116" name="Gruppo 115">
              <a:extLst>
                <a:ext uri="{FF2B5EF4-FFF2-40B4-BE49-F238E27FC236}">
                  <a16:creationId xmlns:a16="http://schemas.microsoft.com/office/drawing/2014/main" id="{1EB0C035-AAAD-8DD1-D0DC-1B50158E22DC}"/>
                </a:ext>
              </a:extLst>
            </p:cNvPr>
            <p:cNvGrpSpPr/>
            <p:nvPr/>
          </p:nvGrpSpPr>
          <p:grpSpPr>
            <a:xfrm>
              <a:off x="10309263" y="11679984"/>
              <a:ext cx="2498396" cy="1974903"/>
              <a:chOff x="3407415" y="1866967"/>
              <a:chExt cx="2668382" cy="2240265"/>
            </a:xfrm>
          </p:grpSpPr>
          <p:grpSp>
            <p:nvGrpSpPr>
              <p:cNvPr id="118" name="Gruppo 117">
                <a:extLst>
                  <a:ext uri="{FF2B5EF4-FFF2-40B4-BE49-F238E27FC236}">
                    <a16:creationId xmlns:a16="http://schemas.microsoft.com/office/drawing/2014/main" id="{0C62AF6A-AB65-7DC7-95F1-440ECD1514DA}"/>
                  </a:ext>
                </a:extLst>
              </p:cNvPr>
              <p:cNvGrpSpPr/>
              <p:nvPr/>
            </p:nvGrpSpPr>
            <p:grpSpPr>
              <a:xfrm>
                <a:off x="3458367" y="1866967"/>
                <a:ext cx="2617429" cy="2240265"/>
                <a:chOff x="3393459" y="1860117"/>
                <a:chExt cx="2617429" cy="2240266"/>
              </a:xfrm>
            </p:grpSpPr>
            <p:sp>
              <p:nvSpPr>
                <p:cNvPr id="120" name="Rettangolo con angoli arrotondati 119">
                  <a:extLst>
                    <a:ext uri="{FF2B5EF4-FFF2-40B4-BE49-F238E27FC236}">
                      <a16:creationId xmlns:a16="http://schemas.microsoft.com/office/drawing/2014/main" id="{868AC691-BF91-0A89-C4EC-ECF47048A773}"/>
                    </a:ext>
                  </a:extLst>
                </p:cNvPr>
                <p:cNvSpPr/>
                <p:nvPr/>
              </p:nvSpPr>
              <p:spPr>
                <a:xfrm>
                  <a:off x="3393459" y="1860117"/>
                  <a:ext cx="2617429" cy="2240266"/>
                </a:xfrm>
                <a:prstGeom prst="round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sz="3186" dirty="0"/>
                </a:p>
              </p:txBody>
            </p:sp>
            <p:sp>
              <p:nvSpPr>
                <p:cNvPr id="121" name="Rettangolo con angoli arrotondati 120">
                  <a:extLst>
                    <a:ext uri="{FF2B5EF4-FFF2-40B4-BE49-F238E27FC236}">
                      <a16:creationId xmlns:a16="http://schemas.microsoft.com/office/drawing/2014/main" id="{F3091D48-2299-39EA-C778-941847317BD3}"/>
                    </a:ext>
                  </a:extLst>
                </p:cNvPr>
                <p:cNvSpPr/>
                <p:nvPr/>
              </p:nvSpPr>
              <p:spPr>
                <a:xfrm>
                  <a:off x="3429000" y="2457865"/>
                  <a:ext cx="2546349" cy="1616624"/>
                </a:xfrm>
                <a:prstGeom prst="roundRect">
                  <a:avLst/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sz="1692" dirty="0" err="1"/>
                </a:p>
              </p:txBody>
            </p:sp>
            <p:sp>
              <p:nvSpPr>
                <p:cNvPr id="122" name="Rettangolo 121">
                  <a:extLst>
                    <a:ext uri="{FF2B5EF4-FFF2-40B4-BE49-F238E27FC236}">
                      <a16:creationId xmlns:a16="http://schemas.microsoft.com/office/drawing/2014/main" id="{39A5AA7E-9AA2-1279-CEA1-CFED3B088B7B}"/>
                    </a:ext>
                  </a:extLst>
                </p:cNvPr>
                <p:cNvSpPr/>
                <p:nvPr/>
              </p:nvSpPr>
              <p:spPr>
                <a:xfrm>
                  <a:off x="3429000" y="2457865"/>
                  <a:ext cx="2546349" cy="52238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sz="1692" dirty="0" err="1"/>
                </a:p>
              </p:txBody>
            </p:sp>
          </p:grpSp>
          <p:sp>
            <p:nvSpPr>
              <p:cNvPr id="119" name="CasellaDiTesto 118">
                <a:extLst>
                  <a:ext uri="{FF2B5EF4-FFF2-40B4-BE49-F238E27FC236}">
                    <a16:creationId xmlns:a16="http://schemas.microsoft.com/office/drawing/2014/main" id="{3EC595FB-3747-4A2E-F09A-C8F12AF1F34F}"/>
                  </a:ext>
                </a:extLst>
              </p:cNvPr>
              <p:cNvSpPr txBox="1"/>
              <p:nvPr/>
            </p:nvSpPr>
            <p:spPr>
              <a:xfrm>
                <a:off x="3407415" y="2048095"/>
                <a:ext cx="2668382" cy="2794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it-IT" sz="3666" dirty="0" err="1">
                    <a:solidFill>
                      <a:schemeClr val="bg1"/>
                    </a:solidFill>
                  </a:rPr>
                  <a:t>Discriminatio</a:t>
                </a:r>
                <a:r>
                  <a:rPr lang="it-IT" sz="3666" dirty="0">
                    <a:solidFill>
                      <a:schemeClr val="bg1"/>
                    </a:solidFill>
                  </a:rPr>
                  <a:t> </a:t>
                </a:r>
                <a:r>
                  <a:rPr lang="it-IT" sz="3666" dirty="0" err="1">
                    <a:solidFill>
                      <a:schemeClr val="bg1"/>
                    </a:solidFill>
                  </a:rPr>
                  <a:t>Tree</a:t>
                </a:r>
                <a:endParaRPr lang="it-IT" sz="3666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17" name="CasellaDiTesto 116">
              <a:extLst>
                <a:ext uri="{FF2B5EF4-FFF2-40B4-BE49-F238E27FC236}">
                  <a16:creationId xmlns:a16="http://schemas.microsoft.com/office/drawing/2014/main" id="{3AA9FF5C-AA87-A0B2-93F5-7087C0E14355}"/>
                </a:ext>
              </a:extLst>
            </p:cNvPr>
            <p:cNvSpPr txBox="1"/>
            <p:nvPr/>
          </p:nvSpPr>
          <p:spPr>
            <a:xfrm>
              <a:off x="10416137" y="12231732"/>
              <a:ext cx="2332354" cy="4882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619" dirty="0"/>
                <a:t>XML (eXtensible Markup Language) </a:t>
              </a:r>
              <a:r>
                <a:rPr lang="it-IT" sz="2619" dirty="0" err="1"/>
                <a:t>is</a:t>
              </a:r>
              <a:r>
                <a:rPr lang="it-IT" sz="2619" dirty="0"/>
                <a:t> a standard format for data </a:t>
              </a:r>
              <a:r>
                <a:rPr lang="it-IT" sz="2619" dirty="0" err="1"/>
                <a:t>exchange</a:t>
              </a:r>
              <a:r>
                <a:rPr lang="it-IT" sz="2619" dirty="0"/>
                <a:t>.</a:t>
              </a:r>
            </a:p>
            <a:p>
              <a:r>
                <a:rPr lang="it-IT" sz="2619" dirty="0"/>
                <a:t> </a:t>
              </a:r>
            </a:p>
          </p:txBody>
        </p:sp>
      </p:grpSp>
      <p:pic>
        <p:nvPicPr>
          <p:cNvPr id="33" name="Immagine 32">
            <a:extLst>
              <a:ext uri="{FF2B5EF4-FFF2-40B4-BE49-F238E27FC236}">
                <a16:creationId xmlns:a16="http://schemas.microsoft.com/office/drawing/2014/main" id="{E0D0A6D1-61A1-D244-B70A-4825E0B25D8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315" y="1698906"/>
            <a:ext cx="5962203" cy="2146393"/>
          </a:xfrm>
          <a:prstGeom prst="rect">
            <a:avLst/>
          </a:prstGeom>
        </p:spPr>
      </p:pic>
      <p:grpSp>
        <p:nvGrpSpPr>
          <p:cNvPr id="46" name="Gruppo 45">
            <a:extLst>
              <a:ext uri="{FF2B5EF4-FFF2-40B4-BE49-F238E27FC236}">
                <a16:creationId xmlns:a16="http://schemas.microsoft.com/office/drawing/2014/main" id="{B459EE1F-8057-61DC-221C-0839C5956515}"/>
              </a:ext>
            </a:extLst>
          </p:cNvPr>
          <p:cNvGrpSpPr/>
          <p:nvPr/>
        </p:nvGrpSpPr>
        <p:grpSpPr>
          <a:xfrm>
            <a:off x="16760830" y="5875511"/>
            <a:ext cx="8477516" cy="5264031"/>
            <a:chOff x="16812871" y="4288325"/>
            <a:chExt cx="8467736" cy="5257958"/>
          </a:xfrm>
        </p:grpSpPr>
        <p:grpSp>
          <p:nvGrpSpPr>
            <p:cNvPr id="58" name="Gruppo 57">
              <a:extLst>
                <a:ext uri="{FF2B5EF4-FFF2-40B4-BE49-F238E27FC236}">
                  <a16:creationId xmlns:a16="http://schemas.microsoft.com/office/drawing/2014/main" id="{1EC68E1B-EABE-98C1-D401-88A9F67A93C1}"/>
                </a:ext>
              </a:extLst>
            </p:cNvPr>
            <p:cNvGrpSpPr/>
            <p:nvPr/>
          </p:nvGrpSpPr>
          <p:grpSpPr>
            <a:xfrm>
              <a:off x="16812871" y="4288325"/>
              <a:ext cx="8467736" cy="5257958"/>
              <a:chOff x="10309263" y="11679984"/>
              <a:chExt cx="2498396" cy="1974903"/>
            </a:xfrm>
          </p:grpSpPr>
          <p:grpSp>
            <p:nvGrpSpPr>
              <p:cNvPr id="59" name="Gruppo 58">
                <a:extLst>
                  <a:ext uri="{FF2B5EF4-FFF2-40B4-BE49-F238E27FC236}">
                    <a16:creationId xmlns:a16="http://schemas.microsoft.com/office/drawing/2014/main" id="{B35FA0EE-CC53-8A09-2394-7DBC11F581EE}"/>
                  </a:ext>
                </a:extLst>
              </p:cNvPr>
              <p:cNvGrpSpPr/>
              <p:nvPr/>
            </p:nvGrpSpPr>
            <p:grpSpPr>
              <a:xfrm>
                <a:off x="10309263" y="11679984"/>
                <a:ext cx="2498396" cy="1974903"/>
                <a:chOff x="3407415" y="1866967"/>
                <a:chExt cx="2668382" cy="2240265"/>
              </a:xfrm>
            </p:grpSpPr>
            <p:grpSp>
              <p:nvGrpSpPr>
                <p:cNvPr id="61" name="Gruppo 60">
                  <a:extLst>
                    <a:ext uri="{FF2B5EF4-FFF2-40B4-BE49-F238E27FC236}">
                      <a16:creationId xmlns:a16="http://schemas.microsoft.com/office/drawing/2014/main" id="{DD999A8E-BE4E-4701-4B09-08430E4E0932}"/>
                    </a:ext>
                  </a:extLst>
                </p:cNvPr>
                <p:cNvGrpSpPr/>
                <p:nvPr/>
              </p:nvGrpSpPr>
              <p:grpSpPr>
                <a:xfrm>
                  <a:off x="3458367" y="1866967"/>
                  <a:ext cx="2617429" cy="2240265"/>
                  <a:chOff x="3393459" y="1860117"/>
                  <a:chExt cx="2617429" cy="2240266"/>
                </a:xfrm>
              </p:grpSpPr>
              <p:sp>
                <p:nvSpPr>
                  <p:cNvPr id="63" name="Rettangolo con angoli arrotondati 62">
                    <a:extLst>
                      <a:ext uri="{FF2B5EF4-FFF2-40B4-BE49-F238E27FC236}">
                        <a16:creationId xmlns:a16="http://schemas.microsoft.com/office/drawing/2014/main" id="{406E43A8-853F-F1AB-C02F-593A8B7DA58A}"/>
                      </a:ext>
                    </a:extLst>
                  </p:cNvPr>
                  <p:cNvSpPr/>
                  <p:nvPr/>
                </p:nvSpPr>
                <p:spPr>
                  <a:xfrm>
                    <a:off x="3393459" y="1860117"/>
                    <a:ext cx="2617429" cy="2240266"/>
                  </a:xfrm>
                  <a:prstGeom prst="round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sz="3186" dirty="0"/>
                  </a:p>
                </p:txBody>
              </p:sp>
              <p:sp>
                <p:nvSpPr>
                  <p:cNvPr id="64" name="Rettangolo con angoli arrotondati 63">
                    <a:extLst>
                      <a:ext uri="{FF2B5EF4-FFF2-40B4-BE49-F238E27FC236}">
                        <a16:creationId xmlns:a16="http://schemas.microsoft.com/office/drawing/2014/main" id="{BDD4E8B0-E49F-4225-3954-7B46E167A5E4}"/>
                      </a:ext>
                    </a:extLst>
                  </p:cNvPr>
                  <p:cNvSpPr/>
                  <p:nvPr/>
                </p:nvSpPr>
                <p:spPr>
                  <a:xfrm>
                    <a:off x="3429000" y="2457865"/>
                    <a:ext cx="2546349" cy="1616624"/>
                  </a:xfrm>
                  <a:prstGeom prst="round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sz="1692" dirty="0" err="1"/>
                  </a:p>
                </p:txBody>
              </p:sp>
              <p:sp>
                <p:nvSpPr>
                  <p:cNvPr id="65" name="Rettangolo 64">
                    <a:extLst>
                      <a:ext uri="{FF2B5EF4-FFF2-40B4-BE49-F238E27FC236}">
                        <a16:creationId xmlns:a16="http://schemas.microsoft.com/office/drawing/2014/main" id="{C663986C-8DFE-842E-5D99-4D8688224C0B}"/>
                      </a:ext>
                    </a:extLst>
                  </p:cNvPr>
                  <p:cNvSpPr/>
                  <p:nvPr/>
                </p:nvSpPr>
                <p:spPr>
                  <a:xfrm>
                    <a:off x="3429000" y="2456247"/>
                    <a:ext cx="2546349" cy="522385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sz="1692" dirty="0" err="1"/>
                  </a:p>
                </p:txBody>
              </p:sp>
            </p:grpSp>
            <p:sp>
              <p:nvSpPr>
                <p:cNvPr id="62" name="CasellaDiTesto 61">
                  <a:extLst>
                    <a:ext uri="{FF2B5EF4-FFF2-40B4-BE49-F238E27FC236}">
                      <a16:creationId xmlns:a16="http://schemas.microsoft.com/office/drawing/2014/main" id="{53D297F4-91BD-1ECE-6823-371BC68888C2}"/>
                    </a:ext>
                  </a:extLst>
                </p:cNvPr>
                <p:cNvSpPr txBox="1"/>
                <p:nvPr/>
              </p:nvSpPr>
              <p:spPr>
                <a:xfrm>
                  <a:off x="3407415" y="2048095"/>
                  <a:ext cx="2668382" cy="279454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it-IT" sz="3666" dirty="0">
                      <a:solidFill>
                        <a:schemeClr val="bg1"/>
                      </a:solidFill>
                    </a:rPr>
                    <a:t>Learning</a:t>
                  </a:r>
                </a:p>
              </p:txBody>
            </p:sp>
          </p:grpSp>
          <p:sp>
            <p:nvSpPr>
              <p:cNvPr id="60" name="CasellaDiTesto 59">
                <a:extLst>
                  <a:ext uri="{FF2B5EF4-FFF2-40B4-BE49-F238E27FC236}">
                    <a16:creationId xmlns:a16="http://schemas.microsoft.com/office/drawing/2014/main" id="{A6C15754-5B7F-B84F-06A0-1FE8908F8F0C}"/>
                  </a:ext>
                </a:extLst>
              </p:cNvPr>
              <p:cNvSpPr txBox="1"/>
              <p:nvPr/>
            </p:nvSpPr>
            <p:spPr>
              <a:xfrm>
                <a:off x="10416137" y="12274448"/>
                <a:ext cx="2332354" cy="1502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2002" dirty="0"/>
                  <a:t>The learning </a:t>
                </a:r>
                <a:r>
                  <a:rPr lang="it-IT" sz="2002" dirty="0" err="1"/>
                  <a:t>is</a:t>
                </a:r>
                <a:r>
                  <a:rPr lang="it-IT" sz="2002" dirty="0"/>
                  <a:t> </a:t>
                </a:r>
                <a:r>
                  <a:rPr lang="it-IT" sz="2002" dirty="0" err="1"/>
                  <a:t>based</a:t>
                </a:r>
                <a:r>
                  <a:rPr lang="it-IT" sz="2002" dirty="0"/>
                  <a:t> on the Angluin</a:t>
                </a:r>
                <a:r>
                  <a:rPr lang="it-IT" sz="2002" baseline="30000" dirty="0"/>
                  <a:t>1 </a:t>
                </a:r>
                <a:r>
                  <a:rPr lang="it-IT" sz="2002" dirty="0"/>
                  <a:t>style framework: </a:t>
                </a:r>
              </a:p>
            </p:txBody>
          </p:sp>
        </p:grpSp>
        <p:grpSp>
          <p:nvGrpSpPr>
            <p:cNvPr id="38" name="Gruppo 37">
              <a:extLst>
                <a:ext uri="{FF2B5EF4-FFF2-40B4-BE49-F238E27FC236}">
                  <a16:creationId xmlns:a16="http://schemas.microsoft.com/office/drawing/2014/main" id="{D75EF934-F7FF-5176-6FCA-061062DA04F2}"/>
                </a:ext>
              </a:extLst>
            </p:cNvPr>
            <p:cNvGrpSpPr/>
            <p:nvPr/>
          </p:nvGrpSpPr>
          <p:grpSpPr>
            <a:xfrm>
              <a:off x="17315310" y="6416587"/>
              <a:ext cx="3629555" cy="2645888"/>
              <a:chOff x="16970342" y="6289104"/>
              <a:chExt cx="3854055" cy="3131008"/>
            </a:xfrm>
          </p:grpSpPr>
          <p:pic>
            <p:nvPicPr>
              <p:cNvPr id="35" name="Immagine 34" descr="Immagine che contiene testo, bambola&#10;&#10;Descrizione generata automaticamente">
                <a:extLst>
                  <a:ext uri="{FF2B5EF4-FFF2-40B4-BE49-F238E27FC236}">
                    <a16:creationId xmlns:a16="http://schemas.microsoft.com/office/drawing/2014/main" id="{65467750-F672-943C-DA04-A6DD7DBE2F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970342" y="6289105"/>
                <a:ext cx="1991077" cy="3131007"/>
              </a:xfrm>
              <a:prstGeom prst="rect">
                <a:avLst/>
              </a:prstGeom>
            </p:spPr>
          </p:pic>
          <p:pic>
            <p:nvPicPr>
              <p:cNvPr id="37" name="Immagine 36" descr="Immagine che contiene persona&#10;&#10;Descrizione generata automaticamente">
                <a:extLst>
                  <a:ext uri="{FF2B5EF4-FFF2-40B4-BE49-F238E27FC236}">
                    <a16:creationId xmlns:a16="http://schemas.microsoft.com/office/drawing/2014/main" id="{8269E909-FFE7-C0D2-E181-64527FE7E2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961419" y="6289104"/>
                <a:ext cx="1862978" cy="3131007"/>
              </a:xfrm>
              <a:prstGeom prst="rect">
                <a:avLst/>
              </a:prstGeom>
            </p:spPr>
          </p:pic>
        </p:grpSp>
        <p:sp>
          <p:nvSpPr>
            <p:cNvPr id="39" name="CasellaDiTesto 38">
              <a:extLst>
                <a:ext uri="{FF2B5EF4-FFF2-40B4-BE49-F238E27FC236}">
                  <a16:creationId xmlns:a16="http://schemas.microsoft.com/office/drawing/2014/main" id="{4EA1EDCF-0626-CF52-F69A-9ED016F578AD}"/>
                </a:ext>
              </a:extLst>
            </p:cNvPr>
            <p:cNvSpPr txBox="1"/>
            <p:nvPr/>
          </p:nvSpPr>
          <p:spPr>
            <a:xfrm>
              <a:off x="21046739" y="6334925"/>
              <a:ext cx="4051125" cy="3170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002" dirty="0"/>
                <a:t>A </a:t>
              </a:r>
              <a:r>
                <a:rPr lang="it-IT" sz="2002" dirty="0" err="1"/>
                <a:t>Learner</a:t>
              </a:r>
              <a:r>
                <a:rPr lang="it-IT" sz="2002" dirty="0"/>
                <a:t> </a:t>
              </a:r>
              <a:r>
                <a:rPr lang="it-IT" sz="2002" dirty="0" err="1"/>
                <a:t>wants</a:t>
              </a:r>
              <a:r>
                <a:rPr lang="it-IT" sz="2002" dirty="0"/>
                <a:t> to </a:t>
              </a:r>
              <a:r>
                <a:rPr lang="it-IT" sz="2002" dirty="0" err="1"/>
                <a:t>learn</a:t>
              </a:r>
              <a:r>
                <a:rPr lang="it-IT" sz="2002" dirty="0"/>
                <a:t> a </a:t>
              </a:r>
              <a:r>
                <a:rPr lang="it-IT" sz="2002" dirty="0" err="1"/>
                <a:t>language</a:t>
              </a:r>
              <a:r>
                <a:rPr lang="it-IT" sz="2002" dirty="0"/>
                <a:t> </a:t>
              </a:r>
              <a:r>
                <a:rPr lang="it-IT" sz="2002" b="1" dirty="0"/>
                <a:t>U</a:t>
              </a:r>
              <a:r>
                <a:rPr lang="it-IT" sz="2002" dirty="0"/>
                <a:t> and can </a:t>
              </a:r>
              <a:r>
                <a:rPr lang="it-IT" sz="2002" dirty="0" err="1"/>
                <a:t>ask</a:t>
              </a:r>
              <a:r>
                <a:rPr lang="it-IT" sz="2002" dirty="0"/>
                <a:t> to a </a:t>
              </a:r>
              <a:r>
                <a:rPr lang="it-IT" sz="2002" dirty="0" err="1"/>
                <a:t>teacher</a:t>
              </a:r>
              <a:r>
                <a:rPr lang="it-IT" sz="2002" dirty="0"/>
                <a:t> for </a:t>
              </a:r>
            </a:p>
            <a:p>
              <a:pPr marL="286093" indent="-286093">
                <a:buFont typeface="Arial" panose="020B0604020202020204" pitchFamily="34" charset="0"/>
                <a:buChar char="•"/>
              </a:pPr>
              <a:r>
                <a:rPr lang="it-IT" sz="2002" dirty="0" err="1"/>
                <a:t>Mermbership</a:t>
              </a:r>
              <a:r>
                <a:rPr lang="it-IT" sz="2002" dirty="0"/>
                <a:t> queries : a word </a:t>
              </a:r>
              <a:r>
                <a:rPr lang="it-IT" sz="2002" dirty="0" err="1"/>
                <a:t>is</a:t>
              </a:r>
              <a:r>
                <a:rPr lang="it-IT" sz="2002" dirty="0"/>
                <a:t> in </a:t>
              </a:r>
              <a:r>
                <a:rPr lang="it-IT" sz="2002" b="1" dirty="0"/>
                <a:t>U</a:t>
              </a:r>
              <a:r>
                <a:rPr lang="it-IT" sz="2002" dirty="0"/>
                <a:t> ?</a:t>
              </a:r>
            </a:p>
            <a:p>
              <a:pPr marL="286093" indent="-286093">
                <a:buFont typeface="Arial" panose="020B0604020202020204" pitchFamily="34" charset="0"/>
                <a:buChar char="•"/>
              </a:pPr>
              <a:r>
                <a:rPr lang="it-IT" sz="2002" dirty="0" err="1"/>
                <a:t>Equivalence</a:t>
              </a:r>
              <a:r>
                <a:rPr lang="it-IT" sz="2002" dirty="0"/>
                <a:t> queries : the </a:t>
              </a:r>
              <a:r>
                <a:rPr lang="it-IT" sz="2002" dirty="0" err="1"/>
                <a:t>learner</a:t>
              </a:r>
              <a:r>
                <a:rPr lang="it-IT" sz="2002" dirty="0"/>
                <a:t> </a:t>
              </a:r>
              <a:r>
                <a:rPr lang="it-IT" sz="2002" dirty="0" err="1"/>
                <a:t>sends</a:t>
              </a:r>
              <a:r>
                <a:rPr lang="it-IT" sz="2002" dirty="0"/>
                <a:t> a </a:t>
              </a:r>
              <a:r>
                <a:rPr lang="it-IT" sz="2002" dirty="0" err="1"/>
                <a:t>conjecture</a:t>
              </a:r>
              <a:r>
                <a:rPr lang="it-IT" sz="2002" dirty="0"/>
                <a:t> </a:t>
              </a:r>
              <a:r>
                <a:rPr lang="it-IT" sz="2002" b="1" dirty="0"/>
                <a:t>C</a:t>
              </a:r>
              <a:r>
                <a:rPr lang="it-IT" sz="2002" dirty="0"/>
                <a:t> and </a:t>
              </a:r>
              <a:r>
                <a:rPr lang="it-IT" sz="2002" dirty="0" err="1"/>
                <a:t>receives</a:t>
              </a:r>
              <a:r>
                <a:rPr lang="it-IT" sz="2002" dirty="0"/>
                <a:t> a positive </a:t>
              </a:r>
              <a:r>
                <a:rPr lang="it-IT" sz="2002" dirty="0" err="1"/>
                <a:t>answer</a:t>
              </a:r>
              <a:r>
                <a:rPr lang="it-IT" sz="2002" dirty="0"/>
                <a:t> </a:t>
              </a:r>
              <a:r>
                <a:rPr lang="it-IT" sz="2002" dirty="0" err="1"/>
                <a:t>if</a:t>
              </a:r>
              <a:r>
                <a:rPr lang="it-IT" sz="2002" dirty="0"/>
                <a:t> </a:t>
              </a:r>
              <a:r>
                <a:rPr lang="it-IT" sz="2002" b="1" dirty="0"/>
                <a:t>C </a:t>
              </a:r>
              <a:r>
                <a:rPr lang="it-IT" sz="2002" dirty="0"/>
                <a:t>≡ </a:t>
              </a:r>
              <a:r>
                <a:rPr lang="it-IT" sz="2002" b="1" dirty="0"/>
                <a:t>U</a:t>
              </a:r>
              <a:r>
                <a:rPr lang="it-IT" sz="2002" dirty="0"/>
                <a:t>, a counter-</a:t>
              </a:r>
              <a:r>
                <a:rPr lang="it-IT" sz="2002" dirty="0" err="1"/>
                <a:t>example</a:t>
              </a:r>
              <a:r>
                <a:rPr lang="it-IT" sz="2002" dirty="0"/>
                <a:t> on the </a:t>
              </a:r>
              <a:r>
                <a:rPr lang="it-IT" sz="2002" dirty="0" err="1"/>
                <a:t>other</a:t>
              </a:r>
              <a:r>
                <a:rPr lang="it-IT" sz="2002" dirty="0"/>
                <a:t> case</a:t>
              </a:r>
              <a:endParaRPr lang="it-IT" sz="2002" b="1" dirty="0"/>
            </a:p>
          </p:txBody>
        </p:sp>
      </p:grpSp>
      <p:sp>
        <p:nvSpPr>
          <p:cNvPr id="131" name="Bolla: nuvola 130">
            <a:extLst>
              <a:ext uri="{FF2B5EF4-FFF2-40B4-BE49-F238E27FC236}">
                <a16:creationId xmlns:a16="http://schemas.microsoft.com/office/drawing/2014/main" id="{C115F1FA-AC46-55F1-5ADF-00B0E5B984DC}"/>
              </a:ext>
            </a:extLst>
          </p:cNvPr>
          <p:cNvSpPr/>
          <p:nvPr/>
        </p:nvSpPr>
        <p:spPr>
          <a:xfrm>
            <a:off x="823232" y="13815442"/>
            <a:ext cx="6289443" cy="1458800"/>
          </a:xfrm>
          <a:prstGeom prst="cloudCallout">
            <a:avLst>
              <a:gd name="adj1" fmla="val 22653"/>
              <a:gd name="adj2" fmla="val -651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2" dirty="0" err="1"/>
              <a:t>Acceptance</a:t>
            </a:r>
            <a:r>
              <a:rPr lang="it-IT" sz="2002" dirty="0"/>
              <a:t> for XML : </a:t>
            </a:r>
          </a:p>
          <a:p>
            <a:pPr algn="ctr"/>
            <a:r>
              <a:rPr lang="it-IT" sz="2002" dirty="0" err="1"/>
              <a:t>Empty</a:t>
            </a:r>
            <a:r>
              <a:rPr lang="it-IT" sz="2002" dirty="0"/>
              <a:t> stack + </a:t>
            </a:r>
            <a:r>
              <a:rPr lang="it-IT" sz="2002" dirty="0" err="1"/>
              <a:t>final</a:t>
            </a:r>
            <a:r>
              <a:rPr lang="it-IT" sz="2002" dirty="0"/>
              <a:t> </a:t>
            </a:r>
            <a:r>
              <a:rPr lang="it-IT" sz="2002" dirty="0" err="1"/>
              <a:t>states</a:t>
            </a:r>
            <a:endParaRPr lang="it-IT" sz="2002" dirty="0"/>
          </a:p>
        </p:txBody>
      </p:sp>
      <p:grpSp>
        <p:nvGrpSpPr>
          <p:cNvPr id="134" name="Gruppo 133">
            <a:extLst>
              <a:ext uri="{FF2B5EF4-FFF2-40B4-BE49-F238E27FC236}">
                <a16:creationId xmlns:a16="http://schemas.microsoft.com/office/drawing/2014/main" id="{893832A7-2F68-E0B1-7EB1-1FE0A85E3771}"/>
              </a:ext>
            </a:extLst>
          </p:cNvPr>
          <p:cNvGrpSpPr/>
          <p:nvPr/>
        </p:nvGrpSpPr>
        <p:grpSpPr>
          <a:xfrm>
            <a:off x="9870917" y="15968547"/>
            <a:ext cx="5815419" cy="3798638"/>
            <a:chOff x="10309263" y="11679984"/>
            <a:chExt cx="2498396" cy="1974903"/>
          </a:xfrm>
        </p:grpSpPr>
        <p:grpSp>
          <p:nvGrpSpPr>
            <p:cNvPr id="135" name="Gruppo 134">
              <a:extLst>
                <a:ext uri="{FF2B5EF4-FFF2-40B4-BE49-F238E27FC236}">
                  <a16:creationId xmlns:a16="http://schemas.microsoft.com/office/drawing/2014/main" id="{EA3D484B-5554-EDCB-14A8-E9789A5EEA30}"/>
                </a:ext>
              </a:extLst>
            </p:cNvPr>
            <p:cNvGrpSpPr/>
            <p:nvPr/>
          </p:nvGrpSpPr>
          <p:grpSpPr>
            <a:xfrm>
              <a:off x="10309263" y="11679984"/>
              <a:ext cx="2498396" cy="1974903"/>
              <a:chOff x="3407415" y="1866967"/>
              <a:chExt cx="2668382" cy="2240265"/>
            </a:xfrm>
          </p:grpSpPr>
          <p:grpSp>
            <p:nvGrpSpPr>
              <p:cNvPr id="137" name="Gruppo 136">
                <a:extLst>
                  <a:ext uri="{FF2B5EF4-FFF2-40B4-BE49-F238E27FC236}">
                    <a16:creationId xmlns:a16="http://schemas.microsoft.com/office/drawing/2014/main" id="{39867753-43A0-D5C9-09A7-3C1A9F5F8490}"/>
                  </a:ext>
                </a:extLst>
              </p:cNvPr>
              <p:cNvGrpSpPr/>
              <p:nvPr/>
            </p:nvGrpSpPr>
            <p:grpSpPr>
              <a:xfrm>
                <a:off x="3458367" y="1866967"/>
                <a:ext cx="2617429" cy="2240265"/>
                <a:chOff x="3393459" y="1860117"/>
                <a:chExt cx="2617429" cy="2240266"/>
              </a:xfrm>
            </p:grpSpPr>
            <p:sp>
              <p:nvSpPr>
                <p:cNvPr id="139" name="Rettangolo con angoli arrotondati 138">
                  <a:extLst>
                    <a:ext uri="{FF2B5EF4-FFF2-40B4-BE49-F238E27FC236}">
                      <a16:creationId xmlns:a16="http://schemas.microsoft.com/office/drawing/2014/main" id="{F1108C8A-A030-B4FB-26C2-30CDF1C319F7}"/>
                    </a:ext>
                  </a:extLst>
                </p:cNvPr>
                <p:cNvSpPr/>
                <p:nvPr/>
              </p:nvSpPr>
              <p:spPr>
                <a:xfrm>
                  <a:off x="3393459" y="1860117"/>
                  <a:ext cx="2617429" cy="2240266"/>
                </a:xfrm>
                <a:prstGeom prst="round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sz="3186" dirty="0"/>
                </a:p>
              </p:txBody>
            </p:sp>
            <p:sp>
              <p:nvSpPr>
                <p:cNvPr id="140" name="Rettangolo con angoli arrotondati 139">
                  <a:extLst>
                    <a:ext uri="{FF2B5EF4-FFF2-40B4-BE49-F238E27FC236}">
                      <a16:creationId xmlns:a16="http://schemas.microsoft.com/office/drawing/2014/main" id="{8669CECB-8350-D663-37D5-96F867F4DFE5}"/>
                    </a:ext>
                  </a:extLst>
                </p:cNvPr>
                <p:cNvSpPr/>
                <p:nvPr/>
              </p:nvSpPr>
              <p:spPr>
                <a:xfrm>
                  <a:off x="3429000" y="2457865"/>
                  <a:ext cx="2546349" cy="1616624"/>
                </a:xfrm>
                <a:prstGeom prst="roundRect">
                  <a:avLst/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sz="1692" dirty="0" err="1"/>
                </a:p>
              </p:txBody>
            </p:sp>
            <p:sp>
              <p:nvSpPr>
                <p:cNvPr id="141" name="Rettangolo 140">
                  <a:extLst>
                    <a:ext uri="{FF2B5EF4-FFF2-40B4-BE49-F238E27FC236}">
                      <a16:creationId xmlns:a16="http://schemas.microsoft.com/office/drawing/2014/main" id="{70344BAF-38F5-26E6-A458-864C745ADED9}"/>
                    </a:ext>
                  </a:extLst>
                </p:cNvPr>
                <p:cNvSpPr/>
                <p:nvPr/>
              </p:nvSpPr>
              <p:spPr>
                <a:xfrm>
                  <a:off x="3429000" y="2457865"/>
                  <a:ext cx="2546349" cy="52238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sz="1692" dirty="0" err="1"/>
                </a:p>
              </p:txBody>
            </p:sp>
          </p:grpSp>
          <p:sp>
            <p:nvSpPr>
              <p:cNvPr id="138" name="CasellaDiTesto 137">
                <a:extLst>
                  <a:ext uri="{FF2B5EF4-FFF2-40B4-BE49-F238E27FC236}">
                    <a16:creationId xmlns:a16="http://schemas.microsoft.com/office/drawing/2014/main" id="{11983E08-1195-3DCD-1DDB-70F3CCFCE4B4}"/>
                  </a:ext>
                </a:extLst>
              </p:cNvPr>
              <p:cNvSpPr txBox="1"/>
              <p:nvPr/>
            </p:nvSpPr>
            <p:spPr>
              <a:xfrm>
                <a:off x="3407415" y="1994023"/>
                <a:ext cx="2668382" cy="3875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it-IT" sz="3666" dirty="0">
                    <a:solidFill>
                      <a:schemeClr val="bg1"/>
                    </a:solidFill>
                  </a:rPr>
                  <a:t>«</a:t>
                </a:r>
                <a:r>
                  <a:rPr lang="it-IT" sz="3666" dirty="0" err="1">
                    <a:solidFill>
                      <a:schemeClr val="bg1"/>
                    </a:solidFill>
                  </a:rPr>
                  <a:t>Canonical</a:t>
                </a:r>
                <a:r>
                  <a:rPr lang="it-IT" sz="3666" dirty="0">
                    <a:solidFill>
                      <a:schemeClr val="bg1"/>
                    </a:solidFill>
                  </a:rPr>
                  <a:t>» VPA</a:t>
                </a:r>
              </a:p>
            </p:txBody>
          </p:sp>
        </p:grpSp>
        <p:sp>
          <p:nvSpPr>
            <p:cNvPr id="136" name="CasellaDiTesto 135">
              <a:extLst>
                <a:ext uri="{FF2B5EF4-FFF2-40B4-BE49-F238E27FC236}">
                  <a16:creationId xmlns:a16="http://schemas.microsoft.com/office/drawing/2014/main" id="{03F0BD8C-4861-F649-A67B-D06858F7C958}"/>
                </a:ext>
              </a:extLst>
            </p:cNvPr>
            <p:cNvSpPr txBox="1"/>
            <p:nvPr/>
          </p:nvSpPr>
          <p:spPr>
            <a:xfrm>
              <a:off x="10416137" y="12231732"/>
              <a:ext cx="2332354" cy="2578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it-IT" sz="2619" dirty="0"/>
            </a:p>
          </p:txBody>
        </p:sp>
      </p:grpSp>
      <p:pic>
        <p:nvPicPr>
          <p:cNvPr id="48" name="Elemento grafico 47">
            <a:extLst>
              <a:ext uri="{FF2B5EF4-FFF2-40B4-BE49-F238E27FC236}">
                <a16:creationId xmlns:a16="http://schemas.microsoft.com/office/drawing/2014/main" id="{7F7265DA-1E01-C1BA-CF47-F57365EBCC2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1411937" y="15242627"/>
            <a:ext cx="4500992" cy="3308992"/>
          </a:xfrm>
          <a:prstGeom prst="rect">
            <a:avLst/>
          </a:prstGeom>
        </p:spPr>
      </p:pic>
      <p:pic>
        <p:nvPicPr>
          <p:cNvPr id="50" name="Immagine 49">
            <a:extLst>
              <a:ext uri="{FF2B5EF4-FFF2-40B4-BE49-F238E27FC236}">
                <a16:creationId xmlns:a16="http://schemas.microsoft.com/office/drawing/2014/main" id="{9A0D9C21-81DC-09E2-6D00-9449D21E03D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7013844" y="15112348"/>
            <a:ext cx="4210082" cy="521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114791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uppo 16">
            <a:extLst>
              <a:ext uri="{FF2B5EF4-FFF2-40B4-BE49-F238E27FC236}">
                <a16:creationId xmlns:a16="http://schemas.microsoft.com/office/drawing/2014/main" id="{B21620F6-228A-EEE2-4ABD-0538083AA736}"/>
              </a:ext>
            </a:extLst>
          </p:cNvPr>
          <p:cNvGrpSpPr/>
          <p:nvPr/>
        </p:nvGrpSpPr>
        <p:grpSpPr>
          <a:xfrm>
            <a:off x="21451553" y="12749281"/>
            <a:ext cx="7008142" cy="10187484"/>
            <a:chOff x="21294547" y="11157475"/>
            <a:chExt cx="8679858" cy="14413229"/>
          </a:xfrm>
        </p:grpSpPr>
        <p:grpSp>
          <p:nvGrpSpPr>
            <p:cNvPr id="6" name="Gruppo 5">
              <a:extLst>
                <a:ext uri="{FF2B5EF4-FFF2-40B4-BE49-F238E27FC236}">
                  <a16:creationId xmlns:a16="http://schemas.microsoft.com/office/drawing/2014/main" id="{4421CCBB-1E71-8583-EC12-59CBCE27AC2A}"/>
                </a:ext>
              </a:extLst>
            </p:cNvPr>
            <p:cNvGrpSpPr/>
            <p:nvPr/>
          </p:nvGrpSpPr>
          <p:grpSpPr>
            <a:xfrm>
              <a:off x="21294547" y="11157475"/>
              <a:ext cx="8679858" cy="14413229"/>
              <a:chOff x="21362793" y="11875771"/>
              <a:chExt cx="8679858" cy="14413229"/>
            </a:xfrm>
          </p:grpSpPr>
          <p:sp>
            <p:nvSpPr>
              <p:cNvPr id="92" name="Rettangolo con angoli arrotondati 91">
                <a:extLst>
                  <a:ext uri="{FF2B5EF4-FFF2-40B4-BE49-F238E27FC236}">
                    <a16:creationId xmlns:a16="http://schemas.microsoft.com/office/drawing/2014/main" id="{AA72F289-F0CF-196C-2ABD-C61C621A5828}"/>
                  </a:ext>
                </a:extLst>
              </p:cNvPr>
              <p:cNvSpPr/>
              <p:nvPr/>
            </p:nvSpPr>
            <p:spPr>
              <a:xfrm>
                <a:off x="21362793" y="11875771"/>
                <a:ext cx="8679858" cy="14413229"/>
              </a:xfrm>
              <a:prstGeom prst="roundRect">
                <a:avLst>
                  <a:gd name="adj" fmla="val 5891"/>
                </a:avLst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 sz="1885" dirty="0">
                  <a:solidFill>
                    <a:srgbClr val="FFC000"/>
                  </a:solidFill>
                </a:endParaRPr>
              </a:p>
            </p:txBody>
          </p:sp>
          <p:pic>
            <p:nvPicPr>
              <p:cNvPr id="3" name="Elemento grafico 2">
                <a:extLst>
                  <a:ext uri="{FF2B5EF4-FFF2-40B4-BE49-F238E27FC236}">
                    <a16:creationId xmlns:a16="http://schemas.microsoft.com/office/drawing/2014/main" id="{FA210BA4-28AB-6A90-D90B-DBF2B3F673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21817021" y="20080303"/>
                <a:ext cx="7331643" cy="5390000"/>
              </a:xfrm>
              <a:prstGeom prst="rect">
                <a:avLst/>
              </a:prstGeom>
            </p:spPr>
          </p:pic>
          <p:pic>
            <p:nvPicPr>
              <p:cNvPr id="50" name="Immagine 49">
                <a:extLst>
                  <a:ext uri="{FF2B5EF4-FFF2-40B4-BE49-F238E27FC236}">
                    <a16:creationId xmlns:a16="http://schemas.microsoft.com/office/drawing/2014/main" id="{9A0D9C21-81DC-09E2-6D00-9449D21E03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915084" y="12418962"/>
                <a:ext cx="5575276" cy="6909963"/>
              </a:xfrm>
              <a:prstGeom prst="rect">
                <a:avLst/>
              </a:prstGeom>
            </p:spPr>
          </p:pic>
        </p:grpSp>
        <p:sp>
          <p:nvSpPr>
            <p:cNvPr id="93" name="CasellaDiTesto 92">
              <a:extLst>
                <a:ext uri="{FF2B5EF4-FFF2-40B4-BE49-F238E27FC236}">
                  <a16:creationId xmlns:a16="http://schemas.microsoft.com/office/drawing/2014/main" id="{4C5FD87C-197A-52AC-B002-8D7C396CCBEA}"/>
                </a:ext>
              </a:extLst>
            </p:cNvPr>
            <p:cNvSpPr txBox="1"/>
            <p:nvPr/>
          </p:nvSpPr>
          <p:spPr>
            <a:xfrm>
              <a:off x="22846837" y="18684710"/>
              <a:ext cx="4136538" cy="74110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it-IT" sz="2803" dirty="0" err="1"/>
                <a:t>Observation</a:t>
              </a:r>
              <a:r>
                <a:rPr lang="it-IT" sz="2803" dirty="0"/>
                <a:t> </a:t>
              </a:r>
              <a:r>
                <a:rPr lang="it-IT" sz="2803" dirty="0" err="1"/>
                <a:t>Table</a:t>
              </a:r>
              <a:r>
                <a:rPr lang="it-IT" sz="2803" dirty="0"/>
                <a:t> </a:t>
              </a:r>
            </a:p>
          </p:txBody>
        </p:sp>
        <p:sp>
          <p:nvSpPr>
            <p:cNvPr id="94" name="CasellaDiTesto 93">
              <a:extLst>
                <a:ext uri="{FF2B5EF4-FFF2-40B4-BE49-F238E27FC236}">
                  <a16:creationId xmlns:a16="http://schemas.microsoft.com/office/drawing/2014/main" id="{BCECC009-0B94-7B1D-3AF3-817CBA7BD04B}"/>
                </a:ext>
              </a:extLst>
            </p:cNvPr>
            <p:cNvSpPr txBox="1"/>
            <p:nvPr/>
          </p:nvSpPr>
          <p:spPr>
            <a:xfrm>
              <a:off x="21748775" y="24702099"/>
              <a:ext cx="4136538" cy="74174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it-IT" sz="2803" dirty="0" err="1"/>
                <a:t>Discrimination</a:t>
              </a:r>
              <a:r>
                <a:rPr lang="it-IT" sz="2803" dirty="0"/>
                <a:t> </a:t>
              </a:r>
              <a:r>
                <a:rPr lang="it-IT" sz="2803" dirty="0" err="1"/>
                <a:t>Tree</a:t>
              </a:r>
              <a:endParaRPr lang="it-IT" sz="2803" dirty="0"/>
            </a:p>
          </p:txBody>
        </p:sp>
      </p:grpSp>
      <p:grpSp>
        <p:nvGrpSpPr>
          <p:cNvPr id="45" name="Gruppo 44">
            <a:extLst>
              <a:ext uri="{FF2B5EF4-FFF2-40B4-BE49-F238E27FC236}">
                <a16:creationId xmlns:a16="http://schemas.microsoft.com/office/drawing/2014/main" id="{075CF4B1-FE9D-FBC8-44C4-DF5864B7BE14}"/>
              </a:ext>
            </a:extLst>
          </p:cNvPr>
          <p:cNvGrpSpPr/>
          <p:nvPr/>
        </p:nvGrpSpPr>
        <p:grpSpPr>
          <a:xfrm>
            <a:off x="548388" y="15438812"/>
            <a:ext cx="12198249" cy="6781860"/>
            <a:chOff x="3014269" y="13668231"/>
            <a:chExt cx="12184177" cy="6774037"/>
          </a:xfrm>
        </p:grpSpPr>
        <p:sp>
          <p:nvSpPr>
            <p:cNvPr id="132" name="Rettangolo con angoli arrotondati 131">
              <a:extLst>
                <a:ext uri="{FF2B5EF4-FFF2-40B4-BE49-F238E27FC236}">
                  <a16:creationId xmlns:a16="http://schemas.microsoft.com/office/drawing/2014/main" id="{669ACC1F-F26E-0FDA-B595-D9F6218C6ECA}"/>
                </a:ext>
              </a:extLst>
            </p:cNvPr>
            <p:cNvSpPr/>
            <p:nvPr/>
          </p:nvSpPr>
          <p:spPr>
            <a:xfrm>
              <a:off x="3014269" y="13668231"/>
              <a:ext cx="12184177" cy="6774037"/>
            </a:xfrm>
            <a:prstGeom prst="roundRect">
              <a:avLst>
                <a:gd name="adj" fmla="val 5891"/>
              </a:avLst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sz="1885" dirty="0">
                <a:solidFill>
                  <a:srgbClr val="FFC000"/>
                </a:solidFill>
              </a:endParaRPr>
            </a:p>
          </p:txBody>
        </p:sp>
        <p:sp>
          <p:nvSpPr>
            <p:cNvPr id="40" name="CasellaDiTesto 39">
              <a:extLst>
                <a:ext uri="{FF2B5EF4-FFF2-40B4-BE49-F238E27FC236}">
                  <a16:creationId xmlns:a16="http://schemas.microsoft.com/office/drawing/2014/main" id="{B560B325-5D48-9B85-422E-E24EA86544D4}"/>
                </a:ext>
              </a:extLst>
            </p:cNvPr>
            <p:cNvSpPr txBox="1"/>
            <p:nvPr/>
          </p:nvSpPr>
          <p:spPr>
            <a:xfrm>
              <a:off x="3182137" y="14285101"/>
              <a:ext cx="9287917" cy="56938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803" dirty="0" err="1"/>
                <a:t>Let</a:t>
              </a:r>
              <a:r>
                <a:rPr lang="it-IT" sz="2803" dirty="0"/>
                <a:t> </a:t>
              </a:r>
              <a:r>
                <a:rPr lang="it-IT" sz="2803" dirty="0" err="1"/>
                <a:t>our</a:t>
              </a:r>
              <a:r>
                <a:rPr lang="it-IT" sz="2803" dirty="0"/>
                <a:t> XML </a:t>
              </a:r>
              <a:r>
                <a:rPr lang="it-IT" sz="2803" dirty="0" err="1"/>
                <a:t>grammar</a:t>
              </a:r>
              <a:r>
                <a:rPr lang="it-IT" sz="2803" dirty="0"/>
                <a:t> </a:t>
              </a:r>
              <a:r>
                <a:rPr lang="it-IT" sz="2803" b="1" dirty="0"/>
                <a:t>G</a:t>
              </a:r>
              <a:r>
                <a:rPr lang="it-IT" sz="2803" dirty="0"/>
                <a:t> </a:t>
              </a:r>
              <a:r>
                <a:rPr lang="it-IT" sz="2803" dirty="0" err="1"/>
                <a:t>defined</a:t>
              </a:r>
              <a:r>
                <a:rPr lang="it-IT" sz="2803" dirty="0"/>
                <a:t> </a:t>
              </a:r>
              <a:r>
                <a:rPr lang="it-IT" sz="2803" dirty="0" err="1"/>
                <a:t>as</a:t>
              </a:r>
              <a:r>
                <a:rPr lang="it-IT" sz="2803" dirty="0"/>
                <a:t> follows :</a:t>
              </a:r>
            </a:p>
            <a:p>
              <a:r>
                <a:rPr lang="it-IT" sz="2803" dirty="0"/>
                <a:t>d(XML) = Text + DIV</a:t>
              </a:r>
            </a:p>
            <a:p>
              <a:r>
                <a:rPr lang="it-IT" sz="2803" dirty="0"/>
                <a:t>d(DIV) = Text + DIV</a:t>
              </a:r>
            </a:p>
            <a:p>
              <a:endParaRPr lang="it-IT" sz="2803" dirty="0"/>
            </a:p>
            <a:p>
              <a:r>
                <a:rPr lang="it-IT" sz="2803" dirty="0"/>
                <a:t>«Text» </a:t>
              </a:r>
              <a:r>
                <a:rPr lang="it-IT" sz="2803" dirty="0" err="1"/>
                <a:t>is</a:t>
              </a:r>
              <a:r>
                <a:rPr lang="it-IT" sz="2803" dirty="0"/>
                <a:t> a Terminal,</a:t>
              </a:r>
            </a:p>
            <a:p>
              <a:r>
                <a:rPr lang="it-IT" sz="2803" dirty="0"/>
                <a:t>«XML» and «DIV» are non-Terminal</a:t>
              </a:r>
            </a:p>
            <a:p>
              <a:endParaRPr lang="it-IT" sz="2803" dirty="0"/>
            </a:p>
            <a:p>
              <a:r>
                <a:rPr lang="it-IT" sz="2803" dirty="0"/>
                <a:t>Note : A non-Terminal </a:t>
              </a:r>
              <a:r>
                <a:rPr lang="it-IT" sz="2803" dirty="0" err="1"/>
                <a:t>implies</a:t>
              </a:r>
              <a:r>
                <a:rPr lang="it-IT" sz="2803" dirty="0"/>
                <a:t> a </a:t>
              </a:r>
              <a:r>
                <a:rPr lang="it-IT" sz="2803" dirty="0" err="1"/>
                <a:t>push</a:t>
              </a:r>
              <a:r>
                <a:rPr lang="it-IT" sz="2803" dirty="0"/>
                <a:t> of </a:t>
              </a:r>
              <a:r>
                <a:rPr lang="it-IT" sz="2803" dirty="0" err="1"/>
                <a:t>its</a:t>
              </a:r>
              <a:r>
                <a:rPr lang="it-IT" sz="2803" dirty="0"/>
                <a:t> </a:t>
              </a:r>
              <a:r>
                <a:rPr lang="it-IT" sz="2803" dirty="0" err="1"/>
                <a:t>value</a:t>
              </a:r>
              <a:r>
                <a:rPr lang="it-IT" sz="2803" dirty="0"/>
                <a:t> on the stack and a pop </a:t>
              </a:r>
              <a:r>
                <a:rPr lang="it-IT" sz="2803" dirty="0" err="1"/>
                <a:t>at</a:t>
              </a:r>
              <a:r>
                <a:rPr lang="it-IT" sz="2803" dirty="0"/>
                <a:t> end of the </a:t>
              </a:r>
              <a:r>
                <a:rPr lang="it-IT" sz="2803" dirty="0" err="1"/>
                <a:t>lecture</a:t>
              </a:r>
              <a:r>
                <a:rPr lang="it-IT" sz="2803" dirty="0"/>
                <a:t> of the rule.</a:t>
              </a:r>
            </a:p>
            <a:p>
              <a:endParaRPr lang="it-IT" sz="2803" dirty="0"/>
            </a:p>
            <a:p>
              <a:r>
                <a:rPr lang="it-IT" sz="2803" dirty="0"/>
                <a:t>For </a:t>
              </a:r>
              <a:r>
                <a:rPr lang="it-IT" sz="2803" dirty="0" err="1"/>
                <a:t>example</a:t>
              </a:r>
              <a:r>
                <a:rPr lang="it-IT" sz="2803" dirty="0"/>
                <a:t> </a:t>
              </a:r>
              <a:r>
                <a:rPr lang="it-IT" sz="2803" b="1" dirty="0"/>
                <a:t>G </a:t>
              </a:r>
              <a:r>
                <a:rPr lang="it-IT" sz="2803" dirty="0" err="1"/>
                <a:t>accepts</a:t>
              </a:r>
              <a:r>
                <a:rPr lang="it-IT" sz="2803" dirty="0"/>
                <a:t> words like </a:t>
              </a:r>
            </a:p>
            <a:p>
              <a:r>
                <a:rPr lang="it-IT" sz="2803" dirty="0"/>
                <a:t>&lt;XML&gt;&lt;DIV&gt;&lt;DIV&gt;Text&lt;/DIV&gt;&lt;/DIV&gt;&lt;/XML&gt;</a:t>
              </a:r>
            </a:p>
            <a:p>
              <a:r>
                <a:rPr lang="it-IT" sz="2803" dirty="0"/>
                <a:t>Or more </a:t>
              </a:r>
              <a:r>
                <a:rPr lang="it-IT" sz="2803" dirty="0" err="1"/>
                <a:t>generarly</a:t>
              </a:r>
              <a:r>
                <a:rPr lang="it-IT" sz="2803" dirty="0"/>
                <a:t> : &lt;XML&gt;&lt;DIV&gt;</a:t>
              </a:r>
              <a:r>
                <a:rPr lang="it-IT" sz="2803" baseline="30000" dirty="0" err="1"/>
                <a:t>n</a:t>
              </a:r>
              <a:r>
                <a:rPr lang="it-IT" sz="2803" dirty="0" err="1"/>
                <a:t>Text</a:t>
              </a:r>
              <a:r>
                <a:rPr lang="it-IT" sz="2803" dirty="0"/>
                <a:t>&lt;/DIV&gt;</a:t>
              </a:r>
              <a:r>
                <a:rPr lang="it-IT" sz="2803" baseline="30000" dirty="0"/>
                <a:t>n</a:t>
              </a:r>
              <a:r>
                <a:rPr lang="it-IT" sz="2803" dirty="0"/>
                <a:t>&lt;/XML&gt;</a:t>
              </a:r>
            </a:p>
          </p:txBody>
        </p:sp>
        <p:sp>
          <p:nvSpPr>
            <p:cNvPr id="133" name="CasellaDiTesto 132">
              <a:extLst>
                <a:ext uri="{FF2B5EF4-FFF2-40B4-BE49-F238E27FC236}">
                  <a16:creationId xmlns:a16="http://schemas.microsoft.com/office/drawing/2014/main" id="{E45A4501-59B8-9246-173C-2C89717C0E72}"/>
                </a:ext>
              </a:extLst>
            </p:cNvPr>
            <p:cNvSpPr txBox="1"/>
            <p:nvPr/>
          </p:nvSpPr>
          <p:spPr>
            <a:xfrm>
              <a:off x="4192817" y="13751465"/>
              <a:ext cx="34295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2803" dirty="0"/>
                <a:t>A </a:t>
              </a:r>
              <a:r>
                <a:rPr lang="it-IT" sz="2803" dirty="0" err="1"/>
                <a:t>simple</a:t>
              </a:r>
              <a:r>
                <a:rPr lang="it-IT" sz="2803" dirty="0"/>
                <a:t> </a:t>
              </a:r>
              <a:r>
                <a:rPr lang="it-IT" sz="2803" dirty="0" err="1"/>
                <a:t>example</a:t>
              </a:r>
              <a:endParaRPr lang="it-IT" sz="2803" dirty="0"/>
            </a:p>
          </p:txBody>
        </p:sp>
        <p:pic>
          <p:nvPicPr>
            <p:cNvPr id="44" name="Elemento grafico 43">
              <a:extLst>
                <a:ext uri="{FF2B5EF4-FFF2-40B4-BE49-F238E27FC236}">
                  <a16:creationId xmlns:a16="http://schemas.microsoft.com/office/drawing/2014/main" id="{FB9D07D3-6215-BEE7-C35B-C517A0F511F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1462802" y="14909918"/>
              <a:ext cx="3563399" cy="4539268"/>
            </a:xfrm>
            <a:prstGeom prst="rect">
              <a:avLst/>
            </a:prstGeom>
          </p:spPr>
        </p:pic>
      </p:grp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30BC396-FDF9-6CE9-ECF3-E6C7A5FB44AE}"/>
              </a:ext>
            </a:extLst>
          </p:cNvPr>
          <p:cNvSpPr txBox="1"/>
          <p:nvPr/>
        </p:nvSpPr>
        <p:spPr>
          <a:xfrm>
            <a:off x="8044856" y="3868127"/>
            <a:ext cx="15574792" cy="1785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5762" b="1" dirty="0"/>
              <a:t>Learning XML : VPA and </a:t>
            </a:r>
            <a:r>
              <a:rPr lang="it-IT" sz="5762" b="1" dirty="0" err="1"/>
              <a:t>Discrimination</a:t>
            </a:r>
            <a:r>
              <a:rPr lang="it-IT" sz="5762" b="1" dirty="0"/>
              <a:t> </a:t>
            </a:r>
            <a:r>
              <a:rPr lang="it-IT" sz="5762" b="1" dirty="0" err="1"/>
              <a:t>Tree</a:t>
            </a:r>
            <a:endParaRPr lang="it-IT" sz="5762" b="1" dirty="0"/>
          </a:p>
          <a:p>
            <a:pPr algn="ctr"/>
            <a:r>
              <a:rPr lang="it-IT" sz="5238" dirty="0"/>
              <a:t>Di Giusto Cinzia, </a:t>
            </a:r>
            <a:r>
              <a:rPr lang="it-IT" sz="5238" dirty="0" err="1"/>
              <a:t>Lozes</a:t>
            </a:r>
            <a:r>
              <a:rPr lang="it-IT" sz="5238" dirty="0"/>
              <a:t> Etienne, Fissore Davide</a:t>
            </a:r>
          </a:p>
        </p:txBody>
      </p:sp>
      <p:pic>
        <p:nvPicPr>
          <p:cNvPr id="1028" name="Picture 4" descr="Laboratoire d'Informatique, Signaux et Systèmes de Sophia Antipolis">
            <a:extLst>
              <a:ext uri="{FF2B5EF4-FFF2-40B4-BE49-F238E27FC236}">
                <a16:creationId xmlns:a16="http://schemas.microsoft.com/office/drawing/2014/main" id="{6DEF03CD-D2CB-CB84-B24D-F02C6A73E8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6698" y="3863478"/>
            <a:ext cx="4434718" cy="116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5" name="Gruppo 24">
            <a:extLst>
              <a:ext uri="{FF2B5EF4-FFF2-40B4-BE49-F238E27FC236}">
                <a16:creationId xmlns:a16="http://schemas.microsoft.com/office/drawing/2014/main" id="{0990228E-A40D-FE5C-A1A7-EB2114645427}"/>
              </a:ext>
            </a:extLst>
          </p:cNvPr>
          <p:cNvGrpSpPr/>
          <p:nvPr/>
        </p:nvGrpSpPr>
        <p:grpSpPr>
          <a:xfrm>
            <a:off x="4019587" y="5960117"/>
            <a:ext cx="9160571" cy="5264031"/>
            <a:chOff x="10309263" y="11679984"/>
            <a:chExt cx="2498396" cy="1974903"/>
          </a:xfrm>
        </p:grpSpPr>
        <p:grpSp>
          <p:nvGrpSpPr>
            <p:cNvPr id="15" name="Gruppo 14">
              <a:extLst>
                <a:ext uri="{FF2B5EF4-FFF2-40B4-BE49-F238E27FC236}">
                  <a16:creationId xmlns:a16="http://schemas.microsoft.com/office/drawing/2014/main" id="{020DE56A-E380-517B-9D20-3A395D94D49B}"/>
                </a:ext>
              </a:extLst>
            </p:cNvPr>
            <p:cNvGrpSpPr/>
            <p:nvPr/>
          </p:nvGrpSpPr>
          <p:grpSpPr>
            <a:xfrm>
              <a:off x="10309263" y="11679984"/>
              <a:ext cx="2498396" cy="1974903"/>
              <a:chOff x="3407415" y="1866967"/>
              <a:chExt cx="2668382" cy="2240265"/>
            </a:xfrm>
          </p:grpSpPr>
          <p:grpSp>
            <p:nvGrpSpPr>
              <p:cNvPr id="13" name="Gruppo 12">
                <a:extLst>
                  <a:ext uri="{FF2B5EF4-FFF2-40B4-BE49-F238E27FC236}">
                    <a16:creationId xmlns:a16="http://schemas.microsoft.com/office/drawing/2014/main" id="{B321A5FE-750C-361E-C8B1-4636C2DB5726}"/>
                  </a:ext>
                </a:extLst>
              </p:cNvPr>
              <p:cNvGrpSpPr/>
              <p:nvPr/>
            </p:nvGrpSpPr>
            <p:grpSpPr>
              <a:xfrm>
                <a:off x="3458367" y="1866967"/>
                <a:ext cx="2617429" cy="2240265"/>
                <a:chOff x="3393459" y="1860117"/>
                <a:chExt cx="2617429" cy="2240266"/>
              </a:xfrm>
            </p:grpSpPr>
            <p:sp>
              <p:nvSpPr>
                <p:cNvPr id="7" name="Rettangolo con angoli arrotondati 6">
                  <a:extLst>
                    <a:ext uri="{FF2B5EF4-FFF2-40B4-BE49-F238E27FC236}">
                      <a16:creationId xmlns:a16="http://schemas.microsoft.com/office/drawing/2014/main" id="{6915C1F6-559E-0A98-34D9-755CBC33C057}"/>
                    </a:ext>
                  </a:extLst>
                </p:cNvPr>
                <p:cNvSpPr/>
                <p:nvPr/>
              </p:nvSpPr>
              <p:spPr>
                <a:xfrm>
                  <a:off x="3393459" y="1860117"/>
                  <a:ext cx="2617429" cy="2240266"/>
                </a:xfrm>
                <a:prstGeom prst="roundRect">
                  <a:avLst>
                    <a:gd name="adj" fmla="val 7972"/>
                  </a:avLst>
                </a:prstGeom>
                <a:gradFill flip="none" rotWithShape="1">
                  <a:gsLst>
                    <a:gs pos="0">
                      <a:schemeClr val="accent3">
                        <a:lumMod val="67000"/>
                      </a:schemeClr>
                    </a:gs>
                    <a:gs pos="48000">
                      <a:schemeClr val="accent3">
                        <a:lumMod val="97000"/>
                        <a:lumOff val="3000"/>
                      </a:schemeClr>
                    </a:gs>
                    <a:gs pos="100000">
                      <a:schemeClr val="accent3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sz="3186" dirty="0"/>
                </a:p>
              </p:txBody>
            </p:sp>
            <p:sp>
              <p:nvSpPr>
                <p:cNvPr id="11" name="Rettangolo con angoli arrotondati 10">
                  <a:extLst>
                    <a:ext uri="{FF2B5EF4-FFF2-40B4-BE49-F238E27FC236}">
                      <a16:creationId xmlns:a16="http://schemas.microsoft.com/office/drawing/2014/main" id="{5C22C9F1-7833-7306-585A-AC8DA7C6CD77}"/>
                    </a:ext>
                  </a:extLst>
                </p:cNvPr>
                <p:cNvSpPr/>
                <p:nvPr/>
              </p:nvSpPr>
              <p:spPr>
                <a:xfrm>
                  <a:off x="3429000" y="2457865"/>
                  <a:ext cx="2546349" cy="1616624"/>
                </a:xfrm>
                <a:prstGeom prst="roundRect">
                  <a:avLst/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sz="1692" dirty="0" err="1"/>
                </a:p>
              </p:txBody>
            </p:sp>
            <p:sp>
              <p:nvSpPr>
                <p:cNvPr id="12" name="Rettangolo 11">
                  <a:extLst>
                    <a:ext uri="{FF2B5EF4-FFF2-40B4-BE49-F238E27FC236}">
                      <a16:creationId xmlns:a16="http://schemas.microsoft.com/office/drawing/2014/main" id="{5767E41F-5C6F-4054-0BA8-0D46DAB0FFE0}"/>
                    </a:ext>
                  </a:extLst>
                </p:cNvPr>
                <p:cNvSpPr/>
                <p:nvPr/>
              </p:nvSpPr>
              <p:spPr>
                <a:xfrm>
                  <a:off x="3429000" y="2457865"/>
                  <a:ext cx="2546349" cy="52238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sz="1692" dirty="0" err="1"/>
                </a:p>
              </p:txBody>
            </p:sp>
          </p:grpSp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FC4DB9E2-D25A-3AA2-4253-EC89F0F1B416}"/>
                  </a:ext>
                </a:extLst>
              </p:cNvPr>
              <p:cNvSpPr txBox="1"/>
              <p:nvPr/>
            </p:nvSpPr>
            <p:spPr>
              <a:xfrm>
                <a:off x="3407415" y="2010790"/>
                <a:ext cx="2668382" cy="35406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it-IT" sz="4806" dirty="0">
                    <a:solidFill>
                      <a:schemeClr val="bg1"/>
                    </a:solidFill>
                  </a:rPr>
                  <a:t>XML</a:t>
                </a:r>
              </a:p>
            </p:txBody>
          </p:sp>
        </p:grpSp>
        <p:sp>
          <p:nvSpPr>
            <p:cNvPr id="24" name="CasellaDiTesto 23">
              <a:extLst>
                <a:ext uri="{FF2B5EF4-FFF2-40B4-BE49-F238E27FC236}">
                  <a16:creationId xmlns:a16="http://schemas.microsoft.com/office/drawing/2014/main" id="{AEB8CCFD-A443-506B-B146-84957DCF4CFD}"/>
                </a:ext>
              </a:extLst>
            </p:cNvPr>
            <p:cNvSpPr txBox="1"/>
            <p:nvPr/>
          </p:nvSpPr>
          <p:spPr>
            <a:xfrm>
              <a:off x="10416137" y="12231732"/>
              <a:ext cx="2332354" cy="9594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803" dirty="0"/>
                <a:t>XML (eXtensible Markup Language) </a:t>
              </a:r>
              <a:r>
                <a:rPr lang="it-IT" sz="2803" dirty="0" err="1"/>
                <a:t>is</a:t>
              </a:r>
              <a:r>
                <a:rPr lang="it-IT" sz="2803" dirty="0"/>
                <a:t> a standard format for data </a:t>
              </a:r>
              <a:r>
                <a:rPr lang="it-IT" sz="2803" dirty="0" err="1"/>
                <a:t>exchange</a:t>
              </a:r>
              <a:r>
                <a:rPr lang="it-IT" sz="2803" dirty="0"/>
                <a:t>.</a:t>
              </a:r>
            </a:p>
            <a:p>
              <a:r>
                <a:rPr lang="it-IT" sz="2803" dirty="0" err="1"/>
                <a:t>They</a:t>
              </a:r>
              <a:r>
                <a:rPr lang="it-IT" sz="2803" dirty="0"/>
                <a:t> can be </a:t>
              </a:r>
              <a:r>
                <a:rPr lang="it-IT" sz="2803" dirty="0" err="1"/>
                <a:t>streamed</a:t>
              </a:r>
              <a:r>
                <a:rPr lang="it-IT" sz="2803" dirty="0"/>
                <a:t> with</a:t>
              </a:r>
            </a:p>
            <a:p>
              <a:pPr marL="449051" indent="-449051">
                <a:buFont typeface="Arial" panose="020B0604020202020204" pitchFamily="34" charset="0"/>
                <a:buChar char="•"/>
              </a:pPr>
              <a:r>
                <a:rPr lang="it-IT" sz="2803" dirty="0" err="1"/>
                <a:t>Trees</a:t>
              </a:r>
              <a:r>
                <a:rPr lang="it-IT" sz="2803" dirty="0"/>
                <a:t> → </a:t>
              </a:r>
              <a:r>
                <a:rPr lang="it-IT" sz="2803" dirty="0" err="1"/>
                <a:t>Huge</a:t>
              </a:r>
              <a:r>
                <a:rPr lang="it-IT" sz="2803" dirty="0"/>
                <a:t> </a:t>
              </a:r>
              <a:r>
                <a:rPr lang="it-IT" sz="2803" dirty="0" err="1"/>
                <a:t>space</a:t>
              </a:r>
              <a:r>
                <a:rPr lang="it-IT" sz="2803" dirty="0"/>
                <a:t> </a:t>
              </a:r>
              <a:r>
                <a:rPr lang="it-IT" sz="2803" dirty="0" err="1"/>
                <a:t>needed</a:t>
              </a:r>
              <a:endParaRPr lang="it-IT" sz="2803" dirty="0"/>
            </a:p>
            <a:p>
              <a:pPr marL="449051" indent="-449051">
                <a:buFont typeface="Arial" panose="020B0604020202020204" pitchFamily="34" charset="0"/>
                <a:buChar char="•"/>
              </a:pPr>
              <a:r>
                <a:rPr lang="it-IT" sz="2803" b="1" dirty="0" err="1"/>
                <a:t>Visibly</a:t>
              </a:r>
              <a:r>
                <a:rPr lang="it-IT" sz="2803" dirty="0"/>
                <a:t> </a:t>
              </a:r>
              <a:r>
                <a:rPr lang="it-IT" sz="2803" dirty="0" err="1"/>
                <a:t>pushdown</a:t>
              </a:r>
              <a:r>
                <a:rPr lang="it-IT" sz="2803" dirty="0"/>
                <a:t> </a:t>
              </a:r>
              <a:r>
                <a:rPr lang="it-IT" sz="2803" dirty="0" err="1"/>
                <a:t>automata</a:t>
              </a:r>
              <a:r>
                <a:rPr lang="it-IT" sz="2803" dirty="0"/>
                <a:t> !</a:t>
              </a:r>
            </a:p>
            <a:p>
              <a:r>
                <a:rPr lang="it-IT" sz="2002" dirty="0"/>
                <a:t> </a:t>
              </a:r>
            </a:p>
          </p:txBody>
        </p:sp>
      </p:grpSp>
      <p:grpSp>
        <p:nvGrpSpPr>
          <p:cNvPr id="23" name="Gruppo 22">
            <a:extLst>
              <a:ext uri="{FF2B5EF4-FFF2-40B4-BE49-F238E27FC236}">
                <a16:creationId xmlns:a16="http://schemas.microsoft.com/office/drawing/2014/main" id="{BDAF3A7D-3DCA-5C00-F7EB-77A5D1D229CC}"/>
              </a:ext>
            </a:extLst>
          </p:cNvPr>
          <p:cNvGrpSpPr/>
          <p:nvPr/>
        </p:nvGrpSpPr>
        <p:grpSpPr>
          <a:xfrm>
            <a:off x="1657076" y="10021140"/>
            <a:ext cx="8091576" cy="4490460"/>
            <a:chOff x="12682824" y="6678927"/>
            <a:chExt cx="5445088" cy="4019823"/>
          </a:xfrm>
        </p:grpSpPr>
        <p:grpSp>
          <p:nvGrpSpPr>
            <p:cNvPr id="67" name="Gruppo 66">
              <a:extLst>
                <a:ext uri="{FF2B5EF4-FFF2-40B4-BE49-F238E27FC236}">
                  <a16:creationId xmlns:a16="http://schemas.microsoft.com/office/drawing/2014/main" id="{57A92E11-F0C5-B2A3-B0FC-5FCE6DE5F3EF}"/>
                </a:ext>
              </a:extLst>
            </p:cNvPr>
            <p:cNvGrpSpPr/>
            <p:nvPr/>
          </p:nvGrpSpPr>
          <p:grpSpPr>
            <a:xfrm>
              <a:off x="12682824" y="6678927"/>
              <a:ext cx="5445088" cy="4019823"/>
              <a:chOff x="10309263" y="11681599"/>
              <a:chExt cx="2498396" cy="1974903"/>
            </a:xfrm>
          </p:grpSpPr>
          <p:grpSp>
            <p:nvGrpSpPr>
              <p:cNvPr id="68" name="Gruppo 67">
                <a:extLst>
                  <a:ext uri="{FF2B5EF4-FFF2-40B4-BE49-F238E27FC236}">
                    <a16:creationId xmlns:a16="http://schemas.microsoft.com/office/drawing/2014/main" id="{E1691F28-7614-0FF1-1318-92F243D36906}"/>
                  </a:ext>
                </a:extLst>
              </p:cNvPr>
              <p:cNvGrpSpPr/>
              <p:nvPr/>
            </p:nvGrpSpPr>
            <p:grpSpPr>
              <a:xfrm>
                <a:off x="10309263" y="11681599"/>
                <a:ext cx="2498396" cy="1974903"/>
                <a:chOff x="3407415" y="1868799"/>
                <a:chExt cx="2668382" cy="2240265"/>
              </a:xfrm>
            </p:grpSpPr>
            <p:grpSp>
              <p:nvGrpSpPr>
                <p:cNvPr id="70" name="Gruppo 69">
                  <a:extLst>
                    <a:ext uri="{FF2B5EF4-FFF2-40B4-BE49-F238E27FC236}">
                      <a16:creationId xmlns:a16="http://schemas.microsoft.com/office/drawing/2014/main" id="{C96DAF6D-1F6A-9C91-B112-64B8AC634875}"/>
                    </a:ext>
                  </a:extLst>
                </p:cNvPr>
                <p:cNvGrpSpPr/>
                <p:nvPr/>
              </p:nvGrpSpPr>
              <p:grpSpPr>
                <a:xfrm>
                  <a:off x="3458368" y="1868799"/>
                  <a:ext cx="2617429" cy="2240265"/>
                  <a:chOff x="3393460" y="1861949"/>
                  <a:chExt cx="2617429" cy="2240266"/>
                </a:xfrm>
              </p:grpSpPr>
              <p:sp>
                <p:nvSpPr>
                  <p:cNvPr id="72" name="Rettangolo con angoli arrotondati 71">
                    <a:extLst>
                      <a:ext uri="{FF2B5EF4-FFF2-40B4-BE49-F238E27FC236}">
                        <a16:creationId xmlns:a16="http://schemas.microsoft.com/office/drawing/2014/main" id="{B3422642-8D83-2EC7-F47D-E66FB38B19DB}"/>
                      </a:ext>
                    </a:extLst>
                  </p:cNvPr>
                  <p:cNvSpPr/>
                  <p:nvPr/>
                </p:nvSpPr>
                <p:spPr>
                  <a:xfrm>
                    <a:off x="3393460" y="1861949"/>
                    <a:ext cx="2617429" cy="2240266"/>
                  </a:xfrm>
                  <a:prstGeom prst="roundRect">
                    <a:avLst>
                      <a:gd name="adj" fmla="val 6049"/>
                    </a:avLst>
                  </a:prstGeom>
                  <a:gradFill flip="none" rotWithShape="1">
                    <a:gsLst>
                      <a:gs pos="0">
                        <a:schemeClr val="accent3">
                          <a:lumMod val="67000"/>
                        </a:schemeClr>
                      </a:gs>
                      <a:gs pos="48000">
                        <a:schemeClr val="accent3">
                          <a:lumMod val="97000"/>
                          <a:lumOff val="3000"/>
                        </a:schemeClr>
                      </a:gs>
                      <a:gs pos="100000">
                        <a:schemeClr val="accent3">
                          <a:lumMod val="60000"/>
                          <a:lumOff val="40000"/>
                        </a:schemeClr>
                      </a:gs>
                    </a:gsLst>
                    <a:lin ang="16200000" scaled="1"/>
                    <a:tileRect/>
                  </a:gra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sz="3186" dirty="0"/>
                  </a:p>
                </p:txBody>
              </p:sp>
              <p:sp>
                <p:nvSpPr>
                  <p:cNvPr id="73" name="Rettangolo con angoli arrotondati 72">
                    <a:extLst>
                      <a:ext uri="{FF2B5EF4-FFF2-40B4-BE49-F238E27FC236}">
                        <a16:creationId xmlns:a16="http://schemas.microsoft.com/office/drawing/2014/main" id="{0C4DC9B2-7A15-30CF-C834-DDCE507FC134}"/>
                      </a:ext>
                    </a:extLst>
                  </p:cNvPr>
                  <p:cNvSpPr/>
                  <p:nvPr/>
                </p:nvSpPr>
                <p:spPr>
                  <a:xfrm>
                    <a:off x="3429000" y="2457865"/>
                    <a:ext cx="2546349" cy="1616624"/>
                  </a:xfrm>
                  <a:prstGeom prst="round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sz="1692" dirty="0" err="1"/>
                  </a:p>
                </p:txBody>
              </p:sp>
              <p:sp>
                <p:nvSpPr>
                  <p:cNvPr id="74" name="Rettangolo 73">
                    <a:extLst>
                      <a:ext uri="{FF2B5EF4-FFF2-40B4-BE49-F238E27FC236}">
                        <a16:creationId xmlns:a16="http://schemas.microsoft.com/office/drawing/2014/main" id="{4E14C284-CC25-7DE7-B15B-EC703289403C}"/>
                      </a:ext>
                    </a:extLst>
                  </p:cNvPr>
                  <p:cNvSpPr/>
                  <p:nvPr/>
                </p:nvSpPr>
                <p:spPr>
                  <a:xfrm>
                    <a:off x="3429000" y="2457865"/>
                    <a:ext cx="2546349" cy="522385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sz="1692" dirty="0" err="1"/>
                  </a:p>
                </p:txBody>
              </p:sp>
            </p:grpSp>
            <p:sp>
              <p:nvSpPr>
                <p:cNvPr id="71" name="CasellaDiTesto 70">
                  <a:extLst>
                    <a:ext uri="{FF2B5EF4-FFF2-40B4-BE49-F238E27FC236}">
                      <a16:creationId xmlns:a16="http://schemas.microsoft.com/office/drawing/2014/main" id="{9CA1D5BE-375E-C067-9952-0F9DE0F92B69}"/>
                    </a:ext>
                  </a:extLst>
                </p:cNvPr>
                <p:cNvSpPr txBox="1"/>
                <p:nvPr/>
              </p:nvSpPr>
              <p:spPr>
                <a:xfrm>
                  <a:off x="3407415" y="1979789"/>
                  <a:ext cx="2668382" cy="415506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it-IT" sz="4806" dirty="0" err="1">
                      <a:solidFill>
                        <a:schemeClr val="bg1"/>
                      </a:solidFill>
                    </a:rPr>
                    <a:t>Visibly</a:t>
                  </a:r>
                  <a:r>
                    <a:rPr lang="it-IT" sz="4806" dirty="0">
                      <a:solidFill>
                        <a:schemeClr val="bg1"/>
                      </a:solidFill>
                    </a:rPr>
                    <a:t> </a:t>
                  </a:r>
                  <a:r>
                    <a:rPr lang="it-IT" sz="4806" dirty="0" err="1">
                      <a:solidFill>
                        <a:schemeClr val="bg1"/>
                      </a:solidFill>
                    </a:rPr>
                    <a:t>Pushdown</a:t>
                  </a:r>
                  <a:r>
                    <a:rPr lang="it-IT" sz="4806" dirty="0">
                      <a:solidFill>
                        <a:schemeClr val="bg1"/>
                      </a:solidFill>
                    </a:rPr>
                    <a:t> </a:t>
                  </a:r>
                  <a:r>
                    <a:rPr lang="it-IT" sz="4806" dirty="0" err="1">
                      <a:solidFill>
                        <a:schemeClr val="bg1"/>
                      </a:solidFill>
                    </a:rPr>
                    <a:t>Automata</a:t>
                  </a:r>
                  <a:endParaRPr lang="it-IT" sz="4806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69" name="CasellaDiTesto 68">
                <a:extLst>
                  <a:ext uri="{FF2B5EF4-FFF2-40B4-BE49-F238E27FC236}">
                    <a16:creationId xmlns:a16="http://schemas.microsoft.com/office/drawing/2014/main" id="{EA7156DC-27F3-AC96-EEA3-FC58464408CC}"/>
                  </a:ext>
                </a:extLst>
              </p:cNvPr>
              <p:cNvSpPr txBox="1"/>
              <p:nvPr/>
            </p:nvSpPr>
            <p:spPr>
              <a:xfrm>
                <a:off x="10416137" y="12231732"/>
                <a:ext cx="2332354" cy="11801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2803" dirty="0"/>
                  <a:t>A </a:t>
                </a:r>
                <a:r>
                  <a:rPr lang="it-IT" sz="2803" dirty="0" err="1"/>
                  <a:t>visibly</a:t>
                </a:r>
                <a:r>
                  <a:rPr lang="it-IT" sz="2803" dirty="0"/>
                  <a:t> </a:t>
                </a:r>
                <a:r>
                  <a:rPr lang="it-IT" sz="2803" dirty="0" err="1"/>
                  <a:t>pushdown</a:t>
                </a:r>
                <a:r>
                  <a:rPr lang="it-IT" sz="2803" dirty="0"/>
                  <a:t> </a:t>
                </a:r>
                <a:r>
                  <a:rPr lang="it-IT" sz="2803" dirty="0" err="1"/>
                  <a:t>automaton</a:t>
                </a:r>
                <a:r>
                  <a:rPr lang="it-IT" sz="2803" dirty="0"/>
                  <a:t> </a:t>
                </a:r>
                <a:r>
                  <a:rPr lang="it-IT" sz="2803" dirty="0" err="1"/>
                  <a:t>is</a:t>
                </a:r>
                <a:r>
                  <a:rPr lang="it-IT" sz="2803" dirty="0"/>
                  <a:t> an </a:t>
                </a:r>
                <a:r>
                  <a:rPr lang="it-IT" sz="2803" dirty="0" err="1"/>
                  <a:t>automaton</a:t>
                </a:r>
                <a:r>
                  <a:rPr lang="it-IT" sz="2803" dirty="0"/>
                  <a:t> </a:t>
                </a:r>
                <a:r>
                  <a:rPr lang="it-IT" sz="2803" dirty="0" err="1"/>
                  <a:t>able</a:t>
                </a:r>
                <a:r>
                  <a:rPr lang="it-IT" sz="2803" dirty="0"/>
                  <a:t> to </a:t>
                </a:r>
                <a:r>
                  <a:rPr lang="it-IT" sz="2803" dirty="0" err="1"/>
                  <a:t>represent</a:t>
                </a:r>
                <a:r>
                  <a:rPr lang="it-IT" sz="2803" dirty="0"/>
                  <a:t> a </a:t>
                </a:r>
                <a:r>
                  <a:rPr lang="it-IT" sz="2803" dirty="0" err="1"/>
                  <a:t>subclass</a:t>
                </a:r>
                <a:r>
                  <a:rPr lang="it-IT" sz="2803" dirty="0"/>
                  <a:t> of </a:t>
                </a:r>
                <a:r>
                  <a:rPr lang="it-IT" sz="2803" dirty="0" err="1"/>
                  <a:t>Context</a:t>
                </a:r>
                <a:r>
                  <a:rPr lang="it-IT" sz="2803" dirty="0"/>
                  <a:t> Free </a:t>
                </a:r>
                <a:r>
                  <a:rPr lang="it-IT" sz="2803" dirty="0" err="1"/>
                  <a:t>Grammars</a:t>
                </a:r>
                <a:r>
                  <a:rPr lang="it-IT" sz="2803" dirty="0"/>
                  <a:t> </a:t>
                </a:r>
                <a:r>
                  <a:rPr lang="it-IT" sz="2803" dirty="0" err="1"/>
                  <a:t>where</a:t>
                </a:r>
                <a:r>
                  <a:rPr lang="it-IT" sz="2803" dirty="0"/>
                  <a:t>:</a:t>
                </a:r>
              </a:p>
              <a:p>
                <a:endParaRPr lang="it-IT" sz="2803" dirty="0"/>
              </a:p>
              <a:p>
                <a:endParaRPr lang="it-IT" sz="2803" dirty="0"/>
              </a:p>
              <a:p>
                <a:endParaRPr lang="it-IT" sz="2803" dirty="0"/>
              </a:p>
            </p:txBody>
          </p:sp>
        </p:grpSp>
        <p:pic>
          <p:nvPicPr>
            <p:cNvPr id="20" name="Elemento grafico 19">
              <a:extLst>
                <a:ext uri="{FF2B5EF4-FFF2-40B4-BE49-F238E27FC236}">
                  <a16:creationId xmlns:a16="http://schemas.microsoft.com/office/drawing/2014/main" id="{4ED9516C-C308-D74F-0B68-38DFFA36126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3557008" y="9315218"/>
              <a:ext cx="3883937" cy="438038"/>
            </a:xfrm>
            <a:prstGeom prst="rect">
              <a:avLst/>
            </a:prstGeom>
          </p:spPr>
        </p:pic>
      </p:grpSp>
      <p:grpSp>
        <p:nvGrpSpPr>
          <p:cNvPr id="99" name="Gruppo 98">
            <a:extLst>
              <a:ext uri="{FF2B5EF4-FFF2-40B4-BE49-F238E27FC236}">
                <a16:creationId xmlns:a16="http://schemas.microsoft.com/office/drawing/2014/main" id="{F0034DA4-6613-AED7-D62F-1D6D51EB9611}"/>
              </a:ext>
            </a:extLst>
          </p:cNvPr>
          <p:cNvGrpSpPr/>
          <p:nvPr/>
        </p:nvGrpSpPr>
        <p:grpSpPr>
          <a:xfrm>
            <a:off x="9511359" y="10549322"/>
            <a:ext cx="5405480" cy="4173396"/>
            <a:chOff x="10309263" y="11679984"/>
            <a:chExt cx="2498396" cy="2169739"/>
          </a:xfrm>
        </p:grpSpPr>
        <p:grpSp>
          <p:nvGrpSpPr>
            <p:cNvPr id="100" name="Gruppo 99">
              <a:extLst>
                <a:ext uri="{FF2B5EF4-FFF2-40B4-BE49-F238E27FC236}">
                  <a16:creationId xmlns:a16="http://schemas.microsoft.com/office/drawing/2014/main" id="{46ACFBF0-A9F6-1683-EF7A-147017C2CE71}"/>
                </a:ext>
              </a:extLst>
            </p:cNvPr>
            <p:cNvGrpSpPr/>
            <p:nvPr/>
          </p:nvGrpSpPr>
          <p:grpSpPr>
            <a:xfrm>
              <a:off x="10309263" y="11679984"/>
              <a:ext cx="2498396" cy="1974903"/>
              <a:chOff x="3407415" y="1866967"/>
              <a:chExt cx="2668382" cy="2240265"/>
            </a:xfrm>
          </p:grpSpPr>
          <p:grpSp>
            <p:nvGrpSpPr>
              <p:cNvPr id="102" name="Gruppo 101">
                <a:extLst>
                  <a:ext uri="{FF2B5EF4-FFF2-40B4-BE49-F238E27FC236}">
                    <a16:creationId xmlns:a16="http://schemas.microsoft.com/office/drawing/2014/main" id="{DA301FFB-B7F2-A7A4-0FED-20133B821B2C}"/>
                  </a:ext>
                </a:extLst>
              </p:cNvPr>
              <p:cNvGrpSpPr/>
              <p:nvPr/>
            </p:nvGrpSpPr>
            <p:grpSpPr>
              <a:xfrm>
                <a:off x="3458367" y="1866967"/>
                <a:ext cx="2617429" cy="2240265"/>
                <a:chOff x="3393459" y="1860117"/>
                <a:chExt cx="2617429" cy="2240266"/>
              </a:xfrm>
            </p:grpSpPr>
            <p:sp>
              <p:nvSpPr>
                <p:cNvPr id="104" name="Rettangolo con angoli arrotondati 103">
                  <a:extLst>
                    <a:ext uri="{FF2B5EF4-FFF2-40B4-BE49-F238E27FC236}">
                      <a16:creationId xmlns:a16="http://schemas.microsoft.com/office/drawing/2014/main" id="{C77008CF-3A5E-2E7C-7710-60DC1B7C8859}"/>
                    </a:ext>
                  </a:extLst>
                </p:cNvPr>
                <p:cNvSpPr/>
                <p:nvPr/>
              </p:nvSpPr>
              <p:spPr>
                <a:xfrm>
                  <a:off x="3393459" y="1860117"/>
                  <a:ext cx="2617429" cy="2240266"/>
                </a:xfrm>
                <a:prstGeom prst="roundRect">
                  <a:avLst>
                    <a:gd name="adj" fmla="val 11646"/>
                  </a:avLst>
                </a:prstGeom>
                <a:gradFill flip="none" rotWithShape="1">
                  <a:gsLst>
                    <a:gs pos="0">
                      <a:schemeClr val="accent3">
                        <a:lumMod val="67000"/>
                      </a:schemeClr>
                    </a:gs>
                    <a:gs pos="48000">
                      <a:schemeClr val="accent3">
                        <a:lumMod val="97000"/>
                        <a:lumOff val="3000"/>
                      </a:schemeClr>
                    </a:gs>
                    <a:gs pos="100000">
                      <a:schemeClr val="accent3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sz="3186" dirty="0"/>
                </a:p>
              </p:txBody>
            </p:sp>
            <p:sp>
              <p:nvSpPr>
                <p:cNvPr id="105" name="Rettangolo con angoli arrotondati 104">
                  <a:extLst>
                    <a:ext uri="{FF2B5EF4-FFF2-40B4-BE49-F238E27FC236}">
                      <a16:creationId xmlns:a16="http://schemas.microsoft.com/office/drawing/2014/main" id="{3E6FC9EA-78B1-89CE-A2E4-C0E688FD669D}"/>
                    </a:ext>
                  </a:extLst>
                </p:cNvPr>
                <p:cNvSpPr/>
                <p:nvPr/>
              </p:nvSpPr>
              <p:spPr>
                <a:xfrm>
                  <a:off x="3429000" y="2457865"/>
                  <a:ext cx="2546349" cy="1616624"/>
                </a:xfrm>
                <a:prstGeom prst="roundRect">
                  <a:avLst/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sz="1692" dirty="0" err="1"/>
                </a:p>
              </p:txBody>
            </p:sp>
            <p:sp>
              <p:nvSpPr>
                <p:cNvPr id="106" name="Rettangolo 105">
                  <a:extLst>
                    <a:ext uri="{FF2B5EF4-FFF2-40B4-BE49-F238E27FC236}">
                      <a16:creationId xmlns:a16="http://schemas.microsoft.com/office/drawing/2014/main" id="{34254B81-608A-FE42-E002-48401D03E920}"/>
                    </a:ext>
                  </a:extLst>
                </p:cNvPr>
                <p:cNvSpPr/>
                <p:nvPr/>
              </p:nvSpPr>
              <p:spPr>
                <a:xfrm>
                  <a:off x="3429000" y="2457865"/>
                  <a:ext cx="2546349" cy="52238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sz="1692" dirty="0" err="1"/>
                </a:p>
              </p:txBody>
            </p:sp>
          </p:grpSp>
          <p:sp>
            <p:nvSpPr>
              <p:cNvPr id="103" name="CasellaDiTesto 102">
                <a:extLst>
                  <a:ext uri="{FF2B5EF4-FFF2-40B4-BE49-F238E27FC236}">
                    <a16:creationId xmlns:a16="http://schemas.microsoft.com/office/drawing/2014/main" id="{EAFD73BA-C402-DA1E-8DCB-AC91C959E89F}"/>
                  </a:ext>
                </a:extLst>
              </p:cNvPr>
              <p:cNvSpPr txBox="1"/>
              <p:nvPr/>
            </p:nvSpPr>
            <p:spPr>
              <a:xfrm>
                <a:off x="3407415" y="1942497"/>
                <a:ext cx="2668382" cy="49065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it-IT" sz="4806" dirty="0" err="1">
                    <a:solidFill>
                      <a:schemeClr val="bg1"/>
                    </a:solidFill>
                  </a:rPr>
                  <a:t>Why</a:t>
                </a:r>
                <a:r>
                  <a:rPr lang="it-IT" sz="4806" dirty="0">
                    <a:solidFill>
                      <a:schemeClr val="bg1"/>
                    </a:solidFill>
                  </a:rPr>
                  <a:t> VPA ?</a:t>
                </a:r>
              </a:p>
            </p:txBody>
          </p:sp>
        </p:grpSp>
        <p:sp>
          <p:nvSpPr>
            <p:cNvPr id="101" name="CasellaDiTesto 100">
              <a:extLst>
                <a:ext uri="{FF2B5EF4-FFF2-40B4-BE49-F238E27FC236}">
                  <a16:creationId xmlns:a16="http://schemas.microsoft.com/office/drawing/2014/main" id="{701B9334-E923-5489-3E01-8F9BA5A6B4FA}"/>
                </a:ext>
              </a:extLst>
            </p:cNvPr>
            <p:cNvSpPr txBox="1"/>
            <p:nvPr/>
          </p:nvSpPr>
          <p:spPr>
            <a:xfrm>
              <a:off x="10416137" y="12231732"/>
              <a:ext cx="2332354" cy="1617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803" dirty="0"/>
                <a:t>VPA are </a:t>
              </a:r>
              <a:r>
                <a:rPr lang="it-IT" sz="2803" dirty="0" err="1"/>
                <a:t>less</a:t>
              </a:r>
              <a:r>
                <a:rPr lang="it-IT" sz="2803" dirty="0"/>
                <a:t> </a:t>
              </a:r>
              <a:r>
                <a:rPr lang="it-IT" sz="2803" dirty="0" err="1"/>
                <a:t>expressive</a:t>
              </a:r>
              <a:r>
                <a:rPr lang="it-IT" sz="2803" dirty="0"/>
                <a:t> </a:t>
              </a:r>
              <a:r>
                <a:rPr lang="it-IT" sz="2803" dirty="0" err="1"/>
                <a:t>then</a:t>
              </a:r>
              <a:r>
                <a:rPr lang="it-IT" sz="2803" dirty="0"/>
                <a:t> </a:t>
              </a:r>
              <a:r>
                <a:rPr lang="it-IT" sz="2803" dirty="0" err="1"/>
                <a:t>canonical</a:t>
              </a:r>
              <a:r>
                <a:rPr lang="it-IT" sz="2803" dirty="0"/>
                <a:t> </a:t>
              </a:r>
              <a:r>
                <a:rPr lang="it-IT" sz="2803" dirty="0" err="1"/>
                <a:t>pushdown</a:t>
              </a:r>
              <a:r>
                <a:rPr lang="it-IT" sz="2803" dirty="0"/>
                <a:t> </a:t>
              </a:r>
              <a:r>
                <a:rPr lang="it-IT" sz="2803" dirty="0" err="1"/>
                <a:t>automata</a:t>
              </a:r>
              <a:r>
                <a:rPr lang="it-IT" sz="2803" dirty="0"/>
                <a:t>, </a:t>
              </a:r>
              <a:r>
                <a:rPr lang="it-IT" sz="2803" dirty="0" err="1"/>
                <a:t>but</a:t>
              </a:r>
              <a:r>
                <a:rPr lang="it-IT" sz="2803" dirty="0"/>
                <a:t> </a:t>
              </a:r>
              <a:r>
                <a:rPr lang="it-IT" sz="2803" dirty="0" err="1"/>
                <a:t>they</a:t>
              </a:r>
              <a:r>
                <a:rPr lang="it-IT" sz="2803" dirty="0"/>
                <a:t> are more </a:t>
              </a:r>
              <a:r>
                <a:rPr lang="it-IT" sz="2803" dirty="0" err="1"/>
                <a:t>interesting</a:t>
              </a:r>
              <a:r>
                <a:rPr lang="it-IT" sz="2803" dirty="0"/>
                <a:t> </a:t>
              </a:r>
              <a:r>
                <a:rPr lang="it-IT" sz="2803" dirty="0" err="1"/>
                <a:t>since</a:t>
              </a:r>
              <a:r>
                <a:rPr lang="it-IT" sz="2803" dirty="0"/>
                <a:t> </a:t>
              </a:r>
              <a:r>
                <a:rPr lang="it-IT" sz="2803" dirty="0" err="1"/>
                <a:t>problems</a:t>
              </a:r>
              <a:r>
                <a:rPr lang="it-IT" sz="2803" dirty="0"/>
                <a:t> like </a:t>
              </a:r>
              <a:r>
                <a:rPr lang="it-IT" sz="2803" i="1" dirty="0" err="1"/>
                <a:t>inclusion</a:t>
              </a:r>
              <a:r>
                <a:rPr lang="it-IT" sz="2803" i="1" dirty="0"/>
                <a:t> </a:t>
              </a:r>
              <a:r>
                <a:rPr lang="it-IT" sz="2803" dirty="0"/>
                <a:t>or </a:t>
              </a:r>
              <a:r>
                <a:rPr lang="it-IT" sz="2803" i="1" dirty="0" err="1"/>
                <a:t>universality</a:t>
              </a:r>
              <a:r>
                <a:rPr lang="it-IT" sz="2803" dirty="0"/>
                <a:t> are </a:t>
              </a:r>
              <a:r>
                <a:rPr lang="it-IT" sz="2803" dirty="0" err="1"/>
                <a:t>decidable</a:t>
              </a:r>
              <a:r>
                <a:rPr lang="it-IT" sz="2803" dirty="0"/>
                <a:t>.</a:t>
              </a:r>
            </a:p>
            <a:p>
              <a:endParaRPr lang="it-IT" sz="2803" dirty="0"/>
            </a:p>
          </p:txBody>
        </p:sp>
      </p:grpSp>
      <p:pic>
        <p:nvPicPr>
          <p:cNvPr id="33" name="Immagine 32">
            <a:extLst>
              <a:ext uri="{FF2B5EF4-FFF2-40B4-BE49-F238E27FC236}">
                <a16:creationId xmlns:a16="http://schemas.microsoft.com/office/drawing/2014/main" id="{E0D0A6D1-61A1-D244-B70A-4825E0B25D8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4441" y="1698906"/>
            <a:ext cx="5962203" cy="2146393"/>
          </a:xfrm>
          <a:prstGeom prst="rect">
            <a:avLst/>
          </a:prstGeom>
        </p:spPr>
      </p:pic>
      <p:grpSp>
        <p:nvGrpSpPr>
          <p:cNvPr id="46" name="Gruppo 45">
            <a:extLst>
              <a:ext uri="{FF2B5EF4-FFF2-40B4-BE49-F238E27FC236}">
                <a16:creationId xmlns:a16="http://schemas.microsoft.com/office/drawing/2014/main" id="{B459EE1F-8057-61DC-221C-0839C5956515}"/>
              </a:ext>
            </a:extLst>
          </p:cNvPr>
          <p:cNvGrpSpPr/>
          <p:nvPr/>
        </p:nvGrpSpPr>
        <p:grpSpPr>
          <a:xfrm>
            <a:off x="15381797" y="5875511"/>
            <a:ext cx="13896915" cy="6879115"/>
            <a:chOff x="16812871" y="4288325"/>
            <a:chExt cx="8467736" cy="5257958"/>
          </a:xfrm>
        </p:grpSpPr>
        <p:grpSp>
          <p:nvGrpSpPr>
            <p:cNvPr id="58" name="Gruppo 57">
              <a:extLst>
                <a:ext uri="{FF2B5EF4-FFF2-40B4-BE49-F238E27FC236}">
                  <a16:creationId xmlns:a16="http://schemas.microsoft.com/office/drawing/2014/main" id="{1EC68E1B-EABE-98C1-D401-88A9F67A93C1}"/>
                </a:ext>
              </a:extLst>
            </p:cNvPr>
            <p:cNvGrpSpPr/>
            <p:nvPr/>
          </p:nvGrpSpPr>
          <p:grpSpPr>
            <a:xfrm>
              <a:off x="16812871" y="4288325"/>
              <a:ext cx="8467736" cy="5257958"/>
              <a:chOff x="10309263" y="11679984"/>
              <a:chExt cx="2498396" cy="1974903"/>
            </a:xfrm>
          </p:grpSpPr>
          <p:grpSp>
            <p:nvGrpSpPr>
              <p:cNvPr id="59" name="Gruppo 58">
                <a:extLst>
                  <a:ext uri="{FF2B5EF4-FFF2-40B4-BE49-F238E27FC236}">
                    <a16:creationId xmlns:a16="http://schemas.microsoft.com/office/drawing/2014/main" id="{B35FA0EE-CC53-8A09-2394-7DBC11F581EE}"/>
                  </a:ext>
                </a:extLst>
              </p:cNvPr>
              <p:cNvGrpSpPr/>
              <p:nvPr/>
            </p:nvGrpSpPr>
            <p:grpSpPr>
              <a:xfrm>
                <a:off x="10309263" y="11679984"/>
                <a:ext cx="2498396" cy="1974903"/>
                <a:chOff x="3407415" y="1866967"/>
                <a:chExt cx="2668382" cy="2240265"/>
              </a:xfrm>
            </p:grpSpPr>
            <p:grpSp>
              <p:nvGrpSpPr>
                <p:cNvPr id="61" name="Gruppo 60">
                  <a:extLst>
                    <a:ext uri="{FF2B5EF4-FFF2-40B4-BE49-F238E27FC236}">
                      <a16:creationId xmlns:a16="http://schemas.microsoft.com/office/drawing/2014/main" id="{DD999A8E-BE4E-4701-4B09-08430E4E0932}"/>
                    </a:ext>
                  </a:extLst>
                </p:cNvPr>
                <p:cNvGrpSpPr/>
                <p:nvPr/>
              </p:nvGrpSpPr>
              <p:grpSpPr>
                <a:xfrm>
                  <a:off x="3458367" y="1866967"/>
                  <a:ext cx="2617429" cy="2240265"/>
                  <a:chOff x="3393459" y="1860117"/>
                  <a:chExt cx="2617429" cy="2240266"/>
                </a:xfrm>
              </p:grpSpPr>
              <p:sp>
                <p:nvSpPr>
                  <p:cNvPr id="63" name="Rettangolo con angoli arrotondati 62">
                    <a:extLst>
                      <a:ext uri="{FF2B5EF4-FFF2-40B4-BE49-F238E27FC236}">
                        <a16:creationId xmlns:a16="http://schemas.microsoft.com/office/drawing/2014/main" id="{406E43A8-853F-F1AB-C02F-593A8B7DA58A}"/>
                      </a:ext>
                    </a:extLst>
                  </p:cNvPr>
                  <p:cNvSpPr/>
                  <p:nvPr/>
                </p:nvSpPr>
                <p:spPr>
                  <a:xfrm>
                    <a:off x="3393459" y="1860117"/>
                    <a:ext cx="2617429" cy="2240266"/>
                  </a:xfrm>
                  <a:prstGeom prst="roundRect">
                    <a:avLst>
                      <a:gd name="adj" fmla="val 8252"/>
                    </a:avLst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sz="3186" dirty="0"/>
                  </a:p>
                </p:txBody>
              </p:sp>
              <p:sp>
                <p:nvSpPr>
                  <p:cNvPr id="64" name="Rettangolo con angoli arrotondati 63">
                    <a:extLst>
                      <a:ext uri="{FF2B5EF4-FFF2-40B4-BE49-F238E27FC236}">
                        <a16:creationId xmlns:a16="http://schemas.microsoft.com/office/drawing/2014/main" id="{BDD4E8B0-E49F-4225-3954-7B46E167A5E4}"/>
                      </a:ext>
                    </a:extLst>
                  </p:cNvPr>
                  <p:cNvSpPr/>
                  <p:nvPr/>
                </p:nvSpPr>
                <p:spPr>
                  <a:xfrm>
                    <a:off x="3429000" y="2457865"/>
                    <a:ext cx="2546349" cy="1616624"/>
                  </a:xfrm>
                  <a:prstGeom prst="round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sz="1692" dirty="0" err="1"/>
                  </a:p>
                </p:txBody>
              </p:sp>
              <p:sp>
                <p:nvSpPr>
                  <p:cNvPr id="65" name="Rettangolo 64">
                    <a:extLst>
                      <a:ext uri="{FF2B5EF4-FFF2-40B4-BE49-F238E27FC236}">
                        <a16:creationId xmlns:a16="http://schemas.microsoft.com/office/drawing/2014/main" id="{C663986C-8DFE-842E-5D99-4D8688224C0B}"/>
                      </a:ext>
                    </a:extLst>
                  </p:cNvPr>
                  <p:cNvSpPr/>
                  <p:nvPr/>
                </p:nvSpPr>
                <p:spPr>
                  <a:xfrm>
                    <a:off x="3429000" y="2456247"/>
                    <a:ext cx="2546349" cy="522385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sz="1692" dirty="0" err="1"/>
                  </a:p>
                </p:txBody>
              </p:sp>
            </p:grpSp>
            <p:sp>
              <p:nvSpPr>
                <p:cNvPr id="62" name="CasellaDiTesto 61">
                  <a:extLst>
                    <a:ext uri="{FF2B5EF4-FFF2-40B4-BE49-F238E27FC236}">
                      <a16:creationId xmlns:a16="http://schemas.microsoft.com/office/drawing/2014/main" id="{53D297F4-91BD-1ECE-6823-371BC68888C2}"/>
                    </a:ext>
                  </a:extLst>
                </p:cNvPr>
                <p:cNvSpPr txBox="1"/>
                <p:nvPr/>
              </p:nvSpPr>
              <p:spPr>
                <a:xfrm>
                  <a:off x="3407415" y="2053461"/>
                  <a:ext cx="2668382" cy="27093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it-IT" sz="4806" dirty="0">
                      <a:solidFill>
                        <a:schemeClr val="bg1"/>
                      </a:solidFill>
                    </a:rPr>
                    <a:t>About learning</a:t>
                  </a:r>
                </a:p>
              </p:txBody>
            </p:sp>
          </p:grpSp>
          <p:sp>
            <p:nvSpPr>
              <p:cNvPr id="60" name="CasellaDiTesto 59">
                <a:extLst>
                  <a:ext uri="{FF2B5EF4-FFF2-40B4-BE49-F238E27FC236}">
                    <a16:creationId xmlns:a16="http://schemas.microsoft.com/office/drawing/2014/main" id="{A6C15754-5B7F-B84F-06A0-1FE8908F8F0C}"/>
                  </a:ext>
                </a:extLst>
              </p:cNvPr>
              <p:cNvSpPr txBox="1"/>
              <p:nvPr/>
            </p:nvSpPr>
            <p:spPr>
              <a:xfrm>
                <a:off x="10416137" y="12274448"/>
                <a:ext cx="2332354" cy="1505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2803" dirty="0"/>
                  <a:t>The learning </a:t>
                </a:r>
                <a:r>
                  <a:rPr lang="it-IT" sz="2803" dirty="0" err="1"/>
                  <a:t>is</a:t>
                </a:r>
                <a:r>
                  <a:rPr lang="it-IT" sz="2803" dirty="0"/>
                  <a:t> </a:t>
                </a:r>
                <a:r>
                  <a:rPr lang="it-IT" sz="2803" dirty="0" err="1"/>
                  <a:t>based</a:t>
                </a:r>
                <a:r>
                  <a:rPr lang="it-IT" sz="2803" dirty="0"/>
                  <a:t> on the Angluin</a:t>
                </a:r>
                <a:r>
                  <a:rPr lang="it-IT" sz="2803" baseline="30000" dirty="0"/>
                  <a:t>1 </a:t>
                </a:r>
                <a:r>
                  <a:rPr lang="it-IT" sz="2803" dirty="0"/>
                  <a:t>style framework: </a:t>
                </a:r>
              </a:p>
            </p:txBody>
          </p:sp>
        </p:grpSp>
        <p:grpSp>
          <p:nvGrpSpPr>
            <p:cNvPr id="38" name="Gruppo 37">
              <a:extLst>
                <a:ext uri="{FF2B5EF4-FFF2-40B4-BE49-F238E27FC236}">
                  <a16:creationId xmlns:a16="http://schemas.microsoft.com/office/drawing/2014/main" id="{D75EF934-F7FF-5176-6FCA-061062DA04F2}"/>
                </a:ext>
              </a:extLst>
            </p:cNvPr>
            <p:cNvGrpSpPr/>
            <p:nvPr/>
          </p:nvGrpSpPr>
          <p:grpSpPr>
            <a:xfrm>
              <a:off x="17315310" y="6416587"/>
              <a:ext cx="3629555" cy="2645888"/>
              <a:chOff x="16970342" y="6289104"/>
              <a:chExt cx="3854055" cy="3131008"/>
            </a:xfrm>
          </p:grpSpPr>
          <p:pic>
            <p:nvPicPr>
              <p:cNvPr id="35" name="Immagine 34" descr="Immagine che contiene testo, bambola&#10;&#10;Descrizione generata automaticamente">
                <a:extLst>
                  <a:ext uri="{FF2B5EF4-FFF2-40B4-BE49-F238E27FC236}">
                    <a16:creationId xmlns:a16="http://schemas.microsoft.com/office/drawing/2014/main" id="{65467750-F672-943C-DA04-A6DD7DBE2F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970342" y="6289105"/>
                <a:ext cx="1991077" cy="3131007"/>
              </a:xfrm>
              <a:prstGeom prst="rect">
                <a:avLst/>
              </a:prstGeom>
            </p:spPr>
          </p:pic>
          <p:pic>
            <p:nvPicPr>
              <p:cNvPr id="37" name="Immagine 36" descr="Immagine che contiene persona&#10;&#10;Descrizione generata automaticamente">
                <a:extLst>
                  <a:ext uri="{FF2B5EF4-FFF2-40B4-BE49-F238E27FC236}">
                    <a16:creationId xmlns:a16="http://schemas.microsoft.com/office/drawing/2014/main" id="{8269E909-FFE7-C0D2-E181-64527FE7E2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961419" y="6289104"/>
                <a:ext cx="1862978" cy="3131007"/>
              </a:xfrm>
              <a:prstGeom prst="rect">
                <a:avLst/>
              </a:prstGeom>
            </p:spPr>
          </p:pic>
        </p:grpSp>
        <p:sp>
          <p:nvSpPr>
            <p:cNvPr id="39" name="CasellaDiTesto 38">
              <a:extLst>
                <a:ext uri="{FF2B5EF4-FFF2-40B4-BE49-F238E27FC236}">
                  <a16:creationId xmlns:a16="http://schemas.microsoft.com/office/drawing/2014/main" id="{4EA1EDCF-0626-CF52-F69A-9ED016F578AD}"/>
                </a:ext>
              </a:extLst>
            </p:cNvPr>
            <p:cNvSpPr txBox="1"/>
            <p:nvPr/>
          </p:nvSpPr>
          <p:spPr>
            <a:xfrm>
              <a:off x="21046739" y="6334925"/>
              <a:ext cx="4051125" cy="23811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803" dirty="0"/>
                <a:t>A </a:t>
              </a:r>
              <a:r>
                <a:rPr lang="it-IT" sz="2803" dirty="0" err="1"/>
                <a:t>Learner</a:t>
              </a:r>
              <a:r>
                <a:rPr lang="it-IT" sz="2803" dirty="0"/>
                <a:t> </a:t>
              </a:r>
              <a:r>
                <a:rPr lang="it-IT" sz="2803" dirty="0" err="1"/>
                <a:t>wants</a:t>
              </a:r>
              <a:r>
                <a:rPr lang="it-IT" sz="2803" dirty="0"/>
                <a:t> to </a:t>
              </a:r>
              <a:r>
                <a:rPr lang="it-IT" sz="2803" dirty="0" err="1"/>
                <a:t>learn</a:t>
              </a:r>
              <a:r>
                <a:rPr lang="it-IT" sz="2803" dirty="0"/>
                <a:t> a </a:t>
              </a:r>
              <a:r>
                <a:rPr lang="it-IT" sz="2803" dirty="0" err="1"/>
                <a:t>language</a:t>
              </a:r>
              <a:r>
                <a:rPr lang="it-IT" sz="2803" dirty="0"/>
                <a:t> </a:t>
              </a:r>
              <a:r>
                <a:rPr lang="it-IT" sz="2803" b="1" dirty="0"/>
                <a:t>U</a:t>
              </a:r>
              <a:r>
                <a:rPr lang="it-IT" sz="2803" dirty="0"/>
                <a:t> and can </a:t>
              </a:r>
              <a:r>
                <a:rPr lang="it-IT" sz="2803" dirty="0" err="1"/>
                <a:t>ask</a:t>
              </a:r>
              <a:r>
                <a:rPr lang="it-IT" sz="2803" dirty="0"/>
                <a:t> to a </a:t>
              </a:r>
              <a:r>
                <a:rPr lang="it-IT" sz="2803" dirty="0" err="1"/>
                <a:t>teacher</a:t>
              </a:r>
              <a:r>
                <a:rPr lang="it-IT" sz="2803" dirty="0"/>
                <a:t> for </a:t>
              </a:r>
            </a:p>
            <a:p>
              <a:pPr marL="286093" indent="-286093">
                <a:buFont typeface="Arial" panose="020B0604020202020204" pitchFamily="34" charset="0"/>
                <a:buChar char="•"/>
              </a:pPr>
              <a:r>
                <a:rPr lang="it-IT" sz="2803" dirty="0" err="1"/>
                <a:t>Mermbership</a:t>
              </a:r>
              <a:r>
                <a:rPr lang="it-IT" sz="2803" dirty="0"/>
                <a:t> queries : a word </a:t>
              </a:r>
              <a:r>
                <a:rPr lang="it-IT" sz="2803" dirty="0" err="1"/>
                <a:t>is</a:t>
              </a:r>
              <a:r>
                <a:rPr lang="it-IT" sz="2803" dirty="0"/>
                <a:t> in </a:t>
              </a:r>
              <a:r>
                <a:rPr lang="it-IT" sz="2803" b="1" dirty="0"/>
                <a:t>U</a:t>
              </a:r>
              <a:r>
                <a:rPr lang="it-IT" sz="2803" dirty="0"/>
                <a:t> ?</a:t>
              </a:r>
            </a:p>
            <a:p>
              <a:pPr marL="286093" indent="-286093">
                <a:buFont typeface="Arial" panose="020B0604020202020204" pitchFamily="34" charset="0"/>
                <a:buChar char="•"/>
              </a:pPr>
              <a:r>
                <a:rPr lang="it-IT" sz="2803" dirty="0" err="1"/>
                <a:t>Equivalence</a:t>
              </a:r>
              <a:r>
                <a:rPr lang="it-IT" sz="2803" dirty="0"/>
                <a:t> queries : the </a:t>
              </a:r>
              <a:r>
                <a:rPr lang="it-IT" sz="2803" dirty="0" err="1"/>
                <a:t>learner</a:t>
              </a:r>
              <a:r>
                <a:rPr lang="it-IT" sz="2803" dirty="0"/>
                <a:t> </a:t>
              </a:r>
              <a:r>
                <a:rPr lang="it-IT" sz="2803" dirty="0" err="1"/>
                <a:t>sends</a:t>
              </a:r>
              <a:r>
                <a:rPr lang="it-IT" sz="2803" dirty="0"/>
                <a:t> a </a:t>
              </a:r>
              <a:r>
                <a:rPr lang="it-IT" sz="2803" dirty="0" err="1"/>
                <a:t>conjecture</a:t>
              </a:r>
              <a:r>
                <a:rPr lang="it-IT" sz="2803" dirty="0"/>
                <a:t> </a:t>
              </a:r>
              <a:r>
                <a:rPr lang="it-IT" sz="2803" b="1" dirty="0"/>
                <a:t>C</a:t>
              </a:r>
              <a:r>
                <a:rPr lang="it-IT" sz="2803" dirty="0"/>
                <a:t> and </a:t>
              </a:r>
              <a:r>
                <a:rPr lang="it-IT" sz="2803" dirty="0" err="1"/>
                <a:t>receives</a:t>
              </a:r>
              <a:r>
                <a:rPr lang="it-IT" sz="2803" dirty="0"/>
                <a:t> a positive </a:t>
              </a:r>
              <a:r>
                <a:rPr lang="it-IT" sz="2803" dirty="0" err="1"/>
                <a:t>answer</a:t>
              </a:r>
              <a:r>
                <a:rPr lang="it-IT" sz="2803" dirty="0"/>
                <a:t> </a:t>
              </a:r>
              <a:r>
                <a:rPr lang="it-IT" sz="2803" dirty="0" err="1"/>
                <a:t>if</a:t>
              </a:r>
              <a:r>
                <a:rPr lang="it-IT" sz="2803" dirty="0"/>
                <a:t> </a:t>
              </a:r>
              <a:r>
                <a:rPr lang="it-IT" sz="2803" b="1" dirty="0"/>
                <a:t>C </a:t>
              </a:r>
              <a:r>
                <a:rPr lang="it-IT" sz="2803" dirty="0"/>
                <a:t>≡ </a:t>
              </a:r>
              <a:r>
                <a:rPr lang="it-IT" sz="2803" b="1" dirty="0"/>
                <a:t>U</a:t>
              </a:r>
              <a:r>
                <a:rPr lang="it-IT" sz="2803" dirty="0"/>
                <a:t>, a counter-</a:t>
              </a:r>
              <a:r>
                <a:rPr lang="it-IT" sz="2803" dirty="0" err="1"/>
                <a:t>example</a:t>
              </a:r>
              <a:r>
                <a:rPr lang="it-IT" sz="2803" dirty="0"/>
                <a:t> on the </a:t>
              </a:r>
              <a:r>
                <a:rPr lang="it-IT" sz="2803" dirty="0" err="1"/>
                <a:t>other</a:t>
              </a:r>
              <a:r>
                <a:rPr lang="it-IT" sz="2803" dirty="0"/>
                <a:t> case</a:t>
              </a:r>
              <a:endParaRPr lang="it-IT" sz="2803" b="1" dirty="0"/>
            </a:p>
          </p:txBody>
        </p:sp>
      </p:grpSp>
      <p:grpSp>
        <p:nvGrpSpPr>
          <p:cNvPr id="83" name="Gruppo 82">
            <a:extLst>
              <a:ext uri="{FF2B5EF4-FFF2-40B4-BE49-F238E27FC236}">
                <a16:creationId xmlns:a16="http://schemas.microsoft.com/office/drawing/2014/main" id="{F18BA56E-EBB1-B8D5-48F6-1F7191F224F5}"/>
              </a:ext>
            </a:extLst>
          </p:cNvPr>
          <p:cNvGrpSpPr/>
          <p:nvPr/>
        </p:nvGrpSpPr>
        <p:grpSpPr>
          <a:xfrm>
            <a:off x="15480488" y="12262702"/>
            <a:ext cx="7008142" cy="4778162"/>
            <a:chOff x="10309263" y="11679984"/>
            <a:chExt cx="2498396" cy="2135305"/>
          </a:xfrm>
        </p:grpSpPr>
        <p:grpSp>
          <p:nvGrpSpPr>
            <p:cNvPr id="84" name="Gruppo 83">
              <a:extLst>
                <a:ext uri="{FF2B5EF4-FFF2-40B4-BE49-F238E27FC236}">
                  <a16:creationId xmlns:a16="http://schemas.microsoft.com/office/drawing/2014/main" id="{B1D89DBB-715B-BE10-AD3E-DBD168E4812A}"/>
                </a:ext>
              </a:extLst>
            </p:cNvPr>
            <p:cNvGrpSpPr/>
            <p:nvPr/>
          </p:nvGrpSpPr>
          <p:grpSpPr>
            <a:xfrm>
              <a:off x="10309263" y="11679984"/>
              <a:ext cx="2498396" cy="1974903"/>
              <a:chOff x="3407415" y="1866967"/>
              <a:chExt cx="2668382" cy="2240265"/>
            </a:xfrm>
          </p:grpSpPr>
          <p:grpSp>
            <p:nvGrpSpPr>
              <p:cNvPr id="86" name="Gruppo 85">
                <a:extLst>
                  <a:ext uri="{FF2B5EF4-FFF2-40B4-BE49-F238E27FC236}">
                    <a16:creationId xmlns:a16="http://schemas.microsoft.com/office/drawing/2014/main" id="{C0CA1E54-FFDC-728F-06BD-1A139B556A9A}"/>
                  </a:ext>
                </a:extLst>
              </p:cNvPr>
              <p:cNvGrpSpPr/>
              <p:nvPr/>
            </p:nvGrpSpPr>
            <p:grpSpPr>
              <a:xfrm>
                <a:off x="3458367" y="1866967"/>
                <a:ext cx="2617429" cy="2240265"/>
                <a:chOff x="3393459" y="1860117"/>
                <a:chExt cx="2617429" cy="2240266"/>
              </a:xfrm>
            </p:grpSpPr>
            <p:sp>
              <p:nvSpPr>
                <p:cNvPr id="88" name="Rettangolo con angoli arrotondati 87">
                  <a:extLst>
                    <a:ext uri="{FF2B5EF4-FFF2-40B4-BE49-F238E27FC236}">
                      <a16:creationId xmlns:a16="http://schemas.microsoft.com/office/drawing/2014/main" id="{601D2FE2-422E-D004-BF3B-20A4F80A1D6A}"/>
                    </a:ext>
                  </a:extLst>
                </p:cNvPr>
                <p:cNvSpPr/>
                <p:nvPr/>
              </p:nvSpPr>
              <p:spPr>
                <a:xfrm>
                  <a:off x="3393459" y="1860117"/>
                  <a:ext cx="2617429" cy="2240266"/>
                </a:xfrm>
                <a:prstGeom prst="roundRect">
                  <a:avLst>
                    <a:gd name="adj" fmla="val 7972"/>
                  </a:avLst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sz="3186" dirty="0"/>
                </a:p>
              </p:txBody>
            </p:sp>
            <p:sp>
              <p:nvSpPr>
                <p:cNvPr id="89" name="Rettangolo con angoli arrotondati 88">
                  <a:extLst>
                    <a:ext uri="{FF2B5EF4-FFF2-40B4-BE49-F238E27FC236}">
                      <a16:creationId xmlns:a16="http://schemas.microsoft.com/office/drawing/2014/main" id="{EEF4811C-BD65-B338-92C6-F6E935A7CD1E}"/>
                    </a:ext>
                  </a:extLst>
                </p:cNvPr>
                <p:cNvSpPr/>
                <p:nvPr/>
              </p:nvSpPr>
              <p:spPr>
                <a:xfrm>
                  <a:off x="3429000" y="2457865"/>
                  <a:ext cx="2546349" cy="1616624"/>
                </a:xfrm>
                <a:prstGeom prst="roundRect">
                  <a:avLst/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sz="1692" dirty="0" err="1"/>
                </a:p>
              </p:txBody>
            </p:sp>
            <p:sp>
              <p:nvSpPr>
                <p:cNvPr id="90" name="Rettangolo 89">
                  <a:extLst>
                    <a:ext uri="{FF2B5EF4-FFF2-40B4-BE49-F238E27FC236}">
                      <a16:creationId xmlns:a16="http://schemas.microsoft.com/office/drawing/2014/main" id="{FD5BEF29-34B4-8A06-30EA-063A589DF816}"/>
                    </a:ext>
                  </a:extLst>
                </p:cNvPr>
                <p:cNvSpPr/>
                <p:nvPr/>
              </p:nvSpPr>
              <p:spPr>
                <a:xfrm>
                  <a:off x="3429000" y="2457865"/>
                  <a:ext cx="2546349" cy="52238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sz="1692" dirty="0" err="1"/>
                </a:p>
              </p:txBody>
            </p:sp>
          </p:grpSp>
          <p:sp>
            <p:nvSpPr>
              <p:cNvPr id="87" name="CasellaDiTesto 86">
                <a:extLst>
                  <a:ext uri="{FF2B5EF4-FFF2-40B4-BE49-F238E27FC236}">
                    <a16:creationId xmlns:a16="http://schemas.microsoft.com/office/drawing/2014/main" id="{E23F2567-26E0-8E10-F98E-4695733B7BEB}"/>
                  </a:ext>
                </a:extLst>
              </p:cNvPr>
              <p:cNvSpPr txBox="1"/>
              <p:nvPr/>
            </p:nvSpPr>
            <p:spPr>
              <a:xfrm>
                <a:off x="3407415" y="1976720"/>
                <a:ext cx="2668382" cy="42220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it-IT" sz="4806" dirty="0">
                    <a:solidFill>
                      <a:schemeClr val="bg1"/>
                    </a:solidFill>
                  </a:rPr>
                  <a:t>Regular </a:t>
                </a:r>
                <a:r>
                  <a:rPr lang="it-IT" sz="4806" dirty="0" err="1">
                    <a:solidFill>
                      <a:schemeClr val="bg1"/>
                    </a:solidFill>
                  </a:rPr>
                  <a:t>languages</a:t>
                </a:r>
                <a:endParaRPr lang="it-IT" sz="4806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85" name="CasellaDiTesto 84">
              <a:extLst>
                <a:ext uri="{FF2B5EF4-FFF2-40B4-BE49-F238E27FC236}">
                  <a16:creationId xmlns:a16="http://schemas.microsoft.com/office/drawing/2014/main" id="{3B0BBC30-0C16-5E4E-48E3-37C03A723DD6}"/>
                </a:ext>
              </a:extLst>
            </p:cNvPr>
            <p:cNvSpPr txBox="1"/>
            <p:nvPr/>
          </p:nvSpPr>
          <p:spPr>
            <a:xfrm>
              <a:off x="10416137" y="12231732"/>
              <a:ext cx="2332354" cy="1583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803" dirty="0" err="1"/>
                <a:t>Originally</a:t>
              </a:r>
              <a:r>
                <a:rPr lang="it-IT" sz="2803" dirty="0"/>
                <a:t> the Learning </a:t>
              </a:r>
              <a:r>
                <a:rPr lang="it-IT" sz="2803" dirty="0" err="1"/>
                <a:t>was</a:t>
              </a:r>
              <a:r>
                <a:rPr lang="it-IT" sz="2803" dirty="0"/>
                <a:t> </a:t>
              </a:r>
              <a:r>
                <a:rPr lang="it-IT" sz="2803" dirty="0" err="1"/>
                <a:t>meant</a:t>
              </a:r>
              <a:r>
                <a:rPr lang="it-IT" sz="2803" dirty="0"/>
                <a:t> to </a:t>
              </a:r>
              <a:r>
                <a:rPr lang="it-IT" sz="2803" dirty="0" err="1"/>
                <a:t>understand</a:t>
              </a:r>
              <a:r>
                <a:rPr lang="it-IT" sz="2803" dirty="0"/>
                <a:t> </a:t>
              </a:r>
              <a:r>
                <a:rPr lang="it-IT" sz="2803" dirty="0" err="1"/>
                <a:t>regualr</a:t>
              </a:r>
              <a:r>
                <a:rPr lang="it-IT" sz="2803" dirty="0"/>
                <a:t> </a:t>
              </a:r>
              <a:r>
                <a:rPr lang="it-IT" sz="2803" dirty="0" err="1"/>
                <a:t>languages</a:t>
              </a:r>
              <a:r>
                <a:rPr lang="it-IT" sz="2803" dirty="0"/>
                <a:t> and </a:t>
              </a:r>
              <a:r>
                <a:rPr lang="it-IT" sz="2803" dirty="0" err="1"/>
                <a:t>various</a:t>
              </a:r>
              <a:r>
                <a:rPr lang="it-IT" sz="2803" dirty="0"/>
                <a:t> </a:t>
              </a:r>
              <a:r>
                <a:rPr lang="it-IT" sz="2803" dirty="0" err="1"/>
                <a:t>algorithms</a:t>
              </a:r>
              <a:r>
                <a:rPr lang="it-IT" sz="2803" dirty="0"/>
                <a:t> </a:t>
              </a:r>
              <a:r>
                <a:rPr lang="it-IT" sz="2803" dirty="0" err="1"/>
                <a:t>were</a:t>
              </a:r>
              <a:r>
                <a:rPr lang="it-IT" sz="2803" dirty="0"/>
                <a:t> </a:t>
              </a:r>
              <a:r>
                <a:rPr lang="it-IT" sz="2803" dirty="0" err="1"/>
                <a:t>implemented</a:t>
              </a:r>
              <a:r>
                <a:rPr lang="it-IT" sz="2803" dirty="0"/>
                <a:t> with </a:t>
              </a:r>
              <a:r>
                <a:rPr lang="it-IT" sz="2803" dirty="0" err="1"/>
                <a:t>two</a:t>
              </a:r>
              <a:r>
                <a:rPr lang="it-IT" sz="2803" dirty="0"/>
                <a:t> the </a:t>
              </a:r>
              <a:r>
                <a:rPr lang="it-IT" sz="2803" dirty="0" err="1"/>
                <a:t>Observation</a:t>
              </a:r>
              <a:r>
                <a:rPr lang="it-IT" sz="2803" dirty="0"/>
                <a:t> </a:t>
              </a:r>
              <a:r>
                <a:rPr lang="it-IT" sz="2803" dirty="0" err="1"/>
                <a:t>Table</a:t>
              </a:r>
              <a:r>
                <a:rPr lang="it-IT" sz="2803" dirty="0"/>
                <a:t> or the</a:t>
              </a:r>
            </a:p>
            <a:p>
              <a:r>
                <a:rPr lang="it-IT" sz="2803" dirty="0"/>
                <a:t>the </a:t>
              </a:r>
              <a:r>
                <a:rPr lang="it-IT" sz="2803" dirty="0" err="1"/>
                <a:t>Discrimination</a:t>
              </a:r>
              <a:r>
                <a:rPr lang="it-IT" sz="2803" dirty="0"/>
                <a:t> </a:t>
              </a:r>
              <a:r>
                <a:rPr lang="it-IT" sz="2803" dirty="0" err="1"/>
                <a:t>Tree</a:t>
              </a:r>
              <a:r>
                <a:rPr lang="it-IT" sz="2803" dirty="0"/>
                <a:t> data </a:t>
              </a:r>
              <a:r>
                <a:rPr lang="it-IT" sz="2803" dirty="0" err="1"/>
                <a:t>structure</a:t>
              </a:r>
              <a:r>
                <a:rPr lang="it-IT" sz="2803" dirty="0"/>
                <a:t> to store the information </a:t>
              </a:r>
              <a:r>
                <a:rPr lang="it-IT" sz="2803" dirty="0" err="1"/>
                <a:t>obtained</a:t>
              </a:r>
              <a:r>
                <a:rPr lang="it-IT" sz="2803" dirty="0"/>
                <a:t> from the </a:t>
              </a:r>
              <a:r>
                <a:rPr lang="it-IT" sz="2803" dirty="0" err="1"/>
                <a:t>teacher</a:t>
              </a:r>
              <a:endParaRPr lang="it-IT" sz="2803" dirty="0"/>
            </a:p>
            <a:p>
              <a:endParaRPr lang="it-IT" sz="2803" dirty="0"/>
            </a:p>
          </p:txBody>
        </p:sp>
      </p:grpSp>
      <p:sp>
        <p:nvSpPr>
          <p:cNvPr id="9" name="Fumetto: ovale 8">
            <a:extLst>
              <a:ext uri="{FF2B5EF4-FFF2-40B4-BE49-F238E27FC236}">
                <a16:creationId xmlns:a16="http://schemas.microsoft.com/office/drawing/2014/main" id="{AB721C85-BD61-5A57-1321-243233712960}"/>
              </a:ext>
            </a:extLst>
          </p:cNvPr>
          <p:cNvSpPr/>
          <p:nvPr/>
        </p:nvSpPr>
        <p:spPr>
          <a:xfrm>
            <a:off x="6778196" y="14345355"/>
            <a:ext cx="6455688" cy="1671274"/>
          </a:xfrm>
          <a:prstGeom prst="wedgeEllipseCallout">
            <a:avLst>
              <a:gd name="adj1" fmla="val -32171"/>
              <a:gd name="adj2" fmla="val -60262"/>
            </a:avLst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3" dirty="0"/>
              <a:t>Note :</a:t>
            </a:r>
          </a:p>
          <a:p>
            <a:pPr algn="ctr"/>
            <a:r>
              <a:rPr lang="it-IT" sz="2803" dirty="0"/>
              <a:t>Push symbols </a:t>
            </a:r>
            <a:r>
              <a:rPr lang="it-IT" sz="2803" dirty="0">
                <a:latin typeface="Cambria Math" panose="02040503050406030204" pitchFamily="18" charset="0"/>
                <a:ea typeface="Cambria Math" panose="02040503050406030204" pitchFamily="18" charset="0"/>
              </a:rPr>
              <a:t>⇔  Open tags</a:t>
            </a:r>
          </a:p>
          <a:p>
            <a:pPr algn="ctr"/>
            <a:r>
              <a:rPr lang="it-IT" sz="2803" dirty="0">
                <a:latin typeface="Cambria Math" panose="02040503050406030204" pitchFamily="18" charset="0"/>
                <a:ea typeface="Cambria Math" panose="02040503050406030204" pitchFamily="18" charset="0"/>
              </a:rPr>
              <a:t>Pop symbols</a:t>
            </a:r>
            <a:r>
              <a:rPr lang="it-IT" sz="2803" dirty="0"/>
              <a:t> </a:t>
            </a:r>
            <a:r>
              <a:rPr lang="it-IT" sz="2803" dirty="0">
                <a:latin typeface="Cambria Math" panose="02040503050406030204" pitchFamily="18" charset="0"/>
                <a:ea typeface="Cambria Math" panose="02040503050406030204" pitchFamily="18" charset="0"/>
              </a:rPr>
              <a:t>⇔ Close tags </a:t>
            </a:r>
            <a:endParaRPr lang="it-IT" sz="2803" dirty="0"/>
          </a:p>
        </p:txBody>
      </p:sp>
      <p:sp>
        <p:nvSpPr>
          <p:cNvPr id="10" name="Fumetto: ovale 9">
            <a:extLst>
              <a:ext uri="{FF2B5EF4-FFF2-40B4-BE49-F238E27FC236}">
                <a16:creationId xmlns:a16="http://schemas.microsoft.com/office/drawing/2014/main" id="{6CD59D6C-C67E-6176-F4ED-CBB9C95C494B}"/>
              </a:ext>
            </a:extLst>
          </p:cNvPr>
          <p:cNvSpPr/>
          <p:nvPr/>
        </p:nvSpPr>
        <p:spPr>
          <a:xfrm>
            <a:off x="1170286" y="13969415"/>
            <a:ext cx="5044260" cy="1159769"/>
          </a:xfrm>
          <a:prstGeom prst="wedgeEllipseCallout">
            <a:avLst>
              <a:gd name="adj1" fmla="val 32905"/>
              <a:gd name="adj2" fmla="val -69396"/>
            </a:avLst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2" dirty="0" err="1"/>
              <a:t>Acceptance</a:t>
            </a:r>
            <a:r>
              <a:rPr lang="it-IT" sz="2002" dirty="0"/>
              <a:t> for XML : </a:t>
            </a:r>
          </a:p>
          <a:p>
            <a:pPr algn="ctr"/>
            <a:r>
              <a:rPr lang="it-IT" sz="2002" dirty="0" err="1"/>
              <a:t>Empty</a:t>
            </a:r>
            <a:r>
              <a:rPr lang="it-IT" sz="2002" dirty="0"/>
              <a:t> stack + </a:t>
            </a:r>
            <a:r>
              <a:rPr lang="it-IT" sz="2002" dirty="0" err="1"/>
              <a:t>final</a:t>
            </a:r>
            <a:r>
              <a:rPr lang="it-IT" sz="2002" dirty="0"/>
              <a:t> </a:t>
            </a:r>
            <a:r>
              <a:rPr lang="it-IT" sz="2002" dirty="0" err="1"/>
              <a:t>states</a:t>
            </a:r>
            <a:endParaRPr lang="it-IT" sz="2002" dirty="0"/>
          </a:p>
        </p:txBody>
      </p:sp>
      <p:grpSp>
        <p:nvGrpSpPr>
          <p:cNvPr id="111" name="Gruppo 110">
            <a:extLst>
              <a:ext uri="{FF2B5EF4-FFF2-40B4-BE49-F238E27FC236}">
                <a16:creationId xmlns:a16="http://schemas.microsoft.com/office/drawing/2014/main" id="{9CCF3D37-AF9F-FDAF-1FBE-F01E67577786}"/>
              </a:ext>
            </a:extLst>
          </p:cNvPr>
          <p:cNvGrpSpPr/>
          <p:nvPr/>
        </p:nvGrpSpPr>
        <p:grpSpPr>
          <a:xfrm>
            <a:off x="13988709" y="17028871"/>
            <a:ext cx="7008142" cy="4419231"/>
            <a:chOff x="10309263" y="11679984"/>
            <a:chExt cx="2498396" cy="1974903"/>
          </a:xfrm>
        </p:grpSpPr>
        <p:grpSp>
          <p:nvGrpSpPr>
            <p:cNvPr id="112" name="Gruppo 111">
              <a:extLst>
                <a:ext uri="{FF2B5EF4-FFF2-40B4-BE49-F238E27FC236}">
                  <a16:creationId xmlns:a16="http://schemas.microsoft.com/office/drawing/2014/main" id="{AB264D44-0BB1-AD2B-75FC-3437DF9A2AD5}"/>
                </a:ext>
              </a:extLst>
            </p:cNvPr>
            <p:cNvGrpSpPr/>
            <p:nvPr/>
          </p:nvGrpSpPr>
          <p:grpSpPr>
            <a:xfrm>
              <a:off x="10309263" y="11679984"/>
              <a:ext cx="2498396" cy="1974903"/>
              <a:chOff x="3407415" y="1866967"/>
              <a:chExt cx="2668382" cy="2240265"/>
            </a:xfrm>
          </p:grpSpPr>
          <p:grpSp>
            <p:nvGrpSpPr>
              <p:cNvPr id="114" name="Gruppo 113">
                <a:extLst>
                  <a:ext uri="{FF2B5EF4-FFF2-40B4-BE49-F238E27FC236}">
                    <a16:creationId xmlns:a16="http://schemas.microsoft.com/office/drawing/2014/main" id="{B7315436-C299-C015-4521-22F3ED0A995C}"/>
                  </a:ext>
                </a:extLst>
              </p:cNvPr>
              <p:cNvGrpSpPr/>
              <p:nvPr/>
            </p:nvGrpSpPr>
            <p:grpSpPr>
              <a:xfrm>
                <a:off x="3458367" y="1866967"/>
                <a:ext cx="2617429" cy="2240265"/>
                <a:chOff x="3393459" y="1860117"/>
                <a:chExt cx="2617429" cy="2240266"/>
              </a:xfrm>
            </p:grpSpPr>
            <p:sp>
              <p:nvSpPr>
                <p:cNvPr id="124" name="Rettangolo con angoli arrotondati 123">
                  <a:extLst>
                    <a:ext uri="{FF2B5EF4-FFF2-40B4-BE49-F238E27FC236}">
                      <a16:creationId xmlns:a16="http://schemas.microsoft.com/office/drawing/2014/main" id="{6311246E-13E4-AED1-7333-0650AA61AE68}"/>
                    </a:ext>
                  </a:extLst>
                </p:cNvPr>
                <p:cNvSpPr/>
                <p:nvPr/>
              </p:nvSpPr>
              <p:spPr>
                <a:xfrm>
                  <a:off x="3393459" y="1860117"/>
                  <a:ext cx="2617429" cy="2240266"/>
                </a:xfrm>
                <a:prstGeom prst="roundRect">
                  <a:avLst>
                    <a:gd name="adj" fmla="val 7972"/>
                  </a:avLst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sz="3186" dirty="0"/>
                </a:p>
              </p:txBody>
            </p:sp>
            <p:sp>
              <p:nvSpPr>
                <p:cNvPr id="125" name="Rettangolo con angoli arrotondati 124">
                  <a:extLst>
                    <a:ext uri="{FF2B5EF4-FFF2-40B4-BE49-F238E27FC236}">
                      <a16:creationId xmlns:a16="http://schemas.microsoft.com/office/drawing/2014/main" id="{6B39F96F-B9B2-1F40-7AE8-7A47A40E8FF9}"/>
                    </a:ext>
                  </a:extLst>
                </p:cNvPr>
                <p:cNvSpPr/>
                <p:nvPr/>
              </p:nvSpPr>
              <p:spPr>
                <a:xfrm>
                  <a:off x="3429000" y="2457865"/>
                  <a:ext cx="2546349" cy="1616624"/>
                </a:xfrm>
                <a:prstGeom prst="roundRect">
                  <a:avLst/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sz="1692" dirty="0" err="1"/>
                </a:p>
              </p:txBody>
            </p:sp>
            <p:sp>
              <p:nvSpPr>
                <p:cNvPr id="126" name="Rettangolo 125">
                  <a:extLst>
                    <a:ext uri="{FF2B5EF4-FFF2-40B4-BE49-F238E27FC236}">
                      <a16:creationId xmlns:a16="http://schemas.microsoft.com/office/drawing/2014/main" id="{C2825609-4A25-43D3-0062-2C7A0E04C652}"/>
                    </a:ext>
                  </a:extLst>
                </p:cNvPr>
                <p:cNvSpPr/>
                <p:nvPr/>
              </p:nvSpPr>
              <p:spPr>
                <a:xfrm>
                  <a:off x="3429000" y="2457865"/>
                  <a:ext cx="2546349" cy="52238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sz="1692" dirty="0" err="1"/>
                </a:p>
              </p:txBody>
            </p:sp>
          </p:grpSp>
          <p:sp>
            <p:nvSpPr>
              <p:cNvPr id="123" name="CasellaDiTesto 122">
                <a:extLst>
                  <a:ext uri="{FF2B5EF4-FFF2-40B4-BE49-F238E27FC236}">
                    <a16:creationId xmlns:a16="http://schemas.microsoft.com/office/drawing/2014/main" id="{0B5B74CE-4322-EECD-EDAE-A29473EE1ED8}"/>
                  </a:ext>
                </a:extLst>
              </p:cNvPr>
              <p:cNvSpPr txBox="1"/>
              <p:nvPr/>
            </p:nvSpPr>
            <p:spPr>
              <a:xfrm>
                <a:off x="3407415" y="1976948"/>
                <a:ext cx="2668382" cy="42174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it-IT" sz="4806" dirty="0">
                    <a:solidFill>
                      <a:schemeClr val="bg1"/>
                    </a:solidFill>
                  </a:rPr>
                  <a:t>How do </a:t>
                </a:r>
                <a:r>
                  <a:rPr lang="it-IT" sz="4806" dirty="0" err="1">
                    <a:solidFill>
                      <a:schemeClr val="bg1"/>
                    </a:solidFill>
                  </a:rPr>
                  <a:t>they</a:t>
                </a:r>
                <a:r>
                  <a:rPr lang="it-IT" sz="4806" dirty="0">
                    <a:solidFill>
                      <a:schemeClr val="bg1"/>
                    </a:solidFill>
                  </a:rPr>
                  <a:t> work ?</a:t>
                </a:r>
              </a:p>
            </p:txBody>
          </p:sp>
        </p:grpSp>
        <p:sp>
          <p:nvSpPr>
            <p:cNvPr id="113" name="CasellaDiTesto 112">
              <a:extLst>
                <a:ext uri="{FF2B5EF4-FFF2-40B4-BE49-F238E27FC236}">
                  <a16:creationId xmlns:a16="http://schemas.microsoft.com/office/drawing/2014/main" id="{AC4CCF03-7853-D431-5A06-1DC6294BD788}"/>
                </a:ext>
              </a:extLst>
            </p:cNvPr>
            <p:cNvSpPr txBox="1"/>
            <p:nvPr/>
          </p:nvSpPr>
          <p:spPr>
            <a:xfrm>
              <a:off x="10416137" y="12231732"/>
              <a:ext cx="2332354" cy="2340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803" dirty="0"/>
                <a:t>…</a:t>
              </a:r>
            </a:p>
          </p:txBody>
        </p:sp>
      </p:grpSp>
      <p:grpSp>
        <p:nvGrpSpPr>
          <p:cNvPr id="127" name="Gruppo 126">
            <a:extLst>
              <a:ext uri="{FF2B5EF4-FFF2-40B4-BE49-F238E27FC236}">
                <a16:creationId xmlns:a16="http://schemas.microsoft.com/office/drawing/2014/main" id="{7624B9D0-6D69-1E4B-A9E8-542C04788E06}"/>
              </a:ext>
            </a:extLst>
          </p:cNvPr>
          <p:cNvGrpSpPr/>
          <p:nvPr/>
        </p:nvGrpSpPr>
        <p:grpSpPr>
          <a:xfrm>
            <a:off x="352628" y="22936765"/>
            <a:ext cx="7008142" cy="4497281"/>
            <a:chOff x="10309263" y="11679984"/>
            <a:chExt cx="2498396" cy="1974903"/>
          </a:xfrm>
        </p:grpSpPr>
        <p:grpSp>
          <p:nvGrpSpPr>
            <p:cNvPr id="128" name="Gruppo 127">
              <a:extLst>
                <a:ext uri="{FF2B5EF4-FFF2-40B4-BE49-F238E27FC236}">
                  <a16:creationId xmlns:a16="http://schemas.microsoft.com/office/drawing/2014/main" id="{56562BF0-C3F0-6ADF-91BD-27928965BBE4}"/>
                </a:ext>
              </a:extLst>
            </p:cNvPr>
            <p:cNvGrpSpPr/>
            <p:nvPr/>
          </p:nvGrpSpPr>
          <p:grpSpPr>
            <a:xfrm>
              <a:off x="10309263" y="11679984"/>
              <a:ext cx="2498396" cy="1974903"/>
              <a:chOff x="3407415" y="1866967"/>
              <a:chExt cx="2668382" cy="2240265"/>
            </a:xfrm>
          </p:grpSpPr>
          <p:grpSp>
            <p:nvGrpSpPr>
              <p:cNvPr id="130" name="Gruppo 129">
                <a:extLst>
                  <a:ext uri="{FF2B5EF4-FFF2-40B4-BE49-F238E27FC236}">
                    <a16:creationId xmlns:a16="http://schemas.microsoft.com/office/drawing/2014/main" id="{32C3AC35-8053-2437-7BE5-CD0E375DB1F3}"/>
                  </a:ext>
                </a:extLst>
              </p:cNvPr>
              <p:cNvGrpSpPr/>
              <p:nvPr/>
            </p:nvGrpSpPr>
            <p:grpSpPr>
              <a:xfrm>
                <a:off x="3458367" y="1866967"/>
                <a:ext cx="2617429" cy="2240265"/>
                <a:chOff x="3393459" y="1860117"/>
                <a:chExt cx="2617429" cy="2240266"/>
              </a:xfrm>
            </p:grpSpPr>
            <p:sp>
              <p:nvSpPr>
                <p:cNvPr id="143" name="Rettangolo con angoli arrotondati 142">
                  <a:extLst>
                    <a:ext uri="{FF2B5EF4-FFF2-40B4-BE49-F238E27FC236}">
                      <a16:creationId xmlns:a16="http://schemas.microsoft.com/office/drawing/2014/main" id="{A9BBA6A6-5702-B45F-DBBB-2EE3C5D13907}"/>
                    </a:ext>
                  </a:extLst>
                </p:cNvPr>
                <p:cNvSpPr/>
                <p:nvPr/>
              </p:nvSpPr>
              <p:spPr>
                <a:xfrm>
                  <a:off x="3393459" y="1860117"/>
                  <a:ext cx="2617429" cy="2240266"/>
                </a:xfrm>
                <a:prstGeom prst="roundRect">
                  <a:avLst>
                    <a:gd name="adj" fmla="val 7972"/>
                  </a:avLst>
                </a:prstGeom>
                <a:gradFill flip="none" rotWithShape="1">
                  <a:gsLst>
                    <a:gs pos="0">
                      <a:schemeClr val="accent5">
                        <a:lumMod val="67000"/>
                      </a:schemeClr>
                    </a:gs>
                    <a:gs pos="48000">
                      <a:schemeClr val="accent5">
                        <a:lumMod val="97000"/>
                        <a:lumOff val="3000"/>
                      </a:schemeClr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sz="3186" dirty="0"/>
                </a:p>
              </p:txBody>
            </p:sp>
            <p:sp>
              <p:nvSpPr>
                <p:cNvPr id="144" name="Rettangolo con angoli arrotondati 143">
                  <a:extLst>
                    <a:ext uri="{FF2B5EF4-FFF2-40B4-BE49-F238E27FC236}">
                      <a16:creationId xmlns:a16="http://schemas.microsoft.com/office/drawing/2014/main" id="{C4095737-254B-37AA-CB67-F08BE98C2339}"/>
                    </a:ext>
                  </a:extLst>
                </p:cNvPr>
                <p:cNvSpPr/>
                <p:nvPr/>
              </p:nvSpPr>
              <p:spPr>
                <a:xfrm>
                  <a:off x="3429000" y="2457865"/>
                  <a:ext cx="2546349" cy="1616624"/>
                </a:xfrm>
                <a:prstGeom prst="roundRect">
                  <a:avLst/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sz="1692" dirty="0" err="1"/>
                </a:p>
              </p:txBody>
            </p:sp>
            <p:sp>
              <p:nvSpPr>
                <p:cNvPr id="145" name="Rettangolo 144">
                  <a:extLst>
                    <a:ext uri="{FF2B5EF4-FFF2-40B4-BE49-F238E27FC236}">
                      <a16:creationId xmlns:a16="http://schemas.microsoft.com/office/drawing/2014/main" id="{BC299282-D1D0-B54E-E91B-4C9AF863E22C}"/>
                    </a:ext>
                  </a:extLst>
                </p:cNvPr>
                <p:cNvSpPr/>
                <p:nvPr/>
              </p:nvSpPr>
              <p:spPr>
                <a:xfrm>
                  <a:off x="3429000" y="2457865"/>
                  <a:ext cx="2546349" cy="52238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sz="1692" dirty="0" err="1"/>
                </a:p>
              </p:txBody>
            </p:sp>
          </p:grpSp>
          <p:sp>
            <p:nvSpPr>
              <p:cNvPr id="142" name="CasellaDiTesto 141">
                <a:extLst>
                  <a:ext uri="{FF2B5EF4-FFF2-40B4-BE49-F238E27FC236}">
                    <a16:creationId xmlns:a16="http://schemas.microsoft.com/office/drawing/2014/main" id="{628719D3-2415-B8A4-BF9B-DAEB4A2EFAC4}"/>
                  </a:ext>
                </a:extLst>
              </p:cNvPr>
              <p:cNvSpPr txBox="1"/>
              <p:nvPr/>
            </p:nvSpPr>
            <p:spPr>
              <a:xfrm>
                <a:off x="3407415" y="1976949"/>
                <a:ext cx="2668382" cy="42174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it-IT" sz="4806" dirty="0">
                    <a:solidFill>
                      <a:schemeClr val="bg1"/>
                    </a:solidFill>
                  </a:rPr>
                  <a:t>«</a:t>
                </a:r>
                <a:r>
                  <a:rPr lang="it-IT" sz="4806" dirty="0" err="1">
                    <a:solidFill>
                      <a:schemeClr val="bg1"/>
                    </a:solidFill>
                  </a:rPr>
                  <a:t>Canonical</a:t>
                </a:r>
                <a:r>
                  <a:rPr lang="it-IT" sz="4806" dirty="0">
                    <a:solidFill>
                      <a:schemeClr val="bg1"/>
                    </a:solidFill>
                  </a:rPr>
                  <a:t>» VPA</a:t>
                </a:r>
              </a:p>
            </p:txBody>
          </p:sp>
        </p:grpSp>
        <p:sp>
          <p:nvSpPr>
            <p:cNvPr id="129" name="CasellaDiTesto 128">
              <a:extLst>
                <a:ext uri="{FF2B5EF4-FFF2-40B4-BE49-F238E27FC236}">
                  <a16:creationId xmlns:a16="http://schemas.microsoft.com/office/drawing/2014/main" id="{DAFD0700-8B5E-9EE6-5A02-2A29AE366B83}"/>
                </a:ext>
              </a:extLst>
            </p:cNvPr>
            <p:cNvSpPr txBox="1"/>
            <p:nvPr/>
          </p:nvSpPr>
          <p:spPr>
            <a:xfrm>
              <a:off x="10416137" y="12231732"/>
              <a:ext cx="2332354" cy="1197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803" dirty="0"/>
                <a:t>In general </a:t>
              </a:r>
              <a:r>
                <a:rPr lang="it-IT" sz="2803" dirty="0" err="1"/>
                <a:t>it</a:t>
              </a:r>
              <a:r>
                <a:rPr lang="it-IT" sz="2803" dirty="0"/>
                <a:t> </a:t>
              </a:r>
              <a:r>
                <a:rPr lang="it-IT" sz="2803" dirty="0" err="1"/>
                <a:t>is</a:t>
              </a:r>
              <a:r>
                <a:rPr lang="it-IT" sz="2803" dirty="0"/>
                <a:t> </a:t>
              </a:r>
              <a:r>
                <a:rPr lang="it-IT" sz="2803" dirty="0" err="1"/>
                <a:t>not</a:t>
              </a:r>
              <a:r>
                <a:rPr lang="it-IT" sz="2803" dirty="0"/>
                <a:t> </a:t>
              </a:r>
              <a:r>
                <a:rPr lang="it-IT" sz="2803" dirty="0" err="1"/>
                <a:t>possible</a:t>
              </a:r>
              <a:r>
                <a:rPr lang="it-IT" sz="2803" dirty="0"/>
                <a:t> to </a:t>
              </a:r>
              <a:r>
                <a:rPr lang="it-IT" sz="2803" dirty="0" err="1"/>
                <a:t>have</a:t>
              </a:r>
              <a:r>
                <a:rPr lang="it-IT" sz="2803" dirty="0"/>
                <a:t> a </a:t>
              </a:r>
              <a:r>
                <a:rPr lang="it-IT" sz="2803" dirty="0" err="1"/>
                <a:t>unique</a:t>
              </a:r>
              <a:r>
                <a:rPr lang="it-IT" sz="2803" dirty="0"/>
                <a:t> (or </a:t>
              </a:r>
              <a:r>
                <a:rPr lang="it-IT" sz="2803" dirty="0" err="1"/>
                <a:t>canonical</a:t>
              </a:r>
              <a:r>
                <a:rPr lang="it-IT" sz="2803" dirty="0"/>
                <a:t>) VPA with a minimum </a:t>
              </a:r>
              <a:r>
                <a:rPr lang="it-IT" sz="2803" dirty="0" err="1"/>
                <a:t>number</a:t>
              </a:r>
              <a:r>
                <a:rPr lang="it-IT" sz="2803" dirty="0"/>
                <a:t> of </a:t>
              </a:r>
              <a:r>
                <a:rPr lang="it-IT" sz="2803" dirty="0" err="1"/>
                <a:t>states</a:t>
              </a:r>
              <a:r>
                <a:rPr lang="it-IT" sz="2803" dirty="0"/>
                <a:t>: the information can be </a:t>
              </a:r>
              <a:r>
                <a:rPr lang="it-IT" sz="2803" dirty="0" err="1"/>
                <a:t>stored</a:t>
              </a:r>
              <a:r>
                <a:rPr lang="it-IT" sz="2803" dirty="0"/>
                <a:t> on the stack or in the </a:t>
              </a:r>
              <a:r>
                <a:rPr lang="it-IT" sz="2803" dirty="0" err="1"/>
                <a:t>current</a:t>
              </a:r>
              <a:r>
                <a:rPr lang="it-IT" sz="2803" dirty="0"/>
                <a:t> location of the </a:t>
              </a:r>
              <a:r>
                <a:rPr lang="it-IT" sz="2803" dirty="0" err="1"/>
                <a:t>automaton</a:t>
              </a:r>
              <a:r>
                <a:rPr lang="it-IT" sz="2803" dirty="0"/>
                <a:t>.</a:t>
              </a:r>
            </a:p>
          </p:txBody>
        </p:sp>
      </p:grpSp>
      <p:grpSp>
        <p:nvGrpSpPr>
          <p:cNvPr id="154" name="Gruppo 153">
            <a:extLst>
              <a:ext uri="{FF2B5EF4-FFF2-40B4-BE49-F238E27FC236}">
                <a16:creationId xmlns:a16="http://schemas.microsoft.com/office/drawing/2014/main" id="{CEE1CF1F-2074-28ED-7EE1-E1E1EAB847FF}"/>
              </a:ext>
            </a:extLst>
          </p:cNvPr>
          <p:cNvGrpSpPr/>
          <p:nvPr/>
        </p:nvGrpSpPr>
        <p:grpSpPr>
          <a:xfrm>
            <a:off x="2995311" y="26604941"/>
            <a:ext cx="7008142" cy="4497281"/>
            <a:chOff x="10309263" y="11679984"/>
            <a:chExt cx="2498396" cy="1974903"/>
          </a:xfrm>
        </p:grpSpPr>
        <p:grpSp>
          <p:nvGrpSpPr>
            <p:cNvPr id="155" name="Gruppo 154">
              <a:extLst>
                <a:ext uri="{FF2B5EF4-FFF2-40B4-BE49-F238E27FC236}">
                  <a16:creationId xmlns:a16="http://schemas.microsoft.com/office/drawing/2014/main" id="{D1A70250-7537-A637-4EA4-7315930D1B27}"/>
                </a:ext>
              </a:extLst>
            </p:cNvPr>
            <p:cNvGrpSpPr/>
            <p:nvPr/>
          </p:nvGrpSpPr>
          <p:grpSpPr>
            <a:xfrm>
              <a:off x="10309263" y="11679984"/>
              <a:ext cx="2498396" cy="1974903"/>
              <a:chOff x="3407415" y="1866967"/>
              <a:chExt cx="2668382" cy="2240265"/>
            </a:xfrm>
          </p:grpSpPr>
          <p:grpSp>
            <p:nvGrpSpPr>
              <p:cNvPr id="157" name="Gruppo 156">
                <a:extLst>
                  <a:ext uri="{FF2B5EF4-FFF2-40B4-BE49-F238E27FC236}">
                    <a16:creationId xmlns:a16="http://schemas.microsoft.com/office/drawing/2014/main" id="{555AEC8A-2234-7A0A-FE7C-C1B8B2B8564B}"/>
                  </a:ext>
                </a:extLst>
              </p:cNvPr>
              <p:cNvGrpSpPr/>
              <p:nvPr/>
            </p:nvGrpSpPr>
            <p:grpSpPr>
              <a:xfrm>
                <a:off x="3458367" y="1866967"/>
                <a:ext cx="2617429" cy="2240265"/>
                <a:chOff x="3393459" y="1860117"/>
                <a:chExt cx="2617429" cy="2240266"/>
              </a:xfrm>
            </p:grpSpPr>
            <p:sp>
              <p:nvSpPr>
                <p:cNvPr id="159" name="Rettangolo con angoli arrotondati 158">
                  <a:extLst>
                    <a:ext uri="{FF2B5EF4-FFF2-40B4-BE49-F238E27FC236}">
                      <a16:creationId xmlns:a16="http://schemas.microsoft.com/office/drawing/2014/main" id="{3D6E6795-C877-D03D-8A08-8A1F6BDBD03B}"/>
                    </a:ext>
                  </a:extLst>
                </p:cNvPr>
                <p:cNvSpPr/>
                <p:nvPr/>
              </p:nvSpPr>
              <p:spPr>
                <a:xfrm>
                  <a:off x="3393459" y="1860117"/>
                  <a:ext cx="2617429" cy="2240266"/>
                </a:xfrm>
                <a:prstGeom prst="roundRect">
                  <a:avLst>
                    <a:gd name="adj" fmla="val 7972"/>
                  </a:avLst>
                </a:prstGeom>
                <a:gradFill flip="none" rotWithShape="1">
                  <a:gsLst>
                    <a:gs pos="0">
                      <a:schemeClr val="accent5">
                        <a:lumMod val="67000"/>
                      </a:schemeClr>
                    </a:gs>
                    <a:gs pos="48000">
                      <a:schemeClr val="accent5">
                        <a:lumMod val="97000"/>
                        <a:lumOff val="3000"/>
                      </a:schemeClr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sz="3186" dirty="0"/>
                </a:p>
              </p:txBody>
            </p:sp>
            <p:sp>
              <p:nvSpPr>
                <p:cNvPr id="160" name="Rettangolo con angoli arrotondati 159">
                  <a:extLst>
                    <a:ext uri="{FF2B5EF4-FFF2-40B4-BE49-F238E27FC236}">
                      <a16:creationId xmlns:a16="http://schemas.microsoft.com/office/drawing/2014/main" id="{8A722841-F088-9259-73DE-3BD8A2FC940E}"/>
                    </a:ext>
                  </a:extLst>
                </p:cNvPr>
                <p:cNvSpPr/>
                <p:nvPr/>
              </p:nvSpPr>
              <p:spPr>
                <a:xfrm>
                  <a:off x="3429000" y="2457865"/>
                  <a:ext cx="2546349" cy="1616624"/>
                </a:xfrm>
                <a:prstGeom prst="roundRect">
                  <a:avLst/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sz="1692" dirty="0" err="1"/>
                </a:p>
              </p:txBody>
            </p:sp>
            <p:sp>
              <p:nvSpPr>
                <p:cNvPr id="161" name="Rettangolo 160">
                  <a:extLst>
                    <a:ext uri="{FF2B5EF4-FFF2-40B4-BE49-F238E27FC236}">
                      <a16:creationId xmlns:a16="http://schemas.microsoft.com/office/drawing/2014/main" id="{5BF2DF63-5C1E-C831-3D23-86B10A20CDAA}"/>
                    </a:ext>
                  </a:extLst>
                </p:cNvPr>
                <p:cNvSpPr/>
                <p:nvPr/>
              </p:nvSpPr>
              <p:spPr>
                <a:xfrm>
                  <a:off x="3429000" y="2457865"/>
                  <a:ext cx="2546349" cy="52238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sz="1692" dirty="0" err="1"/>
                </a:p>
              </p:txBody>
            </p:sp>
          </p:grpSp>
          <p:sp>
            <p:nvSpPr>
              <p:cNvPr id="158" name="CasellaDiTesto 157">
                <a:extLst>
                  <a:ext uri="{FF2B5EF4-FFF2-40B4-BE49-F238E27FC236}">
                    <a16:creationId xmlns:a16="http://schemas.microsoft.com/office/drawing/2014/main" id="{7C599336-9EDA-AD84-6661-0F63BD3C9F65}"/>
                  </a:ext>
                </a:extLst>
              </p:cNvPr>
              <p:cNvSpPr txBox="1"/>
              <p:nvPr/>
            </p:nvSpPr>
            <p:spPr>
              <a:xfrm>
                <a:off x="3407415" y="1976949"/>
                <a:ext cx="2668382" cy="42174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it-IT" sz="4806" dirty="0">
                    <a:solidFill>
                      <a:schemeClr val="bg1"/>
                    </a:solidFill>
                  </a:rPr>
                  <a:t>SEVPA</a:t>
                </a:r>
              </a:p>
            </p:txBody>
          </p:sp>
        </p:grpSp>
        <p:sp>
          <p:nvSpPr>
            <p:cNvPr id="156" name="CasellaDiTesto 155">
              <a:extLst>
                <a:ext uri="{FF2B5EF4-FFF2-40B4-BE49-F238E27FC236}">
                  <a16:creationId xmlns:a16="http://schemas.microsoft.com/office/drawing/2014/main" id="{63D71E91-27FB-F56A-D639-466907CFCCE0}"/>
                </a:ext>
              </a:extLst>
            </p:cNvPr>
            <p:cNvSpPr txBox="1"/>
            <p:nvPr/>
          </p:nvSpPr>
          <p:spPr>
            <a:xfrm>
              <a:off x="10416137" y="12231732"/>
              <a:ext cx="2332354" cy="987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803" dirty="0"/>
                <a:t>A single entry VPA </a:t>
              </a:r>
              <a:r>
                <a:rPr lang="it-IT" sz="2803" dirty="0" err="1"/>
                <a:t>is</a:t>
              </a:r>
              <a:r>
                <a:rPr lang="it-IT" sz="2803" dirty="0"/>
                <a:t> a VPA </a:t>
              </a:r>
              <a:r>
                <a:rPr lang="it-IT" sz="2803" dirty="0" err="1"/>
                <a:t>composed</a:t>
              </a:r>
              <a:r>
                <a:rPr lang="it-IT" sz="2803" dirty="0"/>
                <a:t> by n-</a:t>
              </a:r>
              <a:r>
                <a:rPr lang="it-IT" sz="2803" dirty="0" err="1"/>
                <a:t>modules</a:t>
              </a:r>
              <a:r>
                <a:rPr lang="it-IT" sz="2803" dirty="0"/>
                <a:t> </a:t>
              </a:r>
              <a:r>
                <a:rPr lang="it-IT" sz="2803" dirty="0" err="1"/>
                <a:t>such</a:t>
              </a:r>
              <a:r>
                <a:rPr lang="it-IT" sz="2803" dirty="0"/>
                <a:t> </a:t>
              </a:r>
              <a:r>
                <a:rPr lang="it-IT" sz="2803" dirty="0" err="1"/>
                <a:t>that</a:t>
              </a:r>
              <a:r>
                <a:rPr lang="it-IT" sz="2803" dirty="0"/>
                <a:t> a </a:t>
              </a:r>
              <a:r>
                <a:rPr lang="it-IT" sz="2803" dirty="0" err="1"/>
                <a:t>module</a:t>
              </a:r>
              <a:r>
                <a:rPr lang="it-IT" sz="2803" dirty="0"/>
                <a:t> </a:t>
              </a:r>
              <a:r>
                <a:rPr lang="it-IT" sz="2803" dirty="0" err="1"/>
                <a:t>has</a:t>
              </a:r>
              <a:r>
                <a:rPr lang="it-IT" sz="2803" dirty="0"/>
                <a:t> </a:t>
              </a:r>
              <a:r>
                <a:rPr lang="it-IT" sz="2803" dirty="0" err="1"/>
                <a:t>only</a:t>
              </a:r>
              <a:r>
                <a:rPr lang="it-IT" sz="2803" dirty="0"/>
                <a:t> </a:t>
              </a:r>
              <a:r>
                <a:rPr lang="it-IT" sz="2803" b="1" dirty="0"/>
                <a:t>1 </a:t>
              </a:r>
              <a:r>
                <a:rPr lang="it-IT" sz="2803" dirty="0"/>
                <a:t>entry state for call </a:t>
              </a:r>
              <a:r>
                <a:rPr lang="it-IT" sz="2803" dirty="0" err="1"/>
                <a:t>transitions</a:t>
              </a:r>
              <a:r>
                <a:rPr lang="it-IT" sz="2803" dirty="0"/>
                <a:t>. </a:t>
              </a:r>
            </a:p>
            <a:p>
              <a:r>
                <a:rPr lang="it-IT" sz="2803" b="1" dirty="0" err="1"/>
                <a:t>This</a:t>
              </a:r>
              <a:r>
                <a:rPr lang="it-IT" sz="2803" b="1" dirty="0"/>
                <a:t> </a:t>
              </a:r>
              <a:r>
                <a:rPr lang="it-IT" sz="2803" b="1" dirty="0" err="1"/>
                <a:t>constraint</a:t>
              </a:r>
              <a:r>
                <a:rPr lang="it-IT" sz="2803" b="1" dirty="0"/>
                <a:t> </a:t>
              </a:r>
              <a:r>
                <a:rPr lang="it-IT" sz="2803" b="1" dirty="0" err="1"/>
                <a:t>creates</a:t>
              </a:r>
              <a:r>
                <a:rPr lang="it-IT" sz="2803" b="1" dirty="0"/>
                <a:t> </a:t>
              </a:r>
              <a:r>
                <a:rPr lang="it-IT" sz="2803" b="1" dirty="0" err="1"/>
                <a:t>unique</a:t>
              </a:r>
              <a:r>
                <a:rPr lang="it-IT" sz="2803" b="1" dirty="0"/>
                <a:t> </a:t>
              </a:r>
              <a:r>
                <a:rPr lang="it-IT" sz="2803" b="1" dirty="0" err="1"/>
                <a:t>minimal</a:t>
              </a:r>
              <a:r>
                <a:rPr lang="it-IT" sz="2803" b="1" dirty="0"/>
                <a:t> </a:t>
              </a:r>
              <a:r>
                <a:rPr lang="it-IT" sz="2803" b="1" dirty="0" err="1"/>
                <a:t>VPAs</a:t>
              </a:r>
              <a:r>
                <a:rPr lang="it-IT" sz="2803" b="1" dirty="0"/>
                <a:t>.</a:t>
              </a:r>
            </a:p>
          </p:txBody>
        </p:sp>
      </p:grpSp>
      <p:grpSp>
        <p:nvGrpSpPr>
          <p:cNvPr id="21" name="Gruppo 20">
            <a:extLst>
              <a:ext uri="{FF2B5EF4-FFF2-40B4-BE49-F238E27FC236}">
                <a16:creationId xmlns:a16="http://schemas.microsoft.com/office/drawing/2014/main" id="{AB5D6A15-CE04-D8E8-9EF8-34A501A1F343}"/>
              </a:ext>
            </a:extLst>
          </p:cNvPr>
          <p:cNvGrpSpPr/>
          <p:nvPr/>
        </p:nvGrpSpPr>
        <p:grpSpPr>
          <a:xfrm>
            <a:off x="142936" y="31818314"/>
            <a:ext cx="18007415" cy="8539022"/>
            <a:chOff x="5540400" y="30001391"/>
            <a:chExt cx="21519120" cy="9478949"/>
          </a:xfrm>
        </p:grpSpPr>
        <p:grpSp>
          <p:nvGrpSpPr>
            <p:cNvPr id="162" name="Gruppo 161">
              <a:extLst>
                <a:ext uri="{FF2B5EF4-FFF2-40B4-BE49-F238E27FC236}">
                  <a16:creationId xmlns:a16="http://schemas.microsoft.com/office/drawing/2014/main" id="{F6A8868E-45DF-7DB9-5708-A442C95C048B}"/>
                </a:ext>
              </a:extLst>
            </p:cNvPr>
            <p:cNvGrpSpPr/>
            <p:nvPr/>
          </p:nvGrpSpPr>
          <p:grpSpPr>
            <a:xfrm>
              <a:off x="5540400" y="30001391"/>
              <a:ext cx="21519120" cy="9478949"/>
              <a:chOff x="3014269" y="13668231"/>
              <a:chExt cx="12184177" cy="6774037"/>
            </a:xfrm>
          </p:grpSpPr>
          <p:sp>
            <p:nvSpPr>
              <p:cNvPr id="163" name="Rettangolo con angoli arrotondati 162">
                <a:extLst>
                  <a:ext uri="{FF2B5EF4-FFF2-40B4-BE49-F238E27FC236}">
                    <a16:creationId xmlns:a16="http://schemas.microsoft.com/office/drawing/2014/main" id="{91B196FC-23C7-039C-6E0B-E5AB44DBCA45}"/>
                  </a:ext>
                </a:extLst>
              </p:cNvPr>
              <p:cNvSpPr/>
              <p:nvPr/>
            </p:nvSpPr>
            <p:spPr>
              <a:xfrm>
                <a:off x="3014269" y="13668231"/>
                <a:ext cx="12184177" cy="6774037"/>
              </a:xfrm>
              <a:prstGeom prst="roundRect">
                <a:avLst>
                  <a:gd name="adj" fmla="val 5891"/>
                </a:avLst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 sz="1885" dirty="0">
                  <a:solidFill>
                    <a:srgbClr val="FFC000"/>
                  </a:solidFill>
                </a:endParaRPr>
              </a:p>
            </p:txBody>
          </p:sp>
          <p:sp>
            <p:nvSpPr>
              <p:cNvPr id="164" name="CasellaDiTesto 163">
                <a:extLst>
                  <a:ext uri="{FF2B5EF4-FFF2-40B4-BE49-F238E27FC236}">
                    <a16:creationId xmlns:a16="http://schemas.microsoft.com/office/drawing/2014/main" id="{DEA6621D-430F-CEFF-39E2-D09A4266DE4A}"/>
                  </a:ext>
                </a:extLst>
              </p:cNvPr>
              <p:cNvSpPr txBox="1"/>
              <p:nvPr/>
            </p:nvSpPr>
            <p:spPr>
              <a:xfrm>
                <a:off x="3182137" y="14285101"/>
                <a:ext cx="9287917" cy="45268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2803" dirty="0" err="1"/>
                  <a:t>Let</a:t>
                </a:r>
                <a:r>
                  <a:rPr lang="it-IT" sz="2803" dirty="0"/>
                  <a:t> </a:t>
                </a:r>
                <a:r>
                  <a:rPr lang="it-IT" sz="2803" dirty="0" err="1"/>
                  <a:t>our</a:t>
                </a:r>
                <a:r>
                  <a:rPr lang="it-IT" sz="2803" dirty="0"/>
                  <a:t> XML </a:t>
                </a:r>
                <a:r>
                  <a:rPr lang="it-IT" sz="2803" dirty="0" err="1"/>
                  <a:t>grammar</a:t>
                </a:r>
                <a:r>
                  <a:rPr lang="it-IT" sz="2803" dirty="0"/>
                  <a:t> </a:t>
                </a:r>
                <a:r>
                  <a:rPr lang="it-IT" sz="2803" b="1" dirty="0"/>
                  <a:t>G</a:t>
                </a:r>
                <a:r>
                  <a:rPr lang="it-IT" sz="2803" dirty="0"/>
                  <a:t> </a:t>
                </a:r>
                <a:r>
                  <a:rPr lang="it-IT" sz="2803" dirty="0" err="1"/>
                  <a:t>defined</a:t>
                </a:r>
                <a:r>
                  <a:rPr lang="it-IT" sz="2803" dirty="0"/>
                  <a:t> </a:t>
                </a:r>
                <a:r>
                  <a:rPr lang="it-IT" sz="2803" dirty="0" err="1"/>
                  <a:t>as</a:t>
                </a:r>
                <a:r>
                  <a:rPr lang="it-IT" sz="2803" dirty="0"/>
                  <a:t> follows :</a:t>
                </a:r>
              </a:p>
              <a:p>
                <a:r>
                  <a:rPr lang="it-IT" sz="2803" dirty="0"/>
                  <a:t>d(XML) = Text + DIV</a:t>
                </a:r>
              </a:p>
              <a:p>
                <a:r>
                  <a:rPr lang="it-IT" sz="2803" dirty="0"/>
                  <a:t>d(DIV) = Text + DIV</a:t>
                </a:r>
              </a:p>
              <a:p>
                <a:endParaRPr lang="it-IT" sz="2803" dirty="0"/>
              </a:p>
              <a:p>
                <a:r>
                  <a:rPr lang="it-IT" sz="2803" dirty="0"/>
                  <a:t>«Text» </a:t>
                </a:r>
                <a:r>
                  <a:rPr lang="it-IT" sz="2803" dirty="0" err="1"/>
                  <a:t>is</a:t>
                </a:r>
                <a:r>
                  <a:rPr lang="it-IT" sz="2803" dirty="0"/>
                  <a:t> a Terminal,</a:t>
                </a:r>
              </a:p>
              <a:p>
                <a:r>
                  <a:rPr lang="it-IT" sz="2803" dirty="0"/>
                  <a:t>«XML» and «DIV» are non-Terminal</a:t>
                </a:r>
              </a:p>
              <a:p>
                <a:endParaRPr lang="it-IT" sz="2803" dirty="0"/>
              </a:p>
              <a:p>
                <a:r>
                  <a:rPr lang="it-IT" sz="2803" dirty="0"/>
                  <a:t>Note : A non-Terminal </a:t>
                </a:r>
                <a:r>
                  <a:rPr lang="it-IT" sz="2803" dirty="0" err="1"/>
                  <a:t>implies</a:t>
                </a:r>
                <a:r>
                  <a:rPr lang="it-IT" sz="2803" dirty="0"/>
                  <a:t> a </a:t>
                </a:r>
                <a:r>
                  <a:rPr lang="it-IT" sz="2803" dirty="0" err="1"/>
                  <a:t>push</a:t>
                </a:r>
                <a:r>
                  <a:rPr lang="it-IT" sz="2803" dirty="0"/>
                  <a:t> of </a:t>
                </a:r>
                <a:r>
                  <a:rPr lang="it-IT" sz="2803" dirty="0" err="1"/>
                  <a:t>its</a:t>
                </a:r>
                <a:r>
                  <a:rPr lang="it-IT" sz="2803" dirty="0"/>
                  <a:t> </a:t>
                </a:r>
                <a:r>
                  <a:rPr lang="it-IT" sz="2803" dirty="0" err="1"/>
                  <a:t>value</a:t>
                </a:r>
                <a:r>
                  <a:rPr lang="it-IT" sz="2803" dirty="0"/>
                  <a:t> on the stack and a pop </a:t>
                </a:r>
                <a:r>
                  <a:rPr lang="it-IT" sz="2803" dirty="0" err="1"/>
                  <a:t>at</a:t>
                </a:r>
                <a:r>
                  <a:rPr lang="it-IT" sz="2803" dirty="0"/>
                  <a:t> end of the </a:t>
                </a:r>
                <a:r>
                  <a:rPr lang="it-IT" sz="2803" dirty="0" err="1"/>
                  <a:t>lecture</a:t>
                </a:r>
                <a:r>
                  <a:rPr lang="it-IT" sz="2803" dirty="0"/>
                  <a:t> of the rule.</a:t>
                </a:r>
              </a:p>
              <a:p>
                <a:endParaRPr lang="it-IT" sz="2803" dirty="0"/>
              </a:p>
              <a:p>
                <a:r>
                  <a:rPr lang="it-IT" sz="2803" dirty="0"/>
                  <a:t>For </a:t>
                </a:r>
                <a:r>
                  <a:rPr lang="it-IT" sz="2803" dirty="0" err="1"/>
                  <a:t>example</a:t>
                </a:r>
                <a:r>
                  <a:rPr lang="it-IT" sz="2803" dirty="0"/>
                  <a:t> </a:t>
                </a:r>
                <a:r>
                  <a:rPr lang="it-IT" sz="2803" b="1" dirty="0"/>
                  <a:t>G </a:t>
                </a:r>
                <a:r>
                  <a:rPr lang="it-IT" sz="2803" dirty="0" err="1"/>
                  <a:t>accepts</a:t>
                </a:r>
                <a:r>
                  <a:rPr lang="it-IT" sz="2803" dirty="0"/>
                  <a:t> words like </a:t>
                </a:r>
              </a:p>
              <a:p>
                <a:r>
                  <a:rPr lang="it-IT" sz="2803" dirty="0"/>
                  <a:t>&lt;XML&gt;&lt;DIV&gt;&lt;DIV&gt;Text&lt;/DIV&gt;&lt;/DIV&gt;&lt;/XML&gt;</a:t>
                </a:r>
              </a:p>
              <a:p>
                <a:r>
                  <a:rPr lang="it-IT" sz="2803" dirty="0"/>
                  <a:t>Or more </a:t>
                </a:r>
                <a:r>
                  <a:rPr lang="it-IT" sz="2803" dirty="0" err="1"/>
                  <a:t>generarly</a:t>
                </a:r>
                <a:r>
                  <a:rPr lang="it-IT" sz="2803" dirty="0"/>
                  <a:t> : &lt;XML&gt;&lt;DIV&gt;</a:t>
                </a:r>
                <a:r>
                  <a:rPr lang="it-IT" sz="2803" baseline="30000" dirty="0" err="1"/>
                  <a:t>n</a:t>
                </a:r>
                <a:r>
                  <a:rPr lang="it-IT" sz="2803" dirty="0" err="1"/>
                  <a:t>Text</a:t>
                </a:r>
                <a:r>
                  <a:rPr lang="it-IT" sz="2803" dirty="0"/>
                  <a:t>&lt;/DIV&gt;</a:t>
                </a:r>
                <a:r>
                  <a:rPr lang="it-IT" sz="2803" baseline="30000" dirty="0"/>
                  <a:t>n</a:t>
                </a:r>
                <a:r>
                  <a:rPr lang="it-IT" sz="2803" dirty="0"/>
                  <a:t>&lt;/XML&gt;</a:t>
                </a:r>
              </a:p>
            </p:txBody>
          </p:sp>
          <p:sp>
            <p:nvSpPr>
              <p:cNvPr id="165" name="CasellaDiTesto 164">
                <a:extLst>
                  <a:ext uri="{FF2B5EF4-FFF2-40B4-BE49-F238E27FC236}">
                    <a16:creationId xmlns:a16="http://schemas.microsoft.com/office/drawing/2014/main" id="{7C039B5A-293A-F45E-3233-24FEF3336110}"/>
                  </a:ext>
                </a:extLst>
              </p:cNvPr>
              <p:cNvSpPr txBox="1"/>
              <p:nvPr/>
            </p:nvSpPr>
            <p:spPr>
              <a:xfrm>
                <a:off x="4192817" y="13751465"/>
                <a:ext cx="3429552" cy="4159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2803" dirty="0"/>
                  <a:t>An </a:t>
                </a:r>
                <a:r>
                  <a:rPr lang="it-IT" sz="2803" dirty="0" err="1"/>
                  <a:t>other</a:t>
                </a:r>
                <a:r>
                  <a:rPr lang="it-IT" sz="2803" dirty="0"/>
                  <a:t> </a:t>
                </a:r>
                <a:r>
                  <a:rPr lang="it-IT" sz="2803" dirty="0" err="1"/>
                  <a:t>example</a:t>
                </a:r>
                <a:r>
                  <a:rPr lang="it-IT" sz="2803" dirty="0"/>
                  <a:t> :</a:t>
                </a:r>
              </a:p>
            </p:txBody>
          </p:sp>
        </p:grpSp>
        <p:pic>
          <p:nvPicPr>
            <p:cNvPr id="19" name="Elemento grafico 18">
              <a:extLst>
                <a:ext uri="{FF2B5EF4-FFF2-40B4-BE49-F238E27FC236}">
                  <a16:creationId xmlns:a16="http://schemas.microsoft.com/office/drawing/2014/main" id="{A290B5A8-8066-BFAE-0FE0-4598CC7B19C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8402300" y="31734264"/>
              <a:ext cx="8304850" cy="60934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03894913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o 3">
            <a:extLst>
              <a:ext uri="{FF2B5EF4-FFF2-40B4-BE49-F238E27FC236}">
                <a16:creationId xmlns:a16="http://schemas.microsoft.com/office/drawing/2014/main" id="{EA4F6391-0923-B353-7750-2DC2118908F1}"/>
              </a:ext>
            </a:extLst>
          </p:cNvPr>
          <p:cNvGrpSpPr/>
          <p:nvPr/>
        </p:nvGrpSpPr>
        <p:grpSpPr>
          <a:xfrm>
            <a:off x="19684965" y="12581462"/>
            <a:ext cx="10114399" cy="5487725"/>
            <a:chOff x="20696094" y="14478484"/>
            <a:chExt cx="10102731" cy="5481394"/>
          </a:xfrm>
        </p:grpSpPr>
        <p:grpSp>
          <p:nvGrpSpPr>
            <p:cNvPr id="5" name="Gruppo 4">
              <a:extLst>
                <a:ext uri="{FF2B5EF4-FFF2-40B4-BE49-F238E27FC236}">
                  <a16:creationId xmlns:a16="http://schemas.microsoft.com/office/drawing/2014/main" id="{86EC52F5-46E5-4FB8-E6CF-1776EF530D5A}"/>
                </a:ext>
              </a:extLst>
            </p:cNvPr>
            <p:cNvGrpSpPr/>
            <p:nvPr/>
          </p:nvGrpSpPr>
          <p:grpSpPr>
            <a:xfrm>
              <a:off x="20859535" y="14478484"/>
              <a:ext cx="9939290" cy="5481394"/>
              <a:chOff x="2890044" y="16687800"/>
              <a:chExt cx="13686696" cy="7781483"/>
            </a:xfrm>
          </p:grpSpPr>
          <p:grpSp>
            <p:nvGrpSpPr>
              <p:cNvPr id="9" name="Gruppo 8">
                <a:extLst>
                  <a:ext uri="{FF2B5EF4-FFF2-40B4-BE49-F238E27FC236}">
                    <a16:creationId xmlns:a16="http://schemas.microsoft.com/office/drawing/2014/main" id="{2D746309-9B54-B3CC-13C4-E9A2B41A1D2D}"/>
                  </a:ext>
                </a:extLst>
              </p:cNvPr>
              <p:cNvGrpSpPr/>
              <p:nvPr/>
            </p:nvGrpSpPr>
            <p:grpSpPr>
              <a:xfrm>
                <a:off x="2890044" y="16687800"/>
                <a:ext cx="13686696" cy="7781483"/>
                <a:chOff x="2890044" y="16687800"/>
                <a:chExt cx="13686696" cy="7781483"/>
              </a:xfrm>
            </p:grpSpPr>
            <p:sp>
              <p:nvSpPr>
                <p:cNvPr id="11" name="Rettangolo con angoli arrotondati 10">
                  <a:extLst>
                    <a:ext uri="{FF2B5EF4-FFF2-40B4-BE49-F238E27FC236}">
                      <a16:creationId xmlns:a16="http://schemas.microsoft.com/office/drawing/2014/main" id="{4B5E6A17-10AB-4450-92B2-BA3063AE7B65}"/>
                    </a:ext>
                  </a:extLst>
                </p:cNvPr>
                <p:cNvSpPr/>
                <p:nvPr/>
              </p:nvSpPr>
              <p:spPr>
                <a:xfrm>
                  <a:off x="2890044" y="16687800"/>
                  <a:ext cx="13686696" cy="7781483"/>
                </a:xfrm>
                <a:prstGeom prst="roundRect">
                  <a:avLst>
                    <a:gd name="adj" fmla="val 5443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sz="1885" dirty="0"/>
                </a:p>
              </p:txBody>
            </p:sp>
            <p:sp>
              <p:nvSpPr>
                <p:cNvPr id="12" name="Rettangolo con angoli arrotondati 11">
                  <a:extLst>
                    <a:ext uri="{FF2B5EF4-FFF2-40B4-BE49-F238E27FC236}">
                      <a16:creationId xmlns:a16="http://schemas.microsoft.com/office/drawing/2014/main" id="{57011402-B3A0-14A0-9B3E-341AC4BBDAA4}"/>
                    </a:ext>
                  </a:extLst>
                </p:cNvPr>
                <p:cNvSpPr/>
                <p:nvPr/>
              </p:nvSpPr>
              <p:spPr>
                <a:xfrm>
                  <a:off x="2890044" y="17945101"/>
                  <a:ext cx="13686696" cy="6524182"/>
                </a:xfrm>
                <a:prstGeom prst="roundRect">
                  <a:avLst>
                    <a:gd name="adj" fmla="val 5443"/>
                  </a:avLst>
                </a:prstGeom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sz="3204" dirty="0"/>
                </a:p>
              </p:txBody>
            </p:sp>
          </p:grpSp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B2A60B9C-0418-ABBD-CCB3-6D3473F53D3A}"/>
                  </a:ext>
                </a:extLst>
              </p:cNvPr>
              <p:cNvSpPr txBox="1"/>
              <p:nvPr/>
            </p:nvSpPr>
            <p:spPr>
              <a:xfrm>
                <a:off x="5351892" y="16829130"/>
                <a:ext cx="8762999" cy="1310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5406" dirty="0">
                    <a:solidFill>
                      <a:schemeClr val="bg1"/>
                    </a:solidFill>
                  </a:rPr>
                  <a:t>About Learning</a:t>
                </a:r>
              </a:p>
            </p:txBody>
          </p:sp>
        </p:grpSp>
        <p:pic>
          <p:nvPicPr>
            <p:cNvPr id="6" name="Immagine 5">
              <a:extLst>
                <a:ext uri="{FF2B5EF4-FFF2-40B4-BE49-F238E27FC236}">
                  <a16:creationId xmlns:a16="http://schemas.microsoft.com/office/drawing/2014/main" id="{A0DBAFFC-DDD6-99D7-CFD6-021DED244A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459048" y="15514311"/>
              <a:ext cx="2309093" cy="4205464"/>
            </a:xfrm>
            <a:prstGeom prst="rect">
              <a:avLst/>
            </a:prstGeom>
          </p:spPr>
        </p:pic>
        <p:pic>
          <p:nvPicPr>
            <p:cNvPr id="7" name="Immagine 6" descr="Immagine che contiene bambola, giocattolo&#10;&#10;Descrizione generata automaticamente">
              <a:extLst>
                <a:ext uri="{FF2B5EF4-FFF2-40B4-BE49-F238E27FC236}">
                  <a16:creationId xmlns:a16="http://schemas.microsoft.com/office/drawing/2014/main" id="{BEEDEDCD-AF5F-5216-38D2-A87EE1B0F3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96094" y="15514311"/>
              <a:ext cx="2495550" cy="3924300"/>
            </a:xfrm>
            <a:prstGeom prst="rect">
              <a:avLst/>
            </a:prstGeom>
          </p:spPr>
        </p:pic>
        <p:sp>
          <p:nvSpPr>
            <p:cNvPr id="8" name="CasellaDiTesto 7">
              <a:extLst>
                <a:ext uri="{FF2B5EF4-FFF2-40B4-BE49-F238E27FC236}">
                  <a16:creationId xmlns:a16="http://schemas.microsoft.com/office/drawing/2014/main" id="{C3E7877C-2176-4C9F-B60F-10C0985B51E4}"/>
                </a:ext>
              </a:extLst>
            </p:cNvPr>
            <p:cNvSpPr txBox="1"/>
            <p:nvPr/>
          </p:nvSpPr>
          <p:spPr>
            <a:xfrm>
              <a:off x="23191644" y="16075367"/>
              <a:ext cx="7061509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3204" dirty="0"/>
                <a:t>Dana </a:t>
              </a:r>
              <a:r>
                <a:rPr lang="it-IT" sz="3204" dirty="0" err="1"/>
                <a:t>Anglui’s</a:t>
              </a:r>
              <a:r>
                <a:rPr lang="it-IT" sz="3204" dirty="0"/>
                <a:t> framework :</a:t>
              </a:r>
            </a:p>
            <a:p>
              <a:endParaRPr lang="it-IT" sz="3204" dirty="0"/>
            </a:p>
            <a:p>
              <a:r>
                <a:rPr lang="it-IT" sz="3204" dirty="0"/>
                <a:t>The </a:t>
              </a:r>
              <a:r>
                <a:rPr lang="it-IT" sz="3204" dirty="0" err="1"/>
                <a:t>Learner</a:t>
              </a:r>
              <a:r>
                <a:rPr lang="it-IT" sz="3204" dirty="0"/>
                <a:t> </a:t>
              </a:r>
              <a:r>
                <a:rPr lang="it-IT" sz="3204" dirty="0" err="1"/>
                <a:t>wants</a:t>
              </a:r>
              <a:r>
                <a:rPr lang="it-IT" sz="3204" dirty="0"/>
                <a:t> to </a:t>
              </a:r>
              <a:r>
                <a:rPr lang="it-IT" sz="3204" dirty="0" err="1"/>
                <a:t>learn</a:t>
              </a:r>
              <a:r>
                <a:rPr lang="it-IT" sz="3204" dirty="0"/>
                <a:t> a</a:t>
              </a:r>
              <a:br>
                <a:rPr lang="it-IT" sz="3204" dirty="0"/>
              </a:br>
              <a:r>
                <a:rPr lang="it-IT" sz="3204" dirty="0" err="1"/>
                <a:t>language</a:t>
              </a:r>
              <a:r>
                <a:rPr lang="it-IT" sz="3204" dirty="0"/>
                <a:t> U</a:t>
              </a:r>
            </a:p>
            <a:p>
              <a:r>
                <a:rPr lang="it-IT" sz="3204" dirty="0"/>
                <a:t>The </a:t>
              </a:r>
              <a:r>
                <a:rPr lang="it-IT" sz="3204" dirty="0" err="1"/>
                <a:t>Teacher</a:t>
              </a:r>
              <a:r>
                <a:rPr lang="it-IT" sz="3204" dirty="0"/>
                <a:t> </a:t>
              </a:r>
              <a:r>
                <a:rPr lang="it-IT" sz="3204" dirty="0" err="1"/>
                <a:t>knows</a:t>
              </a:r>
              <a:r>
                <a:rPr lang="it-IT" sz="3204" dirty="0"/>
                <a:t> U</a:t>
              </a:r>
            </a:p>
          </p:txBody>
        </p:sp>
      </p:grpSp>
      <p:grpSp>
        <p:nvGrpSpPr>
          <p:cNvPr id="16" name="Gruppo 15">
            <a:extLst>
              <a:ext uri="{FF2B5EF4-FFF2-40B4-BE49-F238E27FC236}">
                <a16:creationId xmlns:a16="http://schemas.microsoft.com/office/drawing/2014/main" id="{10F0DC48-F738-7C4D-48A7-A283C4CAB67E}"/>
              </a:ext>
            </a:extLst>
          </p:cNvPr>
          <p:cNvGrpSpPr/>
          <p:nvPr/>
        </p:nvGrpSpPr>
        <p:grpSpPr>
          <a:xfrm>
            <a:off x="17148672" y="10357161"/>
            <a:ext cx="2390601" cy="1645956"/>
            <a:chOff x="17128890" y="8768115"/>
            <a:chExt cx="2387843" cy="1644057"/>
          </a:xfrm>
        </p:grpSpPr>
        <p:pic>
          <p:nvPicPr>
            <p:cNvPr id="13" name="Immagine 12">
              <a:extLst>
                <a:ext uri="{FF2B5EF4-FFF2-40B4-BE49-F238E27FC236}">
                  <a16:creationId xmlns:a16="http://schemas.microsoft.com/office/drawing/2014/main" id="{6A89EAB8-21C2-C522-E5C7-58137A9D10C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925858">
              <a:off x="17128890" y="8910020"/>
              <a:ext cx="1488311" cy="1488311"/>
            </a:xfrm>
            <a:prstGeom prst="rect">
              <a:avLst/>
            </a:prstGeom>
          </p:spPr>
        </p:pic>
        <p:pic>
          <p:nvPicPr>
            <p:cNvPr id="14" name="Immagine 13">
              <a:extLst>
                <a:ext uri="{FF2B5EF4-FFF2-40B4-BE49-F238E27FC236}">
                  <a16:creationId xmlns:a16="http://schemas.microsoft.com/office/drawing/2014/main" id="{285D7B0D-5CEC-FDCD-3B93-932AAF28A43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98137">
              <a:off x="17850163" y="8923861"/>
              <a:ext cx="1666570" cy="1488311"/>
            </a:xfrm>
            <a:prstGeom prst="rect">
              <a:avLst/>
            </a:prstGeom>
          </p:spPr>
        </p:pic>
        <p:pic>
          <p:nvPicPr>
            <p:cNvPr id="15" name="Immagine 14">
              <a:extLst>
                <a:ext uri="{FF2B5EF4-FFF2-40B4-BE49-F238E27FC236}">
                  <a16:creationId xmlns:a16="http://schemas.microsoft.com/office/drawing/2014/main" id="{A1CCC93A-7B3E-7331-198A-B4875A95E7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60118" y="8768115"/>
              <a:ext cx="1666570" cy="1488311"/>
            </a:xfrm>
            <a:prstGeom prst="rect">
              <a:avLst/>
            </a:prstGeom>
          </p:spPr>
        </p:pic>
      </p:grpSp>
      <p:grpSp>
        <p:nvGrpSpPr>
          <p:cNvPr id="17" name="Gruppo 16">
            <a:extLst>
              <a:ext uri="{FF2B5EF4-FFF2-40B4-BE49-F238E27FC236}">
                <a16:creationId xmlns:a16="http://schemas.microsoft.com/office/drawing/2014/main" id="{B3AF0E21-EE13-3365-4847-0E93B84D7017}"/>
              </a:ext>
            </a:extLst>
          </p:cNvPr>
          <p:cNvGrpSpPr/>
          <p:nvPr/>
        </p:nvGrpSpPr>
        <p:grpSpPr>
          <a:xfrm>
            <a:off x="5953124" y="14793814"/>
            <a:ext cx="10114399" cy="5487725"/>
            <a:chOff x="20696094" y="14478484"/>
            <a:chExt cx="10102731" cy="5481394"/>
          </a:xfrm>
        </p:grpSpPr>
        <p:grpSp>
          <p:nvGrpSpPr>
            <p:cNvPr id="18" name="Gruppo 17">
              <a:extLst>
                <a:ext uri="{FF2B5EF4-FFF2-40B4-BE49-F238E27FC236}">
                  <a16:creationId xmlns:a16="http://schemas.microsoft.com/office/drawing/2014/main" id="{A8FCB578-6AFE-88A6-5237-2EA212272D68}"/>
                </a:ext>
              </a:extLst>
            </p:cNvPr>
            <p:cNvGrpSpPr/>
            <p:nvPr/>
          </p:nvGrpSpPr>
          <p:grpSpPr>
            <a:xfrm>
              <a:off x="20859535" y="14478484"/>
              <a:ext cx="9939290" cy="5481394"/>
              <a:chOff x="2890044" y="16687800"/>
              <a:chExt cx="13686696" cy="7781483"/>
            </a:xfrm>
          </p:grpSpPr>
          <p:grpSp>
            <p:nvGrpSpPr>
              <p:cNvPr id="22" name="Gruppo 21">
                <a:extLst>
                  <a:ext uri="{FF2B5EF4-FFF2-40B4-BE49-F238E27FC236}">
                    <a16:creationId xmlns:a16="http://schemas.microsoft.com/office/drawing/2014/main" id="{D0E8064A-EF90-D48E-A2F6-49AC9BA86A9D}"/>
                  </a:ext>
                </a:extLst>
              </p:cNvPr>
              <p:cNvGrpSpPr/>
              <p:nvPr/>
            </p:nvGrpSpPr>
            <p:grpSpPr>
              <a:xfrm>
                <a:off x="2890044" y="16687800"/>
                <a:ext cx="13686696" cy="7781483"/>
                <a:chOff x="2890044" y="16687800"/>
                <a:chExt cx="13686696" cy="7781483"/>
              </a:xfrm>
            </p:grpSpPr>
            <p:sp>
              <p:nvSpPr>
                <p:cNvPr id="24" name="Rettangolo con angoli arrotondati 23">
                  <a:extLst>
                    <a:ext uri="{FF2B5EF4-FFF2-40B4-BE49-F238E27FC236}">
                      <a16:creationId xmlns:a16="http://schemas.microsoft.com/office/drawing/2014/main" id="{0ABEA936-87BA-BDB3-878B-7DC36BDDA07E}"/>
                    </a:ext>
                  </a:extLst>
                </p:cNvPr>
                <p:cNvSpPr/>
                <p:nvPr/>
              </p:nvSpPr>
              <p:spPr>
                <a:xfrm>
                  <a:off x="2890044" y="16687800"/>
                  <a:ext cx="13686696" cy="7781483"/>
                </a:xfrm>
                <a:prstGeom prst="roundRect">
                  <a:avLst>
                    <a:gd name="adj" fmla="val 5443"/>
                  </a:avLst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sz="1885" dirty="0"/>
                </a:p>
              </p:txBody>
            </p:sp>
            <p:sp>
              <p:nvSpPr>
                <p:cNvPr id="25" name="Rettangolo con angoli arrotondati 24">
                  <a:extLst>
                    <a:ext uri="{FF2B5EF4-FFF2-40B4-BE49-F238E27FC236}">
                      <a16:creationId xmlns:a16="http://schemas.microsoft.com/office/drawing/2014/main" id="{19700A7C-AE71-4285-5652-E59A90C5BB01}"/>
                    </a:ext>
                  </a:extLst>
                </p:cNvPr>
                <p:cNvSpPr/>
                <p:nvPr/>
              </p:nvSpPr>
              <p:spPr>
                <a:xfrm>
                  <a:off x="2890044" y="17945101"/>
                  <a:ext cx="13686696" cy="6524182"/>
                </a:xfrm>
                <a:prstGeom prst="roundRect">
                  <a:avLst>
                    <a:gd name="adj" fmla="val 5443"/>
                  </a:avLst>
                </a:prstGeom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sz="3204" dirty="0"/>
                </a:p>
              </p:txBody>
            </p:sp>
          </p:grpSp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D1929730-F1E5-2CE0-734E-44D890788CAC}"/>
                  </a:ext>
                </a:extLst>
              </p:cNvPr>
              <p:cNvSpPr txBox="1"/>
              <p:nvPr/>
            </p:nvSpPr>
            <p:spPr>
              <a:xfrm>
                <a:off x="5351892" y="16829130"/>
                <a:ext cx="8762999" cy="1310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5406" dirty="0">
                    <a:solidFill>
                      <a:schemeClr val="bg1"/>
                    </a:solidFill>
                  </a:rPr>
                  <a:t>About Learning</a:t>
                </a:r>
              </a:p>
            </p:txBody>
          </p:sp>
        </p:grpSp>
        <p:pic>
          <p:nvPicPr>
            <p:cNvPr id="19" name="Immagine 18">
              <a:extLst>
                <a:ext uri="{FF2B5EF4-FFF2-40B4-BE49-F238E27FC236}">
                  <a16:creationId xmlns:a16="http://schemas.microsoft.com/office/drawing/2014/main" id="{25B35C43-8E82-CBA2-6D35-6D209E2397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459048" y="15514311"/>
              <a:ext cx="2309093" cy="4205464"/>
            </a:xfrm>
            <a:prstGeom prst="rect">
              <a:avLst/>
            </a:prstGeom>
          </p:spPr>
        </p:pic>
        <p:pic>
          <p:nvPicPr>
            <p:cNvPr id="20" name="Immagine 19" descr="Immagine che contiene bambola, giocattolo&#10;&#10;Descrizione generata automaticamente">
              <a:extLst>
                <a:ext uri="{FF2B5EF4-FFF2-40B4-BE49-F238E27FC236}">
                  <a16:creationId xmlns:a16="http://schemas.microsoft.com/office/drawing/2014/main" id="{2EABD509-319F-362D-24DB-0011C1E886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96094" y="15514311"/>
              <a:ext cx="2495550" cy="3924300"/>
            </a:xfrm>
            <a:prstGeom prst="rect">
              <a:avLst/>
            </a:prstGeom>
          </p:spPr>
        </p:pic>
        <p:sp>
          <p:nvSpPr>
            <p:cNvPr id="21" name="CasellaDiTesto 20">
              <a:extLst>
                <a:ext uri="{FF2B5EF4-FFF2-40B4-BE49-F238E27FC236}">
                  <a16:creationId xmlns:a16="http://schemas.microsoft.com/office/drawing/2014/main" id="{DAB308BE-6DF8-B3A8-126B-7E369566A080}"/>
                </a:ext>
              </a:extLst>
            </p:cNvPr>
            <p:cNvSpPr txBox="1"/>
            <p:nvPr/>
          </p:nvSpPr>
          <p:spPr>
            <a:xfrm>
              <a:off x="23191644" y="16075367"/>
              <a:ext cx="7061509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3204" dirty="0"/>
                <a:t>Dana </a:t>
              </a:r>
              <a:r>
                <a:rPr lang="it-IT" sz="3204" dirty="0" err="1"/>
                <a:t>Anglui’s</a:t>
              </a:r>
              <a:r>
                <a:rPr lang="it-IT" sz="3204" dirty="0"/>
                <a:t> framework :</a:t>
              </a:r>
            </a:p>
            <a:p>
              <a:endParaRPr lang="it-IT" sz="3204" dirty="0"/>
            </a:p>
            <a:p>
              <a:r>
                <a:rPr lang="it-IT" sz="3204" dirty="0"/>
                <a:t>The </a:t>
              </a:r>
              <a:r>
                <a:rPr lang="it-IT" sz="3204" dirty="0" err="1"/>
                <a:t>Learner</a:t>
              </a:r>
              <a:r>
                <a:rPr lang="it-IT" sz="3204" dirty="0"/>
                <a:t> </a:t>
              </a:r>
              <a:r>
                <a:rPr lang="it-IT" sz="3204" dirty="0" err="1"/>
                <a:t>wants</a:t>
              </a:r>
              <a:r>
                <a:rPr lang="it-IT" sz="3204" dirty="0"/>
                <a:t> to </a:t>
              </a:r>
              <a:r>
                <a:rPr lang="it-IT" sz="3204" dirty="0" err="1"/>
                <a:t>learn</a:t>
              </a:r>
              <a:r>
                <a:rPr lang="it-IT" sz="3204" dirty="0"/>
                <a:t> a</a:t>
              </a:r>
              <a:br>
                <a:rPr lang="it-IT" sz="3204" dirty="0"/>
              </a:br>
              <a:r>
                <a:rPr lang="it-IT" sz="3204" dirty="0" err="1"/>
                <a:t>language</a:t>
              </a:r>
              <a:r>
                <a:rPr lang="it-IT" sz="3204" dirty="0"/>
                <a:t> U</a:t>
              </a:r>
            </a:p>
            <a:p>
              <a:r>
                <a:rPr lang="it-IT" sz="3204" dirty="0"/>
                <a:t>The </a:t>
              </a:r>
              <a:r>
                <a:rPr lang="it-IT" sz="3204" dirty="0" err="1"/>
                <a:t>Teacher</a:t>
              </a:r>
              <a:r>
                <a:rPr lang="it-IT" sz="3204" dirty="0"/>
                <a:t> </a:t>
              </a:r>
              <a:r>
                <a:rPr lang="it-IT" sz="3204" dirty="0" err="1"/>
                <a:t>knows</a:t>
              </a:r>
              <a:r>
                <a:rPr lang="it-IT" sz="3204" dirty="0"/>
                <a:t> U</a:t>
              </a:r>
            </a:p>
          </p:txBody>
        </p:sp>
      </p:grpSp>
      <p:grpSp>
        <p:nvGrpSpPr>
          <p:cNvPr id="2" name="Gruppo 1">
            <a:extLst>
              <a:ext uri="{FF2B5EF4-FFF2-40B4-BE49-F238E27FC236}">
                <a16:creationId xmlns:a16="http://schemas.microsoft.com/office/drawing/2014/main" id="{D50A8858-E96D-4431-EB56-550167893C62}"/>
              </a:ext>
            </a:extLst>
          </p:cNvPr>
          <p:cNvGrpSpPr/>
          <p:nvPr/>
        </p:nvGrpSpPr>
        <p:grpSpPr>
          <a:xfrm>
            <a:off x="14435510" y="10206611"/>
            <a:ext cx="2298654" cy="1669281"/>
            <a:chOff x="14435510" y="10206611"/>
            <a:chExt cx="2298654" cy="1669281"/>
          </a:xfrm>
        </p:grpSpPr>
        <p:pic>
          <p:nvPicPr>
            <p:cNvPr id="26" name="Immagine 25">
              <a:extLst>
                <a:ext uri="{FF2B5EF4-FFF2-40B4-BE49-F238E27FC236}">
                  <a16:creationId xmlns:a16="http://schemas.microsoft.com/office/drawing/2014/main" id="{4BA6162E-9B1F-B624-4C3D-A24F430A909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66104" y="10206611"/>
              <a:ext cx="1640580" cy="1640580"/>
            </a:xfrm>
            <a:prstGeom prst="rect">
              <a:avLst/>
            </a:prstGeom>
          </p:spPr>
        </p:pic>
        <p:pic>
          <p:nvPicPr>
            <p:cNvPr id="27" name="Immagine 26">
              <a:extLst>
                <a:ext uri="{FF2B5EF4-FFF2-40B4-BE49-F238E27FC236}">
                  <a16:creationId xmlns:a16="http://schemas.microsoft.com/office/drawing/2014/main" id="{D19AC686-EDA6-4420-3297-21220CED708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245625">
              <a:off x="14435510" y="10235312"/>
              <a:ext cx="1640580" cy="1640580"/>
            </a:xfrm>
            <a:prstGeom prst="rect">
              <a:avLst/>
            </a:prstGeom>
          </p:spPr>
        </p:pic>
        <p:pic>
          <p:nvPicPr>
            <p:cNvPr id="28" name="Immagine 27">
              <a:extLst>
                <a:ext uri="{FF2B5EF4-FFF2-40B4-BE49-F238E27FC236}">
                  <a16:creationId xmlns:a16="http://schemas.microsoft.com/office/drawing/2014/main" id="{812CC135-9292-097D-54BF-22524EAA818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60098">
              <a:off x="15093584" y="10235311"/>
              <a:ext cx="1640580" cy="16405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1502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o 6">
            <a:extLst>
              <a:ext uri="{FF2B5EF4-FFF2-40B4-BE49-F238E27FC236}">
                <a16:creationId xmlns:a16="http://schemas.microsoft.com/office/drawing/2014/main" id="{EB9A3B48-3AD6-D2C9-FF9F-E2B74FE9DA83}"/>
              </a:ext>
            </a:extLst>
          </p:cNvPr>
          <p:cNvGrpSpPr/>
          <p:nvPr/>
        </p:nvGrpSpPr>
        <p:grpSpPr>
          <a:xfrm>
            <a:off x="2893381" y="18285993"/>
            <a:ext cx="8015803" cy="6331904"/>
            <a:chOff x="2890044" y="16687800"/>
            <a:chExt cx="12230100" cy="7467600"/>
          </a:xfrm>
        </p:grpSpPr>
        <p:grpSp>
          <p:nvGrpSpPr>
            <p:cNvPr id="6" name="Gruppo 5">
              <a:extLst>
                <a:ext uri="{FF2B5EF4-FFF2-40B4-BE49-F238E27FC236}">
                  <a16:creationId xmlns:a16="http://schemas.microsoft.com/office/drawing/2014/main" id="{2E70184A-0582-9364-2BE8-566D2147DFAE}"/>
                </a:ext>
              </a:extLst>
            </p:cNvPr>
            <p:cNvGrpSpPr/>
            <p:nvPr/>
          </p:nvGrpSpPr>
          <p:grpSpPr>
            <a:xfrm>
              <a:off x="2890044" y="16687800"/>
              <a:ext cx="12230100" cy="7467600"/>
              <a:chOff x="2890044" y="16687800"/>
              <a:chExt cx="12230100" cy="7467600"/>
            </a:xfrm>
          </p:grpSpPr>
          <p:sp>
            <p:nvSpPr>
              <p:cNvPr id="2" name="Rettangolo con angoli arrotondati 1">
                <a:extLst>
                  <a:ext uri="{FF2B5EF4-FFF2-40B4-BE49-F238E27FC236}">
                    <a16:creationId xmlns:a16="http://schemas.microsoft.com/office/drawing/2014/main" id="{6F5016A4-7BC5-CE05-766C-EC64E6CBAAEE}"/>
                  </a:ext>
                </a:extLst>
              </p:cNvPr>
              <p:cNvSpPr/>
              <p:nvPr/>
            </p:nvSpPr>
            <p:spPr>
              <a:xfrm>
                <a:off x="2890044" y="16687800"/>
                <a:ext cx="12230100" cy="7467600"/>
              </a:xfrm>
              <a:prstGeom prst="roundRect">
                <a:avLst>
                  <a:gd name="adj" fmla="val 5443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sz="1885" dirty="0"/>
              </a:p>
            </p:txBody>
          </p:sp>
          <p:sp>
            <p:nvSpPr>
              <p:cNvPr id="3" name="Rettangolo con angoli arrotondati 2">
                <a:extLst>
                  <a:ext uri="{FF2B5EF4-FFF2-40B4-BE49-F238E27FC236}">
                    <a16:creationId xmlns:a16="http://schemas.microsoft.com/office/drawing/2014/main" id="{74C16FAA-5663-9D55-F419-4B724B3F14AC}"/>
                  </a:ext>
                </a:extLst>
              </p:cNvPr>
              <p:cNvSpPr/>
              <p:nvPr/>
            </p:nvSpPr>
            <p:spPr>
              <a:xfrm>
                <a:off x="2890044" y="17945100"/>
                <a:ext cx="12230100" cy="6210300"/>
              </a:xfrm>
              <a:prstGeom prst="roundRect">
                <a:avLst>
                  <a:gd name="adj" fmla="val 5443"/>
                </a:avLst>
              </a:prstGeom>
              <a:ln>
                <a:solidFill>
                  <a:schemeClr val="accent6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it-IT" sz="3204" dirty="0" err="1"/>
                  <a:t>fffff</a:t>
                </a:r>
                <a:endParaRPr lang="it-IT" sz="3204" dirty="0"/>
              </a:p>
            </p:txBody>
          </p:sp>
        </p:grpSp>
        <p:sp>
          <p:nvSpPr>
            <p:cNvPr id="5" name="CasellaDiTesto 4">
              <a:extLst>
                <a:ext uri="{FF2B5EF4-FFF2-40B4-BE49-F238E27FC236}">
                  <a16:creationId xmlns:a16="http://schemas.microsoft.com/office/drawing/2014/main" id="{AC653547-B8A0-D5E9-2C1E-F6433615D047}"/>
                </a:ext>
              </a:extLst>
            </p:cNvPr>
            <p:cNvSpPr txBox="1"/>
            <p:nvPr/>
          </p:nvSpPr>
          <p:spPr>
            <a:xfrm>
              <a:off x="4623595" y="16916400"/>
              <a:ext cx="8763000" cy="10901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5406" dirty="0" err="1">
                  <a:solidFill>
                    <a:schemeClr val="bg1"/>
                  </a:solidFill>
                </a:rPr>
                <a:t>Titlef</a:t>
              </a:r>
              <a:r>
                <a:rPr lang="it-IT" sz="5406" dirty="0">
                  <a:solidFill>
                    <a:schemeClr val="bg1"/>
                  </a:solidFill>
                </a:rPr>
                <a:t> gg</a:t>
              </a:r>
            </a:p>
          </p:txBody>
        </p:sp>
      </p:grpSp>
      <p:grpSp>
        <p:nvGrpSpPr>
          <p:cNvPr id="8" name="Gruppo 7">
            <a:extLst>
              <a:ext uri="{FF2B5EF4-FFF2-40B4-BE49-F238E27FC236}">
                <a16:creationId xmlns:a16="http://schemas.microsoft.com/office/drawing/2014/main" id="{306F5B57-77B9-ADFB-75BF-D506B66D8380}"/>
              </a:ext>
            </a:extLst>
          </p:cNvPr>
          <p:cNvGrpSpPr/>
          <p:nvPr/>
        </p:nvGrpSpPr>
        <p:grpSpPr>
          <a:xfrm>
            <a:off x="15626094" y="13072318"/>
            <a:ext cx="8015803" cy="6331904"/>
            <a:chOff x="2890044" y="16687800"/>
            <a:chExt cx="12230100" cy="7467600"/>
          </a:xfrm>
        </p:grpSpPr>
        <p:grpSp>
          <p:nvGrpSpPr>
            <p:cNvPr id="9" name="Gruppo 8">
              <a:extLst>
                <a:ext uri="{FF2B5EF4-FFF2-40B4-BE49-F238E27FC236}">
                  <a16:creationId xmlns:a16="http://schemas.microsoft.com/office/drawing/2014/main" id="{68EDDD6F-E443-153B-45E5-039974ABE146}"/>
                </a:ext>
              </a:extLst>
            </p:cNvPr>
            <p:cNvGrpSpPr/>
            <p:nvPr/>
          </p:nvGrpSpPr>
          <p:grpSpPr>
            <a:xfrm>
              <a:off x="2890044" y="16687800"/>
              <a:ext cx="12230100" cy="7467600"/>
              <a:chOff x="2890044" y="16687800"/>
              <a:chExt cx="12230100" cy="7467600"/>
            </a:xfrm>
          </p:grpSpPr>
          <p:sp>
            <p:nvSpPr>
              <p:cNvPr id="11" name="Rettangolo con angoli arrotondati 10">
                <a:extLst>
                  <a:ext uri="{FF2B5EF4-FFF2-40B4-BE49-F238E27FC236}">
                    <a16:creationId xmlns:a16="http://schemas.microsoft.com/office/drawing/2014/main" id="{86733A85-1ADA-9C3A-6821-4034ADE820F6}"/>
                  </a:ext>
                </a:extLst>
              </p:cNvPr>
              <p:cNvSpPr/>
              <p:nvPr/>
            </p:nvSpPr>
            <p:spPr>
              <a:xfrm>
                <a:off x="2890044" y="16687800"/>
                <a:ext cx="12230100" cy="7467600"/>
              </a:xfrm>
              <a:prstGeom prst="roundRect">
                <a:avLst>
                  <a:gd name="adj" fmla="val 5443"/>
                </a:avLst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sz="1885" dirty="0"/>
              </a:p>
            </p:txBody>
          </p:sp>
          <p:sp>
            <p:nvSpPr>
              <p:cNvPr id="12" name="Rettangolo con angoli arrotondati 11">
                <a:extLst>
                  <a:ext uri="{FF2B5EF4-FFF2-40B4-BE49-F238E27FC236}">
                    <a16:creationId xmlns:a16="http://schemas.microsoft.com/office/drawing/2014/main" id="{158732BB-84C8-641D-CFDC-523389D052C9}"/>
                  </a:ext>
                </a:extLst>
              </p:cNvPr>
              <p:cNvSpPr/>
              <p:nvPr/>
            </p:nvSpPr>
            <p:spPr>
              <a:xfrm>
                <a:off x="2890044" y="17945100"/>
                <a:ext cx="12230100" cy="6210300"/>
              </a:xfrm>
              <a:prstGeom prst="roundRect">
                <a:avLst>
                  <a:gd name="adj" fmla="val 5443"/>
                </a:avLst>
              </a:prstGeom>
              <a:ln>
                <a:solidFill>
                  <a:schemeClr val="accent6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it-IT" sz="3204" dirty="0" err="1"/>
                  <a:t>fffff</a:t>
                </a:r>
                <a:endParaRPr lang="it-IT" sz="3204" dirty="0"/>
              </a:p>
            </p:txBody>
          </p:sp>
        </p:grpSp>
        <p:sp>
          <p:nvSpPr>
            <p:cNvPr id="10" name="CasellaDiTesto 9">
              <a:extLst>
                <a:ext uri="{FF2B5EF4-FFF2-40B4-BE49-F238E27FC236}">
                  <a16:creationId xmlns:a16="http://schemas.microsoft.com/office/drawing/2014/main" id="{550AFC46-ABA7-DEA1-9EBF-C28743C5808F}"/>
                </a:ext>
              </a:extLst>
            </p:cNvPr>
            <p:cNvSpPr txBox="1"/>
            <p:nvPr/>
          </p:nvSpPr>
          <p:spPr>
            <a:xfrm>
              <a:off x="4623595" y="16916400"/>
              <a:ext cx="8763000" cy="10901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5406" dirty="0" err="1">
                  <a:solidFill>
                    <a:schemeClr val="bg1"/>
                  </a:solidFill>
                </a:rPr>
                <a:t>Titlef</a:t>
              </a:r>
              <a:r>
                <a:rPr lang="it-IT" sz="5406" dirty="0">
                  <a:solidFill>
                    <a:schemeClr val="bg1"/>
                  </a:solidFill>
                </a:rPr>
                <a:t> gg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64359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7" name="Gruppo 286">
            <a:extLst>
              <a:ext uri="{FF2B5EF4-FFF2-40B4-BE49-F238E27FC236}">
                <a16:creationId xmlns:a16="http://schemas.microsoft.com/office/drawing/2014/main" id="{4C8631C8-5D04-AA95-B20B-C3734F8462F5}"/>
              </a:ext>
            </a:extLst>
          </p:cNvPr>
          <p:cNvGrpSpPr/>
          <p:nvPr/>
        </p:nvGrpSpPr>
        <p:grpSpPr>
          <a:xfrm>
            <a:off x="10526225" y="31023135"/>
            <a:ext cx="6432084" cy="3913132"/>
            <a:chOff x="20859535" y="14478485"/>
            <a:chExt cx="9939290" cy="2419411"/>
          </a:xfrm>
        </p:grpSpPr>
        <p:grpSp>
          <p:nvGrpSpPr>
            <p:cNvPr id="288" name="Gruppo 287">
              <a:extLst>
                <a:ext uri="{FF2B5EF4-FFF2-40B4-BE49-F238E27FC236}">
                  <a16:creationId xmlns:a16="http://schemas.microsoft.com/office/drawing/2014/main" id="{9896CBCD-7EFC-4F04-0C26-A69F2F8BAC72}"/>
                </a:ext>
              </a:extLst>
            </p:cNvPr>
            <p:cNvGrpSpPr/>
            <p:nvPr/>
          </p:nvGrpSpPr>
          <p:grpSpPr>
            <a:xfrm>
              <a:off x="20859535" y="14478485"/>
              <a:ext cx="9939290" cy="2419411"/>
              <a:chOff x="2890044" y="16687800"/>
              <a:chExt cx="13686696" cy="3434638"/>
            </a:xfrm>
          </p:grpSpPr>
          <p:grpSp>
            <p:nvGrpSpPr>
              <p:cNvPr id="290" name="Gruppo 289">
                <a:extLst>
                  <a:ext uri="{FF2B5EF4-FFF2-40B4-BE49-F238E27FC236}">
                    <a16:creationId xmlns:a16="http://schemas.microsoft.com/office/drawing/2014/main" id="{7F369E27-2AC7-7046-BA14-15135CA73DA2}"/>
                  </a:ext>
                </a:extLst>
              </p:cNvPr>
              <p:cNvGrpSpPr/>
              <p:nvPr/>
            </p:nvGrpSpPr>
            <p:grpSpPr>
              <a:xfrm>
                <a:off x="2890044" y="16687800"/>
                <a:ext cx="13686696" cy="3434638"/>
                <a:chOff x="2890044" y="16687800"/>
                <a:chExt cx="13686696" cy="3434638"/>
              </a:xfrm>
            </p:grpSpPr>
            <p:sp>
              <p:nvSpPr>
                <p:cNvPr id="292" name="Rettangolo con angoli arrotondati 291">
                  <a:extLst>
                    <a:ext uri="{FF2B5EF4-FFF2-40B4-BE49-F238E27FC236}">
                      <a16:creationId xmlns:a16="http://schemas.microsoft.com/office/drawing/2014/main" id="{73C1B84D-BD69-BE5C-CB10-D13787ED7789}"/>
                    </a:ext>
                  </a:extLst>
                </p:cNvPr>
                <p:cNvSpPr/>
                <p:nvPr/>
              </p:nvSpPr>
              <p:spPr>
                <a:xfrm>
                  <a:off x="2890044" y="16687800"/>
                  <a:ext cx="13686696" cy="3351083"/>
                </a:xfrm>
                <a:prstGeom prst="roundRect">
                  <a:avLst>
                    <a:gd name="adj" fmla="val 5443"/>
                  </a:avLst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sz="1885" dirty="0"/>
                </a:p>
              </p:txBody>
            </p:sp>
            <p:sp>
              <p:nvSpPr>
                <p:cNvPr id="293" name="Rettangolo con angoli arrotondati 292">
                  <a:extLst>
                    <a:ext uri="{FF2B5EF4-FFF2-40B4-BE49-F238E27FC236}">
                      <a16:creationId xmlns:a16="http://schemas.microsoft.com/office/drawing/2014/main" id="{DF3BA199-39C8-70F7-806D-2DC806B773E8}"/>
                    </a:ext>
                  </a:extLst>
                </p:cNvPr>
                <p:cNvSpPr/>
                <p:nvPr/>
              </p:nvSpPr>
              <p:spPr>
                <a:xfrm>
                  <a:off x="2890044" y="17372193"/>
                  <a:ext cx="13686696" cy="2750245"/>
                </a:xfrm>
                <a:prstGeom prst="roundRect">
                  <a:avLst>
                    <a:gd name="adj" fmla="val 5443"/>
                  </a:avLst>
                </a:prstGeom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sz="3204" dirty="0"/>
                </a:p>
              </p:txBody>
            </p:sp>
          </p:grpSp>
          <p:sp>
            <p:nvSpPr>
              <p:cNvPr id="291" name="CasellaDiTesto 290">
                <a:extLst>
                  <a:ext uri="{FF2B5EF4-FFF2-40B4-BE49-F238E27FC236}">
                    <a16:creationId xmlns:a16="http://schemas.microsoft.com/office/drawing/2014/main" id="{301D9CE4-855E-D4A0-53A5-62B0E7D20309}"/>
                  </a:ext>
                </a:extLst>
              </p:cNvPr>
              <p:cNvSpPr txBox="1"/>
              <p:nvPr/>
            </p:nvSpPr>
            <p:spPr>
              <a:xfrm>
                <a:off x="3960370" y="16700753"/>
                <a:ext cx="11911450" cy="622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4005" dirty="0" err="1">
                    <a:solidFill>
                      <a:schemeClr val="bg1"/>
                    </a:solidFill>
                  </a:rPr>
                  <a:t>Why</a:t>
                </a:r>
                <a:r>
                  <a:rPr lang="it-IT" sz="4005" dirty="0">
                    <a:solidFill>
                      <a:schemeClr val="bg1"/>
                    </a:solidFill>
                  </a:rPr>
                  <a:t> </a:t>
                </a:r>
                <a:r>
                  <a:rPr lang="it-IT" sz="4005" dirty="0" err="1">
                    <a:solidFill>
                      <a:schemeClr val="bg1"/>
                    </a:solidFill>
                  </a:rPr>
                  <a:t>discrimination</a:t>
                </a:r>
                <a:r>
                  <a:rPr lang="it-IT" sz="4005" dirty="0">
                    <a:solidFill>
                      <a:schemeClr val="bg1"/>
                    </a:solidFill>
                  </a:rPr>
                  <a:t> ?</a:t>
                </a:r>
              </a:p>
            </p:txBody>
          </p:sp>
        </p:grpSp>
        <p:sp>
          <p:nvSpPr>
            <p:cNvPr id="289" name="CasellaDiTesto 288">
              <a:extLst>
                <a:ext uri="{FF2B5EF4-FFF2-40B4-BE49-F238E27FC236}">
                  <a16:creationId xmlns:a16="http://schemas.microsoft.com/office/drawing/2014/main" id="{31BBFC0A-C8EB-8609-B7EF-AF54EAC79FAE}"/>
                </a:ext>
              </a:extLst>
            </p:cNvPr>
            <p:cNvSpPr txBox="1"/>
            <p:nvPr/>
          </p:nvSpPr>
          <p:spPr>
            <a:xfrm>
              <a:off x="20953979" y="15280900"/>
              <a:ext cx="9436985" cy="3623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3204" dirty="0"/>
                <a:t>…</a:t>
              </a:r>
            </a:p>
          </p:txBody>
        </p:sp>
      </p:grp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30BC396-FDF9-6CE9-ECF3-E6C7A5FB44AE}"/>
              </a:ext>
            </a:extLst>
          </p:cNvPr>
          <p:cNvSpPr txBox="1"/>
          <p:nvPr/>
        </p:nvSpPr>
        <p:spPr>
          <a:xfrm>
            <a:off x="2532878" y="2650120"/>
            <a:ext cx="21037370" cy="2863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7209" b="1" dirty="0"/>
              <a:t>Learning XML : VPA and </a:t>
            </a:r>
            <a:r>
              <a:rPr lang="it-IT" sz="7209" b="1" dirty="0" err="1"/>
              <a:t>Discrimination</a:t>
            </a:r>
            <a:r>
              <a:rPr lang="it-IT" sz="7209" b="1" dirty="0"/>
              <a:t> </a:t>
            </a:r>
            <a:r>
              <a:rPr lang="it-IT" sz="7209" b="1" dirty="0" err="1"/>
              <a:t>Tree</a:t>
            </a:r>
            <a:endParaRPr lang="it-IT" sz="7209" b="1" dirty="0"/>
          </a:p>
          <a:p>
            <a:pPr algn="ctr"/>
            <a:r>
              <a:rPr lang="it-IT" sz="5400" dirty="0"/>
              <a:t>Cinzia Di Giusto, Davide Fissore, Etienne </a:t>
            </a:r>
            <a:r>
              <a:rPr lang="it-IT" sz="5400" dirty="0" err="1"/>
              <a:t>Lozes</a:t>
            </a:r>
            <a:endParaRPr lang="it-IT" sz="5400" dirty="0"/>
          </a:p>
          <a:p>
            <a:pPr algn="ctr"/>
            <a:r>
              <a:rPr lang="it-IT" sz="5400" dirty="0"/>
              <a:t>AFFILIATION</a:t>
            </a:r>
          </a:p>
        </p:txBody>
      </p:sp>
      <p:grpSp>
        <p:nvGrpSpPr>
          <p:cNvPr id="65" name="Gruppo 64">
            <a:extLst>
              <a:ext uri="{FF2B5EF4-FFF2-40B4-BE49-F238E27FC236}">
                <a16:creationId xmlns:a16="http://schemas.microsoft.com/office/drawing/2014/main" id="{345A8BA8-2B4D-FD6A-74FA-70ECD8407538}"/>
              </a:ext>
            </a:extLst>
          </p:cNvPr>
          <p:cNvGrpSpPr/>
          <p:nvPr/>
        </p:nvGrpSpPr>
        <p:grpSpPr>
          <a:xfrm>
            <a:off x="16242276" y="38699356"/>
            <a:ext cx="6387235" cy="3572285"/>
            <a:chOff x="3180768" y="119848"/>
            <a:chExt cx="5955325" cy="3322399"/>
          </a:xfrm>
        </p:grpSpPr>
        <p:pic>
          <p:nvPicPr>
            <p:cNvPr id="1028" name="Picture 4" descr="Laboratoire d'Informatique, Signaux et Systèmes de Sophia Antipolis">
              <a:extLst>
                <a:ext uri="{FF2B5EF4-FFF2-40B4-BE49-F238E27FC236}">
                  <a16:creationId xmlns:a16="http://schemas.microsoft.com/office/drawing/2014/main" id="{6DEF03CD-D2CB-CB84-B24D-F02C6A73E8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2250" y="2281922"/>
              <a:ext cx="4429602" cy="11603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Immagine 32">
              <a:extLst>
                <a:ext uri="{FF2B5EF4-FFF2-40B4-BE49-F238E27FC236}">
                  <a16:creationId xmlns:a16="http://schemas.microsoft.com/office/drawing/2014/main" id="{E0D0A6D1-61A1-D244-B70A-4825E0B25D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0768" y="119848"/>
              <a:ext cx="5955325" cy="2143917"/>
            </a:xfrm>
            <a:prstGeom prst="rect">
              <a:avLst/>
            </a:prstGeom>
          </p:spPr>
        </p:pic>
      </p:grpSp>
      <p:sp>
        <p:nvSpPr>
          <p:cNvPr id="9" name="Fumetto: ovale 8">
            <a:extLst>
              <a:ext uri="{FF2B5EF4-FFF2-40B4-BE49-F238E27FC236}">
                <a16:creationId xmlns:a16="http://schemas.microsoft.com/office/drawing/2014/main" id="{AB721C85-BD61-5A57-1321-243233712960}"/>
              </a:ext>
            </a:extLst>
          </p:cNvPr>
          <p:cNvSpPr/>
          <p:nvPr/>
        </p:nvSpPr>
        <p:spPr>
          <a:xfrm>
            <a:off x="1065474" y="13227663"/>
            <a:ext cx="6455688" cy="1671274"/>
          </a:xfrm>
          <a:prstGeom prst="wedgeEllipseCallout">
            <a:avLst>
              <a:gd name="adj1" fmla="val 45232"/>
              <a:gd name="adj2" fmla="val -35157"/>
            </a:avLst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3" dirty="0"/>
              <a:t>Note :</a:t>
            </a:r>
          </a:p>
          <a:p>
            <a:pPr algn="ctr"/>
            <a:r>
              <a:rPr lang="it-IT" sz="2803" dirty="0"/>
              <a:t>Push symbols </a:t>
            </a:r>
            <a:r>
              <a:rPr lang="it-IT" sz="2803" dirty="0">
                <a:latin typeface="Cambria Math" panose="02040503050406030204" pitchFamily="18" charset="0"/>
                <a:ea typeface="Cambria Math" panose="02040503050406030204" pitchFamily="18" charset="0"/>
              </a:rPr>
              <a:t>⇔  Open tags</a:t>
            </a:r>
          </a:p>
          <a:p>
            <a:pPr algn="ctr"/>
            <a:r>
              <a:rPr lang="it-IT" sz="2803" dirty="0">
                <a:latin typeface="Cambria Math" panose="02040503050406030204" pitchFamily="18" charset="0"/>
                <a:ea typeface="Cambria Math" panose="02040503050406030204" pitchFamily="18" charset="0"/>
              </a:rPr>
              <a:t>Pop symbols</a:t>
            </a:r>
            <a:r>
              <a:rPr lang="it-IT" sz="2803" dirty="0"/>
              <a:t> </a:t>
            </a:r>
            <a:r>
              <a:rPr lang="it-IT" sz="2803" dirty="0">
                <a:latin typeface="Cambria Math" panose="02040503050406030204" pitchFamily="18" charset="0"/>
                <a:ea typeface="Cambria Math" panose="02040503050406030204" pitchFamily="18" charset="0"/>
              </a:rPr>
              <a:t>⇔ Close tags </a:t>
            </a:r>
            <a:endParaRPr lang="it-IT" sz="2803" dirty="0"/>
          </a:p>
        </p:txBody>
      </p:sp>
      <p:sp>
        <p:nvSpPr>
          <p:cNvPr id="10" name="Fumetto: ovale 9">
            <a:extLst>
              <a:ext uri="{FF2B5EF4-FFF2-40B4-BE49-F238E27FC236}">
                <a16:creationId xmlns:a16="http://schemas.microsoft.com/office/drawing/2014/main" id="{6CD59D6C-C67E-6176-F4ED-CBB9C95C494B}"/>
              </a:ext>
            </a:extLst>
          </p:cNvPr>
          <p:cNvSpPr/>
          <p:nvPr/>
        </p:nvSpPr>
        <p:spPr>
          <a:xfrm>
            <a:off x="5548055" y="15113383"/>
            <a:ext cx="6187838" cy="1671274"/>
          </a:xfrm>
          <a:prstGeom prst="wedgeEllipseCallout">
            <a:avLst>
              <a:gd name="adj1" fmla="val -30900"/>
              <a:gd name="adj2" fmla="val -54227"/>
            </a:avLst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3" dirty="0" err="1"/>
              <a:t>Acceptance</a:t>
            </a:r>
            <a:r>
              <a:rPr lang="it-IT" sz="2803" dirty="0"/>
              <a:t> for XML : </a:t>
            </a:r>
          </a:p>
          <a:p>
            <a:pPr algn="ctr"/>
            <a:r>
              <a:rPr lang="it-IT" sz="2803" dirty="0" err="1"/>
              <a:t>Empty</a:t>
            </a:r>
            <a:r>
              <a:rPr lang="it-IT" sz="2803" dirty="0"/>
              <a:t> stack + </a:t>
            </a:r>
            <a:r>
              <a:rPr lang="it-IT" sz="2803" dirty="0" err="1"/>
              <a:t>final</a:t>
            </a:r>
            <a:r>
              <a:rPr lang="it-IT" sz="2803" dirty="0"/>
              <a:t> </a:t>
            </a:r>
            <a:r>
              <a:rPr lang="it-IT" sz="2803" dirty="0" err="1"/>
              <a:t>states</a:t>
            </a:r>
            <a:endParaRPr lang="it-IT" sz="2803" dirty="0"/>
          </a:p>
        </p:txBody>
      </p:sp>
      <p:grpSp>
        <p:nvGrpSpPr>
          <p:cNvPr id="118" name="Gruppo 117">
            <a:extLst>
              <a:ext uri="{FF2B5EF4-FFF2-40B4-BE49-F238E27FC236}">
                <a16:creationId xmlns:a16="http://schemas.microsoft.com/office/drawing/2014/main" id="{13F8A797-8451-5EFA-4F8C-76D46CE8EFD7}"/>
              </a:ext>
            </a:extLst>
          </p:cNvPr>
          <p:cNvGrpSpPr/>
          <p:nvPr/>
        </p:nvGrpSpPr>
        <p:grpSpPr>
          <a:xfrm>
            <a:off x="19677547" y="13117317"/>
            <a:ext cx="10114399" cy="5487725"/>
            <a:chOff x="20696094" y="14478484"/>
            <a:chExt cx="10102731" cy="5481394"/>
          </a:xfrm>
        </p:grpSpPr>
        <p:grpSp>
          <p:nvGrpSpPr>
            <p:cNvPr id="119" name="Gruppo 118">
              <a:extLst>
                <a:ext uri="{FF2B5EF4-FFF2-40B4-BE49-F238E27FC236}">
                  <a16:creationId xmlns:a16="http://schemas.microsoft.com/office/drawing/2014/main" id="{30FD61AD-83B6-6D32-8157-E1DB9F69C1FE}"/>
                </a:ext>
              </a:extLst>
            </p:cNvPr>
            <p:cNvGrpSpPr/>
            <p:nvPr/>
          </p:nvGrpSpPr>
          <p:grpSpPr>
            <a:xfrm>
              <a:off x="20859535" y="14478484"/>
              <a:ext cx="9939290" cy="5481394"/>
              <a:chOff x="2890044" y="16687800"/>
              <a:chExt cx="13686696" cy="7781483"/>
            </a:xfrm>
          </p:grpSpPr>
          <p:grpSp>
            <p:nvGrpSpPr>
              <p:cNvPr id="131" name="Gruppo 130">
                <a:extLst>
                  <a:ext uri="{FF2B5EF4-FFF2-40B4-BE49-F238E27FC236}">
                    <a16:creationId xmlns:a16="http://schemas.microsoft.com/office/drawing/2014/main" id="{2FA2294C-9C98-10DA-353E-F2D94E004BD2}"/>
                  </a:ext>
                </a:extLst>
              </p:cNvPr>
              <p:cNvGrpSpPr/>
              <p:nvPr/>
            </p:nvGrpSpPr>
            <p:grpSpPr>
              <a:xfrm>
                <a:off x="2890044" y="16687800"/>
                <a:ext cx="13686696" cy="7781483"/>
                <a:chOff x="2890044" y="16687800"/>
                <a:chExt cx="13686696" cy="7781483"/>
              </a:xfrm>
            </p:grpSpPr>
            <p:sp>
              <p:nvSpPr>
                <p:cNvPr id="135" name="Rettangolo con angoli arrotondati 134">
                  <a:extLst>
                    <a:ext uri="{FF2B5EF4-FFF2-40B4-BE49-F238E27FC236}">
                      <a16:creationId xmlns:a16="http://schemas.microsoft.com/office/drawing/2014/main" id="{859DDC9E-3B25-A36A-B481-19B371865ADF}"/>
                    </a:ext>
                  </a:extLst>
                </p:cNvPr>
                <p:cNvSpPr/>
                <p:nvPr/>
              </p:nvSpPr>
              <p:spPr>
                <a:xfrm>
                  <a:off x="2890044" y="16687800"/>
                  <a:ext cx="13686696" cy="7781483"/>
                </a:xfrm>
                <a:prstGeom prst="roundRect">
                  <a:avLst>
                    <a:gd name="adj" fmla="val 5443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sz="1885" dirty="0"/>
                </a:p>
              </p:txBody>
            </p:sp>
            <p:sp>
              <p:nvSpPr>
                <p:cNvPr id="136" name="Rettangolo con angoli arrotondati 135">
                  <a:extLst>
                    <a:ext uri="{FF2B5EF4-FFF2-40B4-BE49-F238E27FC236}">
                      <a16:creationId xmlns:a16="http://schemas.microsoft.com/office/drawing/2014/main" id="{DCB8AE48-C9FF-240B-D19D-7447ACC35C37}"/>
                    </a:ext>
                  </a:extLst>
                </p:cNvPr>
                <p:cNvSpPr/>
                <p:nvPr/>
              </p:nvSpPr>
              <p:spPr>
                <a:xfrm>
                  <a:off x="2890044" y="17945101"/>
                  <a:ext cx="13686696" cy="6524182"/>
                </a:xfrm>
                <a:prstGeom prst="roundRect">
                  <a:avLst>
                    <a:gd name="adj" fmla="val 5443"/>
                  </a:avLst>
                </a:prstGeom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sz="3204" dirty="0"/>
                </a:p>
              </p:txBody>
            </p:sp>
          </p:grpSp>
          <p:sp>
            <p:nvSpPr>
              <p:cNvPr id="134" name="CasellaDiTesto 133">
                <a:extLst>
                  <a:ext uri="{FF2B5EF4-FFF2-40B4-BE49-F238E27FC236}">
                    <a16:creationId xmlns:a16="http://schemas.microsoft.com/office/drawing/2014/main" id="{6C05670C-3484-40F9-BEE3-17F420DE858F}"/>
                  </a:ext>
                </a:extLst>
              </p:cNvPr>
              <p:cNvSpPr txBox="1"/>
              <p:nvPr/>
            </p:nvSpPr>
            <p:spPr>
              <a:xfrm>
                <a:off x="5351892" y="16829130"/>
                <a:ext cx="8762999" cy="1310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5406" dirty="0" err="1">
                    <a:solidFill>
                      <a:schemeClr val="bg1"/>
                    </a:solidFill>
                  </a:rPr>
                  <a:t>What</a:t>
                </a:r>
                <a:r>
                  <a:rPr lang="it-IT" sz="5406" dirty="0">
                    <a:solidFill>
                      <a:schemeClr val="bg1"/>
                    </a:solidFill>
                  </a:rPr>
                  <a:t> </a:t>
                </a:r>
                <a:r>
                  <a:rPr lang="it-IT" sz="5406" dirty="0" err="1">
                    <a:solidFill>
                      <a:schemeClr val="bg1"/>
                    </a:solidFill>
                  </a:rPr>
                  <a:t>is</a:t>
                </a:r>
                <a:r>
                  <a:rPr lang="it-IT" sz="5406" dirty="0">
                    <a:solidFill>
                      <a:schemeClr val="bg1"/>
                    </a:solidFill>
                  </a:rPr>
                  <a:t> Learning ?</a:t>
                </a:r>
              </a:p>
            </p:txBody>
          </p:sp>
        </p:grpSp>
        <p:pic>
          <p:nvPicPr>
            <p:cNvPr id="120" name="Immagine 119">
              <a:extLst>
                <a:ext uri="{FF2B5EF4-FFF2-40B4-BE49-F238E27FC236}">
                  <a16:creationId xmlns:a16="http://schemas.microsoft.com/office/drawing/2014/main" id="{F3D945AD-B5D5-B6CF-3A36-1C2D5059DE2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459048" y="15514311"/>
              <a:ext cx="2309093" cy="4205464"/>
            </a:xfrm>
            <a:prstGeom prst="rect">
              <a:avLst/>
            </a:prstGeom>
          </p:spPr>
        </p:pic>
        <p:pic>
          <p:nvPicPr>
            <p:cNvPr id="121" name="Immagine 120" descr="Immagine che contiene bambola, giocattolo&#10;&#10;Descrizione generata automaticamente">
              <a:extLst>
                <a:ext uri="{FF2B5EF4-FFF2-40B4-BE49-F238E27FC236}">
                  <a16:creationId xmlns:a16="http://schemas.microsoft.com/office/drawing/2014/main" id="{D0B7B2FB-5412-0291-A2D4-CDE63D0B84D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96094" y="15514311"/>
              <a:ext cx="2495550" cy="3924300"/>
            </a:xfrm>
            <a:prstGeom prst="rect">
              <a:avLst/>
            </a:prstGeom>
          </p:spPr>
        </p:pic>
        <p:sp>
          <p:nvSpPr>
            <p:cNvPr id="122" name="CasellaDiTesto 121">
              <a:extLst>
                <a:ext uri="{FF2B5EF4-FFF2-40B4-BE49-F238E27FC236}">
                  <a16:creationId xmlns:a16="http://schemas.microsoft.com/office/drawing/2014/main" id="{87B9C93D-B4CB-7442-CAD3-0F6C69BF30C4}"/>
                </a:ext>
              </a:extLst>
            </p:cNvPr>
            <p:cNvSpPr txBox="1"/>
            <p:nvPr/>
          </p:nvSpPr>
          <p:spPr>
            <a:xfrm>
              <a:off x="23191644" y="16075367"/>
              <a:ext cx="7061509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3204" dirty="0"/>
                <a:t>Dana </a:t>
              </a:r>
              <a:r>
                <a:rPr lang="it-IT" sz="3204" dirty="0" err="1"/>
                <a:t>Angluin’s</a:t>
              </a:r>
              <a:r>
                <a:rPr lang="it-IT" sz="3204" dirty="0"/>
                <a:t> framework :</a:t>
              </a:r>
            </a:p>
            <a:p>
              <a:endParaRPr lang="it-IT" sz="3204" dirty="0"/>
            </a:p>
            <a:p>
              <a:r>
                <a:rPr lang="it-IT" sz="3204" dirty="0"/>
                <a:t>The </a:t>
              </a:r>
              <a:r>
                <a:rPr lang="it-IT" sz="3204" dirty="0" err="1"/>
                <a:t>Learner</a:t>
              </a:r>
              <a:r>
                <a:rPr lang="it-IT" sz="3204" dirty="0"/>
                <a:t> </a:t>
              </a:r>
              <a:r>
                <a:rPr lang="it-IT" sz="3204" dirty="0" err="1"/>
                <a:t>wants</a:t>
              </a:r>
              <a:r>
                <a:rPr lang="it-IT" sz="3204" dirty="0"/>
                <a:t> to </a:t>
              </a:r>
              <a:r>
                <a:rPr lang="it-IT" sz="3204" dirty="0" err="1"/>
                <a:t>learn</a:t>
              </a:r>
              <a:r>
                <a:rPr lang="it-IT" sz="3204" dirty="0"/>
                <a:t> a</a:t>
              </a:r>
              <a:br>
                <a:rPr lang="it-IT" sz="3204" dirty="0"/>
              </a:br>
              <a:r>
                <a:rPr lang="it-IT" sz="3204" dirty="0" err="1"/>
                <a:t>language</a:t>
              </a:r>
              <a:r>
                <a:rPr lang="it-IT" sz="3204" dirty="0"/>
                <a:t> U</a:t>
              </a:r>
            </a:p>
            <a:p>
              <a:r>
                <a:rPr lang="it-IT" sz="3204" dirty="0"/>
                <a:t>The </a:t>
              </a:r>
              <a:r>
                <a:rPr lang="it-IT" sz="3204" dirty="0" err="1"/>
                <a:t>Teacher</a:t>
              </a:r>
              <a:r>
                <a:rPr lang="it-IT" sz="3204" dirty="0"/>
                <a:t> </a:t>
              </a:r>
              <a:r>
                <a:rPr lang="it-IT" sz="3204" dirty="0" err="1"/>
                <a:t>knows</a:t>
              </a:r>
              <a:r>
                <a:rPr lang="it-IT" sz="3204" dirty="0"/>
                <a:t> U</a:t>
              </a:r>
            </a:p>
          </p:txBody>
        </p:sp>
      </p:grpSp>
      <p:grpSp>
        <p:nvGrpSpPr>
          <p:cNvPr id="41" name="Gruppo 40">
            <a:extLst>
              <a:ext uri="{FF2B5EF4-FFF2-40B4-BE49-F238E27FC236}">
                <a16:creationId xmlns:a16="http://schemas.microsoft.com/office/drawing/2014/main" id="{A67E73EA-E77C-16BF-D11D-3D75BD16CAEB}"/>
              </a:ext>
            </a:extLst>
          </p:cNvPr>
          <p:cNvGrpSpPr/>
          <p:nvPr/>
        </p:nvGrpSpPr>
        <p:grpSpPr>
          <a:xfrm>
            <a:off x="17654126" y="7527226"/>
            <a:ext cx="9950769" cy="5487725"/>
            <a:chOff x="17672565" y="5756694"/>
            <a:chExt cx="9939290" cy="5481394"/>
          </a:xfrm>
        </p:grpSpPr>
        <p:grpSp>
          <p:nvGrpSpPr>
            <p:cNvPr id="34" name="Gruppo 33">
              <a:extLst>
                <a:ext uri="{FF2B5EF4-FFF2-40B4-BE49-F238E27FC236}">
                  <a16:creationId xmlns:a16="http://schemas.microsoft.com/office/drawing/2014/main" id="{361B3433-DBD1-D865-001D-6F982C658E23}"/>
                </a:ext>
              </a:extLst>
            </p:cNvPr>
            <p:cNvGrpSpPr/>
            <p:nvPr/>
          </p:nvGrpSpPr>
          <p:grpSpPr>
            <a:xfrm>
              <a:off x="17672565" y="5756694"/>
              <a:ext cx="9939290" cy="5481394"/>
              <a:chOff x="17066379" y="5845111"/>
              <a:chExt cx="9939290" cy="5481394"/>
            </a:xfrm>
          </p:grpSpPr>
          <p:grpSp>
            <p:nvGrpSpPr>
              <p:cNvPr id="137" name="Gruppo 136">
                <a:extLst>
                  <a:ext uri="{FF2B5EF4-FFF2-40B4-BE49-F238E27FC236}">
                    <a16:creationId xmlns:a16="http://schemas.microsoft.com/office/drawing/2014/main" id="{C261AEC6-A3F4-4D6F-0B61-046350CAA20F}"/>
                  </a:ext>
                </a:extLst>
              </p:cNvPr>
              <p:cNvGrpSpPr/>
              <p:nvPr/>
            </p:nvGrpSpPr>
            <p:grpSpPr>
              <a:xfrm>
                <a:off x="17066379" y="5845111"/>
                <a:ext cx="9939290" cy="5481394"/>
                <a:chOff x="20859535" y="14478484"/>
                <a:chExt cx="9939290" cy="5481394"/>
              </a:xfrm>
            </p:grpSpPr>
            <p:grpSp>
              <p:nvGrpSpPr>
                <p:cNvPr id="138" name="Gruppo 137">
                  <a:extLst>
                    <a:ext uri="{FF2B5EF4-FFF2-40B4-BE49-F238E27FC236}">
                      <a16:creationId xmlns:a16="http://schemas.microsoft.com/office/drawing/2014/main" id="{B973ED38-C733-8C5E-4906-C3962850EC01}"/>
                    </a:ext>
                  </a:extLst>
                </p:cNvPr>
                <p:cNvGrpSpPr/>
                <p:nvPr/>
              </p:nvGrpSpPr>
              <p:grpSpPr>
                <a:xfrm>
                  <a:off x="20859535" y="14478484"/>
                  <a:ext cx="9939290" cy="5481394"/>
                  <a:chOff x="2890044" y="16687800"/>
                  <a:chExt cx="13686696" cy="7781483"/>
                </a:xfrm>
              </p:grpSpPr>
              <p:grpSp>
                <p:nvGrpSpPr>
                  <p:cNvPr id="146" name="Gruppo 145">
                    <a:extLst>
                      <a:ext uri="{FF2B5EF4-FFF2-40B4-BE49-F238E27FC236}">
                        <a16:creationId xmlns:a16="http://schemas.microsoft.com/office/drawing/2014/main" id="{20599E35-0159-B781-7473-006D9D17D763}"/>
                      </a:ext>
                    </a:extLst>
                  </p:cNvPr>
                  <p:cNvGrpSpPr/>
                  <p:nvPr/>
                </p:nvGrpSpPr>
                <p:grpSpPr>
                  <a:xfrm>
                    <a:off x="2890044" y="16687800"/>
                    <a:ext cx="13686696" cy="7781483"/>
                    <a:chOff x="2890044" y="16687800"/>
                    <a:chExt cx="13686696" cy="7781483"/>
                  </a:xfrm>
                </p:grpSpPr>
                <p:sp>
                  <p:nvSpPr>
                    <p:cNvPr id="148" name="Rettangolo con angoli arrotondati 147">
                      <a:extLst>
                        <a:ext uri="{FF2B5EF4-FFF2-40B4-BE49-F238E27FC236}">
                          <a16:creationId xmlns:a16="http://schemas.microsoft.com/office/drawing/2014/main" id="{59983DF8-BB51-DC40-30BE-6B3283221CA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90044" y="16687800"/>
                      <a:ext cx="13686696" cy="7781483"/>
                    </a:xfrm>
                    <a:prstGeom prst="roundRect">
                      <a:avLst>
                        <a:gd name="adj" fmla="val 5443"/>
                      </a:avLst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 sz="1885" dirty="0"/>
                    </a:p>
                  </p:txBody>
                </p:sp>
                <p:sp>
                  <p:nvSpPr>
                    <p:cNvPr id="149" name="Rettangolo con angoli arrotondati 148">
                      <a:extLst>
                        <a:ext uri="{FF2B5EF4-FFF2-40B4-BE49-F238E27FC236}">
                          <a16:creationId xmlns:a16="http://schemas.microsoft.com/office/drawing/2014/main" id="{D4EF9743-4539-F306-2C59-8EF960F9F84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90044" y="17945101"/>
                      <a:ext cx="13686696" cy="6524182"/>
                    </a:xfrm>
                    <a:prstGeom prst="roundRect">
                      <a:avLst>
                        <a:gd name="adj" fmla="val 5443"/>
                      </a:avLst>
                    </a:prstGeom>
                    <a:ln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 sz="3204" dirty="0"/>
                    </a:p>
                  </p:txBody>
                </p:sp>
              </p:grpSp>
              <p:sp>
                <p:nvSpPr>
                  <p:cNvPr id="147" name="CasellaDiTesto 146">
                    <a:extLst>
                      <a:ext uri="{FF2B5EF4-FFF2-40B4-BE49-F238E27FC236}">
                        <a16:creationId xmlns:a16="http://schemas.microsoft.com/office/drawing/2014/main" id="{069862BB-DD39-8EE9-A0A2-AAD315030CCF}"/>
                      </a:ext>
                    </a:extLst>
                  </p:cNvPr>
                  <p:cNvSpPr txBox="1"/>
                  <p:nvPr/>
                </p:nvSpPr>
                <p:spPr>
                  <a:xfrm>
                    <a:off x="5027215" y="16825558"/>
                    <a:ext cx="9412354" cy="249047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it-IT" sz="5406" dirty="0">
                        <a:solidFill>
                          <a:schemeClr val="bg1"/>
                        </a:solidFill>
                      </a:rPr>
                      <a:t>And </a:t>
                    </a:r>
                    <a:r>
                      <a:rPr lang="it-IT" sz="5406" dirty="0" err="1">
                        <a:solidFill>
                          <a:schemeClr val="bg1"/>
                        </a:solidFill>
                      </a:rPr>
                      <a:t>Communication</a:t>
                    </a:r>
                    <a:r>
                      <a:rPr lang="it-IT" sz="5406" dirty="0">
                        <a:solidFill>
                          <a:schemeClr val="bg1"/>
                        </a:solidFill>
                      </a:rPr>
                      <a:t> ?  ??</a:t>
                    </a:r>
                  </a:p>
                </p:txBody>
              </p:sp>
            </p:grpSp>
            <p:sp>
              <p:nvSpPr>
                <p:cNvPr id="141" name="CasellaDiTesto 140">
                  <a:extLst>
                    <a:ext uri="{FF2B5EF4-FFF2-40B4-BE49-F238E27FC236}">
                      <a16:creationId xmlns:a16="http://schemas.microsoft.com/office/drawing/2014/main" id="{6449CD39-1D7E-3709-5B77-59C75F76DD19}"/>
                    </a:ext>
                  </a:extLst>
                </p:cNvPr>
                <p:cNvSpPr txBox="1"/>
                <p:nvPr/>
              </p:nvSpPr>
              <p:spPr>
                <a:xfrm>
                  <a:off x="23220593" y="15899176"/>
                  <a:ext cx="5818711" cy="10772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it-IT" sz="3204" dirty="0"/>
                    <a:t>Arthur : Does w ∈ U ?</a:t>
                  </a:r>
                </a:p>
                <a:p>
                  <a:r>
                    <a:rPr lang="it-IT" sz="3204" dirty="0"/>
                    <a:t>Merlin : Yes/No</a:t>
                  </a:r>
                </a:p>
              </p:txBody>
            </p:sp>
            <p:sp>
              <p:nvSpPr>
                <p:cNvPr id="176" name="CasellaDiTesto 175">
                  <a:extLst>
                    <a:ext uri="{FF2B5EF4-FFF2-40B4-BE49-F238E27FC236}">
                      <a16:creationId xmlns:a16="http://schemas.microsoft.com/office/drawing/2014/main" id="{3391FB78-6DF1-2046-00DD-6C6F3C73C4C1}"/>
                    </a:ext>
                  </a:extLst>
                </p:cNvPr>
                <p:cNvSpPr txBox="1"/>
                <p:nvPr/>
              </p:nvSpPr>
              <p:spPr>
                <a:xfrm>
                  <a:off x="23316883" y="17525180"/>
                  <a:ext cx="6961225" cy="206210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it-IT" sz="3204" dirty="0"/>
                    <a:t>Arthur </a:t>
                  </a:r>
                  <a:r>
                    <a:rPr lang="it-IT" sz="3204" dirty="0" err="1"/>
                    <a:t>creates</a:t>
                  </a:r>
                  <a:r>
                    <a:rPr lang="it-IT" sz="3204" dirty="0"/>
                    <a:t> a </a:t>
                  </a:r>
                  <a:r>
                    <a:rPr lang="it-IT" sz="3204" dirty="0" err="1"/>
                    <a:t>conjecture</a:t>
                  </a:r>
                  <a:r>
                    <a:rPr lang="it-IT" sz="3204" dirty="0"/>
                    <a:t> C.</a:t>
                  </a:r>
                </a:p>
                <a:p>
                  <a:r>
                    <a:rPr lang="it-IT" sz="3204" dirty="0"/>
                    <a:t>Arthur : Does C = U ?</a:t>
                  </a:r>
                </a:p>
                <a:p>
                  <a:r>
                    <a:rPr lang="it-IT" sz="3204" dirty="0" err="1"/>
                    <a:t>Teacher</a:t>
                  </a:r>
                  <a:r>
                    <a:rPr lang="it-IT" sz="3204" dirty="0"/>
                    <a:t> : </a:t>
                  </a:r>
                  <a:r>
                    <a:rPr lang="it-IT" sz="3204" dirty="0" err="1"/>
                    <a:t>if</a:t>
                  </a:r>
                  <a:r>
                    <a:rPr lang="it-IT" sz="3204" dirty="0"/>
                    <a:t> C = U → Yes</a:t>
                  </a:r>
                </a:p>
                <a:p>
                  <a:r>
                    <a:rPr lang="it-IT" sz="3204" dirty="0"/>
                    <a:t>               else → a counter-</a:t>
                  </a:r>
                  <a:r>
                    <a:rPr lang="it-IT" sz="3204" dirty="0" err="1"/>
                    <a:t>example</a:t>
                  </a:r>
                  <a:r>
                    <a:rPr lang="it-IT" sz="3204" dirty="0"/>
                    <a:t> </a:t>
                  </a:r>
                </a:p>
              </p:txBody>
            </p:sp>
          </p:grpSp>
          <p:grpSp>
            <p:nvGrpSpPr>
              <p:cNvPr id="32" name="Gruppo 31">
                <a:extLst>
                  <a:ext uri="{FF2B5EF4-FFF2-40B4-BE49-F238E27FC236}">
                    <a16:creationId xmlns:a16="http://schemas.microsoft.com/office/drawing/2014/main" id="{A698ED96-D904-958F-E143-317226FBE530}"/>
                  </a:ext>
                </a:extLst>
              </p:cNvPr>
              <p:cNvGrpSpPr/>
              <p:nvPr/>
            </p:nvGrpSpPr>
            <p:grpSpPr>
              <a:xfrm>
                <a:off x="17162326" y="7044772"/>
                <a:ext cx="2375722" cy="1644057"/>
                <a:chOff x="14539037" y="6785584"/>
                <a:chExt cx="2375722" cy="1644057"/>
              </a:xfrm>
            </p:grpSpPr>
            <p:grpSp>
              <p:nvGrpSpPr>
                <p:cNvPr id="31" name="Gruppo 30">
                  <a:extLst>
                    <a:ext uri="{FF2B5EF4-FFF2-40B4-BE49-F238E27FC236}">
                      <a16:creationId xmlns:a16="http://schemas.microsoft.com/office/drawing/2014/main" id="{F3CE4A5F-55E1-477E-9813-753EE7B341D4}"/>
                    </a:ext>
                  </a:extLst>
                </p:cNvPr>
                <p:cNvGrpSpPr/>
                <p:nvPr/>
              </p:nvGrpSpPr>
              <p:grpSpPr>
                <a:xfrm>
                  <a:off x="14539037" y="6913618"/>
                  <a:ext cx="2375722" cy="1516023"/>
                  <a:chOff x="13285285" y="7591336"/>
                  <a:chExt cx="2375722" cy="1516023"/>
                </a:xfrm>
              </p:grpSpPr>
              <p:pic>
                <p:nvPicPr>
                  <p:cNvPr id="152" name="Immagine 151">
                    <a:extLst>
                      <a:ext uri="{FF2B5EF4-FFF2-40B4-BE49-F238E27FC236}">
                        <a16:creationId xmlns:a16="http://schemas.microsoft.com/office/drawing/2014/main" id="{1DB40406-B79F-3CAA-37E0-72BB82BE9F7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rot="1698137">
                    <a:off x="13994437" y="7619048"/>
                    <a:ext cx="1666570" cy="1488311"/>
                  </a:xfrm>
                  <a:prstGeom prst="rect">
                    <a:avLst/>
                  </a:prstGeom>
                </p:spPr>
              </p:pic>
              <p:pic>
                <p:nvPicPr>
                  <p:cNvPr id="153" name="Immagine 152">
                    <a:extLst>
                      <a:ext uri="{FF2B5EF4-FFF2-40B4-BE49-F238E27FC236}">
                        <a16:creationId xmlns:a16="http://schemas.microsoft.com/office/drawing/2014/main" id="{B840503C-725B-ABD3-7A93-962E46C2388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rot="19925858">
                    <a:off x="13285285" y="7591336"/>
                    <a:ext cx="1488311" cy="1488311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30" name="Immagine 29">
                  <a:extLst>
                    <a:ext uri="{FF2B5EF4-FFF2-40B4-BE49-F238E27FC236}">
                      <a16:creationId xmlns:a16="http://schemas.microsoft.com/office/drawing/2014/main" id="{44E7BE47-77F0-67AE-ADC6-F7E39DE461F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4858144" y="6785584"/>
                  <a:ext cx="1666570" cy="1488311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79" name="Gruppo 178">
              <a:extLst>
                <a:ext uri="{FF2B5EF4-FFF2-40B4-BE49-F238E27FC236}">
                  <a16:creationId xmlns:a16="http://schemas.microsoft.com/office/drawing/2014/main" id="{9079F9C8-8A3A-A1C1-E2CF-76D1625BC5C0}"/>
                </a:ext>
              </a:extLst>
            </p:cNvPr>
            <p:cNvGrpSpPr/>
            <p:nvPr/>
          </p:nvGrpSpPr>
          <p:grpSpPr>
            <a:xfrm>
              <a:off x="17845158" y="8853648"/>
              <a:ext cx="2387843" cy="1644057"/>
              <a:chOff x="17113443" y="8649483"/>
              <a:chExt cx="2387843" cy="1644057"/>
            </a:xfrm>
          </p:grpSpPr>
          <p:pic>
            <p:nvPicPr>
              <p:cNvPr id="180" name="Immagine 179">
                <a:extLst>
                  <a:ext uri="{FF2B5EF4-FFF2-40B4-BE49-F238E27FC236}">
                    <a16:creationId xmlns:a16="http://schemas.microsoft.com/office/drawing/2014/main" id="{87C922EA-7644-9571-E664-2D8C573067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9925858">
                <a:off x="17113443" y="8791388"/>
                <a:ext cx="1488311" cy="1488311"/>
              </a:xfrm>
              <a:prstGeom prst="rect">
                <a:avLst/>
              </a:prstGeom>
            </p:spPr>
          </p:pic>
          <p:pic>
            <p:nvPicPr>
              <p:cNvPr id="181" name="Immagine 180">
                <a:extLst>
                  <a:ext uri="{FF2B5EF4-FFF2-40B4-BE49-F238E27FC236}">
                    <a16:creationId xmlns:a16="http://schemas.microsoft.com/office/drawing/2014/main" id="{973FD14B-5FED-E50F-007B-F7B0AB944D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98137">
                <a:off x="17834716" y="8805229"/>
                <a:ext cx="1666570" cy="1488311"/>
              </a:xfrm>
              <a:prstGeom prst="rect">
                <a:avLst/>
              </a:prstGeom>
            </p:spPr>
          </p:pic>
          <p:pic>
            <p:nvPicPr>
              <p:cNvPr id="182" name="Immagine 181">
                <a:extLst>
                  <a:ext uri="{FF2B5EF4-FFF2-40B4-BE49-F238E27FC236}">
                    <a16:creationId xmlns:a16="http://schemas.microsoft.com/office/drawing/2014/main" id="{E7C57B0A-9436-5831-FEC0-3E8712AB67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444671" y="8649483"/>
                <a:ext cx="1666570" cy="1488311"/>
              </a:xfrm>
              <a:prstGeom prst="rect">
                <a:avLst/>
              </a:prstGeom>
            </p:spPr>
          </p:pic>
        </p:grpSp>
      </p:grpSp>
      <p:sp>
        <p:nvSpPr>
          <p:cNvPr id="42" name="Freccia curva 41">
            <a:extLst>
              <a:ext uri="{FF2B5EF4-FFF2-40B4-BE49-F238E27FC236}">
                <a16:creationId xmlns:a16="http://schemas.microsoft.com/office/drawing/2014/main" id="{3C5E282E-E7E8-3C23-3B89-B56E0532A6AA}"/>
              </a:ext>
            </a:extLst>
          </p:cNvPr>
          <p:cNvSpPr/>
          <p:nvPr/>
        </p:nvSpPr>
        <p:spPr>
          <a:xfrm rot="5400000" flipH="1">
            <a:off x="22561347" y="18704820"/>
            <a:ext cx="1026773" cy="1444522"/>
          </a:xfrm>
          <a:prstGeom prst="bentArrow">
            <a:avLst>
              <a:gd name="adj1" fmla="val 25000"/>
              <a:gd name="adj2" fmla="val 36145"/>
              <a:gd name="adj3" fmla="val 50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85">
              <a:solidFill>
                <a:schemeClr val="tx1"/>
              </a:solidFill>
            </a:endParaRPr>
          </a:p>
        </p:txBody>
      </p:sp>
      <p:sp>
        <p:nvSpPr>
          <p:cNvPr id="183" name="Freccia curva 182">
            <a:extLst>
              <a:ext uri="{FF2B5EF4-FFF2-40B4-BE49-F238E27FC236}">
                <a16:creationId xmlns:a16="http://schemas.microsoft.com/office/drawing/2014/main" id="{93127CB4-07C2-8FEB-787E-E007AA427937}"/>
              </a:ext>
            </a:extLst>
          </p:cNvPr>
          <p:cNvSpPr/>
          <p:nvPr/>
        </p:nvSpPr>
        <p:spPr>
          <a:xfrm rot="16200000">
            <a:off x="18421806" y="13222848"/>
            <a:ext cx="1026773" cy="1444522"/>
          </a:xfrm>
          <a:prstGeom prst="bentArrow">
            <a:avLst>
              <a:gd name="adj1" fmla="val 25000"/>
              <a:gd name="adj2" fmla="val 36145"/>
              <a:gd name="adj3" fmla="val 50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85">
              <a:solidFill>
                <a:schemeClr val="tx1"/>
              </a:solidFill>
            </a:endParaRPr>
          </a:p>
        </p:txBody>
      </p:sp>
      <p:grpSp>
        <p:nvGrpSpPr>
          <p:cNvPr id="166" name="Gruppo 165">
            <a:extLst>
              <a:ext uri="{FF2B5EF4-FFF2-40B4-BE49-F238E27FC236}">
                <a16:creationId xmlns:a16="http://schemas.microsoft.com/office/drawing/2014/main" id="{A8101FC7-4693-FA10-A6D3-BE99FDC20087}"/>
              </a:ext>
            </a:extLst>
          </p:cNvPr>
          <p:cNvGrpSpPr/>
          <p:nvPr/>
        </p:nvGrpSpPr>
        <p:grpSpPr>
          <a:xfrm>
            <a:off x="1672533" y="8151451"/>
            <a:ext cx="6379089" cy="4686301"/>
            <a:chOff x="2890044" y="16687800"/>
            <a:chExt cx="12230100" cy="5526840"/>
          </a:xfrm>
        </p:grpSpPr>
        <p:grpSp>
          <p:nvGrpSpPr>
            <p:cNvPr id="167" name="Gruppo 166">
              <a:extLst>
                <a:ext uri="{FF2B5EF4-FFF2-40B4-BE49-F238E27FC236}">
                  <a16:creationId xmlns:a16="http://schemas.microsoft.com/office/drawing/2014/main" id="{AE2A04C9-DB85-82A5-5033-604B526ECDE3}"/>
                </a:ext>
              </a:extLst>
            </p:cNvPr>
            <p:cNvGrpSpPr/>
            <p:nvPr/>
          </p:nvGrpSpPr>
          <p:grpSpPr>
            <a:xfrm>
              <a:off x="2890044" y="16687800"/>
              <a:ext cx="12230100" cy="5526840"/>
              <a:chOff x="2890044" y="16687800"/>
              <a:chExt cx="12230100" cy="5526840"/>
            </a:xfrm>
          </p:grpSpPr>
          <p:sp>
            <p:nvSpPr>
              <p:cNvPr id="169" name="Rettangolo con angoli arrotondati 168">
                <a:extLst>
                  <a:ext uri="{FF2B5EF4-FFF2-40B4-BE49-F238E27FC236}">
                    <a16:creationId xmlns:a16="http://schemas.microsoft.com/office/drawing/2014/main" id="{DF543F0D-718C-DE94-751D-7D618C5BB05F}"/>
                  </a:ext>
                </a:extLst>
              </p:cNvPr>
              <p:cNvSpPr/>
              <p:nvPr/>
            </p:nvSpPr>
            <p:spPr>
              <a:xfrm>
                <a:off x="2890044" y="16687800"/>
                <a:ext cx="12230100" cy="5502655"/>
              </a:xfrm>
              <a:prstGeom prst="roundRect">
                <a:avLst>
                  <a:gd name="adj" fmla="val 5443"/>
                </a:avLst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sz="1885" dirty="0"/>
              </a:p>
            </p:txBody>
          </p:sp>
          <p:sp>
            <p:nvSpPr>
              <p:cNvPr id="170" name="Rettangolo con angoli arrotondati 169">
                <a:extLst>
                  <a:ext uri="{FF2B5EF4-FFF2-40B4-BE49-F238E27FC236}">
                    <a16:creationId xmlns:a16="http://schemas.microsoft.com/office/drawing/2014/main" id="{195F0513-BBA6-2807-EA39-3401E2741D7D}"/>
                  </a:ext>
                </a:extLst>
              </p:cNvPr>
              <p:cNvSpPr/>
              <p:nvPr/>
            </p:nvSpPr>
            <p:spPr>
              <a:xfrm>
                <a:off x="2890044" y="17945101"/>
                <a:ext cx="12230100" cy="4269539"/>
              </a:xfrm>
              <a:prstGeom prst="roundRect">
                <a:avLst>
                  <a:gd name="adj" fmla="val 5443"/>
                </a:avLst>
              </a:prstGeom>
              <a:ln>
                <a:solidFill>
                  <a:schemeClr val="accent6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it-IT" sz="3204" dirty="0"/>
                  <a:t>For </a:t>
                </a:r>
                <a:r>
                  <a:rPr lang="it-IT" sz="3204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∀ N</a:t>
                </a:r>
                <a:r>
                  <a:rPr lang="it-IT" sz="3204" dirty="0"/>
                  <a:t>on-</a:t>
                </a:r>
                <a:r>
                  <a:rPr lang="it-IT" sz="3204" dirty="0" err="1"/>
                  <a:t>Deterministic</a:t>
                </a:r>
                <a:r>
                  <a:rPr lang="it-IT" sz="3204" dirty="0"/>
                  <a:t> VPA V</a:t>
                </a:r>
                <a:r>
                  <a:rPr lang="it-IT" sz="3204" baseline="-25000" dirty="0"/>
                  <a:t>1</a:t>
                </a:r>
                <a:r>
                  <a:rPr lang="it-IT" sz="3204" dirty="0"/>
                  <a:t>, </a:t>
                </a:r>
                <a:r>
                  <a:rPr lang="it-IT" sz="3204" dirty="0" err="1"/>
                  <a:t>there</a:t>
                </a:r>
                <a:r>
                  <a:rPr lang="it-IT" sz="3204" dirty="0"/>
                  <a:t> </a:t>
                </a:r>
                <a:r>
                  <a:rPr lang="it-IT" sz="3204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∃ a </a:t>
                </a:r>
                <a:r>
                  <a:rPr lang="it-IT" sz="3204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Deterministic</a:t>
                </a:r>
                <a:r>
                  <a:rPr lang="it-IT" sz="3204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VPA V</a:t>
                </a:r>
                <a:r>
                  <a:rPr lang="it-IT" sz="3204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 </a:t>
                </a:r>
                <a:r>
                  <a:rPr lang="it-IT" sz="3204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such</a:t>
                </a:r>
                <a:r>
                  <a:rPr lang="it-IT" sz="3204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sz="3204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that</a:t>
                </a:r>
                <a:r>
                  <a:rPr lang="it-IT" sz="3204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L(</a:t>
                </a:r>
                <a:r>
                  <a:rPr lang="it-IT" sz="3204" dirty="0"/>
                  <a:t>V</a:t>
                </a:r>
                <a:r>
                  <a:rPr lang="it-IT" sz="3204" baseline="-25000" dirty="0"/>
                  <a:t>1</a:t>
                </a:r>
                <a:r>
                  <a:rPr lang="it-IT" sz="3204" dirty="0"/>
                  <a:t>) = L(V</a:t>
                </a:r>
                <a:r>
                  <a:rPr lang="it-IT" sz="3204" baseline="-25000" dirty="0"/>
                  <a:t>2</a:t>
                </a:r>
                <a:r>
                  <a:rPr lang="it-IT" sz="3204" dirty="0"/>
                  <a:t>) </a:t>
                </a:r>
              </a:p>
              <a:p>
                <a:r>
                  <a:rPr lang="it-IT" sz="3204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→ </a:t>
                </a:r>
                <a:r>
                  <a:rPr lang="it-IT" sz="3204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Every</a:t>
                </a:r>
                <a:r>
                  <a:rPr lang="it-IT" sz="3204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sz="3204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binary</a:t>
                </a:r>
                <a:r>
                  <a:rPr lang="it-IT" sz="3204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sz="3204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operation</a:t>
                </a:r>
                <a:r>
                  <a:rPr lang="it-IT" sz="3204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br>
                  <a:rPr lang="it-IT" sz="3204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r>
                  <a:rPr lang="it-IT" sz="3204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between</a:t>
                </a:r>
                <a:r>
                  <a:rPr lang="it-IT" sz="3204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2 VPA </a:t>
                </a:r>
                <a:r>
                  <a:rPr lang="it-IT" sz="3204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is</a:t>
                </a:r>
                <a:r>
                  <a:rPr lang="it-IT" sz="3204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sz="3204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decidable</a:t>
                </a:r>
                <a:r>
                  <a:rPr lang="it-IT" sz="3204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!</a:t>
                </a:r>
              </a:p>
            </p:txBody>
          </p:sp>
        </p:grpSp>
        <p:sp>
          <p:nvSpPr>
            <p:cNvPr id="168" name="CasellaDiTesto 167">
              <a:extLst>
                <a:ext uri="{FF2B5EF4-FFF2-40B4-BE49-F238E27FC236}">
                  <a16:creationId xmlns:a16="http://schemas.microsoft.com/office/drawing/2014/main" id="{DC92BC15-90EE-F31C-EB87-CAD23938AADF}"/>
                </a:ext>
              </a:extLst>
            </p:cNvPr>
            <p:cNvSpPr txBox="1"/>
            <p:nvPr/>
          </p:nvSpPr>
          <p:spPr>
            <a:xfrm>
              <a:off x="4623596" y="16916400"/>
              <a:ext cx="8763000" cy="10901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5406" dirty="0" err="1">
                  <a:solidFill>
                    <a:schemeClr val="bg1"/>
                  </a:solidFill>
                </a:rPr>
                <a:t>Why</a:t>
              </a:r>
              <a:r>
                <a:rPr lang="it-IT" sz="5406" dirty="0">
                  <a:solidFill>
                    <a:schemeClr val="bg1"/>
                  </a:solidFill>
                </a:rPr>
                <a:t> VPA ?</a:t>
              </a:r>
            </a:p>
          </p:txBody>
        </p:sp>
      </p:grpSp>
      <p:grpSp>
        <p:nvGrpSpPr>
          <p:cNvPr id="18" name="Gruppo 17">
            <a:extLst>
              <a:ext uri="{FF2B5EF4-FFF2-40B4-BE49-F238E27FC236}">
                <a16:creationId xmlns:a16="http://schemas.microsoft.com/office/drawing/2014/main" id="{5EE96F07-BED9-8CA2-E26E-7EB0872DFBE2}"/>
              </a:ext>
            </a:extLst>
          </p:cNvPr>
          <p:cNvGrpSpPr/>
          <p:nvPr/>
        </p:nvGrpSpPr>
        <p:grpSpPr>
          <a:xfrm>
            <a:off x="7693853" y="10096406"/>
            <a:ext cx="7254677" cy="4389486"/>
            <a:chOff x="7490544" y="7404312"/>
            <a:chExt cx="8006556" cy="4865104"/>
          </a:xfrm>
        </p:grpSpPr>
        <p:grpSp>
          <p:nvGrpSpPr>
            <p:cNvPr id="2" name="Gruppo 1">
              <a:extLst>
                <a:ext uri="{FF2B5EF4-FFF2-40B4-BE49-F238E27FC236}">
                  <a16:creationId xmlns:a16="http://schemas.microsoft.com/office/drawing/2014/main" id="{7003A32B-EFCF-0D4D-1659-3074BE7C469F}"/>
                </a:ext>
              </a:extLst>
            </p:cNvPr>
            <p:cNvGrpSpPr/>
            <p:nvPr/>
          </p:nvGrpSpPr>
          <p:grpSpPr>
            <a:xfrm>
              <a:off x="7490544" y="7404312"/>
              <a:ext cx="8006556" cy="4865104"/>
              <a:chOff x="15338535" y="7973102"/>
              <a:chExt cx="8006556" cy="4865104"/>
            </a:xfrm>
          </p:grpSpPr>
          <p:grpSp>
            <p:nvGrpSpPr>
              <p:cNvPr id="115" name="Gruppo 114">
                <a:extLst>
                  <a:ext uri="{FF2B5EF4-FFF2-40B4-BE49-F238E27FC236}">
                    <a16:creationId xmlns:a16="http://schemas.microsoft.com/office/drawing/2014/main" id="{511EC41F-1FC4-29E6-F3C7-2542D7690666}"/>
                  </a:ext>
                </a:extLst>
              </p:cNvPr>
              <p:cNvGrpSpPr/>
              <p:nvPr/>
            </p:nvGrpSpPr>
            <p:grpSpPr>
              <a:xfrm>
                <a:off x="15338535" y="7973102"/>
                <a:ext cx="8006556" cy="4865104"/>
                <a:chOff x="2890044" y="16687800"/>
                <a:chExt cx="12230100" cy="5744340"/>
              </a:xfrm>
            </p:grpSpPr>
            <p:grpSp>
              <p:nvGrpSpPr>
                <p:cNvPr id="116" name="Gruppo 115">
                  <a:extLst>
                    <a:ext uri="{FF2B5EF4-FFF2-40B4-BE49-F238E27FC236}">
                      <a16:creationId xmlns:a16="http://schemas.microsoft.com/office/drawing/2014/main" id="{CB258E7A-1A31-1BF0-8DF8-EBAD9CAD5EA8}"/>
                    </a:ext>
                  </a:extLst>
                </p:cNvPr>
                <p:cNvGrpSpPr/>
                <p:nvPr/>
              </p:nvGrpSpPr>
              <p:grpSpPr>
                <a:xfrm>
                  <a:off x="2890044" y="16687800"/>
                  <a:ext cx="12230100" cy="5744340"/>
                  <a:chOff x="2890044" y="16687800"/>
                  <a:chExt cx="12230100" cy="5744340"/>
                </a:xfrm>
              </p:grpSpPr>
              <p:sp>
                <p:nvSpPr>
                  <p:cNvPr id="139" name="Rettangolo con angoli arrotondati 138">
                    <a:extLst>
                      <a:ext uri="{FF2B5EF4-FFF2-40B4-BE49-F238E27FC236}">
                        <a16:creationId xmlns:a16="http://schemas.microsoft.com/office/drawing/2014/main" id="{30F9DB48-4603-E077-6EAC-2E95E10BFD5C}"/>
                      </a:ext>
                    </a:extLst>
                  </p:cNvPr>
                  <p:cNvSpPr/>
                  <p:nvPr/>
                </p:nvSpPr>
                <p:spPr>
                  <a:xfrm>
                    <a:off x="2890044" y="16687800"/>
                    <a:ext cx="12230100" cy="5744340"/>
                  </a:xfrm>
                  <a:prstGeom prst="roundRect">
                    <a:avLst>
                      <a:gd name="adj" fmla="val 5443"/>
                    </a:avLst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sz="1885" dirty="0"/>
                  </a:p>
                </p:txBody>
              </p:sp>
              <p:sp>
                <p:nvSpPr>
                  <p:cNvPr id="140" name="Rettangolo con angoli arrotondati 139">
                    <a:extLst>
                      <a:ext uri="{FF2B5EF4-FFF2-40B4-BE49-F238E27FC236}">
                        <a16:creationId xmlns:a16="http://schemas.microsoft.com/office/drawing/2014/main" id="{F144B490-474E-FF40-F3E4-9C488B53045C}"/>
                      </a:ext>
                    </a:extLst>
                  </p:cNvPr>
                  <p:cNvSpPr/>
                  <p:nvPr/>
                </p:nvSpPr>
                <p:spPr>
                  <a:xfrm>
                    <a:off x="2890044" y="17945100"/>
                    <a:ext cx="12230100" cy="4487040"/>
                  </a:xfrm>
                  <a:prstGeom prst="roundRect">
                    <a:avLst>
                      <a:gd name="adj" fmla="val 5443"/>
                    </a:avLst>
                  </a:prstGeom>
                  <a:ln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sz="3204" dirty="0"/>
                  </a:p>
                </p:txBody>
              </p:sp>
            </p:grpSp>
            <p:sp>
              <p:nvSpPr>
                <p:cNvPr id="117" name="CasellaDiTesto 116">
                  <a:extLst>
                    <a:ext uri="{FF2B5EF4-FFF2-40B4-BE49-F238E27FC236}">
                      <a16:creationId xmlns:a16="http://schemas.microsoft.com/office/drawing/2014/main" id="{1E113DF0-3496-9B1E-F729-A94ABE216347}"/>
                    </a:ext>
                  </a:extLst>
                </p:cNvPr>
                <p:cNvSpPr txBox="1"/>
                <p:nvPr/>
              </p:nvSpPr>
              <p:spPr>
                <a:xfrm>
                  <a:off x="4623595" y="16916400"/>
                  <a:ext cx="8763000" cy="98004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it-IT" sz="4800" dirty="0" err="1">
                      <a:solidFill>
                        <a:schemeClr val="bg1"/>
                      </a:solidFill>
                    </a:rPr>
                    <a:t>VPAs</a:t>
                  </a:r>
                  <a:endParaRPr lang="it-IT" sz="4800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150" name="CasellaDiTesto 149">
                <a:extLst>
                  <a:ext uri="{FF2B5EF4-FFF2-40B4-BE49-F238E27FC236}">
                    <a16:creationId xmlns:a16="http://schemas.microsoft.com/office/drawing/2014/main" id="{57CC005A-E805-25A2-AC44-9E876875A1C1}"/>
                  </a:ext>
                </a:extLst>
              </p:cNvPr>
              <p:cNvSpPr txBox="1"/>
              <p:nvPr/>
            </p:nvSpPr>
            <p:spPr>
              <a:xfrm>
                <a:off x="15557087" y="9376506"/>
                <a:ext cx="7545101" cy="2062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3200" dirty="0"/>
                  <a:t>VPA := </a:t>
                </a:r>
                <a:r>
                  <a:rPr lang="it-IT" sz="3200" dirty="0" err="1"/>
                  <a:t>Visibly</a:t>
                </a:r>
                <a:r>
                  <a:rPr lang="it-IT" sz="3200" dirty="0"/>
                  <a:t> </a:t>
                </a:r>
                <a:r>
                  <a:rPr lang="it-IT" sz="3200" dirty="0" err="1"/>
                  <a:t>pushdown</a:t>
                </a:r>
                <a:r>
                  <a:rPr lang="it-IT" sz="3200" dirty="0"/>
                  <a:t> </a:t>
                </a:r>
                <a:r>
                  <a:rPr lang="it-IT" sz="3200" dirty="0" err="1"/>
                  <a:t>automata</a:t>
                </a:r>
                <a:r>
                  <a:rPr lang="it-IT" sz="3200" dirty="0"/>
                  <a:t>.</a:t>
                </a:r>
              </a:p>
              <a:p>
                <a:r>
                  <a:rPr lang="it-IT" sz="3200" dirty="0" err="1"/>
                  <a:t>They</a:t>
                </a:r>
                <a:r>
                  <a:rPr lang="it-IT" sz="3200" dirty="0"/>
                  <a:t> can </a:t>
                </a:r>
                <a:r>
                  <a:rPr lang="it-IT" sz="3200" dirty="0" err="1"/>
                  <a:t>recognize</a:t>
                </a:r>
                <a:r>
                  <a:rPr lang="it-IT" sz="3200" dirty="0"/>
                  <a:t> </a:t>
                </a:r>
                <a:r>
                  <a:rPr lang="it-IT" sz="3200" dirty="0" err="1"/>
                  <a:t>context</a:t>
                </a:r>
                <a:r>
                  <a:rPr lang="it-IT" sz="3200" dirty="0"/>
                  <a:t> free </a:t>
                </a:r>
                <a:r>
                  <a:rPr lang="it-IT" sz="3200" dirty="0" err="1"/>
                  <a:t>languagages</a:t>
                </a:r>
                <a:r>
                  <a:rPr lang="it-IT" sz="3200" dirty="0"/>
                  <a:t>.</a:t>
                </a:r>
              </a:p>
              <a:p>
                <a:r>
                  <a:rPr lang="it-IT" sz="3200" dirty="0"/>
                  <a:t>The </a:t>
                </a:r>
                <a:r>
                  <a:rPr lang="it-IT" sz="3200" dirty="0" err="1"/>
                  <a:t>alphabet</a:t>
                </a:r>
                <a:r>
                  <a:rPr lang="it-IT" sz="3200" dirty="0"/>
                  <a:t> </a:t>
                </a:r>
                <a:r>
                  <a:rPr lang="it-IT" sz="3200" dirty="0" err="1"/>
                  <a:t>is</a:t>
                </a:r>
                <a:r>
                  <a:rPr lang="it-IT" sz="3200" dirty="0"/>
                  <a:t> :</a:t>
                </a:r>
              </a:p>
            </p:txBody>
          </p:sp>
        </p:grpSp>
        <p:pic>
          <p:nvPicPr>
            <p:cNvPr id="16" name="Elemento grafico 15">
              <a:extLst>
                <a:ext uri="{FF2B5EF4-FFF2-40B4-BE49-F238E27FC236}">
                  <a16:creationId xmlns:a16="http://schemas.microsoft.com/office/drawing/2014/main" id="{8F3EFC34-E60B-6D5A-59B9-B6ED3765D8D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888076" y="11129100"/>
              <a:ext cx="7251409" cy="858155"/>
            </a:xfrm>
            <a:prstGeom prst="rect">
              <a:avLst/>
            </a:prstGeom>
          </p:spPr>
        </p:pic>
      </p:grpSp>
      <p:grpSp>
        <p:nvGrpSpPr>
          <p:cNvPr id="189" name="Gruppo 188">
            <a:extLst>
              <a:ext uri="{FF2B5EF4-FFF2-40B4-BE49-F238E27FC236}">
                <a16:creationId xmlns:a16="http://schemas.microsoft.com/office/drawing/2014/main" id="{D2E9A70C-FF04-DC3A-BF06-DA7AFDE3E1E8}"/>
              </a:ext>
            </a:extLst>
          </p:cNvPr>
          <p:cNvGrpSpPr/>
          <p:nvPr/>
        </p:nvGrpSpPr>
        <p:grpSpPr>
          <a:xfrm>
            <a:off x="11952275" y="14412044"/>
            <a:ext cx="4840723" cy="3114135"/>
            <a:chOff x="2890044" y="16687800"/>
            <a:chExt cx="12230100" cy="3672689"/>
          </a:xfrm>
        </p:grpSpPr>
        <p:grpSp>
          <p:nvGrpSpPr>
            <p:cNvPr id="190" name="Gruppo 189">
              <a:extLst>
                <a:ext uri="{FF2B5EF4-FFF2-40B4-BE49-F238E27FC236}">
                  <a16:creationId xmlns:a16="http://schemas.microsoft.com/office/drawing/2014/main" id="{F72473B2-58F7-12AD-43A3-2D43779CE53B}"/>
                </a:ext>
              </a:extLst>
            </p:cNvPr>
            <p:cNvGrpSpPr/>
            <p:nvPr/>
          </p:nvGrpSpPr>
          <p:grpSpPr>
            <a:xfrm>
              <a:off x="2890044" y="16687800"/>
              <a:ext cx="12230100" cy="3672689"/>
              <a:chOff x="2890044" y="16687800"/>
              <a:chExt cx="12230100" cy="3672689"/>
            </a:xfrm>
          </p:grpSpPr>
          <p:sp>
            <p:nvSpPr>
              <p:cNvPr id="192" name="Rettangolo con angoli arrotondati 191">
                <a:extLst>
                  <a:ext uri="{FF2B5EF4-FFF2-40B4-BE49-F238E27FC236}">
                    <a16:creationId xmlns:a16="http://schemas.microsoft.com/office/drawing/2014/main" id="{1A7676AE-7182-0D98-6437-0F5E380F9A1F}"/>
                  </a:ext>
                </a:extLst>
              </p:cNvPr>
              <p:cNvSpPr/>
              <p:nvPr/>
            </p:nvSpPr>
            <p:spPr>
              <a:xfrm>
                <a:off x="2890044" y="16687800"/>
                <a:ext cx="12230100" cy="3672689"/>
              </a:xfrm>
              <a:prstGeom prst="roundRect">
                <a:avLst>
                  <a:gd name="adj" fmla="val 5443"/>
                </a:avLst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sz="1885" dirty="0"/>
              </a:p>
            </p:txBody>
          </p:sp>
          <p:sp>
            <p:nvSpPr>
              <p:cNvPr id="193" name="Rettangolo con angoli arrotondati 192">
                <a:extLst>
                  <a:ext uri="{FF2B5EF4-FFF2-40B4-BE49-F238E27FC236}">
                    <a16:creationId xmlns:a16="http://schemas.microsoft.com/office/drawing/2014/main" id="{4C9AEADD-E290-B35C-9E04-3F28F4AE0143}"/>
                  </a:ext>
                </a:extLst>
              </p:cNvPr>
              <p:cNvSpPr/>
              <p:nvPr/>
            </p:nvSpPr>
            <p:spPr>
              <a:xfrm>
                <a:off x="2890044" y="17945101"/>
                <a:ext cx="12230100" cy="2415388"/>
              </a:xfrm>
              <a:prstGeom prst="roundRect">
                <a:avLst>
                  <a:gd name="adj" fmla="val 5443"/>
                </a:avLst>
              </a:prstGeom>
              <a:ln>
                <a:solidFill>
                  <a:schemeClr val="accent6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it-IT" sz="2800" dirty="0"/>
                  <a:t>XML (eXtensible Markup Language) </a:t>
                </a:r>
                <a:r>
                  <a:rPr lang="it-IT" sz="2800" dirty="0" err="1"/>
                  <a:t>is</a:t>
                </a:r>
                <a:r>
                  <a:rPr lang="it-IT" sz="2800" dirty="0"/>
                  <a:t> a standard format for data </a:t>
                </a:r>
                <a:r>
                  <a:rPr lang="it-IT" sz="2800" dirty="0" err="1"/>
                  <a:t>exchange</a:t>
                </a:r>
                <a:r>
                  <a:rPr lang="it-IT" sz="2800" dirty="0"/>
                  <a:t>. </a:t>
                </a:r>
              </a:p>
              <a:p>
                <a:r>
                  <a:rPr lang="it-IT" sz="2800" b="1" dirty="0"/>
                  <a:t>XML </a:t>
                </a:r>
                <a:r>
                  <a:rPr lang="it-IT" sz="2800" dirty="0" err="1"/>
                  <a:t>representable</a:t>
                </a:r>
                <a:r>
                  <a:rPr lang="it-IT" sz="2800" dirty="0"/>
                  <a:t> w/</a:t>
                </a:r>
                <a:r>
                  <a:rPr lang="it-IT" sz="2800" b="1" dirty="0"/>
                  <a:t>VPA</a:t>
                </a:r>
                <a:r>
                  <a:rPr lang="it-IT" sz="2800" dirty="0"/>
                  <a:t>!</a:t>
                </a:r>
              </a:p>
            </p:txBody>
          </p:sp>
        </p:grpSp>
        <p:sp>
          <p:nvSpPr>
            <p:cNvPr id="191" name="CasellaDiTesto 190">
              <a:extLst>
                <a:ext uri="{FF2B5EF4-FFF2-40B4-BE49-F238E27FC236}">
                  <a16:creationId xmlns:a16="http://schemas.microsoft.com/office/drawing/2014/main" id="{E57A53FB-2C51-8F9E-A83B-50CB6B2BE528}"/>
                </a:ext>
              </a:extLst>
            </p:cNvPr>
            <p:cNvSpPr txBox="1"/>
            <p:nvPr/>
          </p:nvSpPr>
          <p:spPr>
            <a:xfrm>
              <a:off x="4623594" y="16916400"/>
              <a:ext cx="8763000" cy="9074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4400" dirty="0">
                  <a:solidFill>
                    <a:schemeClr val="bg1"/>
                  </a:solidFill>
                </a:rPr>
                <a:t>XML</a:t>
              </a:r>
              <a:endParaRPr lang="it-IT" sz="5406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Gruppo 27">
            <a:extLst>
              <a:ext uri="{FF2B5EF4-FFF2-40B4-BE49-F238E27FC236}">
                <a16:creationId xmlns:a16="http://schemas.microsoft.com/office/drawing/2014/main" id="{4351A5A5-6E44-8CA0-738C-15691BF0CDB8}"/>
              </a:ext>
            </a:extLst>
          </p:cNvPr>
          <p:cNvGrpSpPr/>
          <p:nvPr/>
        </p:nvGrpSpPr>
        <p:grpSpPr>
          <a:xfrm>
            <a:off x="315834" y="17470284"/>
            <a:ext cx="6874321" cy="4686301"/>
            <a:chOff x="201694" y="13262336"/>
            <a:chExt cx="6866391" cy="4680895"/>
          </a:xfrm>
        </p:grpSpPr>
        <p:grpSp>
          <p:nvGrpSpPr>
            <p:cNvPr id="184" name="Gruppo 183">
              <a:extLst>
                <a:ext uri="{FF2B5EF4-FFF2-40B4-BE49-F238E27FC236}">
                  <a16:creationId xmlns:a16="http://schemas.microsoft.com/office/drawing/2014/main" id="{2507AB98-791F-A073-BC0B-F8CE2244E688}"/>
                </a:ext>
              </a:extLst>
            </p:cNvPr>
            <p:cNvGrpSpPr/>
            <p:nvPr/>
          </p:nvGrpSpPr>
          <p:grpSpPr>
            <a:xfrm>
              <a:off x="201694" y="13262336"/>
              <a:ext cx="6866391" cy="4680895"/>
              <a:chOff x="2890044" y="16687800"/>
              <a:chExt cx="12230100" cy="5526840"/>
            </a:xfrm>
          </p:grpSpPr>
          <p:grpSp>
            <p:nvGrpSpPr>
              <p:cNvPr id="185" name="Gruppo 184">
                <a:extLst>
                  <a:ext uri="{FF2B5EF4-FFF2-40B4-BE49-F238E27FC236}">
                    <a16:creationId xmlns:a16="http://schemas.microsoft.com/office/drawing/2014/main" id="{313E5D2B-8264-C4F3-FD7C-9D03678A5199}"/>
                  </a:ext>
                </a:extLst>
              </p:cNvPr>
              <p:cNvGrpSpPr/>
              <p:nvPr/>
            </p:nvGrpSpPr>
            <p:grpSpPr>
              <a:xfrm>
                <a:off x="2890044" y="16687800"/>
                <a:ext cx="12230100" cy="5526840"/>
                <a:chOff x="2890044" y="16687800"/>
                <a:chExt cx="12230100" cy="5526840"/>
              </a:xfrm>
            </p:grpSpPr>
            <p:sp>
              <p:nvSpPr>
                <p:cNvPr id="187" name="Rettangolo con angoli arrotondati 186">
                  <a:extLst>
                    <a:ext uri="{FF2B5EF4-FFF2-40B4-BE49-F238E27FC236}">
                      <a16:creationId xmlns:a16="http://schemas.microsoft.com/office/drawing/2014/main" id="{B9FEB862-4273-747A-1DE2-60947EB4FEED}"/>
                    </a:ext>
                  </a:extLst>
                </p:cNvPr>
                <p:cNvSpPr/>
                <p:nvPr/>
              </p:nvSpPr>
              <p:spPr>
                <a:xfrm>
                  <a:off x="2890044" y="16687800"/>
                  <a:ext cx="12230100" cy="5502655"/>
                </a:xfrm>
                <a:prstGeom prst="roundRect">
                  <a:avLst>
                    <a:gd name="adj" fmla="val 5443"/>
                  </a:avLst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sz="1885" dirty="0"/>
                </a:p>
              </p:txBody>
            </p:sp>
            <p:sp>
              <p:nvSpPr>
                <p:cNvPr id="188" name="Rettangolo con angoli arrotondati 187">
                  <a:extLst>
                    <a:ext uri="{FF2B5EF4-FFF2-40B4-BE49-F238E27FC236}">
                      <a16:creationId xmlns:a16="http://schemas.microsoft.com/office/drawing/2014/main" id="{BD80FE2F-821E-4D52-B546-F15B012AE74E}"/>
                    </a:ext>
                  </a:extLst>
                </p:cNvPr>
                <p:cNvSpPr/>
                <p:nvPr/>
              </p:nvSpPr>
              <p:spPr>
                <a:xfrm>
                  <a:off x="2890044" y="17945101"/>
                  <a:ext cx="12230100" cy="4269539"/>
                </a:xfrm>
                <a:prstGeom prst="roundRect">
                  <a:avLst>
                    <a:gd name="adj" fmla="val 5443"/>
                  </a:avLst>
                </a:prstGeom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endParaRPr lang="it-IT" sz="3204" dirty="0"/>
                </a:p>
              </p:txBody>
            </p:sp>
          </p:grpSp>
          <p:sp>
            <p:nvSpPr>
              <p:cNvPr id="186" name="CasellaDiTesto 185">
                <a:extLst>
                  <a:ext uri="{FF2B5EF4-FFF2-40B4-BE49-F238E27FC236}">
                    <a16:creationId xmlns:a16="http://schemas.microsoft.com/office/drawing/2014/main" id="{64732488-A65E-AC9E-6485-CC7D303CD909}"/>
                  </a:ext>
                </a:extLst>
              </p:cNvPr>
              <p:cNvSpPr txBox="1"/>
              <p:nvPr/>
            </p:nvSpPr>
            <p:spPr>
              <a:xfrm>
                <a:off x="4042714" y="16912821"/>
                <a:ext cx="9924756" cy="10901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5406" dirty="0">
                    <a:solidFill>
                      <a:schemeClr val="bg1"/>
                    </a:solidFill>
                  </a:rPr>
                  <a:t>«</a:t>
                </a:r>
                <a:r>
                  <a:rPr lang="it-IT" sz="5406" dirty="0" err="1">
                    <a:solidFill>
                      <a:schemeClr val="bg1"/>
                    </a:solidFill>
                  </a:rPr>
                  <a:t>Canonical</a:t>
                </a:r>
                <a:r>
                  <a:rPr lang="it-IT" sz="5406" dirty="0">
                    <a:solidFill>
                      <a:schemeClr val="bg1"/>
                    </a:solidFill>
                  </a:rPr>
                  <a:t>» VPA</a:t>
                </a:r>
              </a:p>
            </p:txBody>
          </p:sp>
        </p:grpSp>
        <p:sp>
          <p:nvSpPr>
            <p:cNvPr id="129" name="CasellaDiTesto 128">
              <a:extLst>
                <a:ext uri="{FF2B5EF4-FFF2-40B4-BE49-F238E27FC236}">
                  <a16:creationId xmlns:a16="http://schemas.microsoft.com/office/drawing/2014/main" id="{DAFD0700-8B5E-9EE6-5A02-2A29AE366B83}"/>
                </a:ext>
              </a:extLst>
            </p:cNvPr>
            <p:cNvSpPr txBox="1"/>
            <p:nvPr/>
          </p:nvSpPr>
          <p:spPr>
            <a:xfrm>
              <a:off x="300825" y="14755591"/>
              <a:ext cx="5127055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803" dirty="0"/>
                <a:t>Regular </a:t>
              </a:r>
              <a:r>
                <a:rPr lang="it-IT" sz="2803" dirty="0" err="1"/>
                <a:t>automataon</a:t>
              </a:r>
              <a:r>
                <a:rPr lang="it-IT" sz="2803" dirty="0"/>
                <a:t> </a:t>
              </a:r>
              <a:r>
                <a:rPr lang="it-IT" sz="2803" dirty="0" err="1"/>
                <a:t>have</a:t>
              </a:r>
              <a:r>
                <a:rPr lang="it-IT" sz="2803" dirty="0"/>
                <a:t> a </a:t>
              </a:r>
              <a:r>
                <a:rPr lang="it-IT" sz="2803" dirty="0" err="1"/>
                <a:t>unique</a:t>
              </a:r>
              <a:r>
                <a:rPr lang="it-IT" sz="2803" dirty="0"/>
                <a:t> </a:t>
              </a:r>
              <a:r>
                <a:rPr lang="it-IT" sz="2803" dirty="0" err="1"/>
                <a:t>minimal</a:t>
              </a:r>
              <a:r>
                <a:rPr lang="it-IT" sz="2803" dirty="0"/>
                <a:t> </a:t>
              </a:r>
              <a:r>
                <a:rPr lang="it-IT" sz="2803" dirty="0" err="1"/>
                <a:t>representant</a:t>
              </a:r>
              <a:r>
                <a:rPr lang="it-IT" sz="2803" dirty="0"/>
                <a:t>, </a:t>
              </a:r>
              <a:r>
                <a:rPr lang="it-IT" sz="2803" dirty="0" err="1"/>
                <a:t>this</a:t>
              </a:r>
              <a:r>
                <a:rPr lang="it-IT" sz="2803" dirty="0"/>
                <a:t> </a:t>
              </a:r>
              <a:r>
                <a:rPr lang="it-IT" sz="2803" dirty="0" err="1"/>
                <a:t>is</a:t>
              </a:r>
              <a:r>
                <a:rPr lang="it-IT" sz="2803" dirty="0"/>
                <a:t> </a:t>
              </a:r>
              <a:r>
                <a:rPr lang="it-IT" sz="2803" dirty="0" err="1"/>
                <a:t>not</a:t>
              </a:r>
              <a:r>
                <a:rPr lang="it-IT" sz="2803" dirty="0"/>
                <a:t> </a:t>
              </a:r>
              <a:r>
                <a:rPr lang="it-IT" sz="2803" dirty="0" err="1"/>
                <a:t>true</a:t>
              </a:r>
              <a:r>
                <a:rPr lang="it-IT" sz="2803" dirty="0"/>
                <a:t> for VPA </a:t>
              </a:r>
            </a:p>
          </p:txBody>
        </p:sp>
        <p:pic>
          <p:nvPicPr>
            <p:cNvPr id="27" name="Immagine 26">
              <a:extLst>
                <a:ext uri="{FF2B5EF4-FFF2-40B4-BE49-F238E27FC236}">
                  <a16:creationId xmlns:a16="http://schemas.microsoft.com/office/drawing/2014/main" id="{6D3FF9DD-ECC3-9A1D-7CE6-5D681BA0BA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237136" y="14556280"/>
              <a:ext cx="1555578" cy="1555578"/>
            </a:xfrm>
            <a:prstGeom prst="rect">
              <a:avLst/>
            </a:prstGeom>
          </p:spPr>
        </p:pic>
      </p:grpSp>
      <p:grpSp>
        <p:nvGrpSpPr>
          <p:cNvPr id="194" name="Gruppo 193">
            <a:extLst>
              <a:ext uri="{FF2B5EF4-FFF2-40B4-BE49-F238E27FC236}">
                <a16:creationId xmlns:a16="http://schemas.microsoft.com/office/drawing/2014/main" id="{780F7D45-E497-E198-15CB-30314C4A3056}"/>
              </a:ext>
            </a:extLst>
          </p:cNvPr>
          <p:cNvGrpSpPr/>
          <p:nvPr/>
        </p:nvGrpSpPr>
        <p:grpSpPr>
          <a:xfrm>
            <a:off x="2947733" y="20767691"/>
            <a:ext cx="4869085" cy="4195003"/>
            <a:chOff x="201694" y="13262336"/>
            <a:chExt cx="6866391" cy="4680895"/>
          </a:xfrm>
        </p:grpSpPr>
        <p:grpSp>
          <p:nvGrpSpPr>
            <p:cNvPr id="195" name="Gruppo 194">
              <a:extLst>
                <a:ext uri="{FF2B5EF4-FFF2-40B4-BE49-F238E27FC236}">
                  <a16:creationId xmlns:a16="http://schemas.microsoft.com/office/drawing/2014/main" id="{6643CC49-4535-699C-47C9-639CCEC582E9}"/>
                </a:ext>
              </a:extLst>
            </p:cNvPr>
            <p:cNvGrpSpPr/>
            <p:nvPr/>
          </p:nvGrpSpPr>
          <p:grpSpPr>
            <a:xfrm>
              <a:off x="201694" y="13262336"/>
              <a:ext cx="6866391" cy="4680895"/>
              <a:chOff x="2890044" y="16687800"/>
              <a:chExt cx="12230100" cy="5526840"/>
            </a:xfrm>
          </p:grpSpPr>
          <p:grpSp>
            <p:nvGrpSpPr>
              <p:cNvPr id="198" name="Gruppo 197">
                <a:extLst>
                  <a:ext uri="{FF2B5EF4-FFF2-40B4-BE49-F238E27FC236}">
                    <a16:creationId xmlns:a16="http://schemas.microsoft.com/office/drawing/2014/main" id="{C8A0EE6E-CCE2-0BB4-A186-13896127764B}"/>
                  </a:ext>
                </a:extLst>
              </p:cNvPr>
              <p:cNvGrpSpPr/>
              <p:nvPr/>
            </p:nvGrpSpPr>
            <p:grpSpPr>
              <a:xfrm>
                <a:off x="2890044" y="16687800"/>
                <a:ext cx="12230100" cy="5526840"/>
                <a:chOff x="2890044" y="16687800"/>
                <a:chExt cx="12230100" cy="5526840"/>
              </a:xfrm>
            </p:grpSpPr>
            <p:sp>
              <p:nvSpPr>
                <p:cNvPr id="200" name="Rettangolo con angoli arrotondati 199">
                  <a:extLst>
                    <a:ext uri="{FF2B5EF4-FFF2-40B4-BE49-F238E27FC236}">
                      <a16:creationId xmlns:a16="http://schemas.microsoft.com/office/drawing/2014/main" id="{662FE415-F47B-87E5-002D-3BAD7CF14D41}"/>
                    </a:ext>
                  </a:extLst>
                </p:cNvPr>
                <p:cNvSpPr/>
                <p:nvPr/>
              </p:nvSpPr>
              <p:spPr>
                <a:xfrm>
                  <a:off x="2890044" y="16687800"/>
                  <a:ext cx="12230100" cy="5502655"/>
                </a:xfrm>
                <a:prstGeom prst="roundRect">
                  <a:avLst>
                    <a:gd name="adj" fmla="val 5443"/>
                  </a:avLst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sz="1885" dirty="0"/>
                </a:p>
              </p:txBody>
            </p:sp>
            <p:sp>
              <p:nvSpPr>
                <p:cNvPr id="201" name="Rettangolo con angoli arrotondati 200">
                  <a:extLst>
                    <a:ext uri="{FF2B5EF4-FFF2-40B4-BE49-F238E27FC236}">
                      <a16:creationId xmlns:a16="http://schemas.microsoft.com/office/drawing/2014/main" id="{4AC92F80-FF3F-98BD-2F58-BA030948DCE5}"/>
                    </a:ext>
                  </a:extLst>
                </p:cNvPr>
                <p:cNvSpPr/>
                <p:nvPr/>
              </p:nvSpPr>
              <p:spPr>
                <a:xfrm>
                  <a:off x="2890044" y="17945103"/>
                  <a:ext cx="12230099" cy="4269537"/>
                </a:xfrm>
                <a:prstGeom prst="roundRect">
                  <a:avLst>
                    <a:gd name="adj" fmla="val 5443"/>
                  </a:avLst>
                </a:prstGeom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endParaRPr lang="it-IT" sz="3204" dirty="0"/>
                </a:p>
              </p:txBody>
            </p:sp>
          </p:grpSp>
          <p:sp>
            <p:nvSpPr>
              <p:cNvPr id="199" name="CasellaDiTesto 198">
                <a:extLst>
                  <a:ext uri="{FF2B5EF4-FFF2-40B4-BE49-F238E27FC236}">
                    <a16:creationId xmlns:a16="http://schemas.microsoft.com/office/drawing/2014/main" id="{DC7C071F-0AF0-02C4-8369-0A61E7F8F156}"/>
                  </a:ext>
                </a:extLst>
              </p:cNvPr>
              <p:cNvSpPr txBox="1"/>
              <p:nvPr/>
            </p:nvSpPr>
            <p:spPr>
              <a:xfrm>
                <a:off x="4042714" y="16912821"/>
                <a:ext cx="9924756" cy="12190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5406" dirty="0">
                    <a:solidFill>
                      <a:schemeClr val="bg1"/>
                    </a:solidFill>
                  </a:rPr>
                  <a:t>k-SEVPA</a:t>
                </a:r>
              </a:p>
            </p:txBody>
          </p:sp>
        </p:grpSp>
        <p:sp>
          <p:nvSpPr>
            <p:cNvPr id="196" name="CasellaDiTesto 195">
              <a:extLst>
                <a:ext uri="{FF2B5EF4-FFF2-40B4-BE49-F238E27FC236}">
                  <a16:creationId xmlns:a16="http://schemas.microsoft.com/office/drawing/2014/main" id="{52195DEF-5BB5-4761-DDDB-0D0E0CEBD6D6}"/>
                </a:ext>
              </a:extLst>
            </p:cNvPr>
            <p:cNvSpPr txBox="1"/>
            <p:nvPr/>
          </p:nvSpPr>
          <p:spPr>
            <a:xfrm>
              <a:off x="300826" y="14755592"/>
              <a:ext cx="6767259" cy="25099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803" dirty="0"/>
                <a:t>Single entry VPA are </a:t>
              </a:r>
              <a:r>
                <a:rPr lang="it-IT" sz="2803" dirty="0" err="1"/>
                <a:t>VPAs</a:t>
              </a:r>
              <a:r>
                <a:rPr lang="it-IT" sz="2803" dirty="0"/>
                <a:t> </a:t>
              </a:r>
              <a:r>
                <a:rPr lang="it-IT" sz="2803" dirty="0" err="1"/>
                <a:t>where</a:t>
              </a:r>
              <a:r>
                <a:rPr lang="it-IT" sz="2803" dirty="0"/>
                <a:t> </a:t>
              </a:r>
              <a:r>
                <a:rPr lang="it-IT" sz="2803" dirty="0" err="1"/>
                <a:t>states</a:t>
              </a:r>
              <a:r>
                <a:rPr lang="it-IT" sz="2803" dirty="0"/>
                <a:t> are </a:t>
              </a:r>
              <a:r>
                <a:rPr lang="it-IT" sz="2803" dirty="0" err="1"/>
                <a:t>partitioned</a:t>
              </a:r>
              <a:r>
                <a:rPr lang="it-IT" sz="2803" dirty="0"/>
                <a:t> </a:t>
              </a:r>
              <a:r>
                <a:rPr lang="it-IT" sz="2803" dirty="0" err="1"/>
                <a:t>into</a:t>
              </a:r>
              <a:r>
                <a:rPr lang="it-IT" sz="2803" dirty="0"/>
                <a:t> </a:t>
              </a:r>
              <a:r>
                <a:rPr lang="it-IT" sz="2803" b="1" dirty="0"/>
                <a:t>k</a:t>
              </a:r>
              <a:r>
                <a:rPr lang="it-IT" sz="2803" dirty="0"/>
                <a:t> </a:t>
              </a:r>
              <a:r>
                <a:rPr lang="it-IT" sz="2803" dirty="0" err="1"/>
                <a:t>modules</a:t>
              </a:r>
              <a:r>
                <a:rPr lang="it-IT" sz="2803" dirty="0"/>
                <a:t>. </a:t>
              </a:r>
            </a:p>
            <a:p>
              <a:r>
                <a:rPr lang="it-IT" sz="2803" dirty="0" err="1"/>
                <a:t>Each</a:t>
              </a:r>
              <a:r>
                <a:rPr lang="it-IT" sz="2803" dirty="0"/>
                <a:t> </a:t>
              </a:r>
              <a:r>
                <a:rPr lang="it-IT" sz="2803" dirty="0" err="1"/>
                <a:t>module</a:t>
              </a:r>
              <a:r>
                <a:rPr lang="it-IT" sz="2803" dirty="0"/>
                <a:t> </a:t>
              </a:r>
              <a:r>
                <a:rPr lang="it-IT" sz="2803" dirty="0" err="1"/>
                <a:t>has</a:t>
              </a:r>
              <a:r>
                <a:rPr lang="it-IT" sz="2803" dirty="0"/>
                <a:t> </a:t>
              </a:r>
              <a:r>
                <a:rPr lang="it-IT" sz="2803" dirty="0" err="1"/>
                <a:t>only</a:t>
              </a:r>
              <a:r>
                <a:rPr lang="it-IT" sz="2803" dirty="0"/>
                <a:t> one entry for call </a:t>
              </a:r>
              <a:r>
                <a:rPr lang="it-IT" sz="2803" dirty="0" err="1"/>
                <a:t>transitions</a:t>
              </a:r>
              <a:endParaRPr lang="it-IT" sz="2803" dirty="0"/>
            </a:p>
          </p:txBody>
        </p:sp>
      </p:grpSp>
      <p:sp>
        <p:nvSpPr>
          <p:cNvPr id="35" name="AutoShape 6">
            <a:extLst>
              <a:ext uri="{FF2B5EF4-FFF2-40B4-BE49-F238E27FC236}">
                <a16:creationId xmlns:a16="http://schemas.microsoft.com/office/drawing/2014/main" id="{49691D98-2494-D9DF-3F88-3B746F5F047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984235" y="21248510"/>
            <a:ext cx="305152" cy="305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546" tIns="45773" rIns="91546" bIns="45773" numCol="1" anchor="t" anchorCtr="0" compatLnSpc="1">
            <a:prstTxWarp prst="textNoShape">
              <a:avLst/>
            </a:prstTxWarp>
          </a:bodyPr>
          <a:lstStyle/>
          <a:p>
            <a:endParaRPr lang="it-IT" sz="1885"/>
          </a:p>
        </p:txBody>
      </p:sp>
      <p:grpSp>
        <p:nvGrpSpPr>
          <p:cNvPr id="55" name="Gruppo 54">
            <a:extLst>
              <a:ext uri="{FF2B5EF4-FFF2-40B4-BE49-F238E27FC236}">
                <a16:creationId xmlns:a16="http://schemas.microsoft.com/office/drawing/2014/main" id="{5AA80925-CD6E-B61B-61B5-B24D58C183C8}"/>
              </a:ext>
            </a:extLst>
          </p:cNvPr>
          <p:cNvGrpSpPr/>
          <p:nvPr/>
        </p:nvGrpSpPr>
        <p:grpSpPr>
          <a:xfrm>
            <a:off x="1194809" y="26144528"/>
            <a:ext cx="9950769" cy="5504243"/>
            <a:chOff x="1193431" y="24537270"/>
            <a:chExt cx="9939290" cy="5497893"/>
          </a:xfrm>
        </p:grpSpPr>
        <p:grpSp>
          <p:nvGrpSpPr>
            <p:cNvPr id="202" name="Gruppo 201">
              <a:extLst>
                <a:ext uri="{FF2B5EF4-FFF2-40B4-BE49-F238E27FC236}">
                  <a16:creationId xmlns:a16="http://schemas.microsoft.com/office/drawing/2014/main" id="{F13FB79C-9BD8-2A96-2057-ECED0F160548}"/>
                </a:ext>
              </a:extLst>
            </p:cNvPr>
            <p:cNvGrpSpPr/>
            <p:nvPr/>
          </p:nvGrpSpPr>
          <p:grpSpPr>
            <a:xfrm>
              <a:off x="1193431" y="24537270"/>
              <a:ext cx="9939290" cy="5497893"/>
              <a:chOff x="20859535" y="14461986"/>
              <a:chExt cx="9939290" cy="5497893"/>
            </a:xfrm>
          </p:grpSpPr>
          <p:grpSp>
            <p:nvGrpSpPr>
              <p:cNvPr id="203" name="Gruppo 202">
                <a:extLst>
                  <a:ext uri="{FF2B5EF4-FFF2-40B4-BE49-F238E27FC236}">
                    <a16:creationId xmlns:a16="http://schemas.microsoft.com/office/drawing/2014/main" id="{6CF941F4-CD9E-3491-B599-6816C32936A3}"/>
                  </a:ext>
                </a:extLst>
              </p:cNvPr>
              <p:cNvGrpSpPr/>
              <p:nvPr/>
            </p:nvGrpSpPr>
            <p:grpSpPr>
              <a:xfrm>
                <a:off x="20859535" y="14461986"/>
                <a:ext cx="9939290" cy="5497893"/>
                <a:chOff x="2890044" y="16664378"/>
                <a:chExt cx="13686696" cy="7804905"/>
              </a:xfrm>
            </p:grpSpPr>
            <p:grpSp>
              <p:nvGrpSpPr>
                <p:cNvPr id="207" name="Gruppo 206">
                  <a:extLst>
                    <a:ext uri="{FF2B5EF4-FFF2-40B4-BE49-F238E27FC236}">
                      <a16:creationId xmlns:a16="http://schemas.microsoft.com/office/drawing/2014/main" id="{0EC97D66-8A95-7AE7-1D08-646540D2D22F}"/>
                    </a:ext>
                  </a:extLst>
                </p:cNvPr>
                <p:cNvGrpSpPr/>
                <p:nvPr/>
              </p:nvGrpSpPr>
              <p:grpSpPr>
                <a:xfrm>
                  <a:off x="2890044" y="16687800"/>
                  <a:ext cx="13686696" cy="7781483"/>
                  <a:chOff x="2890044" y="16687800"/>
                  <a:chExt cx="13686696" cy="7781483"/>
                </a:xfrm>
              </p:grpSpPr>
              <p:sp>
                <p:nvSpPr>
                  <p:cNvPr id="209" name="Rettangolo con angoli arrotondati 208">
                    <a:extLst>
                      <a:ext uri="{FF2B5EF4-FFF2-40B4-BE49-F238E27FC236}">
                        <a16:creationId xmlns:a16="http://schemas.microsoft.com/office/drawing/2014/main" id="{237BC1BE-F709-7082-13AF-CD9563F08983}"/>
                      </a:ext>
                    </a:extLst>
                  </p:cNvPr>
                  <p:cNvSpPr/>
                  <p:nvPr/>
                </p:nvSpPr>
                <p:spPr>
                  <a:xfrm>
                    <a:off x="2890044" y="16687800"/>
                    <a:ext cx="13686696" cy="7781483"/>
                  </a:xfrm>
                  <a:prstGeom prst="roundRect">
                    <a:avLst>
                      <a:gd name="adj" fmla="val 5443"/>
                    </a:avLst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sz="1885" dirty="0"/>
                  </a:p>
                </p:txBody>
              </p:sp>
              <p:sp>
                <p:nvSpPr>
                  <p:cNvPr id="210" name="Rettangolo con angoli arrotondati 209">
                    <a:extLst>
                      <a:ext uri="{FF2B5EF4-FFF2-40B4-BE49-F238E27FC236}">
                        <a16:creationId xmlns:a16="http://schemas.microsoft.com/office/drawing/2014/main" id="{CCDED698-ED54-337F-E5E1-5CFEFF903E52}"/>
                      </a:ext>
                    </a:extLst>
                  </p:cNvPr>
                  <p:cNvSpPr/>
                  <p:nvPr/>
                </p:nvSpPr>
                <p:spPr>
                  <a:xfrm>
                    <a:off x="2890044" y="17945101"/>
                    <a:ext cx="13686696" cy="6524182"/>
                  </a:xfrm>
                  <a:prstGeom prst="roundRect">
                    <a:avLst>
                      <a:gd name="adj" fmla="val 5443"/>
                    </a:avLst>
                  </a:prstGeom>
                  <a:ln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sz="3204" dirty="0"/>
                  </a:p>
                </p:txBody>
              </p:sp>
            </p:grpSp>
            <p:sp>
              <p:nvSpPr>
                <p:cNvPr id="208" name="CasellaDiTesto 207">
                  <a:extLst>
                    <a:ext uri="{FF2B5EF4-FFF2-40B4-BE49-F238E27FC236}">
                      <a16:creationId xmlns:a16="http://schemas.microsoft.com/office/drawing/2014/main" id="{3711D2A6-BDB0-7BF6-6090-597AF9F92E1C}"/>
                    </a:ext>
                  </a:extLst>
                </p:cNvPr>
                <p:cNvSpPr txBox="1"/>
                <p:nvPr/>
              </p:nvSpPr>
              <p:spPr>
                <a:xfrm>
                  <a:off x="5347625" y="16664378"/>
                  <a:ext cx="8762999" cy="1310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it-IT" sz="5406" dirty="0">
                      <a:solidFill>
                        <a:schemeClr val="bg1"/>
                      </a:solidFill>
                    </a:rPr>
                    <a:t>The learning </a:t>
                  </a:r>
                  <a:r>
                    <a:rPr lang="it-IT" sz="5406" dirty="0" err="1">
                      <a:solidFill>
                        <a:schemeClr val="bg1"/>
                      </a:solidFill>
                    </a:rPr>
                    <a:t>phase</a:t>
                  </a:r>
                  <a:endParaRPr lang="it-IT" sz="5406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206" name="CasellaDiTesto 205">
                <a:extLst>
                  <a:ext uri="{FF2B5EF4-FFF2-40B4-BE49-F238E27FC236}">
                    <a16:creationId xmlns:a16="http://schemas.microsoft.com/office/drawing/2014/main" id="{0E0E5302-A920-1F41-CBF7-E006CA711A20}"/>
                  </a:ext>
                </a:extLst>
              </p:cNvPr>
              <p:cNvSpPr txBox="1"/>
              <p:nvPr/>
            </p:nvSpPr>
            <p:spPr>
              <a:xfrm>
                <a:off x="24446249" y="15810324"/>
                <a:ext cx="6077911" cy="2554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3204" dirty="0"/>
                  <a:t>In </a:t>
                </a:r>
                <a:r>
                  <a:rPr lang="it-IT" sz="3204" dirty="0" err="1"/>
                  <a:t>Visibly</a:t>
                </a:r>
                <a:r>
                  <a:rPr lang="it-IT" sz="3204" dirty="0"/>
                  <a:t> </a:t>
                </a:r>
                <a:r>
                  <a:rPr lang="it-IT" sz="3204" dirty="0" err="1"/>
                  <a:t>Pushdown</a:t>
                </a:r>
                <a:r>
                  <a:rPr lang="it-IT" sz="3204" dirty="0"/>
                  <a:t> Language (VPL), </a:t>
                </a:r>
                <a:r>
                  <a:rPr lang="it-IT" sz="3204" dirty="0" err="1"/>
                  <a:t>we</a:t>
                </a:r>
                <a:r>
                  <a:rPr lang="it-IT" sz="3204" dirty="0"/>
                  <a:t> can </a:t>
                </a:r>
                <a:r>
                  <a:rPr lang="it-IT" sz="3204" dirty="0" err="1"/>
                  <a:t>adapt</a:t>
                </a:r>
                <a:r>
                  <a:rPr lang="it-IT" sz="3204" dirty="0"/>
                  <a:t> the </a:t>
                </a:r>
                <a:r>
                  <a:rPr lang="it-IT" sz="3204" dirty="0" err="1"/>
                  <a:t>Myhill-Nerode</a:t>
                </a:r>
                <a:r>
                  <a:rPr lang="it-IT" sz="3204" dirty="0"/>
                  <a:t> </a:t>
                </a:r>
                <a:r>
                  <a:rPr lang="it-IT" sz="3204" dirty="0" err="1"/>
                  <a:t>congruence</a:t>
                </a:r>
                <a:r>
                  <a:rPr lang="it-IT" sz="3204" dirty="0"/>
                  <a:t> : </a:t>
                </a:r>
              </a:p>
              <a:p>
                <a:r>
                  <a:rPr lang="it-IT" sz="3204" dirty="0" err="1"/>
                  <a:t>two</a:t>
                </a:r>
                <a:r>
                  <a:rPr lang="it-IT" sz="3204" dirty="0"/>
                  <a:t> words                    are </a:t>
                </a:r>
                <a:r>
                  <a:rPr lang="it-IT" sz="3204" dirty="0" err="1"/>
                  <a:t>equivalent</a:t>
                </a:r>
                <a:r>
                  <a:rPr lang="it-IT" sz="3204" dirty="0"/>
                  <a:t> </a:t>
                </a:r>
                <a:r>
                  <a:rPr lang="it-IT" sz="3204" dirty="0" err="1"/>
                  <a:t>if</a:t>
                </a:r>
                <a:r>
                  <a:rPr lang="it-IT" sz="3204" dirty="0"/>
                  <a:t> </a:t>
                </a:r>
              </a:p>
            </p:txBody>
          </p:sp>
        </p:grpSp>
        <p:pic>
          <p:nvPicPr>
            <p:cNvPr id="29" name="Picture 4">
              <a:extLst>
                <a:ext uri="{FF2B5EF4-FFF2-40B4-BE49-F238E27FC236}">
                  <a16:creationId xmlns:a16="http://schemas.microsoft.com/office/drawing/2014/main" id="{1984A768-0F1C-4B92-65EE-DB71075E93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4742" y="25988042"/>
              <a:ext cx="2784536" cy="27845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Elemento grafico 45">
              <a:extLst>
                <a:ext uri="{FF2B5EF4-FFF2-40B4-BE49-F238E27FC236}">
                  <a16:creationId xmlns:a16="http://schemas.microsoft.com/office/drawing/2014/main" id="{614FAC7B-F438-CDA1-9585-803A9EAC063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6803456" y="27411094"/>
              <a:ext cx="2170663" cy="487292"/>
            </a:xfrm>
            <a:prstGeom prst="rect">
              <a:avLst/>
            </a:prstGeom>
          </p:spPr>
        </p:pic>
        <p:pic>
          <p:nvPicPr>
            <p:cNvPr id="48" name="Elemento grafico 47">
              <a:extLst>
                <a:ext uri="{FF2B5EF4-FFF2-40B4-BE49-F238E27FC236}">
                  <a16:creationId xmlns:a16="http://schemas.microsoft.com/office/drawing/2014/main" id="{595E66E1-D33E-D9E1-F12D-B5D862A164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920143" y="28518371"/>
              <a:ext cx="5481367" cy="1000567"/>
            </a:xfrm>
            <a:prstGeom prst="rect">
              <a:avLst/>
            </a:prstGeom>
          </p:spPr>
        </p:pic>
      </p:grpSp>
      <p:grpSp>
        <p:nvGrpSpPr>
          <p:cNvPr id="59" name="Gruppo 58">
            <a:extLst>
              <a:ext uri="{FF2B5EF4-FFF2-40B4-BE49-F238E27FC236}">
                <a16:creationId xmlns:a16="http://schemas.microsoft.com/office/drawing/2014/main" id="{58D5B1E0-4827-304C-1BED-BB31A0F6237B}"/>
              </a:ext>
            </a:extLst>
          </p:cNvPr>
          <p:cNvGrpSpPr/>
          <p:nvPr/>
        </p:nvGrpSpPr>
        <p:grpSpPr>
          <a:xfrm>
            <a:off x="305189" y="32095463"/>
            <a:ext cx="8845727" cy="3092027"/>
            <a:chOff x="300569" y="30099165"/>
            <a:chExt cx="8835523" cy="3088460"/>
          </a:xfrm>
        </p:grpSpPr>
        <p:sp>
          <p:nvSpPr>
            <p:cNvPr id="211" name="Fumetto: ovale 210">
              <a:extLst>
                <a:ext uri="{FF2B5EF4-FFF2-40B4-BE49-F238E27FC236}">
                  <a16:creationId xmlns:a16="http://schemas.microsoft.com/office/drawing/2014/main" id="{05EE7903-C9D1-BE35-C95E-E8942077B86A}"/>
                </a:ext>
              </a:extLst>
            </p:cNvPr>
            <p:cNvSpPr/>
            <p:nvPr/>
          </p:nvSpPr>
          <p:spPr>
            <a:xfrm>
              <a:off x="300569" y="30099165"/>
              <a:ext cx="8835523" cy="3088460"/>
            </a:xfrm>
            <a:prstGeom prst="wedgeEllipseCallout">
              <a:avLst>
                <a:gd name="adj1" fmla="val 36828"/>
                <a:gd name="adj2" fmla="val -47710"/>
              </a:avLst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2803" dirty="0"/>
            </a:p>
          </p:txBody>
        </p:sp>
        <p:pic>
          <p:nvPicPr>
            <p:cNvPr id="53" name="Elemento grafico 52">
              <a:extLst>
                <a:ext uri="{FF2B5EF4-FFF2-40B4-BE49-F238E27FC236}">
                  <a16:creationId xmlns:a16="http://schemas.microsoft.com/office/drawing/2014/main" id="{22756A31-788A-90F5-16FE-95548AF96CD0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809434" y="31199730"/>
              <a:ext cx="2713177" cy="1011693"/>
            </a:xfrm>
            <a:prstGeom prst="rect">
              <a:avLst/>
            </a:prstGeom>
          </p:spPr>
        </p:pic>
        <p:sp>
          <p:nvSpPr>
            <p:cNvPr id="54" name="CasellaDiTesto 53">
              <a:extLst>
                <a:ext uri="{FF2B5EF4-FFF2-40B4-BE49-F238E27FC236}">
                  <a16:creationId xmlns:a16="http://schemas.microsoft.com/office/drawing/2014/main" id="{8F5B5CEB-EC37-FD16-CD6A-5AD49820FBDB}"/>
                </a:ext>
              </a:extLst>
            </p:cNvPr>
            <p:cNvSpPr txBox="1"/>
            <p:nvPr/>
          </p:nvSpPr>
          <p:spPr>
            <a:xfrm>
              <a:off x="3572546" y="30580629"/>
              <a:ext cx="5401573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3204" dirty="0" err="1">
                  <a:solidFill>
                    <a:schemeClr val="bg1"/>
                  </a:solidFill>
                </a:rPr>
                <a:t>It</a:t>
              </a:r>
              <a:r>
                <a:rPr lang="it-IT" sz="3204" dirty="0">
                  <a:solidFill>
                    <a:schemeClr val="bg1"/>
                  </a:solidFill>
                </a:rPr>
                <a:t> </a:t>
              </a:r>
              <a:r>
                <a:rPr lang="it-IT" sz="3204" dirty="0" err="1">
                  <a:solidFill>
                    <a:schemeClr val="bg1"/>
                  </a:solidFill>
                </a:rPr>
                <a:t>is</a:t>
              </a:r>
              <a:r>
                <a:rPr lang="it-IT" sz="3204" dirty="0">
                  <a:solidFill>
                    <a:schemeClr val="bg1"/>
                  </a:solidFill>
                </a:rPr>
                <a:t> a </a:t>
              </a:r>
              <a:r>
                <a:rPr lang="it-IT" sz="3204" dirty="0" err="1">
                  <a:solidFill>
                    <a:schemeClr val="bg1"/>
                  </a:solidFill>
                </a:rPr>
                <a:t>couple</a:t>
              </a:r>
              <a:r>
                <a:rPr lang="it-IT" sz="3204" dirty="0">
                  <a:solidFill>
                    <a:schemeClr val="bg1"/>
                  </a:solidFill>
                </a:rPr>
                <a:t> of words </a:t>
              </a:r>
            </a:p>
            <a:p>
              <a:r>
                <a:rPr lang="it-IT" sz="3204" dirty="0">
                  <a:solidFill>
                    <a:schemeClr val="bg1"/>
                  </a:solidFill>
                </a:rPr>
                <a:t>u</a:t>
              </a:r>
              <a:r>
                <a:rPr lang="it-IT" sz="3204" baseline="-25000" dirty="0">
                  <a:solidFill>
                    <a:schemeClr val="bg1"/>
                  </a:solidFill>
                </a:rPr>
                <a:t>1</a:t>
              </a:r>
              <a:r>
                <a:rPr lang="it-IT" sz="3204" dirty="0">
                  <a:solidFill>
                    <a:schemeClr val="bg1"/>
                  </a:solidFill>
                </a:rPr>
                <a:t>, u</a:t>
              </a:r>
              <a:r>
                <a:rPr lang="it-IT" sz="3204" baseline="-25000" dirty="0">
                  <a:solidFill>
                    <a:schemeClr val="bg1"/>
                  </a:solidFill>
                </a:rPr>
                <a:t>2 </a:t>
              </a:r>
              <a:r>
                <a:rPr lang="it-IT" sz="3204" dirty="0" err="1">
                  <a:solidFill>
                    <a:schemeClr val="bg1"/>
                  </a:solidFill>
                </a:rPr>
                <a:t>such</a:t>
              </a:r>
              <a:r>
                <a:rPr lang="it-IT" sz="3204" dirty="0">
                  <a:solidFill>
                    <a:schemeClr val="bg1"/>
                  </a:solidFill>
                </a:rPr>
                <a:t> </a:t>
              </a:r>
              <a:r>
                <a:rPr lang="it-IT" sz="3204" dirty="0" err="1">
                  <a:solidFill>
                    <a:schemeClr val="bg1"/>
                  </a:solidFill>
                </a:rPr>
                <a:t>that</a:t>
              </a:r>
              <a:r>
                <a:rPr lang="it-IT" sz="3204" dirty="0">
                  <a:solidFill>
                    <a:schemeClr val="bg1"/>
                  </a:solidFill>
                </a:rPr>
                <a:t> in </a:t>
              </a:r>
            </a:p>
            <a:p>
              <a:r>
                <a:rPr lang="it-IT" sz="3204" dirty="0">
                  <a:solidFill>
                    <a:schemeClr val="bg1"/>
                  </a:solidFill>
                </a:rPr>
                <a:t>u = u</a:t>
              </a:r>
              <a:r>
                <a:rPr lang="it-IT" sz="3204" baseline="-25000" dirty="0">
                  <a:solidFill>
                    <a:schemeClr val="bg1"/>
                  </a:solidFill>
                </a:rPr>
                <a:t>1 </a:t>
              </a:r>
              <a:r>
                <a:rPr lang="it-IT" sz="3204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∘</a:t>
              </a:r>
              <a:r>
                <a:rPr lang="it-IT" sz="3204" dirty="0">
                  <a:solidFill>
                    <a:schemeClr val="bg1"/>
                  </a:solidFill>
                </a:rPr>
                <a:t> u</a:t>
              </a:r>
              <a:r>
                <a:rPr lang="it-IT" sz="3204" baseline="-25000" dirty="0">
                  <a:solidFill>
                    <a:schemeClr val="bg1"/>
                  </a:solidFill>
                </a:rPr>
                <a:t>2</a:t>
              </a:r>
              <a:r>
                <a:rPr lang="it-IT" sz="3204" dirty="0">
                  <a:solidFill>
                    <a:schemeClr val="bg1"/>
                  </a:solidFill>
                </a:rPr>
                <a:t> </a:t>
              </a:r>
              <a:r>
                <a:rPr lang="it-IT" sz="3204" dirty="0" err="1">
                  <a:solidFill>
                    <a:schemeClr val="bg1"/>
                  </a:solidFill>
                </a:rPr>
                <a:t>each</a:t>
              </a:r>
              <a:r>
                <a:rPr lang="it-IT" sz="3204" dirty="0">
                  <a:solidFill>
                    <a:schemeClr val="bg1"/>
                  </a:solidFill>
                </a:rPr>
                <a:t> call symbol </a:t>
              </a:r>
              <a:r>
                <a:rPr lang="it-IT" sz="3204" dirty="0" err="1">
                  <a:solidFill>
                    <a:schemeClr val="bg1"/>
                  </a:solidFill>
                </a:rPr>
                <a:t>has</a:t>
              </a:r>
              <a:r>
                <a:rPr lang="it-IT" sz="3204" dirty="0">
                  <a:solidFill>
                    <a:schemeClr val="bg1"/>
                  </a:solidFill>
                </a:rPr>
                <a:t> a </a:t>
              </a:r>
              <a:r>
                <a:rPr lang="it-IT" sz="3204" dirty="0" err="1">
                  <a:solidFill>
                    <a:schemeClr val="bg1"/>
                  </a:solidFill>
                </a:rPr>
                <a:t>corresponding</a:t>
              </a:r>
              <a:r>
                <a:rPr lang="it-IT" sz="3204" dirty="0">
                  <a:solidFill>
                    <a:schemeClr val="bg1"/>
                  </a:solidFill>
                </a:rPr>
                <a:t> </a:t>
              </a:r>
            </a:p>
            <a:p>
              <a:r>
                <a:rPr lang="it-IT" sz="3204" dirty="0" err="1">
                  <a:solidFill>
                    <a:schemeClr val="bg1"/>
                  </a:solidFill>
                </a:rPr>
                <a:t>ret</a:t>
              </a:r>
              <a:r>
                <a:rPr lang="it-IT" sz="3204" dirty="0">
                  <a:solidFill>
                    <a:schemeClr val="bg1"/>
                  </a:solidFill>
                </a:rPr>
                <a:t> symbol</a:t>
              </a:r>
            </a:p>
          </p:txBody>
        </p:sp>
      </p:grpSp>
      <p:grpSp>
        <p:nvGrpSpPr>
          <p:cNvPr id="212" name="Gruppo 211">
            <a:extLst>
              <a:ext uri="{FF2B5EF4-FFF2-40B4-BE49-F238E27FC236}">
                <a16:creationId xmlns:a16="http://schemas.microsoft.com/office/drawing/2014/main" id="{0B317138-229C-D2AB-875E-B2DFE8851F8C}"/>
              </a:ext>
            </a:extLst>
          </p:cNvPr>
          <p:cNvGrpSpPr/>
          <p:nvPr/>
        </p:nvGrpSpPr>
        <p:grpSpPr>
          <a:xfrm>
            <a:off x="11668751" y="25355228"/>
            <a:ext cx="7206126" cy="4381027"/>
            <a:chOff x="20859535" y="14478483"/>
            <a:chExt cx="9939290" cy="3687193"/>
          </a:xfrm>
        </p:grpSpPr>
        <p:grpSp>
          <p:nvGrpSpPr>
            <p:cNvPr id="213" name="Gruppo 212">
              <a:extLst>
                <a:ext uri="{FF2B5EF4-FFF2-40B4-BE49-F238E27FC236}">
                  <a16:creationId xmlns:a16="http://schemas.microsoft.com/office/drawing/2014/main" id="{DE4771C0-2EF9-D99B-534E-2E82CD4E5AAA}"/>
                </a:ext>
              </a:extLst>
            </p:cNvPr>
            <p:cNvGrpSpPr/>
            <p:nvPr/>
          </p:nvGrpSpPr>
          <p:grpSpPr>
            <a:xfrm>
              <a:off x="20859535" y="14478483"/>
              <a:ext cx="9939290" cy="3687193"/>
              <a:chOff x="2890044" y="16687799"/>
              <a:chExt cx="13686696" cy="5234404"/>
            </a:xfrm>
          </p:grpSpPr>
          <p:grpSp>
            <p:nvGrpSpPr>
              <p:cNvPr id="215" name="Gruppo 214">
                <a:extLst>
                  <a:ext uri="{FF2B5EF4-FFF2-40B4-BE49-F238E27FC236}">
                    <a16:creationId xmlns:a16="http://schemas.microsoft.com/office/drawing/2014/main" id="{E924ADF4-E07F-B925-6676-04F1A8111B5F}"/>
                  </a:ext>
                </a:extLst>
              </p:cNvPr>
              <p:cNvGrpSpPr/>
              <p:nvPr/>
            </p:nvGrpSpPr>
            <p:grpSpPr>
              <a:xfrm>
                <a:off x="2890044" y="16687799"/>
                <a:ext cx="13686696" cy="5234404"/>
                <a:chOff x="2890044" y="16687799"/>
                <a:chExt cx="13686696" cy="5234404"/>
              </a:xfrm>
            </p:grpSpPr>
            <p:sp>
              <p:nvSpPr>
                <p:cNvPr id="217" name="Rettangolo con angoli arrotondati 216">
                  <a:extLst>
                    <a:ext uri="{FF2B5EF4-FFF2-40B4-BE49-F238E27FC236}">
                      <a16:creationId xmlns:a16="http://schemas.microsoft.com/office/drawing/2014/main" id="{38EAA191-1F49-F5E7-9B4B-E25B98264861}"/>
                    </a:ext>
                  </a:extLst>
                </p:cNvPr>
                <p:cNvSpPr/>
                <p:nvPr/>
              </p:nvSpPr>
              <p:spPr>
                <a:xfrm>
                  <a:off x="2890044" y="16687799"/>
                  <a:ext cx="13686696" cy="5234404"/>
                </a:xfrm>
                <a:prstGeom prst="roundRect">
                  <a:avLst>
                    <a:gd name="adj" fmla="val 5443"/>
                  </a:avLst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sz="1885" dirty="0"/>
                </a:p>
              </p:txBody>
            </p:sp>
            <p:sp>
              <p:nvSpPr>
                <p:cNvPr id="218" name="Rettangolo con angoli arrotondati 217">
                  <a:extLst>
                    <a:ext uri="{FF2B5EF4-FFF2-40B4-BE49-F238E27FC236}">
                      <a16:creationId xmlns:a16="http://schemas.microsoft.com/office/drawing/2014/main" id="{455652AE-D058-8A54-A2BF-60DF15511713}"/>
                    </a:ext>
                  </a:extLst>
                </p:cNvPr>
                <p:cNvSpPr/>
                <p:nvPr/>
              </p:nvSpPr>
              <p:spPr>
                <a:xfrm>
                  <a:off x="2890044" y="17945100"/>
                  <a:ext cx="13686696" cy="3977103"/>
                </a:xfrm>
                <a:prstGeom prst="roundRect">
                  <a:avLst>
                    <a:gd name="adj" fmla="val 5443"/>
                  </a:avLst>
                </a:prstGeom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sz="3204" dirty="0"/>
                </a:p>
              </p:txBody>
            </p:sp>
          </p:grpSp>
          <p:sp>
            <p:nvSpPr>
              <p:cNvPr id="216" name="CasellaDiTesto 215">
                <a:extLst>
                  <a:ext uri="{FF2B5EF4-FFF2-40B4-BE49-F238E27FC236}">
                    <a16:creationId xmlns:a16="http://schemas.microsoft.com/office/drawing/2014/main" id="{2DFFC804-D439-8A53-B796-72390CB98753}"/>
                  </a:ext>
                </a:extLst>
              </p:cNvPr>
              <p:cNvSpPr txBox="1"/>
              <p:nvPr/>
            </p:nvSpPr>
            <p:spPr>
              <a:xfrm>
                <a:off x="3960368" y="16700752"/>
                <a:ext cx="11911450" cy="11055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5406" dirty="0" err="1">
                    <a:solidFill>
                      <a:schemeClr val="bg1"/>
                    </a:solidFill>
                  </a:rPr>
                  <a:t>Discrimination</a:t>
                </a:r>
                <a:r>
                  <a:rPr lang="it-IT" sz="5406" dirty="0">
                    <a:solidFill>
                      <a:schemeClr val="bg1"/>
                    </a:solidFill>
                  </a:rPr>
                  <a:t> </a:t>
                </a:r>
                <a:r>
                  <a:rPr lang="it-IT" sz="5406" dirty="0" err="1">
                    <a:solidFill>
                      <a:schemeClr val="bg1"/>
                    </a:solidFill>
                  </a:rPr>
                  <a:t>Tree</a:t>
                </a:r>
                <a:endParaRPr lang="it-IT" sz="5406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14" name="CasellaDiTesto 213">
              <a:extLst>
                <a:ext uri="{FF2B5EF4-FFF2-40B4-BE49-F238E27FC236}">
                  <a16:creationId xmlns:a16="http://schemas.microsoft.com/office/drawing/2014/main" id="{50F2ABBE-9D8A-4FBA-5C13-667F799D63A7}"/>
                </a:ext>
              </a:extLst>
            </p:cNvPr>
            <p:cNvSpPr txBox="1"/>
            <p:nvPr/>
          </p:nvSpPr>
          <p:spPr>
            <a:xfrm>
              <a:off x="21004802" y="15521465"/>
              <a:ext cx="9481287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3204" dirty="0"/>
                <a:t>From WM, </a:t>
              </a:r>
              <a:r>
                <a:rPr lang="it-IT" sz="3204" dirty="0" err="1"/>
                <a:t>we</a:t>
              </a:r>
              <a:r>
                <a:rPr lang="it-IT" sz="3204" dirty="0"/>
                <a:t> can build a </a:t>
              </a:r>
              <a:r>
                <a:rPr lang="it-IT" sz="3204" dirty="0" err="1"/>
                <a:t>particular</a:t>
              </a:r>
              <a:r>
                <a:rPr lang="it-IT" sz="3204" dirty="0"/>
                <a:t> </a:t>
              </a:r>
              <a:r>
                <a:rPr lang="it-IT" sz="3204" dirty="0" err="1"/>
                <a:t>binary</a:t>
              </a:r>
              <a:r>
                <a:rPr lang="it-IT" sz="3204" dirty="0"/>
                <a:t> </a:t>
              </a:r>
              <a:r>
                <a:rPr lang="it-IT" sz="3204" dirty="0" err="1"/>
                <a:t>tree</a:t>
              </a:r>
              <a:r>
                <a:rPr lang="it-IT" sz="3204" dirty="0"/>
                <a:t> </a:t>
              </a:r>
              <a:r>
                <a:rPr lang="it-IT" sz="3204" dirty="0" err="1"/>
                <a:t>called</a:t>
              </a:r>
              <a:r>
                <a:rPr lang="it-IT" sz="3204" dirty="0"/>
                <a:t> </a:t>
              </a:r>
              <a:r>
                <a:rPr lang="it-IT" sz="3204" dirty="0" err="1"/>
                <a:t>Discrimination</a:t>
              </a:r>
              <a:r>
                <a:rPr lang="it-IT" sz="3204" dirty="0"/>
                <a:t> </a:t>
              </a:r>
              <a:r>
                <a:rPr lang="it-IT" sz="3204" dirty="0" err="1"/>
                <a:t>tree</a:t>
              </a:r>
              <a:r>
                <a:rPr lang="it-IT" sz="3204" dirty="0"/>
                <a:t>.</a:t>
              </a:r>
            </a:p>
            <a:p>
              <a:r>
                <a:rPr lang="it-IT" sz="3204" dirty="0"/>
                <a:t>Inner </a:t>
              </a:r>
              <a:r>
                <a:rPr lang="it-IT" sz="3204" dirty="0" err="1"/>
                <a:t>Nodes</a:t>
              </a:r>
              <a:r>
                <a:rPr lang="it-IT" sz="3204" dirty="0"/>
                <a:t> </a:t>
              </a:r>
              <a:r>
                <a:rPr lang="it-IT" sz="3204" dirty="0" err="1"/>
                <a:t>contain</a:t>
              </a:r>
              <a:r>
                <a:rPr lang="it-IT" sz="3204" dirty="0"/>
                <a:t> a </a:t>
              </a:r>
              <a:r>
                <a:rPr lang="it-IT" sz="3204" dirty="0" err="1"/>
                <a:t>couple</a:t>
              </a:r>
              <a:r>
                <a:rPr lang="it-IT" sz="3204" dirty="0"/>
                <a:t> (u</a:t>
              </a:r>
              <a:r>
                <a:rPr lang="it-IT" sz="3204" baseline="-25000" dirty="0"/>
                <a:t>1</a:t>
              </a:r>
              <a:r>
                <a:rPr lang="it-IT" sz="3204" dirty="0"/>
                <a:t>, u</a:t>
              </a:r>
              <a:r>
                <a:rPr lang="it-IT" sz="3204" baseline="-25000" dirty="0"/>
                <a:t>2</a:t>
              </a:r>
              <a:r>
                <a:rPr lang="it-IT" sz="3204" dirty="0"/>
                <a:t>) and </a:t>
              </a:r>
              <a:r>
                <a:rPr lang="it-IT" sz="3204" dirty="0" err="1"/>
                <a:t>leaves</a:t>
              </a:r>
              <a:r>
                <a:rPr lang="it-IT" sz="3204" dirty="0"/>
                <a:t> are </a:t>
              </a:r>
              <a:r>
                <a:rPr lang="it-IT" sz="3204" dirty="0" err="1"/>
                <a:t>labelled</a:t>
              </a:r>
              <a:r>
                <a:rPr lang="it-IT" sz="3204" dirty="0"/>
                <a:t> with a </a:t>
              </a:r>
              <a:r>
                <a:rPr lang="it-IT" sz="3204" dirty="0" err="1"/>
                <a:t>string</a:t>
              </a:r>
              <a:r>
                <a:rPr lang="it-IT" sz="3204" dirty="0"/>
                <a:t>.</a:t>
              </a:r>
            </a:p>
          </p:txBody>
        </p:sp>
      </p:grpSp>
      <p:grpSp>
        <p:nvGrpSpPr>
          <p:cNvPr id="226" name="Gruppo 225">
            <a:extLst>
              <a:ext uri="{FF2B5EF4-FFF2-40B4-BE49-F238E27FC236}">
                <a16:creationId xmlns:a16="http://schemas.microsoft.com/office/drawing/2014/main" id="{68299097-145B-5181-FA18-A994D8628955}"/>
              </a:ext>
            </a:extLst>
          </p:cNvPr>
          <p:cNvGrpSpPr/>
          <p:nvPr/>
        </p:nvGrpSpPr>
        <p:grpSpPr>
          <a:xfrm>
            <a:off x="19677403" y="24887770"/>
            <a:ext cx="5600997" cy="2934125"/>
            <a:chOff x="20859535" y="14478487"/>
            <a:chExt cx="9939290" cy="2930740"/>
          </a:xfrm>
        </p:grpSpPr>
        <p:grpSp>
          <p:nvGrpSpPr>
            <p:cNvPr id="227" name="Gruppo 226">
              <a:extLst>
                <a:ext uri="{FF2B5EF4-FFF2-40B4-BE49-F238E27FC236}">
                  <a16:creationId xmlns:a16="http://schemas.microsoft.com/office/drawing/2014/main" id="{B0580B3D-7C21-864D-FB58-047BDB9E236A}"/>
                </a:ext>
              </a:extLst>
            </p:cNvPr>
            <p:cNvGrpSpPr/>
            <p:nvPr/>
          </p:nvGrpSpPr>
          <p:grpSpPr>
            <a:xfrm>
              <a:off x="20859535" y="14478487"/>
              <a:ext cx="9939290" cy="2930740"/>
              <a:chOff x="2890044" y="16687800"/>
              <a:chExt cx="13686696" cy="4160529"/>
            </a:xfrm>
          </p:grpSpPr>
          <p:grpSp>
            <p:nvGrpSpPr>
              <p:cNvPr id="229" name="Gruppo 228">
                <a:extLst>
                  <a:ext uri="{FF2B5EF4-FFF2-40B4-BE49-F238E27FC236}">
                    <a16:creationId xmlns:a16="http://schemas.microsoft.com/office/drawing/2014/main" id="{BF5122FC-CA1E-FCC4-6489-51530A04F9E0}"/>
                  </a:ext>
                </a:extLst>
              </p:cNvPr>
              <p:cNvGrpSpPr/>
              <p:nvPr/>
            </p:nvGrpSpPr>
            <p:grpSpPr>
              <a:xfrm>
                <a:off x="2890044" y="16687800"/>
                <a:ext cx="13686696" cy="4160529"/>
                <a:chOff x="2890044" y="16687800"/>
                <a:chExt cx="13686696" cy="4160529"/>
              </a:xfrm>
            </p:grpSpPr>
            <p:sp>
              <p:nvSpPr>
                <p:cNvPr id="231" name="Rettangolo con angoli arrotondati 230">
                  <a:extLst>
                    <a:ext uri="{FF2B5EF4-FFF2-40B4-BE49-F238E27FC236}">
                      <a16:creationId xmlns:a16="http://schemas.microsoft.com/office/drawing/2014/main" id="{B72733D2-EE42-8C4E-4529-8AA1C34FF6FD}"/>
                    </a:ext>
                  </a:extLst>
                </p:cNvPr>
                <p:cNvSpPr/>
                <p:nvPr/>
              </p:nvSpPr>
              <p:spPr>
                <a:xfrm>
                  <a:off x="2890044" y="16687800"/>
                  <a:ext cx="13686696" cy="3351083"/>
                </a:xfrm>
                <a:prstGeom prst="roundRect">
                  <a:avLst>
                    <a:gd name="adj" fmla="val 5443"/>
                  </a:avLst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sz="1885" dirty="0"/>
                </a:p>
              </p:txBody>
            </p:sp>
            <p:sp>
              <p:nvSpPr>
                <p:cNvPr id="232" name="Rettangolo con angoli arrotondati 231">
                  <a:extLst>
                    <a:ext uri="{FF2B5EF4-FFF2-40B4-BE49-F238E27FC236}">
                      <a16:creationId xmlns:a16="http://schemas.microsoft.com/office/drawing/2014/main" id="{B6494A81-3B17-275F-7857-E9DF217D79D1}"/>
                    </a:ext>
                  </a:extLst>
                </p:cNvPr>
                <p:cNvSpPr/>
                <p:nvPr/>
              </p:nvSpPr>
              <p:spPr>
                <a:xfrm>
                  <a:off x="2890044" y="17818432"/>
                  <a:ext cx="13686696" cy="3029897"/>
                </a:xfrm>
                <a:prstGeom prst="roundRect">
                  <a:avLst>
                    <a:gd name="adj" fmla="val 5443"/>
                  </a:avLst>
                </a:prstGeom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sz="3204" dirty="0"/>
                </a:p>
              </p:txBody>
            </p:sp>
          </p:grpSp>
          <p:sp>
            <p:nvSpPr>
              <p:cNvPr id="230" name="CasellaDiTesto 229">
                <a:extLst>
                  <a:ext uri="{FF2B5EF4-FFF2-40B4-BE49-F238E27FC236}">
                    <a16:creationId xmlns:a16="http://schemas.microsoft.com/office/drawing/2014/main" id="{AE109DEC-D275-5043-0365-803C4FE9CABE}"/>
                  </a:ext>
                </a:extLst>
              </p:cNvPr>
              <p:cNvSpPr txBox="1"/>
              <p:nvPr/>
            </p:nvSpPr>
            <p:spPr>
              <a:xfrm>
                <a:off x="3960369" y="16700753"/>
                <a:ext cx="11911451" cy="10049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4005" dirty="0">
                    <a:solidFill>
                      <a:schemeClr val="bg1"/>
                    </a:solidFill>
                  </a:rPr>
                  <a:t>Leaves </a:t>
                </a:r>
                <a:r>
                  <a:rPr lang="it-IT" sz="4005" dirty="0" err="1">
                    <a:solidFill>
                      <a:schemeClr val="bg1"/>
                    </a:solidFill>
                  </a:rPr>
                  <a:t>meaning</a:t>
                </a:r>
                <a:endParaRPr lang="it-IT" sz="4005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28" name="CasellaDiTesto 227">
              <a:extLst>
                <a:ext uri="{FF2B5EF4-FFF2-40B4-BE49-F238E27FC236}">
                  <a16:creationId xmlns:a16="http://schemas.microsoft.com/office/drawing/2014/main" id="{38AE2FE5-0554-087C-A615-F31D5D73A71B}"/>
                </a:ext>
              </a:extLst>
            </p:cNvPr>
            <p:cNvSpPr txBox="1"/>
            <p:nvPr/>
          </p:nvSpPr>
          <p:spPr>
            <a:xfrm>
              <a:off x="20953979" y="15280900"/>
              <a:ext cx="9635227" cy="2062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3204" dirty="0"/>
                <a:t>Leaves </a:t>
              </a:r>
              <a:r>
                <a:rPr lang="it-IT" sz="3204" dirty="0" err="1"/>
                <a:t>represent</a:t>
              </a:r>
              <a:r>
                <a:rPr lang="it-IT" sz="3204" dirty="0"/>
                <a:t> the VPA </a:t>
              </a:r>
              <a:r>
                <a:rPr lang="it-IT" sz="3204" dirty="0" err="1"/>
                <a:t>states</a:t>
              </a:r>
              <a:r>
                <a:rPr lang="it-IT" sz="3204" dirty="0"/>
                <a:t> and </a:t>
              </a:r>
              <a:r>
                <a:rPr lang="it-IT" sz="3204" dirty="0" err="1"/>
                <a:t>throught</a:t>
              </a:r>
              <a:r>
                <a:rPr lang="it-IT" sz="3204" dirty="0"/>
                <a:t> Membership </a:t>
              </a:r>
              <a:r>
                <a:rPr lang="it-IT" sz="3204" dirty="0" err="1"/>
                <a:t>questions</a:t>
              </a:r>
              <a:r>
                <a:rPr lang="it-IT" sz="3204" dirty="0"/>
                <a:t>, </a:t>
              </a:r>
              <a:r>
                <a:rPr lang="it-IT" sz="3204" dirty="0" err="1"/>
                <a:t>we</a:t>
              </a:r>
              <a:r>
                <a:rPr lang="it-IT" sz="3204" dirty="0"/>
                <a:t> build the </a:t>
              </a:r>
              <a:r>
                <a:rPr lang="it-IT" sz="3204" dirty="0" err="1"/>
                <a:t>corresponding</a:t>
              </a:r>
              <a:r>
                <a:rPr lang="it-IT" sz="3204" dirty="0"/>
                <a:t> VPA</a:t>
              </a:r>
            </a:p>
          </p:txBody>
        </p:sp>
      </p:grpSp>
      <p:grpSp>
        <p:nvGrpSpPr>
          <p:cNvPr id="233" name="Gruppo 232">
            <a:extLst>
              <a:ext uri="{FF2B5EF4-FFF2-40B4-BE49-F238E27FC236}">
                <a16:creationId xmlns:a16="http://schemas.microsoft.com/office/drawing/2014/main" id="{C4FEE673-2C8C-38D8-F06D-8D6E0CB1918B}"/>
              </a:ext>
            </a:extLst>
          </p:cNvPr>
          <p:cNvGrpSpPr/>
          <p:nvPr/>
        </p:nvGrpSpPr>
        <p:grpSpPr>
          <a:xfrm>
            <a:off x="245978" y="37458705"/>
            <a:ext cx="7111934" cy="3649116"/>
            <a:chOff x="20859535" y="14478483"/>
            <a:chExt cx="9939290" cy="3696319"/>
          </a:xfrm>
        </p:grpSpPr>
        <p:grpSp>
          <p:nvGrpSpPr>
            <p:cNvPr id="234" name="Gruppo 233">
              <a:extLst>
                <a:ext uri="{FF2B5EF4-FFF2-40B4-BE49-F238E27FC236}">
                  <a16:creationId xmlns:a16="http://schemas.microsoft.com/office/drawing/2014/main" id="{47D4F0A3-38F1-F9CB-015C-8DA408799836}"/>
                </a:ext>
              </a:extLst>
            </p:cNvPr>
            <p:cNvGrpSpPr/>
            <p:nvPr/>
          </p:nvGrpSpPr>
          <p:grpSpPr>
            <a:xfrm>
              <a:off x="20859535" y="14478483"/>
              <a:ext cx="9939290" cy="3696319"/>
              <a:chOff x="2890044" y="16687798"/>
              <a:chExt cx="13686696" cy="5247359"/>
            </a:xfrm>
          </p:grpSpPr>
          <p:grpSp>
            <p:nvGrpSpPr>
              <p:cNvPr id="236" name="Gruppo 235">
                <a:extLst>
                  <a:ext uri="{FF2B5EF4-FFF2-40B4-BE49-F238E27FC236}">
                    <a16:creationId xmlns:a16="http://schemas.microsoft.com/office/drawing/2014/main" id="{E03A4507-14D2-FE47-6889-B0A1E3B5FF48}"/>
                  </a:ext>
                </a:extLst>
              </p:cNvPr>
              <p:cNvGrpSpPr/>
              <p:nvPr/>
            </p:nvGrpSpPr>
            <p:grpSpPr>
              <a:xfrm>
                <a:off x="2890044" y="16687798"/>
                <a:ext cx="13686696" cy="5247359"/>
                <a:chOff x="2890044" y="16687798"/>
                <a:chExt cx="13686696" cy="5247359"/>
              </a:xfrm>
            </p:grpSpPr>
            <p:sp>
              <p:nvSpPr>
                <p:cNvPr id="238" name="Rettangolo con angoli arrotondati 237">
                  <a:extLst>
                    <a:ext uri="{FF2B5EF4-FFF2-40B4-BE49-F238E27FC236}">
                      <a16:creationId xmlns:a16="http://schemas.microsoft.com/office/drawing/2014/main" id="{696D4D72-62B3-2233-FC20-5E4C8D17C3EB}"/>
                    </a:ext>
                  </a:extLst>
                </p:cNvPr>
                <p:cNvSpPr/>
                <p:nvPr/>
              </p:nvSpPr>
              <p:spPr>
                <a:xfrm>
                  <a:off x="2890044" y="16687798"/>
                  <a:ext cx="13686696" cy="5234404"/>
                </a:xfrm>
                <a:prstGeom prst="roundRect">
                  <a:avLst>
                    <a:gd name="adj" fmla="val 5443"/>
                  </a:avLst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sz="1885" dirty="0"/>
                </a:p>
              </p:txBody>
            </p:sp>
            <p:sp>
              <p:nvSpPr>
                <p:cNvPr id="239" name="Rettangolo con angoli arrotondati 238">
                  <a:extLst>
                    <a:ext uri="{FF2B5EF4-FFF2-40B4-BE49-F238E27FC236}">
                      <a16:creationId xmlns:a16="http://schemas.microsoft.com/office/drawing/2014/main" id="{03BF3B4C-C8AA-49A7-EF9D-FC4570A20921}"/>
                    </a:ext>
                  </a:extLst>
                </p:cNvPr>
                <p:cNvSpPr/>
                <p:nvPr/>
              </p:nvSpPr>
              <p:spPr>
                <a:xfrm>
                  <a:off x="2890044" y="17945098"/>
                  <a:ext cx="13686696" cy="3990059"/>
                </a:xfrm>
                <a:prstGeom prst="roundRect">
                  <a:avLst>
                    <a:gd name="adj" fmla="val 5443"/>
                  </a:avLst>
                </a:prstGeom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sz="3204" dirty="0"/>
                </a:p>
              </p:txBody>
            </p:sp>
          </p:grpSp>
          <p:sp>
            <p:nvSpPr>
              <p:cNvPr id="237" name="CasellaDiTesto 236">
                <a:extLst>
                  <a:ext uri="{FF2B5EF4-FFF2-40B4-BE49-F238E27FC236}">
                    <a16:creationId xmlns:a16="http://schemas.microsoft.com/office/drawing/2014/main" id="{D5D50A89-098E-68ED-9655-61FB6EA99EEB}"/>
                  </a:ext>
                </a:extLst>
              </p:cNvPr>
              <p:cNvSpPr txBox="1"/>
              <p:nvPr/>
            </p:nvSpPr>
            <p:spPr>
              <a:xfrm>
                <a:off x="3960369" y="16700753"/>
                <a:ext cx="11911451" cy="1310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5406" dirty="0" err="1">
                    <a:solidFill>
                      <a:schemeClr val="bg1"/>
                    </a:solidFill>
                  </a:rPr>
                  <a:t>References</a:t>
                </a:r>
                <a:endParaRPr lang="it-IT" sz="5406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35" name="CasellaDiTesto 234">
              <a:extLst>
                <a:ext uri="{FF2B5EF4-FFF2-40B4-BE49-F238E27FC236}">
                  <a16:creationId xmlns:a16="http://schemas.microsoft.com/office/drawing/2014/main" id="{5DD53E07-00C2-10D6-30CD-0D30C38AF041}"/>
                </a:ext>
              </a:extLst>
            </p:cNvPr>
            <p:cNvSpPr txBox="1"/>
            <p:nvPr/>
          </p:nvSpPr>
          <p:spPr>
            <a:xfrm>
              <a:off x="21004802" y="15521465"/>
              <a:ext cx="9481287" cy="592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it-IT" sz="3204" dirty="0"/>
            </a:p>
          </p:txBody>
        </p:sp>
      </p:grpSp>
      <p:grpSp>
        <p:nvGrpSpPr>
          <p:cNvPr id="57" name="Gruppo 56">
            <a:extLst>
              <a:ext uri="{FF2B5EF4-FFF2-40B4-BE49-F238E27FC236}">
                <a16:creationId xmlns:a16="http://schemas.microsoft.com/office/drawing/2014/main" id="{8FCDEB92-C5EB-9D16-083C-0F0F3500B79F}"/>
              </a:ext>
            </a:extLst>
          </p:cNvPr>
          <p:cNvGrpSpPr/>
          <p:nvPr/>
        </p:nvGrpSpPr>
        <p:grpSpPr>
          <a:xfrm>
            <a:off x="220182" y="39095222"/>
            <a:ext cx="4625392" cy="3204866"/>
            <a:chOff x="7423216" y="36399019"/>
            <a:chExt cx="4620056" cy="3201169"/>
          </a:xfrm>
        </p:grpSpPr>
        <p:grpSp>
          <p:nvGrpSpPr>
            <p:cNvPr id="241" name="Gruppo 240">
              <a:extLst>
                <a:ext uri="{FF2B5EF4-FFF2-40B4-BE49-F238E27FC236}">
                  <a16:creationId xmlns:a16="http://schemas.microsoft.com/office/drawing/2014/main" id="{5E30E677-47CE-5A1E-B79F-E297675EE3FA}"/>
                </a:ext>
              </a:extLst>
            </p:cNvPr>
            <p:cNvGrpSpPr/>
            <p:nvPr/>
          </p:nvGrpSpPr>
          <p:grpSpPr>
            <a:xfrm>
              <a:off x="7423216" y="36399019"/>
              <a:ext cx="4620056" cy="3201169"/>
              <a:chOff x="2890044" y="16687798"/>
              <a:chExt cx="13686696" cy="4148909"/>
            </a:xfrm>
          </p:grpSpPr>
          <p:grpSp>
            <p:nvGrpSpPr>
              <p:cNvPr id="243" name="Gruppo 242">
                <a:extLst>
                  <a:ext uri="{FF2B5EF4-FFF2-40B4-BE49-F238E27FC236}">
                    <a16:creationId xmlns:a16="http://schemas.microsoft.com/office/drawing/2014/main" id="{45A4D9BE-926A-1A0F-238F-E188314EF378}"/>
                  </a:ext>
                </a:extLst>
              </p:cNvPr>
              <p:cNvGrpSpPr/>
              <p:nvPr/>
            </p:nvGrpSpPr>
            <p:grpSpPr>
              <a:xfrm>
                <a:off x="2890044" y="16687798"/>
                <a:ext cx="13686696" cy="4148909"/>
                <a:chOff x="2890044" y="16687798"/>
                <a:chExt cx="13686696" cy="4148909"/>
              </a:xfrm>
            </p:grpSpPr>
            <p:sp>
              <p:nvSpPr>
                <p:cNvPr id="245" name="Rettangolo con angoli arrotondati 244">
                  <a:extLst>
                    <a:ext uri="{FF2B5EF4-FFF2-40B4-BE49-F238E27FC236}">
                      <a16:creationId xmlns:a16="http://schemas.microsoft.com/office/drawing/2014/main" id="{7BAEEF62-A478-7CE3-73C9-3B3069EC3672}"/>
                    </a:ext>
                  </a:extLst>
                </p:cNvPr>
                <p:cNvSpPr/>
                <p:nvPr/>
              </p:nvSpPr>
              <p:spPr>
                <a:xfrm>
                  <a:off x="2890044" y="16687798"/>
                  <a:ext cx="13686696" cy="4148908"/>
                </a:xfrm>
                <a:prstGeom prst="roundRect">
                  <a:avLst>
                    <a:gd name="adj" fmla="val 5443"/>
                  </a:avLst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sz="1885" dirty="0"/>
                </a:p>
              </p:txBody>
            </p:sp>
            <p:sp>
              <p:nvSpPr>
                <p:cNvPr id="246" name="Rettangolo con angoli arrotondati 245">
                  <a:extLst>
                    <a:ext uri="{FF2B5EF4-FFF2-40B4-BE49-F238E27FC236}">
                      <a16:creationId xmlns:a16="http://schemas.microsoft.com/office/drawing/2014/main" id="{1709C190-0563-89AE-2C1E-2CB7113F0794}"/>
                    </a:ext>
                  </a:extLst>
                </p:cNvPr>
                <p:cNvSpPr/>
                <p:nvPr/>
              </p:nvSpPr>
              <p:spPr>
                <a:xfrm>
                  <a:off x="2890044" y="17945101"/>
                  <a:ext cx="13686696" cy="2891606"/>
                </a:xfrm>
                <a:prstGeom prst="roundRect">
                  <a:avLst>
                    <a:gd name="adj" fmla="val 5443"/>
                  </a:avLst>
                </a:prstGeom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sz="3204" dirty="0"/>
                </a:p>
              </p:txBody>
            </p:sp>
          </p:grpSp>
          <p:sp>
            <p:nvSpPr>
              <p:cNvPr id="244" name="CasellaDiTesto 243">
                <a:extLst>
                  <a:ext uri="{FF2B5EF4-FFF2-40B4-BE49-F238E27FC236}">
                    <a16:creationId xmlns:a16="http://schemas.microsoft.com/office/drawing/2014/main" id="{2B4053CD-F57A-9FE3-AB64-013B642A353E}"/>
                  </a:ext>
                </a:extLst>
              </p:cNvPr>
              <p:cNvSpPr txBox="1"/>
              <p:nvPr/>
            </p:nvSpPr>
            <p:spPr>
              <a:xfrm>
                <a:off x="3960369" y="16700753"/>
                <a:ext cx="11911452" cy="11978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5406" dirty="0">
                    <a:solidFill>
                      <a:schemeClr val="bg1"/>
                    </a:solidFill>
                  </a:rPr>
                  <a:t>Demo</a:t>
                </a:r>
              </a:p>
            </p:txBody>
          </p:sp>
        </p:grpSp>
        <p:pic>
          <p:nvPicPr>
            <p:cNvPr id="1032" name="Picture 8" descr="QR Codes As A Marketing Tool">
              <a:extLst>
                <a:ext uri="{FF2B5EF4-FFF2-40B4-BE49-F238E27FC236}">
                  <a16:creationId xmlns:a16="http://schemas.microsoft.com/office/drawing/2014/main" id="{61D10A11-9F59-B0DA-9D57-8528FE3A2B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29930" y="37501162"/>
              <a:ext cx="1990889" cy="19791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Démo - Icônes ordinateur gratuites">
              <a:extLst>
                <a:ext uri="{FF2B5EF4-FFF2-40B4-BE49-F238E27FC236}">
                  <a16:creationId xmlns:a16="http://schemas.microsoft.com/office/drawing/2014/main" id="{6ED81563-3BA8-205C-A4BB-FE0ACF3BA2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09096" y="37645386"/>
              <a:ext cx="1834954" cy="18349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8" name="Gruppo 57">
            <a:extLst>
              <a:ext uri="{FF2B5EF4-FFF2-40B4-BE49-F238E27FC236}">
                <a16:creationId xmlns:a16="http://schemas.microsoft.com/office/drawing/2014/main" id="{A78A2AF3-4DE6-1A06-A785-7670E155DB72}"/>
              </a:ext>
            </a:extLst>
          </p:cNvPr>
          <p:cNvGrpSpPr/>
          <p:nvPr/>
        </p:nvGrpSpPr>
        <p:grpSpPr>
          <a:xfrm>
            <a:off x="9669229" y="18359320"/>
            <a:ext cx="10936754" cy="6085125"/>
            <a:chOff x="8247001" y="16760917"/>
            <a:chExt cx="10924138" cy="6078105"/>
          </a:xfrm>
        </p:grpSpPr>
        <p:grpSp>
          <p:nvGrpSpPr>
            <p:cNvPr id="8" name="Gruppo 7">
              <a:extLst>
                <a:ext uri="{FF2B5EF4-FFF2-40B4-BE49-F238E27FC236}">
                  <a16:creationId xmlns:a16="http://schemas.microsoft.com/office/drawing/2014/main" id="{8887421B-C5F1-0135-52BB-A6F812F8AE4E}"/>
                </a:ext>
              </a:extLst>
            </p:cNvPr>
            <p:cNvGrpSpPr/>
            <p:nvPr/>
          </p:nvGrpSpPr>
          <p:grpSpPr>
            <a:xfrm>
              <a:off x="8247001" y="16760917"/>
              <a:ext cx="10924138" cy="6078105"/>
              <a:chOff x="7588081" y="15254975"/>
              <a:chExt cx="10924138" cy="6078105"/>
            </a:xfrm>
          </p:grpSpPr>
          <p:grpSp>
            <p:nvGrpSpPr>
              <p:cNvPr id="45" name="Gruppo 44">
                <a:extLst>
                  <a:ext uri="{FF2B5EF4-FFF2-40B4-BE49-F238E27FC236}">
                    <a16:creationId xmlns:a16="http://schemas.microsoft.com/office/drawing/2014/main" id="{075CF4B1-FE9D-FBC8-44C4-DF5864B7BE14}"/>
                  </a:ext>
                </a:extLst>
              </p:cNvPr>
              <p:cNvGrpSpPr/>
              <p:nvPr/>
            </p:nvGrpSpPr>
            <p:grpSpPr>
              <a:xfrm>
                <a:off x="7588081" y="15254975"/>
                <a:ext cx="10924138" cy="6078105"/>
                <a:chOff x="3013564" y="13668119"/>
                <a:chExt cx="9683853" cy="5416518"/>
              </a:xfrm>
            </p:grpSpPr>
            <p:sp>
              <p:nvSpPr>
                <p:cNvPr id="132" name="Rettangolo con angoli arrotondati 131">
                  <a:extLst>
                    <a:ext uri="{FF2B5EF4-FFF2-40B4-BE49-F238E27FC236}">
                      <a16:creationId xmlns:a16="http://schemas.microsoft.com/office/drawing/2014/main" id="{669ACC1F-F26E-0FDA-B595-D9F6218C6ECA}"/>
                    </a:ext>
                  </a:extLst>
                </p:cNvPr>
                <p:cNvSpPr/>
                <p:nvPr/>
              </p:nvSpPr>
              <p:spPr>
                <a:xfrm>
                  <a:off x="3013564" y="13668119"/>
                  <a:ext cx="9683853" cy="5416518"/>
                </a:xfrm>
                <a:prstGeom prst="roundRect">
                  <a:avLst>
                    <a:gd name="adj" fmla="val 5891"/>
                  </a:avLst>
                </a:prstGeom>
                <a:ln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sz="1885" dirty="0">
                    <a:solidFill>
                      <a:srgbClr val="FFC000"/>
                    </a:solidFill>
                  </a:endParaRPr>
                </a:p>
              </p:txBody>
            </p:sp>
            <p:sp>
              <p:nvSpPr>
                <p:cNvPr id="40" name="CasellaDiTesto 39">
                  <a:extLst>
                    <a:ext uri="{FF2B5EF4-FFF2-40B4-BE49-F238E27FC236}">
                      <a16:creationId xmlns:a16="http://schemas.microsoft.com/office/drawing/2014/main" id="{B560B325-5D48-9B85-422E-E24EA86544D4}"/>
                    </a:ext>
                  </a:extLst>
                </p:cNvPr>
                <p:cNvSpPr txBox="1"/>
                <p:nvPr/>
              </p:nvSpPr>
              <p:spPr>
                <a:xfrm>
                  <a:off x="3627585" y="15248415"/>
                  <a:ext cx="3888131" cy="139880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it-IT" sz="3204" dirty="0"/>
                    <a:t>G :=</a:t>
                  </a:r>
                </a:p>
                <a:p>
                  <a:r>
                    <a:rPr lang="it-IT" sz="3204" dirty="0"/>
                    <a:t>  d(XML) = Text + DIV</a:t>
                  </a:r>
                </a:p>
                <a:p>
                  <a:r>
                    <a:rPr lang="it-IT" sz="3204" dirty="0"/>
                    <a:t>  d(DIV) = Text + DIV</a:t>
                  </a:r>
                </a:p>
              </p:txBody>
            </p:sp>
            <p:pic>
              <p:nvPicPr>
                <p:cNvPr id="44" name="Elemento grafico 43">
                  <a:extLst>
                    <a:ext uri="{FF2B5EF4-FFF2-40B4-BE49-F238E27FC236}">
                      <a16:creationId xmlns:a16="http://schemas.microsoft.com/office/drawing/2014/main" id="{FB9D07D3-6215-BEE7-C35B-C517A0F511F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0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467616" y="15292058"/>
                  <a:ext cx="2942001" cy="3747694"/>
                </a:xfrm>
                <a:prstGeom prst="rect">
                  <a:avLst/>
                </a:prstGeom>
              </p:spPr>
            </p:pic>
          </p:grpSp>
          <p:sp>
            <p:nvSpPr>
              <p:cNvPr id="96" name="CasellaDiTesto 95">
                <a:extLst>
                  <a:ext uri="{FF2B5EF4-FFF2-40B4-BE49-F238E27FC236}">
                    <a16:creationId xmlns:a16="http://schemas.microsoft.com/office/drawing/2014/main" id="{54BB6F18-4F13-0BFD-443F-A66F490B791A}"/>
                  </a:ext>
                </a:extLst>
              </p:cNvPr>
              <p:cNvSpPr txBox="1"/>
              <p:nvPr/>
            </p:nvSpPr>
            <p:spPr>
              <a:xfrm>
                <a:off x="8049730" y="18708480"/>
                <a:ext cx="839994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3204" dirty="0"/>
                  <a:t>d : X → &lt;X&gt; RULE &lt;/X&gt;</a:t>
                </a:r>
              </a:p>
            </p:txBody>
          </p:sp>
          <p:sp>
            <p:nvSpPr>
              <p:cNvPr id="107" name="CasellaDiTesto 106">
                <a:extLst>
                  <a:ext uri="{FF2B5EF4-FFF2-40B4-BE49-F238E27FC236}">
                    <a16:creationId xmlns:a16="http://schemas.microsoft.com/office/drawing/2014/main" id="{32B0418F-ECF4-90DC-9493-D5F1683C22DB}"/>
                  </a:ext>
                </a:extLst>
              </p:cNvPr>
              <p:cNvSpPr txBox="1"/>
              <p:nvPr/>
            </p:nvSpPr>
            <p:spPr>
              <a:xfrm>
                <a:off x="8049730" y="19571026"/>
                <a:ext cx="6992607" cy="10772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it-IT" sz="3204" dirty="0" err="1"/>
                  <a:t>Example</a:t>
                </a:r>
                <a:r>
                  <a:rPr lang="it-IT" sz="3204" dirty="0"/>
                  <a:t>: </a:t>
                </a:r>
              </a:p>
              <a:p>
                <a:r>
                  <a:rPr lang="it-IT" sz="3204" dirty="0"/>
                  <a:t>&lt;XML&gt;&lt;DIV&gt;Text&lt;/DIV&gt;&lt;/XML&gt; ∈ G </a:t>
                </a:r>
              </a:p>
            </p:txBody>
          </p:sp>
        </p:grpSp>
        <p:sp>
          <p:nvSpPr>
            <p:cNvPr id="257" name="Rettangolo con angoli arrotondati 256">
              <a:extLst>
                <a:ext uri="{FF2B5EF4-FFF2-40B4-BE49-F238E27FC236}">
                  <a16:creationId xmlns:a16="http://schemas.microsoft.com/office/drawing/2014/main" id="{810B9AAF-E11D-7AD2-C3F7-96E8F013ED12}"/>
                </a:ext>
              </a:extLst>
            </p:cNvPr>
            <p:cNvSpPr/>
            <p:nvPr/>
          </p:nvSpPr>
          <p:spPr>
            <a:xfrm>
              <a:off x="8561127" y="17022708"/>
              <a:ext cx="10285352" cy="1413402"/>
            </a:xfrm>
            <a:prstGeom prst="roundRect">
              <a:avLst>
                <a:gd name="adj" fmla="val 5443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4806" dirty="0">
                  <a:solidFill>
                    <a:schemeClr val="bg1"/>
                  </a:solidFill>
                </a:rPr>
                <a:t>An XML </a:t>
              </a:r>
              <a:r>
                <a:rPr lang="it-IT" sz="4806" dirty="0" err="1">
                  <a:solidFill>
                    <a:schemeClr val="bg1"/>
                  </a:solidFill>
                </a:rPr>
                <a:t>grammar</a:t>
              </a:r>
              <a:r>
                <a:rPr lang="it-IT" sz="4806" dirty="0">
                  <a:solidFill>
                    <a:schemeClr val="bg1"/>
                  </a:solidFill>
                </a:rPr>
                <a:t> to LEARN</a:t>
              </a:r>
            </a:p>
          </p:txBody>
        </p:sp>
      </p:grpSp>
      <p:pic>
        <p:nvPicPr>
          <p:cNvPr id="62" name="Immagine 61">
            <a:extLst>
              <a:ext uri="{FF2B5EF4-FFF2-40B4-BE49-F238E27FC236}">
                <a16:creationId xmlns:a16="http://schemas.microsoft.com/office/drawing/2014/main" id="{E614ED99-61FB-FD92-361F-6108463464CF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4236" y="20193511"/>
            <a:ext cx="1290461" cy="1290461"/>
          </a:xfrm>
          <a:prstGeom prst="rect">
            <a:avLst/>
          </a:prstGeom>
        </p:spPr>
      </p:pic>
      <p:grpSp>
        <p:nvGrpSpPr>
          <p:cNvPr id="279" name="Gruppo 278">
            <a:extLst>
              <a:ext uri="{FF2B5EF4-FFF2-40B4-BE49-F238E27FC236}">
                <a16:creationId xmlns:a16="http://schemas.microsoft.com/office/drawing/2014/main" id="{9AFA3F01-34CD-939E-D823-438815AD5D3C}"/>
              </a:ext>
            </a:extLst>
          </p:cNvPr>
          <p:cNvGrpSpPr/>
          <p:nvPr/>
        </p:nvGrpSpPr>
        <p:grpSpPr>
          <a:xfrm>
            <a:off x="22497347" y="28071258"/>
            <a:ext cx="6583056" cy="3277696"/>
            <a:chOff x="20859535" y="14478486"/>
            <a:chExt cx="9939290" cy="2419412"/>
          </a:xfrm>
        </p:grpSpPr>
        <p:grpSp>
          <p:nvGrpSpPr>
            <p:cNvPr id="280" name="Gruppo 279">
              <a:extLst>
                <a:ext uri="{FF2B5EF4-FFF2-40B4-BE49-F238E27FC236}">
                  <a16:creationId xmlns:a16="http://schemas.microsoft.com/office/drawing/2014/main" id="{CC686B65-13B2-55E9-4E63-CD2AED6660C2}"/>
                </a:ext>
              </a:extLst>
            </p:cNvPr>
            <p:cNvGrpSpPr/>
            <p:nvPr/>
          </p:nvGrpSpPr>
          <p:grpSpPr>
            <a:xfrm>
              <a:off x="20859535" y="14478486"/>
              <a:ext cx="9939290" cy="2419412"/>
              <a:chOff x="2890044" y="16687800"/>
              <a:chExt cx="13686696" cy="3434639"/>
            </a:xfrm>
          </p:grpSpPr>
          <p:grpSp>
            <p:nvGrpSpPr>
              <p:cNvPr id="282" name="Gruppo 281">
                <a:extLst>
                  <a:ext uri="{FF2B5EF4-FFF2-40B4-BE49-F238E27FC236}">
                    <a16:creationId xmlns:a16="http://schemas.microsoft.com/office/drawing/2014/main" id="{BC9148E5-2E3C-9A2A-E736-E7A2661FC226}"/>
                  </a:ext>
                </a:extLst>
              </p:cNvPr>
              <p:cNvGrpSpPr/>
              <p:nvPr/>
            </p:nvGrpSpPr>
            <p:grpSpPr>
              <a:xfrm>
                <a:off x="2890044" y="16687800"/>
                <a:ext cx="13686696" cy="3434639"/>
                <a:chOff x="2890044" y="16687800"/>
                <a:chExt cx="13686696" cy="3434639"/>
              </a:xfrm>
            </p:grpSpPr>
            <p:sp>
              <p:nvSpPr>
                <p:cNvPr id="284" name="Rettangolo con angoli arrotondati 283">
                  <a:extLst>
                    <a:ext uri="{FF2B5EF4-FFF2-40B4-BE49-F238E27FC236}">
                      <a16:creationId xmlns:a16="http://schemas.microsoft.com/office/drawing/2014/main" id="{C3C94A84-D2B4-DF2A-7894-20F83C47277C}"/>
                    </a:ext>
                  </a:extLst>
                </p:cNvPr>
                <p:cNvSpPr/>
                <p:nvPr/>
              </p:nvSpPr>
              <p:spPr>
                <a:xfrm>
                  <a:off x="2890044" y="16687800"/>
                  <a:ext cx="13686696" cy="3351083"/>
                </a:xfrm>
                <a:prstGeom prst="roundRect">
                  <a:avLst>
                    <a:gd name="adj" fmla="val 5443"/>
                  </a:avLst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sz="1885" dirty="0"/>
                </a:p>
              </p:txBody>
            </p:sp>
            <p:sp>
              <p:nvSpPr>
                <p:cNvPr id="285" name="Rettangolo con angoli arrotondati 284">
                  <a:extLst>
                    <a:ext uri="{FF2B5EF4-FFF2-40B4-BE49-F238E27FC236}">
                      <a16:creationId xmlns:a16="http://schemas.microsoft.com/office/drawing/2014/main" id="{706EA8F3-8E4D-F356-A3BC-000343A7DC1F}"/>
                    </a:ext>
                  </a:extLst>
                </p:cNvPr>
                <p:cNvSpPr/>
                <p:nvPr/>
              </p:nvSpPr>
              <p:spPr>
                <a:xfrm>
                  <a:off x="2890044" y="17507597"/>
                  <a:ext cx="13686696" cy="2614842"/>
                </a:xfrm>
                <a:prstGeom prst="roundRect">
                  <a:avLst>
                    <a:gd name="adj" fmla="val 5443"/>
                  </a:avLst>
                </a:prstGeom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sz="3204" dirty="0"/>
                </a:p>
              </p:txBody>
            </p:sp>
          </p:grpSp>
          <p:sp>
            <p:nvSpPr>
              <p:cNvPr id="283" name="CasellaDiTesto 282">
                <a:extLst>
                  <a:ext uri="{FF2B5EF4-FFF2-40B4-BE49-F238E27FC236}">
                    <a16:creationId xmlns:a16="http://schemas.microsoft.com/office/drawing/2014/main" id="{4F86B2B8-D4FF-40BE-CD19-CEBD7C75C26F}"/>
                  </a:ext>
                </a:extLst>
              </p:cNvPr>
              <p:cNvSpPr txBox="1"/>
              <p:nvPr/>
            </p:nvSpPr>
            <p:spPr>
              <a:xfrm>
                <a:off x="3393094" y="16755678"/>
                <a:ext cx="12746423" cy="7426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4005" dirty="0">
                    <a:solidFill>
                      <a:schemeClr val="bg1"/>
                    </a:solidFill>
                  </a:rPr>
                  <a:t>LCA</a:t>
                </a:r>
              </a:p>
            </p:txBody>
          </p:sp>
        </p:grpSp>
        <p:sp>
          <p:nvSpPr>
            <p:cNvPr id="281" name="CasellaDiTesto 280">
              <a:extLst>
                <a:ext uri="{FF2B5EF4-FFF2-40B4-BE49-F238E27FC236}">
                  <a16:creationId xmlns:a16="http://schemas.microsoft.com/office/drawing/2014/main" id="{B0EDF1DF-B2DB-EC69-2E6D-0DF581B20E96}"/>
                </a:ext>
              </a:extLst>
            </p:cNvPr>
            <p:cNvSpPr txBox="1"/>
            <p:nvPr/>
          </p:nvSpPr>
          <p:spPr>
            <a:xfrm>
              <a:off x="20953980" y="15280900"/>
              <a:ext cx="9436985" cy="4321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3204" dirty="0"/>
                <a:t>…</a:t>
              </a:r>
            </a:p>
          </p:txBody>
        </p:sp>
      </p:grpSp>
      <p:pic>
        <p:nvPicPr>
          <p:cNvPr id="64" name="Elemento grafico 63">
            <a:extLst>
              <a:ext uri="{FF2B5EF4-FFF2-40B4-BE49-F238E27FC236}">
                <a16:creationId xmlns:a16="http://schemas.microsoft.com/office/drawing/2014/main" id="{D0DF5073-6D7C-814D-BEF3-68A28C9F9C02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13637115" y="31338799"/>
            <a:ext cx="12468277" cy="7091359"/>
          </a:xfrm>
          <a:prstGeom prst="rect">
            <a:avLst/>
          </a:prstGeom>
        </p:spPr>
      </p:pic>
      <p:pic>
        <p:nvPicPr>
          <p:cNvPr id="302" name="Picture 8" descr="QR Codes As A Marketing Tool">
            <a:extLst>
              <a:ext uri="{FF2B5EF4-FFF2-40B4-BE49-F238E27FC236}">
                <a16:creationId xmlns:a16="http://schemas.microsoft.com/office/drawing/2014/main" id="{EE519B93-6148-4EC8-475D-8FBB32D174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5794" y="38731758"/>
            <a:ext cx="1993188" cy="1981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8309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7" name="Gruppo 286">
            <a:extLst>
              <a:ext uri="{FF2B5EF4-FFF2-40B4-BE49-F238E27FC236}">
                <a16:creationId xmlns:a16="http://schemas.microsoft.com/office/drawing/2014/main" id="{4C8631C8-5D04-AA95-B20B-C3734F8462F5}"/>
              </a:ext>
            </a:extLst>
          </p:cNvPr>
          <p:cNvGrpSpPr/>
          <p:nvPr/>
        </p:nvGrpSpPr>
        <p:grpSpPr>
          <a:xfrm>
            <a:off x="10812847" y="30481735"/>
            <a:ext cx="7278849" cy="4647559"/>
            <a:chOff x="20859535" y="14478487"/>
            <a:chExt cx="9939290" cy="2873493"/>
          </a:xfrm>
        </p:grpSpPr>
        <p:grpSp>
          <p:nvGrpSpPr>
            <p:cNvPr id="288" name="Gruppo 287">
              <a:extLst>
                <a:ext uri="{FF2B5EF4-FFF2-40B4-BE49-F238E27FC236}">
                  <a16:creationId xmlns:a16="http://schemas.microsoft.com/office/drawing/2014/main" id="{9896CBCD-7EFC-4F04-0C26-A69F2F8BAC72}"/>
                </a:ext>
              </a:extLst>
            </p:cNvPr>
            <p:cNvGrpSpPr/>
            <p:nvPr/>
          </p:nvGrpSpPr>
          <p:grpSpPr>
            <a:xfrm>
              <a:off x="20859535" y="14478487"/>
              <a:ext cx="9939290" cy="2873493"/>
              <a:chOff x="2890044" y="16687800"/>
              <a:chExt cx="13686696" cy="4079260"/>
            </a:xfrm>
          </p:grpSpPr>
          <p:grpSp>
            <p:nvGrpSpPr>
              <p:cNvPr id="290" name="Gruppo 289">
                <a:extLst>
                  <a:ext uri="{FF2B5EF4-FFF2-40B4-BE49-F238E27FC236}">
                    <a16:creationId xmlns:a16="http://schemas.microsoft.com/office/drawing/2014/main" id="{7F369E27-2AC7-7046-BA14-15135CA73DA2}"/>
                  </a:ext>
                </a:extLst>
              </p:cNvPr>
              <p:cNvGrpSpPr/>
              <p:nvPr/>
            </p:nvGrpSpPr>
            <p:grpSpPr>
              <a:xfrm>
                <a:off x="2890044" y="16687800"/>
                <a:ext cx="13686696" cy="4079260"/>
                <a:chOff x="2890044" y="16687800"/>
                <a:chExt cx="13686696" cy="4079260"/>
              </a:xfrm>
            </p:grpSpPr>
            <p:sp>
              <p:nvSpPr>
                <p:cNvPr id="292" name="Rettangolo con angoli arrotondati 291">
                  <a:extLst>
                    <a:ext uri="{FF2B5EF4-FFF2-40B4-BE49-F238E27FC236}">
                      <a16:creationId xmlns:a16="http://schemas.microsoft.com/office/drawing/2014/main" id="{73C1B84D-BD69-BE5C-CB10-D13787ED7789}"/>
                    </a:ext>
                  </a:extLst>
                </p:cNvPr>
                <p:cNvSpPr/>
                <p:nvPr/>
              </p:nvSpPr>
              <p:spPr>
                <a:xfrm>
                  <a:off x="2890044" y="16687800"/>
                  <a:ext cx="13686696" cy="3351083"/>
                </a:xfrm>
                <a:prstGeom prst="roundRect">
                  <a:avLst>
                    <a:gd name="adj" fmla="val 5443"/>
                  </a:avLst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sz="1885" dirty="0"/>
                </a:p>
              </p:txBody>
            </p:sp>
            <p:sp>
              <p:nvSpPr>
                <p:cNvPr id="293" name="Rettangolo con angoli arrotondati 292">
                  <a:extLst>
                    <a:ext uri="{FF2B5EF4-FFF2-40B4-BE49-F238E27FC236}">
                      <a16:creationId xmlns:a16="http://schemas.microsoft.com/office/drawing/2014/main" id="{DF3BA199-39C8-70F7-806D-2DC806B773E8}"/>
                    </a:ext>
                  </a:extLst>
                </p:cNvPr>
                <p:cNvSpPr/>
                <p:nvPr/>
              </p:nvSpPr>
              <p:spPr>
                <a:xfrm>
                  <a:off x="2890044" y="17361676"/>
                  <a:ext cx="13686696" cy="3405384"/>
                </a:xfrm>
                <a:prstGeom prst="roundRect">
                  <a:avLst>
                    <a:gd name="adj" fmla="val 5443"/>
                  </a:avLst>
                </a:prstGeom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sz="3204" dirty="0"/>
                </a:p>
              </p:txBody>
            </p:sp>
          </p:grpSp>
          <p:sp>
            <p:nvSpPr>
              <p:cNvPr id="291" name="CasellaDiTesto 290">
                <a:extLst>
                  <a:ext uri="{FF2B5EF4-FFF2-40B4-BE49-F238E27FC236}">
                    <a16:creationId xmlns:a16="http://schemas.microsoft.com/office/drawing/2014/main" id="{301D9CE4-855E-D4A0-53A5-62B0E7D20309}"/>
                  </a:ext>
                </a:extLst>
              </p:cNvPr>
              <p:cNvSpPr txBox="1"/>
              <p:nvPr/>
            </p:nvSpPr>
            <p:spPr>
              <a:xfrm>
                <a:off x="3960370" y="16700753"/>
                <a:ext cx="11911450" cy="622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4005" dirty="0">
                    <a:solidFill>
                      <a:schemeClr val="bg1"/>
                    </a:solidFill>
                  </a:rPr>
                  <a:t>VPA from Disc. </a:t>
                </a:r>
                <a:r>
                  <a:rPr lang="it-IT" sz="4005" dirty="0" err="1">
                    <a:solidFill>
                      <a:schemeClr val="bg1"/>
                    </a:solidFill>
                  </a:rPr>
                  <a:t>Tree</a:t>
                </a:r>
                <a:r>
                  <a:rPr lang="it-IT" sz="4005" dirty="0">
                    <a:solidFill>
                      <a:schemeClr val="bg1"/>
                    </a:solidFill>
                  </a:rPr>
                  <a:t> ?</a:t>
                </a:r>
              </a:p>
            </p:txBody>
          </p:sp>
        </p:grpSp>
        <p:sp>
          <p:nvSpPr>
            <p:cNvPr id="289" name="CasellaDiTesto 288">
              <a:extLst>
                <a:ext uri="{FF2B5EF4-FFF2-40B4-BE49-F238E27FC236}">
                  <a16:creationId xmlns:a16="http://schemas.microsoft.com/office/drawing/2014/main" id="{31BBFC0A-C8EB-8609-B7EF-AF54EAC79FAE}"/>
                </a:ext>
              </a:extLst>
            </p:cNvPr>
            <p:cNvSpPr txBox="1"/>
            <p:nvPr/>
          </p:nvSpPr>
          <p:spPr>
            <a:xfrm>
              <a:off x="21015239" y="15062439"/>
              <a:ext cx="9436986" cy="21911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3204" dirty="0"/>
                <a:t>From </a:t>
              </a:r>
              <a:r>
                <a:rPr lang="it-IT" sz="3204" dirty="0" err="1"/>
                <a:t>this</a:t>
              </a:r>
              <a:r>
                <a:rPr lang="it-IT" sz="3204" dirty="0"/>
                <a:t> discriminator </a:t>
              </a:r>
              <a:r>
                <a:rPr lang="it-IT" sz="3204" dirty="0" err="1"/>
                <a:t>tree</a:t>
              </a:r>
              <a:r>
                <a:rPr lang="it-IT" sz="3204" dirty="0"/>
                <a:t>, </a:t>
              </a:r>
              <a:r>
                <a:rPr lang="it-IT" sz="3204" dirty="0" err="1"/>
                <a:t>we</a:t>
              </a:r>
              <a:r>
                <a:rPr lang="it-IT" sz="3204" dirty="0"/>
                <a:t> can </a:t>
              </a:r>
              <a:r>
                <a:rPr lang="it-IT" sz="3204" dirty="0" err="1"/>
                <a:t>buildthe</a:t>
              </a:r>
              <a:r>
                <a:rPr lang="it-IT" sz="3204" dirty="0"/>
                <a:t> </a:t>
              </a:r>
              <a:r>
                <a:rPr lang="it-IT" sz="3204" dirty="0" err="1"/>
                <a:t>same</a:t>
              </a:r>
              <a:r>
                <a:rPr lang="it-IT" sz="3204" dirty="0"/>
                <a:t> VPA for the </a:t>
              </a:r>
              <a:r>
                <a:rPr lang="it-IT" sz="3204" dirty="0" err="1"/>
                <a:t>grammar</a:t>
              </a:r>
              <a:r>
                <a:rPr lang="it-IT" sz="3204" dirty="0"/>
                <a:t> </a:t>
              </a:r>
              <a:r>
                <a:rPr lang="it-IT" sz="3204" b="1" dirty="0"/>
                <a:t>G</a:t>
              </a:r>
              <a:r>
                <a:rPr lang="it-IT" sz="3204" dirty="0"/>
                <a:t>. </a:t>
              </a:r>
              <a:r>
                <a:rPr lang="it-IT" sz="3204" dirty="0" err="1"/>
                <a:t>Where</a:t>
              </a:r>
              <a:r>
                <a:rPr lang="it-IT" sz="3204" dirty="0"/>
                <a:t>:</a:t>
              </a:r>
            </a:p>
            <a:p>
              <a:endParaRPr lang="it-IT" sz="3204" dirty="0"/>
            </a:p>
            <a:p>
              <a:r>
                <a:rPr lang="it-IT" sz="3204" dirty="0"/>
                <a:t>state 0 := </a:t>
              </a:r>
              <a:r>
                <a:rPr lang="it-IT" sz="3204" dirty="0" err="1"/>
                <a:t>leaf</a:t>
              </a:r>
              <a:r>
                <a:rPr lang="it-IT" sz="3204" dirty="0"/>
                <a:t> ɛ</a:t>
              </a:r>
            </a:p>
            <a:p>
              <a:r>
                <a:rPr lang="it-IT" sz="3204" dirty="0"/>
                <a:t>state 1 := </a:t>
              </a:r>
              <a:r>
                <a:rPr lang="it-IT" sz="3204" dirty="0" err="1"/>
                <a:t>leaf</a:t>
              </a:r>
              <a:r>
                <a:rPr lang="it-IT" sz="3204" dirty="0"/>
                <a:t> Text</a:t>
              </a:r>
            </a:p>
            <a:p>
              <a:r>
                <a:rPr lang="it-IT" sz="3204" dirty="0"/>
                <a:t>state 2 := </a:t>
              </a:r>
              <a:r>
                <a:rPr lang="it-IT" sz="3204" dirty="0" err="1"/>
                <a:t>leaf</a:t>
              </a:r>
              <a:r>
                <a:rPr lang="it-IT" sz="3204" dirty="0"/>
                <a:t> &lt;XML&gt;Text&lt;/XML&gt;</a:t>
              </a:r>
            </a:p>
          </p:txBody>
        </p:sp>
      </p:grp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30BC396-FDF9-6CE9-ECF3-E6C7A5FB44AE}"/>
              </a:ext>
            </a:extLst>
          </p:cNvPr>
          <p:cNvSpPr txBox="1"/>
          <p:nvPr/>
        </p:nvSpPr>
        <p:spPr>
          <a:xfrm>
            <a:off x="2532878" y="2155057"/>
            <a:ext cx="21037370" cy="3140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7209" b="1" dirty="0"/>
              <a:t>Learning XML : </a:t>
            </a:r>
            <a:r>
              <a:rPr lang="it-IT" sz="7209" b="1" dirty="0" err="1"/>
              <a:t>VPAs</a:t>
            </a:r>
            <a:r>
              <a:rPr lang="it-IT" sz="7209" b="1" dirty="0"/>
              <a:t> and </a:t>
            </a:r>
            <a:r>
              <a:rPr lang="it-IT" sz="7209" b="1" dirty="0" err="1"/>
              <a:t>Discrimination</a:t>
            </a:r>
            <a:r>
              <a:rPr lang="it-IT" sz="7209" b="1" dirty="0"/>
              <a:t> </a:t>
            </a:r>
            <a:r>
              <a:rPr lang="it-IT" sz="7209" b="1" dirty="0" err="1"/>
              <a:t>Trees</a:t>
            </a:r>
            <a:endParaRPr lang="it-IT" sz="7209" b="1" dirty="0"/>
          </a:p>
          <a:p>
            <a:pPr algn="ctr"/>
            <a:r>
              <a:rPr lang="it-IT" sz="5400" dirty="0"/>
              <a:t>Cinzia Di Giusto, </a:t>
            </a:r>
            <a:r>
              <a:rPr lang="it-IT" sz="5400" u="sng" dirty="0"/>
              <a:t>Davide Fissore</a:t>
            </a:r>
            <a:r>
              <a:rPr lang="it-IT" sz="5400" dirty="0"/>
              <a:t>, Etienne </a:t>
            </a:r>
            <a:r>
              <a:rPr lang="it-IT" sz="5400" dirty="0" err="1"/>
              <a:t>Lozes</a:t>
            </a:r>
            <a:endParaRPr lang="it-IT" sz="5400" dirty="0"/>
          </a:p>
          <a:p>
            <a:pPr algn="ctr"/>
            <a:r>
              <a:rPr lang="it-IT" sz="3600" dirty="0"/>
              <a:t>Université </a:t>
            </a:r>
            <a:r>
              <a:rPr lang="it-IT" sz="3600" dirty="0" err="1"/>
              <a:t>Nice</a:t>
            </a:r>
            <a:r>
              <a:rPr lang="it-IT" sz="3600" dirty="0"/>
              <a:t> </a:t>
            </a:r>
            <a:r>
              <a:rPr lang="it-IT" sz="3600" dirty="0" err="1"/>
              <a:t>Côte</a:t>
            </a:r>
            <a:r>
              <a:rPr lang="it-IT" sz="3600" dirty="0"/>
              <a:t> d’</a:t>
            </a:r>
            <a:r>
              <a:rPr lang="it-IT" sz="3600" dirty="0" err="1"/>
              <a:t>Azur</a:t>
            </a:r>
            <a:r>
              <a:rPr lang="it-IT" sz="3600" dirty="0"/>
              <a:t>, CNRS, I3S, Sophia </a:t>
            </a:r>
            <a:r>
              <a:rPr lang="it-IT" sz="3600" dirty="0" err="1"/>
              <a:t>Antipolis</a:t>
            </a:r>
            <a:r>
              <a:rPr lang="it-IT" sz="3600" dirty="0"/>
              <a:t>, France</a:t>
            </a:r>
          </a:p>
          <a:p>
            <a:pPr algn="ctr"/>
            <a:r>
              <a:rPr lang="it-IT" sz="3200" dirty="0"/>
              <a:t>Stage d’</a:t>
            </a:r>
            <a:r>
              <a:rPr lang="it-IT" sz="3200" dirty="0" err="1"/>
              <a:t>été</a:t>
            </a:r>
            <a:r>
              <a:rPr lang="it-IT" sz="3200" dirty="0"/>
              <a:t> 2022</a:t>
            </a:r>
          </a:p>
        </p:txBody>
      </p:sp>
      <p:grpSp>
        <p:nvGrpSpPr>
          <p:cNvPr id="65" name="Gruppo 64">
            <a:extLst>
              <a:ext uri="{FF2B5EF4-FFF2-40B4-BE49-F238E27FC236}">
                <a16:creationId xmlns:a16="http://schemas.microsoft.com/office/drawing/2014/main" id="{345A8BA8-2B4D-FD6A-74FA-70ECD8407538}"/>
              </a:ext>
            </a:extLst>
          </p:cNvPr>
          <p:cNvGrpSpPr>
            <a:grpSpLocks noChangeAspect="1"/>
          </p:cNvGrpSpPr>
          <p:nvPr/>
        </p:nvGrpSpPr>
        <p:grpSpPr>
          <a:xfrm>
            <a:off x="414543" y="36067878"/>
            <a:ext cx="8018239" cy="4484481"/>
            <a:chOff x="3180768" y="119848"/>
            <a:chExt cx="5955325" cy="3322399"/>
          </a:xfrm>
        </p:grpSpPr>
        <p:pic>
          <p:nvPicPr>
            <p:cNvPr id="1028" name="Picture 4" descr="Laboratoire d'Informatique, Signaux et Systèmes de Sophia Antipolis">
              <a:extLst>
                <a:ext uri="{FF2B5EF4-FFF2-40B4-BE49-F238E27FC236}">
                  <a16:creationId xmlns:a16="http://schemas.microsoft.com/office/drawing/2014/main" id="{6DEF03CD-D2CB-CB84-B24D-F02C6A73E8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2250" y="2281922"/>
              <a:ext cx="4429602" cy="11603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Immagine 32">
              <a:extLst>
                <a:ext uri="{FF2B5EF4-FFF2-40B4-BE49-F238E27FC236}">
                  <a16:creationId xmlns:a16="http://schemas.microsoft.com/office/drawing/2014/main" id="{E0D0A6D1-61A1-D244-B70A-4825E0B25D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0768" y="119848"/>
              <a:ext cx="5955325" cy="2143917"/>
            </a:xfrm>
            <a:prstGeom prst="rect">
              <a:avLst/>
            </a:prstGeom>
          </p:spPr>
        </p:pic>
      </p:grpSp>
      <p:sp>
        <p:nvSpPr>
          <p:cNvPr id="9" name="Fumetto: ovale 8">
            <a:extLst>
              <a:ext uri="{FF2B5EF4-FFF2-40B4-BE49-F238E27FC236}">
                <a16:creationId xmlns:a16="http://schemas.microsoft.com/office/drawing/2014/main" id="{AB721C85-BD61-5A57-1321-243233712960}"/>
              </a:ext>
            </a:extLst>
          </p:cNvPr>
          <p:cNvSpPr/>
          <p:nvPr/>
        </p:nvSpPr>
        <p:spPr>
          <a:xfrm>
            <a:off x="8988756" y="7094731"/>
            <a:ext cx="6455688" cy="1671274"/>
          </a:xfrm>
          <a:prstGeom prst="wedgeEllipseCallout">
            <a:avLst>
              <a:gd name="adj1" fmla="val -28331"/>
              <a:gd name="adj2" fmla="val 58384"/>
            </a:avLst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3" dirty="0"/>
              <a:t>Note :</a:t>
            </a:r>
          </a:p>
          <a:p>
            <a:pPr algn="ctr"/>
            <a:r>
              <a:rPr lang="it-IT" sz="2803" dirty="0"/>
              <a:t>Push symbols </a:t>
            </a:r>
            <a:r>
              <a:rPr lang="it-IT" sz="2803" dirty="0">
                <a:latin typeface="Cambria Math" panose="02040503050406030204" pitchFamily="18" charset="0"/>
                <a:ea typeface="Cambria Math" panose="02040503050406030204" pitchFamily="18" charset="0"/>
              </a:rPr>
              <a:t>⇔  Open tags</a:t>
            </a:r>
          </a:p>
          <a:p>
            <a:pPr algn="ctr"/>
            <a:r>
              <a:rPr lang="it-IT" sz="2803" dirty="0">
                <a:latin typeface="Cambria Math" panose="02040503050406030204" pitchFamily="18" charset="0"/>
                <a:ea typeface="Cambria Math" panose="02040503050406030204" pitchFamily="18" charset="0"/>
              </a:rPr>
              <a:t>Pop symbols</a:t>
            </a:r>
            <a:r>
              <a:rPr lang="it-IT" sz="2803" dirty="0"/>
              <a:t> </a:t>
            </a:r>
            <a:r>
              <a:rPr lang="it-IT" sz="2803" dirty="0">
                <a:latin typeface="Cambria Math" panose="02040503050406030204" pitchFamily="18" charset="0"/>
                <a:ea typeface="Cambria Math" panose="02040503050406030204" pitchFamily="18" charset="0"/>
              </a:rPr>
              <a:t>⇔ Close tags </a:t>
            </a:r>
            <a:endParaRPr lang="it-IT" sz="2803" dirty="0"/>
          </a:p>
        </p:txBody>
      </p:sp>
      <p:sp>
        <p:nvSpPr>
          <p:cNvPr id="10" name="Fumetto: ovale 9">
            <a:extLst>
              <a:ext uri="{FF2B5EF4-FFF2-40B4-BE49-F238E27FC236}">
                <a16:creationId xmlns:a16="http://schemas.microsoft.com/office/drawing/2014/main" id="{6CD59D6C-C67E-6176-F4ED-CBB9C95C494B}"/>
              </a:ext>
            </a:extLst>
          </p:cNvPr>
          <p:cNvSpPr/>
          <p:nvPr/>
        </p:nvSpPr>
        <p:spPr>
          <a:xfrm>
            <a:off x="5548055" y="13971310"/>
            <a:ext cx="6187838" cy="1671274"/>
          </a:xfrm>
          <a:prstGeom prst="wedgeEllipseCallout">
            <a:avLst>
              <a:gd name="adj1" fmla="val -30900"/>
              <a:gd name="adj2" fmla="val -54227"/>
            </a:avLst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3" dirty="0" err="1"/>
              <a:t>Acceptance</a:t>
            </a:r>
            <a:r>
              <a:rPr lang="it-IT" sz="2803" dirty="0"/>
              <a:t> for XML : </a:t>
            </a:r>
          </a:p>
          <a:p>
            <a:pPr algn="ctr"/>
            <a:r>
              <a:rPr lang="it-IT" sz="2803" dirty="0" err="1"/>
              <a:t>Empty</a:t>
            </a:r>
            <a:r>
              <a:rPr lang="it-IT" sz="2803" dirty="0"/>
              <a:t> stack + </a:t>
            </a:r>
            <a:r>
              <a:rPr lang="it-IT" sz="2803" dirty="0" err="1"/>
              <a:t>final</a:t>
            </a:r>
            <a:r>
              <a:rPr lang="it-IT" sz="2803" dirty="0"/>
              <a:t> </a:t>
            </a:r>
            <a:r>
              <a:rPr lang="it-IT" sz="2803" dirty="0" err="1"/>
              <a:t>states</a:t>
            </a:r>
            <a:endParaRPr lang="it-IT" sz="2803" dirty="0"/>
          </a:p>
        </p:txBody>
      </p:sp>
      <p:grpSp>
        <p:nvGrpSpPr>
          <p:cNvPr id="118" name="Gruppo 117">
            <a:extLst>
              <a:ext uri="{FF2B5EF4-FFF2-40B4-BE49-F238E27FC236}">
                <a16:creationId xmlns:a16="http://schemas.microsoft.com/office/drawing/2014/main" id="{13F8A797-8451-5EFA-4F8C-76D46CE8EFD7}"/>
              </a:ext>
            </a:extLst>
          </p:cNvPr>
          <p:cNvGrpSpPr/>
          <p:nvPr/>
        </p:nvGrpSpPr>
        <p:grpSpPr>
          <a:xfrm>
            <a:off x="19677547" y="12202910"/>
            <a:ext cx="10114399" cy="5487725"/>
            <a:chOff x="20696094" y="14478484"/>
            <a:chExt cx="10102731" cy="5481394"/>
          </a:xfrm>
        </p:grpSpPr>
        <p:grpSp>
          <p:nvGrpSpPr>
            <p:cNvPr id="119" name="Gruppo 118">
              <a:extLst>
                <a:ext uri="{FF2B5EF4-FFF2-40B4-BE49-F238E27FC236}">
                  <a16:creationId xmlns:a16="http://schemas.microsoft.com/office/drawing/2014/main" id="{30FD61AD-83B6-6D32-8157-E1DB9F69C1FE}"/>
                </a:ext>
              </a:extLst>
            </p:cNvPr>
            <p:cNvGrpSpPr/>
            <p:nvPr/>
          </p:nvGrpSpPr>
          <p:grpSpPr>
            <a:xfrm>
              <a:off x="20859535" y="14478484"/>
              <a:ext cx="9939290" cy="5481394"/>
              <a:chOff x="2890044" y="16687800"/>
              <a:chExt cx="13686696" cy="7781483"/>
            </a:xfrm>
          </p:grpSpPr>
          <p:grpSp>
            <p:nvGrpSpPr>
              <p:cNvPr id="131" name="Gruppo 130">
                <a:extLst>
                  <a:ext uri="{FF2B5EF4-FFF2-40B4-BE49-F238E27FC236}">
                    <a16:creationId xmlns:a16="http://schemas.microsoft.com/office/drawing/2014/main" id="{2FA2294C-9C98-10DA-353E-F2D94E004BD2}"/>
                  </a:ext>
                </a:extLst>
              </p:cNvPr>
              <p:cNvGrpSpPr/>
              <p:nvPr/>
            </p:nvGrpSpPr>
            <p:grpSpPr>
              <a:xfrm>
                <a:off x="2890044" y="16687800"/>
                <a:ext cx="13686696" cy="7781483"/>
                <a:chOff x="2890044" y="16687800"/>
                <a:chExt cx="13686696" cy="7781483"/>
              </a:xfrm>
            </p:grpSpPr>
            <p:sp>
              <p:nvSpPr>
                <p:cNvPr id="135" name="Rettangolo con angoli arrotondati 134">
                  <a:extLst>
                    <a:ext uri="{FF2B5EF4-FFF2-40B4-BE49-F238E27FC236}">
                      <a16:creationId xmlns:a16="http://schemas.microsoft.com/office/drawing/2014/main" id="{859DDC9E-3B25-A36A-B481-19B371865ADF}"/>
                    </a:ext>
                  </a:extLst>
                </p:cNvPr>
                <p:cNvSpPr/>
                <p:nvPr/>
              </p:nvSpPr>
              <p:spPr>
                <a:xfrm>
                  <a:off x="2890044" y="16687800"/>
                  <a:ext cx="13686696" cy="7781483"/>
                </a:xfrm>
                <a:prstGeom prst="roundRect">
                  <a:avLst>
                    <a:gd name="adj" fmla="val 5443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sz="1885" dirty="0"/>
                </a:p>
              </p:txBody>
            </p:sp>
            <p:sp>
              <p:nvSpPr>
                <p:cNvPr id="136" name="Rettangolo con angoli arrotondati 135">
                  <a:extLst>
                    <a:ext uri="{FF2B5EF4-FFF2-40B4-BE49-F238E27FC236}">
                      <a16:creationId xmlns:a16="http://schemas.microsoft.com/office/drawing/2014/main" id="{DCB8AE48-C9FF-240B-D19D-7447ACC35C37}"/>
                    </a:ext>
                  </a:extLst>
                </p:cNvPr>
                <p:cNvSpPr/>
                <p:nvPr/>
              </p:nvSpPr>
              <p:spPr>
                <a:xfrm>
                  <a:off x="2890044" y="17945101"/>
                  <a:ext cx="13686696" cy="6524182"/>
                </a:xfrm>
                <a:prstGeom prst="roundRect">
                  <a:avLst>
                    <a:gd name="adj" fmla="val 5443"/>
                  </a:avLst>
                </a:prstGeom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sz="3204" dirty="0"/>
                </a:p>
              </p:txBody>
            </p:sp>
          </p:grpSp>
          <p:sp>
            <p:nvSpPr>
              <p:cNvPr id="134" name="CasellaDiTesto 133">
                <a:extLst>
                  <a:ext uri="{FF2B5EF4-FFF2-40B4-BE49-F238E27FC236}">
                    <a16:creationId xmlns:a16="http://schemas.microsoft.com/office/drawing/2014/main" id="{6C05670C-3484-40F9-BEE3-17F420DE858F}"/>
                  </a:ext>
                </a:extLst>
              </p:cNvPr>
              <p:cNvSpPr txBox="1"/>
              <p:nvPr/>
            </p:nvSpPr>
            <p:spPr>
              <a:xfrm>
                <a:off x="5814393" y="16826627"/>
                <a:ext cx="8762999" cy="11783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4800" dirty="0" err="1">
                    <a:solidFill>
                      <a:schemeClr val="bg1"/>
                    </a:solidFill>
                  </a:rPr>
                  <a:t>What</a:t>
                </a:r>
                <a:r>
                  <a:rPr lang="it-IT" sz="4800" dirty="0">
                    <a:solidFill>
                      <a:schemeClr val="bg1"/>
                    </a:solidFill>
                  </a:rPr>
                  <a:t> </a:t>
                </a:r>
                <a:r>
                  <a:rPr lang="it-IT" sz="4800" dirty="0" err="1">
                    <a:solidFill>
                      <a:schemeClr val="bg1"/>
                    </a:solidFill>
                  </a:rPr>
                  <a:t>is</a:t>
                </a:r>
                <a:r>
                  <a:rPr lang="it-IT" sz="4800" dirty="0">
                    <a:solidFill>
                      <a:schemeClr val="bg1"/>
                    </a:solidFill>
                  </a:rPr>
                  <a:t> Learning ?</a:t>
                </a:r>
              </a:p>
            </p:txBody>
          </p:sp>
        </p:grpSp>
        <p:pic>
          <p:nvPicPr>
            <p:cNvPr id="120" name="Immagine 119">
              <a:extLst>
                <a:ext uri="{FF2B5EF4-FFF2-40B4-BE49-F238E27FC236}">
                  <a16:creationId xmlns:a16="http://schemas.microsoft.com/office/drawing/2014/main" id="{F3D945AD-B5D5-B6CF-3A36-1C2D5059DE2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459048" y="15514311"/>
              <a:ext cx="2309093" cy="4205464"/>
            </a:xfrm>
            <a:prstGeom prst="rect">
              <a:avLst/>
            </a:prstGeom>
          </p:spPr>
        </p:pic>
        <p:pic>
          <p:nvPicPr>
            <p:cNvPr id="121" name="Immagine 120" descr="Immagine che contiene bambola, giocattolo&#10;&#10;Descrizione generata automaticamente">
              <a:extLst>
                <a:ext uri="{FF2B5EF4-FFF2-40B4-BE49-F238E27FC236}">
                  <a16:creationId xmlns:a16="http://schemas.microsoft.com/office/drawing/2014/main" id="{D0B7B2FB-5412-0291-A2D4-CDE63D0B84D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96094" y="15514311"/>
              <a:ext cx="2495550" cy="3924300"/>
            </a:xfrm>
            <a:prstGeom prst="rect">
              <a:avLst/>
            </a:prstGeom>
          </p:spPr>
        </p:pic>
        <p:sp>
          <p:nvSpPr>
            <p:cNvPr id="122" name="CasellaDiTesto 121">
              <a:extLst>
                <a:ext uri="{FF2B5EF4-FFF2-40B4-BE49-F238E27FC236}">
                  <a16:creationId xmlns:a16="http://schemas.microsoft.com/office/drawing/2014/main" id="{87B9C93D-B4CB-7442-CAD3-0F6C69BF30C4}"/>
                </a:ext>
              </a:extLst>
            </p:cNvPr>
            <p:cNvSpPr txBox="1"/>
            <p:nvPr/>
          </p:nvSpPr>
          <p:spPr>
            <a:xfrm>
              <a:off x="23191644" y="16075367"/>
              <a:ext cx="7061509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3204" dirty="0"/>
                <a:t>Dana </a:t>
              </a:r>
              <a:r>
                <a:rPr lang="it-IT" sz="3204" dirty="0" err="1"/>
                <a:t>Angluin’s</a:t>
              </a:r>
              <a:r>
                <a:rPr lang="it-IT" sz="3204" dirty="0"/>
                <a:t> framework :</a:t>
              </a:r>
            </a:p>
            <a:p>
              <a:endParaRPr lang="it-IT" sz="3204" dirty="0"/>
            </a:p>
            <a:p>
              <a:r>
                <a:rPr lang="it-IT" sz="3204" dirty="0"/>
                <a:t>The </a:t>
              </a:r>
              <a:r>
                <a:rPr lang="it-IT" sz="3204" dirty="0" err="1"/>
                <a:t>Learner</a:t>
              </a:r>
              <a:r>
                <a:rPr lang="it-IT" sz="3204" dirty="0"/>
                <a:t> </a:t>
              </a:r>
              <a:r>
                <a:rPr lang="it-IT" sz="3204" dirty="0" err="1"/>
                <a:t>wants</a:t>
              </a:r>
              <a:r>
                <a:rPr lang="it-IT" sz="3204" dirty="0"/>
                <a:t> to </a:t>
              </a:r>
              <a:r>
                <a:rPr lang="it-IT" sz="3204" dirty="0" err="1"/>
                <a:t>learn</a:t>
              </a:r>
              <a:r>
                <a:rPr lang="it-IT" sz="3204" dirty="0"/>
                <a:t> a</a:t>
              </a:r>
              <a:br>
                <a:rPr lang="it-IT" sz="3204" dirty="0"/>
              </a:br>
              <a:r>
                <a:rPr lang="it-IT" sz="3204" dirty="0" err="1"/>
                <a:t>language</a:t>
              </a:r>
              <a:r>
                <a:rPr lang="it-IT" sz="3204" dirty="0"/>
                <a:t> U</a:t>
              </a:r>
            </a:p>
            <a:p>
              <a:r>
                <a:rPr lang="it-IT" sz="3204" dirty="0"/>
                <a:t>The </a:t>
              </a:r>
              <a:r>
                <a:rPr lang="it-IT" sz="3204" dirty="0" err="1"/>
                <a:t>Teacher</a:t>
              </a:r>
              <a:r>
                <a:rPr lang="it-IT" sz="3204" dirty="0"/>
                <a:t> </a:t>
              </a:r>
              <a:r>
                <a:rPr lang="it-IT" sz="3204" dirty="0" err="1"/>
                <a:t>knows</a:t>
              </a:r>
              <a:r>
                <a:rPr lang="it-IT" sz="3204" dirty="0"/>
                <a:t> U</a:t>
              </a:r>
            </a:p>
          </p:txBody>
        </p:sp>
      </p:grpSp>
      <p:grpSp>
        <p:nvGrpSpPr>
          <p:cNvPr id="34" name="Gruppo 33">
            <a:extLst>
              <a:ext uri="{FF2B5EF4-FFF2-40B4-BE49-F238E27FC236}">
                <a16:creationId xmlns:a16="http://schemas.microsoft.com/office/drawing/2014/main" id="{361B3433-DBD1-D865-001D-6F982C658E23}"/>
              </a:ext>
            </a:extLst>
          </p:cNvPr>
          <p:cNvGrpSpPr/>
          <p:nvPr/>
        </p:nvGrpSpPr>
        <p:grpSpPr>
          <a:xfrm>
            <a:off x="17654126" y="6612819"/>
            <a:ext cx="9950769" cy="5487725"/>
            <a:chOff x="17066379" y="5845111"/>
            <a:chExt cx="9939290" cy="5481394"/>
          </a:xfrm>
        </p:grpSpPr>
        <p:grpSp>
          <p:nvGrpSpPr>
            <p:cNvPr id="137" name="Gruppo 136">
              <a:extLst>
                <a:ext uri="{FF2B5EF4-FFF2-40B4-BE49-F238E27FC236}">
                  <a16:creationId xmlns:a16="http://schemas.microsoft.com/office/drawing/2014/main" id="{C261AEC6-A3F4-4D6F-0B61-046350CAA20F}"/>
                </a:ext>
              </a:extLst>
            </p:cNvPr>
            <p:cNvGrpSpPr/>
            <p:nvPr/>
          </p:nvGrpSpPr>
          <p:grpSpPr>
            <a:xfrm>
              <a:off x="17066379" y="5845111"/>
              <a:ext cx="9939290" cy="5481394"/>
              <a:chOff x="20859535" y="14478484"/>
              <a:chExt cx="9939290" cy="5481394"/>
            </a:xfrm>
          </p:grpSpPr>
          <p:grpSp>
            <p:nvGrpSpPr>
              <p:cNvPr id="138" name="Gruppo 137">
                <a:extLst>
                  <a:ext uri="{FF2B5EF4-FFF2-40B4-BE49-F238E27FC236}">
                    <a16:creationId xmlns:a16="http://schemas.microsoft.com/office/drawing/2014/main" id="{B973ED38-C733-8C5E-4906-C3962850EC01}"/>
                  </a:ext>
                </a:extLst>
              </p:cNvPr>
              <p:cNvGrpSpPr/>
              <p:nvPr/>
            </p:nvGrpSpPr>
            <p:grpSpPr>
              <a:xfrm>
                <a:off x="20859535" y="14478484"/>
                <a:ext cx="9939290" cy="5481394"/>
                <a:chOff x="2890044" y="16687800"/>
                <a:chExt cx="13686696" cy="7781483"/>
              </a:xfrm>
            </p:grpSpPr>
            <p:grpSp>
              <p:nvGrpSpPr>
                <p:cNvPr id="146" name="Gruppo 145">
                  <a:extLst>
                    <a:ext uri="{FF2B5EF4-FFF2-40B4-BE49-F238E27FC236}">
                      <a16:creationId xmlns:a16="http://schemas.microsoft.com/office/drawing/2014/main" id="{20599E35-0159-B781-7473-006D9D17D763}"/>
                    </a:ext>
                  </a:extLst>
                </p:cNvPr>
                <p:cNvGrpSpPr/>
                <p:nvPr/>
              </p:nvGrpSpPr>
              <p:grpSpPr>
                <a:xfrm>
                  <a:off x="2890044" y="16687800"/>
                  <a:ext cx="13686696" cy="7781483"/>
                  <a:chOff x="2890044" y="16687800"/>
                  <a:chExt cx="13686696" cy="7781483"/>
                </a:xfrm>
              </p:grpSpPr>
              <p:sp>
                <p:nvSpPr>
                  <p:cNvPr id="148" name="Rettangolo con angoli arrotondati 147">
                    <a:extLst>
                      <a:ext uri="{FF2B5EF4-FFF2-40B4-BE49-F238E27FC236}">
                        <a16:creationId xmlns:a16="http://schemas.microsoft.com/office/drawing/2014/main" id="{59983DF8-BB51-DC40-30BE-6B3283221CA3}"/>
                      </a:ext>
                    </a:extLst>
                  </p:cNvPr>
                  <p:cNvSpPr/>
                  <p:nvPr/>
                </p:nvSpPr>
                <p:spPr>
                  <a:xfrm>
                    <a:off x="2890044" y="16687800"/>
                    <a:ext cx="13686696" cy="7781483"/>
                  </a:xfrm>
                  <a:prstGeom prst="roundRect">
                    <a:avLst>
                      <a:gd name="adj" fmla="val 5443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sz="1885" dirty="0"/>
                  </a:p>
                </p:txBody>
              </p:sp>
              <p:sp>
                <p:nvSpPr>
                  <p:cNvPr id="149" name="Rettangolo con angoli arrotondati 148">
                    <a:extLst>
                      <a:ext uri="{FF2B5EF4-FFF2-40B4-BE49-F238E27FC236}">
                        <a16:creationId xmlns:a16="http://schemas.microsoft.com/office/drawing/2014/main" id="{D4EF9743-4539-F306-2C59-8EF960F9F84B}"/>
                      </a:ext>
                    </a:extLst>
                  </p:cNvPr>
                  <p:cNvSpPr/>
                  <p:nvPr/>
                </p:nvSpPr>
                <p:spPr>
                  <a:xfrm>
                    <a:off x="2890044" y="17945101"/>
                    <a:ext cx="13686696" cy="6524182"/>
                  </a:xfrm>
                  <a:prstGeom prst="roundRect">
                    <a:avLst>
                      <a:gd name="adj" fmla="val 5443"/>
                    </a:avLst>
                  </a:prstGeom>
                  <a:ln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sz="3204" dirty="0"/>
                  </a:p>
                </p:txBody>
              </p:sp>
            </p:grpSp>
            <p:sp>
              <p:nvSpPr>
                <p:cNvPr id="147" name="CasellaDiTesto 146">
                  <a:extLst>
                    <a:ext uri="{FF2B5EF4-FFF2-40B4-BE49-F238E27FC236}">
                      <a16:creationId xmlns:a16="http://schemas.microsoft.com/office/drawing/2014/main" id="{069862BB-DD39-8EE9-A0A2-AAD315030CCF}"/>
                    </a:ext>
                  </a:extLst>
                </p:cNvPr>
                <p:cNvSpPr txBox="1"/>
                <p:nvPr/>
              </p:nvSpPr>
              <p:spPr>
                <a:xfrm>
                  <a:off x="5027215" y="16825558"/>
                  <a:ext cx="9412353" cy="22257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it-IT" sz="4800" dirty="0">
                      <a:solidFill>
                        <a:schemeClr val="bg1"/>
                      </a:solidFill>
                    </a:rPr>
                    <a:t>And </a:t>
                  </a:r>
                  <a:r>
                    <a:rPr lang="it-IT" sz="4800" dirty="0" err="1">
                      <a:solidFill>
                        <a:schemeClr val="bg1"/>
                      </a:solidFill>
                    </a:rPr>
                    <a:t>Communication</a:t>
                  </a:r>
                  <a:r>
                    <a:rPr lang="it-IT" sz="4800" dirty="0">
                      <a:solidFill>
                        <a:schemeClr val="bg1"/>
                      </a:solidFill>
                    </a:rPr>
                    <a:t> ?  ??</a:t>
                  </a:r>
                </a:p>
              </p:txBody>
            </p:sp>
          </p:grpSp>
          <p:sp>
            <p:nvSpPr>
              <p:cNvPr id="141" name="CasellaDiTesto 140">
                <a:extLst>
                  <a:ext uri="{FF2B5EF4-FFF2-40B4-BE49-F238E27FC236}">
                    <a16:creationId xmlns:a16="http://schemas.microsoft.com/office/drawing/2014/main" id="{6449CD39-1D7E-3709-5B77-59C75F76DD19}"/>
                  </a:ext>
                </a:extLst>
              </p:cNvPr>
              <p:cNvSpPr txBox="1"/>
              <p:nvPr/>
            </p:nvSpPr>
            <p:spPr>
              <a:xfrm>
                <a:off x="24839131" y="15935014"/>
                <a:ext cx="5818711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3204" dirty="0"/>
                  <a:t>Arthur : Does w ∈ U ?</a:t>
                </a:r>
              </a:p>
              <a:p>
                <a:r>
                  <a:rPr lang="it-IT" sz="3204" dirty="0"/>
                  <a:t>Merlin : Yes/No</a:t>
                </a:r>
              </a:p>
            </p:txBody>
          </p:sp>
          <p:sp>
            <p:nvSpPr>
              <p:cNvPr id="176" name="CasellaDiTesto 175">
                <a:extLst>
                  <a:ext uri="{FF2B5EF4-FFF2-40B4-BE49-F238E27FC236}">
                    <a16:creationId xmlns:a16="http://schemas.microsoft.com/office/drawing/2014/main" id="{3391FB78-6DF1-2046-00DD-6C6F3C73C4C1}"/>
                  </a:ext>
                </a:extLst>
              </p:cNvPr>
              <p:cNvSpPr txBox="1"/>
              <p:nvPr/>
            </p:nvSpPr>
            <p:spPr>
              <a:xfrm>
                <a:off x="21351246" y="17299230"/>
                <a:ext cx="6961225" cy="2062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3204" dirty="0"/>
                  <a:t>Arthur </a:t>
                </a:r>
                <a:r>
                  <a:rPr lang="it-IT" sz="3204" dirty="0" err="1"/>
                  <a:t>creates</a:t>
                </a:r>
                <a:r>
                  <a:rPr lang="it-IT" sz="3204" dirty="0"/>
                  <a:t> a </a:t>
                </a:r>
                <a:r>
                  <a:rPr lang="it-IT" sz="3204" dirty="0" err="1"/>
                  <a:t>conjecture</a:t>
                </a:r>
                <a:r>
                  <a:rPr lang="it-IT" sz="3204" dirty="0"/>
                  <a:t> C.</a:t>
                </a:r>
              </a:p>
              <a:p>
                <a:r>
                  <a:rPr lang="it-IT" sz="3204" dirty="0"/>
                  <a:t>Arthur : Does C = U ?</a:t>
                </a:r>
              </a:p>
              <a:p>
                <a:r>
                  <a:rPr lang="it-IT" sz="3204" dirty="0"/>
                  <a:t>Merlin : </a:t>
                </a:r>
                <a:r>
                  <a:rPr lang="it-IT" sz="3204" dirty="0" err="1"/>
                  <a:t>if</a:t>
                </a:r>
                <a:r>
                  <a:rPr lang="it-IT" sz="3204" dirty="0"/>
                  <a:t> C = U → Yes</a:t>
                </a:r>
              </a:p>
              <a:p>
                <a:r>
                  <a:rPr lang="it-IT" sz="3204" dirty="0"/>
                  <a:t>               else → a counter-</a:t>
                </a:r>
                <a:r>
                  <a:rPr lang="it-IT" sz="3204" dirty="0" err="1"/>
                  <a:t>example</a:t>
                </a:r>
                <a:r>
                  <a:rPr lang="it-IT" sz="3204" dirty="0"/>
                  <a:t> </a:t>
                </a:r>
              </a:p>
            </p:txBody>
          </p:sp>
        </p:grpSp>
        <p:grpSp>
          <p:nvGrpSpPr>
            <p:cNvPr id="32" name="Gruppo 31">
              <a:extLst>
                <a:ext uri="{FF2B5EF4-FFF2-40B4-BE49-F238E27FC236}">
                  <a16:creationId xmlns:a16="http://schemas.microsoft.com/office/drawing/2014/main" id="{A698ED96-D904-958F-E143-317226FBE530}"/>
                </a:ext>
              </a:extLst>
            </p:cNvPr>
            <p:cNvGrpSpPr/>
            <p:nvPr/>
          </p:nvGrpSpPr>
          <p:grpSpPr>
            <a:xfrm>
              <a:off x="17930300" y="6987389"/>
              <a:ext cx="2375722" cy="1644058"/>
              <a:chOff x="15307011" y="6728201"/>
              <a:chExt cx="2375722" cy="1644058"/>
            </a:xfrm>
          </p:grpSpPr>
          <p:grpSp>
            <p:nvGrpSpPr>
              <p:cNvPr id="31" name="Gruppo 30">
                <a:extLst>
                  <a:ext uri="{FF2B5EF4-FFF2-40B4-BE49-F238E27FC236}">
                    <a16:creationId xmlns:a16="http://schemas.microsoft.com/office/drawing/2014/main" id="{F3CE4A5F-55E1-477E-9813-753EE7B341D4}"/>
                  </a:ext>
                </a:extLst>
              </p:cNvPr>
              <p:cNvGrpSpPr/>
              <p:nvPr/>
            </p:nvGrpSpPr>
            <p:grpSpPr>
              <a:xfrm>
                <a:off x="15307011" y="6856236"/>
                <a:ext cx="2375722" cy="1516023"/>
                <a:chOff x="14053259" y="7533954"/>
                <a:chExt cx="2375722" cy="1516023"/>
              </a:xfrm>
            </p:grpSpPr>
            <p:pic>
              <p:nvPicPr>
                <p:cNvPr id="152" name="Immagine 151">
                  <a:extLst>
                    <a:ext uri="{FF2B5EF4-FFF2-40B4-BE49-F238E27FC236}">
                      <a16:creationId xmlns:a16="http://schemas.microsoft.com/office/drawing/2014/main" id="{1DB40406-B79F-3CAA-37E0-72BB82BE9F7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98137">
                  <a:off x="14762411" y="7561666"/>
                  <a:ext cx="1666570" cy="1488311"/>
                </a:xfrm>
                <a:prstGeom prst="rect">
                  <a:avLst/>
                </a:prstGeom>
              </p:spPr>
            </p:pic>
            <p:pic>
              <p:nvPicPr>
                <p:cNvPr id="153" name="Immagine 152">
                  <a:extLst>
                    <a:ext uri="{FF2B5EF4-FFF2-40B4-BE49-F238E27FC236}">
                      <a16:creationId xmlns:a16="http://schemas.microsoft.com/office/drawing/2014/main" id="{B840503C-725B-ABD3-7A93-962E46C2388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9925858">
                  <a:off x="14053259" y="7533954"/>
                  <a:ext cx="1488311" cy="1488311"/>
                </a:xfrm>
                <a:prstGeom prst="rect">
                  <a:avLst/>
                </a:prstGeom>
              </p:spPr>
            </p:pic>
          </p:grpSp>
          <p:pic>
            <p:nvPicPr>
              <p:cNvPr id="30" name="Immagine 29">
                <a:extLst>
                  <a:ext uri="{FF2B5EF4-FFF2-40B4-BE49-F238E27FC236}">
                    <a16:creationId xmlns:a16="http://schemas.microsoft.com/office/drawing/2014/main" id="{44E7BE47-77F0-67AE-ADC6-F7E39DE461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626118" y="6728201"/>
                <a:ext cx="1666570" cy="1488311"/>
              </a:xfrm>
              <a:prstGeom prst="rect">
                <a:avLst/>
              </a:prstGeom>
            </p:spPr>
          </p:pic>
        </p:grpSp>
      </p:grpSp>
      <p:sp>
        <p:nvSpPr>
          <p:cNvPr id="42" name="Freccia curva 41">
            <a:extLst>
              <a:ext uri="{FF2B5EF4-FFF2-40B4-BE49-F238E27FC236}">
                <a16:creationId xmlns:a16="http://schemas.microsoft.com/office/drawing/2014/main" id="{3C5E282E-E7E8-3C23-3B89-B56E0532A6AA}"/>
              </a:ext>
            </a:extLst>
          </p:cNvPr>
          <p:cNvSpPr/>
          <p:nvPr/>
        </p:nvSpPr>
        <p:spPr>
          <a:xfrm rot="5400000" flipH="1">
            <a:off x="21272134" y="17751510"/>
            <a:ext cx="1026773" cy="1444522"/>
          </a:xfrm>
          <a:prstGeom prst="bentArrow">
            <a:avLst>
              <a:gd name="adj1" fmla="val 25000"/>
              <a:gd name="adj2" fmla="val 36145"/>
              <a:gd name="adj3" fmla="val 50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85">
              <a:solidFill>
                <a:schemeClr val="tx1"/>
              </a:solidFill>
            </a:endParaRPr>
          </a:p>
        </p:txBody>
      </p:sp>
      <p:grpSp>
        <p:nvGrpSpPr>
          <p:cNvPr id="166" name="Gruppo 165">
            <a:extLst>
              <a:ext uri="{FF2B5EF4-FFF2-40B4-BE49-F238E27FC236}">
                <a16:creationId xmlns:a16="http://schemas.microsoft.com/office/drawing/2014/main" id="{A8101FC7-4693-FA10-A6D3-BE99FDC20087}"/>
              </a:ext>
            </a:extLst>
          </p:cNvPr>
          <p:cNvGrpSpPr/>
          <p:nvPr/>
        </p:nvGrpSpPr>
        <p:grpSpPr>
          <a:xfrm>
            <a:off x="1672533" y="7466671"/>
            <a:ext cx="6379089" cy="4456673"/>
            <a:chOff x="2890044" y="16958614"/>
            <a:chExt cx="12230100" cy="5256026"/>
          </a:xfrm>
        </p:grpSpPr>
        <p:grpSp>
          <p:nvGrpSpPr>
            <p:cNvPr id="167" name="Gruppo 166">
              <a:extLst>
                <a:ext uri="{FF2B5EF4-FFF2-40B4-BE49-F238E27FC236}">
                  <a16:creationId xmlns:a16="http://schemas.microsoft.com/office/drawing/2014/main" id="{AE2A04C9-DB85-82A5-5033-604B526ECDE3}"/>
                </a:ext>
              </a:extLst>
            </p:cNvPr>
            <p:cNvGrpSpPr/>
            <p:nvPr/>
          </p:nvGrpSpPr>
          <p:grpSpPr>
            <a:xfrm>
              <a:off x="2890044" y="16958614"/>
              <a:ext cx="12230100" cy="5256026"/>
              <a:chOff x="2890044" y="16958614"/>
              <a:chExt cx="12230100" cy="5256026"/>
            </a:xfrm>
          </p:grpSpPr>
          <p:sp>
            <p:nvSpPr>
              <p:cNvPr id="169" name="Rettangolo con angoli arrotondati 168">
                <a:extLst>
                  <a:ext uri="{FF2B5EF4-FFF2-40B4-BE49-F238E27FC236}">
                    <a16:creationId xmlns:a16="http://schemas.microsoft.com/office/drawing/2014/main" id="{DF543F0D-718C-DE94-751D-7D618C5BB05F}"/>
                  </a:ext>
                </a:extLst>
              </p:cNvPr>
              <p:cNvSpPr/>
              <p:nvPr/>
            </p:nvSpPr>
            <p:spPr>
              <a:xfrm>
                <a:off x="2890044" y="16958614"/>
                <a:ext cx="12230100" cy="5231839"/>
              </a:xfrm>
              <a:prstGeom prst="roundRect">
                <a:avLst>
                  <a:gd name="adj" fmla="val 5443"/>
                </a:avLst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sz="1885" dirty="0"/>
              </a:p>
            </p:txBody>
          </p:sp>
          <p:sp>
            <p:nvSpPr>
              <p:cNvPr id="170" name="Rettangolo con angoli arrotondati 169">
                <a:extLst>
                  <a:ext uri="{FF2B5EF4-FFF2-40B4-BE49-F238E27FC236}">
                    <a16:creationId xmlns:a16="http://schemas.microsoft.com/office/drawing/2014/main" id="{195F0513-BBA6-2807-EA39-3401E2741D7D}"/>
                  </a:ext>
                </a:extLst>
              </p:cNvPr>
              <p:cNvSpPr/>
              <p:nvPr/>
            </p:nvSpPr>
            <p:spPr>
              <a:xfrm>
                <a:off x="2890044" y="17945101"/>
                <a:ext cx="12230100" cy="4269539"/>
              </a:xfrm>
              <a:prstGeom prst="roundRect">
                <a:avLst>
                  <a:gd name="adj" fmla="val 5443"/>
                </a:avLst>
              </a:prstGeom>
              <a:ln>
                <a:solidFill>
                  <a:schemeClr val="accent6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it-IT" sz="3204" dirty="0">
                    <a:latin typeface="+mj-lt"/>
                    <a:ea typeface="Cambria Math" panose="02040503050406030204" pitchFamily="18" charset="0"/>
                  </a:rPr>
                  <a:t>For ∀ Non-</a:t>
                </a:r>
                <a:r>
                  <a:rPr lang="it-IT" sz="3204" dirty="0" err="1">
                    <a:latin typeface="+mj-lt"/>
                    <a:ea typeface="Cambria Math" panose="02040503050406030204" pitchFamily="18" charset="0"/>
                  </a:rPr>
                  <a:t>Deterministic</a:t>
                </a:r>
                <a:r>
                  <a:rPr lang="it-IT" sz="3204" dirty="0">
                    <a:latin typeface="+mj-lt"/>
                    <a:ea typeface="Cambria Math" panose="02040503050406030204" pitchFamily="18" charset="0"/>
                  </a:rPr>
                  <a:t> VPA V</a:t>
                </a:r>
                <a:r>
                  <a:rPr lang="it-IT" sz="3204" baseline="-25000" dirty="0">
                    <a:latin typeface="+mj-lt"/>
                    <a:ea typeface="Cambria Math" panose="02040503050406030204" pitchFamily="18" charset="0"/>
                  </a:rPr>
                  <a:t>1</a:t>
                </a:r>
                <a:r>
                  <a:rPr lang="it-IT" sz="3204" dirty="0">
                    <a:latin typeface="+mj-lt"/>
                    <a:ea typeface="Cambria Math" panose="02040503050406030204" pitchFamily="18" charset="0"/>
                  </a:rPr>
                  <a:t>, </a:t>
                </a:r>
                <a:r>
                  <a:rPr lang="it-IT" sz="3204" dirty="0" err="1">
                    <a:latin typeface="+mj-lt"/>
                    <a:ea typeface="Cambria Math" panose="02040503050406030204" pitchFamily="18" charset="0"/>
                  </a:rPr>
                  <a:t>there</a:t>
                </a:r>
                <a:r>
                  <a:rPr lang="it-IT" sz="3204" dirty="0">
                    <a:latin typeface="+mj-lt"/>
                    <a:ea typeface="Cambria Math" panose="02040503050406030204" pitchFamily="18" charset="0"/>
                  </a:rPr>
                  <a:t> ∃ a </a:t>
                </a:r>
                <a:r>
                  <a:rPr lang="it-IT" sz="3204" dirty="0" err="1">
                    <a:latin typeface="+mj-lt"/>
                    <a:ea typeface="Cambria Math" panose="02040503050406030204" pitchFamily="18" charset="0"/>
                  </a:rPr>
                  <a:t>Deterministic</a:t>
                </a:r>
                <a:r>
                  <a:rPr lang="it-IT" sz="3204" dirty="0">
                    <a:latin typeface="+mj-lt"/>
                    <a:ea typeface="Cambria Math" panose="02040503050406030204" pitchFamily="18" charset="0"/>
                  </a:rPr>
                  <a:t> VPA V</a:t>
                </a:r>
                <a:r>
                  <a:rPr lang="it-IT" sz="3204" baseline="-25000" dirty="0">
                    <a:latin typeface="+mj-lt"/>
                    <a:ea typeface="Cambria Math" panose="02040503050406030204" pitchFamily="18" charset="0"/>
                  </a:rPr>
                  <a:t>2 </a:t>
                </a:r>
                <a:r>
                  <a:rPr lang="it-IT" sz="3204" dirty="0" err="1">
                    <a:latin typeface="+mj-lt"/>
                    <a:ea typeface="Cambria Math" panose="02040503050406030204" pitchFamily="18" charset="0"/>
                  </a:rPr>
                  <a:t>such</a:t>
                </a:r>
                <a:r>
                  <a:rPr lang="it-IT" sz="3204" dirty="0">
                    <a:latin typeface="+mj-lt"/>
                    <a:ea typeface="Cambria Math" panose="02040503050406030204" pitchFamily="18" charset="0"/>
                  </a:rPr>
                  <a:t> </a:t>
                </a:r>
                <a:r>
                  <a:rPr lang="it-IT" sz="3204" dirty="0" err="1">
                    <a:latin typeface="+mj-lt"/>
                    <a:ea typeface="Cambria Math" panose="02040503050406030204" pitchFamily="18" charset="0"/>
                  </a:rPr>
                  <a:t>that</a:t>
                </a:r>
                <a:r>
                  <a:rPr lang="it-IT" sz="3204" dirty="0">
                    <a:latin typeface="+mj-lt"/>
                    <a:ea typeface="Cambria Math" panose="02040503050406030204" pitchFamily="18" charset="0"/>
                  </a:rPr>
                  <a:t> L(V</a:t>
                </a:r>
                <a:r>
                  <a:rPr lang="it-IT" sz="3204" baseline="-25000" dirty="0">
                    <a:latin typeface="+mj-lt"/>
                    <a:ea typeface="Cambria Math" panose="02040503050406030204" pitchFamily="18" charset="0"/>
                  </a:rPr>
                  <a:t>1</a:t>
                </a:r>
                <a:r>
                  <a:rPr lang="it-IT" sz="3204" dirty="0">
                    <a:latin typeface="+mj-lt"/>
                    <a:ea typeface="Cambria Math" panose="02040503050406030204" pitchFamily="18" charset="0"/>
                  </a:rPr>
                  <a:t>) = L(V</a:t>
                </a:r>
                <a:r>
                  <a:rPr lang="it-IT" sz="3204" baseline="-25000" dirty="0">
                    <a:latin typeface="+mj-lt"/>
                    <a:ea typeface="Cambria Math" panose="02040503050406030204" pitchFamily="18" charset="0"/>
                  </a:rPr>
                  <a:t>2</a:t>
                </a:r>
                <a:r>
                  <a:rPr lang="it-IT" sz="3204" dirty="0">
                    <a:latin typeface="+mj-lt"/>
                    <a:ea typeface="Cambria Math" panose="02040503050406030204" pitchFamily="18" charset="0"/>
                  </a:rPr>
                  <a:t>) </a:t>
                </a:r>
              </a:p>
              <a:p>
                <a:r>
                  <a:rPr lang="it-IT" sz="3204" dirty="0">
                    <a:latin typeface="+mj-lt"/>
                    <a:ea typeface="Cambria Math" panose="02040503050406030204" pitchFamily="18" charset="0"/>
                  </a:rPr>
                  <a:t>→ </a:t>
                </a:r>
                <a:r>
                  <a:rPr lang="it-IT" sz="3204" dirty="0" err="1">
                    <a:latin typeface="+mj-lt"/>
                    <a:ea typeface="Cambria Math" panose="02040503050406030204" pitchFamily="18" charset="0"/>
                  </a:rPr>
                  <a:t>Every</a:t>
                </a:r>
                <a:r>
                  <a:rPr lang="it-IT" sz="3204" dirty="0">
                    <a:latin typeface="+mj-lt"/>
                    <a:ea typeface="Cambria Math" panose="02040503050406030204" pitchFamily="18" charset="0"/>
                  </a:rPr>
                  <a:t> </a:t>
                </a:r>
                <a:r>
                  <a:rPr lang="it-IT" sz="3204" dirty="0" err="1">
                    <a:latin typeface="+mj-lt"/>
                    <a:ea typeface="Cambria Math" panose="02040503050406030204" pitchFamily="18" charset="0"/>
                  </a:rPr>
                  <a:t>binary</a:t>
                </a:r>
                <a:r>
                  <a:rPr lang="it-IT" sz="3204" dirty="0">
                    <a:latin typeface="+mj-lt"/>
                    <a:ea typeface="Cambria Math" panose="02040503050406030204" pitchFamily="18" charset="0"/>
                  </a:rPr>
                  <a:t> </a:t>
                </a:r>
                <a:r>
                  <a:rPr lang="it-IT" sz="3204" dirty="0" err="1">
                    <a:latin typeface="+mj-lt"/>
                    <a:ea typeface="Cambria Math" panose="02040503050406030204" pitchFamily="18" charset="0"/>
                  </a:rPr>
                  <a:t>operation</a:t>
                </a:r>
                <a:r>
                  <a:rPr lang="it-IT" sz="3204" dirty="0">
                    <a:latin typeface="+mj-lt"/>
                    <a:ea typeface="Cambria Math" panose="02040503050406030204" pitchFamily="18" charset="0"/>
                  </a:rPr>
                  <a:t> </a:t>
                </a:r>
                <a:br>
                  <a:rPr lang="it-IT" sz="3204" dirty="0">
                    <a:latin typeface="+mj-lt"/>
                    <a:ea typeface="Cambria Math" panose="02040503050406030204" pitchFamily="18" charset="0"/>
                  </a:rPr>
                </a:br>
                <a:r>
                  <a:rPr lang="it-IT" sz="3204" dirty="0" err="1">
                    <a:latin typeface="+mj-lt"/>
                    <a:ea typeface="Cambria Math" panose="02040503050406030204" pitchFamily="18" charset="0"/>
                  </a:rPr>
                  <a:t>between</a:t>
                </a:r>
                <a:r>
                  <a:rPr lang="it-IT" sz="3204" dirty="0">
                    <a:latin typeface="+mj-lt"/>
                    <a:ea typeface="Cambria Math" panose="02040503050406030204" pitchFamily="18" charset="0"/>
                  </a:rPr>
                  <a:t> 2 VPA </a:t>
                </a:r>
                <a:r>
                  <a:rPr lang="it-IT" sz="3204" dirty="0" err="1">
                    <a:latin typeface="+mj-lt"/>
                    <a:ea typeface="Cambria Math" panose="02040503050406030204" pitchFamily="18" charset="0"/>
                  </a:rPr>
                  <a:t>is</a:t>
                </a:r>
                <a:r>
                  <a:rPr lang="it-IT" sz="3204" dirty="0">
                    <a:latin typeface="+mj-lt"/>
                    <a:ea typeface="Cambria Math" panose="02040503050406030204" pitchFamily="18" charset="0"/>
                  </a:rPr>
                  <a:t> </a:t>
                </a:r>
                <a:r>
                  <a:rPr lang="it-IT" sz="3204" dirty="0" err="1">
                    <a:latin typeface="+mj-lt"/>
                    <a:ea typeface="Cambria Math" panose="02040503050406030204" pitchFamily="18" charset="0"/>
                  </a:rPr>
                  <a:t>decidable</a:t>
                </a:r>
                <a:r>
                  <a:rPr lang="it-IT" sz="3204" dirty="0">
                    <a:latin typeface="+mj-lt"/>
                    <a:ea typeface="Cambria Math" panose="02040503050406030204" pitchFamily="18" charset="0"/>
                  </a:rPr>
                  <a:t> !</a:t>
                </a:r>
              </a:p>
            </p:txBody>
          </p:sp>
        </p:grpSp>
        <p:sp>
          <p:nvSpPr>
            <p:cNvPr id="168" name="CasellaDiTesto 167">
              <a:extLst>
                <a:ext uri="{FF2B5EF4-FFF2-40B4-BE49-F238E27FC236}">
                  <a16:creationId xmlns:a16="http://schemas.microsoft.com/office/drawing/2014/main" id="{DC92BC15-90EE-F31C-EB87-CAD23938AADF}"/>
                </a:ext>
              </a:extLst>
            </p:cNvPr>
            <p:cNvSpPr txBox="1"/>
            <p:nvPr/>
          </p:nvSpPr>
          <p:spPr>
            <a:xfrm>
              <a:off x="4623592" y="17021170"/>
              <a:ext cx="8763000" cy="8348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4000" dirty="0" err="1">
                  <a:solidFill>
                    <a:schemeClr val="bg1"/>
                  </a:solidFill>
                </a:rPr>
                <a:t>Why</a:t>
              </a:r>
              <a:r>
                <a:rPr lang="it-IT" sz="4000" dirty="0">
                  <a:solidFill>
                    <a:schemeClr val="bg1"/>
                  </a:solidFill>
                </a:rPr>
                <a:t> VPA ?</a:t>
              </a:r>
            </a:p>
          </p:txBody>
        </p:sp>
      </p:grpSp>
      <p:grpSp>
        <p:nvGrpSpPr>
          <p:cNvPr id="18" name="Gruppo 17">
            <a:extLst>
              <a:ext uri="{FF2B5EF4-FFF2-40B4-BE49-F238E27FC236}">
                <a16:creationId xmlns:a16="http://schemas.microsoft.com/office/drawing/2014/main" id="{5EE96F07-BED9-8CA2-E26E-7EB0872DFBE2}"/>
              </a:ext>
            </a:extLst>
          </p:cNvPr>
          <p:cNvGrpSpPr/>
          <p:nvPr/>
        </p:nvGrpSpPr>
        <p:grpSpPr>
          <a:xfrm>
            <a:off x="7693853" y="9375954"/>
            <a:ext cx="7254677" cy="4195531"/>
            <a:chOff x="7490544" y="7619283"/>
            <a:chExt cx="8006556" cy="4650133"/>
          </a:xfrm>
        </p:grpSpPr>
        <p:grpSp>
          <p:nvGrpSpPr>
            <p:cNvPr id="2" name="Gruppo 1">
              <a:extLst>
                <a:ext uri="{FF2B5EF4-FFF2-40B4-BE49-F238E27FC236}">
                  <a16:creationId xmlns:a16="http://schemas.microsoft.com/office/drawing/2014/main" id="{7003A32B-EFCF-0D4D-1659-3074BE7C469F}"/>
                </a:ext>
              </a:extLst>
            </p:cNvPr>
            <p:cNvGrpSpPr/>
            <p:nvPr/>
          </p:nvGrpSpPr>
          <p:grpSpPr>
            <a:xfrm>
              <a:off x="7490544" y="7619283"/>
              <a:ext cx="8006556" cy="4650133"/>
              <a:chOff x="15338535" y="8188073"/>
              <a:chExt cx="8006556" cy="4650133"/>
            </a:xfrm>
          </p:grpSpPr>
          <p:grpSp>
            <p:nvGrpSpPr>
              <p:cNvPr id="115" name="Gruppo 114">
                <a:extLst>
                  <a:ext uri="{FF2B5EF4-FFF2-40B4-BE49-F238E27FC236}">
                    <a16:creationId xmlns:a16="http://schemas.microsoft.com/office/drawing/2014/main" id="{511EC41F-1FC4-29E6-F3C7-2542D7690666}"/>
                  </a:ext>
                </a:extLst>
              </p:cNvPr>
              <p:cNvGrpSpPr/>
              <p:nvPr/>
            </p:nvGrpSpPr>
            <p:grpSpPr>
              <a:xfrm>
                <a:off x="15338535" y="8188073"/>
                <a:ext cx="8006556" cy="4650133"/>
                <a:chOff x="2890044" y="16941621"/>
                <a:chExt cx="12230100" cy="5490519"/>
              </a:xfrm>
            </p:grpSpPr>
            <p:grpSp>
              <p:nvGrpSpPr>
                <p:cNvPr id="116" name="Gruppo 115">
                  <a:extLst>
                    <a:ext uri="{FF2B5EF4-FFF2-40B4-BE49-F238E27FC236}">
                      <a16:creationId xmlns:a16="http://schemas.microsoft.com/office/drawing/2014/main" id="{CB258E7A-1A31-1BF0-8DF8-EBAD9CAD5EA8}"/>
                    </a:ext>
                  </a:extLst>
                </p:cNvPr>
                <p:cNvGrpSpPr/>
                <p:nvPr/>
              </p:nvGrpSpPr>
              <p:grpSpPr>
                <a:xfrm>
                  <a:off x="2890044" y="16941621"/>
                  <a:ext cx="12230100" cy="5490519"/>
                  <a:chOff x="2890044" y="16941621"/>
                  <a:chExt cx="12230100" cy="5490519"/>
                </a:xfrm>
              </p:grpSpPr>
              <p:sp>
                <p:nvSpPr>
                  <p:cNvPr id="139" name="Rettangolo con angoli arrotondati 138">
                    <a:extLst>
                      <a:ext uri="{FF2B5EF4-FFF2-40B4-BE49-F238E27FC236}">
                        <a16:creationId xmlns:a16="http://schemas.microsoft.com/office/drawing/2014/main" id="{30F9DB48-4603-E077-6EAC-2E95E10BFD5C}"/>
                      </a:ext>
                    </a:extLst>
                  </p:cNvPr>
                  <p:cNvSpPr/>
                  <p:nvPr/>
                </p:nvSpPr>
                <p:spPr>
                  <a:xfrm>
                    <a:off x="2890044" y="16941621"/>
                    <a:ext cx="12230100" cy="5490519"/>
                  </a:xfrm>
                  <a:prstGeom prst="roundRect">
                    <a:avLst>
                      <a:gd name="adj" fmla="val 5443"/>
                    </a:avLst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sz="1885" dirty="0"/>
                  </a:p>
                </p:txBody>
              </p:sp>
              <p:sp>
                <p:nvSpPr>
                  <p:cNvPr id="140" name="Rettangolo con angoli arrotondati 139">
                    <a:extLst>
                      <a:ext uri="{FF2B5EF4-FFF2-40B4-BE49-F238E27FC236}">
                        <a16:creationId xmlns:a16="http://schemas.microsoft.com/office/drawing/2014/main" id="{F144B490-474E-FF40-F3E4-9C488B53045C}"/>
                      </a:ext>
                    </a:extLst>
                  </p:cNvPr>
                  <p:cNvSpPr/>
                  <p:nvPr/>
                </p:nvSpPr>
                <p:spPr>
                  <a:xfrm>
                    <a:off x="2890044" y="17945100"/>
                    <a:ext cx="12230100" cy="4487040"/>
                  </a:xfrm>
                  <a:prstGeom prst="roundRect">
                    <a:avLst>
                      <a:gd name="adj" fmla="val 5443"/>
                    </a:avLst>
                  </a:prstGeom>
                  <a:ln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sz="3204" dirty="0"/>
                  </a:p>
                </p:txBody>
              </p:sp>
            </p:grpSp>
            <p:sp>
              <p:nvSpPr>
                <p:cNvPr id="117" name="CasellaDiTesto 116">
                  <a:extLst>
                    <a:ext uri="{FF2B5EF4-FFF2-40B4-BE49-F238E27FC236}">
                      <a16:creationId xmlns:a16="http://schemas.microsoft.com/office/drawing/2014/main" id="{1E113DF0-3496-9B1E-F729-A94ABE216347}"/>
                    </a:ext>
                  </a:extLst>
                </p:cNvPr>
                <p:cNvSpPr txBox="1"/>
                <p:nvPr/>
              </p:nvSpPr>
              <p:spPr>
                <a:xfrm>
                  <a:off x="4623596" y="17032205"/>
                  <a:ext cx="8763000" cy="9263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it-IT" sz="4000" dirty="0" err="1">
                      <a:solidFill>
                        <a:schemeClr val="bg1"/>
                      </a:solidFill>
                    </a:rPr>
                    <a:t>VPAs</a:t>
                  </a:r>
                  <a:endParaRPr lang="it-IT" sz="4000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150" name="CasellaDiTesto 149">
                <a:extLst>
                  <a:ext uri="{FF2B5EF4-FFF2-40B4-BE49-F238E27FC236}">
                    <a16:creationId xmlns:a16="http://schemas.microsoft.com/office/drawing/2014/main" id="{57CC005A-E805-25A2-AC44-9E876875A1C1}"/>
                  </a:ext>
                </a:extLst>
              </p:cNvPr>
              <p:cNvSpPr txBox="1"/>
              <p:nvPr/>
            </p:nvSpPr>
            <p:spPr>
              <a:xfrm>
                <a:off x="15557087" y="9376506"/>
                <a:ext cx="7545101" cy="2285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3200" dirty="0">
                    <a:latin typeface="+mj-lt"/>
                    <a:ea typeface="Cambria Math" panose="02040503050406030204" pitchFamily="18" charset="0"/>
                  </a:rPr>
                  <a:t>VPA := </a:t>
                </a:r>
                <a:r>
                  <a:rPr lang="it-IT" sz="3200" dirty="0" err="1">
                    <a:latin typeface="+mj-lt"/>
                    <a:ea typeface="Cambria Math" panose="02040503050406030204" pitchFamily="18" charset="0"/>
                  </a:rPr>
                  <a:t>Visibly</a:t>
                </a:r>
                <a:r>
                  <a:rPr lang="it-IT" sz="3200" dirty="0">
                    <a:latin typeface="+mj-lt"/>
                    <a:ea typeface="Cambria Math" panose="02040503050406030204" pitchFamily="18" charset="0"/>
                  </a:rPr>
                  <a:t> </a:t>
                </a:r>
                <a:r>
                  <a:rPr lang="it-IT" sz="3200" dirty="0" err="1">
                    <a:latin typeface="+mj-lt"/>
                    <a:ea typeface="Cambria Math" panose="02040503050406030204" pitchFamily="18" charset="0"/>
                  </a:rPr>
                  <a:t>pushdown</a:t>
                </a:r>
                <a:r>
                  <a:rPr lang="it-IT" sz="3200" dirty="0">
                    <a:latin typeface="+mj-lt"/>
                    <a:ea typeface="Cambria Math" panose="02040503050406030204" pitchFamily="18" charset="0"/>
                  </a:rPr>
                  <a:t> </a:t>
                </a:r>
                <a:r>
                  <a:rPr lang="it-IT" sz="3200" dirty="0" err="1">
                    <a:latin typeface="+mj-lt"/>
                    <a:ea typeface="Cambria Math" panose="02040503050406030204" pitchFamily="18" charset="0"/>
                  </a:rPr>
                  <a:t>automata</a:t>
                </a:r>
                <a:r>
                  <a:rPr lang="it-IT" sz="3200" dirty="0">
                    <a:latin typeface="+mj-lt"/>
                    <a:ea typeface="Cambria Math" panose="02040503050406030204" pitchFamily="18" charset="0"/>
                  </a:rPr>
                  <a:t>.</a:t>
                </a:r>
              </a:p>
              <a:p>
                <a:r>
                  <a:rPr lang="it-IT" sz="3200" dirty="0" err="1">
                    <a:latin typeface="+mj-lt"/>
                    <a:ea typeface="Cambria Math" panose="02040503050406030204" pitchFamily="18" charset="0"/>
                  </a:rPr>
                  <a:t>They</a:t>
                </a:r>
                <a:r>
                  <a:rPr lang="it-IT" sz="3200" dirty="0">
                    <a:latin typeface="+mj-lt"/>
                    <a:ea typeface="Cambria Math" panose="02040503050406030204" pitchFamily="18" charset="0"/>
                  </a:rPr>
                  <a:t> can </a:t>
                </a:r>
                <a:r>
                  <a:rPr lang="it-IT" sz="3200" dirty="0" err="1">
                    <a:latin typeface="+mj-lt"/>
                    <a:ea typeface="Cambria Math" panose="02040503050406030204" pitchFamily="18" charset="0"/>
                  </a:rPr>
                  <a:t>recognize</a:t>
                </a:r>
                <a:r>
                  <a:rPr lang="it-IT" sz="3200" dirty="0">
                    <a:latin typeface="+mj-lt"/>
                    <a:ea typeface="Cambria Math" panose="02040503050406030204" pitchFamily="18" charset="0"/>
                  </a:rPr>
                  <a:t> </a:t>
                </a:r>
                <a:r>
                  <a:rPr lang="it-IT" sz="3200" dirty="0" err="1">
                    <a:latin typeface="+mj-lt"/>
                    <a:ea typeface="Cambria Math" panose="02040503050406030204" pitchFamily="18" charset="0"/>
                  </a:rPr>
                  <a:t>context</a:t>
                </a:r>
                <a:r>
                  <a:rPr lang="it-IT" sz="3200" dirty="0">
                    <a:latin typeface="+mj-lt"/>
                    <a:ea typeface="Cambria Math" panose="02040503050406030204" pitchFamily="18" charset="0"/>
                  </a:rPr>
                  <a:t> free </a:t>
                </a:r>
                <a:r>
                  <a:rPr lang="it-IT" sz="3200" dirty="0" err="1">
                    <a:latin typeface="+mj-lt"/>
                    <a:ea typeface="Cambria Math" panose="02040503050406030204" pitchFamily="18" charset="0"/>
                  </a:rPr>
                  <a:t>languagages</a:t>
                </a:r>
                <a:r>
                  <a:rPr lang="it-IT" sz="3200" dirty="0">
                    <a:latin typeface="+mj-lt"/>
                    <a:ea typeface="Cambria Math" panose="02040503050406030204" pitchFamily="18" charset="0"/>
                  </a:rPr>
                  <a:t>.</a:t>
                </a:r>
              </a:p>
              <a:p>
                <a:r>
                  <a:rPr lang="it-IT" sz="3200" dirty="0">
                    <a:latin typeface="+mj-lt"/>
                    <a:ea typeface="Cambria Math" panose="02040503050406030204" pitchFamily="18" charset="0"/>
                  </a:rPr>
                  <a:t>The </a:t>
                </a:r>
                <a:r>
                  <a:rPr lang="it-IT" sz="3200" dirty="0" err="1">
                    <a:latin typeface="+mj-lt"/>
                    <a:ea typeface="Cambria Math" panose="02040503050406030204" pitchFamily="18" charset="0"/>
                  </a:rPr>
                  <a:t>alphabet</a:t>
                </a:r>
                <a:r>
                  <a:rPr lang="it-IT" sz="3200" dirty="0">
                    <a:latin typeface="+mj-lt"/>
                    <a:ea typeface="Cambria Math" panose="02040503050406030204" pitchFamily="18" charset="0"/>
                  </a:rPr>
                  <a:t> </a:t>
                </a:r>
                <a:r>
                  <a:rPr lang="it-IT" sz="3200" dirty="0" err="1">
                    <a:latin typeface="+mj-lt"/>
                    <a:ea typeface="Cambria Math" panose="02040503050406030204" pitchFamily="18" charset="0"/>
                  </a:rPr>
                  <a:t>is</a:t>
                </a:r>
                <a:r>
                  <a:rPr lang="it-IT" sz="3200" dirty="0">
                    <a:latin typeface="+mj-lt"/>
                    <a:ea typeface="Cambria Math" panose="02040503050406030204" pitchFamily="18" charset="0"/>
                  </a:rPr>
                  <a:t> :</a:t>
                </a:r>
              </a:p>
            </p:txBody>
          </p:sp>
        </p:grpSp>
        <p:pic>
          <p:nvPicPr>
            <p:cNvPr id="16" name="Elemento grafico 15">
              <a:extLst>
                <a:ext uri="{FF2B5EF4-FFF2-40B4-BE49-F238E27FC236}">
                  <a16:creationId xmlns:a16="http://schemas.microsoft.com/office/drawing/2014/main" id="{8F3EFC34-E60B-6D5A-59B9-B6ED3765D8D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888076" y="11129100"/>
              <a:ext cx="7251409" cy="858155"/>
            </a:xfrm>
            <a:prstGeom prst="rect">
              <a:avLst/>
            </a:prstGeom>
          </p:spPr>
        </p:pic>
      </p:grpSp>
      <p:grpSp>
        <p:nvGrpSpPr>
          <p:cNvPr id="189" name="Gruppo 188">
            <a:extLst>
              <a:ext uri="{FF2B5EF4-FFF2-40B4-BE49-F238E27FC236}">
                <a16:creationId xmlns:a16="http://schemas.microsoft.com/office/drawing/2014/main" id="{D2E9A70C-FF04-DC3A-BF06-DA7AFDE3E1E8}"/>
              </a:ext>
            </a:extLst>
          </p:cNvPr>
          <p:cNvGrpSpPr/>
          <p:nvPr/>
        </p:nvGrpSpPr>
        <p:grpSpPr>
          <a:xfrm>
            <a:off x="12031909" y="13689261"/>
            <a:ext cx="4840723" cy="2823485"/>
            <a:chOff x="2890044" y="17030582"/>
            <a:chExt cx="12230100" cy="3329907"/>
          </a:xfrm>
        </p:grpSpPr>
        <p:grpSp>
          <p:nvGrpSpPr>
            <p:cNvPr id="190" name="Gruppo 189">
              <a:extLst>
                <a:ext uri="{FF2B5EF4-FFF2-40B4-BE49-F238E27FC236}">
                  <a16:creationId xmlns:a16="http://schemas.microsoft.com/office/drawing/2014/main" id="{F72473B2-58F7-12AD-43A3-2D43779CE53B}"/>
                </a:ext>
              </a:extLst>
            </p:cNvPr>
            <p:cNvGrpSpPr/>
            <p:nvPr/>
          </p:nvGrpSpPr>
          <p:grpSpPr>
            <a:xfrm>
              <a:off x="2890044" y="17030582"/>
              <a:ext cx="12230100" cy="3329907"/>
              <a:chOff x="2890044" y="17030582"/>
              <a:chExt cx="12230100" cy="3329907"/>
            </a:xfrm>
          </p:grpSpPr>
          <p:sp>
            <p:nvSpPr>
              <p:cNvPr id="192" name="Rettangolo con angoli arrotondati 191">
                <a:extLst>
                  <a:ext uri="{FF2B5EF4-FFF2-40B4-BE49-F238E27FC236}">
                    <a16:creationId xmlns:a16="http://schemas.microsoft.com/office/drawing/2014/main" id="{1A7676AE-7182-0D98-6437-0F5E380F9A1F}"/>
                  </a:ext>
                </a:extLst>
              </p:cNvPr>
              <p:cNvSpPr/>
              <p:nvPr/>
            </p:nvSpPr>
            <p:spPr>
              <a:xfrm>
                <a:off x="2890044" y="17030582"/>
                <a:ext cx="12230100" cy="3329906"/>
              </a:xfrm>
              <a:prstGeom prst="roundRect">
                <a:avLst>
                  <a:gd name="adj" fmla="val 5443"/>
                </a:avLst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sz="1885" dirty="0"/>
              </a:p>
            </p:txBody>
          </p:sp>
          <p:sp>
            <p:nvSpPr>
              <p:cNvPr id="193" name="Rettangolo con angoli arrotondati 192">
                <a:extLst>
                  <a:ext uri="{FF2B5EF4-FFF2-40B4-BE49-F238E27FC236}">
                    <a16:creationId xmlns:a16="http://schemas.microsoft.com/office/drawing/2014/main" id="{4C9AEADD-E290-B35C-9E04-3F28F4AE0143}"/>
                  </a:ext>
                </a:extLst>
              </p:cNvPr>
              <p:cNvSpPr/>
              <p:nvPr/>
            </p:nvSpPr>
            <p:spPr>
              <a:xfrm>
                <a:off x="2890044" y="17945101"/>
                <a:ext cx="12230100" cy="2415388"/>
              </a:xfrm>
              <a:prstGeom prst="roundRect">
                <a:avLst>
                  <a:gd name="adj" fmla="val 5443"/>
                </a:avLst>
              </a:prstGeom>
              <a:ln>
                <a:solidFill>
                  <a:schemeClr val="accent6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it-IT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XML (</a:t>
                </a:r>
                <a:r>
                  <a:rPr lang="it-IT" sz="2800" dirty="0">
                    <a:latin typeface="+mj-lt"/>
                    <a:ea typeface="Cambria Math" panose="02040503050406030204" pitchFamily="18" charset="0"/>
                  </a:rPr>
                  <a:t>eXtensible</a:t>
                </a:r>
                <a:r>
                  <a:rPr lang="it-IT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Markup Language) </a:t>
                </a:r>
                <a:r>
                  <a:rPr lang="it-IT" sz="28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is</a:t>
                </a:r>
                <a:r>
                  <a:rPr lang="it-IT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a standard format for data </a:t>
                </a:r>
                <a:r>
                  <a:rPr lang="it-IT" sz="28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exchange</a:t>
                </a:r>
                <a:r>
                  <a:rPr lang="it-IT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 </a:t>
                </a:r>
              </a:p>
              <a:p>
                <a:r>
                  <a:rPr lang="it-IT" sz="28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XML </a:t>
                </a:r>
                <a:r>
                  <a:rPr lang="it-IT" sz="28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representable</a:t>
                </a:r>
                <a:r>
                  <a:rPr lang="it-IT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w/</a:t>
                </a:r>
                <a:r>
                  <a:rPr lang="it-IT" sz="28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VPA</a:t>
                </a:r>
                <a:r>
                  <a:rPr lang="it-IT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!</a:t>
                </a:r>
              </a:p>
            </p:txBody>
          </p:sp>
        </p:grpSp>
        <p:sp>
          <p:nvSpPr>
            <p:cNvPr id="191" name="CasellaDiTesto 190">
              <a:extLst>
                <a:ext uri="{FF2B5EF4-FFF2-40B4-BE49-F238E27FC236}">
                  <a16:creationId xmlns:a16="http://schemas.microsoft.com/office/drawing/2014/main" id="{E57A53FB-2C51-8F9E-A83B-50CB6B2BE528}"/>
                </a:ext>
              </a:extLst>
            </p:cNvPr>
            <p:cNvSpPr txBox="1"/>
            <p:nvPr/>
          </p:nvSpPr>
          <p:spPr>
            <a:xfrm>
              <a:off x="4623594" y="17090339"/>
              <a:ext cx="8763000" cy="8348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4000" dirty="0">
                  <a:solidFill>
                    <a:schemeClr val="bg1"/>
                  </a:solidFill>
                </a:rPr>
                <a:t>XML</a:t>
              </a:r>
              <a:endParaRPr lang="it-IT" sz="5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Gruppo 27">
            <a:extLst>
              <a:ext uri="{FF2B5EF4-FFF2-40B4-BE49-F238E27FC236}">
                <a16:creationId xmlns:a16="http://schemas.microsoft.com/office/drawing/2014/main" id="{4351A5A5-6E44-8CA0-738C-15691BF0CDB8}"/>
              </a:ext>
            </a:extLst>
          </p:cNvPr>
          <p:cNvGrpSpPr/>
          <p:nvPr/>
        </p:nvGrpSpPr>
        <p:grpSpPr>
          <a:xfrm>
            <a:off x="2052402" y="16438470"/>
            <a:ext cx="6874321" cy="4686301"/>
            <a:chOff x="201694" y="13262336"/>
            <a:chExt cx="6866391" cy="4680895"/>
          </a:xfrm>
        </p:grpSpPr>
        <p:grpSp>
          <p:nvGrpSpPr>
            <p:cNvPr id="184" name="Gruppo 183">
              <a:extLst>
                <a:ext uri="{FF2B5EF4-FFF2-40B4-BE49-F238E27FC236}">
                  <a16:creationId xmlns:a16="http://schemas.microsoft.com/office/drawing/2014/main" id="{2507AB98-791F-A073-BC0B-F8CE2244E688}"/>
                </a:ext>
              </a:extLst>
            </p:cNvPr>
            <p:cNvGrpSpPr/>
            <p:nvPr/>
          </p:nvGrpSpPr>
          <p:grpSpPr>
            <a:xfrm>
              <a:off x="201694" y="13262336"/>
              <a:ext cx="6866391" cy="4680895"/>
              <a:chOff x="2890044" y="16687800"/>
              <a:chExt cx="12230100" cy="5526840"/>
            </a:xfrm>
          </p:grpSpPr>
          <p:grpSp>
            <p:nvGrpSpPr>
              <p:cNvPr id="185" name="Gruppo 184">
                <a:extLst>
                  <a:ext uri="{FF2B5EF4-FFF2-40B4-BE49-F238E27FC236}">
                    <a16:creationId xmlns:a16="http://schemas.microsoft.com/office/drawing/2014/main" id="{313E5D2B-8264-C4F3-FD7C-9D03678A5199}"/>
                  </a:ext>
                </a:extLst>
              </p:cNvPr>
              <p:cNvGrpSpPr/>
              <p:nvPr/>
            </p:nvGrpSpPr>
            <p:grpSpPr>
              <a:xfrm>
                <a:off x="2890044" y="16687800"/>
                <a:ext cx="12230100" cy="5526840"/>
                <a:chOff x="2890044" y="16687800"/>
                <a:chExt cx="12230100" cy="5526840"/>
              </a:xfrm>
            </p:grpSpPr>
            <p:sp>
              <p:nvSpPr>
                <p:cNvPr id="187" name="Rettangolo con angoli arrotondati 186">
                  <a:extLst>
                    <a:ext uri="{FF2B5EF4-FFF2-40B4-BE49-F238E27FC236}">
                      <a16:creationId xmlns:a16="http://schemas.microsoft.com/office/drawing/2014/main" id="{B9FEB862-4273-747A-1DE2-60947EB4FEED}"/>
                    </a:ext>
                  </a:extLst>
                </p:cNvPr>
                <p:cNvSpPr/>
                <p:nvPr/>
              </p:nvSpPr>
              <p:spPr>
                <a:xfrm>
                  <a:off x="2890044" y="16687800"/>
                  <a:ext cx="12230100" cy="5502655"/>
                </a:xfrm>
                <a:prstGeom prst="roundRect">
                  <a:avLst>
                    <a:gd name="adj" fmla="val 5443"/>
                  </a:avLst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sz="1885" dirty="0"/>
                </a:p>
              </p:txBody>
            </p:sp>
            <p:sp>
              <p:nvSpPr>
                <p:cNvPr id="188" name="Rettangolo con angoli arrotondati 187">
                  <a:extLst>
                    <a:ext uri="{FF2B5EF4-FFF2-40B4-BE49-F238E27FC236}">
                      <a16:creationId xmlns:a16="http://schemas.microsoft.com/office/drawing/2014/main" id="{BD80FE2F-821E-4D52-B546-F15B012AE74E}"/>
                    </a:ext>
                  </a:extLst>
                </p:cNvPr>
                <p:cNvSpPr/>
                <p:nvPr/>
              </p:nvSpPr>
              <p:spPr>
                <a:xfrm>
                  <a:off x="2890044" y="17945101"/>
                  <a:ext cx="12230100" cy="4269539"/>
                </a:xfrm>
                <a:prstGeom prst="roundRect">
                  <a:avLst>
                    <a:gd name="adj" fmla="val 5443"/>
                  </a:avLst>
                </a:prstGeom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endParaRPr lang="it-IT" sz="3204" dirty="0"/>
                </a:p>
              </p:txBody>
            </p:sp>
          </p:grpSp>
          <p:sp>
            <p:nvSpPr>
              <p:cNvPr id="186" name="CasellaDiTesto 185">
                <a:extLst>
                  <a:ext uri="{FF2B5EF4-FFF2-40B4-BE49-F238E27FC236}">
                    <a16:creationId xmlns:a16="http://schemas.microsoft.com/office/drawing/2014/main" id="{64732488-A65E-AC9E-6485-CC7D303CD909}"/>
                  </a:ext>
                </a:extLst>
              </p:cNvPr>
              <p:cNvSpPr txBox="1"/>
              <p:nvPr/>
            </p:nvSpPr>
            <p:spPr>
              <a:xfrm>
                <a:off x="4042714" y="16843246"/>
                <a:ext cx="9924756" cy="10901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5406" dirty="0">
                    <a:solidFill>
                      <a:schemeClr val="bg1"/>
                    </a:solidFill>
                  </a:rPr>
                  <a:t>«</a:t>
                </a:r>
                <a:r>
                  <a:rPr lang="it-IT" sz="5406" dirty="0" err="1">
                    <a:solidFill>
                      <a:schemeClr val="bg1"/>
                    </a:solidFill>
                  </a:rPr>
                  <a:t>Canonical</a:t>
                </a:r>
                <a:r>
                  <a:rPr lang="it-IT" sz="5406" dirty="0">
                    <a:solidFill>
                      <a:schemeClr val="bg1"/>
                    </a:solidFill>
                  </a:rPr>
                  <a:t>» VPA</a:t>
                </a:r>
              </a:p>
            </p:txBody>
          </p:sp>
        </p:grpSp>
        <p:sp>
          <p:nvSpPr>
            <p:cNvPr id="129" name="CasellaDiTesto 128">
              <a:extLst>
                <a:ext uri="{FF2B5EF4-FFF2-40B4-BE49-F238E27FC236}">
                  <a16:creationId xmlns:a16="http://schemas.microsoft.com/office/drawing/2014/main" id="{DAFD0700-8B5E-9EE6-5A02-2A29AE366B83}"/>
                </a:ext>
              </a:extLst>
            </p:cNvPr>
            <p:cNvSpPr txBox="1"/>
            <p:nvPr/>
          </p:nvSpPr>
          <p:spPr>
            <a:xfrm>
              <a:off x="300825" y="14755591"/>
              <a:ext cx="5127055" cy="1815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803" dirty="0"/>
                <a:t>Regular </a:t>
              </a:r>
              <a:r>
                <a:rPr lang="it-IT" sz="2803" dirty="0" err="1"/>
                <a:t>automata</a:t>
              </a:r>
              <a:r>
                <a:rPr lang="it-IT" sz="2803" dirty="0"/>
                <a:t> </a:t>
              </a:r>
              <a:r>
                <a:rPr lang="it-IT" sz="2803" dirty="0" err="1"/>
                <a:t>have</a:t>
              </a:r>
              <a:r>
                <a:rPr lang="it-IT" sz="2803" dirty="0"/>
                <a:t> a </a:t>
              </a:r>
              <a:r>
                <a:rPr lang="it-IT" sz="2803" dirty="0" err="1"/>
                <a:t>unique</a:t>
              </a:r>
              <a:r>
                <a:rPr lang="it-IT" sz="2803" dirty="0"/>
                <a:t> </a:t>
              </a:r>
              <a:r>
                <a:rPr lang="it-IT" sz="2803" dirty="0" err="1"/>
                <a:t>minimal</a:t>
              </a:r>
              <a:r>
                <a:rPr lang="it-IT" sz="2803" dirty="0"/>
                <a:t> (or </a:t>
              </a:r>
              <a:r>
                <a:rPr lang="it-IT" sz="2803" dirty="0" err="1"/>
                <a:t>canonical</a:t>
              </a:r>
              <a:r>
                <a:rPr lang="it-IT" sz="2803" dirty="0"/>
                <a:t>) </a:t>
              </a:r>
              <a:r>
                <a:rPr lang="it-IT" sz="2803" dirty="0" err="1"/>
                <a:t>representant</a:t>
              </a:r>
              <a:r>
                <a:rPr lang="it-IT" sz="2803" dirty="0"/>
                <a:t>, </a:t>
              </a:r>
              <a:r>
                <a:rPr lang="it-IT" sz="2803" dirty="0" err="1"/>
                <a:t>this</a:t>
              </a:r>
              <a:r>
                <a:rPr lang="it-IT" sz="2803" dirty="0"/>
                <a:t> </a:t>
              </a:r>
              <a:r>
                <a:rPr lang="it-IT" sz="2803" dirty="0" err="1"/>
                <a:t>is</a:t>
              </a:r>
              <a:r>
                <a:rPr lang="it-IT" sz="2803" dirty="0"/>
                <a:t> </a:t>
              </a:r>
              <a:r>
                <a:rPr lang="it-IT" sz="2803" dirty="0" err="1"/>
                <a:t>not</a:t>
              </a:r>
              <a:r>
                <a:rPr lang="it-IT" sz="2803" dirty="0"/>
                <a:t> </a:t>
              </a:r>
              <a:r>
                <a:rPr lang="it-IT" sz="2803" dirty="0" err="1"/>
                <a:t>true</a:t>
              </a:r>
              <a:r>
                <a:rPr lang="it-IT" sz="2803" dirty="0"/>
                <a:t> for VPA </a:t>
              </a:r>
            </a:p>
          </p:txBody>
        </p:sp>
        <p:pic>
          <p:nvPicPr>
            <p:cNvPr id="27" name="Immagine 26">
              <a:extLst>
                <a:ext uri="{FF2B5EF4-FFF2-40B4-BE49-F238E27FC236}">
                  <a16:creationId xmlns:a16="http://schemas.microsoft.com/office/drawing/2014/main" id="{6D3FF9DD-ECC3-9A1D-7CE6-5D681BA0BA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237136" y="14556280"/>
              <a:ext cx="1555578" cy="1555578"/>
            </a:xfrm>
            <a:prstGeom prst="rect">
              <a:avLst/>
            </a:prstGeom>
          </p:spPr>
        </p:pic>
      </p:grpSp>
      <p:grpSp>
        <p:nvGrpSpPr>
          <p:cNvPr id="194" name="Gruppo 193">
            <a:extLst>
              <a:ext uri="{FF2B5EF4-FFF2-40B4-BE49-F238E27FC236}">
                <a16:creationId xmlns:a16="http://schemas.microsoft.com/office/drawing/2014/main" id="{780F7D45-E497-E198-15CB-30314C4A3056}"/>
              </a:ext>
            </a:extLst>
          </p:cNvPr>
          <p:cNvGrpSpPr/>
          <p:nvPr/>
        </p:nvGrpSpPr>
        <p:grpSpPr>
          <a:xfrm>
            <a:off x="1062038" y="19861960"/>
            <a:ext cx="4869085" cy="4195003"/>
            <a:chOff x="201694" y="13262336"/>
            <a:chExt cx="6866391" cy="4680895"/>
          </a:xfrm>
        </p:grpSpPr>
        <p:grpSp>
          <p:nvGrpSpPr>
            <p:cNvPr id="195" name="Gruppo 194">
              <a:extLst>
                <a:ext uri="{FF2B5EF4-FFF2-40B4-BE49-F238E27FC236}">
                  <a16:creationId xmlns:a16="http://schemas.microsoft.com/office/drawing/2014/main" id="{6643CC49-4535-699C-47C9-639CCEC582E9}"/>
                </a:ext>
              </a:extLst>
            </p:cNvPr>
            <p:cNvGrpSpPr/>
            <p:nvPr/>
          </p:nvGrpSpPr>
          <p:grpSpPr>
            <a:xfrm>
              <a:off x="201694" y="13262336"/>
              <a:ext cx="6866391" cy="4680895"/>
              <a:chOff x="2890044" y="16687800"/>
              <a:chExt cx="12230100" cy="5526840"/>
            </a:xfrm>
          </p:grpSpPr>
          <p:grpSp>
            <p:nvGrpSpPr>
              <p:cNvPr id="198" name="Gruppo 197">
                <a:extLst>
                  <a:ext uri="{FF2B5EF4-FFF2-40B4-BE49-F238E27FC236}">
                    <a16:creationId xmlns:a16="http://schemas.microsoft.com/office/drawing/2014/main" id="{C8A0EE6E-CCE2-0BB4-A186-13896127764B}"/>
                  </a:ext>
                </a:extLst>
              </p:cNvPr>
              <p:cNvGrpSpPr/>
              <p:nvPr/>
            </p:nvGrpSpPr>
            <p:grpSpPr>
              <a:xfrm>
                <a:off x="2890044" y="16687800"/>
                <a:ext cx="12230100" cy="5526840"/>
                <a:chOff x="2890044" y="16687800"/>
                <a:chExt cx="12230100" cy="5526840"/>
              </a:xfrm>
            </p:grpSpPr>
            <p:sp>
              <p:nvSpPr>
                <p:cNvPr id="200" name="Rettangolo con angoli arrotondati 199">
                  <a:extLst>
                    <a:ext uri="{FF2B5EF4-FFF2-40B4-BE49-F238E27FC236}">
                      <a16:creationId xmlns:a16="http://schemas.microsoft.com/office/drawing/2014/main" id="{662FE415-F47B-87E5-002D-3BAD7CF14D41}"/>
                    </a:ext>
                  </a:extLst>
                </p:cNvPr>
                <p:cNvSpPr/>
                <p:nvPr/>
              </p:nvSpPr>
              <p:spPr>
                <a:xfrm>
                  <a:off x="2890044" y="16687800"/>
                  <a:ext cx="12230100" cy="5502655"/>
                </a:xfrm>
                <a:prstGeom prst="roundRect">
                  <a:avLst>
                    <a:gd name="adj" fmla="val 5443"/>
                  </a:avLst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sz="1885" dirty="0"/>
                </a:p>
              </p:txBody>
            </p:sp>
            <p:sp>
              <p:nvSpPr>
                <p:cNvPr id="201" name="Rettangolo con angoli arrotondati 200">
                  <a:extLst>
                    <a:ext uri="{FF2B5EF4-FFF2-40B4-BE49-F238E27FC236}">
                      <a16:creationId xmlns:a16="http://schemas.microsoft.com/office/drawing/2014/main" id="{4AC92F80-FF3F-98BD-2F58-BA030948DCE5}"/>
                    </a:ext>
                  </a:extLst>
                </p:cNvPr>
                <p:cNvSpPr/>
                <p:nvPr/>
              </p:nvSpPr>
              <p:spPr>
                <a:xfrm>
                  <a:off x="2890044" y="17945103"/>
                  <a:ext cx="12230099" cy="4269537"/>
                </a:xfrm>
                <a:prstGeom prst="roundRect">
                  <a:avLst>
                    <a:gd name="adj" fmla="val 5443"/>
                  </a:avLst>
                </a:prstGeom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endParaRPr lang="it-IT" sz="3204" dirty="0"/>
                </a:p>
              </p:txBody>
            </p:sp>
          </p:grpSp>
          <p:sp>
            <p:nvSpPr>
              <p:cNvPr id="199" name="CasellaDiTesto 198">
                <a:extLst>
                  <a:ext uri="{FF2B5EF4-FFF2-40B4-BE49-F238E27FC236}">
                    <a16:creationId xmlns:a16="http://schemas.microsoft.com/office/drawing/2014/main" id="{DC7C071F-0AF0-02C4-8369-0A61E7F8F156}"/>
                  </a:ext>
                </a:extLst>
              </p:cNvPr>
              <p:cNvSpPr txBox="1"/>
              <p:nvPr/>
            </p:nvSpPr>
            <p:spPr>
              <a:xfrm>
                <a:off x="4042715" y="16757374"/>
                <a:ext cx="9924755" cy="12190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5406" dirty="0">
                    <a:solidFill>
                      <a:schemeClr val="bg1"/>
                    </a:solidFill>
                  </a:rPr>
                  <a:t>k-SEVPA</a:t>
                </a:r>
              </a:p>
            </p:txBody>
          </p:sp>
        </p:grpSp>
        <p:sp>
          <p:nvSpPr>
            <p:cNvPr id="196" name="CasellaDiTesto 195">
              <a:extLst>
                <a:ext uri="{FF2B5EF4-FFF2-40B4-BE49-F238E27FC236}">
                  <a16:creationId xmlns:a16="http://schemas.microsoft.com/office/drawing/2014/main" id="{52195DEF-5BB5-4761-DDDB-0D0E0CEBD6D6}"/>
                </a:ext>
              </a:extLst>
            </p:cNvPr>
            <p:cNvSpPr txBox="1"/>
            <p:nvPr/>
          </p:nvSpPr>
          <p:spPr>
            <a:xfrm>
              <a:off x="300826" y="14755592"/>
              <a:ext cx="6767259" cy="25099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803" dirty="0"/>
                <a:t>Single entry VPA are </a:t>
              </a:r>
              <a:r>
                <a:rPr lang="it-IT" sz="2803" dirty="0" err="1"/>
                <a:t>VPAs</a:t>
              </a:r>
              <a:r>
                <a:rPr lang="it-IT" sz="2803" dirty="0"/>
                <a:t> </a:t>
              </a:r>
              <a:r>
                <a:rPr lang="it-IT" sz="2803" dirty="0" err="1"/>
                <a:t>where</a:t>
              </a:r>
              <a:r>
                <a:rPr lang="it-IT" sz="2803" dirty="0"/>
                <a:t> </a:t>
              </a:r>
              <a:r>
                <a:rPr lang="it-IT" sz="2803" dirty="0" err="1"/>
                <a:t>states</a:t>
              </a:r>
              <a:r>
                <a:rPr lang="it-IT" sz="2803" dirty="0"/>
                <a:t> are </a:t>
              </a:r>
              <a:r>
                <a:rPr lang="it-IT" sz="2803" dirty="0" err="1"/>
                <a:t>partitioned</a:t>
              </a:r>
              <a:r>
                <a:rPr lang="it-IT" sz="2803" dirty="0"/>
                <a:t> </a:t>
              </a:r>
              <a:r>
                <a:rPr lang="it-IT" sz="2803" dirty="0" err="1"/>
                <a:t>into</a:t>
              </a:r>
              <a:r>
                <a:rPr lang="it-IT" sz="2803" dirty="0"/>
                <a:t> </a:t>
              </a:r>
              <a:r>
                <a:rPr lang="it-IT" sz="2803" b="1" dirty="0"/>
                <a:t>k</a:t>
              </a:r>
              <a:r>
                <a:rPr lang="it-IT" sz="2803" dirty="0"/>
                <a:t> </a:t>
              </a:r>
              <a:r>
                <a:rPr lang="it-IT" sz="2803" dirty="0" err="1"/>
                <a:t>modules</a:t>
              </a:r>
              <a:r>
                <a:rPr lang="it-IT" sz="2803" dirty="0"/>
                <a:t>. </a:t>
              </a:r>
            </a:p>
            <a:p>
              <a:r>
                <a:rPr lang="it-IT" sz="2803" dirty="0" err="1"/>
                <a:t>Each</a:t>
              </a:r>
              <a:r>
                <a:rPr lang="it-IT" sz="2803" dirty="0"/>
                <a:t> </a:t>
              </a:r>
              <a:r>
                <a:rPr lang="it-IT" sz="2803" dirty="0" err="1"/>
                <a:t>module</a:t>
              </a:r>
              <a:r>
                <a:rPr lang="it-IT" sz="2803" dirty="0"/>
                <a:t> </a:t>
              </a:r>
              <a:r>
                <a:rPr lang="it-IT" sz="2803" dirty="0" err="1"/>
                <a:t>has</a:t>
              </a:r>
              <a:r>
                <a:rPr lang="it-IT" sz="2803" dirty="0"/>
                <a:t> </a:t>
              </a:r>
              <a:r>
                <a:rPr lang="it-IT" sz="2803" dirty="0" err="1"/>
                <a:t>only</a:t>
              </a:r>
              <a:r>
                <a:rPr lang="it-IT" sz="2803" dirty="0"/>
                <a:t> one entry for call </a:t>
              </a:r>
              <a:r>
                <a:rPr lang="it-IT" sz="2803" dirty="0" err="1"/>
                <a:t>transitions</a:t>
              </a:r>
              <a:endParaRPr lang="it-IT" sz="2803" dirty="0"/>
            </a:p>
          </p:txBody>
        </p:sp>
      </p:grpSp>
      <p:sp>
        <p:nvSpPr>
          <p:cNvPr id="35" name="AutoShape 6">
            <a:extLst>
              <a:ext uri="{FF2B5EF4-FFF2-40B4-BE49-F238E27FC236}">
                <a16:creationId xmlns:a16="http://schemas.microsoft.com/office/drawing/2014/main" id="{49691D98-2494-D9DF-3F88-3B746F5F047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984235" y="20334103"/>
            <a:ext cx="305152" cy="305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546" tIns="45773" rIns="91546" bIns="45773" numCol="1" anchor="t" anchorCtr="0" compatLnSpc="1">
            <a:prstTxWarp prst="textNoShape">
              <a:avLst/>
            </a:prstTxWarp>
          </a:bodyPr>
          <a:lstStyle/>
          <a:p>
            <a:endParaRPr lang="it-IT" sz="1885"/>
          </a:p>
        </p:txBody>
      </p:sp>
      <p:grpSp>
        <p:nvGrpSpPr>
          <p:cNvPr id="55" name="Gruppo 54">
            <a:extLst>
              <a:ext uri="{FF2B5EF4-FFF2-40B4-BE49-F238E27FC236}">
                <a16:creationId xmlns:a16="http://schemas.microsoft.com/office/drawing/2014/main" id="{5AA80925-CD6E-B61B-61B5-B24D58C183C8}"/>
              </a:ext>
            </a:extLst>
          </p:cNvPr>
          <p:cNvGrpSpPr/>
          <p:nvPr/>
        </p:nvGrpSpPr>
        <p:grpSpPr>
          <a:xfrm>
            <a:off x="1137049" y="25376957"/>
            <a:ext cx="9950769" cy="5504243"/>
            <a:chOff x="1193431" y="24537270"/>
            <a:chExt cx="9939290" cy="5497893"/>
          </a:xfrm>
        </p:grpSpPr>
        <p:grpSp>
          <p:nvGrpSpPr>
            <p:cNvPr id="202" name="Gruppo 201">
              <a:extLst>
                <a:ext uri="{FF2B5EF4-FFF2-40B4-BE49-F238E27FC236}">
                  <a16:creationId xmlns:a16="http://schemas.microsoft.com/office/drawing/2014/main" id="{F13FB79C-9BD8-2A96-2057-ECED0F160548}"/>
                </a:ext>
              </a:extLst>
            </p:cNvPr>
            <p:cNvGrpSpPr/>
            <p:nvPr/>
          </p:nvGrpSpPr>
          <p:grpSpPr>
            <a:xfrm>
              <a:off x="1193431" y="24537270"/>
              <a:ext cx="9939290" cy="5497893"/>
              <a:chOff x="20859535" y="14461986"/>
              <a:chExt cx="9939290" cy="5497893"/>
            </a:xfrm>
          </p:grpSpPr>
          <p:grpSp>
            <p:nvGrpSpPr>
              <p:cNvPr id="203" name="Gruppo 202">
                <a:extLst>
                  <a:ext uri="{FF2B5EF4-FFF2-40B4-BE49-F238E27FC236}">
                    <a16:creationId xmlns:a16="http://schemas.microsoft.com/office/drawing/2014/main" id="{6CF941F4-CD9E-3491-B599-6816C32936A3}"/>
                  </a:ext>
                </a:extLst>
              </p:cNvPr>
              <p:cNvGrpSpPr/>
              <p:nvPr/>
            </p:nvGrpSpPr>
            <p:grpSpPr>
              <a:xfrm>
                <a:off x="20859535" y="14461986"/>
                <a:ext cx="9939290" cy="5497893"/>
                <a:chOff x="2890044" y="16664378"/>
                <a:chExt cx="13686696" cy="7804905"/>
              </a:xfrm>
            </p:grpSpPr>
            <p:grpSp>
              <p:nvGrpSpPr>
                <p:cNvPr id="207" name="Gruppo 206">
                  <a:extLst>
                    <a:ext uri="{FF2B5EF4-FFF2-40B4-BE49-F238E27FC236}">
                      <a16:creationId xmlns:a16="http://schemas.microsoft.com/office/drawing/2014/main" id="{0EC97D66-8A95-7AE7-1D08-646540D2D22F}"/>
                    </a:ext>
                  </a:extLst>
                </p:cNvPr>
                <p:cNvGrpSpPr/>
                <p:nvPr/>
              </p:nvGrpSpPr>
              <p:grpSpPr>
                <a:xfrm>
                  <a:off x="2890044" y="16687800"/>
                  <a:ext cx="13686696" cy="7781483"/>
                  <a:chOff x="2890044" y="16687800"/>
                  <a:chExt cx="13686696" cy="7781483"/>
                </a:xfrm>
              </p:grpSpPr>
              <p:sp>
                <p:nvSpPr>
                  <p:cNvPr id="209" name="Rettangolo con angoli arrotondati 208">
                    <a:extLst>
                      <a:ext uri="{FF2B5EF4-FFF2-40B4-BE49-F238E27FC236}">
                        <a16:creationId xmlns:a16="http://schemas.microsoft.com/office/drawing/2014/main" id="{237BC1BE-F709-7082-13AF-CD9563F08983}"/>
                      </a:ext>
                    </a:extLst>
                  </p:cNvPr>
                  <p:cNvSpPr/>
                  <p:nvPr/>
                </p:nvSpPr>
                <p:spPr>
                  <a:xfrm>
                    <a:off x="2890044" y="16687800"/>
                    <a:ext cx="13686696" cy="7781483"/>
                  </a:xfrm>
                  <a:prstGeom prst="roundRect">
                    <a:avLst>
                      <a:gd name="adj" fmla="val 5443"/>
                    </a:avLst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sz="1885" dirty="0"/>
                  </a:p>
                </p:txBody>
              </p:sp>
              <p:sp>
                <p:nvSpPr>
                  <p:cNvPr id="210" name="Rettangolo con angoli arrotondati 209">
                    <a:extLst>
                      <a:ext uri="{FF2B5EF4-FFF2-40B4-BE49-F238E27FC236}">
                        <a16:creationId xmlns:a16="http://schemas.microsoft.com/office/drawing/2014/main" id="{CCDED698-ED54-337F-E5E1-5CFEFF903E52}"/>
                      </a:ext>
                    </a:extLst>
                  </p:cNvPr>
                  <p:cNvSpPr/>
                  <p:nvPr/>
                </p:nvSpPr>
                <p:spPr>
                  <a:xfrm>
                    <a:off x="2890044" y="17945101"/>
                    <a:ext cx="13686696" cy="6524182"/>
                  </a:xfrm>
                  <a:prstGeom prst="roundRect">
                    <a:avLst>
                      <a:gd name="adj" fmla="val 5443"/>
                    </a:avLst>
                  </a:prstGeom>
                  <a:ln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sz="3204" dirty="0"/>
                  </a:p>
                </p:txBody>
              </p:sp>
            </p:grpSp>
            <p:sp>
              <p:nvSpPr>
                <p:cNvPr id="208" name="CasellaDiTesto 207">
                  <a:extLst>
                    <a:ext uri="{FF2B5EF4-FFF2-40B4-BE49-F238E27FC236}">
                      <a16:creationId xmlns:a16="http://schemas.microsoft.com/office/drawing/2014/main" id="{3711D2A6-BDB0-7BF6-6090-597AF9F92E1C}"/>
                    </a:ext>
                  </a:extLst>
                </p:cNvPr>
                <p:cNvSpPr txBox="1"/>
                <p:nvPr/>
              </p:nvSpPr>
              <p:spPr>
                <a:xfrm>
                  <a:off x="5347625" y="16664378"/>
                  <a:ext cx="8762999" cy="1310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it-IT" sz="5406" dirty="0">
                      <a:solidFill>
                        <a:schemeClr val="bg1"/>
                      </a:solidFill>
                    </a:rPr>
                    <a:t>The learning </a:t>
                  </a:r>
                  <a:r>
                    <a:rPr lang="it-IT" sz="5406" dirty="0" err="1">
                      <a:solidFill>
                        <a:schemeClr val="bg1"/>
                      </a:solidFill>
                    </a:rPr>
                    <a:t>phase</a:t>
                  </a:r>
                  <a:endParaRPr lang="it-IT" sz="5406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206" name="CasellaDiTesto 205">
                <a:extLst>
                  <a:ext uri="{FF2B5EF4-FFF2-40B4-BE49-F238E27FC236}">
                    <a16:creationId xmlns:a16="http://schemas.microsoft.com/office/drawing/2014/main" id="{0E0E5302-A920-1F41-CBF7-E006CA711A20}"/>
                  </a:ext>
                </a:extLst>
              </p:cNvPr>
              <p:cNvSpPr txBox="1"/>
              <p:nvPr/>
            </p:nvSpPr>
            <p:spPr>
              <a:xfrm>
                <a:off x="24446249" y="15810324"/>
                <a:ext cx="6077911" cy="2554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3204" dirty="0"/>
                  <a:t>In </a:t>
                </a:r>
                <a:r>
                  <a:rPr lang="it-IT" sz="3204" dirty="0" err="1"/>
                  <a:t>Visibly</a:t>
                </a:r>
                <a:r>
                  <a:rPr lang="it-IT" sz="3204" dirty="0"/>
                  <a:t> </a:t>
                </a:r>
                <a:r>
                  <a:rPr lang="it-IT" sz="3204" dirty="0" err="1"/>
                  <a:t>Pushdown</a:t>
                </a:r>
                <a:r>
                  <a:rPr lang="it-IT" sz="3204" dirty="0"/>
                  <a:t> </a:t>
                </a:r>
                <a:r>
                  <a:rPr lang="it-IT" sz="3204" dirty="0" err="1"/>
                  <a:t>Languages</a:t>
                </a:r>
                <a:r>
                  <a:rPr lang="it-IT" sz="3204" dirty="0"/>
                  <a:t> (VPL), </a:t>
                </a:r>
                <a:r>
                  <a:rPr lang="it-IT" sz="3204" dirty="0" err="1"/>
                  <a:t>we</a:t>
                </a:r>
                <a:r>
                  <a:rPr lang="it-IT" sz="3204" dirty="0"/>
                  <a:t> can </a:t>
                </a:r>
                <a:r>
                  <a:rPr lang="it-IT" sz="3204" dirty="0" err="1"/>
                  <a:t>adapt</a:t>
                </a:r>
                <a:r>
                  <a:rPr lang="it-IT" sz="3204" dirty="0"/>
                  <a:t> the </a:t>
                </a:r>
                <a:r>
                  <a:rPr lang="it-IT" sz="3204" dirty="0" err="1"/>
                  <a:t>Myhill-Nerode</a:t>
                </a:r>
                <a:r>
                  <a:rPr lang="it-IT" sz="3204" dirty="0"/>
                  <a:t> </a:t>
                </a:r>
                <a:r>
                  <a:rPr lang="it-IT" sz="3204" dirty="0" err="1"/>
                  <a:t>congruence</a:t>
                </a:r>
                <a:r>
                  <a:rPr lang="it-IT" sz="3204" dirty="0"/>
                  <a:t> : </a:t>
                </a:r>
              </a:p>
              <a:p>
                <a:r>
                  <a:rPr lang="it-IT" sz="3204" dirty="0" err="1"/>
                  <a:t>two</a:t>
                </a:r>
                <a:r>
                  <a:rPr lang="it-IT" sz="3204" dirty="0"/>
                  <a:t> words                    are </a:t>
                </a:r>
                <a:r>
                  <a:rPr lang="it-IT" sz="3204" dirty="0" err="1"/>
                  <a:t>equivalent</a:t>
                </a:r>
                <a:r>
                  <a:rPr lang="it-IT" sz="3204" dirty="0"/>
                  <a:t> </a:t>
                </a:r>
                <a:r>
                  <a:rPr lang="it-IT" sz="3204" dirty="0" err="1"/>
                  <a:t>if</a:t>
                </a:r>
                <a:r>
                  <a:rPr lang="it-IT" sz="3204" dirty="0"/>
                  <a:t> </a:t>
                </a:r>
              </a:p>
            </p:txBody>
          </p:sp>
        </p:grpSp>
        <p:pic>
          <p:nvPicPr>
            <p:cNvPr id="29" name="Picture 4">
              <a:extLst>
                <a:ext uri="{FF2B5EF4-FFF2-40B4-BE49-F238E27FC236}">
                  <a16:creationId xmlns:a16="http://schemas.microsoft.com/office/drawing/2014/main" id="{1984A768-0F1C-4B92-65EE-DB71075E93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4742" y="25988042"/>
              <a:ext cx="2784536" cy="27845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Elemento grafico 45">
              <a:extLst>
                <a:ext uri="{FF2B5EF4-FFF2-40B4-BE49-F238E27FC236}">
                  <a16:creationId xmlns:a16="http://schemas.microsoft.com/office/drawing/2014/main" id="{614FAC7B-F438-CDA1-9585-803A9EAC063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6803456" y="27411094"/>
              <a:ext cx="2170663" cy="487292"/>
            </a:xfrm>
            <a:prstGeom prst="rect">
              <a:avLst/>
            </a:prstGeom>
          </p:spPr>
        </p:pic>
        <p:pic>
          <p:nvPicPr>
            <p:cNvPr id="48" name="Elemento grafico 47">
              <a:extLst>
                <a:ext uri="{FF2B5EF4-FFF2-40B4-BE49-F238E27FC236}">
                  <a16:creationId xmlns:a16="http://schemas.microsoft.com/office/drawing/2014/main" id="{595E66E1-D33E-D9E1-F12D-B5D862A164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920143" y="28518371"/>
              <a:ext cx="5481367" cy="1000567"/>
            </a:xfrm>
            <a:prstGeom prst="rect">
              <a:avLst/>
            </a:prstGeom>
          </p:spPr>
        </p:pic>
      </p:grpSp>
      <p:grpSp>
        <p:nvGrpSpPr>
          <p:cNvPr id="59" name="Gruppo 58">
            <a:extLst>
              <a:ext uri="{FF2B5EF4-FFF2-40B4-BE49-F238E27FC236}">
                <a16:creationId xmlns:a16="http://schemas.microsoft.com/office/drawing/2014/main" id="{58D5B1E0-4827-304C-1BED-BB31A0F6237B}"/>
              </a:ext>
            </a:extLst>
          </p:cNvPr>
          <p:cNvGrpSpPr/>
          <p:nvPr/>
        </p:nvGrpSpPr>
        <p:grpSpPr>
          <a:xfrm>
            <a:off x="343155" y="31382886"/>
            <a:ext cx="8845727" cy="3092027"/>
            <a:chOff x="345250" y="30116712"/>
            <a:chExt cx="8835523" cy="3088460"/>
          </a:xfrm>
        </p:grpSpPr>
        <p:sp>
          <p:nvSpPr>
            <p:cNvPr id="211" name="Fumetto: ovale 210">
              <a:extLst>
                <a:ext uri="{FF2B5EF4-FFF2-40B4-BE49-F238E27FC236}">
                  <a16:creationId xmlns:a16="http://schemas.microsoft.com/office/drawing/2014/main" id="{05EE7903-C9D1-BE35-C95E-E8942077B86A}"/>
                </a:ext>
              </a:extLst>
            </p:cNvPr>
            <p:cNvSpPr/>
            <p:nvPr/>
          </p:nvSpPr>
          <p:spPr>
            <a:xfrm>
              <a:off x="345250" y="30116712"/>
              <a:ext cx="8835523" cy="3088460"/>
            </a:xfrm>
            <a:prstGeom prst="wedgeEllipseCallout">
              <a:avLst>
                <a:gd name="adj1" fmla="val 28158"/>
                <a:gd name="adj2" fmla="val -63927"/>
              </a:avLst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2803" dirty="0"/>
            </a:p>
          </p:txBody>
        </p:sp>
        <p:pic>
          <p:nvPicPr>
            <p:cNvPr id="53" name="Elemento grafico 52">
              <a:extLst>
                <a:ext uri="{FF2B5EF4-FFF2-40B4-BE49-F238E27FC236}">
                  <a16:creationId xmlns:a16="http://schemas.microsoft.com/office/drawing/2014/main" id="{22756A31-788A-90F5-16FE-95548AF96CD0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 rot="19027585">
              <a:off x="748544" y="31001073"/>
              <a:ext cx="2713177" cy="1011693"/>
            </a:xfrm>
            <a:prstGeom prst="rect">
              <a:avLst/>
            </a:prstGeom>
          </p:spPr>
        </p:pic>
        <p:sp>
          <p:nvSpPr>
            <p:cNvPr id="54" name="CasellaDiTesto 53">
              <a:extLst>
                <a:ext uri="{FF2B5EF4-FFF2-40B4-BE49-F238E27FC236}">
                  <a16:creationId xmlns:a16="http://schemas.microsoft.com/office/drawing/2014/main" id="{8F5B5CEB-EC37-FD16-CD6A-5AD49820FBDB}"/>
                </a:ext>
              </a:extLst>
            </p:cNvPr>
            <p:cNvSpPr txBox="1"/>
            <p:nvPr/>
          </p:nvSpPr>
          <p:spPr>
            <a:xfrm>
              <a:off x="3368224" y="30279640"/>
              <a:ext cx="5339611" cy="255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3204" dirty="0" err="1">
                  <a:solidFill>
                    <a:schemeClr val="bg1"/>
                  </a:solidFill>
                  <a:latin typeface="+mj-lt"/>
                </a:rPr>
                <a:t>It</a:t>
              </a:r>
              <a:r>
                <a:rPr lang="it-IT" sz="3204" dirty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it-IT" sz="3204" dirty="0" err="1">
                  <a:solidFill>
                    <a:schemeClr val="bg1"/>
                  </a:solidFill>
                  <a:latin typeface="+mj-lt"/>
                </a:rPr>
                <a:t>is</a:t>
              </a:r>
              <a:r>
                <a:rPr lang="it-IT" sz="3204" dirty="0">
                  <a:solidFill>
                    <a:schemeClr val="bg1"/>
                  </a:solidFill>
                  <a:latin typeface="+mj-lt"/>
                </a:rPr>
                <a:t> a </a:t>
              </a:r>
              <a:r>
                <a:rPr lang="it-IT" sz="3204" dirty="0" err="1">
                  <a:solidFill>
                    <a:schemeClr val="bg1"/>
                  </a:solidFill>
                  <a:latin typeface="+mj-lt"/>
                </a:rPr>
                <a:t>couple</a:t>
              </a:r>
              <a:r>
                <a:rPr lang="it-IT" sz="3204" dirty="0">
                  <a:solidFill>
                    <a:schemeClr val="bg1"/>
                  </a:solidFill>
                  <a:latin typeface="+mj-lt"/>
                </a:rPr>
                <a:t> of words, </a:t>
              </a:r>
              <a:r>
                <a:rPr lang="it-IT" sz="3204" dirty="0" err="1">
                  <a:solidFill>
                    <a:schemeClr val="bg1"/>
                  </a:solidFill>
                  <a:latin typeface="+mj-lt"/>
                </a:rPr>
                <a:t>called</a:t>
              </a:r>
              <a:r>
                <a:rPr lang="it-IT" sz="3204" dirty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it-IT" sz="3204" dirty="0" err="1">
                  <a:solidFill>
                    <a:schemeClr val="bg1"/>
                  </a:solidFill>
                  <a:latin typeface="+mj-lt"/>
                </a:rPr>
                <a:t>well-matched</a:t>
              </a:r>
              <a:r>
                <a:rPr lang="it-IT" sz="3204" dirty="0">
                  <a:solidFill>
                    <a:schemeClr val="bg1"/>
                  </a:solidFill>
                  <a:latin typeface="+mj-lt"/>
                </a:rPr>
                <a:t> words, </a:t>
              </a:r>
            </a:p>
            <a:p>
              <a:r>
                <a:rPr lang="it-IT" sz="3204" dirty="0">
                  <a:solidFill>
                    <a:schemeClr val="bg1"/>
                  </a:solidFill>
                  <a:latin typeface="+mj-lt"/>
                </a:rPr>
                <a:t>u</a:t>
              </a:r>
              <a:r>
                <a:rPr lang="it-IT" sz="3204" baseline="-25000" dirty="0">
                  <a:solidFill>
                    <a:schemeClr val="bg1"/>
                  </a:solidFill>
                  <a:latin typeface="+mj-lt"/>
                </a:rPr>
                <a:t>1</a:t>
              </a:r>
              <a:r>
                <a:rPr lang="it-IT" sz="3204" dirty="0">
                  <a:solidFill>
                    <a:schemeClr val="bg1"/>
                  </a:solidFill>
                  <a:latin typeface="+mj-lt"/>
                </a:rPr>
                <a:t>, u</a:t>
              </a:r>
              <a:r>
                <a:rPr lang="it-IT" sz="3204" baseline="-25000" dirty="0">
                  <a:solidFill>
                    <a:schemeClr val="bg1"/>
                  </a:solidFill>
                  <a:latin typeface="+mj-lt"/>
                </a:rPr>
                <a:t>2 </a:t>
              </a:r>
              <a:r>
                <a:rPr lang="it-IT" sz="3204" dirty="0" err="1">
                  <a:solidFill>
                    <a:schemeClr val="bg1"/>
                  </a:solidFill>
                  <a:latin typeface="+mj-lt"/>
                </a:rPr>
                <a:t>such</a:t>
              </a:r>
              <a:r>
                <a:rPr lang="it-IT" sz="3204" dirty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it-IT" sz="3204" dirty="0" err="1">
                  <a:solidFill>
                    <a:schemeClr val="bg1"/>
                  </a:solidFill>
                  <a:latin typeface="+mj-lt"/>
                </a:rPr>
                <a:t>that</a:t>
              </a:r>
              <a:r>
                <a:rPr lang="it-IT" sz="3204" dirty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it-IT" sz="3204" dirty="0" err="1">
                  <a:solidFill>
                    <a:schemeClr val="bg1"/>
                  </a:solidFill>
                  <a:latin typeface="+mj-lt"/>
                </a:rPr>
                <a:t>every</a:t>
              </a:r>
              <a:r>
                <a:rPr lang="it-IT" sz="3204" dirty="0">
                  <a:solidFill>
                    <a:schemeClr val="bg1"/>
                  </a:solidFill>
                  <a:latin typeface="+mj-lt"/>
                </a:rPr>
                <a:t> call symbol of u = u</a:t>
              </a:r>
              <a:r>
                <a:rPr lang="it-IT" sz="3204" baseline="-25000" dirty="0">
                  <a:solidFill>
                    <a:schemeClr val="bg1"/>
                  </a:solidFill>
                  <a:latin typeface="+mj-lt"/>
                </a:rPr>
                <a:t>1 </a:t>
              </a:r>
              <a:r>
                <a:rPr lang="it-IT" sz="3204" dirty="0">
                  <a:solidFill>
                    <a:schemeClr val="bg1"/>
                  </a:solidFill>
                  <a:latin typeface="+mj-lt"/>
                  <a:ea typeface="Cambria Math" panose="02040503050406030204" pitchFamily="18" charset="0"/>
                </a:rPr>
                <a:t>∘</a:t>
              </a:r>
              <a:r>
                <a:rPr lang="it-IT" sz="3204" dirty="0">
                  <a:solidFill>
                    <a:schemeClr val="bg1"/>
                  </a:solidFill>
                  <a:latin typeface="+mj-lt"/>
                </a:rPr>
                <a:t> u</a:t>
              </a:r>
              <a:r>
                <a:rPr lang="it-IT" sz="3204" baseline="-25000" dirty="0">
                  <a:solidFill>
                    <a:schemeClr val="bg1"/>
                  </a:solidFill>
                  <a:latin typeface="+mj-lt"/>
                </a:rPr>
                <a:t>2</a:t>
              </a:r>
              <a:r>
                <a:rPr lang="it-IT" sz="3204" dirty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it-IT" sz="3204" dirty="0" err="1">
                  <a:solidFill>
                    <a:schemeClr val="bg1"/>
                  </a:solidFill>
                  <a:latin typeface="+mj-lt"/>
                </a:rPr>
                <a:t>has</a:t>
              </a:r>
              <a:r>
                <a:rPr lang="it-IT" sz="3204" dirty="0">
                  <a:solidFill>
                    <a:schemeClr val="bg1"/>
                  </a:solidFill>
                  <a:latin typeface="+mj-lt"/>
                </a:rPr>
                <a:t> a </a:t>
              </a:r>
              <a:r>
                <a:rPr lang="it-IT" sz="3204" dirty="0" err="1">
                  <a:solidFill>
                    <a:schemeClr val="bg1"/>
                  </a:solidFill>
                  <a:latin typeface="+mj-lt"/>
                </a:rPr>
                <a:t>corresponding</a:t>
              </a:r>
              <a:r>
                <a:rPr lang="it-IT" sz="3204" dirty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it-IT" sz="3204" dirty="0" err="1">
                  <a:solidFill>
                    <a:schemeClr val="bg1"/>
                  </a:solidFill>
                  <a:latin typeface="+mj-lt"/>
                </a:rPr>
                <a:t>ret</a:t>
              </a:r>
              <a:r>
                <a:rPr lang="it-IT" sz="3204" dirty="0">
                  <a:solidFill>
                    <a:schemeClr val="bg1"/>
                  </a:solidFill>
                  <a:latin typeface="+mj-lt"/>
                </a:rPr>
                <a:t> symbol</a:t>
              </a:r>
            </a:p>
          </p:txBody>
        </p:sp>
      </p:grpSp>
      <p:grpSp>
        <p:nvGrpSpPr>
          <p:cNvPr id="212" name="Gruppo 211">
            <a:extLst>
              <a:ext uri="{FF2B5EF4-FFF2-40B4-BE49-F238E27FC236}">
                <a16:creationId xmlns:a16="http://schemas.microsoft.com/office/drawing/2014/main" id="{0B317138-229C-D2AB-875E-B2DFE8851F8C}"/>
              </a:ext>
            </a:extLst>
          </p:cNvPr>
          <p:cNvGrpSpPr/>
          <p:nvPr/>
        </p:nvGrpSpPr>
        <p:grpSpPr>
          <a:xfrm>
            <a:off x="11672482" y="24440660"/>
            <a:ext cx="7206126" cy="4381027"/>
            <a:chOff x="20859535" y="14478483"/>
            <a:chExt cx="9939290" cy="3687193"/>
          </a:xfrm>
        </p:grpSpPr>
        <p:grpSp>
          <p:nvGrpSpPr>
            <p:cNvPr id="213" name="Gruppo 212">
              <a:extLst>
                <a:ext uri="{FF2B5EF4-FFF2-40B4-BE49-F238E27FC236}">
                  <a16:creationId xmlns:a16="http://schemas.microsoft.com/office/drawing/2014/main" id="{DE4771C0-2EF9-D99B-534E-2E82CD4E5AAA}"/>
                </a:ext>
              </a:extLst>
            </p:cNvPr>
            <p:cNvGrpSpPr/>
            <p:nvPr/>
          </p:nvGrpSpPr>
          <p:grpSpPr>
            <a:xfrm>
              <a:off x="20859535" y="14478483"/>
              <a:ext cx="9939290" cy="3687193"/>
              <a:chOff x="2890044" y="16687799"/>
              <a:chExt cx="13686696" cy="5234404"/>
            </a:xfrm>
          </p:grpSpPr>
          <p:grpSp>
            <p:nvGrpSpPr>
              <p:cNvPr id="215" name="Gruppo 214">
                <a:extLst>
                  <a:ext uri="{FF2B5EF4-FFF2-40B4-BE49-F238E27FC236}">
                    <a16:creationId xmlns:a16="http://schemas.microsoft.com/office/drawing/2014/main" id="{E924ADF4-E07F-B925-6676-04F1A8111B5F}"/>
                  </a:ext>
                </a:extLst>
              </p:cNvPr>
              <p:cNvGrpSpPr/>
              <p:nvPr/>
            </p:nvGrpSpPr>
            <p:grpSpPr>
              <a:xfrm>
                <a:off x="2890044" y="16687799"/>
                <a:ext cx="13686696" cy="5234404"/>
                <a:chOff x="2890044" y="16687799"/>
                <a:chExt cx="13686696" cy="5234404"/>
              </a:xfrm>
            </p:grpSpPr>
            <p:sp>
              <p:nvSpPr>
                <p:cNvPr id="217" name="Rettangolo con angoli arrotondati 216">
                  <a:extLst>
                    <a:ext uri="{FF2B5EF4-FFF2-40B4-BE49-F238E27FC236}">
                      <a16:creationId xmlns:a16="http://schemas.microsoft.com/office/drawing/2014/main" id="{38EAA191-1F49-F5E7-9B4B-E25B98264861}"/>
                    </a:ext>
                  </a:extLst>
                </p:cNvPr>
                <p:cNvSpPr/>
                <p:nvPr/>
              </p:nvSpPr>
              <p:spPr>
                <a:xfrm>
                  <a:off x="2890044" y="16687799"/>
                  <a:ext cx="13686696" cy="5234404"/>
                </a:xfrm>
                <a:prstGeom prst="roundRect">
                  <a:avLst>
                    <a:gd name="adj" fmla="val 5443"/>
                  </a:avLst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sz="1885" dirty="0"/>
                </a:p>
              </p:txBody>
            </p:sp>
            <p:sp>
              <p:nvSpPr>
                <p:cNvPr id="218" name="Rettangolo con angoli arrotondati 217">
                  <a:extLst>
                    <a:ext uri="{FF2B5EF4-FFF2-40B4-BE49-F238E27FC236}">
                      <a16:creationId xmlns:a16="http://schemas.microsoft.com/office/drawing/2014/main" id="{455652AE-D058-8A54-A2BF-60DF15511713}"/>
                    </a:ext>
                  </a:extLst>
                </p:cNvPr>
                <p:cNvSpPr/>
                <p:nvPr/>
              </p:nvSpPr>
              <p:spPr>
                <a:xfrm>
                  <a:off x="2890044" y="17945100"/>
                  <a:ext cx="13686696" cy="3977103"/>
                </a:xfrm>
                <a:prstGeom prst="roundRect">
                  <a:avLst>
                    <a:gd name="adj" fmla="val 5443"/>
                  </a:avLst>
                </a:prstGeom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sz="3204" dirty="0"/>
                </a:p>
              </p:txBody>
            </p:sp>
          </p:grpSp>
          <p:sp>
            <p:nvSpPr>
              <p:cNvPr id="216" name="CasellaDiTesto 215">
                <a:extLst>
                  <a:ext uri="{FF2B5EF4-FFF2-40B4-BE49-F238E27FC236}">
                    <a16:creationId xmlns:a16="http://schemas.microsoft.com/office/drawing/2014/main" id="{2DFFC804-D439-8A53-B796-72390CB98753}"/>
                  </a:ext>
                </a:extLst>
              </p:cNvPr>
              <p:cNvSpPr txBox="1"/>
              <p:nvPr/>
            </p:nvSpPr>
            <p:spPr>
              <a:xfrm>
                <a:off x="3960368" y="16806480"/>
                <a:ext cx="11911451" cy="11055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5406" dirty="0" err="1">
                    <a:solidFill>
                      <a:schemeClr val="bg1"/>
                    </a:solidFill>
                  </a:rPr>
                  <a:t>Discrimination</a:t>
                </a:r>
                <a:r>
                  <a:rPr lang="it-IT" sz="5406" dirty="0">
                    <a:solidFill>
                      <a:schemeClr val="bg1"/>
                    </a:solidFill>
                  </a:rPr>
                  <a:t> </a:t>
                </a:r>
                <a:r>
                  <a:rPr lang="it-IT" sz="5406" dirty="0" err="1">
                    <a:solidFill>
                      <a:schemeClr val="bg1"/>
                    </a:solidFill>
                  </a:rPr>
                  <a:t>Tree</a:t>
                </a:r>
                <a:endParaRPr lang="it-IT" sz="5406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14" name="CasellaDiTesto 213">
              <a:extLst>
                <a:ext uri="{FF2B5EF4-FFF2-40B4-BE49-F238E27FC236}">
                  <a16:creationId xmlns:a16="http://schemas.microsoft.com/office/drawing/2014/main" id="{50F2ABBE-9D8A-4FBA-5C13-667F799D63A7}"/>
                </a:ext>
              </a:extLst>
            </p:cNvPr>
            <p:cNvSpPr txBox="1"/>
            <p:nvPr/>
          </p:nvSpPr>
          <p:spPr>
            <a:xfrm>
              <a:off x="21004803" y="15521465"/>
              <a:ext cx="9481287" cy="21526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3204" dirty="0"/>
                <a:t>Thanks to </a:t>
              </a:r>
              <a:r>
                <a:rPr lang="it-IT" sz="3204" dirty="0" err="1"/>
                <a:t>Well-Matched</a:t>
              </a:r>
              <a:r>
                <a:rPr lang="it-IT" sz="3204" dirty="0"/>
                <a:t> words, </a:t>
              </a:r>
              <a:r>
                <a:rPr lang="it-IT" sz="3204" dirty="0" err="1"/>
                <a:t>we</a:t>
              </a:r>
              <a:r>
                <a:rPr lang="it-IT" sz="3204" dirty="0"/>
                <a:t> can build the </a:t>
              </a:r>
              <a:r>
                <a:rPr lang="it-IT" sz="3204" dirty="0" err="1"/>
                <a:t>Discrimination</a:t>
              </a:r>
              <a:r>
                <a:rPr lang="it-IT" sz="3204" dirty="0"/>
                <a:t> </a:t>
              </a:r>
              <a:r>
                <a:rPr lang="it-IT" sz="3204" dirty="0" err="1"/>
                <a:t>tree</a:t>
              </a:r>
              <a:r>
                <a:rPr lang="it-IT" sz="3204" dirty="0"/>
                <a:t> :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it-IT" sz="3204" dirty="0"/>
                <a:t>Inner </a:t>
              </a:r>
              <a:r>
                <a:rPr lang="it-IT" sz="3204" dirty="0" err="1"/>
                <a:t>Nodes</a:t>
              </a:r>
              <a:r>
                <a:rPr lang="it-IT" sz="3204" dirty="0"/>
                <a:t> </a:t>
              </a:r>
              <a:r>
                <a:rPr lang="it-IT" sz="3204" dirty="0" err="1"/>
                <a:t>contain</a:t>
              </a:r>
              <a:r>
                <a:rPr lang="it-IT" sz="3204" dirty="0"/>
                <a:t> a </a:t>
              </a:r>
              <a:r>
                <a:rPr lang="it-IT" sz="3204" dirty="0" err="1"/>
                <a:t>couple</a:t>
              </a:r>
              <a:r>
                <a:rPr lang="it-IT" sz="3204" dirty="0"/>
                <a:t> (u</a:t>
              </a:r>
              <a:r>
                <a:rPr lang="it-IT" sz="3204" baseline="-25000" dirty="0"/>
                <a:t>1</a:t>
              </a:r>
              <a:r>
                <a:rPr lang="it-IT" sz="3204" dirty="0"/>
                <a:t>, u</a:t>
              </a:r>
              <a:r>
                <a:rPr lang="it-IT" sz="3204" baseline="-25000" dirty="0"/>
                <a:t>2</a:t>
              </a:r>
              <a:r>
                <a:rPr lang="it-IT" sz="3204" dirty="0"/>
                <a:t>) </a:t>
              </a:r>
              <a:r>
                <a:rPr lang="it-IT" sz="3204" dirty="0" err="1"/>
                <a:t>forming</a:t>
              </a:r>
              <a:r>
                <a:rPr lang="it-IT" sz="3204" dirty="0"/>
                <a:t> a WM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it-IT" sz="3204" dirty="0"/>
                <a:t>Leaves are </a:t>
              </a:r>
              <a:r>
                <a:rPr lang="it-IT" sz="3204" dirty="0" err="1"/>
                <a:t>labelled</a:t>
              </a:r>
              <a:r>
                <a:rPr lang="it-IT" sz="3204" dirty="0"/>
                <a:t> with a </a:t>
              </a:r>
              <a:r>
                <a:rPr lang="it-IT" sz="3204" dirty="0" err="1"/>
                <a:t>string</a:t>
              </a:r>
              <a:r>
                <a:rPr lang="it-IT" sz="3204" dirty="0"/>
                <a:t>.</a:t>
              </a:r>
            </a:p>
          </p:txBody>
        </p:sp>
      </p:grpSp>
      <p:grpSp>
        <p:nvGrpSpPr>
          <p:cNvPr id="226" name="Gruppo 225">
            <a:extLst>
              <a:ext uri="{FF2B5EF4-FFF2-40B4-BE49-F238E27FC236}">
                <a16:creationId xmlns:a16="http://schemas.microsoft.com/office/drawing/2014/main" id="{68299097-145B-5181-FA18-A994D8628955}"/>
              </a:ext>
            </a:extLst>
          </p:cNvPr>
          <p:cNvGrpSpPr/>
          <p:nvPr/>
        </p:nvGrpSpPr>
        <p:grpSpPr>
          <a:xfrm>
            <a:off x="19672768" y="24432676"/>
            <a:ext cx="6184417" cy="2868007"/>
            <a:chOff x="20859535" y="14478488"/>
            <a:chExt cx="9939290" cy="2864698"/>
          </a:xfrm>
        </p:grpSpPr>
        <p:grpSp>
          <p:nvGrpSpPr>
            <p:cNvPr id="227" name="Gruppo 226">
              <a:extLst>
                <a:ext uri="{FF2B5EF4-FFF2-40B4-BE49-F238E27FC236}">
                  <a16:creationId xmlns:a16="http://schemas.microsoft.com/office/drawing/2014/main" id="{B0580B3D-7C21-864D-FB58-047BDB9E236A}"/>
                </a:ext>
              </a:extLst>
            </p:cNvPr>
            <p:cNvGrpSpPr/>
            <p:nvPr/>
          </p:nvGrpSpPr>
          <p:grpSpPr>
            <a:xfrm>
              <a:off x="20859535" y="14478488"/>
              <a:ext cx="9939290" cy="2425256"/>
              <a:chOff x="2890044" y="16687800"/>
              <a:chExt cx="13686696" cy="3442935"/>
            </a:xfrm>
          </p:grpSpPr>
          <p:grpSp>
            <p:nvGrpSpPr>
              <p:cNvPr id="229" name="Gruppo 228">
                <a:extLst>
                  <a:ext uri="{FF2B5EF4-FFF2-40B4-BE49-F238E27FC236}">
                    <a16:creationId xmlns:a16="http://schemas.microsoft.com/office/drawing/2014/main" id="{BF5122FC-CA1E-FCC4-6489-51530A04F9E0}"/>
                  </a:ext>
                </a:extLst>
              </p:cNvPr>
              <p:cNvGrpSpPr/>
              <p:nvPr/>
            </p:nvGrpSpPr>
            <p:grpSpPr>
              <a:xfrm>
                <a:off x="2890044" y="16687800"/>
                <a:ext cx="13686696" cy="3442935"/>
                <a:chOff x="2890044" y="16687800"/>
                <a:chExt cx="13686696" cy="3442935"/>
              </a:xfrm>
            </p:grpSpPr>
            <p:sp>
              <p:nvSpPr>
                <p:cNvPr id="231" name="Rettangolo con angoli arrotondati 230">
                  <a:extLst>
                    <a:ext uri="{FF2B5EF4-FFF2-40B4-BE49-F238E27FC236}">
                      <a16:creationId xmlns:a16="http://schemas.microsoft.com/office/drawing/2014/main" id="{B72733D2-EE42-8C4E-4529-8AA1C34FF6FD}"/>
                    </a:ext>
                  </a:extLst>
                </p:cNvPr>
                <p:cNvSpPr/>
                <p:nvPr/>
              </p:nvSpPr>
              <p:spPr>
                <a:xfrm>
                  <a:off x="2890044" y="16687800"/>
                  <a:ext cx="13686696" cy="3351083"/>
                </a:xfrm>
                <a:prstGeom prst="roundRect">
                  <a:avLst>
                    <a:gd name="adj" fmla="val 5443"/>
                  </a:avLst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sz="1885" dirty="0"/>
                </a:p>
              </p:txBody>
            </p:sp>
            <p:sp>
              <p:nvSpPr>
                <p:cNvPr id="232" name="Rettangolo con angoli arrotondati 231">
                  <a:extLst>
                    <a:ext uri="{FF2B5EF4-FFF2-40B4-BE49-F238E27FC236}">
                      <a16:creationId xmlns:a16="http://schemas.microsoft.com/office/drawing/2014/main" id="{B6494A81-3B17-275F-7857-E9DF217D79D1}"/>
                    </a:ext>
                  </a:extLst>
                </p:cNvPr>
                <p:cNvSpPr/>
                <p:nvPr/>
              </p:nvSpPr>
              <p:spPr>
                <a:xfrm>
                  <a:off x="2890044" y="17818433"/>
                  <a:ext cx="13686696" cy="2312302"/>
                </a:xfrm>
                <a:prstGeom prst="roundRect">
                  <a:avLst>
                    <a:gd name="adj" fmla="val 5443"/>
                  </a:avLst>
                </a:prstGeom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sz="3204" dirty="0"/>
                </a:p>
              </p:txBody>
            </p:sp>
          </p:grpSp>
          <p:sp>
            <p:nvSpPr>
              <p:cNvPr id="230" name="CasellaDiTesto 229">
                <a:extLst>
                  <a:ext uri="{FF2B5EF4-FFF2-40B4-BE49-F238E27FC236}">
                    <a16:creationId xmlns:a16="http://schemas.microsoft.com/office/drawing/2014/main" id="{AE109DEC-D275-5043-0365-803C4FE9CABE}"/>
                  </a:ext>
                </a:extLst>
              </p:cNvPr>
              <p:cNvSpPr txBox="1"/>
              <p:nvPr/>
            </p:nvSpPr>
            <p:spPr>
              <a:xfrm>
                <a:off x="3960369" y="16700753"/>
                <a:ext cx="11911451" cy="10049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4005" dirty="0">
                    <a:solidFill>
                      <a:schemeClr val="bg1"/>
                    </a:solidFill>
                  </a:rPr>
                  <a:t>Leaves </a:t>
                </a:r>
                <a:r>
                  <a:rPr lang="it-IT" sz="4005" dirty="0" err="1">
                    <a:solidFill>
                      <a:schemeClr val="bg1"/>
                    </a:solidFill>
                  </a:rPr>
                  <a:t>meaning</a:t>
                </a:r>
                <a:endParaRPr lang="it-IT" sz="4005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28" name="CasellaDiTesto 227">
              <a:extLst>
                <a:ext uri="{FF2B5EF4-FFF2-40B4-BE49-F238E27FC236}">
                  <a16:creationId xmlns:a16="http://schemas.microsoft.com/office/drawing/2014/main" id="{38AE2FE5-0554-087C-A615-F31D5D73A71B}"/>
                </a:ext>
              </a:extLst>
            </p:cNvPr>
            <p:cNvSpPr txBox="1"/>
            <p:nvPr/>
          </p:nvSpPr>
          <p:spPr>
            <a:xfrm>
              <a:off x="20953979" y="15280900"/>
              <a:ext cx="9635227" cy="20622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3204" dirty="0"/>
                <a:t>Leaves </a:t>
              </a:r>
              <a:r>
                <a:rPr lang="it-IT" sz="3204" dirty="0" err="1"/>
                <a:t>represent</a:t>
              </a:r>
              <a:r>
                <a:rPr lang="it-IT" sz="3204" dirty="0"/>
                <a:t> the </a:t>
              </a:r>
              <a:r>
                <a:rPr lang="it-IT" sz="3204" dirty="0" err="1"/>
                <a:t>states</a:t>
              </a:r>
              <a:r>
                <a:rPr lang="it-IT" sz="3204" dirty="0"/>
                <a:t> of the VPA and are </a:t>
              </a:r>
              <a:r>
                <a:rPr lang="it-IT" sz="3204" dirty="0" err="1"/>
                <a:t>determinded</a:t>
              </a:r>
              <a:r>
                <a:rPr lang="it-IT" sz="3204" dirty="0"/>
                <a:t> </a:t>
              </a:r>
              <a:r>
                <a:rPr lang="it-IT" sz="3204" dirty="0" err="1"/>
                <a:t>through</a:t>
              </a:r>
              <a:r>
                <a:rPr lang="it-IT" sz="3204" dirty="0"/>
                <a:t> Membership queries</a:t>
              </a:r>
            </a:p>
          </p:txBody>
        </p:sp>
      </p:grpSp>
      <p:grpSp>
        <p:nvGrpSpPr>
          <p:cNvPr id="58" name="Gruppo 57">
            <a:extLst>
              <a:ext uri="{FF2B5EF4-FFF2-40B4-BE49-F238E27FC236}">
                <a16:creationId xmlns:a16="http://schemas.microsoft.com/office/drawing/2014/main" id="{A78A2AF3-4DE6-1A06-A785-7670E155DB72}"/>
              </a:ext>
            </a:extLst>
          </p:cNvPr>
          <p:cNvGrpSpPr/>
          <p:nvPr/>
        </p:nvGrpSpPr>
        <p:grpSpPr>
          <a:xfrm>
            <a:off x="9669229" y="17444913"/>
            <a:ext cx="10936754" cy="6085125"/>
            <a:chOff x="8247001" y="16760917"/>
            <a:chExt cx="10924138" cy="6078105"/>
          </a:xfrm>
        </p:grpSpPr>
        <p:grpSp>
          <p:nvGrpSpPr>
            <p:cNvPr id="8" name="Gruppo 7">
              <a:extLst>
                <a:ext uri="{FF2B5EF4-FFF2-40B4-BE49-F238E27FC236}">
                  <a16:creationId xmlns:a16="http://schemas.microsoft.com/office/drawing/2014/main" id="{8887421B-C5F1-0135-52BB-A6F812F8AE4E}"/>
                </a:ext>
              </a:extLst>
            </p:cNvPr>
            <p:cNvGrpSpPr/>
            <p:nvPr/>
          </p:nvGrpSpPr>
          <p:grpSpPr>
            <a:xfrm>
              <a:off x="8247001" y="16760917"/>
              <a:ext cx="10924138" cy="6078105"/>
              <a:chOff x="7588081" y="15254975"/>
              <a:chExt cx="10924138" cy="6078105"/>
            </a:xfrm>
          </p:grpSpPr>
          <p:grpSp>
            <p:nvGrpSpPr>
              <p:cNvPr id="45" name="Gruppo 44">
                <a:extLst>
                  <a:ext uri="{FF2B5EF4-FFF2-40B4-BE49-F238E27FC236}">
                    <a16:creationId xmlns:a16="http://schemas.microsoft.com/office/drawing/2014/main" id="{075CF4B1-FE9D-FBC8-44C4-DF5864B7BE14}"/>
                  </a:ext>
                </a:extLst>
              </p:cNvPr>
              <p:cNvGrpSpPr/>
              <p:nvPr/>
            </p:nvGrpSpPr>
            <p:grpSpPr>
              <a:xfrm>
                <a:off x="7588081" y="15254975"/>
                <a:ext cx="10924138" cy="6078105"/>
                <a:chOff x="3013564" y="13668119"/>
                <a:chExt cx="9683853" cy="5416518"/>
              </a:xfrm>
            </p:grpSpPr>
            <p:sp>
              <p:nvSpPr>
                <p:cNvPr id="132" name="Rettangolo con angoli arrotondati 131">
                  <a:extLst>
                    <a:ext uri="{FF2B5EF4-FFF2-40B4-BE49-F238E27FC236}">
                      <a16:creationId xmlns:a16="http://schemas.microsoft.com/office/drawing/2014/main" id="{669ACC1F-F26E-0FDA-B595-D9F6218C6ECA}"/>
                    </a:ext>
                  </a:extLst>
                </p:cNvPr>
                <p:cNvSpPr/>
                <p:nvPr/>
              </p:nvSpPr>
              <p:spPr>
                <a:xfrm>
                  <a:off x="3013564" y="13668119"/>
                  <a:ext cx="9683853" cy="5416518"/>
                </a:xfrm>
                <a:prstGeom prst="roundRect">
                  <a:avLst>
                    <a:gd name="adj" fmla="val 5891"/>
                  </a:avLst>
                </a:prstGeom>
                <a:ln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sz="1885" dirty="0">
                    <a:solidFill>
                      <a:srgbClr val="FFC000"/>
                    </a:solidFill>
                  </a:endParaRPr>
                </a:p>
              </p:txBody>
            </p:sp>
            <p:sp>
              <p:nvSpPr>
                <p:cNvPr id="40" name="CasellaDiTesto 39">
                  <a:extLst>
                    <a:ext uri="{FF2B5EF4-FFF2-40B4-BE49-F238E27FC236}">
                      <a16:creationId xmlns:a16="http://schemas.microsoft.com/office/drawing/2014/main" id="{B560B325-5D48-9B85-422E-E24EA86544D4}"/>
                    </a:ext>
                  </a:extLst>
                </p:cNvPr>
                <p:cNvSpPr txBox="1"/>
                <p:nvPr/>
              </p:nvSpPr>
              <p:spPr>
                <a:xfrm>
                  <a:off x="3627585" y="15248415"/>
                  <a:ext cx="3888131" cy="139880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it-IT" sz="3204" b="1" dirty="0"/>
                    <a:t>G</a:t>
                  </a:r>
                  <a:r>
                    <a:rPr lang="it-IT" sz="3204" dirty="0"/>
                    <a:t> :=</a:t>
                  </a:r>
                </a:p>
                <a:p>
                  <a:r>
                    <a:rPr lang="it-IT" sz="3204" dirty="0"/>
                    <a:t>  d(XML) = Text + DIV</a:t>
                  </a:r>
                </a:p>
                <a:p>
                  <a:r>
                    <a:rPr lang="it-IT" sz="3204" dirty="0"/>
                    <a:t>  d(DIV) = Text + DIV</a:t>
                  </a:r>
                </a:p>
              </p:txBody>
            </p:sp>
            <p:pic>
              <p:nvPicPr>
                <p:cNvPr id="44" name="Elemento grafico 43">
                  <a:extLst>
                    <a:ext uri="{FF2B5EF4-FFF2-40B4-BE49-F238E27FC236}">
                      <a16:creationId xmlns:a16="http://schemas.microsoft.com/office/drawing/2014/main" id="{FB9D07D3-6215-BEE7-C35B-C517A0F511F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467616" y="15292058"/>
                  <a:ext cx="2942001" cy="3747694"/>
                </a:xfrm>
                <a:prstGeom prst="rect">
                  <a:avLst/>
                </a:prstGeom>
              </p:spPr>
            </p:pic>
          </p:grpSp>
          <p:sp>
            <p:nvSpPr>
              <p:cNvPr id="96" name="CasellaDiTesto 95">
                <a:extLst>
                  <a:ext uri="{FF2B5EF4-FFF2-40B4-BE49-F238E27FC236}">
                    <a16:creationId xmlns:a16="http://schemas.microsoft.com/office/drawing/2014/main" id="{54BB6F18-4F13-0BFD-443F-A66F490B791A}"/>
                  </a:ext>
                </a:extLst>
              </p:cNvPr>
              <p:cNvSpPr txBox="1"/>
              <p:nvPr/>
            </p:nvSpPr>
            <p:spPr>
              <a:xfrm>
                <a:off x="8049730" y="18708480"/>
                <a:ext cx="839994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3204" dirty="0"/>
                  <a:t>d : X → &lt;X&gt; RULE &lt;/X&gt;</a:t>
                </a:r>
              </a:p>
            </p:txBody>
          </p:sp>
          <p:sp>
            <p:nvSpPr>
              <p:cNvPr id="107" name="CasellaDiTesto 106">
                <a:extLst>
                  <a:ext uri="{FF2B5EF4-FFF2-40B4-BE49-F238E27FC236}">
                    <a16:creationId xmlns:a16="http://schemas.microsoft.com/office/drawing/2014/main" id="{32B0418F-ECF4-90DC-9493-D5F1683C22DB}"/>
                  </a:ext>
                </a:extLst>
              </p:cNvPr>
              <p:cNvSpPr txBox="1"/>
              <p:nvPr/>
            </p:nvSpPr>
            <p:spPr>
              <a:xfrm>
                <a:off x="8049730" y="19571026"/>
                <a:ext cx="6992607" cy="10772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it-IT" sz="3204" dirty="0" err="1"/>
                  <a:t>Example</a:t>
                </a:r>
                <a:r>
                  <a:rPr lang="it-IT" sz="3204" dirty="0"/>
                  <a:t>: </a:t>
                </a:r>
              </a:p>
              <a:p>
                <a:r>
                  <a:rPr lang="it-IT" sz="3204" dirty="0"/>
                  <a:t>&lt;XML&gt;&lt;DIV&gt;Text&lt;/DIV&gt;&lt;/XML&gt; ∈ </a:t>
                </a:r>
                <a:r>
                  <a:rPr lang="it-IT" sz="3204" b="1" dirty="0"/>
                  <a:t>G</a:t>
                </a:r>
                <a:r>
                  <a:rPr lang="it-IT" sz="3204" dirty="0"/>
                  <a:t> </a:t>
                </a:r>
              </a:p>
            </p:txBody>
          </p:sp>
        </p:grpSp>
        <p:sp>
          <p:nvSpPr>
            <p:cNvPr id="257" name="Rettangolo con angoli arrotondati 256">
              <a:extLst>
                <a:ext uri="{FF2B5EF4-FFF2-40B4-BE49-F238E27FC236}">
                  <a16:creationId xmlns:a16="http://schemas.microsoft.com/office/drawing/2014/main" id="{810B9AAF-E11D-7AD2-C3F7-96E8F013ED12}"/>
                </a:ext>
              </a:extLst>
            </p:cNvPr>
            <p:cNvSpPr/>
            <p:nvPr/>
          </p:nvSpPr>
          <p:spPr>
            <a:xfrm>
              <a:off x="8561127" y="17022708"/>
              <a:ext cx="10285352" cy="1413402"/>
            </a:xfrm>
            <a:prstGeom prst="roundRect">
              <a:avLst>
                <a:gd name="adj" fmla="val 5443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4806" dirty="0">
                  <a:solidFill>
                    <a:schemeClr val="bg1"/>
                  </a:solidFill>
                </a:rPr>
                <a:t>An XML </a:t>
              </a:r>
              <a:r>
                <a:rPr lang="it-IT" sz="4806" dirty="0" err="1">
                  <a:solidFill>
                    <a:schemeClr val="bg1"/>
                  </a:solidFill>
                </a:rPr>
                <a:t>grammar</a:t>
              </a:r>
              <a:r>
                <a:rPr lang="it-IT" sz="4806" dirty="0">
                  <a:solidFill>
                    <a:schemeClr val="bg1"/>
                  </a:solidFill>
                </a:rPr>
                <a:t> to LEARN</a:t>
              </a:r>
            </a:p>
          </p:txBody>
        </p:sp>
      </p:grpSp>
      <p:pic>
        <p:nvPicPr>
          <p:cNvPr id="62" name="Immagine 61">
            <a:extLst>
              <a:ext uri="{FF2B5EF4-FFF2-40B4-BE49-F238E27FC236}">
                <a16:creationId xmlns:a16="http://schemas.microsoft.com/office/drawing/2014/main" id="{E614ED99-61FB-FD92-361F-6108463464C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4235" y="19887209"/>
            <a:ext cx="1290461" cy="1290461"/>
          </a:xfrm>
          <a:prstGeom prst="rect">
            <a:avLst/>
          </a:prstGeom>
        </p:spPr>
      </p:pic>
      <p:grpSp>
        <p:nvGrpSpPr>
          <p:cNvPr id="279" name="Gruppo 278">
            <a:extLst>
              <a:ext uri="{FF2B5EF4-FFF2-40B4-BE49-F238E27FC236}">
                <a16:creationId xmlns:a16="http://schemas.microsoft.com/office/drawing/2014/main" id="{9AFA3F01-34CD-939E-D823-438815AD5D3C}"/>
              </a:ext>
            </a:extLst>
          </p:cNvPr>
          <p:cNvGrpSpPr/>
          <p:nvPr/>
        </p:nvGrpSpPr>
        <p:grpSpPr>
          <a:xfrm>
            <a:off x="20829990" y="27243646"/>
            <a:ext cx="7442085" cy="3556330"/>
            <a:chOff x="20859535" y="14478486"/>
            <a:chExt cx="9939290" cy="2625084"/>
          </a:xfrm>
        </p:grpSpPr>
        <p:grpSp>
          <p:nvGrpSpPr>
            <p:cNvPr id="280" name="Gruppo 279">
              <a:extLst>
                <a:ext uri="{FF2B5EF4-FFF2-40B4-BE49-F238E27FC236}">
                  <a16:creationId xmlns:a16="http://schemas.microsoft.com/office/drawing/2014/main" id="{CC686B65-13B2-55E9-4E63-CD2AED6660C2}"/>
                </a:ext>
              </a:extLst>
            </p:cNvPr>
            <p:cNvGrpSpPr/>
            <p:nvPr/>
          </p:nvGrpSpPr>
          <p:grpSpPr>
            <a:xfrm>
              <a:off x="20859535" y="14478486"/>
              <a:ext cx="9939290" cy="2419412"/>
              <a:chOff x="2890044" y="16687800"/>
              <a:chExt cx="13686696" cy="3434639"/>
            </a:xfrm>
          </p:grpSpPr>
          <p:grpSp>
            <p:nvGrpSpPr>
              <p:cNvPr id="282" name="Gruppo 281">
                <a:extLst>
                  <a:ext uri="{FF2B5EF4-FFF2-40B4-BE49-F238E27FC236}">
                    <a16:creationId xmlns:a16="http://schemas.microsoft.com/office/drawing/2014/main" id="{BC9148E5-2E3C-9A2A-E736-E7A2661FC226}"/>
                  </a:ext>
                </a:extLst>
              </p:cNvPr>
              <p:cNvGrpSpPr/>
              <p:nvPr/>
            </p:nvGrpSpPr>
            <p:grpSpPr>
              <a:xfrm>
                <a:off x="2890044" y="16687800"/>
                <a:ext cx="13686696" cy="3434639"/>
                <a:chOff x="2890044" y="16687800"/>
                <a:chExt cx="13686696" cy="3434639"/>
              </a:xfrm>
            </p:grpSpPr>
            <p:sp>
              <p:nvSpPr>
                <p:cNvPr id="284" name="Rettangolo con angoli arrotondati 283">
                  <a:extLst>
                    <a:ext uri="{FF2B5EF4-FFF2-40B4-BE49-F238E27FC236}">
                      <a16:creationId xmlns:a16="http://schemas.microsoft.com/office/drawing/2014/main" id="{C3C94A84-D2B4-DF2A-7894-20F83C47277C}"/>
                    </a:ext>
                  </a:extLst>
                </p:cNvPr>
                <p:cNvSpPr/>
                <p:nvPr/>
              </p:nvSpPr>
              <p:spPr>
                <a:xfrm>
                  <a:off x="2890044" y="16687800"/>
                  <a:ext cx="13686696" cy="3351083"/>
                </a:xfrm>
                <a:prstGeom prst="roundRect">
                  <a:avLst>
                    <a:gd name="adj" fmla="val 5443"/>
                  </a:avLst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sz="1885" dirty="0"/>
                </a:p>
              </p:txBody>
            </p:sp>
            <p:sp>
              <p:nvSpPr>
                <p:cNvPr id="285" name="Rettangolo con angoli arrotondati 284">
                  <a:extLst>
                    <a:ext uri="{FF2B5EF4-FFF2-40B4-BE49-F238E27FC236}">
                      <a16:creationId xmlns:a16="http://schemas.microsoft.com/office/drawing/2014/main" id="{706EA8F3-8E4D-F356-A3BC-000343A7DC1F}"/>
                    </a:ext>
                  </a:extLst>
                </p:cNvPr>
                <p:cNvSpPr/>
                <p:nvPr/>
              </p:nvSpPr>
              <p:spPr>
                <a:xfrm>
                  <a:off x="2890044" y="17507597"/>
                  <a:ext cx="13686696" cy="2614842"/>
                </a:xfrm>
                <a:prstGeom prst="roundRect">
                  <a:avLst>
                    <a:gd name="adj" fmla="val 5443"/>
                  </a:avLst>
                </a:prstGeom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sz="3204" dirty="0"/>
                </a:p>
              </p:txBody>
            </p:sp>
          </p:grpSp>
          <p:sp>
            <p:nvSpPr>
              <p:cNvPr id="283" name="CasellaDiTesto 282">
                <a:extLst>
                  <a:ext uri="{FF2B5EF4-FFF2-40B4-BE49-F238E27FC236}">
                    <a16:creationId xmlns:a16="http://schemas.microsoft.com/office/drawing/2014/main" id="{4F86B2B8-D4FF-40BE-CD19-CEBD7C75C26F}"/>
                  </a:ext>
                </a:extLst>
              </p:cNvPr>
              <p:cNvSpPr txBox="1"/>
              <p:nvPr/>
            </p:nvSpPr>
            <p:spPr>
              <a:xfrm>
                <a:off x="3393094" y="16755678"/>
                <a:ext cx="12746423" cy="7426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4005" dirty="0">
                    <a:solidFill>
                      <a:schemeClr val="bg1"/>
                    </a:solidFill>
                  </a:rPr>
                  <a:t>LCA</a:t>
                </a:r>
              </a:p>
            </p:txBody>
          </p:sp>
        </p:grpSp>
        <p:sp>
          <p:nvSpPr>
            <p:cNvPr id="281" name="CasellaDiTesto 280">
              <a:extLst>
                <a:ext uri="{FF2B5EF4-FFF2-40B4-BE49-F238E27FC236}">
                  <a16:creationId xmlns:a16="http://schemas.microsoft.com/office/drawing/2014/main" id="{B0EDF1DF-B2DB-EC69-2E6D-0DF581B20E96}"/>
                </a:ext>
              </a:extLst>
            </p:cNvPr>
            <p:cNvSpPr txBox="1"/>
            <p:nvPr/>
          </p:nvSpPr>
          <p:spPr>
            <a:xfrm>
              <a:off x="20953979" y="15215581"/>
              <a:ext cx="9436985" cy="18879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3204" dirty="0"/>
                <a:t>The LCA L (</a:t>
              </a:r>
              <a:r>
                <a:rPr lang="it-IT" sz="3204" dirty="0" err="1"/>
                <a:t>Lowest</a:t>
              </a:r>
              <a:r>
                <a:rPr lang="it-IT" sz="3204" dirty="0"/>
                <a:t> Common </a:t>
              </a:r>
              <a:r>
                <a:rPr lang="it-IT" sz="3204" dirty="0" err="1"/>
                <a:t>Anchestor</a:t>
              </a:r>
              <a:r>
                <a:rPr lang="it-IT" sz="3204" dirty="0"/>
                <a:t>) of </a:t>
              </a:r>
              <a:r>
                <a:rPr lang="it-IT" sz="3204" dirty="0" err="1"/>
                <a:t>two</a:t>
              </a:r>
              <a:r>
                <a:rPr lang="it-IT" sz="3204" dirty="0"/>
                <a:t> </a:t>
              </a:r>
              <a:r>
                <a:rPr lang="it-IT" sz="3204" dirty="0" err="1"/>
                <a:t>leaves</a:t>
              </a:r>
              <a:r>
                <a:rPr lang="it-IT" sz="3204" dirty="0"/>
                <a:t> l1, l2 </a:t>
              </a:r>
              <a:r>
                <a:rPr lang="it-IT" sz="3204" dirty="0" err="1"/>
                <a:t>is</a:t>
              </a:r>
              <a:r>
                <a:rPr lang="it-IT" sz="3204" dirty="0"/>
                <a:t> the </a:t>
              </a:r>
              <a:r>
                <a:rPr lang="it-IT" sz="3204" dirty="0" err="1"/>
                <a:t>unique</a:t>
              </a:r>
              <a:r>
                <a:rPr lang="it-IT" sz="3204" dirty="0"/>
                <a:t> </a:t>
              </a:r>
              <a:r>
                <a:rPr lang="it-IT" sz="3204" dirty="0" err="1"/>
                <a:t>inner</a:t>
              </a:r>
              <a:r>
                <a:rPr lang="it-IT" sz="3204" dirty="0"/>
                <a:t> </a:t>
              </a:r>
              <a:r>
                <a:rPr lang="it-IT" sz="3204" dirty="0" err="1"/>
                <a:t>node</a:t>
              </a:r>
              <a:r>
                <a:rPr lang="it-IT" sz="3204" dirty="0"/>
                <a:t> </a:t>
              </a:r>
              <a:r>
                <a:rPr lang="it-IT" sz="3204" dirty="0" err="1"/>
                <a:t>such</a:t>
              </a:r>
              <a:r>
                <a:rPr lang="it-IT" sz="3204" dirty="0"/>
                <a:t> </a:t>
              </a:r>
              <a:r>
                <a:rPr lang="it-IT" sz="3204" dirty="0" err="1"/>
                <a:t>that</a:t>
              </a:r>
              <a:r>
                <a:rPr lang="it-IT" sz="3204" dirty="0"/>
                <a:t> l1 </a:t>
              </a:r>
              <a:r>
                <a:rPr lang="it-IT" sz="3204" dirty="0" err="1"/>
                <a:t>is</a:t>
              </a:r>
              <a:r>
                <a:rPr lang="it-IT" sz="3204" dirty="0"/>
                <a:t> on the </a:t>
              </a:r>
              <a:r>
                <a:rPr lang="it-IT" sz="3204" dirty="0" err="1"/>
                <a:t>right</a:t>
              </a:r>
              <a:r>
                <a:rPr lang="it-IT" sz="3204" dirty="0"/>
                <a:t> of L ↔ l2 </a:t>
              </a:r>
              <a:r>
                <a:rPr lang="it-IT" sz="3204" dirty="0" err="1"/>
                <a:t>is</a:t>
              </a:r>
              <a:r>
                <a:rPr lang="it-IT" sz="3204" dirty="0"/>
                <a:t> on the </a:t>
              </a:r>
              <a:r>
                <a:rPr lang="it-IT" sz="3204" dirty="0" err="1"/>
                <a:t>left</a:t>
              </a:r>
              <a:r>
                <a:rPr lang="it-IT" sz="3204" dirty="0"/>
                <a:t> of L</a:t>
              </a:r>
            </a:p>
          </p:txBody>
        </p:sp>
      </p:grpSp>
      <p:grpSp>
        <p:nvGrpSpPr>
          <p:cNvPr id="143" name="Gruppo 142">
            <a:extLst>
              <a:ext uri="{FF2B5EF4-FFF2-40B4-BE49-F238E27FC236}">
                <a16:creationId xmlns:a16="http://schemas.microsoft.com/office/drawing/2014/main" id="{E53B07E5-0808-DB3C-E788-53802C5A8D7C}"/>
              </a:ext>
            </a:extLst>
          </p:cNvPr>
          <p:cNvGrpSpPr/>
          <p:nvPr/>
        </p:nvGrpSpPr>
        <p:grpSpPr>
          <a:xfrm>
            <a:off x="24596867" y="9477326"/>
            <a:ext cx="2298654" cy="1669281"/>
            <a:chOff x="14435510" y="10206611"/>
            <a:chExt cx="2298654" cy="1669281"/>
          </a:xfrm>
        </p:grpSpPr>
        <p:pic>
          <p:nvPicPr>
            <p:cNvPr id="144" name="Immagine 143">
              <a:extLst>
                <a:ext uri="{FF2B5EF4-FFF2-40B4-BE49-F238E27FC236}">
                  <a16:creationId xmlns:a16="http://schemas.microsoft.com/office/drawing/2014/main" id="{89F94EB3-490C-88D4-C9A8-389DBBBF82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66104" y="10206611"/>
              <a:ext cx="1640580" cy="1640580"/>
            </a:xfrm>
            <a:prstGeom prst="rect">
              <a:avLst/>
            </a:prstGeom>
          </p:spPr>
        </p:pic>
        <p:pic>
          <p:nvPicPr>
            <p:cNvPr id="145" name="Immagine 144">
              <a:extLst>
                <a:ext uri="{FF2B5EF4-FFF2-40B4-BE49-F238E27FC236}">
                  <a16:creationId xmlns:a16="http://schemas.microsoft.com/office/drawing/2014/main" id="{333DA1A8-009B-9ED4-5664-45165FDBDC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245625">
              <a:off x="14435510" y="10235312"/>
              <a:ext cx="1640580" cy="1640580"/>
            </a:xfrm>
            <a:prstGeom prst="rect">
              <a:avLst/>
            </a:prstGeom>
          </p:spPr>
        </p:pic>
        <p:pic>
          <p:nvPicPr>
            <p:cNvPr id="151" name="Immagine 150">
              <a:extLst>
                <a:ext uri="{FF2B5EF4-FFF2-40B4-BE49-F238E27FC236}">
                  <a16:creationId xmlns:a16="http://schemas.microsoft.com/office/drawing/2014/main" id="{6E0198FA-19AA-4A60-A3C4-0DEA6F8CA6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60098">
              <a:off x="15093584" y="10235311"/>
              <a:ext cx="1640580" cy="1640580"/>
            </a:xfrm>
            <a:prstGeom prst="rect">
              <a:avLst/>
            </a:prstGeom>
          </p:spPr>
        </p:pic>
      </p:grpSp>
      <p:grpSp>
        <p:nvGrpSpPr>
          <p:cNvPr id="17" name="Gruppo 16">
            <a:extLst>
              <a:ext uri="{FF2B5EF4-FFF2-40B4-BE49-F238E27FC236}">
                <a16:creationId xmlns:a16="http://schemas.microsoft.com/office/drawing/2014/main" id="{33B3018C-97B6-D889-C6CC-040EEC4EB1D2}"/>
              </a:ext>
            </a:extLst>
          </p:cNvPr>
          <p:cNvGrpSpPr/>
          <p:nvPr/>
        </p:nvGrpSpPr>
        <p:grpSpPr>
          <a:xfrm>
            <a:off x="13920220" y="31571046"/>
            <a:ext cx="12468277" cy="8279398"/>
            <a:chOff x="13920220" y="31571046"/>
            <a:chExt cx="12468277" cy="8279398"/>
          </a:xfrm>
        </p:grpSpPr>
        <p:pic>
          <p:nvPicPr>
            <p:cNvPr id="64" name="Elemento grafico 63">
              <a:extLst>
                <a:ext uri="{FF2B5EF4-FFF2-40B4-BE49-F238E27FC236}">
                  <a16:creationId xmlns:a16="http://schemas.microsoft.com/office/drawing/2014/main" id="{D0DF5073-6D7C-814D-BEF3-68A28C9F9C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13920220" y="31571046"/>
              <a:ext cx="12468277" cy="7091359"/>
            </a:xfrm>
            <a:prstGeom prst="rect">
              <a:avLst/>
            </a:prstGeom>
          </p:spPr>
        </p:pic>
        <p:sp>
          <p:nvSpPr>
            <p:cNvPr id="3" name="Fumetto: rettangolo con angoli arrotondati 2">
              <a:extLst>
                <a:ext uri="{FF2B5EF4-FFF2-40B4-BE49-F238E27FC236}">
                  <a16:creationId xmlns:a16="http://schemas.microsoft.com/office/drawing/2014/main" id="{46D83E9F-1C31-C26F-80AF-D769F672507C}"/>
                </a:ext>
              </a:extLst>
            </p:cNvPr>
            <p:cNvSpPr/>
            <p:nvPr/>
          </p:nvSpPr>
          <p:spPr>
            <a:xfrm>
              <a:off x="17852878" y="38796772"/>
              <a:ext cx="3000635" cy="1053672"/>
            </a:xfrm>
            <a:prstGeom prst="wedgeRoundRectCallout">
              <a:avLst>
                <a:gd name="adj1" fmla="val 3577"/>
                <a:gd name="adj2" fmla="val -90357"/>
                <a:gd name="adj3" fmla="val 16667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2800" dirty="0"/>
                <a:t>ɛ </a:t>
              </a:r>
              <a:r>
                <a:rPr lang="it-IT" sz="2800" dirty="0" err="1"/>
                <a:t>is</a:t>
              </a:r>
              <a:r>
                <a:rPr lang="it-IT" sz="2800" dirty="0"/>
                <a:t> the </a:t>
              </a:r>
              <a:r>
                <a:rPr lang="it-IT" sz="2800" dirty="0" err="1"/>
                <a:t>initial</a:t>
              </a:r>
              <a:r>
                <a:rPr lang="it-IT" sz="2800" dirty="0"/>
                <a:t> state</a:t>
              </a:r>
            </a:p>
          </p:txBody>
        </p:sp>
      </p:grpSp>
      <p:sp>
        <p:nvSpPr>
          <p:cNvPr id="154" name="Fumetto: rettangolo con angoli arrotondati 153">
            <a:extLst>
              <a:ext uri="{FF2B5EF4-FFF2-40B4-BE49-F238E27FC236}">
                <a16:creationId xmlns:a16="http://schemas.microsoft.com/office/drawing/2014/main" id="{4AEAE9CE-CE61-2CC7-83A1-182D6A4479E0}"/>
              </a:ext>
            </a:extLst>
          </p:cNvPr>
          <p:cNvSpPr/>
          <p:nvPr/>
        </p:nvSpPr>
        <p:spPr>
          <a:xfrm>
            <a:off x="21103521" y="36981748"/>
            <a:ext cx="4685842" cy="1500864"/>
          </a:xfrm>
          <a:prstGeom prst="wedgeRoundRectCallout">
            <a:avLst>
              <a:gd name="adj1" fmla="val -39381"/>
              <a:gd name="adj2" fmla="val -69007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2800" dirty="0" err="1"/>
              <a:t>This</a:t>
            </a:r>
            <a:r>
              <a:rPr lang="it-IT" sz="2800" dirty="0"/>
              <a:t> </a:t>
            </a:r>
            <a:r>
              <a:rPr lang="it-IT" sz="2800" dirty="0" err="1"/>
              <a:t>leaf</a:t>
            </a:r>
            <a:r>
              <a:rPr lang="it-IT" sz="2800" dirty="0"/>
              <a:t> </a:t>
            </a:r>
            <a:r>
              <a:rPr lang="it-IT" sz="2800" dirty="0" err="1"/>
              <a:t>means</a:t>
            </a:r>
            <a:r>
              <a:rPr lang="it-IT" sz="2800" dirty="0"/>
              <a:t> </a:t>
            </a:r>
            <a:r>
              <a:rPr lang="it-IT" sz="2800" dirty="0" err="1"/>
              <a:t>that</a:t>
            </a:r>
            <a:endParaRPr lang="it-IT" sz="2800" dirty="0"/>
          </a:p>
          <a:p>
            <a:pPr algn="ctr"/>
            <a:r>
              <a:rPr lang="it-IT" sz="2800" dirty="0"/>
              <a:t>&lt;XML&gt;Text&lt;/XML&gt; ∈ </a:t>
            </a:r>
            <a:r>
              <a:rPr lang="it-IT" sz="2800" b="1" dirty="0"/>
              <a:t>U</a:t>
            </a:r>
          </a:p>
          <a:p>
            <a:pPr algn="ctr"/>
            <a:r>
              <a:rPr lang="it-IT" sz="2800" dirty="0"/>
              <a:t> </a:t>
            </a:r>
            <a:r>
              <a:rPr lang="it-IT" sz="2800" dirty="0" err="1"/>
              <a:t>ɛTextɛ</a:t>
            </a:r>
            <a:r>
              <a:rPr lang="it-IT" sz="2800" dirty="0"/>
              <a:t> </a:t>
            </a:r>
            <a:r>
              <a:rPr lang="it-IT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∉ </a:t>
            </a:r>
            <a:r>
              <a:rPr lang="it-IT" sz="2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U</a:t>
            </a:r>
            <a:endParaRPr lang="it-IT" sz="2800" dirty="0"/>
          </a:p>
        </p:txBody>
      </p:sp>
      <p:sp>
        <p:nvSpPr>
          <p:cNvPr id="156" name="Fumetto: rettangolo con angoli arrotondati 155">
            <a:extLst>
              <a:ext uri="{FF2B5EF4-FFF2-40B4-BE49-F238E27FC236}">
                <a16:creationId xmlns:a16="http://schemas.microsoft.com/office/drawing/2014/main" id="{494956B2-E096-6F44-9C50-D1CCF0920CA9}"/>
              </a:ext>
            </a:extLst>
          </p:cNvPr>
          <p:cNvSpPr/>
          <p:nvPr/>
        </p:nvSpPr>
        <p:spPr>
          <a:xfrm>
            <a:off x="23344104" y="30961095"/>
            <a:ext cx="4520485" cy="1201697"/>
          </a:xfrm>
          <a:prstGeom prst="wedgeRoundRectCallout">
            <a:avLst>
              <a:gd name="adj1" fmla="val -68183"/>
              <a:gd name="adj2" fmla="val 60812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2800" dirty="0"/>
              <a:t>Children on the </a:t>
            </a:r>
            <a:r>
              <a:rPr lang="it-IT" sz="2800" dirty="0" err="1"/>
              <a:t>right</a:t>
            </a:r>
            <a:r>
              <a:rPr lang="it-IT" sz="2800" dirty="0"/>
              <a:t> of  </a:t>
            </a:r>
            <a:r>
              <a:rPr lang="it-IT" sz="2800" dirty="0" err="1"/>
              <a:t>nore</a:t>
            </a:r>
            <a:r>
              <a:rPr lang="it-IT" sz="2800" dirty="0"/>
              <a:t> (ɛ, ɛ) are </a:t>
            </a:r>
            <a:r>
              <a:rPr lang="it-IT" sz="2800" dirty="0" err="1"/>
              <a:t>accepting</a:t>
            </a:r>
            <a:r>
              <a:rPr lang="it-IT" sz="2800" dirty="0"/>
              <a:t> </a:t>
            </a:r>
          </a:p>
        </p:txBody>
      </p:sp>
      <p:sp>
        <p:nvSpPr>
          <p:cNvPr id="158" name="Freccia curva 157">
            <a:extLst>
              <a:ext uri="{FF2B5EF4-FFF2-40B4-BE49-F238E27FC236}">
                <a16:creationId xmlns:a16="http://schemas.microsoft.com/office/drawing/2014/main" id="{9C4B34C5-35A2-14F3-B5E5-0BEC82967A2B}"/>
              </a:ext>
            </a:extLst>
          </p:cNvPr>
          <p:cNvSpPr/>
          <p:nvPr/>
        </p:nvSpPr>
        <p:spPr>
          <a:xfrm rot="16200000">
            <a:off x="18393891" y="12149352"/>
            <a:ext cx="1026773" cy="1444522"/>
          </a:xfrm>
          <a:prstGeom prst="bentArrow">
            <a:avLst>
              <a:gd name="adj1" fmla="val 25000"/>
              <a:gd name="adj2" fmla="val 36145"/>
              <a:gd name="adj3" fmla="val 50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85">
              <a:solidFill>
                <a:schemeClr val="tx1"/>
              </a:solidFill>
            </a:endParaRPr>
          </a:p>
        </p:txBody>
      </p:sp>
      <p:sp>
        <p:nvSpPr>
          <p:cNvPr id="159" name="Freccia curva 158">
            <a:extLst>
              <a:ext uri="{FF2B5EF4-FFF2-40B4-BE49-F238E27FC236}">
                <a16:creationId xmlns:a16="http://schemas.microsoft.com/office/drawing/2014/main" id="{A088013D-1335-78A7-E636-9696EE14695D}"/>
              </a:ext>
            </a:extLst>
          </p:cNvPr>
          <p:cNvSpPr/>
          <p:nvPr/>
        </p:nvSpPr>
        <p:spPr>
          <a:xfrm rot="10800000">
            <a:off x="6106285" y="21256354"/>
            <a:ext cx="1026773" cy="1444522"/>
          </a:xfrm>
          <a:prstGeom prst="bentArrow">
            <a:avLst>
              <a:gd name="adj1" fmla="val 25000"/>
              <a:gd name="adj2" fmla="val 36145"/>
              <a:gd name="adj3" fmla="val 50000"/>
              <a:gd name="adj4" fmla="val 4375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85" dirty="0">
              <a:solidFill>
                <a:schemeClr val="tx1"/>
              </a:solidFill>
            </a:endParaRPr>
          </a:p>
        </p:txBody>
      </p:sp>
      <p:sp>
        <p:nvSpPr>
          <p:cNvPr id="160" name="Freccia curva 159">
            <a:extLst>
              <a:ext uri="{FF2B5EF4-FFF2-40B4-BE49-F238E27FC236}">
                <a16:creationId xmlns:a16="http://schemas.microsoft.com/office/drawing/2014/main" id="{B11F424F-6FC6-625E-C92E-36C8BD1123B3}"/>
              </a:ext>
            </a:extLst>
          </p:cNvPr>
          <p:cNvSpPr/>
          <p:nvPr/>
        </p:nvSpPr>
        <p:spPr>
          <a:xfrm flipH="1">
            <a:off x="15160168" y="11767149"/>
            <a:ext cx="1026773" cy="1444522"/>
          </a:xfrm>
          <a:prstGeom prst="bentArrow">
            <a:avLst>
              <a:gd name="adj1" fmla="val 25000"/>
              <a:gd name="adj2" fmla="val 36145"/>
              <a:gd name="adj3" fmla="val 50000"/>
              <a:gd name="adj4" fmla="val 4375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85">
              <a:solidFill>
                <a:schemeClr val="tx1"/>
              </a:solidFill>
            </a:endParaRPr>
          </a:p>
        </p:txBody>
      </p:sp>
      <p:sp>
        <p:nvSpPr>
          <p:cNvPr id="161" name="Freccia curva 160">
            <a:extLst>
              <a:ext uri="{FF2B5EF4-FFF2-40B4-BE49-F238E27FC236}">
                <a16:creationId xmlns:a16="http://schemas.microsoft.com/office/drawing/2014/main" id="{2EBA3781-C8D4-40D0-03A3-D3BA82F571D1}"/>
              </a:ext>
            </a:extLst>
          </p:cNvPr>
          <p:cNvSpPr/>
          <p:nvPr/>
        </p:nvSpPr>
        <p:spPr>
          <a:xfrm rot="16200000">
            <a:off x="6187869" y="11851442"/>
            <a:ext cx="1026773" cy="1444522"/>
          </a:xfrm>
          <a:prstGeom prst="bentArrow">
            <a:avLst>
              <a:gd name="adj1" fmla="val 25000"/>
              <a:gd name="adj2" fmla="val 36145"/>
              <a:gd name="adj3" fmla="val 50000"/>
              <a:gd name="adj4" fmla="val 4375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85">
              <a:solidFill>
                <a:schemeClr val="tx1"/>
              </a:solidFill>
            </a:endParaRPr>
          </a:p>
        </p:txBody>
      </p:sp>
      <p:sp>
        <p:nvSpPr>
          <p:cNvPr id="162" name="Freccia curva 161">
            <a:extLst>
              <a:ext uri="{FF2B5EF4-FFF2-40B4-BE49-F238E27FC236}">
                <a16:creationId xmlns:a16="http://schemas.microsoft.com/office/drawing/2014/main" id="{F43E6CFD-99C6-49EC-E3D6-53D1EA5205FB}"/>
              </a:ext>
            </a:extLst>
          </p:cNvPr>
          <p:cNvSpPr/>
          <p:nvPr/>
        </p:nvSpPr>
        <p:spPr>
          <a:xfrm>
            <a:off x="10473120" y="24416723"/>
            <a:ext cx="1077506" cy="841190"/>
          </a:xfrm>
          <a:prstGeom prst="bentArrow">
            <a:avLst>
              <a:gd name="adj1" fmla="val 25000"/>
              <a:gd name="adj2" fmla="val 36145"/>
              <a:gd name="adj3" fmla="val 50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85">
              <a:solidFill>
                <a:schemeClr val="tx1"/>
              </a:solidFill>
            </a:endParaRPr>
          </a:p>
        </p:txBody>
      </p:sp>
      <p:sp>
        <p:nvSpPr>
          <p:cNvPr id="163" name="Freccia curva 162">
            <a:extLst>
              <a:ext uri="{FF2B5EF4-FFF2-40B4-BE49-F238E27FC236}">
                <a16:creationId xmlns:a16="http://schemas.microsoft.com/office/drawing/2014/main" id="{1C723481-368A-5921-E46B-F558214FD5AC}"/>
              </a:ext>
            </a:extLst>
          </p:cNvPr>
          <p:cNvSpPr/>
          <p:nvPr/>
        </p:nvSpPr>
        <p:spPr>
          <a:xfrm rot="16200000" flipV="1">
            <a:off x="19315546" y="26919574"/>
            <a:ext cx="1077506" cy="1305433"/>
          </a:xfrm>
          <a:prstGeom prst="bentArrow">
            <a:avLst>
              <a:gd name="adj1" fmla="val 25000"/>
              <a:gd name="adj2" fmla="val 36145"/>
              <a:gd name="adj3" fmla="val 50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85">
              <a:solidFill>
                <a:schemeClr val="tx1"/>
              </a:solidFill>
            </a:endParaRPr>
          </a:p>
        </p:txBody>
      </p:sp>
      <p:sp>
        <p:nvSpPr>
          <p:cNvPr id="165" name="Freccia curva 164">
            <a:extLst>
              <a:ext uri="{FF2B5EF4-FFF2-40B4-BE49-F238E27FC236}">
                <a16:creationId xmlns:a16="http://schemas.microsoft.com/office/drawing/2014/main" id="{75704FAE-89DB-3BB2-F763-9FB867D5E4A7}"/>
              </a:ext>
            </a:extLst>
          </p:cNvPr>
          <p:cNvSpPr/>
          <p:nvPr/>
        </p:nvSpPr>
        <p:spPr>
          <a:xfrm>
            <a:off x="10473120" y="24416724"/>
            <a:ext cx="1077506" cy="841190"/>
          </a:xfrm>
          <a:prstGeom prst="bentArrow">
            <a:avLst>
              <a:gd name="adj1" fmla="val 25000"/>
              <a:gd name="adj2" fmla="val 36145"/>
              <a:gd name="adj3" fmla="val 50000"/>
              <a:gd name="adj4" fmla="val 4375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85">
              <a:solidFill>
                <a:schemeClr val="tx1"/>
              </a:solidFill>
            </a:endParaRPr>
          </a:p>
        </p:txBody>
      </p:sp>
      <p:sp>
        <p:nvSpPr>
          <p:cNvPr id="171" name="Freccia curva 170">
            <a:extLst>
              <a:ext uri="{FF2B5EF4-FFF2-40B4-BE49-F238E27FC236}">
                <a16:creationId xmlns:a16="http://schemas.microsoft.com/office/drawing/2014/main" id="{0FC12177-C11B-D56C-81D4-B6EA2C8A0C90}"/>
              </a:ext>
            </a:extLst>
          </p:cNvPr>
          <p:cNvSpPr/>
          <p:nvPr/>
        </p:nvSpPr>
        <p:spPr>
          <a:xfrm rot="16200000" flipV="1">
            <a:off x="19315546" y="26919575"/>
            <a:ext cx="1077506" cy="1305433"/>
          </a:xfrm>
          <a:prstGeom prst="bentArrow">
            <a:avLst>
              <a:gd name="adj1" fmla="val 25000"/>
              <a:gd name="adj2" fmla="val 36145"/>
              <a:gd name="adj3" fmla="val 50000"/>
              <a:gd name="adj4" fmla="val 4375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85">
              <a:solidFill>
                <a:schemeClr val="tx1"/>
              </a:solidFill>
            </a:endParaRPr>
          </a:p>
        </p:txBody>
      </p:sp>
      <p:sp>
        <p:nvSpPr>
          <p:cNvPr id="172" name="Freccia curva 171">
            <a:extLst>
              <a:ext uri="{FF2B5EF4-FFF2-40B4-BE49-F238E27FC236}">
                <a16:creationId xmlns:a16="http://schemas.microsoft.com/office/drawing/2014/main" id="{946A7554-A9B9-032F-D003-9B4475A1E14A}"/>
              </a:ext>
            </a:extLst>
          </p:cNvPr>
          <p:cNvSpPr/>
          <p:nvPr/>
        </p:nvSpPr>
        <p:spPr>
          <a:xfrm rot="5400000">
            <a:off x="26189194" y="25849957"/>
            <a:ext cx="1077506" cy="1305433"/>
          </a:xfrm>
          <a:prstGeom prst="bentArrow">
            <a:avLst>
              <a:gd name="adj1" fmla="val 25000"/>
              <a:gd name="adj2" fmla="val 36145"/>
              <a:gd name="adj3" fmla="val 50000"/>
              <a:gd name="adj4" fmla="val 4375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85">
              <a:solidFill>
                <a:schemeClr val="tx1"/>
              </a:solidFill>
            </a:endParaRPr>
          </a:p>
        </p:txBody>
      </p:sp>
      <p:sp>
        <p:nvSpPr>
          <p:cNvPr id="173" name="Freccia in giù 172">
            <a:extLst>
              <a:ext uri="{FF2B5EF4-FFF2-40B4-BE49-F238E27FC236}">
                <a16:creationId xmlns:a16="http://schemas.microsoft.com/office/drawing/2014/main" id="{9EA303F9-E136-C4FF-5D39-BFC8BF168AA4}"/>
              </a:ext>
            </a:extLst>
          </p:cNvPr>
          <p:cNvSpPr/>
          <p:nvPr/>
        </p:nvSpPr>
        <p:spPr>
          <a:xfrm>
            <a:off x="14892465" y="29043856"/>
            <a:ext cx="644742" cy="1036931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4" name="Freccia in giù 173">
            <a:extLst>
              <a:ext uri="{FF2B5EF4-FFF2-40B4-BE49-F238E27FC236}">
                <a16:creationId xmlns:a16="http://schemas.microsoft.com/office/drawing/2014/main" id="{8F6523B7-3FA7-52BF-19AB-0C5016E2F504}"/>
              </a:ext>
            </a:extLst>
          </p:cNvPr>
          <p:cNvSpPr/>
          <p:nvPr/>
        </p:nvSpPr>
        <p:spPr>
          <a:xfrm rot="7837934">
            <a:off x="18427430" y="32156111"/>
            <a:ext cx="644742" cy="1036931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7" name="Fumetto: rettangolo con angoli arrotondati 156">
            <a:extLst>
              <a:ext uri="{FF2B5EF4-FFF2-40B4-BE49-F238E27FC236}">
                <a16:creationId xmlns:a16="http://schemas.microsoft.com/office/drawing/2014/main" id="{1AC2322A-359F-16D8-42B5-049377DB7F71}"/>
              </a:ext>
            </a:extLst>
          </p:cNvPr>
          <p:cNvSpPr/>
          <p:nvPr/>
        </p:nvSpPr>
        <p:spPr>
          <a:xfrm>
            <a:off x="14624498" y="39185273"/>
            <a:ext cx="3000635" cy="1053672"/>
          </a:xfrm>
          <a:prstGeom prst="wedgeRoundRectCallout">
            <a:avLst>
              <a:gd name="adj1" fmla="val -18008"/>
              <a:gd name="adj2" fmla="val -79509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2800" dirty="0" err="1"/>
              <a:t>This</a:t>
            </a:r>
            <a:r>
              <a:rPr lang="it-IT" sz="2800" dirty="0"/>
              <a:t> </a:t>
            </a:r>
            <a:r>
              <a:rPr lang="it-IT" sz="2800" dirty="0" err="1"/>
              <a:t>is</a:t>
            </a:r>
            <a:r>
              <a:rPr lang="it-IT" sz="2800" dirty="0"/>
              <a:t> the bottom state</a:t>
            </a:r>
          </a:p>
        </p:txBody>
      </p: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7D459A26-2914-5999-92C1-12F86B12260C}"/>
              </a:ext>
            </a:extLst>
          </p:cNvPr>
          <p:cNvGrpSpPr/>
          <p:nvPr/>
        </p:nvGrpSpPr>
        <p:grpSpPr>
          <a:xfrm>
            <a:off x="25538745" y="39433475"/>
            <a:ext cx="4655702" cy="3204865"/>
            <a:chOff x="25465161" y="38532853"/>
            <a:chExt cx="4655702" cy="3204865"/>
          </a:xfrm>
        </p:grpSpPr>
        <p:grpSp>
          <p:nvGrpSpPr>
            <p:cNvPr id="177" name="Gruppo 176">
              <a:extLst>
                <a:ext uri="{FF2B5EF4-FFF2-40B4-BE49-F238E27FC236}">
                  <a16:creationId xmlns:a16="http://schemas.microsoft.com/office/drawing/2014/main" id="{FD3E93AF-7015-788B-C1BA-D2E858CF7B1F}"/>
                </a:ext>
              </a:extLst>
            </p:cNvPr>
            <p:cNvGrpSpPr/>
            <p:nvPr/>
          </p:nvGrpSpPr>
          <p:grpSpPr>
            <a:xfrm>
              <a:off x="25495471" y="38532853"/>
              <a:ext cx="4625392" cy="3204865"/>
              <a:chOff x="2890044" y="16687798"/>
              <a:chExt cx="13686696" cy="4148909"/>
            </a:xfrm>
          </p:grpSpPr>
          <p:grpSp>
            <p:nvGrpSpPr>
              <p:cNvPr id="180" name="Gruppo 179">
                <a:extLst>
                  <a:ext uri="{FF2B5EF4-FFF2-40B4-BE49-F238E27FC236}">
                    <a16:creationId xmlns:a16="http://schemas.microsoft.com/office/drawing/2014/main" id="{8DAFEDBF-C6E4-96C8-5190-33F22D713F15}"/>
                  </a:ext>
                </a:extLst>
              </p:cNvPr>
              <p:cNvGrpSpPr/>
              <p:nvPr/>
            </p:nvGrpSpPr>
            <p:grpSpPr>
              <a:xfrm>
                <a:off x="2890044" y="16687798"/>
                <a:ext cx="13686696" cy="4148909"/>
                <a:chOff x="2890044" y="16687798"/>
                <a:chExt cx="13686696" cy="4148909"/>
              </a:xfrm>
            </p:grpSpPr>
            <p:sp>
              <p:nvSpPr>
                <p:cNvPr id="182" name="Rettangolo con angoli arrotondati 181">
                  <a:extLst>
                    <a:ext uri="{FF2B5EF4-FFF2-40B4-BE49-F238E27FC236}">
                      <a16:creationId xmlns:a16="http://schemas.microsoft.com/office/drawing/2014/main" id="{97DF34B8-7162-1058-35B0-7E092A2A4AA0}"/>
                    </a:ext>
                  </a:extLst>
                </p:cNvPr>
                <p:cNvSpPr/>
                <p:nvPr/>
              </p:nvSpPr>
              <p:spPr>
                <a:xfrm>
                  <a:off x="2890044" y="16687798"/>
                  <a:ext cx="13686696" cy="4148908"/>
                </a:xfrm>
                <a:prstGeom prst="roundRect">
                  <a:avLst>
                    <a:gd name="adj" fmla="val 5443"/>
                  </a:avLst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sz="1885" dirty="0"/>
                </a:p>
              </p:txBody>
            </p:sp>
            <p:sp>
              <p:nvSpPr>
                <p:cNvPr id="183" name="Rettangolo con angoli arrotondati 182">
                  <a:extLst>
                    <a:ext uri="{FF2B5EF4-FFF2-40B4-BE49-F238E27FC236}">
                      <a16:creationId xmlns:a16="http://schemas.microsoft.com/office/drawing/2014/main" id="{3C2ACF8B-3B2B-A927-B61E-EC07CB239A6E}"/>
                    </a:ext>
                  </a:extLst>
                </p:cNvPr>
                <p:cNvSpPr/>
                <p:nvPr/>
              </p:nvSpPr>
              <p:spPr>
                <a:xfrm>
                  <a:off x="2890044" y="17945101"/>
                  <a:ext cx="13686696" cy="2891606"/>
                </a:xfrm>
                <a:prstGeom prst="roundRect">
                  <a:avLst>
                    <a:gd name="adj" fmla="val 5443"/>
                  </a:avLst>
                </a:prstGeom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sz="3204" dirty="0"/>
                </a:p>
              </p:txBody>
            </p:sp>
          </p:grpSp>
          <p:sp>
            <p:nvSpPr>
              <p:cNvPr id="181" name="CasellaDiTesto 180">
                <a:extLst>
                  <a:ext uri="{FF2B5EF4-FFF2-40B4-BE49-F238E27FC236}">
                    <a16:creationId xmlns:a16="http://schemas.microsoft.com/office/drawing/2014/main" id="{3079BE58-CDD3-DC51-59BF-31758D9D24E7}"/>
                  </a:ext>
                </a:extLst>
              </p:cNvPr>
              <p:cNvSpPr txBox="1"/>
              <p:nvPr/>
            </p:nvSpPr>
            <p:spPr>
              <a:xfrm>
                <a:off x="3960368" y="16853496"/>
                <a:ext cx="11911453" cy="9164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4000" dirty="0" err="1">
                    <a:solidFill>
                      <a:schemeClr val="bg1"/>
                    </a:solidFill>
                  </a:rPr>
                  <a:t>References</a:t>
                </a:r>
                <a:endParaRPr lang="it-IT" sz="4000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7" name="Immagine 6">
              <a:extLst>
                <a:ext uri="{FF2B5EF4-FFF2-40B4-BE49-F238E27FC236}">
                  <a16:creationId xmlns:a16="http://schemas.microsoft.com/office/drawing/2014/main" id="{80CC29F6-E293-25F8-D0EF-6C373DD6670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983" t="7437" r="7794" b="7910"/>
            <a:stretch/>
          </p:blipFill>
          <p:spPr>
            <a:xfrm>
              <a:off x="27920550" y="39625634"/>
              <a:ext cx="1981930" cy="1992098"/>
            </a:xfrm>
            <a:prstGeom prst="rect">
              <a:avLst/>
            </a:prstGeom>
          </p:spPr>
        </p:pic>
        <p:sp>
          <p:nvSpPr>
            <p:cNvPr id="6" name="CasellaDiTesto 5">
              <a:extLst>
                <a:ext uri="{FF2B5EF4-FFF2-40B4-BE49-F238E27FC236}">
                  <a16:creationId xmlns:a16="http://schemas.microsoft.com/office/drawing/2014/main" id="{33A40B87-81D2-8856-3386-65CC03EF140B}"/>
                </a:ext>
              </a:extLst>
            </p:cNvPr>
            <p:cNvSpPr txBox="1"/>
            <p:nvPr/>
          </p:nvSpPr>
          <p:spPr>
            <a:xfrm>
              <a:off x="25465161" y="40023006"/>
              <a:ext cx="24857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7200" dirty="0">
                  <a:latin typeface="Baguet Script" panose="020B0604020202020204" pitchFamily="2" charset="0"/>
                </a:rPr>
                <a:t>.</a:t>
              </a:r>
              <a:r>
                <a:rPr lang="it-IT" sz="7200" dirty="0" err="1">
                  <a:latin typeface="Baguet Script" panose="020B0604020202020204" pitchFamily="2" charset="0"/>
                </a:rPr>
                <a:t>bib</a:t>
              </a:r>
              <a:endParaRPr lang="it-IT" sz="7200" dirty="0">
                <a:latin typeface="Baguet Script" panose="020B0604020202020204" pitchFamily="2" charset="0"/>
              </a:endParaRPr>
            </a:p>
          </p:txBody>
        </p:sp>
      </p:grpSp>
      <p:grpSp>
        <p:nvGrpSpPr>
          <p:cNvPr id="13" name="Gruppo 12">
            <a:extLst>
              <a:ext uri="{FF2B5EF4-FFF2-40B4-BE49-F238E27FC236}">
                <a16:creationId xmlns:a16="http://schemas.microsoft.com/office/drawing/2014/main" id="{1C3076D5-C90E-4944-77B4-AA0FD62A771E}"/>
              </a:ext>
            </a:extLst>
          </p:cNvPr>
          <p:cNvGrpSpPr/>
          <p:nvPr/>
        </p:nvGrpSpPr>
        <p:grpSpPr>
          <a:xfrm>
            <a:off x="9157968" y="37251985"/>
            <a:ext cx="4625392" cy="3204865"/>
            <a:chOff x="140627" y="38503356"/>
            <a:chExt cx="4625392" cy="3204865"/>
          </a:xfrm>
        </p:grpSpPr>
        <p:grpSp>
          <p:nvGrpSpPr>
            <p:cNvPr id="57" name="Gruppo 56">
              <a:extLst>
                <a:ext uri="{FF2B5EF4-FFF2-40B4-BE49-F238E27FC236}">
                  <a16:creationId xmlns:a16="http://schemas.microsoft.com/office/drawing/2014/main" id="{8FCDEB92-C5EB-9D16-083C-0F0F3500B79F}"/>
                </a:ext>
              </a:extLst>
            </p:cNvPr>
            <p:cNvGrpSpPr/>
            <p:nvPr/>
          </p:nvGrpSpPr>
          <p:grpSpPr>
            <a:xfrm>
              <a:off x="140627" y="38503356"/>
              <a:ext cx="4625392" cy="3204865"/>
              <a:chOff x="7423216" y="36399019"/>
              <a:chExt cx="4620056" cy="3201169"/>
            </a:xfrm>
          </p:grpSpPr>
          <p:grpSp>
            <p:nvGrpSpPr>
              <p:cNvPr id="241" name="Gruppo 240">
                <a:extLst>
                  <a:ext uri="{FF2B5EF4-FFF2-40B4-BE49-F238E27FC236}">
                    <a16:creationId xmlns:a16="http://schemas.microsoft.com/office/drawing/2014/main" id="{5E30E677-47CE-5A1E-B79F-E297675EE3FA}"/>
                  </a:ext>
                </a:extLst>
              </p:cNvPr>
              <p:cNvGrpSpPr/>
              <p:nvPr/>
            </p:nvGrpSpPr>
            <p:grpSpPr>
              <a:xfrm>
                <a:off x="7423216" y="36399019"/>
                <a:ext cx="4620056" cy="3201169"/>
                <a:chOff x="2890044" y="16687798"/>
                <a:chExt cx="13686696" cy="4148909"/>
              </a:xfrm>
            </p:grpSpPr>
            <p:grpSp>
              <p:nvGrpSpPr>
                <p:cNvPr id="243" name="Gruppo 242">
                  <a:extLst>
                    <a:ext uri="{FF2B5EF4-FFF2-40B4-BE49-F238E27FC236}">
                      <a16:creationId xmlns:a16="http://schemas.microsoft.com/office/drawing/2014/main" id="{45A4D9BE-926A-1A0F-238F-E188314EF378}"/>
                    </a:ext>
                  </a:extLst>
                </p:cNvPr>
                <p:cNvGrpSpPr/>
                <p:nvPr/>
              </p:nvGrpSpPr>
              <p:grpSpPr>
                <a:xfrm>
                  <a:off x="2890044" y="16687798"/>
                  <a:ext cx="13686696" cy="4148909"/>
                  <a:chOff x="2890044" y="16687798"/>
                  <a:chExt cx="13686696" cy="4148909"/>
                </a:xfrm>
              </p:grpSpPr>
              <p:sp>
                <p:nvSpPr>
                  <p:cNvPr id="245" name="Rettangolo con angoli arrotondati 244">
                    <a:extLst>
                      <a:ext uri="{FF2B5EF4-FFF2-40B4-BE49-F238E27FC236}">
                        <a16:creationId xmlns:a16="http://schemas.microsoft.com/office/drawing/2014/main" id="{7BAEEF62-A478-7CE3-73C9-3B3069EC3672}"/>
                      </a:ext>
                    </a:extLst>
                  </p:cNvPr>
                  <p:cNvSpPr/>
                  <p:nvPr/>
                </p:nvSpPr>
                <p:spPr>
                  <a:xfrm>
                    <a:off x="2890044" y="16687798"/>
                    <a:ext cx="13686696" cy="4148908"/>
                  </a:xfrm>
                  <a:prstGeom prst="roundRect">
                    <a:avLst>
                      <a:gd name="adj" fmla="val 5443"/>
                    </a:avLst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sz="1885" dirty="0"/>
                  </a:p>
                </p:txBody>
              </p:sp>
              <p:sp>
                <p:nvSpPr>
                  <p:cNvPr id="246" name="Rettangolo con angoli arrotondati 245">
                    <a:extLst>
                      <a:ext uri="{FF2B5EF4-FFF2-40B4-BE49-F238E27FC236}">
                        <a16:creationId xmlns:a16="http://schemas.microsoft.com/office/drawing/2014/main" id="{1709C190-0563-89AE-2C1E-2CB7113F0794}"/>
                      </a:ext>
                    </a:extLst>
                  </p:cNvPr>
                  <p:cNvSpPr/>
                  <p:nvPr/>
                </p:nvSpPr>
                <p:spPr>
                  <a:xfrm>
                    <a:off x="2890044" y="17945101"/>
                    <a:ext cx="13686696" cy="2891606"/>
                  </a:xfrm>
                  <a:prstGeom prst="roundRect">
                    <a:avLst>
                      <a:gd name="adj" fmla="val 5443"/>
                    </a:avLst>
                  </a:prstGeom>
                  <a:ln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sz="3204" dirty="0"/>
                  </a:p>
                </p:txBody>
              </p:sp>
            </p:grpSp>
            <p:sp>
              <p:nvSpPr>
                <p:cNvPr id="244" name="CasellaDiTesto 243">
                  <a:extLst>
                    <a:ext uri="{FF2B5EF4-FFF2-40B4-BE49-F238E27FC236}">
                      <a16:creationId xmlns:a16="http://schemas.microsoft.com/office/drawing/2014/main" id="{2B4053CD-F57A-9FE3-AB64-013B642A353E}"/>
                    </a:ext>
                  </a:extLst>
                </p:cNvPr>
                <p:cNvSpPr txBox="1"/>
                <p:nvPr/>
              </p:nvSpPr>
              <p:spPr>
                <a:xfrm>
                  <a:off x="3960368" y="16891682"/>
                  <a:ext cx="11911453" cy="9164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it-IT" sz="4000" dirty="0">
                      <a:solidFill>
                        <a:schemeClr val="bg1"/>
                      </a:solidFill>
                    </a:rPr>
                    <a:t>Demo</a:t>
                  </a:r>
                </a:p>
              </p:txBody>
            </p:sp>
          </p:grpSp>
          <p:pic>
            <p:nvPicPr>
              <p:cNvPr id="1034" name="Picture 10" descr="Démo - Icônes ordinateur gratuites">
                <a:extLst>
                  <a:ext uri="{FF2B5EF4-FFF2-40B4-BE49-F238E27FC236}">
                    <a16:creationId xmlns:a16="http://schemas.microsoft.com/office/drawing/2014/main" id="{6ED81563-3BA8-205C-A4BB-FE0ACF3BA24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709096" y="37645386"/>
                <a:ext cx="1834954" cy="18349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2" name="Immagine 11">
              <a:extLst>
                <a:ext uri="{FF2B5EF4-FFF2-40B4-BE49-F238E27FC236}">
                  <a16:creationId xmlns:a16="http://schemas.microsoft.com/office/drawing/2014/main" id="{3A732F28-9931-45E4-7797-9C73624635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897" t="8362" r="6084" b="5815"/>
            <a:stretch/>
          </p:blipFill>
          <p:spPr>
            <a:xfrm>
              <a:off x="2538436" y="39625634"/>
              <a:ext cx="2011592" cy="2007007"/>
            </a:xfrm>
            <a:prstGeom prst="rect">
              <a:avLst/>
            </a:prstGeom>
          </p:spPr>
        </p:pic>
      </p:grp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5F04328E-D39D-9BF9-DD67-80AE2146A962}"/>
              </a:ext>
            </a:extLst>
          </p:cNvPr>
          <p:cNvSpPr txBox="1"/>
          <p:nvPr/>
        </p:nvSpPr>
        <p:spPr>
          <a:xfrm>
            <a:off x="219249" y="40632091"/>
            <a:ext cx="12198163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0" i="1" dirty="0">
                <a:solidFill>
                  <a:srgbClr val="212121"/>
                </a:solidFill>
                <a:effectLst/>
                <a:latin typeface="Segoe UI" panose="020B0502040204020203" pitchFamily="34" charset="0"/>
              </a:rPr>
              <a:t>This work has been supported by the French government, through the UCA DS4H Investments in the Future project managed by the National Research Agency (ANR) with the reference number ANR-17-EURE-0004.</a:t>
            </a:r>
            <a:r>
              <a:rPr lang="en-US" sz="3200" b="0" i="0" dirty="0">
                <a:solidFill>
                  <a:srgbClr val="212121"/>
                </a:solidFill>
                <a:effectLst/>
                <a:latin typeface="Segoe UI" panose="020B0502040204020203" pitchFamily="34" charset="0"/>
              </a:rPr>
              <a:t>”</a:t>
            </a:r>
            <a:endParaRPr lang="it-IT" sz="3200" dirty="0"/>
          </a:p>
        </p:txBody>
      </p:sp>
    </p:spTree>
    <p:extLst>
      <p:ext uri="{BB962C8B-B14F-4D97-AF65-F5344CB8AC3E}">
        <p14:creationId xmlns:p14="http://schemas.microsoft.com/office/powerpoint/2010/main" val="2097858665"/>
      </p:ext>
    </p:extLst>
  </p:cSld>
  <p:clrMapOvr>
    <a:masterClrMapping/>
  </p:clrMapOvr>
</p:sld>
</file>

<file path=ppt/theme/theme1.xml><?xml version="1.0" encoding="utf-8"?>
<a:theme xmlns:a="http://schemas.openxmlformats.org/drawingml/2006/main" name="Sfaccettatura">
  <a:themeElements>
    <a:clrScheme name="Sfaccettatur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Sfaccettatur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faccettatur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1696</TotalTime>
  <Words>1860</Words>
  <Application>Microsoft Office PowerPoint</Application>
  <PresentationFormat>Personalizzato</PresentationFormat>
  <Paragraphs>259</Paragraphs>
  <Slides>6</Slides>
  <Notes>2</Notes>
  <HiddenSlides>5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4" baseType="lpstr">
      <vt:lpstr>Arial</vt:lpstr>
      <vt:lpstr>Baguet Script</vt:lpstr>
      <vt:lpstr>Calibri</vt:lpstr>
      <vt:lpstr>Cambria Math</vt:lpstr>
      <vt:lpstr>Segoe UI</vt:lpstr>
      <vt:lpstr>Trebuchet MS</vt:lpstr>
      <vt:lpstr>Wingdings 3</vt:lpstr>
      <vt:lpstr>Sfaccettatura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Fisso 9900</dc:creator>
  <cp:lastModifiedBy>Fisso 9900</cp:lastModifiedBy>
  <cp:revision>26</cp:revision>
  <dcterms:created xsi:type="dcterms:W3CDTF">2022-07-25T13:01:29Z</dcterms:created>
  <dcterms:modified xsi:type="dcterms:W3CDTF">2022-09-10T11:42:35Z</dcterms:modified>
</cp:coreProperties>
</file>