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0_968231A7.xml" ContentType="application/vnd.ms-powerpoint.comments+xml"/>
  <Override PartName="/ppt/comments/modernComment_101_41CC198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27EBE7-374E-F24A-9595-D310219D7F03}" name="Fisso 9900" initials="F9" userId="769de0140053f6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353" autoAdjust="0"/>
  </p:normalViewPr>
  <p:slideViewPr>
    <p:cSldViewPr snapToGrid="0">
      <p:cViewPr>
        <p:scale>
          <a:sx n="66" d="100"/>
          <a:sy n="66" d="100"/>
        </p:scale>
        <p:origin x="60" y="-14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968231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28D856-B570-4440-A2EB-5EBE41BC597A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40" creationId="{B560B325-5D48-9B85-422E-E24EA86544D4}"/>
      <ac:txMk cp="39" len="1">
        <ac:context len="363" hash="3002778925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2F9ABCB4-919C-4BA8-82C8-EFC64D6E2022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8E7773EC-715F-4A58-BA6E-942027FB401D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comments/modernComment_101_41CC19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D4FE0-5158-45CC-BBEB-9A90F4D393B3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40" creationId="{B560B325-5D48-9B85-422E-E24EA86544D4}"/>
      <ac:txMk cp="39" len="1">
        <ac:context len="370" hash="2260897693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0DDF82AF-2404-4AD2-92F4-058D811A4D7E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F9D34751-28C7-4996-88F0-46312CA4A7EA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2CC5-6453-4E18-B390-C4D13987D0B4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1AD7-E860-44A2-BC99-C47932B27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5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478368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95673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1435105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913473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2391842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287021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3348579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382694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11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8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52850"/>
            <a:ext cx="30360648" cy="42909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9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95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7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88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1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1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0652" cy="42909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8F2-8C91-4013-8C25-D5F42D05E6CC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54" userDrawn="1">
          <p15:clr>
            <a:srgbClr val="F26B43"/>
          </p15:clr>
        </p15:guide>
        <p15:guide id="2" pos="1334" userDrawn="1">
          <p15:clr>
            <a:srgbClr val="F26B43"/>
          </p15:clr>
        </p15:guide>
        <p15:guide id="3" pos="1231" userDrawn="1">
          <p15:clr>
            <a:srgbClr val="F26B43"/>
          </p15:clr>
        </p15:guide>
        <p15:guide id="4" orient="horz" pos="1936" userDrawn="1">
          <p15:clr>
            <a:srgbClr val="F26B43"/>
          </p15:clr>
        </p15:guide>
        <p15:guide id="5" orient="horz" pos="2040" userDrawn="1">
          <p15:clr>
            <a:srgbClr val="F26B43"/>
          </p15:clr>
        </p15:guide>
        <p15:guide id="6" orient="horz" pos="5233" userDrawn="1">
          <p15:clr>
            <a:srgbClr val="F26B43"/>
          </p15:clr>
        </p15:guide>
        <p15:guide id="7" orient="horz" pos="614" userDrawn="1">
          <p15:clr>
            <a:srgbClr val="F26B43"/>
          </p15:clr>
        </p15:guide>
        <p15:guide id="8" orient="horz" pos="2139" userDrawn="1">
          <p15:clr>
            <a:srgbClr val="F26B43"/>
          </p15:clr>
        </p15:guide>
        <p15:guide id="9" pos="7391" userDrawn="1">
          <p15:clr>
            <a:srgbClr val="F26B43"/>
          </p15:clr>
        </p15:guide>
        <p15:guide id="10" pos="1002" userDrawn="1">
          <p15:clr>
            <a:srgbClr val="F26B43"/>
          </p15:clr>
        </p15:guide>
        <p15:guide id="11" pos="923" userDrawn="1">
          <p15:clr>
            <a:srgbClr val="F26B43"/>
          </p15:clr>
        </p15:guide>
        <p15:guide id="12" pos="30513" userDrawn="1">
          <p15:clr>
            <a:srgbClr val="F26B43"/>
          </p15:clr>
        </p15:guide>
        <p15:guide id="13" pos="4133" userDrawn="1">
          <p15:clr>
            <a:srgbClr val="F26B43"/>
          </p15:clr>
        </p15:guide>
        <p15:guide id="14" pos="3814" userDrawn="1">
          <p15:clr>
            <a:srgbClr val="F26B43"/>
          </p15:clr>
        </p15:guide>
        <p15:guide id="15" orient="horz" pos="5911" userDrawn="1">
          <p15:clr>
            <a:srgbClr val="F26B43"/>
          </p15:clr>
        </p15:guide>
        <p15:guide id="16" orient="horz" pos="6223" userDrawn="1">
          <p15:clr>
            <a:srgbClr val="F26B43"/>
          </p15:clr>
        </p15:guide>
        <p15:guide id="17" orient="horz" pos="15970" userDrawn="1">
          <p15:clr>
            <a:srgbClr val="F26B43"/>
          </p15:clr>
        </p15:guide>
        <p15:guide id="18" orient="horz" pos="1867" userDrawn="1">
          <p15:clr>
            <a:srgbClr val="F26B43"/>
          </p15:clr>
        </p15:guide>
        <p15:guide id="19" orient="horz" pos="6533" userDrawn="1">
          <p15:clr>
            <a:srgbClr val="F26B43"/>
          </p15:clr>
        </p15:guide>
        <p15:guide id="20" pos="22885" userDrawn="1">
          <p15:clr>
            <a:srgbClr val="F26B43"/>
          </p15:clr>
        </p15:guide>
        <p15:guide id="21" pos="3100" userDrawn="1">
          <p15:clr>
            <a:srgbClr val="F26B43"/>
          </p15:clr>
        </p15:guide>
        <p15:guide id="22" pos="2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8/10/relationships/comments" Target="../comments/modernComment_100_968231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12" Type="http://schemas.openxmlformats.org/officeDocument/2006/relationships/image" Target="../media/image7.jpg"/><Relationship Id="rId2" Type="http://schemas.microsoft.com/office/2018/10/relationships/comments" Target="../comments/modernComment_101_41CC19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15.sv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5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930357" y="15284919"/>
            <a:ext cx="8891190" cy="4932748"/>
            <a:chOff x="3014269" y="13668232"/>
            <a:chExt cx="8880933" cy="4927058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2"/>
              <a:ext cx="8880933" cy="49270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8" y="14285101"/>
              <a:ext cx="6474890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2" dirty="0" err="1"/>
                <a:t>Let</a:t>
              </a:r>
              <a:r>
                <a:rPr lang="it-IT" sz="2002" dirty="0"/>
                <a:t> </a:t>
              </a:r>
              <a:r>
                <a:rPr lang="it-IT" sz="2002" dirty="0" err="1"/>
                <a:t>our</a:t>
              </a:r>
              <a:r>
                <a:rPr lang="it-IT" sz="2002" dirty="0"/>
                <a:t> XML </a:t>
              </a:r>
              <a:r>
                <a:rPr lang="it-IT" sz="2002" dirty="0" err="1"/>
                <a:t>grammar</a:t>
              </a:r>
              <a:r>
                <a:rPr lang="it-IT" sz="2002" dirty="0"/>
                <a:t> </a:t>
              </a:r>
              <a:r>
                <a:rPr lang="it-IT" sz="2002" b="1" dirty="0"/>
                <a:t>G</a:t>
              </a:r>
              <a:r>
                <a:rPr lang="it-IT" sz="2002" dirty="0"/>
                <a:t>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as</a:t>
              </a:r>
              <a:r>
                <a:rPr lang="it-IT" sz="2002" dirty="0"/>
                <a:t> follows :</a:t>
              </a:r>
            </a:p>
            <a:p>
              <a:r>
                <a:rPr lang="it-IT" sz="2002" dirty="0"/>
                <a:t>d(XML) = DIV</a:t>
              </a:r>
            </a:p>
            <a:p>
              <a:r>
                <a:rPr lang="it-IT" sz="2002" dirty="0"/>
                <a:t>d(DIV) = Text + DIV</a:t>
              </a:r>
            </a:p>
            <a:p>
              <a:endParaRPr lang="it-IT" sz="2002" dirty="0"/>
            </a:p>
            <a:p>
              <a:r>
                <a:rPr lang="it-IT" sz="2002" dirty="0"/>
                <a:t>«Text» </a:t>
              </a:r>
              <a:r>
                <a:rPr lang="it-IT" sz="2002" dirty="0" err="1"/>
                <a:t>is</a:t>
              </a:r>
              <a:r>
                <a:rPr lang="it-IT" sz="2002" dirty="0"/>
                <a:t> a Terminal,</a:t>
              </a:r>
            </a:p>
            <a:p>
              <a:r>
                <a:rPr lang="it-IT" sz="2002" dirty="0"/>
                <a:t>«XML» and «DIV» are non-Terminal</a:t>
              </a:r>
            </a:p>
            <a:p>
              <a:endParaRPr lang="it-IT" sz="2002" dirty="0"/>
            </a:p>
            <a:p>
              <a:r>
                <a:rPr lang="it-IT" sz="2002" dirty="0"/>
                <a:t>Note : A non-Terminal </a:t>
              </a:r>
              <a:r>
                <a:rPr lang="it-IT" sz="2002" dirty="0" err="1"/>
                <a:t>implies</a:t>
              </a:r>
              <a:r>
                <a:rPr lang="it-IT" sz="2002" dirty="0"/>
                <a:t> a </a:t>
              </a:r>
              <a:r>
                <a:rPr lang="it-IT" sz="2002" dirty="0" err="1"/>
                <a:t>push</a:t>
              </a:r>
              <a:r>
                <a:rPr lang="it-IT" sz="2002" dirty="0"/>
                <a:t> of </a:t>
              </a:r>
              <a:r>
                <a:rPr lang="it-IT" sz="2002" dirty="0" err="1"/>
                <a:t>its</a:t>
              </a:r>
              <a:r>
                <a:rPr lang="it-IT" sz="2002" dirty="0"/>
                <a:t> </a:t>
              </a:r>
              <a:r>
                <a:rPr lang="it-IT" sz="2002" dirty="0" err="1"/>
                <a:t>value</a:t>
              </a:r>
              <a:r>
                <a:rPr lang="it-IT" sz="2002" dirty="0"/>
                <a:t> on the stack and a pop </a:t>
              </a:r>
              <a:r>
                <a:rPr lang="it-IT" sz="2002" dirty="0" err="1"/>
                <a:t>at</a:t>
              </a:r>
              <a:r>
                <a:rPr lang="it-IT" sz="2002" dirty="0"/>
                <a:t> end of the </a:t>
              </a:r>
              <a:r>
                <a:rPr lang="it-IT" sz="2002" dirty="0" err="1"/>
                <a:t>lecture</a:t>
              </a:r>
              <a:r>
                <a:rPr lang="it-IT" sz="2002" dirty="0"/>
                <a:t> of the rule.</a:t>
              </a:r>
            </a:p>
            <a:p>
              <a:endParaRPr lang="it-IT" sz="2002" dirty="0"/>
            </a:p>
            <a:p>
              <a:r>
                <a:rPr lang="it-IT" sz="2002" dirty="0"/>
                <a:t>For </a:t>
              </a:r>
              <a:r>
                <a:rPr lang="it-IT" sz="2002" dirty="0" err="1"/>
                <a:t>example</a:t>
              </a:r>
              <a:r>
                <a:rPr lang="it-IT" sz="2002" dirty="0"/>
                <a:t> </a:t>
              </a:r>
              <a:r>
                <a:rPr lang="it-IT" sz="2002" b="1" dirty="0"/>
                <a:t>G </a:t>
              </a:r>
              <a:r>
                <a:rPr lang="it-IT" sz="2002" dirty="0" err="1"/>
                <a:t>accepts</a:t>
              </a:r>
              <a:r>
                <a:rPr lang="it-IT" sz="2002" dirty="0"/>
                <a:t> words like </a:t>
              </a:r>
            </a:p>
            <a:p>
              <a:r>
                <a:rPr lang="it-IT" sz="2002" dirty="0"/>
                <a:t>&lt;XML&gt;&lt;DIV&gt;&lt;DIV&gt;Text&lt;/DIV&gt;&lt;/DIV&gt;&lt;/XML&gt;</a:t>
              </a:r>
            </a:p>
            <a:p>
              <a:r>
                <a:rPr lang="it-IT" sz="2002" dirty="0"/>
                <a:t>Or more </a:t>
              </a:r>
              <a:r>
                <a:rPr lang="it-IT" sz="2002" dirty="0" err="1"/>
                <a:t>generarly</a:t>
              </a:r>
              <a:r>
                <a:rPr lang="it-IT" sz="2002" dirty="0"/>
                <a:t> : &lt;XML&gt;&lt;DIV&gt;</a:t>
              </a:r>
              <a:r>
                <a:rPr lang="it-IT" sz="2002" baseline="30000" dirty="0" err="1"/>
                <a:t>n</a:t>
              </a:r>
              <a:r>
                <a:rPr lang="it-IT" sz="2002" dirty="0" err="1"/>
                <a:t>Text</a:t>
              </a:r>
              <a:r>
                <a:rPr lang="it-IT" sz="2002" dirty="0"/>
                <a:t>&lt;/DIV&gt;</a:t>
              </a:r>
              <a:r>
                <a:rPr lang="it-IT" sz="2002" baseline="30000" dirty="0"/>
                <a:t>n</a:t>
              </a:r>
              <a:r>
                <a:rPr lang="it-IT" sz="2002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84744" y="14763840"/>
              <a:ext cx="2496689" cy="3180430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90370" y="3295362"/>
            <a:ext cx="14993186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ICS-EMME-ELLE</a:t>
            </a:r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72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6383945" y="5806724"/>
            <a:ext cx="7130439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84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XML (eXtensible Markup Language) </a:t>
              </a:r>
              <a:r>
                <a:rPr lang="it-IT" sz="2002" dirty="0" err="1"/>
                <a:t>is</a:t>
              </a:r>
              <a:r>
                <a:rPr lang="it-IT" sz="2002" dirty="0"/>
                <a:t> a standard format for data </a:t>
              </a:r>
              <a:r>
                <a:rPr lang="it-IT" sz="2002" dirty="0" err="1"/>
                <a:t>exchange</a:t>
              </a:r>
              <a:r>
                <a:rPr lang="it-IT" sz="2002" dirty="0"/>
                <a:t>.</a:t>
              </a:r>
            </a:p>
            <a:p>
              <a:r>
                <a:rPr lang="it-IT" sz="2002" dirty="0" err="1"/>
                <a:t>They</a:t>
              </a:r>
              <a:r>
                <a:rPr lang="it-IT" sz="2002" dirty="0"/>
                <a:t> are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through</a:t>
              </a:r>
              <a:r>
                <a:rPr lang="it-IT" sz="2002" dirty="0"/>
                <a:t> DTD : data-</a:t>
              </a:r>
              <a:r>
                <a:rPr lang="it-IT" sz="2002" dirty="0" err="1"/>
                <a:t>type</a:t>
              </a:r>
              <a:r>
                <a:rPr lang="it-IT" sz="2002" dirty="0"/>
                <a:t> </a:t>
              </a:r>
              <a:r>
                <a:rPr lang="it-IT" sz="2002" dirty="0" err="1"/>
                <a:t>definitions</a:t>
              </a:r>
              <a:r>
                <a:rPr lang="it-IT" sz="2002" dirty="0"/>
                <a:t> and can be </a:t>
              </a:r>
              <a:r>
                <a:rPr lang="it-IT" sz="2002" dirty="0" err="1"/>
                <a:t>streamed</a:t>
              </a:r>
              <a:r>
                <a:rPr lang="it-IT" sz="2002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dirty="0" err="1"/>
                <a:t>Trees</a:t>
              </a:r>
              <a:r>
                <a:rPr lang="it-IT" sz="2002" dirty="0"/>
                <a:t> → </a:t>
              </a:r>
              <a:r>
                <a:rPr lang="it-IT" sz="2002" dirty="0" err="1"/>
                <a:t>Huge</a:t>
              </a:r>
              <a:r>
                <a:rPr lang="it-IT" sz="2002" dirty="0"/>
                <a:t> </a:t>
              </a:r>
              <a:r>
                <a:rPr lang="it-IT" sz="2002" dirty="0" err="1"/>
                <a:t>space</a:t>
              </a:r>
              <a:r>
                <a:rPr lang="it-IT" sz="2002" dirty="0"/>
                <a:t> </a:t>
              </a:r>
              <a:r>
                <a:rPr lang="it-IT" sz="2002" dirty="0" err="1"/>
                <a:t>needed</a:t>
              </a:r>
              <a:endParaRPr lang="it-IT" sz="2002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b="1" dirty="0" err="1"/>
                <a:t>Visibly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7065702" y="11508912"/>
            <a:ext cx="7130439" cy="5264031"/>
            <a:chOff x="10309263" y="11679984"/>
            <a:chExt cx="2498396" cy="1974903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languages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61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 err="1"/>
                <a:t>Originally</a:t>
              </a:r>
              <a:r>
                <a:rPr lang="it-IT" sz="2002" dirty="0"/>
                <a:t> the Learning </a:t>
              </a:r>
              <a:r>
                <a:rPr lang="it-IT" sz="2002" dirty="0" err="1"/>
                <a:t>was</a:t>
              </a:r>
              <a:r>
                <a:rPr lang="it-IT" sz="2002" dirty="0"/>
                <a:t> </a:t>
              </a:r>
              <a:r>
                <a:rPr lang="it-IT" sz="2002" dirty="0" err="1"/>
                <a:t>meant</a:t>
              </a:r>
              <a:r>
                <a:rPr lang="it-IT" sz="2002" dirty="0"/>
                <a:t> to </a:t>
              </a:r>
              <a:r>
                <a:rPr lang="it-IT" sz="2002" dirty="0" err="1"/>
                <a:t>understand</a:t>
              </a:r>
              <a:r>
                <a:rPr lang="it-IT" sz="2002" dirty="0"/>
                <a:t> </a:t>
              </a:r>
              <a:r>
                <a:rPr lang="it-IT" sz="2002" dirty="0" err="1"/>
                <a:t>regualr</a:t>
              </a:r>
              <a:r>
                <a:rPr lang="it-IT" sz="2002" dirty="0"/>
                <a:t> </a:t>
              </a:r>
              <a:r>
                <a:rPr lang="it-IT" sz="2002" dirty="0" err="1"/>
                <a:t>languages</a:t>
              </a:r>
              <a:r>
                <a:rPr lang="it-IT" sz="2002" dirty="0"/>
                <a:t> and </a:t>
              </a:r>
              <a:r>
                <a:rPr lang="it-IT" sz="2002" dirty="0" err="1"/>
                <a:t>various</a:t>
              </a:r>
              <a:r>
                <a:rPr lang="it-IT" sz="2002" dirty="0"/>
                <a:t> </a:t>
              </a:r>
              <a:r>
                <a:rPr lang="it-IT" sz="2002" dirty="0" err="1"/>
                <a:t>algorithms</a:t>
              </a:r>
              <a:r>
                <a:rPr lang="it-IT" sz="2002" dirty="0"/>
                <a:t> </a:t>
              </a:r>
              <a:r>
                <a:rPr lang="it-IT" sz="2002" dirty="0" err="1"/>
                <a:t>were</a:t>
              </a:r>
              <a:r>
                <a:rPr lang="it-IT" sz="2002" dirty="0"/>
                <a:t> </a:t>
              </a:r>
              <a:r>
                <a:rPr lang="it-IT" sz="2002" dirty="0" err="1"/>
                <a:t>implemented</a:t>
              </a:r>
              <a:r>
                <a:rPr lang="it-IT" sz="2002" dirty="0"/>
                <a:t> with </a:t>
              </a:r>
              <a:r>
                <a:rPr lang="it-IT" sz="2002" dirty="0" err="1"/>
                <a:t>two</a:t>
              </a:r>
              <a:r>
                <a:rPr lang="it-IT" sz="2002" dirty="0"/>
                <a:t> </a:t>
              </a:r>
              <a:r>
                <a:rPr lang="it-IT" sz="2002" dirty="0" err="1"/>
                <a:t>main</a:t>
              </a:r>
              <a:r>
                <a:rPr lang="it-IT" sz="2002" dirty="0"/>
                <a:t> data </a:t>
              </a:r>
              <a:r>
                <a:rPr lang="it-IT" sz="2002" dirty="0" err="1"/>
                <a:t>structures</a:t>
              </a:r>
              <a:r>
                <a:rPr lang="it-IT" sz="2002" dirty="0"/>
                <a:t> :</a:t>
              </a:r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Observation</a:t>
              </a:r>
              <a:r>
                <a:rPr lang="it-IT" sz="2002" dirty="0"/>
                <a:t> </a:t>
              </a:r>
              <a:r>
                <a:rPr lang="it-IT" sz="2002" dirty="0" err="1"/>
                <a:t>Table</a:t>
              </a:r>
              <a:endParaRPr lang="it-IT" sz="2002" dirty="0"/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Discrimination</a:t>
              </a:r>
              <a:r>
                <a:rPr lang="it-IT" sz="2002" dirty="0"/>
                <a:t> </a:t>
              </a:r>
              <a:r>
                <a:rPr lang="it-IT" sz="2002" dirty="0" err="1"/>
                <a:t>Tree</a:t>
              </a:r>
              <a:endParaRPr lang="it-IT" sz="2002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3215788" y="9659371"/>
            <a:ext cx="6289443" cy="4490460"/>
            <a:chOff x="12682824" y="6678933"/>
            <a:chExt cx="5445088" cy="4019824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33"/>
              <a:ext cx="5445088" cy="4019824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2023881"/>
                  <a:ext cx="2668382" cy="3278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366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26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A </a:t>
                </a:r>
                <a:r>
                  <a:rPr lang="it-IT" sz="2002" dirty="0" err="1"/>
                  <a:t>visibly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pushdown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an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able</a:t>
                </a:r>
                <a:r>
                  <a:rPr lang="it-IT" sz="2002" dirty="0"/>
                  <a:t> to </a:t>
                </a:r>
                <a:r>
                  <a:rPr lang="it-IT" sz="2002" dirty="0" err="1"/>
                  <a:t>represent</a:t>
                </a:r>
                <a:r>
                  <a:rPr lang="it-IT" sz="2002" dirty="0"/>
                  <a:t> a </a:t>
                </a:r>
                <a:r>
                  <a:rPr lang="it-IT" sz="2002" dirty="0" err="1"/>
                  <a:t>subclass</a:t>
                </a:r>
                <a:r>
                  <a:rPr lang="it-IT" sz="2002" dirty="0"/>
                  <a:t> of </a:t>
                </a:r>
                <a:r>
                  <a:rPr lang="it-IT" sz="2002" dirty="0" err="1"/>
                  <a:t>Context</a:t>
                </a:r>
                <a:r>
                  <a:rPr lang="it-IT" sz="2002" dirty="0"/>
                  <a:t> Free </a:t>
                </a:r>
                <a:r>
                  <a:rPr lang="it-IT" sz="2002" dirty="0" err="1"/>
                  <a:t>Grammars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where</a:t>
                </a:r>
                <a:r>
                  <a:rPr lang="it-IT" sz="2002" dirty="0"/>
                  <a:t>:</a:t>
                </a:r>
              </a:p>
              <a:p>
                <a:endParaRPr lang="it-IT" sz="2002" dirty="0"/>
              </a:p>
              <a:p>
                <a:endParaRPr lang="it-IT" sz="2002" dirty="0"/>
              </a:p>
              <a:p>
                <a:r>
                  <a:rPr lang="it-IT" sz="2002" dirty="0"/>
                  <a:t>The successor of a state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uniquely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Determined</a:t>
                </a:r>
                <a:r>
                  <a:rPr lang="it-IT" sz="2002" dirty="0"/>
                  <a:t> by the symbol </a:t>
                </a:r>
                <a:r>
                  <a:rPr lang="it-IT" sz="2002" dirty="0" err="1"/>
                  <a:t>read</a:t>
                </a:r>
                <a:r>
                  <a:rPr lang="it-IT" sz="2002" dirty="0"/>
                  <a:t> on the entry and the </a:t>
                </a:r>
                <a:r>
                  <a:rPr lang="it-IT" sz="2002" dirty="0" err="1"/>
                  <a:t>current</a:t>
                </a:r>
                <a:r>
                  <a:rPr lang="it-IT" sz="2002" dirty="0"/>
                  <a:t> stack symbol</a:t>
                </a:r>
              </a:p>
              <a:p>
                <a:endParaRPr lang="it-IT" sz="2002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79481" y="8771758"/>
              <a:ext cx="3292352" cy="371318"/>
            </a:xfrm>
            <a:prstGeom prst="rect">
              <a:avLst/>
            </a:prstGeom>
          </p:spPr>
        </p:pic>
      </p:grpSp>
      <p:sp>
        <p:nvSpPr>
          <p:cNvPr id="27" name="Bolla: nuvola 26">
            <a:extLst>
              <a:ext uri="{FF2B5EF4-FFF2-40B4-BE49-F238E27FC236}">
                <a16:creationId xmlns:a16="http://schemas.microsoft.com/office/drawing/2014/main" id="{05AFEEFC-D377-3C4C-3E05-0F0293917189}"/>
              </a:ext>
            </a:extLst>
          </p:cNvPr>
          <p:cNvSpPr/>
          <p:nvPr/>
        </p:nvSpPr>
        <p:spPr>
          <a:xfrm>
            <a:off x="7025244" y="14280025"/>
            <a:ext cx="4979418" cy="1479288"/>
          </a:xfrm>
          <a:prstGeom prst="cloudCallout">
            <a:avLst>
              <a:gd name="adj1" fmla="val -24934"/>
              <a:gd name="adj2" fmla="val -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/>
              <a:t>Note :</a:t>
            </a:r>
          </a:p>
          <a:p>
            <a:pPr algn="ctr"/>
            <a:r>
              <a:rPr lang="it-IT" sz="2002" dirty="0"/>
              <a:t>Push symbols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002" dirty="0"/>
              <a:t>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002" dirty="0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411737" y="10044957"/>
            <a:ext cx="5405480" cy="3926890"/>
            <a:chOff x="10309263" y="11679984"/>
            <a:chExt cx="2498396" cy="2041581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94022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366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48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VPA are </a:t>
              </a:r>
              <a:r>
                <a:rPr lang="it-IT" sz="2002" dirty="0" err="1"/>
                <a:t>less</a:t>
              </a:r>
              <a:r>
                <a:rPr lang="it-IT" sz="2002" dirty="0"/>
                <a:t> </a:t>
              </a:r>
              <a:r>
                <a:rPr lang="it-IT" sz="2002" dirty="0" err="1"/>
                <a:t>expressive</a:t>
              </a:r>
              <a:r>
                <a:rPr lang="it-IT" sz="2002" dirty="0"/>
                <a:t> </a:t>
              </a:r>
              <a:r>
                <a:rPr lang="it-IT" sz="2002" dirty="0" err="1"/>
                <a:t>then</a:t>
              </a:r>
              <a:r>
                <a:rPr lang="it-IT" sz="2002" dirty="0"/>
                <a:t> </a:t>
              </a:r>
              <a:r>
                <a:rPr lang="it-IT" sz="2002" dirty="0" err="1"/>
                <a:t>canonical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, </a:t>
              </a:r>
              <a:r>
                <a:rPr lang="it-IT" sz="2002" dirty="0" err="1"/>
                <a:t>but</a:t>
              </a:r>
              <a:r>
                <a:rPr lang="it-IT" sz="2002" dirty="0"/>
                <a:t> </a:t>
              </a:r>
              <a:r>
                <a:rPr lang="it-IT" sz="2002" dirty="0" err="1"/>
                <a:t>they</a:t>
              </a:r>
              <a:r>
                <a:rPr lang="it-IT" sz="2002" dirty="0"/>
                <a:t> are more </a:t>
              </a:r>
              <a:r>
                <a:rPr lang="it-IT" sz="2002" dirty="0" err="1"/>
                <a:t>interesting</a:t>
              </a:r>
              <a:r>
                <a:rPr lang="it-IT" sz="2002" dirty="0"/>
                <a:t> </a:t>
              </a:r>
              <a:r>
                <a:rPr lang="it-IT" sz="2002" dirty="0" err="1"/>
                <a:t>since</a:t>
              </a:r>
              <a:r>
                <a:rPr lang="it-IT" sz="2002" dirty="0"/>
                <a:t> </a:t>
              </a:r>
              <a:r>
                <a:rPr lang="it-IT" sz="2002" dirty="0" err="1"/>
                <a:t>problems</a:t>
              </a:r>
              <a:r>
                <a:rPr lang="it-IT" sz="2002" dirty="0"/>
                <a:t> like </a:t>
              </a:r>
              <a:r>
                <a:rPr lang="it-IT" sz="2002" i="1" dirty="0" err="1"/>
                <a:t>inclusion</a:t>
              </a:r>
              <a:r>
                <a:rPr lang="it-IT" sz="2002" i="1" dirty="0"/>
                <a:t> </a:t>
              </a:r>
              <a:r>
                <a:rPr lang="it-IT" sz="2002" dirty="0"/>
                <a:t>or </a:t>
              </a:r>
              <a:r>
                <a:rPr lang="it-IT" sz="2002" i="1" dirty="0" err="1"/>
                <a:t>universality</a:t>
              </a:r>
              <a:r>
                <a:rPr lang="it-IT" sz="2002" dirty="0"/>
                <a:t> are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  <a:p>
              <a:endParaRPr lang="it-IT" sz="2002" dirty="0"/>
            </a:p>
            <a:p>
              <a:r>
                <a:rPr lang="it-IT" sz="2002" dirty="0"/>
                <a:t>A non-</a:t>
              </a:r>
              <a:r>
                <a:rPr lang="it-IT" sz="2002" dirty="0" err="1"/>
                <a:t>deterministic</a:t>
              </a:r>
              <a:r>
                <a:rPr lang="it-IT" sz="2002" dirty="0"/>
                <a:t> VPA can be </a:t>
              </a:r>
              <a:r>
                <a:rPr lang="it-IT" sz="2002" dirty="0" err="1"/>
                <a:t>determinized</a:t>
              </a:r>
              <a:r>
                <a:rPr lang="it-IT" sz="2002" dirty="0"/>
                <a:t> </a:t>
              </a:r>
              <a:r>
                <a:rPr lang="it-IT" sz="2002" dirty="0" err="1"/>
                <a:t>implying</a:t>
              </a:r>
              <a:r>
                <a:rPr lang="it-IT" sz="2002" dirty="0"/>
                <a:t> </a:t>
              </a:r>
              <a:r>
                <a:rPr lang="it-IT" sz="2002" dirty="0" err="1"/>
                <a:t>that</a:t>
              </a:r>
              <a:r>
                <a:rPr lang="it-IT" sz="2002" dirty="0"/>
                <a:t> </a:t>
              </a:r>
              <a:r>
                <a:rPr lang="it-IT" sz="2002" dirty="0" err="1"/>
                <a:t>every</a:t>
              </a:r>
              <a:r>
                <a:rPr lang="it-IT" sz="2002" dirty="0"/>
                <a:t> </a:t>
              </a:r>
              <a:r>
                <a:rPr lang="it-IT" sz="2002" dirty="0" err="1"/>
                <a:t>logic</a:t>
              </a:r>
              <a:r>
                <a:rPr lang="it-IT" sz="2002" dirty="0"/>
                <a:t> </a:t>
              </a:r>
              <a:r>
                <a:rPr lang="it-IT" sz="2002" dirty="0" err="1"/>
                <a:t>operation</a:t>
              </a:r>
              <a:r>
                <a:rPr lang="it-IT" sz="2002" dirty="0"/>
                <a:t> </a:t>
              </a:r>
              <a:r>
                <a:rPr lang="it-IT" sz="2002" dirty="0" err="1"/>
                <a:t>between</a:t>
              </a:r>
              <a:r>
                <a:rPr lang="it-IT" sz="2002" dirty="0"/>
                <a:t> </a:t>
              </a:r>
              <a:r>
                <a:rPr lang="it-IT" sz="2002" dirty="0" err="1"/>
                <a:t>two</a:t>
              </a:r>
              <a:r>
                <a:rPr lang="it-IT" sz="2002" dirty="0"/>
                <a:t> VPA </a:t>
              </a:r>
              <a:r>
                <a:rPr lang="it-IT" sz="2002" dirty="0" err="1"/>
                <a:t>is</a:t>
              </a:r>
              <a:r>
                <a:rPr lang="it-IT" sz="2002" dirty="0"/>
                <a:t> </a:t>
              </a:r>
              <a:r>
                <a:rPr lang="it-IT" sz="2002" dirty="0" err="1"/>
                <a:t>also</a:t>
              </a:r>
              <a:r>
                <a:rPr lang="it-IT" sz="2002" dirty="0"/>
                <a:t>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541EEEFC-97CA-BDAF-BD96-3C1200C74373}"/>
              </a:ext>
            </a:extLst>
          </p:cNvPr>
          <p:cNvGrpSpPr/>
          <p:nvPr/>
        </p:nvGrpSpPr>
        <p:grpSpPr>
          <a:xfrm>
            <a:off x="3194247" y="21775506"/>
            <a:ext cx="7130439" cy="5264031"/>
            <a:chOff x="10309263" y="11679984"/>
            <a:chExt cx="2498396" cy="1974903"/>
          </a:xfrm>
        </p:grpSpPr>
        <p:grpSp>
          <p:nvGrpSpPr>
            <p:cNvPr id="116" name="Gruppo 115">
              <a:extLst>
                <a:ext uri="{FF2B5EF4-FFF2-40B4-BE49-F238E27FC236}">
                  <a16:creationId xmlns:a16="http://schemas.microsoft.com/office/drawing/2014/main" id="{1EB0C035-AAAD-8DD1-D0DC-1B50158E22DC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8" name="Gruppo 117">
                <a:extLst>
                  <a:ext uri="{FF2B5EF4-FFF2-40B4-BE49-F238E27FC236}">
                    <a16:creationId xmlns:a16="http://schemas.microsoft.com/office/drawing/2014/main" id="{0C62AF6A-AB65-7DC7-95F1-440ECD1514D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0" name="Rettangolo con angoli arrotondati 119">
                  <a:extLst>
                    <a:ext uri="{FF2B5EF4-FFF2-40B4-BE49-F238E27FC236}">
                      <a16:creationId xmlns:a16="http://schemas.microsoft.com/office/drawing/2014/main" id="{868AC691-BF91-0A89-C4EC-ECF47048A773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1" name="Rettangolo con angoli arrotondati 120">
                  <a:extLst>
                    <a:ext uri="{FF2B5EF4-FFF2-40B4-BE49-F238E27FC236}">
                      <a16:creationId xmlns:a16="http://schemas.microsoft.com/office/drawing/2014/main" id="{F3091D48-2299-39EA-C778-941847317BD3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39A5AA7E-9AA2-1279-CEA1-CFED3B088B7B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3EC595FB-3747-4A2E-F09A-C8F12AF1F34F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Discriminatio</a:t>
                </a:r>
                <a:r>
                  <a:rPr lang="it-IT" sz="3666" dirty="0">
                    <a:solidFill>
                      <a:schemeClr val="bg1"/>
                    </a:solidFill>
                  </a:rPr>
                  <a:t>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Tree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3AA9FF5C-AA87-A0B2-93F5-7087C0E14355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48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619" dirty="0"/>
                <a:t>XML (eXtensible Markup Language) </a:t>
              </a:r>
              <a:r>
                <a:rPr lang="it-IT" sz="2619" dirty="0" err="1"/>
                <a:t>is</a:t>
              </a:r>
              <a:r>
                <a:rPr lang="it-IT" sz="2619" dirty="0"/>
                <a:t> a standard format for data </a:t>
              </a:r>
              <a:r>
                <a:rPr lang="it-IT" sz="2619" dirty="0" err="1"/>
                <a:t>exchange</a:t>
              </a:r>
              <a:r>
                <a:rPr lang="it-IT" sz="2619" dirty="0"/>
                <a:t>.</a:t>
              </a:r>
            </a:p>
            <a:p>
              <a:r>
                <a:rPr lang="it-IT" sz="2619" dirty="0"/>
                <a:t> </a:t>
              </a: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5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6760830" y="5875511"/>
            <a:ext cx="8477516" cy="5264031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48095"/>
                  <a:ext cx="2668382" cy="2794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>
                      <a:solidFill>
                        <a:schemeClr val="bg1"/>
                      </a:solidFill>
                    </a:rPr>
                    <a:t>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The learning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based</a:t>
                </a:r>
                <a:r>
                  <a:rPr lang="it-IT" sz="2002" dirty="0"/>
                  <a:t> on the Angluin</a:t>
                </a:r>
                <a:r>
                  <a:rPr lang="it-IT" sz="2002" baseline="30000" dirty="0"/>
                  <a:t>1 </a:t>
                </a:r>
                <a:r>
                  <a:rPr lang="it-IT" sz="2002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A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wants</a:t>
              </a:r>
              <a:r>
                <a:rPr lang="it-IT" sz="2002" dirty="0"/>
                <a:t> to </a:t>
              </a:r>
              <a:r>
                <a:rPr lang="it-IT" sz="2002" dirty="0" err="1"/>
                <a:t>learn</a:t>
              </a:r>
              <a:r>
                <a:rPr lang="it-IT" sz="2002" dirty="0"/>
                <a:t> a </a:t>
              </a:r>
              <a:r>
                <a:rPr lang="it-IT" sz="2002" dirty="0" err="1"/>
                <a:t>language</a:t>
              </a:r>
              <a:r>
                <a:rPr lang="it-IT" sz="2002" dirty="0"/>
                <a:t> </a:t>
              </a:r>
              <a:r>
                <a:rPr lang="it-IT" sz="2002" b="1" dirty="0"/>
                <a:t>U</a:t>
              </a:r>
              <a:r>
                <a:rPr lang="it-IT" sz="2002" dirty="0"/>
                <a:t> and can </a:t>
              </a:r>
              <a:r>
                <a:rPr lang="it-IT" sz="2002" dirty="0" err="1"/>
                <a:t>ask</a:t>
              </a:r>
              <a:r>
                <a:rPr lang="it-IT" sz="2002" dirty="0"/>
                <a:t> to a </a:t>
              </a:r>
              <a:r>
                <a:rPr lang="it-IT" sz="2002" dirty="0" err="1"/>
                <a:t>teacher</a:t>
              </a:r>
              <a:r>
                <a:rPr lang="it-IT" sz="2002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Mermbership</a:t>
              </a:r>
              <a:r>
                <a:rPr lang="it-IT" sz="2002" dirty="0"/>
                <a:t> queries : a word </a:t>
              </a:r>
              <a:r>
                <a:rPr lang="it-IT" sz="2002" dirty="0" err="1"/>
                <a:t>is</a:t>
              </a:r>
              <a:r>
                <a:rPr lang="it-IT" sz="2002" dirty="0"/>
                <a:t> in </a:t>
              </a:r>
              <a:r>
                <a:rPr lang="it-IT" sz="2002" b="1" dirty="0"/>
                <a:t>U</a:t>
              </a:r>
              <a:r>
                <a:rPr lang="it-IT" sz="2002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Equivalence</a:t>
              </a:r>
              <a:r>
                <a:rPr lang="it-IT" sz="2002" dirty="0"/>
                <a:t> queries : the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sends</a:t>
              </a:r>
              <a:r>
                <a:rPr lang="it-IT" sz="2002" dirty="0"/>
                <a:t> a </a:t>
              </a:r>
              <a:r>
                <a:rPr lang="it-IT" sz="2002" dirty="0" err="1"/>
                <a:t>conjecture</a:t>
              </a:r>
              <a:r>
                <a:rPr lang="it-IT" sz="2002" dirty="0"/>
                <a:t> </a:t>
              </a:r>
              <a:r>
                <a:rPr lang="it-IT" sz="2002" b="1" dirty="0"/>
                <a:t>C</a:t>
              </a:r>
              <a:r>
                <a:rPr lang="it-IT" sz="2002" dirty="0"/>
                <a:t> and </a:t>
              </a:r>
              <a:r>
                <a:rPr lang="it-IT" sz="2002" dirty="0" err="1"/>
                <a:t>receives</a:t>
              </a:r>
              <a:r>
                <a:rPr lang="it-IT" sz="2002" dirty="0"/>
                <a:t> a positive </a:t>
              </a:r>
              <a:r>
                <a:rPr lang="it-IT" sz="2002" dirty="0" err="1"/>
                <a:t>answer</a:t>
              </a:r>
              <a:r>
                <a:rPr lang="it-IT" sz="2002" dirty="0"/>
                <a:t> </a:t>
              </a:r>
              <a:r>
                <a:rPr lang="it-IT" sz="2002" dirty="0" err="1"/>
                <a:t>if</a:t>
              </a:r>
              <a:r>
                <a:rPr lang="it-IT" sz="2002" dirty="0"/>
                <a:t> </a:t>
              </a:r>
              <a:r>
                <a:rPr lang="it-IT" sz="2002" b="1" dirty="0"/>
                <a:t>C </a:t>
              </a:r>
              <a:r>
                <a:rPr lang="it-IT" sz="2002" dirty="0"/>
                <a:t>≡ </a:t>
              </a:r>
              <a:r>
                <a:rPr lang="it-IT" sz="2002" b="1" dirty="0"/>
                <a:t>U</a:t>
              </a:r>
              <a:r>
                <a:rPr lang="it-IT" sz="2002" dirty="0"/>
                <a:t>, a counter-</a:t>
              </a:r>
              <a:r>
                <a:rPr lang="it-IT" sz="2002" dirty="0" err="1"/>
                <a:t>example</a:t>
              </a:r>
              <a:r>
                <a:rPr lang="it-IT" sz="2002" dirty="0"/>
                <a:t> on the </a:t>
              </a:r>
              <a:r>
                <a:rPr lang="it-IT" sz="2002" dirty="0" err="1"/>
                <a:t>other</a:t>
              </a:r>
              <a:r>
                <a:rPr lang="it-IT" sz="2002" dirty="0"/>
                <a:t> case</a:t>
              </a:r>
              <a:endParaRPr lang="it-IT" sz="2002" b="1" dirty="0"/>
            </a:p>
          </p:txBody>
        </p:sp>
      </p:grpSp>
      <p:sp>
        <p:nvSpPr>
          <p:cNvPr id="131" name="Bolla: nuvola 130">
            <a:extLst>
              <a:ext uri="{FF2B5EF4-FFF2-40B4-BE49-F238E27FC236}">
                <a16:creationId xmlns:a16="http://schemas.microsoft.com/office/drawing/2014/main" id="{C115F1FA-AC46-55F1-5ADF-00B0E5B984DC}"/>
              </a:ext>
            </a:extLst>
          </p:cNvPr>
          <p:cNvSpPr/>
          <p:nvPr/>
        </p:nvSpPr>
        <p:spPr>
          <a:xfrm>
            <a:off x="823232" y="13815442"/>
            <a:ext cx="6289443" cy="1458800"/>
          </a:xfrm>
          <a:prstGeom prst="cloudCallout">
            <a:avLst>
              <a:gd name="adj1" fmla="val 22653"/>
              <a:gd name="adj2" fmla="val -6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893832A7-2F68-E0B1-7EB1-1FE0A85E3771}"/>
              </a:ext>
            </a:extLst>
          </p:cNvPr>
          <p:cNvGrpSpPr/>
          <p:nvPr/>
        </p:nvGrpSpPr>
        <p:grpSpPr>
          <a:xfrm>
            <a:off x="9870917" y="15968547"/>
            <a:ext cx="5815419" cy="3798638"/>
            <a:chOff x="10309263" y="11679984"/>
            <a:chExt cx="2498396" cy="1974903"/>
          </a:xfrm>
        </p:grpSpPr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EA3D484B-5554-EDCB-14A8-E9789A5EEA30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39867753-43A0-D5C9-09A7-3C1A9F5F8490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39" name="Rettangolo con angoli arrotondati 138">
                  <a:extLst>
                    <a:ext uri="{FF2B5EF4-FFF2-40B4-BE49-F238E27FC236}">
                      <a16:creationId xmlns:a16="http://schemas.microsoft.com/office/drawing/2014/main" id="{F1108C8A-A030-B4FB-26C2-30CDF1C319F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0" name="Rettangolo con angoli arrotondati 139">
                  <a:extLst>
                    <a:ext uri="{FF2B5EF4-FFF2-40B4-BE49-F238E27FC236}">
                      <a16:creationId xmlns:a16="http://schemas.microsoft.com/office/drawing/2014/main" id="{8669CECB-8350-D663-37D5-96F867F4DFE5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70344BAF-38F5-26E6-A458-864C745ADED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11983E08-1195-3DCD-1DDB-70F3CCFCE4B4}"/>
                  </a:ext>
                </a:extLst>
              </p:cNvPr>
              <p:cNvSpPr txBox="1"/>
              <p:nvPr/>
            </p:nvSpPr>
            <p:spPr>
              <a:xfrm>
                <a:off x="3407415" y="1994023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«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366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03F0BD8C-4861-F649-A67B-D06858F7C95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5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2619" dirty="0"/>
            </a:p>
          </p:txBody>
        </p:sp>
      </p:grpSp>
      <p:pic>
        <p:nvPicPr>
          <p:cNvPr id="48" name="Elemento grafico 47">
            <a:extLst>
              <a:ext uri="{FF2B5EF4-FFF2-40B4-BE49-F238E27FC236}">
                <a16:creationId xmlns:a16="http://schemas.microsoft.com/office/drawing/2014/main" id="{7F7265DA-1E01-C1BA-CF47-F57365EBC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11937" y="15242627"/>
            <a:ext cx="4500992" cy="3308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A0D9C21-81DC-09E2-6D00-9449D21E0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3844" y="15112348"/>
            <a:ext cx="4210082" cy="52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7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B21620F6-228A-EEE2-4ABD-0538083AA736}"/>
              </a:ext>
            </a:extLst>
          </p:cNvPr>
          <p:cNvGrpSpPr/>
          <p:nvPr/>
        </p:nvGrpSpPr>
        <p:grpSpPr>
          <a:xfrm>
            <a:off x="21451553" y="12749281"/>
            <a:ext cx="7008142" cy="10187484"/>
            <a:chOff x="21294547" y="11157475"/>
            <a:chExt cx="8679858" cy="1441322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421CCBB-1E71-8583-EC12-59CBCE27AC2A}"/>
                </a:ext>
              </a:extLst>
            </p:cNvPr>
            <p:cNvGrpSpPr/>
            <p:nvPr/>
          </p:nvGrpSpPr>
          <p:grpSpPr>
            <a:xfrm>
              <a:off x="21294547" y="11157475"/>
              <a:ext cx="8679858" cy="14413229"/>
              <a:chOff x="21362793" y="11875771"/>
              <a:chExt cx="8679858" cy="14413229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AA72F289-F0CF-196C-2ABD-C61C621A5828}"/>
                  </a:ext>
                </a:extLst>
              </p:cNvPr>
              <p:cNvSpPr/>
              <p:nvPr/>
            </p:nvSpPr>
            <p:spPr>
              <a:xfrm>
                <a:off x="21362793" y="11875771"/>
                <a:ext cx="8679858" cy="14413229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" name="Elemento grafico 2">
                <a:extLst>
                  <a:ext uri="{FF2B5EF4-FFF2-40B4-BE49-F238E27FC236}">
                    <a16:creationId xmlns:a16="http://schemas.microsoft.com/office/drawing/2014/main" id="{FA210BA4-28AB-6A90-D90B-DBF2B3F67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817021" y="20080303"/>
                <a:ext cx="7331643" cy="5390000"/>
              </a:xfrm>
              <a:prstGeom prst="rect">
                <a:avLst/>
              </a:prstGeom>
            </p:spPr>
          </p:pic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9A0D9C21-81DC-09E2-6D00-9449D21E0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5084" y="12418962"/>
                <a:ext cx="5575276" cy="6909963"/>
              </a:xfrm>
              <a:prstGeom prst="rect">
                <a:avLst/>
              </a:prstGeom>
            </p:spPr>
          </p:pic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4C5FD87C-197A-52AC-B002-8D7C396CCBEA}"/>
                </a:ext>
              </a:extLst>
            </p:cNvPr>
            <p:cNvSpPr txBox="1"/>
            <p:nvPr/>
          </p:nvSpPr>
          <p:spPr>
            <a:xfrm>
              <a:off x="22846837" y="18684710"/>
              <a:ext cx="4136538" cy="741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CECC009-0B94-7B1D-3AF3-817CBA7BD04B}"/>
                </a:ext>
              </a:extLst>
            </p:cNvPr>
            <p:cNvSpPr txBox="1"/>
            <p:nvPr/>
          </p:nvSpPr>
          <p:spPr>
            <a:xfrm>
              <a:off x="21748775" y="24702099"/>
              <a:ext cx="4136538" cy="74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endParaRPr lang="it-IT" sz="2803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548388" y="15438812"/>
            <a:ext cx="12198249" cy="6781860"/>
            <a:chOff x="3014269" y="13668231"/>
            <a:chExt cx="12184177" cy="6774037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1"/>
              <a:ext cx="12184177" cy="6774037"/>
            </a:xfrm>
            <a:prstGeom prst="roundRect">
              <a:avLst>
                <a:gd name="adj" fmla="val 5891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7" y="14285101"/>
              <a:ext cx="9287917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Let</a:t>
              </a:r>
              <a:r>
                <a:rPr lang="it-IT" sz="2803" dirty="0"/>
                <a:t> </a:t>
              </a:r>
              <a:r>
                <a:rPr lang="it-IT" sz="2803" dirty="0" err="1"/>
                <a:t>our</a:t>
              </a:r>
              <a:r>
                <a:rPr lang="it-IT" sz="2803" dirty="0"/>
                <a:t> XML </a:t>
              </a:r>
              <a:r>
                <a:rPr lang="it-IT" sz="2803" dirty="0" err="1"/>
                <a:t>grammar</a:t>
              </a:r>
              <a:r>
                <a:rPr lang="it-IT" sz="2803" dirty="0"/>
                <a:t> </a:t>
              </a:r>
              <a:r>
                <a:rPr lang="it-IT" sz="2803" b="1" dirty="0"/>
                <a:t>G</a:t>
              </a:r>
              <a:r>
                <a:rPr lang="it-IT" sz="2803" dirty="0"/>
                <a:t> </a:t>
              </a:r>
              <a:r>
                <a:rPr lang="it-IT" sz="2803" dirty="0" err="1"/>
                <a:t>defined</a:t>
              </a:r>
              <a:r>
                <a:rPr lang="it-IT" sz="2803" dirty="0"/>
                <a:t> </a:t>
              </a:r>
              <a:r>
                <a:rPr lang="it-IT" sz="2803" dirty="0" err="1"/>
                <a:t>as</a:t>
              </a:r>
              <a:r>
                <a:rPr lang="it-IT" sz="2803" dirty="0"/>
                <a:t> follows :</a:t>
              </a:r>
            </a:p>
            <a:p>
              <a:r>
                <a:rPr lang="it-IT" sz="2803" dirty="0"/>
                <a:t>d(XML) = Text + DIV</a:t>
              </a:r>
            </a:p>
            <a:p>
              <a:r>
                <a:rPr lang="it-IT" sz="2803" dirty="0"/>
                <a:t>d(DIV) = Text + DIV</a:t>
              </a:r>
            </a:p>
            <a:p>
              <a:endParaRPr lang="it-IT" sz="2803" dirty="0"/>
            </a:p>
            <a:p>
              <a:r>
                <a:rPr lang="it-IT" sz="2803" dirty="0"/>
                <a:t>«Text» </a:t>
              </a:r>
              <a:r>
                <a:rPr lang="it-IT" sz="2803" dirty="0" err="1"/>
                <a:t>is</a:t>
              </a:r>
              <a:r>
                <a:rPr lang="it-IT" sz="2803" dirty="0"/>
                <a:t> a Terminal,</a:t>
              </a:r>
            </a:p>
            <a:p>
              <a:r>
                <a:rPr lang="it-IT" sz="2803" dirty="0"/>
                <a:t>«XML» and «DIV» are non-Terminal</a:t>
              </a:r>
            </a:p>
            <a:p>
              <a:endParaRPr lang="it-IT" sz="2803" dirty="0"/>
            </a:p>
            <a:p>
              <a:r>
                <a:rPr lang="it-IT" sz="2803" dirty="0"/>
                <a:t>Note : A non-Terminal </a:t>
              </a:r>
              <a:r>
                <a:rPr lang="it-IT" sz="2803" dirty="0" err="1"/>
                <a:t>implies</a:t>
              </a:r>
              <a:r>
                <a:rPr lang="it-IT" sz="2803" dirty="0"/>
                <a:t> a </a:t>
              </a:r>
              <a:r>
                <a:rPr lang="it-IT" sz="2803" dirty="0" err="1"/>
                <a:t>push</a:t>
              </a:r>
              <a:r>
                <a:rPr lang="it-IT" sz="2803" dirty="0"/>
                <a:t> of </a:t>
              </a:r>
              <a:r>
                <a:rPr lang="it-IT" sz="2803" dirty="0" err="1"/>
                <a:t>its</a:t>
              </a:r>
              <a:r>
                <a:rPr lang="it-IT" sz="2803" dirty="0"/>
                <a:t> </a:t>
              </a:r>
              <a:r>
                <a:rPr lang="it-IT" sz="2803" dirty="0" err="1"/>
                <a:t>value</a:t>
              </a:r>
              <a:r>
                <a:rPr lang="it-IT" sz="2803" dirty="0"/>
                <a:t> on the stack and a pop </a:t>
              </a:r>
              <a:r>
                <a:rPr lang="it-IT" sz="2803" dirty="0" err="1"/>
                <a:t>at</a:t>
              </a:r>
              <a:r>
                <a:rPr lang="it-IT" sz="2803" dirty="0"/>
                <a:t> end of the </a:t>
              </a:r>
              <a:r>
                <a:rPr lang="it-IT" sz="2803" dirty="0" err="1"/>
                <a:t>lecture</a:t>
              </a:r>
              <a:r>
                <a:rPr lang="it-IT" sz="2803" dirty="0"/>
                <a:t> of the rule.</a:t>
              </a:r>
            </a:p>
            <a:p>
              <a:endParaRPr lang="it-IT" sz="2803" dirty="0"/>
            </a:p>
            <a:p>
              <a:r>
                <a:rPr lang="it-IT" sz="2803" dirty="0"/>
                <a:t>For </a:t>
              </a:r>
              <a:r>
                <a:rPr lang="it-IT" sz="2803" dirty="0" err="1"/>
                <a:t>example</a:t>
              </a:r>
              <a:r>
                <a:rPr lang="it-IT" sz="2803" dirty="0"/>
                <a:t> </a:t>
              </a:r>
              <a:r>
                <a:rPr lang="it-IT" sz="2803" b="1" dirty="0"/>
                <a:t>G </a:t>
              </a:r>
              <a:r>
                <a:rPr lang="it-IT" sz="2803" dirty="0" err="1"/>
                <a:t>accepts</a:t>
              </a:r>
              <a:r>
                <a:rPr lang="it-IT" sz="2803" dirty="0"/>
                <a:t> words like </a:t>
              </a:r>
            </a:p>
            <a:p>
              <a:r>
                <a:rPr lang="it-IT" sz="2803" dirty="0"/>
                <a:t>&lt;XML&gt;&lt;DIV&gt;&lt;DIV&gt;Text&lt;/DIV&gt;&lt;/DIV&gt;&lt;/XML&gt;</a:t>
              </a:r>
            </a:p>
            <a:p>
              <a:r>
                <a:rPr lang="it-IT" sz="2803" dirty="0"/>
                <a:t>Or more </a:t>
              </a:r>
              <a:r>
                <a:rPr lang="it-IT" sz="2803" dirty="0" err="1"/>
                <a:t>generarly</a:t>
              </a:r>
              <a:r>
                <a:rPr lang="it-IT" sz="2803" dirty="0"/>
                <a:t> : &lt;XML&gt;&lt;DIV&gt;</a:t>
              </a:r>
              <a:r>
                <a:rPr lang="it-IT" sz="2803" baseline="30000" dirty="0" err="1"/>
                <a:t>n</a:t>
              </a:r>
              <a:r>
                <a:rPr lang="it-IT" sz="2803" dirty="0" err="1"/>
                <a:t>Text</a:t>
              </a:r>
              <a:r>
                <a:rPr lang="it-IT" sz="2803" dirty="0"/>
                <a:t>&lt;/DIV&gt;</a:t>
              </a:r>
              <a:r>
                <a:rPr lang="it-IT" sz="2803" baseline="30000" dirty="0"/>
                <a:t>n</a:t>
              </a:r>
              <a:r>
                <a:rPr lang="it-IT" sz="2803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2802" y="14909918"/>
              <a:ext cx="3563399" cy="4539268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44856" y="3868127"/>
            <a:ext cx="15574792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XML : VPA and </a:t>
            </a:r>
            <a:r>
              <a:rPr lang="it-IT" sz="5762" b="1" dirty="0" err="1"/>
              <a:t>Discrimination</a:t>
            </a:r>
            <a:r>
              <a:rPr lang="it-IT" sz="5762" b="1" dirty="0"/>
              <a:t> </a:t>
            </a:r>
            <a:r>
              <a:rPr lang="it-IT" sz="5762" b="1" dirty="0" err="1"/>
              <a:t>Tree</a:t>
            </a:r>
            <a:endParaRPr lang="it-IT" sz="5762" b="1" dirty="0"/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98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4019587" y="5960117"/>
            <a:ext cx="9160571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10790"/>
                <a:ext cx="2668382" cy="3540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5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XML (eXtensible Markup Language) </a:t>
              </a:r>
              <a:r>
                <a:rPr lang="it-IT" sz="2803" dirty="0" err="1"/>
                <a:t>is</a:t>
              </a:r>
              <a:r>
                <a:rPr lang="it-IT" sz="2803" dirty="0"/>
                <a:t> a standard format for data </a:t>
              </a:r>
              <a:r>
                <a:rPr lang="it-IT" sz="2803" dirty="0" err="1"/>
                <a:t>exchange</a:t>
              </a:r>
              <a:r>
                <a:rPr lang="it-IT" sz="2803" dirty="0"/>
                <a:t>.</a:t>
              </a:r>
            </a:p>
            <a:p>
              <a:r>
                <a:rPr lang="it-IT" sz="2803" dirty="0" err="1"/>
                <a:t>They</a:t>
              </a:r>
              <a:r>
                <a:rPr lang="it-IT" sz="2803" dirty="0"/>
                <a:t> can be </a:t>
              </a:r>
              <a:r>
                <a:rPr lang="it-IT" sz="2803" dirty="0" err="1"/>
                <a:t>streamed</a:t>
              </a:r>
              <a:r>
                <a:rPr lang="it-IT" sz="2803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dirty="0" err="1"/>
                <a:t>Trees</a:t>
              </a:r>
              <a:r>
                <a:rPr lang="it-IT" sz="2803" dirty="0"/>
                <a:t> → </a:t>
              </a:r>
              <a:r>
                <a:rPr lang="it-IT" sz="2803" dirty="0" err="1"/>
                <a:t>Huge</a:t>
              </a:r>
              <a:r>
                <a:rPr lang="it-IT" sz="2803" dirty="0"/>
                <a:t> </a:t>
              </a:r>
              <a:r>
                <a:rPr lang="it-IT" sz="2803" dirty="0" err="1"/>
                <a:t>space</a:t>
              </a:r>
              <a:r>
                <a:rPr lang="it-IT" sz="2803" dirty="0"/>
                <a:t> </a:t>
              </a:r>
              <a:r>
                <a:rPr lang="it-IT" sz="2803" dirty="0" err="1"/>
                <a:t>needed</a:t>
              </a:r>
              <a:endParaRPr lang="it-IT" sz="2803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b="1" dirty="0" err="1"/>
                <a:t>Visibly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1657076" y="10021140"/>
            <a:ext cx="8091576" cy="4490460"/>
            <a:chOff x="12682824" y="6678927"/>
            <a:chExt cx="5445088" cy="4019823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27"/>
              <a:ext cx="5445088" cy="4019823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1979789"/>
                  <a:ext cx="2668382" cy="4155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48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18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A </a:t>
                </a:r>
                <a:r>
                  <a:rPr lang="it-IT" sz="2803" dirty="0" err="1"/>
                  <a:t>visibly</a:t>
                </a:r>
                <a:r>
                  <a:rPr lang="it-IT" sz="2803" dirty="0"/>
                  <a:t> </a:t>
                </a:r>
                <a:r>
                  <a:rPr lang="it-IT" sz="2803" dirty="0" err="1"/>
                  <a:t>pushdown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an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able</a:t>
                </a:r>
                <a:r>
                  <a:rPr lang="it-IT" sz="2803" dirty="0"/>
                  <a:t> to </a:t>
                </a:r>
                <a:r>
                  <a:rPr lang="it-IT" sz="2803" dirty="0" err="1"/>
                  <a:t>represent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subclass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Context</a:t>
                </a:r>
                <a:r>
                  <a:rPr lang="it-IT" sz="2803" dirty="0"/>
                  <a:t> Free </a:t>
                </a:r>
                <a:r>
                  <a:rPr lang="it-IT" sz="2803" dirty="0" err="1"/>
                  <a:t>Grammars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where</a:t>
                </a:r>
                <a:r>
                  <a:rPr lang="it-IT" sz="2803" dirty="0"/>
                  <a:t>:</a:t>
                </a:r>
              </a:p>
              <a:p>
                <a:endParaRPr lang="it-IT" sz="2803" dirty="0"/>
              </a:p>
              <a:p>
                <a:endParaRPr lang="it-IT" sz="2803" dirty="0"/>
              </a:p>
              <a:p>
                <a:endParaRPr lang="it-IT" sz="2803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57008" y="9315218"/>
              <a:ext cx="3883937" cy="438038"/>
            </a:xfrm>
            <a:prstGeom prst="rect">
              <a:avLst/>
            </a:prstGeom>
          </p:spPr>
        </p:pic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511359" y="10549322"/>
            <a:ext cx="5405480" cy="4173396"/>
            <a:chOff x="10309263" y="11679984"/>
            <a:chExt cx="2498396" cy="2169739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42497"/>
                <a:ext cx="2668382" cy="4906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80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61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VPA are </a:t>
              </a:r>
              <a:r>
                <a:rPr lang="it-IT" sz="2803" dirty="0" err="1"/>
                <a:t>less</a:t>
              </a:r>
              <a:r>
                <a:rPr lang="it-IT" sz="2803" dirty="0"/>
                <a:t> </a:t>
              </a:r>
              <a:r>
                <a:rPr lang="it-IT" sz="2803" dirty="0" err="1"/>
                <a:t>expressive</a:t>
              </a:r>
              <a:r>
                <a:rPr lang="it-IT" sz="2803" dirty="0"/>
                <a:t> </a:t>
              </a:r>
              <a:r>
                <a:rPr lang="it-IT" sz="2803" dirty="0" err="1"/>
                <a:t>then</a:t>
              </a:r>
              <a:r>
                <a:rPr lang="it-IT" sz="2803" dirty="0"/>
                <a:t> </a:t>
              </a:r>
              <a:r>
                <a:rPr lang="it-IT" sz="2803" dirty="0" err="1"/>
                <a:t>canonical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, </a:t>
              </a:r>
              <a:r>
                <a:rPr lang="it-IT" sz="2803" dirty="0" err="1"/>
                <a:t>but</a:t>
              </a:r>
              <a:r>
                <a:rPr lang="it-IT" sz="2803" dirty="0"/>
                <a:t> </a:t>
              </a:r>
              <a:r>
                <a:rPr lang="it-IT" sz="2803" dirty="0" err="1"/>
                <a:t>they</a:t>
              </a:r>
              <a:r>
                <a:rPr lang="it-IT" sz="2803" dirty="0"/>
                <a:t> are more </a:t>
              </a:r>
              <a:r>
                <a:rPr lang="it-IT" sz="2803" dirty="0" err="1"/>
                <a:t>interesting</a:t>
              </a:r>
              <a:r>
                <a:rPr lang="it-IT" sz="2803" dirty="0"/>
                <a:t> </a:t>
              </a:r>
              <a:r>
                <a:rPr lang="it-IT" sz="2803" dirty="0" err="1"/>
                <a:t>since</a:t>
              </a:r>
              <a:r>
                <a:rPr lang="it-IT" sz="2803" dirty="0"/>
                <a:t> </a:t>
              </a:r>
              <a:r>
                <a:rPr lang="it-IT" sz="2803" dirty="0" err="1"/>
                <a:t>problems</a:t>
              </a:r>
              <a:r>
                <a:rPr lang="it-IT" sz="2803" dirty="0"/>
                <a:t> like </a:t>
              </a:r>
              <a:r>
                <a:rPr lang="it-IT" sz="2803" i="1" dirty="0" err="1"/>
                <a:t>inclusion</a:t>
              </a:r>
              <a:r>
                <a:rPr lang="it-IT" sz="2803" i="1" dirty="0"/>
                <a:t> </a:t>
              </a:r>
              <a:r>
                <a:rPr lang="it-IT" sz="2803" dirty="0"/>
                <a:t>or </a:t>
              </a:r>
              <a:r>
                <a:rPr lang="it-IT" sz="2803" i="1" dirty="0" err="1"/>
                <a:t>universality</a:t>
              </a:r>
              <a:r>
                <a:rPr lang="it-IT" sz="2803" dirty="0"/>
                <a:t> are </a:t>
              </a:r>
              <a:r>
                <a:rPr lang="it-IT" sz="2803" dirty="0" err="1"/>
                <a:t>decidable</a:t>
              </a:r>
              <a:r>
                <a:rPr lang="it-IT" sz="2803" dirty="0"/>
                <a:t>.</a:t>
              </a:r>
            </a:p>
            <a:p>
              <a:endParaRPr lang="it-IT" sz="2803" dirty="0"/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1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5381797" y="5875511"/>
            <a:ext cx="13896915" cy="6879115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>
                      <a:gd name="adj" fmla="val 825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53461"/>
                  <a:ext cx="2668382" cy="27093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>
                      <a:solidFill>
                        <a:schemeClr val="bg1"/>
                      </a:solidFill>
                    </a:rPr>
                    <a:t>About 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The learning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based</a:t>
                </a:r>
                <a:r>
                  <a:rPr lang="it-IT" sz="2803" dirty="0"/>
                  <a:t> on the Angluin</a:t>
                </a:r>
                <a:r>
                  <a:rPr lang="it-IT" sz="2803" baseline="30000" dirty="0"/>
                  <a:t>1 </a:t>
                </a:r>
                <a:r>
                  <a:rPr lang="it-IT" sz="2803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23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wants</a:t>
              </a:r>
              <a:r>
                <a:rPr lang="it-IT" sz="2803" dirty="0"/>
                <a:t> to </a:t>
              </a:r>
              <a:r>
                <a:rPr lang="it-IT" sz="2803" dirty="0" err="1"/>
                <a:t>learn</a:t>
              </a:r>
              <a:r>
                <a:rPr lang="it-IT" sz="2803" dirty="0"/>
                <a:t> a </a:t>
              </a:r>
              <a:r>
                <a:rPr lang="it-IT" sz="2803" dirty="0" err="1"/>
                <a:t>language</a:t>
              </a:r>
              <a:r>
                <a:rPr lang="it-IT" sz="2803" dirty="0"/>
                <a:t> </a:t>
              </a:r>
              <a:r>
                <a:rPr lang="it-IT" sz="2803" b="1" dirty="0"/>
                <a:t>U</a:t>
              </a:r>
              <a:r>
                <a:rPr lang="it-IT" sz="2803" dirty="0"/>
                <a:t> and can </a:t>
              </a:r>
              <a:r>
                <a:rPr lang="it-IT" sz="2803" dirty="0" err="1"/>
                <a:t>ask</a:t>
              </a:r>
              <a:r>
                <a:rPr lang="it-IT" sz="2803" dirty="0"/>
                <a:t> to a </a:t>
              </a:r>
              <a:r>
                <a:rPr lang="it-IT" sz="2803" dirty="0" err="1"/>
                <a:t>teacher</a:t>
              </a:r>
              <a:r>
                <a:rPr lang="it-IT" sz="2803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Mermbership</a:t>
              </a:r>
              <a:r>
                <a:rPr lang="it-IT" sz="2803" dirty="0"/>
                <a:t> queries : a word </a:t>
              </a:r>
              <a:r>
                <a:rPr lang="it-IT" sz="2803" dirty="0" err="1"/>
                <a:t>is</a:t>
              </a:r>
              <a:r>
                <a:rPr lang="it-IT" sz="2803" dirty="0"/>
                <a:t> in </a:t>
              </a:r>
              <a:r>
                <a:rPr lang="it-IT" sz="2803" b="1" dirty="0"/>
                <a:t>U</a:t>
              </a:r>
              <a:r>
                <a:rPr lang="it-IT" sz="2803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Equivalence</a:t>
              </a:r>
              <a:r>
                <a:rPr lang="it-IT" sz="2803" dirty="0"/>
                <a:t> queries : the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sends</a:t>
              </a:r>
              <a:r>
                <a:rPr lang="it-IT" sz="2803" dirty="0"/>
                <a:t> a </a:t>
              </a:r>
              <a:r>
                <a:rPr lang="it-IT" sz="2803" dirty="0" err="1"/>
                <a:t>conjecture</a:t>
              </a:r>
              <a:r>
                <a:rPr lang="it-IT" sz="2803" dirty="0"/>
                <a:t> </a:t>
              </a:r>
              <a:r>
                <a:rPr lang="it-IT" sz="2803" b="1" dirty="0"/>
                <a:t>C</a:t>
              </a:r>
              <a:r>
                <a:rPr lang="it-IT" sz="2803" dirty="0"/>
                <a:t> and </a:t>
              </a:r>
              <a:r>
                <a:rPr lang="it-IT" sz="2803" dirty="0" err="1"/>
                <a:t>receives</a:t>
              </a:r>
              <a:r>
                <a:rPr lang="it-IT" sz="2803" dirty="0"/>
                <a:t> a positive </a:t>
              </a:r>
              <a:r>
                <a:rPr lang="it-IT" sz="2803" dirty="0" err="1"/>
                <a:t>answer</a:t>
              </a:r>
              <a:r>
                <a:rPr lang="it-IT" sz="2803" dirty="0"/>
                <a:t> </a:t>
              </a:r>
              <a:r>
                <a:rPr lang="it-IT" sz="2803" dirty="0" err="1"/>
                <a:t>if</a:t>
              </a:r>
              <a:r>
                <a:rPr lang="it-IT" sz="2803" dirty="0"/>
                <a:t> </a:t>
              </a:r>
              <a:r>
                <a:rPr lang="it-IT" sz="2803" b="1" dirty="0"/>
                <a:t>C </a:t>
              </a:r>
              <a:r>
                <a:rPr lang="it-IT" sz="2803" dirty="0"/>
                <a:t>≡ </a:t>
              </a:r>
              <a:r>
                <a:rPr lang="it-IT" sz="2803" b="1" dirty="0"/>
                <a:t>U</a:t>
              </a:r>
              <a:r>
                <a:rPr lang="it-IT" sz="2803" dirty="0"/>
                <a:t>, a counter-</a:t>
              </a:r>
              <a:r>
                <a:rPr lang="it-IT" sz="2803" dirty="0" err="1"/>
                <a:t>example</a:t>
              </a:r>
              <a:r>
                <a:rPr lang="it-IT" sz="2803" dirty="0"/>
                <a:t> on the </a:t>
              </a:r>
              <a:r>
                <a:rPr lang="it-IT" sz="2803" dirty="0" err="1"/>
                <a:t>other</a:t>
              </a:r>
              <a:r>
                <a:rPr lang="it-IT" sz="2803" dirty="0"/>
                <a:t> case</a:t>
              </a:r>
              <a:endParaRPr lang="it-IT" sz="2803" b="1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5480488" y="12262702"/>
            <a:ext cx="7008142" cy="4778162"/>
            <a:chOff x="10309263" y="11679984"/>
            <a:chExt cx="2498396" cy="2135305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1976720"/>
                <a:ext cx="2668382" cy="4222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languages</a:t>
                </a:r>
                <a:endParaRPr lang="it-IT" sz="48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5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Originally</a:t>
              </a:r>
              <a:r>
                <a:rPr lang="it-IT" sz="2803" dirty="0"/>
                <a:t> the Learning </a:t>
              </a:r>
              <a:r>
                <a:rPr lang="it-IT" sz="2803" dirty="0" err="1"/>
                <a:t>was</a:t>
              </a:r>
              <a:r>
                <a:rPr lang="it-IT" sz="2803" dirty="0"/>
                <a:t> </a:t>
              </a:r>
              <a:r>
                <a:rPr lang="it-IT" sz="2803" dirty="0" err="1"/>
                <a:t>meant</a:t>
              </a:r>
              <a:r>
                <a:rPr lang="it-IT" sz="2803" dirty="0"/>
                <a:t> to </a:t>
              </a:r>
              <a:r>
                <a:rPr lang="it-IT" sz="2803" dirty="0" err="1"/>
                <a:t>understand</a:t>
              </a:r>
              <a:r>
                <a:rPr lang="it-IT" sz="2803" dirty="0"/>
                <a:t> </a:t>
              </a:r>
              <a:r>
                <a:rPr lang="it-IT" sz="2803" dirty="0" err="1"/>
                <a:t>regualr</a:t>
              </a:r>
              <a:r>
                <a:rPr lang="it-IT" sz="2803" dirty="0"/>
                <a:t> </a:t>
              </a:r>
              <a:r>
                <a:rPr lang="it-IT" sz="2803" dirty="0" err="1"/>
                <a:t>languages</a:t>
              </a:r>
              <a:r>
                <a:rPr lang="it-IT" sz="2803" dirty="0"/>
                <a:t> and </a:t>
              </a:r>
              <a:r>
                <a:rPr lang="it-IT" sz="2803" dirty="0" err="1"/>
                <a:t>various</a:t>
              </a:r>
              <a:r>
                <a:rPr lang="it-IT" sz="2803" dirty="0"/>
                <a:t> </a:t>
              </a:r>
              <a:r>
                <a:rPr lang="it-IT" sz="2803" dirty="0" err="1"/>
                <a:t>algorithms</a:t>
              </a:r>
              <a:r>
                <a:rPr lang="it-IT" sz="2803" dirty="0"/>
                <a:t> </a:t>
              </a:r>
              <a:r>
                <a:rPr lang="it-IT" sz="2803" dirty="0" err="1"/>
                <a:t>were</a:t>
              </a:r>
              <a:r>
                <a:rPr lang="it-IT" sz="2803" dirty="0"/>
                <a:t> </a:t>
              </a:r>
              <a:r>
                <a:rPr lang="it-IT" sz="2803" dirty="0" err="1"/>
                <a:t>implemented</a:t>
              </a:r>
              <a:r>
                <a:rPr lang="it-IT" sz="2803" dirty="0"/>
                <a:t> with </a:t>
              </a:r>
              <a:r>
                <a:rPr lang="it-IT" sz="2803" dirty="0" err="1"/>
                <a:t>two</a:t>
              </a:r>
              <a:r>
                <a:rPr lang="it-IT" sz="2803" dirty="0"/>
                <a:t> the </a:t>
              </a:r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or the</a:t>
              </a:r>
            </a:p>
            <a:p>
              <a:r>
                <a:rPr lang="it-IT" sz="2803" dirty="0"/>
                <a:t>the </a:t>
              </a:r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r>
                <a:rPr lang="it-IT" sz="2803" dirty="0"/>
                <a:t> data </a:t>
              </a:r>
              <a:r>
                <a:rPr lang="it-IT" sz="2803" dirty="0" err="1"/>
                <a:t>structure</a:t>
              </a:r>
              <a:r>
                <a:rPr lang="it-IT" sz="2803" dirty="0"/>
                <a:t> to store the information </a:t>
              </a:r>
              <a:r>
                <a:rPr lang="it-IT" sz="2803" dirty="0" err="1"/>
                <a:t>obtained</a:t>
              </a:r>
              <a:r>
                <a:rPr lang="it-IT" sz="2803" dirty="0"/>
                <a:t> from the </a:t>
              </a:r>
              <a:r>
                <a:rPr lang="it-IT" sz="2803" dirty="0" err="1"/>
                <a:t>teacher</a:t>
              </a:r>
              <a:endParaRPr lang="it-IT" sz="2803" dirty="0"/>
            </a:p>
            <a:p>
              <a:endParaRPr lang="it-IT" sz="2803" dirty="0"/>
            </a:p>
          </p:txBody>
        </p:sp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6778196" y="14345355"/>
            <a:ext cx="6455688" cy="1671274"/>
          </a:xfrm>
          <a:prstGeom prst="wedgeEllipseCallout">
            <a:avLst>
              <a:gd name="adj1" fmla="val -32171"/>
              <a:gd name="adj2" fmla="val -6026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1170286" y="13969415"/>
            <a:ext cx="5044260" cy="1159769"/>
          </a:xfrm>
          <a:prstGeom prst="wedgeEllipseCallout">
            <a:avLst>
              <a:gd name="adj1" fmla="val 32905"/>
              <a:gd name="adj2" fmla="val -6939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9CCF3D37-AF9F-FDAF-1FBE-F01E67577786}"/>
              </a:ext>
            </a:extLst>
          </p:cNvPr>
          <p:cNvGrpSpPr/>
          <p:nvPr/>
        </p:nvGrpSpPr>
        <p:grpSpPr>
          <a:xfrm>
            <a:off x="13988709" y="17028871"/>
            <a:ext cx="7008142" cy="4419231"/>
            <a:chOff x="10309263" y="11679984"/>
            <a:chExt cx="2498396" cy="1974903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AB264D44-0BB1-AD2B-75FC-3437DF9A2AD5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4" name="Gruppo 113">
                <a:extLst>
                  <a:ext uri="{FF2B5EF4-FFF2-40B4-BE49-F238E27FC236}">
                    <a16:creationId xmlns:a16="http://schemas.microsoft.com/office/drawing/2014/main" id="{B7315436-C299-C015-4521-22F3ED0A995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4" name="Rettangolo con angoli arrotondati 123">
                  <a:extLst>
                    <a:ext uri="{FF2B5EF4-FFF2-40B4-BE49-F238E27FC236}">
                      <a16:creationId xmlns:a16="http://schemas.microsoft.com/office/drawing/2014/main" id="{6311246E-13E4-AED1-7333-0650AA61AE68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5" name="Rettangolo con angoli arrotondati 124">
                  <a:extLst>
                    <a:ext uri="{FF2B5EF4-FFF2-40B4-BE49-F238E27FC236}">
                      <a16:creationId xmlns:a16="http://schemas.microsoft.com/office/drawing/2014/main" id="{6B39F96F-B9B2-1F40-7AE8-7A47A40E8FF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6" name="Rettangolo 125">
                  <a:extLst>
                    <a:ext uri="{FF2B5EF4-FFF2-40B4-BE49-F238E27FC236}">
                      <a16:creationId xmlns:a16="http://schemas.microsoft.com/office/drawing/2014/main" id="{C2825609-4A25-43D3-0062-2C7A0E04C652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0B5B74CE-4322-EECD-EDAE-A29473EE1ED8}"/>
                  </a:ext>
                </a:extLst>
              </p:cNvPr>
              <p:cNvSpPr txBox="1"/>
              <p:nvPr/>
            </p:nvSpPr>
            <p:spPr>
              <a:xfrm>
                <a:off x="3407415" y="1976948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How do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they</a:t>
                </a:r>
                <a:r>
                  <a:rPr lang="it-IT" sz="4806" dirty="0">
                    <a:solidFill>
                      <a:schemeClr val="bg1"/>
                    </a:solidFill>
                  </a:rPr>
                  <a:t> work ?</a:t>
                </a:r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AC4CCF03-7853-D431-5A06-1DC6294BD78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3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…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7624B9D0-6D69-1E4B-A9E8-542C04788E06}"/>
              </a:ext>
            </a:extLst>
          </p:cNvPr>
          <p:cNvGrpSpPr/>
          <p:nvPr/>
        </p:nvGrpSpPr>
        <p:grpSpPr>
          <a:xfrm>
            <a:off x="352628" y="22936765"/>
            <a:ext cx="7008142" cy="4497281"/>
            <a:chOff x="10309263" y="11679984"/>
            <a:chExt cx="2498396" cy="1974903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56562BF0-C3F0-6ADF-91BD-27928965BBE4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0" name="Gruppo 129">
                <a:extLst>
                  <a:ext uri="{FF2B5EF4-FFF2-40B4-BE49-F238E27FC236}">
                    <a16:creationId xmlns:a16="http://schemas.microsoft.com/office/drawing/2014/main" id="{32C3AC35-8053-2437-7BE5-CD0E375DB1F3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43" name="Rettangolo con angoli arrotondati 142">
                  <a:extLst>
                    <a:ext uri="{FF2B5EF4-FFF2-40B4-BE49-F238E27FC236}">
                      <a16:creationId xmlns:a16="http://schemas.microsoft.com/office/drawing/2014/main" id="{A9BBA6A6-5702-B45F-DBBB-2EE3C5D1390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4" name="Rettangolo con angoli arrotondati 143">
                  <a:extLst>
                    <a:ext uri="{FF2B5EF4-FFF2-40B4-BE49-F238E27FC236}">
                      <a16:creationId xmlns:a16="http://schemas.microsoft.com/office/drawing/2014/main" id="{C4095737-254B-37AA-CB67-F08BE98C233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5" name="Rettangolo 144">
                  <a:extLst>
                    <a:ext uri="{FF2B5EF4-FFF2-40B4-BE49-F238E27FC236}">
                      <a16:creationId xmlns:a16="http://schemas.microsoft.com/office/drawing/2014/main" id="{BC299282-D1D0-B54E-E91B-4C9AF863E22C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628719D3-2415-B8A4-BF9B-DAEB4A2EFAC4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«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48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19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In general </a:t>
              </a:r>
              <a:r>
                <a:rPr lang="it-IT" sz="2803" dirty="0" err="1"/>
                <a:t>it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possible</a:t>
              </a:r>
              <a:r>
                <a:rPr lang="it-IT" sz="2803" dirty="0"/>
                <a:t> to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VPA with a minimum </a:t>
              </a:r>
              <a:r>
                <a:rPr lang="it-IT" sz="2803" dirty="0" err="1"/>
                <a:t>number</a:t>
              </a:r>
              <a:r>
                <a:rPr lang="it-IT" sz="2803" dirty="0"/>
                <a:t> of </a:t>
              </a:r>
              <a:r>
                <a:rPr lang="it-IT" sz="2803" dirty="0" err="1"/>
                <a:t>states</a:t>
              </a:r>
              <a:r>
                <a:rPr lang="it-IT" sz="2803" dirty="0"/>
                <a:t>: the information can be </a:t>
              </a:r>
              <a:r>
                <a:rPr lang="it-IT" sz="2803" dirty="0" err="1"/>
                <a:t>stored</a:t>
              </a:r>
              <a:r>
                <a:rPr lang="it-IT" sz="2803" dirty="0"/>
                <a:t> on the stack or in the </a:t>
              </a:r>
              <a:r>
                <a:rPr lang="it-IT" sz="2803" dirty="0" err="1"/>
                <a:t>current</a:t>
              </a:r>
              <a:r>
                <a:rPr lang="it-IT" sz="2803" dirty="0"/>
                <a:t> location of the </a:t>
              </a:r>
              <a:r>
                <a:rPr lang="it-IT" sz="2803" dirty="0" err="1"/>
                <a:t>automaton</a:t>
              </a:r>
              <a:r>
                <a:rPr lang="it-IT" sz="2803" dirty="0"/>
                <a:t>.</a:t>
              </a:r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E1CF1F-2074-28ED-7EE1-E1E1EAB847FF}"/>
              </a:ext>
            </a:extLst>
          </p:cNvPr>
          <p:cNvGrpSpPr/>
          <p:nvPr/>
        </p:nvGrpSpPr>
        <p:grpSpPr>
          <a:xfrm>
            <a:off x="2995311" y="26604941"/>
            <a:ext cx="7008142" cy="4497281"/>
            <a:chOff x="10309263" y="11679984"/>
            <a:chExt cx="2498396" cy="1974903"/>
          </a:xfrm>
        </p:grpSpPr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D1A70250-7537-A637-4EA4-7315930D1B27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57" name="Gruppo 156">
                <a:extLst>
                  <a:ext uri="{FF2B5EF4-FFF2-40B4-BE49-F238E27FC236}">
                    <a16:creationId xmlns:a16="http://schemas.microsoft.com/office/drawing/2014/main" id="{555AEC8A-2234-7A0A-FE7C-C1B8B2B8564B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59" name="Rettangolo con angoli arrotondati 158">
                  <a:extLst>
                    <a:ext uri="{FF2B5EF4-FFF2-40B4-BE49-F238E27FC236}">
                      <a16:creationId xmlns:a16="http://schemas.microsoft.com/office/drawing/2014/main" id="{3D6E6795-C877-D03D-8A08-8A1F6BDBD03B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60" name="Rettangolo con angoli arrotondati 159">
                  <a:extLst>
                    <a:ext uri="{FF2B5EF4-FFF2-40B4-BE49-F238E27FC236}">
                      <a16:creationId xmlns:a16="http://schemas.microsoft.com/office/drawing/2014/main" id="{8A722841-F088-9259-73DE-3BD8A2FC940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5BF2DF63-5C1E-C831-3D23-86B10A20CDAA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7C599336-9EDA-AD84-6661-0F63BD3C9F65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SEVPA</a:t>
                </a:r>
              </a:p>
            </p:txBody>
          </p:sp>
        </p:grp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63D71E91-27FB-F56A-D639-466907CFCCE0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8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single entry VPA </a:t>
              </a:r>
              <a:r>
                <a:rPr lang="it-IT" sz="2803" dirty="0" err="1"/>
                <a:t>is</a:t>
              </a:r>
              <a:r>
                <a:rPr lang="it-IT" sz="2803" dirty="0"/>
                <a:t> a VPA </a:t>
              </a:r>
              <a:r>
                <a:rPr lang="it-IT" sz="2803" dirty="0" err="1"/>
                <a:t>composed</a:t>
              </a:r>
              <a:r>
                <a:rPr lang="it-IT" sz="2803" dirty="0"/>
                <a:t> by n-</a:t>
              </a:r>
              <a:r>
                <a:rPr lang="it-IT" sz="2803" dirty="0" err="1"/>
                <a:t>modules</a:t>
              </a:r>
              <a:r>
                <a:rPr lang="it-IT" sz="2803" dirty="0"/>
                <a:t> </a:t>
              </a:r>
              <a:r>
                <a:rPr lang="it-IT" sz="2803" dirty="0" err="1"/>
                <a:t>such</a:t>
              </a:r>
              <a:r>
                <a:rPr lang="it-IT" sz="2803" dirty="0"/>
                <a:t> </a:t>
              </a:r>
              <a:r>
                <a:rPr lang="it-IT" sz="2803" dirty="0" err="1"/>
                <a:t>that</a:t>
              </a:r>
              <a:r>
                <a:rPr lang="it-IT" sz="2803" dirty="0"/>
                <a:t> a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</a:t>
              </a:r>
              <a:r>
                <a:rPr lang="it-IT" sz="2803" b="1" dirty="0"/>
                <a:t>1 </a:t>
              </a:r>
              <a:r>
                <a:rPr lang="it-IT" sz="2803" dirty="0"/>
                <a:t>entry state for call </a:t>
              </a:r>
              <a:r>
                <a:rPr lang="it-IT" sz="2803" dirty="0" err="1"/>
                <a:t>transitions</a:t>
              </a:r>
              <a:r>
                <a:rPr lang="it-IT" sz="2803" dirty="0"/>
                <a:t>. </a:t>
              </a:r>
            </a:p>
            <a:p>
              <a:r>
                <a:rPr lang="it-IT" sz="2803" b="1" dirty="0" err="1"/>
                <a:t>This</a:t>
              </a:r>
              <a:r>
                <a:rPr lang="it-IT" sz="2803" b="1" dirty="0"/>
                <a:t> </a:t>
              </a:r>
              <a:r>
                <a:rPr lang="it-IT" sz="2803" b="1" dirty="0" err="1"/>
                <a:t>constraint</a:t>
              </a:r>
              <a:r>
                <a:rPr lang="it-IT" sz="2803" b="1" dirty="0"/>
                <a:t> </a:t>
              </a:r>
              <a:r>
                <a:rPr lang="it-IT" sz="2803" b="1" dirty="0" err="1"/>
                <a:t>creates</a:t>
              </a:r>
              <a:r>
                <a:rPr lang="it-IT" sz="2803" b="1" dirty="0"/>
                <a:t> </a:t>
              </a:r>
              <a:r>
                <a:rPr lang="it-IT" sz="2803" b="1" dirty="0" err="1"/>
                <a:t>unique</a:t>
              </a:r>
              <a:r>
                <a:rPr lang="it-IT" sz="2803" b="1" dirty="0"/>
                <a:t> </a:t>
              </a:r>
              <a:r>
                <a:rPr lang="it-IT" sz="2803" b="1" dirty="0" err="1"/>
                <a:t>minimal</a:t>
              </a:r>
              <a:r>
                <a:rPr lang="it-IT" sz="2803" b="1" dirty="0"/>
                <a:t> </a:t>
              </a:r>
              <a:r>
                <a:rPr lang="it-IT" sz="2803" b="1" dirty="0" err="1"/>
                <a:t>VPAs</a:t>
              </a:r>
              <a:r>
                <a:rPr lang="it-IT" sz="2803" b="1" dirty="0"/>
                <a:t>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B5D6A15-CE04-D8E8-9EF8-34A501A1F343}"/>
              </a:ext>
            </a:extLst>
          </p:cNvPr>
          <p:cNvGrpSpPr/>
          <p:nvPr/>
        </p:nvGrpSpPr>
        <p:grpSpPr>
          <a:xfrm>
            <a:off x="142936" y="31818314"/>
            <a:ext cx="18007415" cy="8539022"/>
            <a:chOff x="5540400" y="30001391"/>
            <a:chExt cx="21519120" cy="9478949"/>
          </a:xfrm>
        </p:grpSpPr>
        <p:grpSp>
          <p:nvGrpSpPr>
            <p:cNvPr id="162" name="Gruppo 161">
              <a:extLst>
                <a:ext uri="{FF2B5EF4-FFF2-40B4-BE49-F238E27FC236}">
                  <a16:creationId xmlns:a16="http://schemas.microsoft.com/office/drawing/2014/main" id="{F6A8868E-45DF-7DB9-5708-A442C95C048B}"/>
                </a:ext>
              </a:extLst>
            </p:cNvPr>
            <p:cNvGrpSpPr/>
            <p:nvPr/>
          </p:nvGrpSpPr>
          <p:grpSpPr>
            <a:xfrm>
              <a:off x="5540400" y="30001391"/>
              <a:ext cx="21519120" cy="9478949"/>
              <a:chOff x="3014269" y="13668231"/>
              <a:chExt cx="12184177" cy="6774037"/>
            </a:xfrm>
          </p:grpSpPr>
          <p:sp>
            <p:nvSpPr>
              <p:cNvPr id="163" name="Rettangolo con angoli arrotondati 162">
                <a:extLst>
                  <a:ext uri="{FF2B5EF4-FFF2-40B4-BE49-F238E27FC236}">
                    <a16:creationId xmlns:a16="http://schemas.microsoft.com/office/drawing/2014/main" id="{91B196FC-23C7-039C-6E0B-E5AB44DBCA45}"/>
                  </a:ext>
                </a:extLst>
              </p:cNvPr>
              <p:cNvSpPr/>
              <p:nvPr/>
            </p:nvSpPr>
            <p:spPr>
              <a:xfrm>
                <a:off x="3014269" y="13668231"/>
                <a:ext cx="12184177" cy="6774037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DEA6621D-430F-CEFF-39E2-D09A4266DE4A}"/>
                  </a:ext>
                </a:extLst>
              </p:cNvPr>
              <p:cNvSpPr txBox="1"/>
              <p:nvPr/>
            </p:nvSpPr>
            <p:spPr>
              <a:xfrm>
                <a:off x="3182137" y="14285101"/>
                <a:ext cx="9287917" cy="452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 err="1"/>
                  <a:t>Let</a:t>
                </a:r>
                <a:r>
                  <a:rPr lang="it-IT" sz="2803" dirty="0"/>
                  <a:t> </a:t>
                </a:r>
                <a:r>
                  <a:rPr lang="it-IT" sz="2803" dirty="0" err="1"/>
                  <a:t>our</a:t>
                </a:r>
                <a:r>
                  <a:rPr lang="it-IT" sz="2803" dirty="0"/>
                  <a:t> XML </a:t>
                </a:r>
                <a:r>
                  <a:rPr lang="it-IT" sz="2803" dirty="0" err="1"/>
                  <a:t>grammar</a:t>
                </a:r>
                <a:r>
                  <a:rPr lang="it-IT" sz="2803" dirty="0"/>
                  <a:t> </a:t>
                </a:r>
                <a:r>
                  <a:rPr lang="it-IT" sz="2803" b="1" dirty="0"/>
                  <a:t>G</a:t>
                </a:r>
                <a:r>
                  <a:rPr lang="it-IT" sz="2803" dirty="0"/>
                  <a:t> </a:t>
                </a:r>
                <a:r>
                  <a:rPr lang="it-IT" sz="2803" dirty="0" err="1"/>
                  <a:t>defined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as</a:t>
                </a:r>
                <a:r>
                  <a:rPr lang="it-IT" sz="2803" dirty="0"/>
                  <a:t> follows :</a:t>
                </a:r>
              </a:p>
              <a:p>
                <a:r>
                  <a:rPr lang="it-IT" sz="2803" dirty="0"/>
                  <a:t>d(XML) = Text + DIV</a:t>
                </a:r>
              </a:p>
              <a:p>
                <a:r>
                  <a:rPr lang="it-IT" sz="2803" dirty="0"/>
                  <a:t>d(DIV) = Text + DIV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«Text»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 Terminal,</a:t>
                </a:r>
              </a:p>
              <a:p>
                <a:r>
                  <a:rPr lang="it-IT" sz="2803" dirty="0"/>
                  <a:t>«XML» and «DIV» are non-Terminal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Note : A non-Terminal </a:t>
                </a:r>
                <a:r>
                  <a:rPr lang="it-IT" sz="2803" dirty="0" err="1"/>
                  <a:t>implies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push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its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value</a:t>
                </a:r>
                <a:r>
                  <a:rPr lang="it-IT" sz="2803" dirty="0"/>
                  <a:t> on the stack and a pop </a:t>
                </a:r>
                <a:r>
                  <a:rPr lang="it-IT" sz="2803" dirty="0" err="1"/>
                  <a:t>at</a:t>
                </a:r>
                <a:r>
                  <a:rPr lang="it-IT" sz="2803" dirty="0"/>
                  <a:t> end of the </a:t>
                </a:r>
                <a:r>
                  <a:rPr lang="it-IT" sz="2803" dirty="0" err="1"/>
                  <a:t>lecture</a:t>
                </a:r>
                <a:r>
                  <a:rPr lang="it-IT" sz="2803" dirty="0"/>
                  <a:t> of the rule.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For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</a:t>
                </a:r>
                <a:r>
                  <a:rPr lang="it-IT" sz="2803" b="1" dirty="0"/>
                  <a:t>G </a:t>
                </a:r>
                <a:r>
                  <a:rPr lang="it-IT" sz="2803" dirty="0" err="1"/>
                  <a:t>accepts</a:t>
                </a:r>
                <a:r>
                  <a:rPr lang="it-IT" sz="2803" dirty="0"/>
                  <a:t> words like </a:t>
                </a:r>
              </a:p>
              <a:p>
                <a:r>
                  <a:rPr lang="it-IT" sz="2803" dirty="0"/>
                  <a:t>&lt;XML&gt;&lt;DIV&gt;&lt;DIV&gt;Text&lt;/DIV&gt;&lt;/DIV&gt;&lt;/XML&gt;</a:t>
                </a:r>
              </a:p>
              <a:p>
                <a:r>
                  <a:rPr lang="it-IT" sz="2803" dirty="0"/>
                  <a:t>Or more </a:t>
                </a:r>
                <a:r>
                  <a:rPr lang="it-IT" sz="2803" dirty="0" err="1"/>
                  <a:t>generarly</a:t>
                </a:r>
                <a:r>
                  <a:rPr lang="it-IT" sz="2803" dirty="0"/>
                  <a:t> : &lt;XML&gt;&lt;DIV&gt;</a:t>
                </a:r>
                <a:r>
                  <a:rPr lang="it-IT" sz="2803" baseline="30000" dirty="0" err="1"/>
                  <a:t>n</a:t>
                </a:r>
                <a:r>
                  <a:rPr lang="it-IT" sz="2803" dirty="0" err="1"/>
                  <a:t>Text</a:t>
                </a:r>
                <a:r>
                  <a:rPr lang="it-IT" sz="2803" dirty="0"/>
                  <a:t>&lt;/DIV&gt;</a:t>
                </a:r>
                <a:r>
                  <a:rPr lang="it-IT" sz="2803" baseline="30000" dirty="0"/>
                  <a:t>n</a:t>
                </a:r>
                <a:r>
                  <a:rPr lang="it-IT" sz="2803" dirty="0"/>
                  <a:t>&lt;/XML&gt;</a:t>
                </a:r>
              </a:p>
            </p:txBody>
          </p:sp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7C039B5A-293A-F45E-3233-24FEF3336110}"/>
                  </a:ext>
                </a:extLst>
              </p:cNvPr>
              <p:cNvSpPr txBox="1"/>
              <p:nvPr/>
            </p:nvSpPr>
            <p:spPr>
              <a:xfrm>
                <a:off x="4192817" y="13751465"/>
                <a:ext cx="3429552" cy="41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3" dirty="0"/>
                  <a:t>An </a:t>
                </a:r>
                <a:r>
                  <a:rPr lang="it-IT" sz="2803" dirty="0" err="1"/>
                  <a:t>other</a:t>
                </a:r>
                <a:r>
                  <a:rPr lang="it-IT" sz="2803" dirty="0"/>
                  <a:t>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:</a:t>
                </a:r>
              </a:p>
            </p:txBody>
          </p:sp>
        </p:grp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290B5A8-8066-BFAE-0FE0-4598CC7B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02300" y="31734264"/>
              <a:ext cx="8304850" cy="6093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94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A4F6391-0923-B353-7750-2DC2118908F1}"/>
              </a:ext>
            </a:extLst>
          </p:cNvPr>
          <p:cNvGrpSpPr/>
          <p:nvPr/>
        </p:nvGrpSpPr>
        <p:grpSpPr>
          <a:xfrm>
            <a:off x="19684965" y="12581462"/>
            <a:ext cx="10114399" cy="5487725"/>
            <a:chOff x="20696094" y="14478484"/>
            <a:chExt cx="10102731" cy="548139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6EC52F5-46E5-4FB8-E6CF-1776EF530D5A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2D746309-9B54-B3CC-13C4-E9A2B41A1D2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4B5E6A17-10AB-4450-92B2-BA3063AE7B65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57011402-B3A0-14A0-9B3E-341AC4BBDAA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2A60B9C-0418-ABBD-CCB3-6D3473F53D3A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0DBAFFC-DDD6-99D7-CFD6-021DED24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7" name="Immagine 6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BEEDEDCD-AF5F-5216-38D2-A87EE1B0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3E7877C-2176-4C9F-B60F-10C0985B51E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0F0DC48-F738-7C4D-48A7-A283C4CAB67E}"/>
              </a:ext>
            </a:extLst>
          </p:cNvPr>
          <p:cNvGrpSpPr/>
          <p:nvPr/>
        </p:nvGrpSpPr>
        <p:grpSpPr>
          <a:xfrm>
            <a:off x="17148672" y="10357161"/>
            <a:ext cx="2390601" cy="1645956"/>
            <a:chOff x="17128890" y="8768115"/>
            <a:chExt cx="2387843" cy="1644057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A89EAB8-21C2-C522-E5C7-58137A9D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5858">
              <a:off x="17128890" y="8910020"/>
              <a:ext cx="1488311" cy="148831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285D7B0D-5CEC-FDCD-3B93-932AAF28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8137">
              <a:off x="17850163" y="8923861"/>
              <a:ext cx="1666570" cy="1488311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CCC93A-7B3E-7331-198A-B4875A95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118" y="8768115"/>
              <a:ext cx="1666570" cy="1488311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3AF0E21-EE13-3365-4847-0E93B84D7017}"/>
              </a:ext>
            </a:extLst>
          </p:cNvPr>
          <p:cNvGrpSpPr/>
          <p:nvPr/>
        </p:nvGrpSpPr>
        <p:grpSpPr>
          <a:xfrm>
            <a:off x="5953124" y="14793814"/>
            <a:ext cx="10114399" cy="5487725"/>
            <a:chOff x="20696094" y="14478484"/>
            <a:chExt cx="10102731" cy="548139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A8FCB578-6AFE-88A6-5237-2EA212272D68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0E8064A-EF90-D48E-A2F6-49AC9BA86A9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0ABEA936-87BA-BDB3-878B-7DC36BDDA07E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19700A7C-AE71-4285-5652-E59A90C5BB01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1929730-F1E5-2CE0-734E-44D890788CAC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5B35C43-8E82-CBA2-6D35-6D209E23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20" name="Immagine 19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2EABD509-319F-362D-24DB-0011C1E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B308BE-6DF8-B3A8-126B-7E369566A080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50A8858-E96D-4431-EB56-550167893C62}"/>
              </a:ext>
            </a:extLst>
          </p:cNvPr>
          <p:cNvGrpSpPr/>
          <p:nvPr/>
        </p:nvGrpSpPr>
        <p:grpSpPr>
          <a:xfrm>
            <a:off x="14435510" y="10206611"/>
            <a:ext cx="2298654" cy="1669281"/>
            <a:chOff x="14435510" y="10206611"/>
            <a:chExt cx="2298654" cy="166928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BA6162E-9B1F-B624-4C3D-A24F430A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19AC686-EDA6-4420-3297-21220CED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812CC135-9292-097D-54BF-22524EAA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EB9A3B48-3AD6-D2C9-FF9F-E2B74FE9DA83}"/>
              </a:ext>
            </a:extLst>
          </p:cNvPr>
          <p:cNvGrpSpPr/>
          <p:nvPr/>
        </p:nvGrpSpPr>
        <p:grpSpPr>
          <a:xfrm>
            <a:off x="2893381" y="18285993"/>
            <a:ext cx="8015803" cy="6331904"/>
            <a:chOff x="2890044" y="16687800"/>
            <a:chExt cx="12230100" cy="746760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E70184A-0582-9364-2BE8-566D2147DFAE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6F5016A4-7BC5-CE05-766C-EC64E6CBAAEE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4C16FAA-5663-9D55-F419-4B724B3F14AC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C653547-B8A0-D5E9-2C1E-F6433615D047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6F5B57-77B9-ADFB-75BF-D506B66D8380}"/>
              </a:ext>
            </a:extLst>
          </p:cNvPr>
          <p:cNvGrpSpPr/>
          <p:nvPr/>
        </p:nvGrpSpPr>
        <p:grpSpPr>
          <a:xfrm>
            <a:off x="15626094" y="13072318"/>
            <a:ext cx="8015803" cy="6331904"/>
            <a:chOff x="2890044" y="16687800"/>
            <a:chExt cx="12230100" cy="74676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8EDDD6F-E443-153B-45E5-039974ABE146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86733A85-1ADA-9C3A-6821-4034ADE820F6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58732BB-84C8-641D-CFDC-523389D052C9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50AFC46-ABA7-DEA1-9EBF-C28743C5808F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526225" y="31023135"/>
            <a:ext cx="6432084" cy="3913132"/>
            <a:chOff x="20859535" y="14478485"/>
            <a:chExt cx="9939290" cy="241941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5"/>
              <a:ext cx="9939290" cy="2419411"/>
              <a:chOff x="2890044" y="16687800"/>
              <a:chExt cx="13686696" cy="3434638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8"/>
                <a:chOff x="2890044" y="16687800"/>
                <a:chExt cx="13686696" cy="3434638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2750245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005" dirty="0">
                    <a:solidFill>
                      <a:schemeClr val="bg1"/>
                    </a:solidFill>
                  </a:rPr>
                  <a:t>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0953979" y="15280900"/>
              <a:ext cx="9436985" cy="362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650120"/>
            <a:ext cx="2103737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VPA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5400" dirty="0"/>
              <a:t>AFFILIATION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16242276" y="38699356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1065474" y="13227663"/>
            <a:ext cx="6455688" cy="1671274"/>
          </a:xfrm>
          <a:prstGeom prst="wedgeEllipseCallout">
            <a:avLst>
              <a:gd name="adj1" fmla="val 45232"/>
              <a:gd name="adj2" fmla="val -3515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5113383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67E73EA-E77C-16BF-D11D-3D75BD16CAEB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672565" y="5756694"/>
            <a:chExt cx="9939290" cy="548139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361B3433-DBD1-D865-001D-6F982C658E23}"/>
                </a:ext>
              </a:extLst>
            </p:cNvPr>
            <p:cNvGrpSpPr/>
            <p:nvPr/>
          </p:nvGrpSpPr>
          <p:grpSpPr>
            <a:xfrm>
              <a:off x="17672565" y="5756694"/>
              <a:ext cx="9939290" cy="5481394"/>
              <a:chOff x="17066379" y="5845111"/>
              <a:chExt cx="9939290" cy="5481394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C261AEC6-A3F4-4D6F-0B61-046350CAA20F}"/>
                  </a:ext>
                </a:extLst>
              </p:cNvPr>
              <p:cNvGrpSpPr/>
              <p:nvPr/>
            </p:nvGrpSpPr>
            <p:grpSpPr>
              <a:xfrm>
                <a:off x="17066379" y="5845111"/>
                <a:ext cx="9939290" cy="5481394"/>
                <a:chOff x="20859535" y="14478484"/>
                <a:chExt cx="9939290" cy="5481394"/>
              </a:xfrm>
            </p:grpSpPr>
            <p:grpSp>
              <p:nvGrpSpPr>
                <p:cNvPr id="138" name="Gruppo 137">
                  <a:extLst>
                    <a:ext uri="{FF2B5EF4-FFF2-40B4-BE49-F238E27FC236}">
                      <a16:creationId xmlns:a16="http://schemas.microsoft.com/office/drawing/2014/main" id="{B973ED38-C733-8C5E-4906-C3962850EC01}"/>
                    </a:ext>
                  </a:extLst>
                </p:cNvPr>
                <p:cNvGrpSpPr/>
                <p:nvPr/>
              </p:nvGrpSpPr>
              <p:grpSpPr>
                <a:xfrm>
                  <a:off x="20859535" y="14478484"/>
                  <a:ext cx="9939290" cy="5481394"/>
                  <a:chOff x="2890044" y="16687800"/>
                  <a:chExt cx="13686696" cy="7781483"/>
                </a:xfrm>
              </p:grpSpPr>
              <p:grpSp>
                <p:nvGrpSpPr>
                  <p:cNvPr id="146" name="Gruppo 145">
                    <a:extLst>
                      <a:ext uri="{FF2B5EF4-FFF2-40B4-BE49-F238E27FC236}">
                        <a16:creationId xmlns:a16="http://schemas.microsoft.com/office/drawing/2014/main" id="{20599E35-0159-B781-7473-006D9D17D763}"/>
                      </a:ext>
                    </a:extLst>
                  </p:cNvPr>
                  <p:cNvGrpSpPr/>
                  <p:nvPr/>
                </p:nvGrpSpPr>
                <p:grpSpPr>
                  <a:xfrm>
                    <a:off x="2890044" y="16687800"/>
                    <a:ext cx="13686696" cy="7781483"/>
                    <a:chOff x="2890044" y="16687800"/>
                    <a:chExt cx="13686696" cy="7781483"/>
                  </a:xfrm>
                </p:grpSpPr>
                <p:sp>
                  <p:nvSpPr>
                    <p:cNvPr id="148" name="Rettangolo con angoli arrotondati 147">
                      <a:extLst>
                        <a:ext uri="{FF2B5EF4-FFF2-40B4-BE49-F238E27FC236}">
                          <a16:creationId xmlns:a16="http://schemas.microsoft.com/office/drawing/2014/main" id="{59983DF8-BB51-DC40-30BE-6B3283221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6687800"/>
                      <a:ext cx="13686696" cy="7781483"/>
                    </a:xfrm>
                    <a:prstGeom prst="roundRect">
                      <a:avLst>
                        <a:gd name="adj" fmla="val 5443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1885" dirty="0"/>
                    </a:p>
                  </p:txBody>
                </p:sp>
                <p:sp>
                  <p:nvSpPr>
                    <p:cNvPr id="149" name="Rettangolo con angoli arrotondati 148">
                      <a:extLst>
                        <a:ext uri="{FF2B5EF4-FFF2-40B4-BE49-F238E27FC236}">
                          <a16:creationId xmlns:a16="http://schemas.microsoft.com/office/drawing/2014/main" id="{D4EF9743-4539-F306-2C59-8EF960F9F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7945101"/>
                      <a:ext cx="13686696" cy="6524182"/>
                    </a:xfrm>
                    <a:prstGeom prst="roundRect">
                      <a:avLst>
                        <a:gd name="adj" fmla="val 5443"/>
                      </a:avLst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3204" dirty="0"/>
                    </a:p>
                  </p:txBody>
                </p:sp>
              </p:grpSp>
              <p:sp>
                <p:nvSpPr>
                  <p:cNvPr id="147" name="CasellaDiTesto 146">
                    <a:extLst>
                      <a:ext uri="{FF2B5EF4-FFF2-40B4-BE49-F238E27FC236}">
                        <a16:creationId xmlns:a16="http://schemas.microsoft.com/office/drawing/2014/main" id="{069862BB-DD39-8EE9-A0A2-AAD315030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7215" y="16825558"/>
                    <a:ext cx="9412354" cy="2490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5406" dirty="0">
                        <a:solidFill>
                          <a:schemeClr val="bg1"/>
                        </a:solidFill>
                      </a:rPr>
                      <a:t>And </a:t>
                    </a:r>
                    <a:r>
                      <a:rPr lang="it-IT" sz="5406" dirty="0" err="1">
                        <a:solidFill>
                          <a:schemeClr val="bg1"/>
                        </a:solidFill>
                      </a:rPr>
                      <a:t>Communication</a:t>
                    </a:r>
                    <a:r>
                      <a:rPr lang="it-IT" sz="5406" dirty="0">
                        <a:solidFill>
                          <a:schemeClr val="bg1"/>
                        </a:solidFill>
                      </a:rPr>
                      <a:t> ?  ??</a:t>
                    </a:r>
                  </a:p>
                </p:txBody>
              </p:sp>
            </p:grpSp>
            <p:sp>
              <p:nvSpPr>
                <p:cNvPr id="141" name="CasellaDiTesto 140">
                  <a:extLst>
                    <a:ext uri="{FF2B5EF4-FFF2-40B4-BE49-F238E27FC236}">
                      <a16:creationId xmlns:a16="http://schemas.microsoft.com/office/drawing/2014/main" id="{6449CD39-1D7E-3709-5B77-59C75F76DD19}"/>
                    </a:ext>
                  </a:extLst>
                </p:cNvPr>
                <p:cNvSpPr txBox="1"/>
                <p:nvPr/>
              </p:nvSpPr>
              <p:spPr>
                <a:xfrm>
                  <a:off x="23220593" y="15899176"/>
                  <a:ext cx="58187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: Does w ∈ U ?</a:t>
                  </a:r>
                </a:p>
                <a:p>
                  <a:r>
                    <a:rPr lang="it-IT" sz="3204" dirty="0"/>
                    <a:t>Merlin : Yes/No</a:t>
                  </a:r>
                </a:p>
              </p:txBody>
            </p:sp>
            <p:sp>
              <p:nvSpPr>
                <p:cNvPr id="176" name="CasellaDiTesto 175">
                  <a:extLst>
                    <a:ext uri="{FF2B5EF4-FFF2-40B4-BE49-F238E27FC236}">
                      <a16:creationId xmlns:a16="http://schemas.microsoft.com/office/drawing/2014/main" id="{3391FB78-6DF1-2046-00DD-6C6F3C73C4C1}"/>
                    </a:ext>
                  </a:extLst>
                </p:cNvPr>
                <p:cNvSpPr txBox="1"/>
                <p:nvPr/>
              </p:nvSpPr>
              <p:spPr>
                <a:xfrm>
                  <a:off x="23316883" y="17525180"/>
                  <a:ext cx="6961225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</a:t>
                  </a:r>
                  <a:r>
                    <a:rPr lang="it-IT" sz="3204" dirty="0" err="1"/>
                    <a:t>creates</a:t>
                  </a:r>
                  <a:r>
                    <a:rPr lang="it-IT" sz="3204" dirty="0"/>
                    <a:t> a </a:t>
                  </a:r>
                  <a:r>
                    <a:rPr lang="it-IT" sz="3204" dirty="0" err="1"/>
                    <a:t>conjecture</a:t>
                  </a:r>
                  <a:r>
                    <a:rPr lang="it-IT" sz="3204" dirty="0"/>
                    <a:t> C.</a:t>
                  </a:r>
                </a:p>
                <a:p>
                  <a:r>
                    <a:rPr lang="it-IT" sz="3204" dirty="0"/>
                    <a:t>Arthur : Does C = U ?</a:t>
                  </a:r>
                </a:p>
                <a:p>
                  <a:r>
                    <a:rPr lang="it-IT" sz="3204" dirty="0" err="1"/>
                    <a:t>Teacher</a:t>
                  </a:r>
                  <a:r>
                    <a:rPr lang="it-IT" sz="3204" dirty="0"/>
                    <a:t> : </a:t>
                  </a:r>
                  <a:r>
                    <a:rPr lang="it-IT" sz="3204" dirty="0" err="1"/>
                    <a:t>if</a:t>
                  </a:r>
                  <a:r>
                    <a:rPr lang="it-IT" sz="3204" dirty="0"/>
                    <a:t> C = U → Yes</a:t>
                  </a:r>
                </a:p>
                <a:p>
                  <a:r>
                    <a:rPr lang="it-IT" sz="3204" dirty="0"/>
                    <a:t>               else → a counter-</a:t>
                  </a:r>
                  <a:r>
                    <a:rPr lang="it-IT" sz="3204" dirty="0" err="1"/>
                    <a:t>example</a:t>
                  </a:r>
                  <a:r>
                    <a:rPr lang="it-IT" sz="3204" dirty="0"/>
                    <a:t> </a:t>
                  </a:r>
                </a:p>
              </p:txBody>
            </p:sp>
          </p:grp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A698ED96-D904-958F-E143-317226FBE530}"/>
                  </a:ext>
                </a:extLst>
              </p:cNvPr>
              <p:cNvGrpSpPr/>
              <p:nvPr/>
            </p:nvGrpSpPr>
            <p:grpSpPr>
              <a:xfrm>
                <a:off x="17162326" y="7044772"/>
                <a:ext cx="2375722" cy="1644057"/>
                <a:chOff x="14539037" y="6785584"/>
                <a:chExt cx="2375722" cy="1644057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3CE4A5F-55E1-477E-9813-753EE7B341D4}"/>
                    </a:ext>
                  </a:extLst>
                </p:cNvPr>
                <p:cNvGrpSpPr/>
                <p:nvPr/>
              </p:nvGrpSpPr>
              <p:grpSpPr>
                <a:xfrm>
                  <a:off x="14539037" y="6913618"/>
                  <a:ext cx="2375722" cy="1516023"/>
                  <a:chOff x="13285285" y="7591336"/>
                  <a:chExt cx="2375722" cy="1516023"/>
                </a:xfrm>
              </p:grpSpPr>
              <p:pic>
                <p:nvPicPr>
                  <p:cNvPr id="152" name="Immagine 151">
                    <a:extLst>
                      <a:ext uri="{FF2B5EF4-FFF2-40B4-BE49-F238E27FC236}">
                        <a16:creationId xmlns:a16="http://schemas.microsoft.com/office/drawing/2014/main" id="{1DB40406-B79F-3CAA-37E0-72BB82BE9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98137">
                    <a:off x="13994437" y="7619048"/>
                    <a:ext cx="1666570" cy="1488311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magine 152">
                    <a:extLst>
                      <a:ext uri="{FF2B5EF4-FFF2-40B4-BE49-F238E27FC236}">
                        <a16:creationId xmlns:a16="http://schemas.microsoft.com/office/drawing/2014/main" id="{B840503C-725B-ABD3-7A93-962E46C238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925858">
                    <a:off x="13285285" y="7591336"/>
                    <a:ext cx="1488311" cy="14883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Immagine 29">
                  <a:extLst>
                    <a:ext uri="{FF2B5EF4-FFF2-40B4-BE49-F238E27FC236}">
                      <a16:creationId xmlns:a16="http://schemas.microsoft.com/office/drawing/2014/main" id="{44E7BE47-77F0-67AE-ADC6-F7E39DE46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8144" y="6785584"/>
                  <a:ext cx="1666570" cy="14883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9079F9C8-8A3A-A1C1-E2CF-76D1625BC5C0}"/>
                </a:ext>
              </a:extLst>
            </p:cNvPr>
            <p:cNvGrpSpPr/>
            <p:nvPr/>
          </p:nvGrpSpPr>
          <p:grpSpPr>
            <a:xfrm>
              <a:off x="17845158" y="8853648"/>
              <a:ext cx="2387843" cy="1644057"/>
              <a:chOff x="17113443" y="8649483"/>
              <a:chExt cx="2387843" cy="1644057"/>
            </a:xfrm>
          </p:grpSpPr>
          <p:pic>
            <p:nvPicPr>
              <p:cNvPr id="180" name="Immagine 179">
                <a:extLst>
                  <a:ext uri="{FF2B5EF4-FFF2-40B4-BE49-F238E27FC236}">
                    <a16:creationId xmlns:a16="http://schemas.microsoft.com/office/drawing/2014/main" id="{87C922EA-7644-9571-E664-2D8C5730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5858">
                <a:off x="17113443" y="8791388"/>
                <a:ext cx="1488311" cy="1488311"/>
              </a:xfrm>
              <a:prstGeom prst="rect">
                <a:avLst/>
              </a:prstGeom>
            </p:spPr>
          </p:pic>
          <p:pic>
            <p:nvPicPr>
              <p:cNvPr id="181" name="Immagine 180">
                <a:extLst>
                  <a:ext uri="{FF2B5EF4-FFF2-40B4-BE49-F238E27FC236}">
                    <a16:creationId xmlns:a16="http://schemas.microsoft.com/office/drawing/2014/main" id="{973FD14B-5FED-E50F-007B-F7B0AB94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98137">
                <a:off x="17834716" y="8805229"/>
                <a:ext cx="1666570" cy="1488311"/>
              </a:xfrm>
              <a:prstGeom prst="rect">
                <a:avLst/>
              </a:prstGeom>
            </p:spPr>
          </p:pic>
          <p:pic>
            <p:nvPicPr>
              <p:cNvPr id="182" name="Immagine 181">
                <a:extLst>
                  <a:ext uri="{FF2B5EF4-FFF2-40B4-BE49-F238E27FC236}">
                    <a16:creationId xmlns:a16="http://schemas.microsoft.com/office/drawing/2014/main" id="{E7C57B0A-9436-5831-FEC0-3E8712AB6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4671" y="8649483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2561347" y="18704820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83" name="Freccia curva 182">
            <a:extLst>
              <a:ext uri="{FF2B5EF4-FFF2-40B4-BE49-F238E27FC236}">
                <a16:creationId xmlns:a16="http://schemas.microsoft.com/office/drawing/2014/main" id="{93127CB4-07C2-8FEB-787E-E007AA427937}"/>
              </a:ext>
            </a:extLst>
          </p:cNvPr>
          <p:cNvSpPr/>
          <p:nvPr/>
        </p:nvSpPr>
        <p:spPr>
          <a:xfrm rot="16200000">
            <a:off x="18421806" y="13222848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952275" y="14412044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315834" y="17470284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2947733" y="20767691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94809" y="26144528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22"/>
            <a:ext cx="4625392" cy="3204866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 descr="QR Codes As A Marketing Tool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930" y="37501162"/>
              <a:ext cx="1990889" cy="197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G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G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6" y="20193511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2497347" y="28071258"/>
            <a:ext cx="6583056" cy="3277696"/>
            <a:chOff x="20859535" y="14478486"/>
            <a:chExt cx="9939290" cy="2419412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80" y="15280900"/>
              <a:ext cx="9436985" cy="43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637115" y="31338799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812847" y="31396142"/>
            <a:ext cx="7278849" cy="4659541"/>
            <a:chOff x="20859535" y="14478486"/>
            <a:chExt cx="9939290" cy="288090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880901"/>
              <a:chOff x="2890044" y="16687800"/>
              <a:chExt cx="13686696" cy="4089777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089777"/>
                <a:chOff x="2890044" y="16687800"/>
                <a:chExt cx="13686696" cy="4089777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3405384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VPA from Disc.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Tree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1015239" y="15062439"/>
              <a:ext cx="9436986" cy="219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</a:t>
              </a:r>
              <a:r>
                <a:rPr lang="it-IT" sz="3204" dirty="0" err="1"/>
                <a:t>this</a:t>
              </a:r>
              <a:r>
                <a:rPr lang="it-IT" sz="3204" dirty="0"/>
                <a:t> discriminator </a:t>
              </a:r>
              <a:r>
                <a:rPr lang="it-IT" sz="3204" dirty="0" err="1"/>
                <a:t>tree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can build, </a:t>
              </a:r>
              <a:r>
                <a:rPr lang="it-IT" sz="3204" dirty="0" err="1"/>
                <a:t>through</a:t>
              </a:r>
              <a:r>
                <a:rPr lang="it-IT" sz="3204" dirty="0"/>
                <a:t> membership queries the </a:t>
              </a:r>
              <a:r>
                <a:rPr lang="it-IT" sz="3204" dirty="0" err="1"/>
                <a:t>same</a:t>
              </a:r>
              <a:r>
                <a:rPr lang="it-IT" sz="3204" dirty="0"/>
                <a:t> VPA for the </a:t>
              </a:r>
              <a:r>
                <a:rPr lang="it-IT" sz="3204" dirty="0" err="1"/>
                <a:t>grammar</a:t>
              </a:r>
              <a:r>
                <a:rPr lang="it-IT" sz="3204" dirty="0"/>
                <a:t> </a:t>
              </a:r>
              <a:r>
                <a:rPr lang="it-IT" sz="3204" b="1" dirty="0"/>
                <a:t>G</a:t>
              </a:r>
              <a:r>
                <a:rPr lang="it-IT" sz="3204" dirty="0"/>
                <a:t>. </a:t>
              </a:r>
              <a:r>
                <a:rPr lang="it-IT" sz="3204" dirty="0" err="1"/>
                <a:t>Where</a:t>
              </a:r>
              <a:r>
                <a:rPr lang="it-IT" sz="3204" dirty="0"/>
                <a:t>:</a:t>
              </a:r>
            </a:p>
            <a:p>
              <a:r>
                <a:rPr lang="it-IT" sz="3204" dirty="0"/>
                <a:t>state 0 := ɛ</a:t>
              </a:r>
            </a:p>
            <a:p>
              <a:r>
                <a:rPr lang="it-IT" sz="3204" dirty="0"/>
                <a:t>state 1 := Text</a:t>
              </a:r>
            </a:p>
            <a:p>
              <a:r>
                <a:rPr lang="it-IT" sz="3204" dirty="0"/>
                <a:t>state 2 := &lt;XML&gt;Text&lt;/XML&gt;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155057"/>
            <a:ext cx="21037370" cy="25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</a:t>
            </a:r>
            <a:r>
              <a:rPr lang="it-IT" sz="7209" b="1" dirty="0" err="1"/>
              <a:t>VPAs</a:t>
            </a:r>
            <a:r>
              <a:rPr lang="it-IT" sz="7209" b="1" dirty="0"/>
              <a:t>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Trees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3600" dirty="0"/>
              <a:t>Université </a:t>
            </a:r>
            <a:r>
              <a:rPr lang="it-IT" sz="3600" dirty="0" err="1"/>
              <a:t>Nice</a:t>
            </a:r>
            <a:r>
              <a:rPr lang="it-IT" sz="3600" dirty="0"/>
              <a:t> </a:t>
            </a:r>
            <a:r>
              <a:rPr lang="it-IT" sz="3600" dirty="0" err="1"/>
              <a:t>Côte</a:t>
            </a:r>
            <a:r>
              <a:rPr lang="it-IT" sz="3600" dirty="0"/>
              <a:t> d’</a:t>
            </a:r>
            <a:r>
              <a:rPr lang="it-IT" sz="3600"/>
              <a:t>Azur</a:t>
            </a:r>
            <a:r>
              <a:rPr lang="it-IT" sz="3600" dirty="0"/>
              <a:t>, CNRS, I3S, Sophia </a:t>
            </a:r>
            <a:r>
              <a:rPr lang="it-IT" sz="3600" dirty="0" err="1"/>
              <a:t>Antipolis</a:t>
            </a:r>
            <a:r>
              <a:rPr lang="it-IT" sz="3600" dirty="0"/>
              <a:t>, France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7761632" y="38508163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8988756" y="8009138"/>
            <a:ext cx="6455688" cy="1671274"/>
          </a:xfrm>
          <a:prstGeom prst="wedgeEllipseCallout">
            <a:avLst>
              <a:gd name="adj1" fmla="val -28331"/>
              <a:gd name="adj2" fmla="val 5838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4885717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361B3433-DBD1-D865-001D-6F982C658E23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066379" y="5845111"/>
            <a:chExt cx="9939290" cy="5481394"/>
          </a:xfrm>
        </p:grpSpPr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C261AEC6-A3F4-4D6F-0B61-046350CAA20F}"/>
                </a:ext>
              </a:extLst>
            </p:cNvPr>
            <p:cNvGrpSpPr/>
            <p:nvPr/>
          </p:nvGrpSpPr>
          <p:grpSpPr>
            <a:xfrm>
              <a:off x="17066379" y="5845111"/>
              <a:ext cx="9939290" cy="5481394"/>
              <a:chOff x="20859535" y="14478484"/>
              <a:chExt cx="9939290" cy="5481394"/>
            </a:xfrm>
          </p:grpSpPr>
          <p:grpSp>
            <p:nvGrpSpPr>
              <p:cNvPr id="138" name="Gruppo 137">
                <a:extLst>
                  <a:ext uri="{FF2B5EF4-FFF2-40B4-BE49-F238E27FC236}">
                    <a16:creationId xmlns:a16="http://schemas.microsoft.com/office/drawing/2014/main" id="{B973ED38-C733-8C5E-4906-C3962850EC01}"/>
                  </a:ext>
                </a:extLst>
              </p:cNvPr>
              <p:cNvGrpSpPr/>
              <p:nvPr/>
            </p:nvGrpSpPr>
            <p:grpSpPr>
              <a:xfrm>
                <a:off x="20859535" y="14478484"/>
                <a:ext cx="9939290" cy="5481394"/>
                <a:chOff x="2890044" y="16687800"/>
                <a:chExt cx="13686696" cy="7781483"/>
              </a:xfrm>
            </p:grpSpPr>
            <p:grpSp>
              <p:nvGrpSpPr>
                <p:cNvPr id="146" name="Gruppo 145">
                  <a:extLst>
                    <a:ext uri="{FF2B5EF4-FFF2-40B4-BE49-F238E27FC236}">
                      <a16:creationId xmlns:a16="http://schemas.microsoft.com/office/drawing/2014/main" id="{20599E35-0159-B781-7473-006D9D17D763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148" name="Rettangolo con angoli arrotondati 147">
                    <a:extLst>
                      <a:ext uri="{FF2B5EF4-FFF2-40B4-BE49-F238E27FC236}">
                        <a16:creationId xmlns:a16="http://schemas.microsoft.com/office/drawing/2014/main" id="{59983DF8-BB51-DC40-30BE-6B3283221CA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9" name="Rettangolo con angoli arrotondati 148">
                    <a:extLst>
                      <a:ext uri="{FF2B5EF4-FFF2-40B4-BE49-F238E27FC236}">
                        <a16:creationId xmlns:a16="http://schemas.microsoft.com/office/drawing/2014/main" id="{D4EF9743-4539-F306-2C59-8EF960F9F84B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069862BB-DD39-8EE9-A0A2-AAD315030CCF}"/>
                    </a:ext>
                  </a:extLst>
                </p:cNvPr>
                <p:cNvSpPr txBox="1"/>
                <p:nvPr/>
              </p:nvSpPr>
              <p:spPr>
                <a:xfrm>
                  <a:off x="5027215" y="16825558"/>
                  <a:ext cx="9412354" cy="2490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And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Communication</a:t>
                  </a:r>
                  <a:r>
                    <a:rPr lang="it-IT" sz="5406" dirty="0">
                      <a:solidFill>
                        <a:schemeClr val="bg1"/>
                      </a:solidFill>
                    </a:rPr>
                    <a:t> ?  ??</a:t>
                  </a:r>
                </a:p>
              </p:txBody>
            </p:sp>
          </p:grpSp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6449CD39-1D7E-3709-5B77-59C75F76DD19}"/>
                  </a:ext>
                </a:extLst>
              </p:cNvPr>
              <p:cNvSpPr txBox="1"/>
              <p:nvPr/>
            </p:nvSpPr>
            <p:spPr>
              <a:xfrm>
                <a:off x="24839131" y="15935014"/>
                <a:ext cx="5818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: Does w ∈ U ?</a:t>
                </a:r>
              </a:p>
              <a:p>
                <a:r>
                  <a:rPr lang="it-IT" sz="3204" dirty="0"/>
                  <a:t>Merlin : Yes/No</a:t>
                </a:r>
              </a:p>
            </p:txBody>
          </p:sp>
          <p:sp>
            <p:nvSpPr>
              <p:cNvPr id="176" name="CasellaDiTesto 175">
                <a:extLst>
                  <a:ext uri="{FF2B5EF4-FFF2-40B4-BE49-F238E27FC236}">
                    <a16:creationId xmlns:a16="http://schemas.microsoft.com/office/drawing/2014/main" id="{3391FB78-6DF1-2046-00DD-6C6F3C73C4C1}"/>
                  </a:ext>
                </a:extLst>
              </p:cNvPr>
              <p:cNvSpPr txBox="1"/>
              <p:nvPr/>
            </p:nvSpPr>
            <p:spPr>
              <a:xfrm>
                <a:off x="21351246" y="17299230"/>
                <a:ext cx="696122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</a:t>
                </a:r>
                <a:r>
                  <a:rPr lang="it-IT" sz="3204" dirty="0" err="1"/>
                  <a:t>creates</a:t>
                </a:r>
                <a:r>
                  <a:rPr lang="it-IT" sz="3204" dirty="0"/>
                  <a:t> a </a:t>
                </a:r>
                <a:r>
                  <a:rPr lang="it-IT" sz="3204" dirty="0" err="1"/>
                  <a:t>conjecture</a:t>
                </a:r>
                <a:r>
                  <a:rPr lang="it-IT" sz="3204" dirty="0"/>
                  <a:t> C.</a:t>
                </a:r>
              </a:p>
              <a:p>
                <a:r>
                  <a:rPr lang="it-IT" sz="3204" dirty="0"/>
                  <a:t>Arthur : Does C = U ?</a:t>
                </a:r>
              </a:p>
              <a:p>
                <a:r>
                  <a:rPr lang="it-IT" sz="3204" dirty="0"/>
                  <a:t>Merlin :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C = U → Yes</a:t>
                </a:r>
              </a:p>
              <a:p>
                <a:r>
                  <a:rPr lang="it-IT" sz="3204" dirty="0"/>
                  <a:t>               else → a counter-</a:t>
                </a:r>
                <a:r>
                  <a:rPr lang="it-IT" sz="3204" dirty="0" err="1"/>
                  <a:t>example</a:t>
                </a:r>
                <a:r>
                  <a:rPr lang="it-IT" sz="3204" dirty="0"/>
                  <a:t> 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A698ED96-D904-958F-E143-317226FBE530}"/>
                </a:ext>
              </a:extLst>
            </p:cNvPr>
            <p:cNvGrpSpPr/>
            <p:nvPr/>
          </p:nvGrpSpPr>
          <p:grpSpPr>
            <a:xfrm>
              <a:off x="17930300" y="6987389"/>
              <a:ext cx="2375722" cy="1644058"/>
              <a:chOff x="15307011" y="6728201"/>
              <a:chExt cx="2375722" cy="1644058"/>
            </a:xfrm>
          </p:grpSpPr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3CE4A5F-55E1-477E-9813-753EE7B341D4}"/>
                  </a:ext>
                </a:extLst>
              </p:cNvPr>
              <p:cNvGrpSpPr/>
              <p:nvPr/>
            </p:nvGrpSpPr>
            <p:grpSpPr>
              <a:xfrm>
                <a:off x="15307011" y="6856236"/>
                <a:ext cx="2375722" cy="1516023"/>
                <a:chOff x="14053259" y="7533954"/>
                <a:chExt cx="2375722" cy="1516023"/>
              </a:xfrm>
            </p:grpSpPr>
            <p:pic>
              <p:nvPicPr>
                <p:cNvPr id="152" name="Immagine 151">
                  <a:extLst>
                    <a:ext uri="{FF2B5EF4-FFF2-40B4-BE49-F238E27FC236}">
                      <a16:creationId xmlns:a16="http://schemas.microsoft.com/office/drawing/2014/main" id="{1DB40406-B79F-3CAA-37E0-72BB82BE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98137">
                  <a:off x="14762411" y="7561666"/>
                  <a:ext cx="1666570" cy="1488311"/>
                </a:xfrm>
                <a:prstGeom prst="rect">
                  <a:avLst/>
                </a:prstGeom>
              </p:spPr>
            </p:pic>
            <p:pic>
              <p:nvPicPr>
                <p:cNvPr id="153" name="Immagine 152">
                  <a:extLst>
                    <a:ext uri="{FF2B5EF4-FFF2-40B4-BE49-F238E27FC236}">
                      <a16:creationId xmlns:a16="http://schemas.microsoft.com/office/drawing/2014/main" id="{B840503C-725B-ABD3-7A93-962E46C2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25858">
                  <a:off x="14053259" y="7533954"/>
                  <a:ext cx="1488311" cy="1488311"/>
                </a:xfrm>
                <a:prstGeom prst="rect">
                  <a:avLst/>
                </a:prstGeom>
              </p:spPr>
            </p:pic>
          </p:grpSp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44E7BE47-77F0-67AE-ADC6-F7E39DE46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6118" y="6728201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1272134" y="18665917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650333" y="14371962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2052402" y="17352877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956671" y="21122085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37049" y="26291364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11"/>
            <a:ext cx="4625392" cy="3204865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6" t="6043" r="7107" b="5883"/>
            <a:stretch/>
          </p:blipFill>
          <p:spPr bwMode="auto">
            <a:xfrm>
              <a:off x="9842633" y="37471057"/>
              <a:ext cx="1978436" cy="202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b="1" dirty="0"/>
                    <a:t>G</a:t>
                  </a:r>
                  <a:r>
                    <a:rPr lang="it-IT" sz="3204" dirty="0"/>
                    <a:t>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</a:t>
                </a:r>
                <a:r>
                  <a:rPr lang="it-IT" sz="3204" b="1" dirty="0"/>
                  <a:t>G</a:t>
                </a:r>
                <a:r>
                  <a:rPr lang="it-IT" sz="3204" dirty="0"/>
                  <a:t>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5" y="20801616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0829990" y="28158053"/>
            <a:ext cx="7442085" cy="3556330"/>
            <a:chOff x="20859535" y="14478486"/>
            <a:chExt cx="9939290" cy="2625084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79" y="15215581"/>
              <a:ext cx="9436985" cy="188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The LCA L (</a:t>
              </a:r>
              <a:r>
                <a:rPr lang="it-IT" sz="3204" dirty="0" err="1"/>
                <a:t>Lowest</a:t>
              </a:r>
              <a:r>
                <a:rPr lang="it-IT" sz="3204" dirty="0"/>
                <a:t> Common </a:t>
              </a:r>
              <a:r>
                <a:rPr lang="it-IT" sz="3204" dirty="0" err="1"/>
                <a:t>Anchestor</a:t>
              </a:r>
              <a:r>
                <a:rPr lang="it-IT" sz="3204" dirty="0"/>
                <a:t>) of </a:t>
              </a:r>
              <a:r>
                <a:rPr lang="it-IT" sz="3204" dirty="0" err="1"/>
                <a:t>two</a:t>
              </a:r>
              <a:r>
                <a:rPr lang="it-IT" sz="3204" dirty="0"/>
                <a:t> </a:t>
              </a:r>
              <a:r>
                <a:rPr lang="it-IT" sz="3204" dirty="0" err="1"/>
                <a:t>leaves</a:t>
              </a:r>
              <a:r>
                <a:rPr lang="it-IT" sz="3204" dirty="0"/>
                <a:t> l1, l2 </a:t>
              </a:r>
              <a:r>
                <a:rPr lang="it-IT" sz="3204" dirty="0" err="1"/>
                <a:t>is</a:t>
              </a:r>
              <a:r>
                <a:rPr lang="it-IT" sz="3204" dirty="0"/>
                <a:t> the </a:t>
              </a:r>
              <a:r>
                <a:rPr lang="it-IT" sz="3204" dirty="0" err="1"/>
                <a:t>unique</a:t>
              </a:r>
              <a:r>
                <a:rPr lang="it-IT" sz="3204" dirty="0"/>
                <a:t> </a:t>
              </a:r>
              <a:r>
                <a:rPr lang="it-IT" sz="3204" dirty="0" err="1"/>
                <a:t>inner</a:t>
              </a:r>
              <a:r>
                <a:rPr lang="it-IT" sz="3204" dirty="0"/>
                <a:t> </a:t>
              </a:r>
              <a:r>
                <a:rPr lang="it-IT" sz="3204" dirty="0" err="1"/>
                <a:t>node</a:t>
              </a:r>
              <a:r>
                <a:rPr lang="it-IT" sz="3204" dirty="0"/>
                <a:t> </a:t>
              </a:r>
              <a:r>
                <a:rPr lang="it-IT" sz="3204" dirty="0" err="1"/>
                <a:t>such</a:t>
              </a:r>
              <a:r>
                <a:rPr lang="it-IT" sz="3204" dirty="0"/>
                <a:t> </a:t>
              </a:r>
              <a:r>
                <a:rPr lang="it-IT" sz="3204" dirty="0" err="1"/>
                <a:t>that</a:t>
              </a:r>
              <a:r>
                <a:rPr lang="it-IT" sz="3204" dirty="0"/>
                <a:t> l1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right</a:t>
              </a:r>
              <a:r>
                <a:rPr lang="it-IT" sz="3204" dirty="0"/>
                <a:t> of L ↔ l2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left</a:t>
              </a:r>
              <a:r>
                <a:rPr lang="it-IT" sz="3204" dirty="0"/>
                <a:t> of L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920220" y="32485453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E53B07E5-0808-DB3C-E788-53802C5A8D7C}"/>
              </a:ext>
            </a:extLst>
          </p:cNvPr>
          <p:cNvGrpSpPr/>
          <p:nvPr/>
        </p:nvGrpSpPr>
        <p:grpSpPr>
          <a:xfrm>
            <a:off x="24596867" y="10391733"/>
            <a:ext cx="2298654" cy="1669281"/>
            <a:chOff x="14435510" y="10206611"/>
            <a:chExt cx="2298654" cy="1669281"/>
          </a:xfrm>
        </p:grpSpPr>
        <p:pic>
          <p:nvPicPr>
            <p:cNvPr id="144" name="Immagine 143">
              <a:extLst>
                <a:ext uri="{FF2B5EF4-FFF2-40B4-BE49-F238E27FC236}">
                  <a16:creationId xmlns:a16="http://schemas.microsoft.com/office/drawing/2014/main" id="{89F94EB3-490C-88D4-C9A8-389DBBBF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145" name="Immagine 144">
              <a:extLst>
                <a:ext uri="{FF2B5EF4-FFF2-40B4-BE49-F238E27FC236}">
                  <a16:creationId xmlns:a16="http://schemas.microsoft.com/office/drawing/2014/main" id="{333DA1A8-009B-9ED4-5664-45165FDB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151" name="Immagine 150">
              <a:extLst>
                <a:ext uri="{FF2B5EF4-FFF2-40B4-BE49-F238E27FC236}">
                  <a16:creationId xmlns:a16="http://schemas.microsoft.com/office/drawing/2014/main" id="{6E0198FA-19AA-4A60-A3C4-0DEA6F8C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46D83E9F-1C31-C26F-80AF-D769F672507C}"/>
              </a:ext>
            </a:extLst>
          </p:cNvPr>
          <p:cNvSpPr/>
          <p:nvPr/>
        </p:nvSpPr>
        <p:spPr>
          <a:xfrm>
            <a:off x="17475196" y="40030523"/>
            <a:ext cx="3000635" cy="1053672"/>
          </a:xfrm>
          <a:prstGeom prst="wedgeRoundRectCallout">
            <a:avLst>
              <a:gd name="adj1" fmla="val 3577"/>
              <a:gd name="adj2" fmla="val -9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ɛ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initial</a:t>
            </a:r>
            <a:r>
              <a:rPr lang="it-IT" sz="2800" dirty="0"/>
              <a:t> state</a:t>
            </a:r>
          </a:p>
        </p:txBody>
      </p:sp>
      <p:sp>
        <p:nvSpPr>
          <p:cNvPr id="154" name="Fumetto: rettangolo con angoli arrotondati 153">
            <a:extLst>
              <a:ext uri="{FF2B5EF4-FFF2-40B4-BE49-F238E27FC236}">
                <a16:creationId xmlns:a16="http://schemas.microsoft.com/office/drawing/2014/main" id="{4AEAE9CE-CE61-2CC7-83A1-182D6A4479E0}"/>
              </a:ext>
            </a:extLst>
          </p:cNvPr>
          <p:cNvSpPr/>
          <p:nvPr/>
        </p:nvSpPr>
        <p:spPr>
          <a:xfrm>
            <a:off x="21103521" y="37896155"/>
            <a:ext cx="4685842" cy="1500864"/>
          </a:xfrm>
          <a:prstGeom prst="wedgeRoundRectCallout">
            <a:avLst>
              <a:gd name="adj1" fmla="val -39381"/>
              <a:gd name="adj2" fmla="val -690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leaf</a:t>
            </a:r>
            <a:r>
              <a:rPr lang="it-IT" sz="2800" dirty="0"/>
              <a:t> </a:t>
            </a:r>
            <a:r>
              <a:rPr lang="it-IT" sz="2800" dirty="0" err="1"/>
              <a:t>means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endParaRPr lang="it-IT" sz="2800" dirty="0"/>
          </a:p>
          <a:p>
            <a:pPr algn="ctr"/>
            <a:r>
              <a:rPr lang="it-IT" sz="2800" dirty="0"/>
              <a:t>&lt;XML&gt;Text&lt;/XML&gt; ∈ </a:t>
            </a:r>
            <a:r>
              <a:rPr lang="it-IT" sz="2800" b="1" dirty="0"/>
              <a:t>U</a:t>
            </a:r>
          </a:p>
          <a:p>
            <a:pPr algn="ctr"/>
            <a:r>
              <a:rPr lang="it-IT" sz="2800" dirty="0"/>
              <a:t> </a:t>
            </a:r>
            <a:r>
              <a:rPr lang="it-IT" sz="2800" dirty="0" err="1"/>
              <a:t>ɛTextɛ</a:t>
            </a:r>
            <a:r>
              <a:rPr lang="it-IT" sz="2800" dirty="0"/>
              <a:t> </a:t>
            </a:r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it-IT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it-IT" sz="2800" dirty="0"/>
          </a:p>
        </p:txBody>
      </p:sp>
      <p:sp>
        <p:nvSpPr>
          <p:cNvPr id="156" name="Fumetto: rettangolo con angoli arrotondati 155">
            <a:extLst>
              <a:ext uri="{FF2B5EF4-FFF2-40B4-BE49-F238E27FC236}">
                <a16:creationId xmlns:a16="http://schemas.microsoft.com/office/drawing/2014/main" id="{494956B2-E096-6F44-9C50-D1CCF0920CA9}"/>
              </a:ext>
            </a:extLst>
          </p:cNvPr>
          <p:cNvSpPr/>
          <p:nvPr/>
        </p:nvSpPr>
        <p:spPr>
          <a:xfrm>
            <a:off x="23344104" y="31875502"/>
            <a:ext cx="4520485" cy="1201697"/>
          </a:xfrm>
          <a:prstGeom prst="wedgeRoundRectCallout">
            <a:avLst>
              <a:gd name="adj1" fmla="val -68183"/>
              <a:gd name="adj2" fmla="val 608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Children on the </a:t>
            </a:r>
            <a:r>
              <a:rPr lang="it-IT" sz="2800" dirty="0" err="1"/>
              <a:t>right</a:t>
            </a:r>
            <a:r>
              <a:rPr lang="it-IT" sz="2800" dirty="0"/>
              <a:t> of  </a:t>
            </a:r>
            <a:r>
              <a:rPr lang="it-IT" sz="2800" dirty="0" err="1"/>
              <a:t>nore</a:t>
            </a:r>
            <a:r>
              <a:rPr lang="it-IT" sz="2800" dirty="0"/>
              <a:t> (ɛ, ɛ) are </a:t>
            </a:r>
            <a:r>
              <a:rPr lang="it-IT" sz="2800" dirty="0" err="1"/>
              <a:t>accepting</a:t>
            </a:r>
            <a:r>
              <a:rPr lang="it-IT" sz="2800" dirty="0"/>
              <a:t> </a:t>
            </a:r>
          </a:p>
        </p:txBody>
      </p:sp>
      <p:sp>
        <p:nvSpPr>
          <p:cNvPr id="158" name="Freccia curva 157">
            <a:extLst>
              <a:ext uri="{FF2B5EF4-FFF2-40B4-BE49-F238E27FC236}">
                <a16:creationId xmlns:a16="http://schemas.microsoft.com/office/drawing/2014/main" id="{9C4B34C5-35A2-14F3-B5E5-0BEC82967A2B}"/>
              </a:ext>
            </a:extLst>
          </p:cNvPr>
          <p:cNvSpPr/>
          <p:nvPr/>
        </p:nvSpPr>
        <p:spPr>
          <a:xfrm rot="16200000">
            <a:off x="18393891" y="1306375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59" name="Freccia curva 158">
            <a:extLst>
              <a:ext uri="{FF2B5EF4-FFF2-40B4-BE49-F238E27FC236}">
                <a16:creationId xmlns:a16="http://schemas.microsoft.com/office/drawing/2014/main" id="{A088013D-1335-78A7-E636-9696EE14695D}"/>
              </a:ext>
            </a:extLst>
          </p:cNvPr>
          <p:cNvSpPr/>
          <p:nvPr/>
        </p:nvSpPr>
        <p:spPr>
          <a:xfrm rot="10800000">
            <a:off x="6106285" y="22170761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 dirty="0">
              <a:solidFill>
                <a:schemeClr val="tx1"/>
              </a:solidFill>
            </a:endParaRPr>
          </a:p>
        </p:txBody>
      </p:sp>
      <p:sp>
        <p:nvSpPr>
          <p:cNvPr id="160" name="Freccia curva 159">
            <a:extLst>
              <a:ext uri="{FF2B5EF4-FFF2-40B4-BE49-F238E27FC236}">
                <a16:creationId xmlns:a16="http://schemas.microsoft.com/office/drawing/2014/main" id="{B11F424F-6FC6-625E-C92E-36C8BD1123B3}"/>
              </a:ext>
            </a:extLst>
          </p:cNvPr>
          <p:cNvSpPr/>
          <p:nvPr/>
        </p:nvSpPr>
        <p:spPr>
          <a:xfrm flipH="1">
            <a:off x="15160168" y="12681556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1" name="Freccia curva 160">
            <a:extLst>
              <a:ext uri="{FF2B5EF4-FFF2-40B4-BE49-F238E27FC236}">
                <a16:creationId xmlns:a16="http://schemas.microsoft.com/office/drawing/2014/main" id="{2EBA3781-C8D4-40D0-03A3-D3BA82F571D1}"/>
              </a:ext>
            </a:extLst>
          </p:cNvPr>
          <p:cNvSpPr/>
          <p:nvPr/>
        </p:nvSpPr>
        <p:spPr>
          <a:xfrm rot="16200000">
            <a:off x="6187869" y="1276584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2" name="Freccia curva 161">
            <a:extLst>
              <a:ext uri="{FF2B5EF4-FFF2-40B4-BE49-F238E27FC236}">
                <a16:creationId xmlns:a16="http://schemas.microsoft.com/office/drawing/2014/main" id="{F43E6CFD-99C6-49EC-E3D6-53D1EA5205FB}"/>
              </a:ext>
            </a:extLst>
          </p:cNvPr>
          <p:cNvSpPr/>
          <p:nvPr/>
        </p:nvSpPr>
        <p:spPr>
          <a:xfrm>
            <a:off x="10473120" y="25331130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3" name="Freccia curva 162">
            <a:extLst>
              <a:ext uri="{FF2B5EF4-FFF2-40B4-BE49-F238E27FC236}">
                <a16:creationId xmlns:a16="http://schemas.microsoft.com/office/drawing/2014/main" id="{1C723481-368A-5921-E46B-F558214FD5AC}"/>
              </a:ext>
            </a:extLst>
          </p:cNvPr>
          <p:cNvSpPr/>
          <p:nvPr/>
        </p:nvSpPr>
        <p:spPr>
          <a:xfrm rot="16200000" flipV="1">
            <a:off x="19315546" y="27833981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4" name="Freccia curva 163">
            <a:extLst>
              <a:ext uri="{FF2B5EF4-FFF2-40B4-BE49-F238E27FC236}">
                <a16:creationId xmlns:a16="http://schemas.microsoft.com/office/drawing/2014/main" id="{21B28F9D-CF15-9F40-A4E8-4C6F2CB84D11}"/>
              </a:ext>
            </a:extLst>
          </p:cNvPr>
          <p:cNvSpPr/>
          <p:nvPr/>
        </p:nvSpPr>
        <p:spPr>
          <a:xfrm rot="5400000">
            <a:off x="25531120" y="26851567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A90DCF59-48D0-5CF1-41BF-67BC965D4F7D}"/>
              </a:ext>
            </a:extLst>
          </p:cNvPr>
          <p:cNvSpPr/>
          <p:nvPr/>
        </p:nvSpPr>
        <p:spPr>
          <a:xfrm>
            <a:off x="16908106" y="29997528"/>
            <a:ext cx="644742" cy="103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Freccia curva 164">
            <a:extLst>
              <a:ext uri="{FF2B5EF4-FFF2-40B4-BE49-F238E27FC236}">
                <a16:creationId xmlns:a16="http://schemas.microsoft.com/office/drawing/2014/main" id="{75704FAE-89DB-3BB2-F763-9FB867D5E4A7}"/>
              </a:ext>
            </a:extLst>
          </p:cNvPr>
          <p:cNvSpPr/>
          <p:nvPr/>
        </p:nvSpPr>
        <p:spPr>
          <a:xfrm>
            <a:off x="10473120" y="25331131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1" name="Freccia curva 170">
            <a:extLst>
              <a:ext uri="{FF2B5EF4-FFF2-40B4-BE49-F238E27FC236}">
                <a16:creationId xmlns:a16="http://schemas.microsoft.com/office/drawing/2014/main" id="{0FC12177-C11B-D56C-81D4-B6EA2C8A0C90}"/>
              </a:ext>
            </a:extLst>
          </p:cNvPr>
          <p:cNvSpPr/>
          <p:nvPr/>
        </p:nvSpPr>
        <p:spPr>
          <a:xfrm rot="16200000" flipV="1">
            <a:off x="19315546" y="27833982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2" name="Freccia curva 171">
            <a:extLst>
              <a:ext uri="{FF2B5EF4-FFF2-40B4-BE49-F238E27FC236}">
                <a16:creationId xmlns:a16="http://schemas.microsoft.com/office/drawing/2014/main" id="{946A7554-A9B9-032F-D003-9B4475A1E14A}"/>
              </a:ext>
            </a:extLst>
          </p:cNvPr>
          <p:cNvSpPr/>
          <p:nvPr/>
        </p:nvSpPr>
        <p:spPr>
          <a:xfrm rot="5400000">
            <a:off x="25531120" y="26851568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3" name="Freccia in giù 172">
            <a:extLst>
              <a:ext uri="{FF2B5EF4-FFF2-40B4-BE49-F238E27FC236}">
                <a16:creationId xmlns:a16="http://schemas.microsoft.com/office/drawing/2014/main" id="{9EA303F9-E136-C4FF-5D39-BFC8BF168AA4}"/>
              </a:ext>
            </a:extLst>
          </p:cNvPr>
          <p:cNvSpPr/>
          <p:nvPr/>
        </p:nvSpPr>
        <p:spPr>
          <a:xfrm>
            <a:off x="16908106" y="29997529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reccia in giù 173">
            <a:extLst>
              <a:ext uri="{FF2B5EF4-FFF2-40B4-BE49-F238E27FC236}">
                <a16:creationId xmlns:a16="http://schemas.microsoft.com/office/drawing/2014/main" id="{8F6523B7-3FA7-52BF-19AB-0C5016E2F504}"/>
              </a:ext>
            </a:extLst>
          </p:cNvPr>
          <p:cNvSpPr/>
          <p:nvPr/>
        </p:nvSpPr>
        <p:spPr>
          <a:xfrm rot="7837934">
            <a:off x="18427430" y="33070518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8586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1643</TotalTime>
  <Words>1811</Words>
  <Application>Microsoft Office PowerPoint</Application>
  <PresentationFormat>Personalizzato</PresentationFormat>
  <Paragraphs>255</Paragraphs>
  <Slides>6</Slides>
  <Notes>2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Fisso 9900</dc:creator>
  <cp:lastModifiedBy>Fisso 9900</cp:lastModifiedBy>
  <cp:revision>16</cp:revision>
  <dcterms:created xsi:type="dcterms:W3CDTF">2022-07-25T13:01:29Z</dcterms:created>
  <dcterms:modified xsi:type="dcterms:W3CDTF">2022-08-13T06:57:25Z</dcterms:modified>
</cp:coreProperties>
</file>