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9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996BA-8AA6-FA16-B655-1E2D054D2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48BC9-E40A-D9C7-CEF6-C5FEF89EB5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7654E-8456-7CD5-601D-F9078ED3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2844-6C80-4228-874A-C7B5CB2EA2CF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58C82-7AB0-286F-91A7-1C4165A7B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96924-8DD1-191F-C965-FE6751B9D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880-899F-448A-920A-EDB5B89021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25002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B063-2E4B-A782-85BA-90784BC24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11568-39DE-4A8F-5BB7-7C48E9F79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0C4983-F152-299D-DE78-23B489DAC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2844-6C80-4228-874A-C7B5CB2EA2CF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56FAD-A4EC-2F28-E630-35FFC9381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7433C-18F2-A23E-CE3C-B4D190B4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880-899F-448A-920A-EDB5B89021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251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78D76-4DFC-FAD8-5E45-E7351759E1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2972A-17F3-C5FF-DE44-19B9850C0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D922C-E4C6-6F16-FE2E-B344A354D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2844-6C80-4228-874A-C7B5CB2EA2CF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95825-E961-E6A1-50AA-9E2B2AC18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99378-DE1E-0333-3B37-539847E72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880-899F-448A-920A-EDB5B89021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16949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51FF8-7385-E3BB-758C-38B7EA12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BF461-9126-49C6-98F6-0064418AC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4DA0F-B2BC-3902-C2A2-328E3020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2844-6C80-4228-874A-C7B5CB2EA2CF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7FBE2-FDFC-F890-C735-3C251614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AD893F-BE74-5513-B533-5B7A8D1DF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880-899F-448A-920A-EDB5B89021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13948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F638D-B19E-F952-E3F7-7A010BE4D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CCE70-D77A-086F-C410-2E94DD180F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763D34-5643-98EE-C025-80E61000A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2844-6C80-4228-874A-C7B5CB2EA2CF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15DC4-7539-DECA-9AF8-6458959C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957BC-675C-628C-ECE5-363B20871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880-899F-448A-920A-EDB5B89021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59199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7F46-2570-3B41-BFB2-1E1160E6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AD381-05C0-022B-0791-D4E6CEC9B0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979E3-6A8F-7E30-F029-6FA918C41B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05B04-4F07-5EC3-0AF5-EF65C5E8B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2844-6C80-4228-874A-C7B5CB2EA2CF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B6772-2FDA-4A6B-4A8A-07FC0E60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D67C9-BEFF-7CA6-A137-2A25BDB2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880-899F-448A-920A-EDB5B89021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5618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576CB-12F4-A118-1B65-A40FD5C4C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F7AFBC-E3EC-5831-A876-0AC3EF285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41366C-E2A8-D5A5-A954-737EEE697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9B6D0D-75C2-5FA1-6790-B26AFB6E47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9FA844-EE40-1B0A-ADC4-42FED55B8F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DAEC74-3CBF-0973-E307-4E9BD240D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2844-6C80-4228-874A-C7B5CB2EA2CF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2014B-C81B-8446-F615-51FF580A7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C3F20D-C867-9C72-936F-8375A1044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880-899F-448A-920A-EDB5B89021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438650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0BC6C-032B-2D0A-6671-1AC17EB4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E2DBD9-3D42-CAE1-CB2F-FD8E6AA2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2844-6C80-4228-874A-C7B5CB2EA2CF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18CF3E-00CA-F252-901D-E3B31CEDF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C2E73B-7E43-A137-4AC9-2B11A2F30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880-899F-448A-920A-EDB5B89021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3391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3F982C-745D-DA76-09AB-052A29002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2844-6C80-4228-874A-C7B5CB2EA2CF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0FEF48-4989-F454-E8DD-4C1273EA4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8B1B3-3524-9304-E8E0-2933C75A6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880-899F-448A-920A-EDB5B89021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1812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843D1-364C-D6E0-4DAD-FCCF50603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62EAB2-2C51-4F1B-B8AB-631B246F9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F6782-14A0-C19D-96DD-60F695B0A6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702CD-E0C5-61ED-176D-E625D4EF0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2844-6C80-4228-874A-C7B5CB2EA2CF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C1D9D-9C2A-7675-26FB-E97E61AB6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F30F98-6DD0-4B75-2CA6-FA6311EAC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880-899F-448A-920A-EDB5B89021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50127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A6A9D-14CC-D2A1-4583-0B420AE48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86C83B-6BAF-73EE-A45C-F00A3121B8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0697D7-2B10-8838-39F2-6655CDFC5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146098-5FA5-CFD3-6032-16CA2E423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22844-6C80-4228-874A-C7B5CB2EA2CF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A3B6A-9CBC-D588-3798-C843BBF9D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8250C8-8026-1560-C1C2-115BC64D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C3B880-899F-448A-920A-EDB5B89021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200562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70D991-61AC-3CAD-D442-CFD007875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61628-8B29-5393-6CCC-488FF7B30E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089BD-4AE4-48FD-7B3D-BBF1034A7C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222844-6C80-4228-874A-C7B5CB2EA2CF}" type="datetimeFigureOut">
              <a:rPr lang="en-ZA" smtClean="0"/>
              <a:t>2025/08/31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FDAF5-9357-E32D-2454-9C207E0276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2676C-53C8-6394-0AD4-1FA1EB1ADB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C3B880-899F-448A-920A-EDB5B890217C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128171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004DA0-D8B2-9125-D40D-C23ED1EE6C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ZA" sz="4000" b="1">
                <a:solidFill>
                  <a:schemeClr val="tx2"/>
                </a:solidFill>
              </a:rPr>
              <a:t>Coffee Shop Sales Analysis </a:t>
            </a:r>
            <a:endParaRPr lang="en-ZA" sz="40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58D8F3-D358-F8F3-124C-AAE49D15A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endParaRPr lang="en-ZA" sz="2000">
              <a:solidFill>
                <a:schemeClr val="tx2"/>
              </a:solidFill>
            </a:endParaRPr>
          </a:p>
        </p:txBody>
      </p:sp>
      <p:pic>
        <p:nvPicPr>
          <p:cNvPr id="7" name="Graphic 6" descr="Coffee">
            <a:extLst>
              <a:ext uri="{FF2B5EF4-FFF2-40B4-BE49-F238E27FC236}">
                <a16:creationId xmlns:a16="http://schemas.microsoft.com/office/drawing/2014/main" id="{6A891071-B21E-B3EC-CAD5-7E4447C3B7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7270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5D3536-FCC9-45EE-B097-9E2DD563E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22" y="991261"/>
            <a:ext cx="7830898" cy="1837349"/>
          </a:xfrm>
        </p:spPr>
        <p:txBody>
          <a:bodyPr>
            <a:normAutofit/>
          </a:bodyPr>
          <a:lstStyle/>
          <a:p>
            <a:pPr algn="ctr"/>
            <a:r>
              <a:rPr lang="en-ZA" sz="3600" b="1" dirty="0">
                <a:solidFill>
                  <a:schemeClr val="tx2"/>
                </a:solidFill>
              </a:rPr>
              <a:t>                Total Revenue Per Product Type</a:t>
            </a:r>
            <a:br>
              <a:rPr lang="en-ZA" sz="3600" dirty="0">
                <a:solidFill>
                  <a:schemeClr val="tx2"/>
                </a:solidFill>
              </a:rPr>
            </a:br>
            <a:endParaRPr lang="en-ZA" sz="3600" dirty="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F43E5-4E0D-274F-EC6A-8468121CA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ZA" sz="2000" dirty="0">
                <a:solidFill>
                  <a:schemeClr val="tx2"/>
                </a:solidFill>
              </a:rPr>
              <a:t>The analysis shows that </a:t>
            </a:r>
            <a:r>
              <a:rPr lang="en-ZA" sz="2000" b="1" dirty="0">
                <a:solidFill>
                  <a:schemeClr val="tx2"/>
                </a:solidFill>
              </a:rPr>
              <a:t>Coffee</a:t>
            </a:r>
            <a:r>
              <a:rPr lang="en-ZA" sz="2000" dirty="0">
                <a:solidFill>
                  <a:schemeClr val="tx2"/>
                </a:solidFill>
              </a:rPr>
              <a:t> is the largest revenue generator, accounting for over $336,000 in sales. This is followed by </a:t>
            </a:r>
            <a:r>
              <a:rPr lang="en-ZA" sz="2000" b="1" dirty="0">
                <a:solidFill>
                  <a:schemeClr val="tx2"/>
                </a:solidFill>
              </a:rPr>
              <a:t>Tea</a:t>
            </a:r>
            <a:r>
              <a:rPr lang="en-ZA" sz="2000" dirty="0">
                <a:solidFill>
                  <a:schemeClr val="tx2"/>
                </a:solidFill>
              </a:rPr>
              <a:t> and </a:t>
            </a:r>
            <a:r>
              <a:rPr lang="en-ZA" sz="2000" b="1" dirty="0">
                <a:solidFill>
                  <a:schemeClr val="tx2"/>
                </a:solidFill>
              </a:rPr>
              <a:t>Bakery</a:t>
            </a:r>
            <a:r>
              <a:rPr lang="en-ZA" sz="2000" dirty="0">
                <a:solidFill>
                  <a:schemeClr val="tx2"/>
                </a:solidFill>
              </a:rPr>
              <a:t> products, which are also significant contributors to the overall revenue.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9419386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66EFD7-4463-464F-5B31-65D0261E3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FFE330-4722-7D06-88A1-B07BE4666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9E9D8A-417A-1741-5CCA-27B284E00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63247E-0A47-348F-671A-227AC2892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8FE9ED2-3C2F-AF73-B6F6-37B7CD15C7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5C9CCAB-49E6-4E06-8B3F-9BF608EB5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3299F6A-6AF7-40A1-3AB4-9883BB1EA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CDF0FA7-5EE9-531D-55EF-272B68E82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BCE710-D824-2EE3-BCEF-1F1D2357E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722" y="991261"/>
            <a:ext cx="7830898" cy="1837349"/>
          </a:xfrm>
        </p:spPr>
        <p:txBody>
          <a:bodyPr>
            <a:normAutofit/>
          </a:bodyPr>
          <a:lstStyle/>
          <a:p>
            <a:pPr algn="ctr"/>
            <a:r>
              <a:rPr lang="en-ZA" sz="3600" b="1" dirty="0">
                <a:solidFill>
                  <a:schemeClr val="tx2"/>
                </a:solidFill>
              </a:rPr>
              <a:t>                Total Revenue Per Product Type</a:t>
            </a:r>
            <a:br>
              <a:rPr lang="en-ZA" sz="3600" dirty="0">
                <a:solidFill>
                  <a:schemeClr val="tx2"/>
                </a:solidFill>
              </a:rPr>
            </a:br>
            <a:endParaRPr lang="en-ZA" sz="3600" dirty="0">
              <a:solidFill>
                <a:schemeClr val="tx2"/>
              </a:solidFill>
            </a:endParaRPr>
          </a:p>
        </p:txBody>
      </p:sp>
      <p:pic>
        <p:nvPicPr>
          <p:cNvPr id="5" name="Content Placeholder 4" descr="A graph of green bars&#10;&#10;AI-generated content may be incorrect.">
            <a:extLst>
              <a:ext uri="{FF2B5EF4-FFF2-40B4-BE49-F238E27FC236}">
                <a16:creationId xmlns:a16="http://schemas.microsoft.com/office/drawing/2014/main" id="{BB6A1A1C-DD88-9ACD-421D-16D16CDD9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8090" y="1909665"/>
            <a:ext cx="8443537" cy="4037045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E046BC8F-2C75-1A43-BBC7-6ED986B06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BC5F4C4-A2B7-93F8-3F1F-89F25657D2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879C9D6-C617-E230-2AF3-B8B03D8359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6789B7C-D9AA-BF54-9A69-64BB926135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4FD991F-A640-A1F3-3C1F-E7F2A07E0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0268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C9E721-B091-F2BD-EE24-E24D0C3BC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F2776-28E8-C179-F0BB-74B3CED2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87E588-1B3E-9EFB-0F0F-151D0B7D24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0A9FF11-42A9-61D1-83D6-9E769F8D0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033628-AFF6-255C-1FF0-5ADABA446E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38BCBC0-F2B2-CACE-7BAC-EB37C0B65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6227F6B-0B2C-CE61-586D-53CAF7646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7C7CBD0-4E6E-391E-B7A0-62D25FD74B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7084191-789F-C0C5-F90D-CAC6237D6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991261"/>
            <a:ext cx="9230628" cy="1837349"/>
          </a:xfrm>
        </p:spPr>
        <p:txBody>
          <a:bodyPr>
            <a:normAutofit/>
          </a:bodyPr>
          <a:lstStyle/>
          <a:p>
            <a:pPr algn="ctr"/>
            <a:r>
              <a:rPr lang="en-ZA" sz="3600" b="1" dirty="0">
                <a:solidFill>
                  <a:schemeClr val="tx2"/>
                </a:solidFill>
              </a:rPr>
              <a:t>                </a:t>
            </a:r>
            <a:r>
              <a:rPr lang="en-ZA" b="1" dirty="0"/>
              <a:t>Peak Time Intervals for Sales</a:t>
            </a:r>
            <a:br>
              <a:rPr lang="en-ZA" sz="3600" dirty="0">
                <a:solidFill>
                  <a:schemeClr val="tx2"/>
                </a:solidFill>
              </a:rPr>
            </a:br>
            <a:endParaRPr lang="en-ZA" sz="36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C107C1-EBA3-3015-4A83-BE120835F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EDD6F8D-C7F1-A7C1-06C6-175D1650D0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025567A9-C218-36A5-044F-CB3935E3EF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0419CB07-6394-B6A4-CEDD-60E1A8BF4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0868EB8-46A4-20F3-CDEE-B56D0F98AC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79E4D-9B80-66C1-7BD0-B219837AE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To determine the best-performing time of day, I </a:t>
            </a:r>
            <a:r>
              <a:rPr lang="en-ZA" dirty="0" err="1"/>
              <a:t>analyzed</a:t>
            </a:r>
            <a:r>
              <a:rPr lang="en-ZA" dirty="0"/>
              <a:t> the sales data by the hour. The </a:t>
            </a:r>
            <a:r>
              <a:rPr lang="en-ZA" dirty="0" err="1"/>
              <a:t>transaction_time</a:t>
            </a:r>
            <a:r>
              <a:rPr lang="en-ZA" dirty="0"/>
              <a:t> column was used to group all sales and calculate the total revenue for each hour of the day.</a:t>
            </a:r>
          </a:p>
          <a:p>
            <a:r>
              <a:rPr lang="en-ZA" dirty="0"/>
              <a:t>The analysis reveals that the store performs best in the </a:t>
            </a:r>
            <a:r>
              <a:rPr lang="en-ZA" b="1" dirty="0"/>
              <a:t>morning</a:t>
            </a:r>
            <a:r>
              <a:rPr lang="en-ZA" dirty="0"/>
              <a:t>, specifically between </a:t>
            </a:r>
            <a:r>
              <a:rPr lang="en-ZA" b="1" dirty="0"/>
              <a:t>8 AM and 11 AM</a:t>
            </a:r>
            <a:r>
              <a:rPr lang="en-ZA" dirty="0"/>
              <a:t>, with a peak at </a:t>
            </a:r>
            <a:r>
              <a:rPr lang="en-ZA" b="1" dirty="0"/>
              <a:t>9 AM</a:t>
            </a:r>
            <a:r>
              <a:rPr lang="en-ZA" dirty="0"/>
              <a:t> when revenue reaches its highest. Another significant increase in sales is observed around </a:t>
            </a:r>
            <a:r>
              <a:rPr lang="en-ZA" b="1" dirty="0"/>
              <a:t>4 PM to 5 PM</a:t>
            </a:r>
            <a:r>
              <a:rPr lang="en-ZA" dirty="0"/>
              <a:t>. This pattern suggests a strong morning rush and a smaller afternoon peak</a:t>
            </a:r>
          </a:p>
        </p:txBody>
      </p:sp>
    </p:spTree>
    <p:extLst>
      <p:ext uri="{BB962C8B-B14F-4D97-AF65-F5344CB8AC3E}">
        <p14:creationId xmlns:p14="http://schemas.microsoft.com/office/powerpoint/2010/main" val="3146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0BF1D2-9916-C1ED-8B79-FC9D52D26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92D198B-EF1D-B674-6DE4-12AC883B1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6636EF-B156-D665-A09B-FCD3B99A8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9D572DA-8A54-F740-F4AF-F81018ECE9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49FE636C-42FD-ABFF-60D0-187852A02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AA85FED-38CF-633F-40D3-8FEA477A36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4F29E4C-8FFC-2017-CB7F-B2B4572DB1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DDAB9FF-22C2-4258-E77F-966BAF4C5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4356D4E-EC8E-A483-CC07-57298D39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991261"/>
            <a:ext cx="9230628" cy="1837349"/>
          </a:xfrm>
        </p:spPr>
        <p:txBody>
          <a:bodyPr>
            <a:normAutofit/>
          </a:bodyPr>
          <a:lstStyle/>
          <a:p>
            <a:pPr algn="ctr"/>
            <a:r>
              <a:rPr lang="en-ZA" sz="3600" b="1" dirty="0">
                <a:solidFill>
                  <a:schemeClr val="tx2"/>
                </a:solidFill>
              </a:rPr>
              <a:t>                </a:t>
            </a:r>
            <a:r>
              <a:rPr lang="en-ZA" b="1" dirty="0"/>
              <a:t>Peak Time Intervals for Sales</a:t>
            </a:r>
            <a:br>
              <a:rPr lang="en-ZA" sz="3600" dirty="0">
                <a:solidFill>
                  <a:schemeClr val="tx2"/>
                </a:solidFill>
              </a:rPr>
            </a:br>
            <a:endParaRPr lang="en-ZA" sz="36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5DBA181-F599-9E81-CBAE-6C226325EF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0B2EA7EE-EC2F-1448-DC0B-2615D1978C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192CA25-15FA-FAA7-BFC2-5D372F7D31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64726A17-C1CF-A012-8A74-37011885E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29E861-74A6-D63D-FB52-1F98FBF0B0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Content Placeholder 6" descr="A graph of orange bars&#10;&#10;AI-generated content may be incorrect.">
            <a:extLst>
              <a:ext uri="{FF2B5EF4-FFF2-40B4-BE49-F238E27FC236}">
                <a16:creationId xmlns:a16="http://schemas.microsoft.com/office/drawing/2014/main" id="{8B9CBBFF-DA2E-771A-358C-3172F8A2EF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280" y="2096170"/>
            <a:ext cx="7668555" cy="4089896"/>
          </a:xfrm>
        </p:spPr>
      </p:pic>
    </p:spTree>
    <p:extLst>
      <p:ext uri="{BB962C8B-B14F-4D97-AF65-F5344CB8AC3E}">
        <p14:creationId xmlns:p14="http://schemas.microsoft.com/office/powerpoint/2010/main" val="3109537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F60049-B4AB-D26F-43A3-C9F2ED159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7CC7F-0618-2411-FCE5-7FEF930B4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E851C2-3507-4DE3-1EEB-DE2FB017BF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8C175FA-E7A4-F0D1-3C3E-47EA00266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814FF9-D781-701A-D044-1416C39C34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BFE6782-1A54-7BDE-E759-B162552FA1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AC9F9955-F41D-9BA9-B0DB-BD9F62EBB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47A4C35-1291-CE73-063B-0FB0EC60FB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64829DE-9692-E5A9-88E6-16BB6BD4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991261"/>
            <a:ext cx="9230628" cy="1837349"/>
          </a:xfrm>
        </p:spPr>
        <p:txBody>
          <a:bodyPr>
            <a:normAutofit/>
          </a:bodyPr>
          <a:lstStyle/>
          <a:p>
            <a:pPr algn="ctr"/>
            <a:r>
              <a:rPr lang="en-ZA" sz="3600" b="1" dirty="0">
                <a:solidFill>
                  <a:schemeClr val="tx2"/>
                </a:solidFill>
              </a:rPr>
              <a:t>                </a:t>
            </a:r>
            <a:r>
              <a:rPr lang="en-ZA" b="1" dirty="0"/>
              <a:t>Peak Time Intervals for Sales</a:t>
            </a:r>
            <a:br>
              <a:rPr lang="en-ZA" sz="3600" dirty="0">
                <a:solidFill>
                  <a:schemeClr val="tx2"/>
                </a:solidFill>
              </a:rPr>
            </a:br>
            <a:endParaRPr lang="en-ZA" sz="36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D9B0D6C-DB05-ECE4-95D9-BFD0B49D3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BF2388B-6B01-E79B-06C6-0FDD0B6E5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69BD63-646E-DAF8-406E-6A82B173EE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BDA0040-6BAA-3A23-5E36-387D01D857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716F9A0-A902-7FF3-D794-90ECF9BB79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Content Placeholder 6" descr="A graph of orange bars&#10;&#10;AI-generated content may be incorrect.">
            <a:extLst>
              <a:ext uri="{FF2B5EF4-FFF2-40B4-BE49-F238E27FC236}">
                <a16:creationId xmlns:a16="http://schemas.microsoft.com/office/drawing/2014/main" id="{83C20F53-1AB7-E3B5-CC13-D9E677738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3280" y="2096170"/>
            <a:ext cx="7668555" cy="4089896"/>
          </a:xfrm>
        </p:spPr>
      </p:pic>
    </p:spTree>
    <p:extLst>
      <p:ext uri="{BB962C8B-B14F-4D97-AF65-F5344CB8AC3E}">
        <p14:creationId xmlns:p14="http://schemas.microsoft.com/office/powerpoint/2010/main" val="1592907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B748A7-B1CE-08AE-DF58-A1D115A4A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839A1-FDE1-981F-4C0A-C0D52C372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AC5487-3A70-6EAA-24FD-142C3FF7B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555C5D4-9F05-757B-6A54-B893CF6DA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E7FF7A7F-D152-97E2-5608-8052BB2D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80833A3-EC47-ACC3-44BD-75A06968F6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6E55455-6D5B-CACE-8C5E-ECDFBE892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63628C5-995A-86A5-CFFC-916D430FD0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AB8D326-97C9-F18E-57E2-42167B452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991261"/>
            <a:ext cx="9230628" cy="1837349"/>
          </a:xfrm>
        </p:spPr>
        <p:txBody>
          <a:bodyPr>
            <a:normAutofit/>
          </a:bodyPr>
          <a:lstStyle/>
          <a:p>
            <a:pPr algn="ctr"/>
            <a:r>
              <a:rPr lang="en-ZA" sz="3600" b="1" dirty="0">
                <a:solidFill>
                  <a:schemeClr val="tx2"/>
                </a:solidFill>
              </a:rPr>
              <a:t>              Conclusion</a:t>
            </a:r>
            <a:br>
              <a:rPr lang="en-ZA" sz="3600" dirty="0">
                <a:solidFill>
                  <a:schemeClr val="tx2"/>
                </a:solidFill>
              </a:rPr>
            </a:br>
            <a:endParaRPr lang="en-ZA" sz="3600" dirty="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F58B81A-924E-9D9B-FE2D-480A839CB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08F6659-ECAF-3CB2-35F0-C30C1E499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1D5FF7B-BEA6-1A2B-E22D-869B3F4580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AA1E60-6A33-F540-E2DF-F27174B74C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1BCB9615-1B39-22B7-4B06-97B90560D1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AFF33-E35C-A953-25AC-DB3D31579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956" y="2478719"/>
            <a:ext cx="10684844" cy="3698243"/>
          </a:xfrm>
        </p:spPr>
        <p:txBody>
          <a:bodyPr>
            <a:normAutofit fontScale="77500" lnSpcReduction="20000"/>
          </a:bodyPr>
          <a:lstStyle/>
          <a:p>
            <a:r>
              <a:rPr lang="en-ZA" b="1" dirty="0"/>
              <a:t>Recommendations 💡</a:t>
            </a:r>
            <a:endParaRPr lang="en-ZA" dirty="0"/>
          </a:p>
          <a:p>
            <a:r>
              <a:rPr lang="en-ZA" dirty="0"/>
              <a:t>Based on these insights, I propose the following recommendations to improve sales performance and operational efficiency:</a:t>
            </a:r>
          </a:p>
          <a:p>
            <a:pPr lvl="0"/>
            <a:r>
              <a:rPr lang="en-ZA" b="1" dirty="0"/>
              <a:t>Optimize the Product Mix</a:t>
            </a:r>
            <a:r>
              <a:rPr lang="en-ZA" dirty="0"/>
              <a:t>: Given the dominance of Coffee and Tea, consider stocking more of the </a:t>
            </a:r>
            <a:r>
              <a:rPr lang="en-ZA" b="1" dirty="0"/>
              <a:t>best-selling products</a:t>
            </a:r>
            <a:r>
              <a:rPr lang="en-ZA" dirty="0"/>
              <a:t> within these categories, such as Earl Grey </a:t>
            </a:r>
            <a:r>
              <a:rPr lang="en-ZA" dirty="0" err="1"/>
              <a:t>Rg</a:t>
            </a:r>
            <a:r>
              <a:rPr lang="en-ZA" dirty="0"/>
              <a:t> and Dark chocolate </a:t>
            </a:r>
            <a:r>
              <a:rPr lang="en-ZA" dirty="0" err="1"/>
              <a:t>Lg</a:t>
            </a:r>
            <a:r>
              <a:rPr lang="en-ZA" dirty="0"/>
              <a:t>, to meet high demand.</a:t>
            </a:r>
          </a:p>
          <a:p>
            <a:pPr lvl="0"/>
            <a:r>
              <a:rPr lang="en-ZA" b="1" dirty="0"/>
              <a:t>Strategic Marketing</a:t>
            </a:r>
            <a:r>
              <a:rPr lang="en-ZA" dirty="0"/>
              <a:t>: Implement </a:t>
            </a:r>
            <a:r>
              <a:rPr lang="en-ZA" b="1" dirty="0"/>
              <a:t>marketing campaigns during slow time slots</a:t>
            </a:r>
            <a:r>
              <a:rPr lang="en-ZA" dirty="0"/>
              <a:t>, such as the midday period (12:00 PM to 3:00 PM), to attract customers and boost sales during these lulls. Promotions, happy hour specials, or loyalty program incentives could be effective.</a:t>
            </a:r>
          </a:p>
          <a:p>
            <a:pPr lvl="0"/>
            <a:r>
              <a:rPr lang="en-ZA" b="1" dirty="0"/>
              <a:t>Promote Underperforming Products</a:t>
            </a:r>
            <a:r>
              <a:rPr lang="en-ZA" dirty="0"/>
              <a:t>: Identify products with low sales volumes (e.g., Branded merchandise and Packaged Chocolate) and develop targeted promotions or new product placements to increase their visibility and appeal.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65488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320</Words>
  <Application>Microsoft Office PowerPoint</Application>
  <PresentationFormat>Widescreen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Coffee Shop Sales Analysis </vt:lpstr>
      <vt:lpstr>                Total Revenue Per Product Type </vt:lpstr>
      <vt:lpstr>                Total Revenue Per Product Type </vt:lpstr>
      <vt:lpstr>                Peak Time Intervals for Sales </vt:lpstr>
      <vt:lpstr>                Peak Time Intervals for Sales </vt:lpstr>
      <vt:lpstr>                Peak Time Intervals for Sales </vt:lpstr>
      <vt:lpstr>             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Sfiso Hlengwa</dc:creator>
  <cp:lastModifiedBy>Sfiso Hlengwa</cp:lastModifiedBy>
  <cp:revision>1</cp:revision>
  <dcterms:created xsi:type="dcterms:W3CDTF">2025-08-31T04:43:41Z</dcterms:created>
  <dcterms:modified xsi:type="dcterms:W3CDTF">2025-08-31T04:52:37Z</dcterms:modified>
</cp:coreProperties>
</file>