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803" r:id="rId5"/>
  </p:sldMasterIdLst>
  <p:notesMasterIdLst>
    <p:notesMasterId r:id="rId26"/>
  </p:notesMasterIdLst>
  <p:sldIdLst>
    <p:sldId id="401" r:id="rId6"/>
    <p:sldId id="411" r:id="rId7"/>
    <p:sldId id="412" r:id="rId8"/>
    <p:sldId id="413" r:id="rId9"/>
    <p:sldId id="427" r:id="rId10"/>
    <p:sldId id="428" r:id="rId11"/>
    <p:sldId id="429" r:id="rId12"/>
    <p:sldId id="430" r:id="rId13"/>
    <p:sldId id="414" r:id="rId14"/>
    <p:sldId id="431" r:id="rId15"/>
    <p:sldId id="438" r:id="rId16"/>
    <p:sldId id="415" r:id="rId17"/>
    <p:sldId id="432" r:id="rId18"/>
    <p:sldId id="416" r:id="rId19"/>
    <p:sldId id="433" r:id="rId20"/>
    <p:sldId id="434" r:id="rId21"/>
    <p:sldId id="435" r:id="rId22"/>
    <p:sldId id="426" r:id="rId23"/>
    <p:sldId id="436" r:id="rId24"/>
    <p:sldId id="4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: Shape 10" descr="Tag=AccentColor&#10;Flavor=Light&#10;Target=Fill">
            <a:extLst>
              <a:ext uri="{FF2B5EF4-FFF2-40B4-BE49-F238E27FC236}">
                <a16:creationId xmlns:a16="http://schemas.microsoft.com/office/drawing/2014/main" id="{F143D61A-A7DF-877B-1BE2-A8983EF7272C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10085"/>
      </p:ext>
    </p:extLst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31043"/>
      </p:ext>
    </p:extLst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29232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9949"/>
      </p:ext>
    </p:extLst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8527"/>
      </p:ext>
    </p:extLst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09595"/>
      </p:ext>
    </p:extLst>
  </p:cSld>
  <p:clrMapOvr>
    <a:masterClrMapping/>
  </p:clrMapOvr>
  <p:transition spd="slow">
    <p:fade thruBlk="1"/>
  </p:transition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59882"/>
      </p:ext>
    </p:extLst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83206"/>
      </p:ext>
    </p:extLst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08335"/>
      </p:ext>
    </p:extLst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38168"/>
      </p:ext>
    </p:extLst>
  </p:cSld>
  <p:clrMapOvr>
    <a:masterClrMapping/>
  </p:clrMapOvr>
  <p:transition spd="slow">
    <p:fade thruBlk="1"/>
  </p:transition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27687"/>
      </p:ext>
    </p:extLst>
  </p:cSld>
  <p:clrMapOvr>
    <a:masterClrMapping/>
  </p:clrMapOvr>
  <p:transition spd="slow">
    <p:fade thruBlk="1"/>
  </p:transition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827306"/>
      </p:ext>
    </p:extLst>
  </p:cSld>
  <p:clrMapOvr>
    <a:masterClrMapping/>
  </p:clrMapOvr>
  <p:transition spd="slow">
    <p:fade thruBlk="1"/>
  </p:transition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8079"/>
      </p:ext>
    </p:extLst>
  </p:cSld>
  <p:clrMapOvr>
    <a:masterClrMapping/>
  </p:clrMapOvr>
  <p:transition spd="slow">
    <p:fade thruBlk="1"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p:transition spd="slow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79755"/>
      </p:ext>
    </p:extLst>
  </p:cSld>
  <p:clrMapOvr>
    <a:masterClrMapping/>
  </p:clrMapOvr>
  <p:transition spd="slow">
    <p:fade thruBlk="1"/>
  </p:transition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02710"/>
      </p:ext>
    </p:extLst>
  </p:cSld>
  <p:clrMapOvr>
    <a:masterClrMapping/>
  </p:clrMapOvr>
  <p:transition spd="slow">
    <p:fade thruBlk="1"/>
  </p:transition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63980"/>
      </p:ext>
    </p:extLst>
  </p:cSld>
  <p:clrMapOvr>
    <a:masterClrMapping/>
  </p:clrMapOvr>
  <p:transition spd="slow">
    <p:fade thruBlk="1"/>
  </p:transition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25598"/>
      </p:ext>
    </p:extLst>
  </p:cSld>
  <p:clrMapOvr>
    <a:masterClrMapping/>
  </p:clrMapOvr>
  <p:transition spd="slow">
    <p:fade thruBlk="1"/>
  </p:transition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transition spd="slow">
    <p:fade thruBlk="1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6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ransition spd="slow">
    <p:fade thruBlk="1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2013010749@isec.pt" TargetMode="External"/><Relationship Id="rId2" Type="http://schemas.openxmlformats.org/officeDocument/2006/relationships/hyperlink" Target="mailto:a2020130403@isec.pt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SDevelop/SwarmPackagePy/tree/master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cikit-learn.org/stable/supervised_learning.html#supervised-learning" TargetMode="External"/><Relationship Id="rId5" Type="http://schemas.openxmlformats.org/officeDocument/2006/relationships/hyperlink" Target="https://www.learnpython.org/" TargetMode="External"/><Relationship Id="rId4" Type="http://schemas.openxmlformats.org/officeDocument/2006/relationships/hyperlink" Target="https://moodle.isec.pt/moodle/course/view.php?id=2049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545450"/>
            <a:ext cx="8519656" cy="1373070"/>
          </a:xfrm>
        </p:spPr>
        <p:txBody>
          <a:bodyPr/>
          <a:lstStyle/>
          <a:p>
            <a:pPr algn="l"/>
            <a:r>
              <a:rPr lang="en-US" sz="6600" dirty="0">
                <a:solidFill>
                  <a:srgbClr val="ECECF1"/>
                </a:solidFill>
                <a:latin typeface="Amasis MT Pro Black" panose="02040A04050005020304" pitchFamily="18" charset="0"/>
              </a:rPr>
              <a:t>FASE III - PROJETO</a:t>
            </a:r>
            <a:endParaRPr lang="en-US" sz="6600" dirty="0"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5616"/>
            <a:ext cx="5630831" cy="83238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Dinis Meireles de Sousa Falcão / </a:t>
            </a:r>
            <a:r>
              <a:rPr lang="en-US" sz="1400" b="1" u="sng" kern="100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a2020130403@isec.pt</a:t>
            </a:r>
            <a:endParaRPr lang="pt-PT" sz="1400" kern="100" dirty="0">
              <a:solidFill>
                <a:srgbClr val="002060"/>
              </a:solidFill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Kevin Fernando Pereira Rodrigues / </a:t>
            </a:r>
            <a:r>
              <a:rPr lang="en-US" sz="1400" b="1" u="sng" kern="100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a2013010749@isec.pt</a:t>
            </a:r>
            <a:endParaRPr lang="pt-PT" sz="1400" kern="100" dirty="0">
              <a:solidFill>
                <a:srgbClr val="002060"/>
              </a:solidFill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F9A35B-201D-475B-AF46-F1DBD27978FE}"/>
              </a:ext>
            </a:extLst>
          </p:cNvPr>
          <p:cNvSpPr txBox="1"/>
          <p:nvPr/>
        </p:nvSpPr>
        <p:spPr>
          <a:xfrm>
            <a:off x="680322" y="3918520"/>
            <a:ext cx="45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Inteligência Computacional 2023/2024</a:t>
            </a:r>
          </a:p>
          <a:p>
            <a:endParaRPr lang="pt-PT" sz="1200" dirty="0">
              <a:latin typeface="Amasis MT Pro Black" panose="02040A04050005020304" pitchFamily="18" charset="0"/>
            </a:endParaRPr>
          </a:p>
          <a:p>
            <a:r>
              <a:rPr lang="pt-PT" sz="1200" dirty="0">
                <a:latin typeface="Amasis MT Pro Black" panose="02040A04050005020304" pitchFamily="18" charset="0"/>
              </a:rPr>
              <a:t>Licenciatura em Engenharia Informática</a:t>
            </a:r>
          </a:p>
        </p:txBody>
      </p:sp>
      <p:pic>
        <p:nvPicPr>
          <p:cNvPr id="5" name="Imagem 4" descr="Uma imagem com Tipo de letra, Gráficos, logótipo, texto&#10;&#10;Descrição gerada automaticamente">
            <a:extLst>
              <a:ext uri="{FF2B5EF4-FFF2-40B4-BE49-F238E27FC236}">
                <a16:creationId xmlns:a16="http://schemas.microsoft.com/office/drawing/2014/main" id="{C795124A-290D-45AD-A18F-97E1A15BDE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558" y="3006763"/>
            <a:ext cx="1752600" cy="701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37C4-11EA-443E-B342-0AE10420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Apresentação da Arquitetura do Código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A0FF9-4537-46DB-83B3-129E030D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9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960C3C-503A-44CF-94FC-07C700ACA987}"/>
              </a:ext>
            </a:extLst>
          </p:cNvPr>
          <p:cNvSpPr txBox="1"/>
          <p:nvPr/>
        </p:nvSpPr>
        <p:spPr>
          <a:xfrm rot="16200000">
            <a:off x="344155" y="4477069"/>
            <a:ext cx="353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Figura 2 – Diagrama de Classes </a:t>
            </a:r>
          </a:p>
        </p:txBody>
      </p:sp>
      <p:pic>
        <p:nvPicPr>
          <p:cNvPr id="8" name="Imagem 7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EB8D722D-D07E-4366-A65F-EC13715871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61" y="2293555"/>
            <a:ext cx="6475579" cy="40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87080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37C4-11EA-443E-B342-0AE10420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masis MT Pro Black" panose="02040A04050005020304" pitchFamily="18" charset="0"/>
              </a:rPr>
              <a:t>Descrição da Implementação de Algoritmos</a:t>
            </a:r>
            <a:endParaRPr lang="pt-PT" sz="320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A0FF9-4537-46DB-83B3-129E030D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10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CC5D8CD1-A48A-41F4-8E52-DF895378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061137" cy="4171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sz="1400" dirty="0">
                <a:latin typeface="Amasis MT Pro Black" panose="02040A04050005020304" pitchFamily="18" charset="0"/>
              </a:rPr>
              <a:t>TREINO: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4, Número de Imagens: 102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1, Número de Imagens: 86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3, Número de Imagens: 86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2, Número de Imagens: 84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6, Número de Imagens: 77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5, Número de Imagens: 75</a:t>
            </a:r>
          </a:p>
          <a:p>
            <a:pPr lvl="1"/>
            <a:r>
              <a:rPr lang="pt-PT" sz="1200" dirty="0">
                <a:latin typeface="Amasis MT Pro Black" panose="02040A04050005020304" pitchFamily="18" charset="0"/>
              </a:rPr>
              <a:t>TOTAL: 510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sz="1400" dirty="0">
                <a:latin typeface="Amasis MT Pro Black" panose="02040A04050005020304" pitchFamily="18" charset="0"/>
              </a:rPr>
              <a:t>VALIDAÇÃO: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1, Número de Imagens: 38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5, Número de Imagens: 34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4, Número de Imagens: 34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3, Número de Imagens: 24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2, Número de Imagens: 23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6, Número de Imagens: 18</a:t>
            </a:r>
          </a:p>
          <a:p>
            <a:pPr lvl="1"/>
            <a:r>
              <a:rPr lang="pt-PT" sz="1200" dirty="0">
                <a:latin typeface="Amasis MT Pro Black" panose="02040A04050005020304" pitchFamily="18" charset="0"/>
              </a:rPr>
              <a:t>TOTAL: 171</a:t>
            </a:r>
          </a:p>
        </p:txBody>
      </p:sp>
      <p:sp>
        <p:nvSpPr>
          <p:cNvPr id="13" name="Marcador de Posição de Conteúdo 6">
            <a:extLst>
              <a:ext uri="{FF2B5EF4-FFF2-40B4-BE49-F238E27FC236}">
                <a16:creationId xmlns:a16="http://schemas.microsoft.com/office/drawing/2014/main" id="{E324D1FB-B2FF-435F-9FCF-DAEEAB874829}"/>
              </a:ext>
            </a:extLst>
          </p:cNvPr>
          <p:cNvSpPr txBox="1">
            <a:spLocks/>
          </p:cNvSpPr>
          <p:nvPr/>
        </p:nvSpPr>
        <p:spPr>
          <a:xfrm>
            <a:off x="6211545" y="2336873"/>
            <a:ext cx="606113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PT" sz="1400" dirty="0">
                <a:latin typeface="Amasis MT Pro Black" panose="02040A04050005020304" pitchFamily="18" charset="0"/>
              </a:rPr>
              <a:t>TESTE: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4, Número de Imagens: 31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3, Número de Imagens: 30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5, Número de Imagens: 29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1, Número de Imagens: 29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6, Número de Imagens: 28</a:t>
            </a:r>
          </a:p>
          <a:p>
            <a:pPr lvl="1"/>
            <a:r>
              <a:rPr lang="pt-PT" sz="1200" dirty="0" err="1">
                <a:latin typeface="Amasis MT Pro Black" panose="02040A04050005020304" pitchFamily="18" charset="0"/>
              </a:rPr>
              <a:t>Label</a:t>
            </a:r>
            <a:r>
              <a:rPr lang="pt-PT" sz="1200" dirty="0">
                <a:latin typeface="Amasis MT Pro Black" panose="02040A04050005020304" pitchFamily="18" charset="0"/>
              </a:rPr>
              <a:t>: 2, Número de Imagens: 24</a:t>
            </a:r>
          </a:p>
          <a:p>
            <a:pPr lvl="1"/>
            <a:r>
              <a:rPr lang="pt-PT" sz="1200" dirty="0">
                <a:latin typeface="Amasis MT Pro Black" panose="02040A04050005020304" pitchFamily="18" charset="0"/>
              </a:rPr>
              <a:t>TOTAL: 171</a:t>
            </a:r>
          </a:p>
        </p:txBody>
      </p:sp>
    </p:spTree>
    <p:extLst>
      <p:ext uri="{BB962C8B-B14F-4D97-AF65-F5344CB8AC3E}">
        <p14:creationId xmlns:p14="http://schemas.microsoft.com/office/powerpoint/2010/main" val="962673243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37C4-11EA-443E-B342-0AE10420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masis MT Pro Black" panose="02040A04050005020304" pitchFamily="18" charset="0"/>
              </a:rPr>
              <a:t>Descrição da Implementação de Algoritmos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7F3BC5-7D71-4096-8FE5-5BBC9C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80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O código desenvolvido em “faseIIIPSOcruzada.py” implementa o algoritmo de otimização PSO para ajustar dois </a:t>
            </a:r>
            <a:r>
              <a:rPr lang="pt-PT" sz="1400" dirty="0" err="1">
                <a:latin typeface="Amasis MT Pro Black" panose="02040A04050005020304" pitchFamily="18" charset="0"/>
              </a:rPr>
              <a:t>hiper-parâmetros</a:t>
            </a:r>
            <a:r>
              <a:rPr lang="pt-PT" sz="1400" dirty="0">
                <a:latin typeface="Amasis MT Pro Black" panose="02040A04050005020304" pitchFamily="18" charset="0"/>
              </a:rPr>
              <a:t> de uma rede neuronal </a:t>
            </a:r>
            <a:r>
              <a:rPr lang="pt-PT" sz="1400" dirty="0" err="1">
                <a:latin typeface="Amasis MT Pro Black" panose="02040A04050005020304" pitchFamily="18" charset="0"/>
              </a:rPr>
              <a:t>convolucional</a:t>
            </a:r>
            <a:r>
              <a:rPr lang="pt-PT" sz="1400" dirty="0">
                <a:latin typeface="Amasis MT Pro Black" panose="02040A04050005020304" pitchFamily="18" charset="0"/>
              </a:rPr>
              <a:t> (CNN) baseada na arquitetura VGG16.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A0FF9-4537-46DB-83B3-129E030D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16BFF7-7761-43C7-87AB-D78F9A7F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81" y="3184467"/>
            <a:ext cx="4971394" cy="3440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B9EB01-052A-4D67-B415-88717E3E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47" y="3705374"/>
            <a:ext cx="4244708" cy="8687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41F4281-D38A-476B-BC80-E1D711A64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00" y="5075983"/>
            <a:ext cx="5685013" cy="10287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BBD831-FC4C-4629-BC6A-B5E739D4F785}"/>
              </a:ext>
            </a:extLst>
          </p:cNvPr>
          <p:cNvSpPr txBox="1"/>
          <p:nvPr/>
        </p:nvSpPr>
        <p:spPr>
          <a:xfrm>
            <a:off x="1392847" y="4573277"/>
            <a:ext cx="316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Figura 3 - </a:t>
            </a:r>
            <a:r>
              <a:rPr lang="pt-PT" sz="1200" dirty="0" err="1">
                <a:latin typeface="Amasis MT Pro Black" panose="02040A04050005020304" pitchFamily="18" charset="0"/>
              </a:rPr>
              <a:t>KFold</a:t>
            </a:r>
            <a:endParaRPr lang="pt-PT" sz="1200" dirty="0">
              <a:latin typeface="Amasis MT Pro Black" panose="02040A040500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8154BB-78A8-48AE-963C-7FECA0C4DE34}"/>
              </a:ext>
            </a:extLst>
          </p:cNvPr>
          <p:cNvSpPr txBox="1"/>
          <p:nvPr/>
        </p:nvSpPr>
        <p:spPr>
          <a:xfrm rot="16200000">
            <a:off x="4629754" y="3129949"/>
            <a:ext cx="316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Figura 4 - </a:t>
            </a:r>
            <a:r>
              <a:rPr lang="pt-PT" sz="1200" dirty="0" err="1">
                <a:latin typeface="Amasis MT Pro Black" panose="02040A04050005020304" pitchFamily="18" charset="0"/>
              </a:rPr>
              <a:t>evaluate</a:t>
            </a:r>
            <a:endParaRPr lang="pt-PT" sz="1200" dirty="0">
              <a:latin typeface="Amasis MT Pro Black" panose="02040A040500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3192F4-EA3A-4BC2-A2E3-136D4FC11BA7}"/>
              </a:ext>
            </a:extLst>
          </p:cNvPr>
          <p:cNvSpPr txBox="1"/>
          <p:nvPr/>
        </p:nvSpPr>
        <p:spPr>
          <a:xfrm>
            <a:off x="289100" y="6125913"/>
            <a:ext cx="316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Figura 5 - PSO</a:t>
            </a:r>
          </a:p>
        </p:txBody>
      </p:sp>
    </p:spTree>
    <p:extLst>
      <p:ext uri="{BB962C8B-B14F-4D97-AF65-F5344CB8AC3E}">
        <p14:creationId xmlns:p14="http://schemas.microsoft.com/office/powerpoint/2010/main" val="3098347620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37C4-11EA-443E-B342-0AE10420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Amasis MT Pro Black" panose="02040A04050005020304" pitchFamily="18" charset="0"/>
              </a:rPr>
              <a:t>Descrição da Implementação de Algoritmos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7F3BC5-7D71-4096-8FE5-5BBC9C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80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O código desenvolvido em “faseIIISearch.py” implementa os algoritmos de </a:t>
            </a:r>
            <a:r>
              <a:rPr lang="pt-PT" sz="1400" dirty="0" err="1">
                <a:latin typeface="Amasis MT Pro Black" panose="02040A04050005020304" pitchFamily="18" charset="0"/>
              </a:rPr>
              <a:t>Grid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Search</a:t>
            </a:r>
            <a:r>
              <a:rPr lang="pt-PT" sz="1400" dirty="0">
                <a:latin typeface="Amasis MT Pro Black" panose="02040A04050005020304" pitchFamily="18" charset="0"/>
              </a:rPr>
              <a:t> e </a:t>
            </a:r>
            <a:r>
              <a:rPr lang="pt-PT" sz="1400" dirty="0" err="1">
                <a:latin typeface="Amasis MT Pro Black" panose="02040A04050005020304" pitchFamily="18" charset="0"/>
              </a:rPr>
              <a:t>Random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Search</a:t>
            </a:r>
            <a:r>
              <a:rPr lang="pt-PT" sz="1400" dirty="0">
                <a:latin typeface="Amasis MT Pro Black" panose="02040A04050005020304" pitchFamily="18" charset="0"/>
              </a:rPr>
              <a:t> para ajustar dois </a:t>
            </a:r>
            <a:r>
              <a:rPr lang="pt-PT" sz="1400" dirty="0" err="1">
                <a:latin typeface="Amasis MT Pro Black" panose="02040A04050005020304" pitchFamily="18" charset="0"/>
              </a:rPr>
              <a:t>hiper-parâmetros</a:t>
            </a:r>
            <a:r>
              <a:rPr lang="pt-PT" sz="1400" dirty="0">
                <a:latin typeface="Amasis MT Pro Black" panose="02040A04050005020304" pitchFamily="18" charset="0"/>
              </a:rPr>
              <a:t> de uma rede neuronal </a:t>
            </a:r>
            <a:r>
              <a:rPr lang="pt-PT" sz="1400" dirty="0" err="1">
                <a:latin typeface="Amasis MT Pro Black" panose="02040A04050005020304" pitchFamily="18" charset="0"/>
              </a:rPr>
              <a:t>convolucional</a:t>
            </a:r>
            <a:r>
              <a:rPr lang="pt-PT" sz="1400" dirty="0">
                <a:latin typeface="Amasis MT Pro Black" panose="02040A04050005020304" pitchFamily="18" charset="0"/>
              </a:rPr>
              <a:t> (CNN) baseada na arquitetura VGG16.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A0FF9-4537-46DB-83B3-129E030D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BBD831-FC4C-4629-BC6A-B5E739D4F785}"/>
              </a:ext>
            </a:extLst>
          </p:cNvPr>
          <p:cNvSpPr txBox="1"/>
          <p:nvPr/>
        </p:nvSpPr>
        <p:spPr>
          <a:xfrm>
            <a:off x="4535597" y="3402184"/>
            <a:ext cx="316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Figura 7 - </a:t>
            </a:r>
            <a:r>
              <a:rPr lang="pt-PT" sz="1200" dirty="0" err="1">
                <a:latin typeface="Amasis MT Pro Black" panose="02040A04050005020304" pitchFamily="18" charset="0"/>
              </a:rPr>
              <a:t>Grid</a:t>
            </a:r>
            <a:endParaRPr lang="pt-PT" sz="1200" dirty="0">
              <a:latin typeface="Amasis MT Pro Black" panose="02040A040500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8154BB-78A8-48AE-963C-7FECA0C4DE34}"/>
              </a:ext>
            </a:extLst>
          </p:cNvPr>
          <p:cNvSpPr txBox="1"/>
          <p:nvPr/>
        </p:nvSpPr>
        <p:spPr>
          <a:xfrm rot="16200000">
            <a:off x="4780818" y="3572074"/>
            <a:ext cx="316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Figura 8 - </a:t>
            </a:r>
            <a:r>
              <a:rPr lang="pt-PT" sz="1200" dirty="0" err="1">
                <a:latin typeface="Amasis MT Pro Black" panose="02040A04050005020304" pitchFamily="18" charset="0"/>
              </a:rPr>
              <a:t>Random</a:t>
            </a:r>
            <a:endParaRPr lang="pt-PT" sz="1200" dirty="0">
              <a:latin typeface="Amasis MT Pro Black" panose="02040A040500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3192F4-EA3A-4BC2-A2E3-136D4FC11BA7}"/>
              </a:ext>
            </a:extLst>
          </p:cNvPr>
          <p:cNvSpPr txBox="1"/>
          <p:nvPr/>
        </p:nvSpPr>
        <p:spPr>
          <a:xfrm rot="16200000">
            <a:off x="-1053604" y="4941404"/>
            <a:ext cx="316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Figura 6 - Grelha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1F7408-0188-44CD-BC41-226CF779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5" y="5206185"/>
            <a:ext cx="5517358" cy="14555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DFF3DB8-CB45-413E-8260-D9DA281A9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6" y="3673871"/>
            <a:ext cx="5727701" cy="134996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476645-45D2-465A-B978-FF6A93A27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743" y="3710574"/>
            <a:ext cx="5287533" cy="20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76976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EFF-3833-40D7-A70D-054F1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100" dirty="0">
                <a:latin typeface="Amasis MT Pro Black" panose="02040A04050005020304" pitchFamily="18" charset="0"/>
              </a:rPr>
              <a:t>Análise dos Resultados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69885-BE62-4033-A9CB-43A9BE9B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VGG16 (default):</a:t>
            </a:r>
            <a:endParaRPr lang="pt-PT" sz="1400" u="sng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camadas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ocultas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256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ativação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Taxa de Dropout: 0.5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classes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ativação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SoftMax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no Conjunto de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treino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0.9882 = 98.82%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no Conjunto de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Validação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0.8713 = 87.13%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 no Conjunto de Teste: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0.8771 = 87.71%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BFFA4A-AE4D-4073-A4CE-E7FA3EF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91A298-5781-415A-AD55-4DA2E57E0A55}"/>
              </a:ext>
            </a:extLst>
          </p:cNvPr>
          <p:cNvSpPr txBox="1"/>
          <p:nvPr/>
        </p:nvSpPr>
        <p:spPr>
          <a:xfrm>
            <a:off x="8799876" y="4619077"/>
            <a:ext cx="2236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9 - Resultados</a:t>
            </a:r>
          </a:p>
        </p:txBody>
      </p:sp>
      <p:pic>
        <p:nvPicPr>
          <p:cNvPr id="11" name="Imagem 10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A6A7845D-5A52-4F51-AA7A-554229A927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85" y="2346722"/>
            <a:ext cx="5943600" cy="22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88265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EFF-3833-40D7-A70D-054F1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100" dirty="0">
                <a:latin typeface="Amasis MT Pro Black" panose="02040A04050005020304" pitchFamily="18" charset="0"/>
              </a:rPr>
              <a:t>Análise dos Resultados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69885-BE62-4033-A9CB-43A9BE9B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VGG16 (PSO com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validação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cruzada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pt-PT" sz="1400" u="sng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camads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ocultas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165.35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ativação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Taxa de Dropout: 0.3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classes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ativação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SoftMax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 </a:t>
            </a:r>
            <a:r>
              <a:rPr lang="pt-PT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Conjunto de Treino:</a:t>
            </a:r>
            <a:r>
              <a:rPr lang="pt-PT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0.9975 = 99.75%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 </a:t>
            </a:r>
            <a:r>
              <a:rPr lang="pt-PT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Conjunto de Validação:</a:t>
            </a:r>
            <a:r>
              <a:rPr lang="pt-PT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1.0000 = 100%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Conjunto de Teste:</a:t>
            </a:r>
            <a:r>
              <a:rPr lang="pt-PT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0.9240 = 92.40%</a:t>
            </a: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BFFA4A-AE4D-4073-A4CE-E7FA3EF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91A298-5781-415A-AD55-4DA2E57E0A55}"/>
              </a:ext>
            </a:extLst>
          </p:cNvPr>
          <p:cNvSpPr txBox="1"/>
          <p:nvPr/>
        </p:nvSpPr>
        <p:spPr>
          <a:xfrm>
            <a:off x="8799876" y="4619077"/>
            <a:ext cx="2236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10 - Resultados</a:t>
            </a:r>
          </a:p>
        </p:txBody>
      </p:sp>
      <p:pic>
        <p:nvPicPr>
          <p:cNvPr id="7" name="Imagem 6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876F935A-8667-4EF8-A1CA-1C23301C5E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97" y="3301633"/>
            <a:ext cx="6433088" cy="13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43415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EFF-3833-40D7-A70D-054F1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100" dirty="0">
                <a:latin typeface="Amasis MT Pro Black" panose="02040A04050005020304" pitchFamily="18" charset="0"/>
              </a:rPr>
              <a:t>Análise dos Resultados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69885-BE62-4033-A9CB-43A9BE9B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VGG16 (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Grelha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pt-PT" sz="1400" u="sng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camads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ocultas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256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ativação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Taxa de Dropout: 0.2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classes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ativação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SoftMax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conjunto de Teste:</a:t>
            </a:r>
            <a:r>
              <a:rPr lang="pt-PT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0.9006 = 90.06%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 Score:</a:t>
            </a:r>
            <a:r>
              <a:rPr lang="pt-PT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0.9005848169326782</a:t>
            </a: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BFFA4A-AE4D-4073-A4CE-E7FA3EF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91A298-5781-415A-AD55-4DA2E57E0A55}"/>
              </a:ext>
            </a:extLst>
          </p:cNvPr>
          <p:cNvSpPr txBox="1"/>
          <p:nvPr/>
        </p:nvSpPr>
        <p:spPr>
          <a:xfrm>
            <a:off x="9275470" y="5120973"/>
            <a:ext cx="2236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11 - Resultados</a:t>
            </a:r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113CE4C-1565-42F5-B157-BAD155A068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59" y="2346722"/>
            <a:ext cx="587502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06391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4EFF-3833-40D7-A70D-054F17A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100" dirty="0">
                <a:latin typeface="Amasis MT Pro Black" panose="02040A04050005020304" pitchFamily="18" charset="0"/>
              </a:rPr>
              <a:t>Análise dos Resultados                                                                        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C69885-BE62-4033-A9CB-43A9BE9B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VGG16 (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Aleatória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pt-PT" sz="1400" u="sng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camads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ocultas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128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ativação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Taxa de Dropout: 0.2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classes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ativação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SoftMax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conjunto de Teste:</a:t>
            </a:r>
            <a:r>
              <a:rPr lang="pt-PT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0.9006 = 90.06%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 Score:</a:t>
            </a:r>
            <a:r>
              <a:rPr lang="pt-PT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0.9005848169326782 </a:t>
            </a:r>
          </a:p>
          <a:p>
            <a:pPr>
              <a:lnSpc>
                <a:spcPct val="150000"/>
              </a:lnSpc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BFFA4A-AE4D-4073-A4CE-E7FA3EF5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91A298-5781-415A-AD55-4DA2E57E0A55}"/>
              </a:ext>
            </a:extLst>
          </p:cNvPr>
          <p:cNvSpPr txBox="1"/>
          <p:nvPr/>
        </p:nvSpPr>
        <p:spPr>
          <a:xfrm>
            <a:off x="8889572" y="5518800"/>
            <a:ext cx="2236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Amasis MT Pro Black" panose="02040A04050005020304" pitchFamily="18" charset="0"/>
              </a:rPr>
              <a:t>Figura 12 - Resultados</a:t>
            </a:r>
          </a:p>
        </p:txBody>
      </p:sp>
      <p:pic>
        <p:nvPicPr>
          <p:cNvPr id="7" name="Imagem 6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2D5FA537-1261-4A1C-BA31-25D40BC506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81" y="2632725"/>
            <a:ext cx="5207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4385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C7EC6-AF6A-4C73-988C-016C82A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C33377-58BC-4D3E-BE73-FE6EAAE7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644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Resultados da Fase I:</a:t>
            </a:r>
          </a:p>
          <a:p>
            <a:pPr lvl="1"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Número de neurónios:</a:t>
            </a:r>
            <a:r>
              <a:rPr lang="pt-PT" sz="1400" dirty="0">
                <a:latin typeface="Amasis MT Pro Black" panose="02040A04050005020304" pitchFamily="18" charset="0"/>
              </a:rPr>
              <a:t> 300</a:t>
            </a:r>
          </a:p>
          <a:p>
            <a:pPr lvl="1">
              <a:lnSpc>
                <a:spcPct val="150000"/>
              </a:lnSpc>
            </a:pPr>
            <a:r>
              <a:rPr lang="pt-PT" sz="1400" u="sng" dirty="0" err="1">
                <a:latin typeface="Amasis MT Pro Black" panose="02040A04050005020304" pitchFamily="18" charset="0"/>
              </a:rPr>
              <a:t>Accuracy</a:t>
            </a:r>
            <a:r>
              <a:rPr lang="pt-PT" sz="1400" u="sng" dirty="0">
                <a:latin typeface="Amasis MT Pro Black" panose="02040A04050005020304" pitchFamily="18" charset="0"/>
              </a:rPr>
              <a:t>:</a:t>
            </a:r>
            <a:r>
              <a:rPr lang="pt-PT" sz="1400" dirty="0">
                <a:latin typeface="Amasis MT Pro Black" panose="02040A04050005020304" pitchFamily="18" charset="0"/>
              </a:rPr>
              <a:t> 40.00%</a:t>
            </a:r>
          </a:p>
          <a:p>
            <a:pPr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Resultados da Fase II:</a:t>
            </a:r>
          </a:p>
          <a:p>
            <a:pPr lvl="1"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Número de neurónios da camada 1:</a:t>
            </a:r>
            <a:r>
              <a:rPr lang="pt-PT" sz="1400" dirty="0">
                <a:latin typeface="Amasis MT Pro Black" panose="02040A04050005020304" pitchFamily="18" charset="0"/>
              </a:rPr>
              <a:t> 147</a:t>
            </a:r>
          </a:p>
          <a:p>
            <a:pPr lvl="1"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Número de neurónios da camada 2:</a:t>
            </a:r>
            <a:r>
              <a:rPr lang="pt-PT" sz="1400" dirty="0">
                <a:latin typeface="Amasis MT Pro Black" panose="02040A04050005020304" pitchFamily="18" charset="0"/>
              </a:rPr>
              <a:t> 193</a:t>
            </a:r>
          </a:p>
          <a:p>
            <a:pPr lvl="1">
              <a:lnSpc>
                <a:spcPct val="150000"/>
              </a:lnSpc>
            </a:pPr>
            <a:r>
              <a:rPr lang="pt-PT" sz="1400" u="sng" dirty="0" err="1">
                <a:latin typeface="Amasis MT Pro Black" panose="02040A04050005020304" pitchFamily="18" charset="0"/>
              </a:rPr>
              <a:t>Accuracy</a:t>
            </a:r>
            <a:r>
              <a:rPr lang="pt-PT" sz="1400" u="sng" dirty="0">
                <a:latin typeface="Amasis MT Pro Black" panose="02040A04050005020304" pitchFamily="18" charset="0"/>
              </a:rPr>
              <a:t>:</a:t>
            </a:r>
            <a:r>
              <a:rPr lang="pt-PT" sz="1400" dirty="0">
                <a:latin typeface="Amasis MT Pro Black" panose="02040A04050005020304" pitchFamily="18" charset="0"/>
              </a:rPr>
              <a:t> 55.58%</a:t>
            </a:r>
          </a:p>
          <a:p>
            <a:pPr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Conclusão da Fase II:</a:t>
            </a:r>
            <a:r>
              <a:rPr lang="pt-PT" sz="1400" dirty="0">
                <a:latin typeface="Amasis MT Pro Black" panose="02040A04050005020304" pitchFamily="18" charset="0"/>
              </a:rPr>
              <a:t> Aumento de 14.10%, melhoria da eficácia da rede neuronal.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8EC2DC-7E10-43EF-9DB0-72933476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5070431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C7EC6-AF6A-4C73-988C-016C82A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C33377-58BC-4D3E-BE73-FE6EAAE7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644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Resultados da Fase III:</a:t>
            </a:r>
          </a:p>
          <a:p>
            <a:pPr lvl="1"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Número de neurónios da camada 1:</a:t>
            </a:r>
            <a:r>
              <a:rPr lang="pt-PT" sz="1400" dirty="0">
                <a:latin typeface="Amasis MT Pro Black" panose="02040A04050005020304" pitchFamily="18" charset="0"/>
              </a:rPr>
              <a:t> 165</a:t>
            </a:r>
          </a:p>
          <a:p>
            <a:pPr lvl="1">
              <a:lnSpc>
                <a:spcPct val="150000"/>
              </a:lnSpc>
            </a:pPr>
            <a:r>
              <a:rPr lang="pt-PT" sz="1400" u="sng" dirty="0">
                <a:latin typeface="Amasis MT Pro Black" panose="02040A04050005020304" pitchFamily="18" charset="0"/>
              </a:rPr>
              <a:t>Taxa de </a:t>
            </a:r>
            <a:r>
              <a:rPr lang="pt-PT" sz="1400" u="sng" dirty="0" err="1">
                <a:latin typeface="Amasis MT Pro Black" panose="02040A04050005020304" pitchFamily="18" charset="0"/>
              </a:rPr>
              <a:t>Dropout</a:t>
            </a:r>
            <a:r>
              <a:rPr lang="pt-PT" sz="1400" u="sng" dirty="0">
                <a:latin typeface="Amasis MT Pro Black" panose="02040A04050005020304" pitchFamily="18" charset="0"/>
              </a:rPr>
              <a:t>:</a:t>
            </a:r>
            <a:r>
              <a:rPr lang="pt-PT" sz="1400" dirty="0">
                <a:latin typeface="Amasis MT Pro Black" panose="02040A04050005020304" pitchFamily="18" charset="0"/>
              </a:rPr>
              <a:t> 0.3</a:t>
            </a:r>
          </a:p>
          <a:p>
            <a:pPr lvl="1">
              <a:lnSpc>
                <a:spcPct val="150000"/>
              </a:lnSpc>
            </a:pPr>
            <a:r>
              <a:rPr lang="pt-PT" sz="1400" u="sng" dirty="0" err="1">
                <a:latin typeface="Amasis MT Pro Black" panose="02040A04050005020304" pitchFamily="18" charset="0"/>
              </a:rPr>
              <a:t>Accuracy</a:t>
            </a:r>
            <a:r>
              <a:rPr lang="pt-PT" sz="1400" u="sng" dirty="0">
                <a:latin typeface="Amasis MT Pro Black" panose="02040A04050005020304" pitchFamily="18" charset="0"/>
              </a:rPr>
              <a:t>:</a:t>
            </a:r>
            <a:r>
              <a:rPr lang="pt-PT" sz="1400" dirty="0">
                <a:latin typeface="Amasis MT Pro Black" panose="02040A04050005020304" pitchFamily="18" charset="0"/>
              </a:rPr>
              <a:t> 92.40% </a:t>
            </a:r>
          </a:p>
          <a:p>
            <a:pPr>
              <a:lnSpc>
                <a:spcPct val="150000"/>
              </a:lnSpc>
            </a:pPr>
            <a:r>
              <a:rPr lang="en-US" sz="1400" b="1" u="sng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Conclusão</a:t>
            </a:r>
            <a:r>
              <a:rPr lang="en-US" sz="1400" b="1" u="sng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 Final:</a:t>
            </a:r>
            <a:r>
              <a:rPr lang="en-US" sz="1400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Aumento</a:t>
            </a:r>
            <a:r>
              <a:rPr lang="en-US" sz="1400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 de </a:t>
            </a:r>
            <a:r>
              <a:rPr lang="en-US" sz="1400" b="1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cerca</a:t>
            </a:r>
            <a:r>
              <a:rPr lang="en-US" sz="1400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 de 37% da </a:t>
            </a:r>
            <a:r>
              <a:rPr lang="en-US" sz="1400" b="1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Fase</a:t>
            </a:r>
            <a:r>
              <a:rPr lang="en-US" sz="1400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 II para a </a:t>
            </a:r>
            <a:r>
              <a:rPr lang="en-US" sz="1400" b="1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Fase</a:t>
            </a:r>
            <a:r>
              <a:rPr lang="en-US" sz="1400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 III.</a:t>
            </a:r>
            <a:endParaRPr lang="pt-PT" sz="1400" dirty="0"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</a:pPr>
            <a:endParaRPr lang="pt-PT" sz="1000" u="sng" dirty="0">
              <a:latin typeface="Amasis MT Pro Black" panose="02040A040500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8EC2DC-7E10-43EF-9DB0-72933476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3467961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E8E8-7672-4A0C-BE7E-E22D780B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9E50C4-CFD2-4FA4-BBA0-CE0541C0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1"/>
            <a:ext cx="9613861" cy="608523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Descrição do Problema</a:t>
            </a:r>
          </a:p>
          <a:p>
            <a:pPr>
              <a:lnSpc>
                <a:spcPct val="20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Descrição das Metodologias Utilizadas</a:t>
            </a:r>
          </a:p>
          <a:p>
            <a:pPr>
              <a:lnSpc>
                <a:spcPct val="20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Apresentação da Arquitetura do Código</a:t>
            </a:r>
          </a:p>
          <a:p>
            <a:pPr>
              <a:lnSpc>
                <a:spcPct val="20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Descrição da Implementação dos Algoritmos                                                                                                  </a:t>
            </a:r>
          </a:p>
          <a:p>
            <a:pPr>
              <a:lnSpc>
                <a:spcPct val="20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Análise de Resultados</a:t>
            </a:r>
          </a:p>
          <a:p>
            <a:pPr>
              <a:lnSpc>
                <a:spcPct val="20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Conclusões</a:t>
            </a:r>
          </a:p>
          <a:p>
            <a:pPr>
              <a:lnSpc>
                <a:spcPct val="20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Bibliografia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D9D722-885B-4E3B-B81B-8F7C0DC5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5376337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C7EC6-AF6A-4C73-988C-016C82A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C33377-58BC-4D3E-BE73-FE6EAAE7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64439"/>
          </a:xfrm>
        </p:spPr>
        <p:txBody>
          <a:bodyPr>
            <a:normAutofit/>
          </a:bodyPr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pt-PT" sz="1400" u="sng" dirty="0">
                <a:latin typeface="Amasis MT Pro Black" panose="02040A04050005020304" pitchFamily="18" charset="0"/>
                <a:hlinkClick r:id="rId2"/>
              </a:rPr>
              <a:t>https://chat.openai.com/</a:t>
            </a:r>
            <a:endParaRPr lang="pt-PT" sz="1400" u="sng" dirty="0">
              <a:latin typeface="Amasis MT Pro Black" panose="02040A04050005020304" pitchFamily="18" charset="0"/>
            </a:endParaRPr>
          </a:p>
          <a:p>
            <a:pPr marL="400050" indent="-400050">
              <a:lnSpc>
                <a:spcPct val="250000"/>
              </a:lnSpc>
              <a:buAutoNum type="romanUcPeriod" startAt="2"/>
            </a:pPr>
            <a:r>
              <a:rPr lang="pt-PT" sz="1400" u="sng" dirty="0">
                <a:latin typeface="Amasis MT Pro Black" panose="02040A04050005020304" pitchFamily="18" charset="0"/>
                <a:hlinkClick r:id="rId3"/>
              </a:rPr>
              <a:t>https://github.com/SISDevelop/SwarmPackagePy/tree/master</a:t>
            </a:r>
            <a:endParaRPr lang="pt-PT" sz="1400" u="sng" dirty="0">
              <a:latin typeface="Amasis MT Pro Black" panose="02040A04050005020304" pitchFamily="18" charset="0"/>
            </a:endParaRPr>
          </a:p>
          <a:p>
            <a:pPr marL="400050" indent="-400050">
              <a:lnSpc>
                <a:spcPct val="250000"/>
              </a:lnSpc>
              <a:buAutoNum type="romanUcPeriod" startAt="3"/>
            </a:pPr>
            <a:r>
              <a:rPr lang="pt-PT" sz="1400" u="sng" dirty="0">
                <a:latin typeface="Amasis MT Pro Black" panose="02040A04050005020304" pitchFamily="18" charset="0"/>
                <a:hlinkClick r:id="rId4"/>
              </a:rPr>
              <a:t>https://moodle.isec.pt/moodle/course/view.php?id=20497</a:t>
            </a:r>
            <a:endParaRPr lang="pt-PT" sz="1400" u="sng" dirty="0">
              <a:latin typeface="Amasis MT Pro Black" panose="02040A04050005020304" pitchFamily="18" charset="0"/>
            </a:endParaRPr>
          </a:p>
          <a:p>
            <a:pPr marL="400050" indent="-400050">
              <a:lnSpc>
                <a:spcPct val="250000"/>
              </a:lnSpc>
              <a:buAutoNum type="romanUcPeriod" startAt="4"/>
            </a:pPr>
            <a:r>
              <a:rPr lang="pt-PT" sz="1400" u="sng" dirty="0">
                <a:latin typeface="Amasis MT Pro Black" panose="02040A04050005020304" pitchFamily="18" charset="0"/>
                <a:hlinkClick r:id="rId5"/>
              </a:rPr>
              <a:t>https://www.learnpython.org/</a:t>
            </a:r>
            <a:endParaRPr lang="pt-PT" sz="1400" u="sng" dirty="0">
              <a:latin typeface="Amasis MT Pro Black" panose="02040A04050005020304" pitchFamily="18" charset="0"/>
            </a:endParaRPr>
          </a:p>
          <a:p>
            <a:pPr marL="400050" indent="-400050">
              <a:lnSpc>
                <a:spcPct val="250000"/>
              </a:lnSpc>
              <a:buAutoNum type="romanUcPeriod" startAt="5"/>
            </a:pPr>
            <a:r>
              <a:rPr lang="pt-PT" sz="1400" u="sng" dirty="0">
                <a:latin typeface="Amasis MT Pro Black" panose="02040A04050005020304" pitchFamily="18" charset="0"/>
                <a:hlinkClick r:id="rId6"/>
              </a:rPr>
              <a:t>https://scikit-learn.org/stable/supervised_learning.html#supervised-learning</a:t>
            </a:r>
            <a:endParaRPr lang="pt-PT" sz="1400" u="sng" dirty="0"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</a:pPr>
            <a:endParaRPr lang="pt-PT" sz="1000" u="sng" dirty="0">
              <a:latin typeface="Amasis MT Pro Black" panose="02040A040500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8EC2DC-7E10-43EF-9DB0-72933476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03093306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D5521-CCC0-4889-9C2D-99D03BB7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Descrição do Problema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05800-DDEA-4B7A-8093-B59D8644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6357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latin typeface="Amasis MT Pro Black" panose="02040A04050005020304" pitchFamily="18" charset="0"/>
              </a:rPr>
              <a:t>O objetivo desta fase do trabalho consiste na implementação e validação das metodologias de Aprendizagem automática, estudadas no âmbito da disciplina de Inteligência Computacional, a um caso de estudo real, analisado nas Fase I e II.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latin typeface="Amasis MT Pro Black" panose="02040A04050005020304" pitchFamily="18" charset="0"/>
              </a:rPr>
              <a:t>I.	Dividir dados em Treino/Validação e Teste;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latin typeface="Amasis MT Pro Black" panose="02040A04050005020304" pitchFamily="18" charset="0"/>
              </a:rPr>
              <a:t>II.	Ajustar a dimensão e balancear o “</a:t>
            </a:r>
            <a:r>
              <a:rPr lang="pt-PT" sz="1400" dirty="0" err="1">
                <a:latin typeface="Amasis MT Pro Black" panose="02040A04050005020304" pitchFamily="18" charset="0"/>
              </a:rPr>
              <a:t>dataset</a:t>
            </a:r>
            <a:r>
              <a:rPr lang="pt-PT" sz="1400" dirty="0">
                <a:latin typeface="Amasis MT Pro Black" panose="02040A04050005020304" pitchFamily="18" charset="0"/>
              </a:rPr>
              <a:t>”;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latin typeface="Amasis MT Pro Black" panose="02040A04050005020304" pitchFamily="18" charset="0"/>
              </a:rPr>
              <a:t>III.	Selecionar uma arquitetura pré-treinada (VGG16);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latin typeface="Amasis MT Pro Black" panose="02040A04050005020304" pitchFamily="18" charset="0"/>
              </a:rPr>
              <a:t>IV.	Definir uma rede densa para as “top </a:t>
            </a:r>
            <a:r>
              <a:rPr lang="pt-PT" sz="1400" dirty="0" err="1">
                <a:latin typeface="Amasis MT Pro Black" panose="02040A04050005020304" pitchFamily="18" charset="0"/>
              </a:rPr>
              <a:t>layers</a:t>
            </a:r>
            <a:r>
              <a:rPr lang="pt-PT" sz="1400" dirty="0">
                <a:latin typeface="Amasis MT Pro Black" panose="02040A04050005020304" pitchFamily="18" charset="0"/>
              </a:rPr>
              <a:t>”;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latin typeface="Amasis MT Pro Black" panose="02040A04050005020304" pitchFamily="18" charset="0"/>
              </a:rPr>
              <a:t>V.	Otimização de Híper-Parâmetros da rede densa;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latin typeface="Amasis MT Pro Black" panose="02040A04050005020304" pitchFamily="18" charset="0"/>
              </a:rPr>
              <a:t>VI.	Determinar melhor configuração de Híper-Parâmetros;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latin typeface="Amasis MT Pro Black" panose="02040A04050005020304" pitchFamily="18" charset="0"/>
              </a:rPr>
              <a:t>VII.	Anotar os dados em Excel e Análise dos mesmos.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950655-3081-4483-B6D8-9FBE7A79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0101961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F454-0913-4AC1-A27C-4A48C232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Descrição das Metodologias Utilizadas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DAA3D0-EFCB-48F2-A894-94AF8BD3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99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u="sng" dirty="0">
                <a:latin typeface="Amasis MT Pro Black" panose="02040A04050005020304" pitchFamily="18" charset="0"/>
              </a:rPr>
              <a:t>VGG16: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u="sng" dirty="0">
                <a:latin typeface="Amasis MT Pro Black" panose="02040A04050005020304" pitchFamily="18" charset="0"/>
              </a:rPr>
              <a:t>Visual </a:t>
            </a:r>
            <a:r>
              <a:rPr lang="pt-PT" sz="1400" u="sng" dirty="0" err="1">
                <a:latin typeface="Amasis MT Pro Black" panose="02040A04050005020304" pitchFamily="18" charset="0"/>
              </a:rPr>
              <a:t>Geometry</a:t>
            </a:r>
            <a:r>
              <a:rPr lang="pt-PT" sz="1400" u="sng" dirty="0">
                <a:latin typeface="Amasis MT Pro Black" panose="02040A04050005020304" pitchFamily="18" charset="0"/>
              </a:rPr>
              <a:t> </a:t>
            </a:r>
            <a:r>
              <a:rPr lang="pt-PT" sz="1400" u="sng" dirty="0" err="1">
                <a:latin typeface="Amasis MT Pro Black" panose="02040A04050005020304" pitchFamily="18" charset="0"/>
              </a:rPr>
              <a:t>Group</a:t>
            </a:r>
            <a:r>
              <a:rPr lang="pt-PT" sz="1400" u="sng" dirty="0">
                <a:latin typeface="Amasis MT Pro Black" panose="02040A04050005020304" pitchFamily="18" charset="0"/>
              </a:rPr>
              <a:t> 16</a:t>
            </a:r>
            <a:r>
              <a:rPr lang="pt-PT" sz="1400" dirty="0">
                <a:latin typeface="Amasis MT Pro Black" panose="02040A04050005020304" pitchFamily="18" charset="0"/>
              </a:rPr>
              <a:t>, é uma arquitetura de rede neural </a:t>
            </a:r>
            <a:r>
              <a:rPr lang="pt-PT" sz="1400" dirty="0" err="1">
                <a:latin typeface="Amasis MT Pro Black" panose="02040A04050005020304" pitchFamily="18" charset="0"/>
              </a:rPr>
              <a:t>convolucional</a:t>
            </a:r>
            <a:r>
              <a:rPr lang="pt-PT" sz="1400" dirty="0">
                <a:latin typeface="Amasis MT Pro Black" panose="02040A04050005020304" pitchFamily="18" charset="0"/>
              </a:rPr>
              <a:t> profundamente desenvolvida para tarefas de reconhecimento de imagem. Proposta pelo grupo Visual </a:t>
            </a:r>
            <a:r>
              <a:rPr lang="pt-PT" sz="1400" dirty="0" err="1">
                <a:latin typeface="Amasis MT Pro Black" panose="02040A04050005020304" pitchFamily="18" charset="0"/>
              </a:rPr>
              <a:t>Geometry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dirty="0" err="1">
                <a:latin typeface="Amasis MT Pro Black" panose="02040A04050005020304" pitchFamily="18" charset="0"/>
              </a:rPr>
              <a:t>Group</a:t>
            </a:r>
            <a:r>
              <a:rPr lang="pt-PT" sz="1400" dirty="0">
                <a:latin typeface="Amasis MT Pro Black" panose="02040A04050005020304" pitchFamily="18" charset="0"/>
              </a:rPr>
              <a:t> da Universidade de Oxford, a VGG16 é </a:t>
            </a:r>
            <a:r>
              <a:rPr lang="pt-PT" sz="1400" u="sng" dirty="0">
                <a:latin typeface="Amasis MT Pro Black" panose="02040A04050005020304" pitchFamily="18" charset="0"/>
              </a:rPr>
              <a:t>conhecida pela sua profundidade</a:t>
            </a:r>
            <a:r>
              <a:rPr lang="pt-PT" sz="1400" dirty="0">
                <a:latin typeface="Amasis MT Pro Black" panose="02040A04050005020304" pitchFamily="18" charset="0"/>
              </a:rPr>
              <a:t>, consistindo em </a:t>
            </a:r>
            <a:r>
              <a:rPr lang="pt-PT" sz="1400" u="sng" dirty="0">
                <a:latin typeface="Amasis MT Pro Black" panose="02040A04050005020304" pitchFamily="18" charset="0"/>
              </a:rPr>
              <a:t>16 camadas de operações </a:t>
            </a:r>
            <a:r>
              <a:rPr lang="pt-PT" sz="1400" u="sng" dirty="0" err="1">
                <a:latin typeface="Amasis MT Pro Black" panose="02040A04050005020304" pitchFamily="18" charset="0"/>
              </a:rPr>
              <a:t>convolucionais</a:t>
            </a:r>
            <a:r>
              <a:rPr lang="pt-PT" sz="1400" u="sng" dirty="0">
                <a:latin typeface="Amasis MT Pro Black" panose="02040A04050005020304" pitchFamily="18" charset="0"/>
              </a:rPr>
              <a:t> e de </a:t>
            </a:r>
            <a:r>
              <a:rPr lang="pt-PT" sz="1400" i="1" u="sng" dirty="0" err="1">
                <a:latin typeface="Amasis MT Pro Black" panose="02040A04050005020304" pitchFamily="18" charset="0"/>
              </a:rPr>
              <a:t>pooling</a:t>
            </a:r>
            <a:r>
              <a:rPr lang="pt-PT" sz="1400" dirty="0">
                <a:latin typeface="Amasis MT Pro Black" panose="02040A04050005020304" pitchFamily="18" charset="0"/>
              </a:rPr>
              <a:t>. Esta destacou-se em competições de reconhecimento de imagem devido à sua </a:t>
            </a:r>
            <a:r>
              <a:rPr lang="pt-PT" sz="1400" u="sng" dirty="0">
                <a:latin typeface="Amasis MT Pro Black" panose="02040A04050005020304" pitchFamily="18" charset="0"/>
              </a:rPr>
              <a:t>capacidade de aprender representações complexas de características visuais hierárquicas</a:t>
            </a:r>
            <a:r>
              <a:rPr lang="pt-PT" sz="1400" dirty="0">
                <a:latin typeface="Amasis MT Pro Black" panose="02040A040500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pt-PT" sz="1000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E609E4-2EA6-4BF6-8E71-05D0DB64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1936316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F454-0913-4AC1-A27C-4A48C232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Descrição das Metodologias Utilizadas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DAA3D0-EFCB-48F2-A894-94AF8BD3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991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Algoritmo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PSO:</a:t>
            </a:r>
            <a:endParaRPr lang="pt-PT" sz="1400" u="sng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Algoritmo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Particule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Swarm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Otimization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técnica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otimização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inspirada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comportamento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social de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organismos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coletivos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Neste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partícula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solução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candidata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espaço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busca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multidimensional. As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partículas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movem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espaço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busca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base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próprias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melhores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globais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enxame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Esse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iterativo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visa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encontrar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solução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ótima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aproximadamente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ótima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um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determinado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otimização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PT" sz="1400" u="sng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E609E4-2EA6-4BF6-8E71-05D0DB64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2243184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F454-0913-4AC1-A27C-4A48C232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Descrição das Metodologias Utilizadas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DAA3D0-EFCB-48F2-A894-94AF8BD3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991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Validação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Cruzada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técnica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essencial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aprendizagem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Envolve a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divisão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conjunto de dados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chamadas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“</a:t>
            </a:r>
            <a:r>
              <a:rPr lang="en-US" sz="1400" i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treinado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alguns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desses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400" i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testado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400" i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restantes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Este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procedimento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repetido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várias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vezes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permitindo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robusta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reduzindo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assim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variabilidade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conjuntos de dados.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PT" sz="1400" u="sng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E609E4-2EA6-4BF6-8E71-05D0DB64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02332823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F454-0913-4AC1-A27C-4A48C232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Descrição das Metodologias Utilizadas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DAA3D0-EFCB-48F2-A894-94AF8BD3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99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Grelha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PT" sz="1400" u="sng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 Search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estratégia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sistemática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seleção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hiper-parâmetros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aprendizagem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Nesta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abordagem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grelha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combinações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hiper-parâmetros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especificada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antecipadamente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 o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avaliado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combinação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usando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validação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cruzada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outro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combinação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melhor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escolhida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final do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PT" sz="1400" u="sng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E609E4-2EA6-4BF6-8E71-05D0DB64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2548452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F454-0913-4AC1-A27C-4A48C232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Descrição das Metodologias Utilizadas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DAA3D0-EFCB-48F2-A894-94AF8BD3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991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Search:</a:t>
            </a:r>
            <a:endParaRPr lang="pt-PT" sz="1400" u="sng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r>
              <a:rPr lang="en-US" sz="1400" b="1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Aleatória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abordagem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à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Pesquisa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Grelha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otimização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hiper-parâmetros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Neste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combinações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hiper-parâmetros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são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pré-determinadas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grelha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mas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são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escolhidas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aleatoriamente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partir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distribuições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predefinidas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explorar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maneira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eficiente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espaço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hiper-parâmetros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especialmente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influência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determinados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parâmetros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400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desconhecida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 </a:t>
            </a:r>
            <a:r>
              <a:rPr lang="en-US" sz="14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Search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eficaz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encontrar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configurações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hiper-parâmetros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resultam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bom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</a:t>
            </a:r>
            <a:r>
              <a:rPr lang="en-US" sz="1400" u="sng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400" u="sng" kern="100" dirty="0" err="1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</a:t>
            </a:r>
            <a:r>
              <a:rPr lang="en-US" sz="1400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4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PT" sz="1400" u="sng" dirty="0">
              <a:latin typeface="Amasis MT Pro Black" panose="02040A04050005020304" pitchFamily="18" charset="0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E609E4-2EA6-4BF6-8E71-05D0DB64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69660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37C4-11EA-443E-B342-0AE10420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600" dirty="0">
                <a:latin typeface="Amasis MT Pro Black" panose="02040A04050005020304" pitchFamily="18" charset="0"/>
              </a:rPr>
              <a:t>Apresentação da Arquitetura do Código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A0FF9-4537-46DB-83B3-129E030D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8</a:t>
            </a:r>
          </a:p>
        </p:txBody>
      </p:sp>
      <p:pic>
        <p:nvPicPr>
          <p:cNvPr id="5" name="Marcador de Posição de Conteúdo 4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390C6E51-0E0C-4620-87E3-6B3E81996C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7" y="2241514"/>
            <a:ext cx="8249906" cy="386325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4960C3C-503A-44CF-94FC-07C700ACA987}"/>
              </a:ext>
            </a:extLst>
          </p:cNvPr>
          <p:cNvSpPr txBox="1"/>
          <p:nvPr/>
        </p:nvSpPr>
        <p:spPr>
          <a:xfrm rot="16200000">
            <a:off x="65741" y="4199466"/>
            <a:ext cx="353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masis MT Pro Black" panose="02040A04050005020304" pitchFamily="18" charset="0"/>
              </a:rPr>
              <a:t>Figura 1 – Diagrama de Componentes </a:t>
            </a:r>
          </a:p>
        </p:txBody>
      </p:sp>
    </p:spTree>
    <p:extLst>
      <p:ext uri="{BB962C8B-B14F-4D97-AF65-F5344CB8AC3E}">
        <p14:creationId xmlns:p14="http://schemas.microsoft.com/office/powerpoint/2010/main" val="2689867907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{B44D50D6-BC50-4634-800B-8E77FBABE73F}tf89080264_win32</Template>
  <TotalTime>458</TotalTime>
  <Words>1302</Words>
  <Application>Microsoft Office PowerPoint</Application>
  <PresentationFormat>Ecrã Panorâmico</PresentationFormat>
  <Paragraphs>160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20</vt:i4>
      </vt:variant>
    </vt:vector>
  </HeadingPairs>
  <TitlesOfParts>
    <vt:vector size="29" baseType="lpstr">
      <vt:lpstr>Amasis MT Pro Black</vt:lpstr>
      <vt:lpstr>Arial</vt:lpstr>
      <vt:lpstr>Calibri</vt:lpstr>
      <vt:lpstr>Century Gothic</vt:lpstr>
      <vt:lpstr>Elephant</vt:lpstr>
      <vt:lpstr>Trebuchet MS</vt:lpstr>
      <vt:lpstr>Wingdings</vt:lpstr>
      <vt:lpstr>Brush</vt:lpstr>
      <vt:lpstr>Berlin</vt:lpstr>
      <vt:lpstr>FASE III - PROJETO</vt:lpstr>
      <vt:lpstr>ÍNDICE</vt:lpstr>
      <vt:lpstr>Descrição do Problema</vt:lpstr>
      <vt:lpstr>Descrição das Metodologias Utilizadas</vt:lpstr>
      <vt:lpstr>Descrição das Metodologias Utilizadas</vt:lpstr>
      <vt:lpstr>Descrição das Metodologias Utilizadas</vt:lpstr>
      <vt:lpstr>Descrição das Metodologias Utilizadas</vt:lpstr>
      <vt:lpstr>Descrição das Metodologias Utilizadas</vt:lpstr>
      <vt:lpstr>Apresentação da Arquitetura do Código</vt:lpstr>
      <vt:lpstr>Apresentação da Arquitetura do Código</vt:lpstr>
      <vt:lpstr>Descrição da Implementação de Algoritmos</vt:lpstr>
      <vt:lpstr>Descrição da Implementação de Algoritmos</vt:lpstr>
      <vt:lpstr>Descrição da Implementação de Algoritmos</vt:lpstr>
      <vt:lpstr>Análise dos Resultados                                                                         </vt:lpstr>
      <vt:lpstr>Análise dos Resultados                                                                         </vt:lpstr>
      <vt:lpstr>Análise dos Resultados                                                                        </vt:lpstr>
      <vt:lpstr>Análise dos Resultados                                                                         </vt:lpstr>
      <vt:lpstr>Conclusões</vt:lpstr>
      <vt:lpstr>Conclusões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Bee Algorithm</dc:title>
  <dc:creator>Kevin Rodrigues</dc:creator>
  <cp:lastModifiedBy>Dinis Meireles de Sousa Falcão</cp:lastModifiedBy>
  <cp:revision>15</cp:revision>
  <dcterms:created xsi:type="dcterms:W3CDTF">2023-11-18T15:05:17Z</dcterms:created>
  <dcterms:modified xsi:type="dcterms:W3CDTF">2023-12-18T19:31:07Z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