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03" r:id="rId5"/>
  </p:sldMasterIdLst>
  <p:notesMasterIdLst>
    <p:notesMasterId r:id="rId23"/>
  </p:notesMasterIdLst>
  <p:sldIdLst>
    <p:sldId id="401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5" r:id="rId20"/>
    <p:sldId id="426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: Shape 10" descr="Tag=AccentColor&#10;Flavor=Light&#10;Target=Fill">
            <a:extLst>
              <a:ext uri="{FF2B5EF4-FFF2-40B4-BE49-F238E27FC236}">
                <a16:creationId xmlns:a16="http://schemas.microsoft.com/office/drawing/2014/main" id="{F143D61A-A7DF-877B-1BE2-A8983EF7272C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10085"/>
      </p:ext>
    </p:extLst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31043"/>
      </p:ext>
    </p:extLst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923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9949"/>
      </p:ext>
    </p:extLst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8527"/>
      </p:ext>
    </p:extLst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09595"/>
      </p:ext>
    </p:extLst>
  </p:cSld>
  <p:clrMapOvr>
    <a:masterClrMapping/>
  </p:clrMapOvr>
  <p:transition spd="slow">
    <p:fade thruBlk="1"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9882"/>
      </p:ext>
    </p:extLst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3206"/>
      </p:ext>
    </p:extLst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8335"/>
      </p:ext>
    </p:extLst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8168"/>
      </p:ext>
    </p:extLst>
  </p:cSld>
  <p:clrMapOvr>
    <a:masterClrMapping/>
  </p:clrMapOvr>
  <p:transition spd="slow">
    <p:fade thruBlk="1"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7687"/>
      </p:ext>
    </p:extLst>
  </p:cSld>
  <p:clrMapOvr>
    <a:masterClrMapping/>
  </p:clrMapOvr>
  <p:transition spd="slow">
    <p:fade thruBlk="1"/>
  </p:transition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827306"/>
      </p:ext>
    </p:extLst>
  </p:cSld>
  <p:clrMapOvr>
    <a:masterClrMapping/>
  </p:clrMapOvr>
  <p:transition spd="slow">
    <p:fade thruBlk="1"/>
  </p:transition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8079"/>
      </p:ext>
    </p:extLst>
  </p:cSld>
  <p:clrMapOvr>
    <a:masterClrMapping/>
  </p:clrMapOvr>
  <p:transition spd="slow">
    <p:fade thruBlk="1"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79755"/>
      </p:ext>
    </p:extLst>
  </p:cSld>
  <p:clrMapOvr>
    <a:masterClrMapping/>
  </p:clrMapOvr>
  <p:transition spd="slow">
    <p:fade thruBlk="1"/>
  </p:transition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2710"/>
      </p:ext>
    </p:extLst>
  </p:cSld>
  <p:clrMapOvr>
    <a:masterClrMapping/>
  </p:clrMapOvr>
  <p:transition spd="slow">
    <p:fade thruBlk="1"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63980"/>
      </p:ext>
    </p:extLst>
  </p:cSld>
  <p:clrMapOvr>
    <a:masterClrMapping/>
  </p:clrMapOvr>
  <p:transition spd="slow">
    <p:fade thruBlk="1"/>
  </p:transition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25598"/>
      </p:ext>
    </p:extLst>
  </p:cSld>
  <p:clrMapOvr>
    <a:masterClrMapping/>
  </p:clrMapOvr>
  <p:transition spd="slow">
    <p:fade thruBlk="1"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transition spd="slow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ransition spd="slow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2013010749@isec.pt" TargetMode="External"/><Relationship Id="rId2" Type="http://schemas.openxmlformats.org/officeDocument/2006/relationships/hyperlink" Target="mailto:a2020130403@isec.pt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45450"/>
            <a:ext cx="8144134" cy="1373070"/>
          </a:xfrm>
        </p:spPr>
        <p:txBody>
          <a:bodyPr/>
          <a:lstStyle/>
          <a:p>
            <a:pPr algn="l"/>
            <a:r>
              <a:rPr lang="en-US" sz="6600" dirty="0">
                <a:solidFill>
                  <a:srgbClr val="ECECF1"/>
                </a:solidFill>
                <a:latin typeface="Amasis MT Pro Black" panose="02040A04050005020304" pitchFamily="18" charset="0"/>
              </a:rPr>
              <a:t>FASE II - PROJETO</a:t>
            </a:r>
            <a:endParaRPr lang="en-US" sz="6600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5616"/>
            <a:ext cx="5630831" cy="83238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Dinis Meireles de Sousa Falcão / </a:t>
            </a:r>
            <a:r>
              <a:rPr lang="en-US" sz="1400" b="1" u="sng" kern="100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a2020130403@isec.pt</a:t>
            </a:r>
            <a:endParaRPr lang="pt-PT" sz="1400" kern="100" dirty="0">
              <a:solidFill>
                <a:srgbClr val="002060"/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Kevin Fernando Pereira Rodrigues / </a:t>
            </a:r>
            <a:r>
              <a:rPr lang="en-US" sz="1400" b="1" u="sng" kern="100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a2013010749@isec.pt</a:t>
            </a:r>
            <a:endParaRPr lang="pt-PT" sz="1400" kern="100" dirty="0">
              <a:solidFill>
                <a:srgbClr val="002060"/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F9A35B-201D-475B-AF46-F1DBD27978FE}"/>
              </a:ext>
            </a:extLst>
          </p:cNvPr>
          <p:cNvSpPr txBox="1"/>
          <p:nvPr/>
        </p:nvSpPr>
        <p:spPr>
          <a:xfrm>
            <a:off x="680322" y="3918520"/>
            <a:ext cx="45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Inteligência Computacional 2023/2024</a:t>
            </a:r>
          </a:p>
          <a:p>
            <a:endParaRPr lang="pt-PT" sz="1200" dirty="0">
              <a:latin typeface="Amasis MT Pro Black" panose="02040A04050005020304" pitchFamily="18" charset="0"/>
            </a:endParaRPr>
          </a:p>
          <a:p>
            <a:r>
              <a:rPr lang="pt-PT" sz="1200" dirty="0">
                <a:latin typeface="Amasis MT Pro Black" panose="02040A04050005020304" pitchFamily="18" charset="0"/>
              </a:rPr>
              <a:t>Licenciatura em Engenharia Informática</a:t>
            </a:r>
          </a:p>
        </p:txBody>
      </p:sp>
      <p:pic>
        <p:nvPicPr>
          <p:cNvPr id="5" name="Imagem 4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C795124A-290D-45AD-A18F-97E1A15BDE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558" y="3006763"/>
            <a:ext cx="1752600" cy="70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de uma função “</a:t>
            </a:r>
            <a:r>
              <a:rPr lang="pt-PT" sz="1400" dirty="0" err="1">
                <a:latin typeface="Amasis MT Pro Black" panose="02040A04050005020304" pitchFamily="18" charset="0"/>
              </a:rPr>
              <a:t>benchmark</a:t>
            </a:r>
            <a:r>
              <a:rPr lang="pt-PT" sz="1400" dirty="0">
                <a:latin typeface="Amasis MT Pro Black" panose="02040A04050005020304" pitchFamily="18" charset="0"/>
              </a:rPr>
              <a:t>” – função </a:t>
            </a:r>
            <a:r>
              <a:rPr lang="pt-PT" sz="1400" dirty="0" err="1">
                <a:latin typeface="Amasis MT Pro Black" panose="02040A04050005020304" pitchFamily="18" charset="0"/>
              </a:rPr>
              <a:t>Ackley</a:t>
            </a:r>
            <a:r>
              <a:rPr lang="pt-PT" sz="1400" dirty="0">
                <a:latin typeface="Amasis MT Pro Black" panose="02040A04050005020304" pitchFamily="18" charset="0"/>
              </a:rPr>
              <a:t> para as dimensões 2 e 3. Após a aplicação do algoritmo, obtemos os seguintes resultados, para os seguintes parâmetros: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do Artificial </a:t>
            </a:r>
            <a:r>
              <a:rPr lang="pt-PT" sz="1400" dirty="0" err="1">
                <a:latin typeface="Amasis MT Pro Black" panose="02040A04050005020304" pitchFamily="18" charset="0"/>
              </a:rPr>
              <a:t>Bee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 (Dimensão 3):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1338489" y="5354528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9F6CA6-3CC1-414B-B225-69A32128766D}"/>
              </a:ext>
            </a:extLst>
          </p:cNvPr>
          <p:cNvSpPr txBox="1"/>
          <p:nvPr/>
        </p:nvSpPr>
        <p:spPr>
          <a:xfrm>
            <a:off x="5366425" y="5354527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3BD693-D33A-4871-9788-D80C113A434F}"/>
              </a:ext>
            </a:extLst>
          </p:cNvPr>
          <p:cNvSpPr txBox="1"/>
          <p:nvPr/>
        </p:nvSpPr>
        <p:spPr>
          <a:xfrm>
            <a:off x="9365485" y="5354526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CD887-E49D-4E1B-A0FF-99E9C54B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6" y="3841059"/>
            <a:ext cx="3572193" cy="13795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79772F4-9C05-4446-92DD-E093172C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69" y="3881301"/>
            <a:ext cx="3549059" cy="129905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586396C-400C-49CB-A9A4-3A7C232A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38" y="3921785"/>
            <a:ext cx="3520602" cy="12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0097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melhor resultado é aquele que tem o menor valor absoluto de "</a:t>
            </a:r>
            <a:r>
              <a:rPr lang="pt-PT" sz="1400" dirty="0" err="1">
                <a:latin typeface="Amasis MT Pro Black" panose="02040A04050005020304" pitchFamily="18" charset="0"/>
              </a:rPr>
              <a:t>Best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Value</a:t>
            </a:r>
            <a:r>
              <a:rPr lang="pt-PT" sz="1400" dirty="0">
                <a:latin typeface="Amasis MT Pro Black" panose="02040A04050005020304" pitchFamily="18" charset="0"/>
              </a:rPr>
              <a:t> (2D/3D)", pois isso indica a solução mais próxima do mínimo global da </a:t>
            </a:r>
            <a:r>
              <a:rPr lang="pt-PT" sz="1400" u="sng" dirty="0">
                <a:latin typeface="Amasis MT Pro Black" panose="02040A04050005020304" pitchFamily="18" charset="0"/>
              </a:rPr>
              <a:t>função de </a:t>
            </a:r>
            <a:r>
              <a:rPr lang="pt-PT" sz="1400" u="sng" dirty="0" err="1">
                <a:latin typeface="Amasis MT Pro Black" panose="02040A04050005020304" pitchFamily="18" charset="0"/>
              </a:rPr>
              <a:t>Ackley</a:t>
            </a:r>
            <a:r>
              <a:rPr lang="pt-PT" sz="1400" dirty="0">
                <a:latin typeface="Amasis MT Pro Black" panose="02040A040500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400" u="sng" dirty="0" err="1">
                <a:latin typeface="Amasis MT Pro Black" panose="02040A04050005020304" pitchFamily="18" charset="0"/>
              </a:rPr>
              <a:t>Particule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Swarm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Dimensão 2, 10 abelhas, 1000 iterações (melhor para 2D);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Dimensão 3, 10 abelhas, 1000 iterações (melhor para 3D).</a:t>
            </a:r>
          </a:p>
          <a:p>
            <a:pPr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Otimization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Dimensão 2, 10 abelhas, 1000 iterações (melhor para 2D);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Dimensão 3, 10 abelhas, 1000 iterações (melhor para 3D).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3126211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D707-0FC8-4FD8-A1B1-1B59EC19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Otimização de híper-parâmetros                     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E6474-7CEB-4544-90B5-618520A4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São considerados híper-parâmetros: o número de camadas, </a:t>
            </a:r>
            <a:r>
              <a:rPr lang="pt-PT" sz="1400" u="sng" dirty="0">
                <a:latin typeface="Amasis MT Pro Black" panose="02040A04050005020304" pitchFamily="18" charset="0"/>
              </a:rPr>
              <a:t>número de neurónios por camada</a:t>
            </a:r>
            <a:r>
              <a:rPr lang="pt-PT" sz="1400" dirty="0">
                <a:latin typeface="Amasis MT Pro Black" panose="02040A04050005020304" pitchFamily="18" charset="0"/>
              </a:rPr>
              <a:t>, </a:t>
            </a:r>
            <a:r>
              <a:rPr lang="pt-PT" sz="1400" u="sng" dirty="0">
                <a:latin typeface="Amasis MT Pro Black" panose="02040A04050005020304" pitchFamily="18" charset="0"/>
              </a:rPr>
              <a:t>tipo de função de ativação</a:t>
            </a:r>
            <a:r>
              <a:rPr lang="pt-PT" sz="1400" dirty="0">
                <a:latin typeface="Amasis MT Pro Black" panose="02040A04050005020304" pitchFamily="18" charset="0"/>
              </a:rPr>
              <a:t>, </a:t>
            </a:r>
            <a:r>
              <a:rPr lang="pt-PT" sz="1400" u="sng" dirty="0">
                <a:latin typeface="Amasis MT Pro Black" panose="02040A04050005020304" pitchFamily="18" charset="0"/>
              </a:rPr>
              <a:t>algoritmo de otimização</a:t>
            </a:r>
            <a:r>
              <a:rPr lang="pt-PT" sz="1400" dirty="0">
                <a:latin typeface="Amasis MT Pro Black" panose="02040A04050005020304" pitchFamily="18" charset="0"/>
              </a:rPr>
              <a:t>, coeficiente de aprendizagem e o tipo de regularização.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Para avaliar qual os melhores híper-parâmetros, desenvolvemos uma função </a:t>
            </a:r>
            <a:r>
              <a:rPr lang="pt-PT" sz="1400" dirty="0" err="1">
                <a:latin typeface="Amasis MT Pro Black" panose="02040A04050005020304" pitchFamily="18" charset="0"/>
              </a:rPr>
              <a:t>evaluate</a:t>
            </a:r>
            <a:r>
              <a:rPr lang="pt-PT" sz="1400" dirty="0">
                <a:latin typeface="Amasis MT Pro Black" panose="02040A04050005020304" pitchFamily="18" charset="0"/>
              </a:rPr>
              <a:t>() que retorna o </a:t>
            </a:r>
            <a:r>
              <a:rPr lang="pt-PT" sz="1400" i="1" dirty="0" err="1">
                <a:latin typeface="Amasis MT Pro Black" panose="02040A04050005020304" pitchFamily="18" charset="0"/>
              </a:rPr>
              <a:t>Accuracy</a:t>
            </a:r>
            <a:r>
              <a:rPr lang="pt-PT" sz="1400" dirty="0">
                <a:latin typeface="Amasis MT Pro Black" panose="02040A04050005020304" pitchFamily="18" charset="0"/>
              </a:rPr>
              <a:t> da rede neuronal com os híper-parâmetros selecionados através dos algoritmos de otimização (</a:t>
            </a:r>
            <a:r>
              <a:rPr lang="pt-PT" sz="1400" u="sng" dirty="0" err="1">
                <a:latin typeface="Amasis MT Pro Black" panose="02040A04050005020304" pitchFamily="18" charset="0"/>
              </a:rPr>
              <a:t>Particle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Swarm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dirty="0">
                <a:latin typeface="Amasis MT Pro Black" panose="02040A04050005020304" pitchFamily="18" charset="0"/>
              </a:rPr>
              <a:t> e </a:t>
            </a: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E1E32-090B-4D0B-ADA7-A8F3742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C5A825-DEB7-40D3-BE27-14BD4510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70" y="4594953"/>
            <a:ext cx="8180961" cy="1341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D061E68-C489-4F56-B10A-675CEFF8C56D}"/>
              </a:ext>
            </a:extLst>
          </p:cNvPr>
          <p:cNvSpPr txBox="1"/>
          <p:nvPr/>
        </p:nvSpPr>
        <p:spPr>
          <a:xfrm>
            <a:off x="3569809" y="6023910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13</a:t>
            </a:r>
          </a:p>
        </p:txBody>
      </p:sp>
    </p:spTree>
    <p:extLst>
      <p:ext uri="{BB962C8B-B14F-4D97-AF65-F5344CB8AC3E}">
        <p14:creationId xmlns:p14="http://schemas.microsoft.com/office/powerpoint/2010/main" val="227732388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D707-0FC8-4FD8-A1B1-1B59EC19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Otimização de híper-parâmetros                     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E6474-7CEB-4544-90B5-618520A4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Alteração do número de neurónios das camadas 1 e 2: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Valores entre 50 e 200, para ambas as camadas.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E1E32-090B-4D0B-ADA7-A8F3742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12</a:t>
            </a:r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6D0A8D05-E242-42F0-8153-AB52B0EAC4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89" y="4259795"/>
            <a:ext cx="5244852" cy="7315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C69EEF-8358-43D8-800C-56F374B7DB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5353370"/>
            <a:ext cx="1201420" cy="3625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3B28AA-5102-401E-9252-D6A9EAED6EEF}"/>
              </a:ext>
            </a:extLst>
          </p:cNvPr>
          <p:cNvSpPr txBox="1"/>
          <p:nvPr/>
        </p:nvSpPr>
        <p:spPr>
          <a:xfrm>
            <a:off x="3549774" y="4986493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B609D3-F414-4CE4-A9EE-C98A9457D97E}"/>
              </a:ext>
            </a:extLst>
          </p:cNvPr>
          <p:cNvSpPr txBox="1"/>
          <p:nvPr/>
        </p:nvSpPr>
        <p:spPr>
          <a:xfrm>
            <a:off x="581087" y="5720070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F316B7-59C8-475B-A5B2-7A829182A80F}"/>
              </a:ext>
            </a:extLst>
          </p:cNvPr>
          <p:cNvSpPr txBox="1"/>
          <p:nvPr/>
        </p:nvSpPr>
        <p:spPr>
          <a:xfrm>
            <a:off x="0" y="6550223"/>
            <a:ext cx="468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>
                <a:latin typeface="Amasis MT Pro Black" panose="02040A04050005020304" pitchFamily="18" charset="0"/>
              </a:rPr>
              <a:t>Animation</a:t>
            </a:r>
            <a:r>
              <a:rPr lang="pt-PT" sz="1400" dirty="0">
                <a:latin typeface="Amasis MT Pro Black" panose="02040A04050005020304" pitchFamily="18" charset="0"/>
              </a:rPr>
              <a:t>() e Animation3D() demasiado lentos.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081CFD-8C07-457B-89BF-A712BF1F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60" y="3516752"/>
            <a:ext cx="5616427" cy="38103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99F4B5-5EA3-4598-BBD0-0FCB9A953C5A}"/>
              </a:ext>
            </a:extLst>
          </p:cNvPr>
          <p:cNvSpPr txBox="1"/>
          <p:nvPr/>
        </p:nvSpPr>
        <p:spPr>
          <a:xfrm>
            <a:off x="-459278" y="3921614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14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046FC95-9695-4672-9EF8-5A288EF83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856" y="3100524"/>
            <a:ext cx="3225089" cy="261543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E9DBE5-8DD8-42B1-9815-A3849DA1AC9C}"/>
              </a:ext>
            </a:extLst>
          </p:cNvPr>
          <p:cNvSpPr txBox="1"/>
          <p:nvPr/>
        </p:nvSpPr>
        <p:spPr>
          <a:xfrm>
            <a:off x="8218959" y="5738529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17</a:t>
            </a:r>
          </a:p>
        </p:txBody>
      </p:sp>
    </p:spTree>
    <p:extLst>
      <p:ext uri="{BB962C8B-B14F-4D97-AF65-F5344CB8AC3E}">
        <p14:creationId xmlns:p14="http://schemas.microsoft.com/office/powerpoint/2010/main" val="145510471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D707-0FC8-4FD8-A1B1-1B59EC19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Otimização de híper-parâmetros                     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E6474-7CEB-4544-90B5-618520A4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Alteração do número de neurónios da camada 1 e da função de ativação: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Valores entre 50 e 200, para a camada 1;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Funções de ativação: 0 = </a:t>
            </a:r>
            <a:r>
              <a:rPr lang="pt-PT" sz="1400" dirty="0" err="1">
                <a:latin typeface="Amasis MT Pro Black" panose="02040A04050005020304" pitchFamily="18" charset="0"/>
              </a:rPr>
              <a:t>logistic</a:t>
            </a:r>
            <a:r>
              <a:rPr lang="pt-PT" sz="1400" dirty="0">
                <a:latin typeface="Amasis MT Pro Black" panose="02040A04050005020304" pitchFamily="18" charset="0"/>
              </a:rPr>
              <a:t>, 1 = </a:t>
            </a:r>
            <a:r>
              <a:rPr lang="pt-PT" sz="1400" dirty="0" err="1">
                <a:latin typeface="Amasis MT Pro Black" panose="02040A04050005020304" pitchFamily="18" charset="0"/>
              </a:rPr>
              <a:t>tanh</a:t>
            </a:r>
            <a:r>
              <a:rPr lang="pt-PT" sz="1400" dirty="0">
                <a:latin typeface="Amasis MT Pro Black" panose="02040A04050005020304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E1E32-090B-4D0B-ADA7-A8F37422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13</a:t>
            </a:r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D48408E3-3321-49C4-9078-1FE1418113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50" y="4548661"/>
            <a:ext cx="5058201" cy="806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727740-134C-4002-856E-B823831956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99" y="5613009"/>
            <a:ext cx="1132205" cy="3892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B5D5D18-84B5-4D48-82E4-659DB270FB81}"/>
              </a:ext>
            </a:extLst>
          </p:cNvPr>
          <p:cNvSpPr txBox="1"/>
          <p:nvPr/>
        </p:nvSpPr>
        <p:spPr>
          <a:xfrm>
            <a:off x="3569809" y="5366702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000A4-FFE1-467B-B605-EFC81F38075F}"/>
              </a:ext>
            </a:extLst>
          </p:cNvPr>
          <p:cNvSpPr txBox="1"/>
          <p:nvPr/>
        </p:nvSpPr>
        <p:spPr>
          <a:xfrm>
            <a:off x="741560" y="6002264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9FEB4A-2C25-4027-B9DA-59FA1B6CD709}"/>
              </a:ext>
            </a:extLst>
          </p:cNvPr>
          <p:cNvSpPr txBox="1"/>
          <p:nvPr/>
        </p:nvSpPr>
        <p:spPr>
          <a:xfrm>
            <a:off x="0" y="6550223"/>
            <a:ext cx="468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>
                <a:latin typeface="Amasis MT Pro Black" panose="02040A04050005020304" pitchFamily="18" charset="0"/>
              </a:rPr>
              <a:t>Animation</a:t>
            </a:r>
            <a:r>
              <a:rPr lang="pt-PT" sz="1400" dirty="0">
                <a:latin typeface="Amasis MT Pro Black" panose="02040A04050005020304" pitchFamily="18" charset="0"/>
              </a:rPr>
              <a:t>() e Animation3D() demasiado lentos.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0B95F9-78F1-49A0-BE72-A70C170B4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40" y="3859851"/>
            <a:ext cx="5616427" cy="38103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2CCA3B-EB41-4FB9-9C1B-E709DA129130}"/>
              </a:ext>
            </a:extLst>
          </p:cNvPr>
          <p:cNvSpPr txBox="1"/>
          <p:nvPr/>
        </p:nvSpPr>
        <p:spPr>
          <a:xfrm>
            <a:off x="-151368" y="4279363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7B159F-EA33-4963-913F-2817692E3939}"/>
              </a:ext>
            </a:extLst>
          </p:cNvPr>
          <p:cNvSpPr txBox="1"/>
          <p:nvPr/>
        </p:nvSpPr>
        <p:spPr>
          <a:xfrm>
            <a:off x="8283805" y="5674479"/>
            <a:ext cx="38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21</a:t>
            </a:r>
          </a:p>
        </p:txBody>
      </p:sp>
      <p:pic>
        <p:nvPicPr>
          <p:cNvPr id="4100" name="Picture 4" descr="Implementing Artificial Bee Colony Algorithm to Solve Business Problems |  by Naresh Ram | Towards Data Science">
            <a:extLst>
              <a:ext uri="{FF2B5EF4-FFF2-40B4-BE49-F238E27FC236}">
                <a16:creationId xmlns:a16="http://schemas.microsoft.com/office/drawing/2014/main" id="{EA9D0999-42A6-43EF-825B-5791FFA6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26" y="3841317"/>
            <a:ext cx="3225102" cy="17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30300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A6722-CE92-4230-8CB7-CB0DB1D0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Otimização de híper-parâmetros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E409FF-B741-4B47-9467-3EADCA1C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Ao tentar implementar o </a:t>
            </a: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 na nossa rede neuronal, obtivemos vários erros e acabámos por não conseguir resolvê-los.</a:t>
            </a: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ValueError</a:t>
            </a:r>
            <a:r>
              <a:rPr lang="pt-PT" sz="1400" dirty="0">
                <a:latin typeface="Amasis MT Pro Black" panose="02040A04050005020304" pitchFamily="18" charset="0"/>
              </a:rPr>
              <a:t>: 1.9213483146067414 </a:t>
            </a:r>
            <a:r>
              <a:rPr lang="pt-PT" sz="1400" dirty="0" err="1">
                <a:latin typeface="Amasis MT Pro Black" panose="02040A04050005020304" pitchFamily="18" charset="0"/>
              </a:rPr>
              <a:t>is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not</a:t>
            </a:r>
            <a:r>
              <a:rPr lang="pt-PT" sz="1400" dirty="0">
                <a:latin typeface="Amasis MT Pro Black" panose="02040A04050005020304" pitchFamily="18" charset="0"/>
              </a:rPr>
              <a:t> in </a:t>
            </a:r>
            <a:r>
              <a:rPr lang="pt-PT" sz="1400" dirty="0" err="1">
                <a:latin typeface="Amasis MT Pro Black" panose="02040A04050005020304" pitchFamily="18" charset="0"/>
              </a:rPr>
              <a:t>list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ValueError</a:t>
            </a:r>
            <a:r>
              <a:rPr lang="pt-PT" sz="1400" dirty="0">
                <a:latin typeface="Amasis MT Pro Black" panose="02040A04050005020304" pitchFamily="18" charset="0"/>
              </a:rPr>
              <a:t>: 2.011764705882353 </a:t>
            </a:r>
            <a:r>
              <a:rPr lang="pt-PT" sz="1400" dirty="0" err="1">
                <a:latin typeface="Amasis MT Pro Black" panose="02040A04050005020304" pitchFamily="18" charset="0"/>
              </a:rPr>
              <a:t>is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not</a:t>
            </a:r>
            <a:r>
              <a:rPr lang="pt-PT" sz="1400" dirty="0">
                <a:latin typeface="Amasis MT Pro Black" panose="02040A04050005020304" pitchFamily="18" charset="0"/>
              </a:rPr>
              <a:t> in </a:t>
            </a:r>
            <a:r>
              <a:rPr lang="pt-PT" sz="1400" dirty="0" err="1">
                <a:latin typeface="Amasis MT Pro Black" panose="02040A04050005020304" pitchFamily="18" charset="0"/>
              </a:rPr>
              <a:t>list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ValueError</a:t>
            </a:r>
            <a:r>
              <a:rPr lang="pt-PT" sz="1400" dirty="0">
                <a:latin typeface="Amasis MT Pro Black" panose="02040A04050005020304" pitchFamily="18" charset="0"/>
              </a:rPr>
              <a:t>: 1.9213483146067414 </a:t>
            </a:r>
            <a:r>
              <a:rPr lang="pt-PT" sz="1400" dirty="0" err="1">
                <a:latin typeface="Amasis MT Pro Black" panose="02040A04050005020304" pitchFamily="18" charset="0"/>
              </a:rPr>
              <a:t>is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not</a:t>
            </a:r>
            <a:r>
              <a:rPr lang="pt-PT" sz="1400" dirty="0">
                <a:latin typeface="Amasis MT Pro Black" panose="02040A04050005020304" pitchFamily="18" charset="0"/>
              </a:rPr>
              <a:t> in </a:t>
            </a:r>
            <a:r>
              <a:rPr lang="pt-PT" sz="1400" dirty="0" err="1">
                <a:latin typeface="Amasis MT Pro Black" panose="02040A04050005020304" pitchFamily="18" charset="0"/>
              </a:rPr>
              <a:t>list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ValueError</a:t>
            </a:r>
            <a:r>
              <a:rPr lang="pt-PT" sz="1400" dirty="0">
                <a:latin typeface="Amasis MT Pro Black" panose="02040A04050005020304" pitchFamily="18" charset="0"/>
              </a:rPr>
              <a:t>: 1.9000000000000001 </a:t>
            </a:r>
            <a:r>
              <a:rPr lang="pt-PT" sz="1400" dirty="0" err="1">
                <a:latin typeface="Amasis MT Pro Black" panose="02040A04050005020304" pitchFamily="18" charset="0"/>
              </a:rPr>
              <a:t>is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not</a:t>
            </a:r>
            <a:r>
              <a:rPr lang="pt-PT" sz="1400" dirty="0">
                <a:latin typeface="Amasis MT Pro Black" panose="02040A04050005020304" pitchFamily="18" charset="0"/>
              </a:rPr>
              <a:t> in </a:t>
            </a:r>
            <a:r>
              <a:rPr lang="pt-PT" sz="1400" dirty="0" err="1">
                <a:latin typeface="Amasis MT Pro Black" panose="02040A04050005020304" pitchFamily="18" charset="0"/>
              </a:rPr>
              <a:t>list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ValueError</a:t>
            </a:r>
            <a:r>
              <a:rPr lang="pt-PT" sz="1400" dirty="0">
                <a:latin typeface="Amasis MT Pro Black" panose="02040A04050005020304" pitchFamily="18" charset="0"/>
              </a:rPr>
              <a:t>: -0.5569451345423515 </a:t>
            </a:r>
            <a:r>
              <a:rPr lang="pt-PT" sz="1400" dirty="0" err="1">
                <a:latin typeface="Amasis MT Pro Black" panose="02040A04050005020304" pitchFamily="18" charset="0"/>
              </a:rPr>
              <a:t>is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not</a:t>
            </a:r>
            <a:r>
              <a:rPr lang="pt-PT" sz="1400" dirty="0">
                <a:latin typeface="Amasis MT Pro Black" panose="02040A04050005020304" pitchFamily="18" charset="0"/>
              </a:rPr>
              <a:t> in </a:t>
            </a:r>
            <a:r>
              <a:rPr lang="pt-PT" sz="1400" dirty="0" err="1">
                <a:latin typeface="Amasis MT Pro Black" panose="02040A04050005020304" pitchFamily="18" charset="0"/>
              </a:rPr>
              <a:t>list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File ~\anaconda3\Lib\site-packages\SwarmPackagePy\aba.py:49 in &lt;</a:t>
            </a:r>
            <a:r>
              <a:rPr lang="pt-PT" sz="1400" dirty="0" err="1">
                <a:latin typeface="Amasis MT Pro Black" panose="02040A04050005020304" pitchFamily="18" charset="0"/>
              </a:rPr>
              <a:t>listcomp</a:t>
            </a:r>
            <a:r>
              <a:rPr lang="pt-PT" sz="1400" dirty="0">
                <a:latin typeface="Amasis MT Pro Black" panose="02040A04050005020304" pitchFamily="18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               [</a:t>
            </a:r>
            <a:r>
              <a:rPr lang="pt-PT" sz="1400" dirty="0" err="1">
                <a:latin typeface="Amasis MT Pro Black" panose="02040A04050005020304" pitchFamily="18" charset="0"/>
              </a:rPr>
              <a:t>fitness.index</a:t>
            </a:r>
            <a:r>
              <a:rPr lang="pt-PT" sz="1400" dirty="0">
                <a:latin typeface="Amasis MT Pro Black" panose="02040A04050005020304" pitchFamily="18" charset="0"/>
              </a:rPr>
              <a:t>(x) for x in </a:t>
            </a:r>
            <a:r>
              <a:rPr lang="pt-PT" sz="1400" dirty="0" err="1">
                <a:latin typeface="Amasis MT Pro Black" panose="02040A04050005020304" pitchFamily="18" charset="0"/>
              </a:rPr>
              <a:t>sort_fitness</a:t>
            </a:r>
            <a:r>
              <a:rPr lang="pt-PT" sz="1400" dirty="0">
                <a:latin typeface="Amasis MT Pro Black" panose="02040A04050005020304" pitchFamily="18" charset="0"/>
              </a:rPr>
              <a:t>[:</a:t>
            </a:r>
            <a:r>
              <a:rPr lang="pt-PT" sz="1400" dirty="0" err="1">
                <a:latin typeface="Amasis MT Pro Black" panose="02040A04050005020304" pitchFamily="18" charset="0"/>
              </a:rPr>
              <a:t>count</a:t>
            </a:r>
            <a:r>
              <a:rPr lang="pt-PT" sz="1400" dirty="0">
                <a:latin typeface="Amasis MT Pro Black" panose="02040A04050005020304" pitchFamily="18" charset="0"/>
              </a:rPr>
              <a:t>[0]]]]</a:t>
            </a:r>
          </a:p>
          <a:p>
            <a:pPr lvl="1"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  <a:p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06D5B6-5D1B-48B1-AB66-2893F6C9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6700050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7EC6-AF6A-4C73-988C-016C82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Conclusão e Análise de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C33377-58BC-4D3E-BE73-FE6EAAE7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4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Resultados da Fase I: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Número de neurónios: 300</a:t>
            </a: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Accuracy</a:t>
            </a:r>
            <a:r>
              <a:rPr lang="pt-PT" sz="1400" dirty="0">
                <a:latin typeface="Amasis MT Pro Black" panose="02040A04050005020304" pitchFamily="18" charset="0"/>
              </a:rPr>
              <a:t>: 40.00%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Resultados da Fase II: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Número de neurónios da camada 1: 147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Número de neurónios da camada 2: 193</a:t>
            </a: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Accuracy</a:t>
            </a:r>
            <a:r>
              <a:rPr lang="pt-PT" sz="1400" dirty="0">
                <a:latin typeface="Amasis MT Pro Black" panose="02040A04050005020304" pitchFamily="18" charset="0"/>
              </a:rPr>
              <a:t>: 55.58%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Conclusão: Aumento de 14.10%, melhoria da eficácia da rede neuronal.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8EC2DC-7E10-43EF-9DB0-7293347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507043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ECC2A-7594-4193-842A-DC7AB1DBF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7977" y="2742465"/>
            <a:ext cx="8144134" cy="1373070"/>
          </a:xfrm>
        </p:spPr>
        <p:txBody>
          <a:bodyPr/>
          <a:lstStyle/>
          <a:p>
            <a:pPr algn="ctr"/>
            <a:r>
              <a:rPr lang="pt-PT" sz="9600" dirty="0">
                <a:latin typeface="Amasis MT Pro Black" panose="02040A04050005020304" pitchFamily="18" charset="0"/>
              </a:rPr>
              <a:t>FIM</a:t>
            </a:r>
          </a:p>
        </p:txBody>
      </p:sp>
      <p:pic>
        <p:nvPicPr>
          <p:cNvPr id="7" name="Imagem 6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B07BDBFE-2BB8-4E1D-9D21-DCC7651AC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35" y="3078480"/>
            <a:ext cx="1752600" cy="70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79402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E8E8-7672-4A0C-BE7E-E22D780B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9E50C4-CFD2-4FA4-BBA0-CE0541C0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Em que consiste a Computação </a:t>
            </a:r>
            <a:r>
              <a:rPr lang="pt-PT" sz="1400" dirty="0" err="1">
                <a:latin typeface="Amasis MT Pro Black" panose="02040A04050005020304" pitchFamily="18" charset="0"/>
              </a:rPr>
              <a:t>Swarm</a:t>
            </a:r>
            <a:r>
              <a:rPr lang="pt-PT" sz="1400" dirty="0">
                <a:latin typeface="Amasis MT Pro Black" panose="02040A04050005020304" pitchFamily="18" charset="0"/>
              </a:rPr>
              <a:t>?                                                                                     </a:t>
            </a:r>
          </a:p>
          <a:p>
            <a:pPr>
              <a:lnSpc>
                <a:spcPct val="2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Como funciona o algoritmo selecionado?                                                                                    </a:t>
            </a:r>
          </a:p>
          <a:p>
            <a:pPr>
              <a:lnSpc>
                <a:spcPct val="2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</a:p>
          <a:p>
            <a:pPr>
              <a:lnSpc>
                <a:spcPct val="2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Otimização de híper-parâmetros                                                                                                  </a:t>
            </a:r>
          </a:p>
          <a:p>
            <a:pPr>
              <a:lnSpc>
                <a:spcPct val="2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Conclusão e Discussão de resultados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D9D722-885B-4E3B-B81B-8F7C0DC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537633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5521-CCC0-4889-9C2D-99D03BB7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Em que consiste a Computação </a:t>
            </a:r>
            <a:r>
              <a:rPr lang="pt-PT" sz="3600" dirty="0" err="1">
                <a:latin typeface="Amasis MT Pro Black" panose="02040A04050005020304" pitchFamily="18" charset="0"/>
              </a:rPr>
              <a:t>Swarm</a:t>
            </a:r>
            <a:r>
              <a:rPr lang="pt-PT" sz="3600" dirty="0">
                <a:latin typeface="Amasis MT Pro Black" panose="02040A04050005020304" pitchFamily="18" charset="0"/>
              </a:rPr>
              <a:t>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05800-DDEA-4B7A-8093-B59D864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6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Paradigma computacional inspirado no comportamento coletivo de organismos sociais;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Procura modelar e simular o comportamento descentralizado e autónomo de entidades simples, chamadas de agentes, que interagem entre si e respondem ao meio ambiente de forma coletiva;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Principais Características: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Descentralização;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Autonomia;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Comportamento Emergente;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Adaptação Dinâmica;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Robustez e Tolerância a Falhas.</a:t>
            </a:r>
            <a:endParaRPr lang="pt-PT" sz="1000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Aplicações incluem otimização, controlo de tráfego, busca e resgate, simulações, entre outras.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950655-3081-4483-B6D8-9FBE7A7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010196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Como funciona o algoritmo selecionado?           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</a:t>
            </a: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Algorithm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dirty="0">
                <a:latin typeface="Amasis MT Pro Black" panose="02040A04050005020304" pitchFamily="18" charset="0"/>
              </a:rPr>
              <a:t>(ABA) é uma meta-heurística baseada no comportamento das abelhas na natureza e foi proposto como uma abordagem de otimização inspirada nesse mesmo comportamento;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Visa resolver problemas de otimização;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algoritmo mantém 3 tipos de abelhas virtuais: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Abelhas Empregadas: exploram e carregam informações;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Abelhas Observadoras: decidem regiões a serem exploradas, de acordo com a qualidade;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Abelhas </a:t>
            </a:r>
            <a:r>
              <a:rPr lang="pt-PT" sz="1400" dirty="0" err="1">
                <a:latin typeface="Amasis MT Pro Black" panose="02040A04050005020304" pitchFamily="18" charset="0"/>
              </a:rPr>
              <a:t>Scout</a:t>
            </a:r>
            <a:r>
              <a:rPr lang="pt-PT" sz="1400" dirty="0">
                <a:latin typeface="Amasis MT Pro Black" panose="02040A04050005020304" pitchFamily="18" charset="0"/>
              </a:rPr>
              <a:t>: exploram aleatoriamente novas regiões do espaço de busca.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Opera em ciclos iterativos;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Aplicações em áreas como otimização de funções matemáticas, problemas de programação linear, </a:t>
            </a:r>
            <a:r>
              <a:rPr lang="pt-PT" sz="1400" u="sng" dirty="0">
                <a:latin typeface="Amasis MT Pro Black" panose="02040A04050005020304" pitchFamily="18" charset="0"/>
              </a:rPr>
              <a:t>design de redes neuronais</a:t>
            </a:r>
            <a:r>
              <a:rPr lang="pt-PT" sz="1400" dirty="0">
                <a:latin typeface="Amasis MT Pro Black" panose="02040A04050005020304" pitchFamily="18" charset="0"/>
              </a:rPr>
              <a:t>, entre outras.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endParaRPr lang="pt-PT" sz="10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93631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Como funciona o algoritmo selecionado?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7F3BC5-7D71-4096-8FE5-5BBC9C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Vantagens do </a:t>
            </a: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Exploração Eficiente: equilibra a exploração local e global;</a:t>
            </a:r>
          </a:p>
          <a:p>
            <a:pPr lvl="1">
              <a:lnSpc>
                <a:spcPct val="150000"/>
              </a:lnSpc>
            </a:pPr>
            <a:r>
              <a:rPr lang="pt-PT" sz="1400" dirty="0" err="1">
                <a:latin typeface="Amasis MT Pro Black" panose="02040A04050005020304" pitchFamily="18" charset="0"/>
              </a:rPr>
              <a:t>Adptação</a:t>
            </a:r>
            <a:r>
              <a:rPr lang="pt-PT" sz="1400" dirty="0">
                <a:latin typeface="Amasis MT Pro Black" panose="02040A04050005020304" pitchFamily="18" charset="0"/>
              </a:rPr>
              <a:t> Dinâmica: capacidade das abelhas de adaptação;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Diversidade na Busca: abelhas </a:t>
            </a:r>
            <a:r>
              <a:rPr lang="pt-PT" sz="1400" dirty="0" err="1">
                <a:latin typeface="Amasis MT Pro Black" panose="02040A04050005020304" pitchFamily="18" charset="0"/>
              </a:rPr>
              <a:t>scout</a:t>
            </a:r>
            <a:r>
              <a:rPr lang="pt-PT" sz="1400" dirty="0">
                <a:latin typeface="Amasis MT Pro Black" panose="02040A04050005020304" pitchFamily="18" charset="0"/>
              </a:rPr>
              <a:t> exploram novas regiões.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Vantagens do </a:t>
            </a:r>
            <a:r>
              <a:rPr lang="pt-PT" sz="1400" dirty="0" err="1">
                <a:latin typeface="Amasis MT Pro Black" panose="02040A04050005020304" pitchFamily="18" charset="0"/>
              </a:rPr>
              <a:t>Particle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Swatm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Simplicidade: fácil compreensão e aplicação;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Rápida Convergência: pode convergir rapidamente para soluções de qualidade;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Robustez: eficaz numa ampla gama de problemas.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98679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Como funciona o algoritmo selecionado?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7F3BC5-7D71-4096-8FE5-5BBC9C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Desvantagens do </a:t>
            </a:r>
            <a:r>
              <a:rPr lang="pt-PT" sz="1400" u="sng" dirty="0">
                <a:latin typeface="Amasis MT Pro Black" panose="02040A04050005020304" pitchFamily="18" charset="0"/>
              </a:rPr>
              <a:t>Artificial </a:t>
            </a:r>
            <a:r>
              <a:rPr lang="pt-PT" sz="1400" u="sng" dirty="0" err="1">
                <a:latin typeface="Amasis MT Pro Black" panose="02040A04050005020304" pitchFamily="18" charset="0"/>
              </a:rPr>
              <a:t>Bee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Parâmetros sensíveis: desempenho sensível aos parâmetros;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Convergência lenta: em comparação com outros.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Desvantagens do </a:t>
            </a:r>
            <a:r>
              <a:rPr lang="pt-PT" sz="1400" dirty="0" err="1">
                <a:latin typeface="Amasis MT Pro Black" panose="02040A04050005020304" pitchFamily="18" charset="0"/>
              </a:rPr>
              <a:t>Particle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Swatm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dirty="0"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Exploração limitada: dificuldade em problemas com um amplo espaço de busca;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Suscetível a Mínimos locais: pode ficar preso em soluções </a:t>
            </a:r>
            <a:r>
              <a:rPr lang="pt-PT" sz="1400" dirty="0" err="1">
                <a:latin typeface="Amasis MT Pro Black" panose="02040A04050005020304" pitchFamily="18" charset="0"/>
              </a:rPr>
              <a:t>subótimas</a:t>
            </a:r>
            <a:r>
              <a:rPr lang="pt-PT" sz="1400" dirty="0">
                <a:latin typeface="Amasis MT Pro Black" panose="02040A04050005020304" pitchFamily="18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Dificuldade em Problemas dinâmicos: em desafios com </a:t>
            </a:r>
            <a:r>
              <a:rPr lang="pt-PT" sz="1400" dirty="0" err="1">
                <a:latin typeface="Amasis MT Pro Black" panose="02040A04050005020304" pitchFamily="18" charset="0"/>
              </a:rPr>
              <a:t>codições</a:t>
            </a:r>
            <a:r>
              <a:rPr lang="pt-PT" sz="1400" dirty="0">
                <a:latin typeface="Amasis MT Pro Black" panose="02040A04050005020304" pitchFamily="18" charset="0"/>
              </a:rPr>
              <a:t> de ambiente variáveis.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8347620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de uma função “</a:t>
            </a:r>
            <a:r>
              <a:rPr lang="pt-PT" sz="1400" dirty="0" err="1">
                <a:latin typeface="Amasis MT Pro Black" panose="02040A04050005020304" pitchFamily="18" charset="0"/>
              </a:rPr>
              <a:t>benchmark</a:t>
            </a:r>
            <a:r>
              <a:rPr lang="pt-PT" sz="1400" dirty="0">
                <a:latin typeface="Amasis MT Pro Black" panose="02040A04050005020304" pitchFamily="18" charset="0"/>
              </a:rPr>
              <a:t>” – função </a:t>
            </a:r>
            <a:r>
              <a:rPr lang="pt-PT" sz="1400" dirty="0" err="1">
                <a:latin typeface="Amasis MT Pro Black" panose="02040A04050005020304" pitchFamily="18" charset="0"/>
              </a:rPr>
              <a:t>Ackley</a:t>
            </a:r>
            <a:r>
              <a:rPr lang="pt-PT" sz="1400" dirty="0">
                <a:latin typeface="Amasis MT Pro Black" panose="02040A04050005020304" pitchFamily="18" charset="0"/>
              </a:rPr>
              <a:t> para as dimensões 2 e 3. Após a aplicação do algoritmo, obtemos os seguintes resultados, para os seguintes parâmetros: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do </a:t>
            </a:r>
            <a:r>
              <a:rPr lang="pt-PT" sz="1400" dirty="0" err="1">
                <a:latin typeface="Amasis MT Pro Black" panose="02040A04050005020304" pitchFamily="18" charset="0"/>
              </a:rPr>
              <a:t>Particle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Swarm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dirty="0">
                <a:latin typeface="Amasis MT Pro Black" panose="02040A04050005020304" pitchFamily="18" charset="0"/>
              </a:rPr>
              <a:t> (Dimensão 2):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6F1210-77AE-466B-AA30-8E69DF39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6" y="3920474"/>
            <a:ext cx="3234517" cy="13278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2BEDEF-294B-4912-8A9B-2890B08C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71" y="3920474"/>
            <a:ext cx="3264658" cy="13278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4BE95D-00D9-48C4-9784-472C6D1A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677" y="3920474"/>
            <a:ext cx="3176766" cy="13278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1338489" y="5354528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9F6CA6-3CC1-414B-B225-69A32128766D}"/>
              </a:ext>
            </a:extLst>
          </p:cNvPr>
          <p:cNvSpPr txBox="1"/>
          <p:nvPr/>
        </p:nvSpPr>
        <p:spPr>
          <a:xfrm>
            <a:off x="5366425" y="5354527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3BD693-D33A-4871-9788-D80C113A434F}"/>
              </a:ext>
            </a:extLst>
          </p:cNvPr>
          <p:cNvSpPr txBox="1"/>
          <p:nvPr/>
        </p:nvSpPr>
        <p:spPr>
          <a:xfrm>
            <a:off x="9365485" y="5354526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3</a:t>
            </a:r>
          </a:p>
        </p:txBody>
      </p:sp>
    </p:spTree>
    <p:extLst>
      <p:ext uri="{BB962C8B-B14F-4D97-AF65-F5344CB8AC3E}">
        <p14:creationId xmlns:p14="http://schemas.microsoft.com/office/powerpoint/2010/main" val="64998826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de uma função “</a:t>
            </a:r>
            <a:r>
              <a:rPr lang="pt-PT" sz="1400" dirty="0" err="1">
                <a:latin typeface="Amasis MT Pro Black" panose="02040A04050005020304" pitchFamily="18" charset="0"/>
              </a:rPr>
              <a:t>benchmark</a:t>
            </a:r>
            <a:r>
              <a:rPr lang="pt-PT" sz="1400" dirty="0">
                <a:latin typeface="Amasis MT Pro Black" panose="02040A04050005020304" pitchFamily="18" charset="0"/>
              </a:rPr>
              <a:t>” – função </a:t>
            </a:r>
            <a:r>
              <a:rPr lang="pt-PT" sz="1400" dirty="0" err="1">
                <a:latin typeface="Amasis MT Pro Black" panose="02040A04050005020304" pitchFamily="18" charset="0"/>
              </a:rPr>
              <a:t>Ackley</a:t>
            </a:r>
            <a:r>
              <a:rPr lang="pt-PT" sz="1400" dirty="0">
                <a:latin typeface="Amasis MT Pro Black" panose="02040A04050005020304" pitchFamily="18" charset="0"/>
              </a:rPr>
              <a:t> para as dimensões 2 e 3. Após a aplicação do algoritmo, obtemos os seguintes resultados, para os seguintes parâmetros: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do </a:t>
            </a:r>
            <a:r>
              <a:rPr lang="pt-PT" sz="1400" dirty="0" err="1">
                <a:latin typeface="Amasis MT Pro Black" panose="02040A04050005020304" pitchFamily="18" charset="0"/>
              </a:rPr>
              <a:t>Particle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Swarm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Optimization</a:t>
            </a:r>
            <a:r>
              <a:rPr lang="pt-PT" sz="1400" dirty="0">
                <a:latin typeface="Amasis MT Pro Black" panose="02040A04050005020304" pitchFamily="18" charset="0"/>
              </a:rPr>
              <a:t> (Dimensão 3):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1338489" y="5354528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9F6CA6-3CC1-414B-B225-69A32128766D}"/>
              </a:ext>
            </a:extLst>
          </p:cNvPr>
          <p:cNvSpPr txBox="1"/>
          <p:nvPr/>
        </p:nvSpPr>
        <p:spPr>
          <a:xfrm>
            <a:off x="5366425" y="5354527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3BD693-D33A-4871-9788-D80C113A434F}"/>
              </a:ext>
            </a:extLst>
          </p:cNvPr>
          <p:cNvSpPr txBox="1"/>
          <p:nvPr/>
        </p:nvSpPr>
        <p:spPr>
          <a:xfrm>
            <a:off x="9365485" y="5354526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0FC4A8-F756-44F8-BF9B-77848DD5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8" y="3887796"/>
            <a:ext cx="3554630" cy="12743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1C7C61-E4B8-4F8B-92EF-F14590EB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77" y="3887796"/>
            <a:ext cx="3568043" cy="127430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DD2C0CA-1544-404F-84FD-60B85215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44" y="3904103"/>
            <a:ext cx="3554630" cy="12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3365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Aplicar e ilustrar ao algoritmo para otimização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de uma função “</a:t>
            </a:r>
            <a:r>
              <a:rPr lang="pt-PT" sz="1400" dirty="0" err="1">
                <a:latin typeface="Amasis MT Pro Black" panose="02040A04050005020304" pitchFamily="18" charset="0"/>
              </a:rPr>
              <a:t>benchmark</a:t>
            </a:r>
            <a:r>
              <a:rPr lang="pt-PT" sz="1400" dirty="0">
                <a:latin typeface="Amasis MT Pro Black" panose="02040A04050005020304" pitchFamily="18" charset="0"/>
              </a:rPr>
              <a:t>” – função </a:t>
            </a:r>
            <a:r>
              <a:rPr lang="pt-PT" sz="1400" dirty="0" err="1">
                <a:latin typeface="Amasis MT Pro Black" panose="02040A04050005020304" pitchFamily="18" charset="0"/>
              </a:rPr>
              <a:t>Ackley</a:t>
            </a:r>
            <a:r>
              <a:rPr lang="pt-PT" sz="1400" dirty="0">
                <a:latin typeface="Amasis MT Pro Black" panose="02040A04050005020304" pitchFamily="18" charset="0"/>
              </a:rPr>
              <a:t> para as dimensões 2 e 3. Após a aplicação do algoritmo, obtemos os seguintes resultados, para os seguintes parâmetros: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Utilização do Artificial </a:t>
            </a:r>
            <a:r>
              <a:rPr lang="pt-PT" sz="1400" dirty="0" err="1">
                <a:latin typeface="Amasis MT Pro Black" panose="02040A04050005020304" pitchFamily="18" charset="0"/>
              </a:rPr>
              <a:t>Bee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Algorithm</a:t>
            </a:r>
            <a:r>
              <a:rPr lang="pt-PT" sz="1400" dirty="0">
                <a:latin typeface="Amasis MT Pro Black" panose="02040A04050005020304" pitchFamily="18" charset="0"/>
              </a:rPr>
              <a:t> (Dimensão 2):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1338489" y="5354528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9F6CA6-3CC1-414B-B225-69A32128766D}"/>
              </a:ext>
            </a:extLst>
          </p:cNvPr>
          <p:cNvSpPr txBox="1"/>
          <p:nvPr/>
        </p:nvSpPr>
        <p:spPr>
          <a:xfrm>
            <a:off x="5366425" y="5354527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3BD693-D33A-4871-9788-D80C113A434F}"/>
              </a:ext>
            </a:extLst>
          </p:cNvPr>
          <p:cNvSpPr txBox="1"/>
          <p:nvPr/>
        </p:nvSpPr>
        <p:spPr>
          <a:xfrm>
            <a:off x="9365485" y="5354526"/>
            <a:ext cx="14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9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AE1E9-4FFE-4093-B438-FC46BC70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8" y="3832657"/>
            <a:ext cx="3159169" cy="13551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3465EB-FD8C-404A-9211-7E96A73B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15" y="3832657"/>
            <a:ext cx="3159168" cy="12939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157D64B-A00B-4E91-AF1F-7FEDE81A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549" y="3851231"/>
            <a:ext cx="3201020" cy="12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3778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{B44D50D6-BC50-4634-800B-8E77FBABE73F}tf89080264_win32</Template>
  <TotalTime>306</TotalTime>
  <Words>1070</Words>
  <Application>Microsoft Office PowerPoint</Application>
  <PresentationFormat>Ecrã Panorâmico</PresentationFormat>
  <Paragraphs>135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17</vt:i4>
      </vt:variant>
    </vt:vector>
  </HeadingPairs>
  <TitlesOfParts>
    <vt:vector size="25" baseType="lpstr">
      <vt:lpstr>Amasis MT Pro Black</vt:lpstr>
      <vt:lpstr>Arial</vt:lpstr>
      <vt:lpstr>Calibri</vt:lpstr>
      <vt:lpstr>Century Gothic</vt:lpstr>
      <vt:lpstr>Elephant</vt:lpstr>
      <vt:lpstr>Trebuchet MS</vt:lpstr>
      <vt:lpstr>Brush</vt:lpstr>
      <vt:lpstr>Berlin</vt:lpstr>
      <vt:lpstr>FASE II - PROJETO</vt:lpstr>
      <vt:lpstr>ÍNDICE</vt:lpstr>
      <vt:lpstr>Em que consiste a Computação Swarm?</vt:lpstr>
      <vt:lpstr>Como funciona o algoritmo selecionado?                                                                                    </vt:lpstr>
      <vt:lpstr>Como funciona o algoritmo selecionado? </vt:lpstr>
      <vt:lpstr>Como funciona o algoritmo selecionado? </vt:lpstr>
      <vt:lpstr>Aplicar e ilustrar ao algoritmo para otimização                                                                         </vt:lpstr>
      <vt:lpstr>Aplicar e ilustrar ao algoritmo para otimização                                                                         </vt:lpstr>
      <vt:lpstr>Aplicar e ilustrar ao algoritmo para otimização                                                                         </vt:lpstr>
      <vt:lpstr>Aplicar e ilustrar ao algoritmo para otimização                                                                         </vt:lpstr>
      <vt:lpstr>Aplicar e ilustrar ao algoritmo para otimização                                                                         </vt:lpstr>
      <vt:lpstr>Otimização de híper-parâmetros                                                                                              </vt:lpstr>
      <vt:lpstr>Otimização de híper-parâmetros                                                                                              </vt:lpstr>
      <vt:lpstr>Otimização de híper-parâmetros                                                                                              </vt:lpstr>
      <vt:lpstr>Otimização de híper-parâmetros </vt:lpstr>
      <vt:lpstr>Conclusão e Análise de Resultados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Bee Algorithm</dc:title>
  <dc:creator>Kevin Rodrigues</dc:creator>
  <cp:lastModifiedBy>Dinis Meireles de Sousa Falcão</cp:lastModifiedBy>
  <cp:revision>10</cp:revision>
  <dcterms:created xsi:type="dcterms:W3CDTF">2023-11-18T15:05:17Z</dcterms:created>
  <dcterms:modified xsi:type="dcterms:W3CDTF">2023-11-20T13:56:58Z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