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5"/>
  </p:notesMasterIdLst>
  <p:sldIdLst>
    <p:sldId id="280" r:id="rId2"/>
    <p:sldId id="281" r:id="rId3"/>
    <p:sldId id="257" r:id="rId4"/>
    <p:sldId id="268" r:id="rId5"/>
    <p:sldId id="258" r:id="rId6"/>
    <p:sldId id="269" r:id="rId7"/>
    <p:sldId id="270" r:id="rId8"/>
    <p:sldId id="282" r:id="rId9"/>
    <p:sldId id="271" r:id="rId10"/>
    <p:sldId id="283" r:id="rId11"/>
    <p:sldId id="272" r:id="rId12"/>
    <p:sldId id="284" r:id="rId13"/>
    <p:sldId id="273" r:id="rId14"/>
    <p:sldId id="274" r:id="rId15"/>
    <p:sldId id="275" r:id="rId16"/>
    <p:sldId id="285" r:id="rId17"/>
    <p:sldId id="276" r:id="rId18"/>
    <p:sldId id="277" r:id="rId19"/>
    <p:sldId id="278" r:id="rId20"/>
    <p:sldId id="279" r:id="rId21"/>
    <p:sldId id="265" r:id="rId22"/>
    <p:sldId id="266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107" d="100"/>
          <a:sy n="107" d="100"/>
        </p:scale>
        <p:origin x="17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FAF9C-6EA3-49D3-BF81-95DE1FADFBF5}" type="datetimeFigureOut">
              <a:rPr lang="pt-PT" smtClean="0"/>
              <a:t>22/01/2024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0A7DD-65D9-4A61-88E5-6032A9E918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723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B5D3867C-4EF4-4DEF-AFEF-638756BB3526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6917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9880-B82E-4B50-85A5-161EE7B0E498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4673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B296-1C4D-4625-91D3-68FFC574C646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58527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C9060-2709-48D5-B077-0164FA841D3C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051882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952C-CC9A-4729-BD95-37F9E8D4CCE2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45868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03AA-3FD7-48E1-A33D-738BA8C841CB}" type="datetime1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82531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884A-B4CF-4C49-AFE5-0474B5B53C7F}" type="datetime1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54142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90E03-CE21-4DE0-8029-0D5718093D1F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33119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1B9A7135-4F5A-49B4-8294-29F79146C1D4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5571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3E17-5D42-4E72-9EF1-A80762525346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46374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7578B20-9E2A-4083-88DE-C3935B87C645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2859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CD4C-C2E3-4E70-8A0D-6310E02058CE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895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0941-AE34-4D53-BF93-0DC455C5EAFB}" type="datetime1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301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A04F-3480-4DF9-97FB-7912CEB33F2C}" type="datetime1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9241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CA20-429D-4E46-8B1D-61EAEC221662}" type="datetime1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95511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EC20-34EE-403C-846F-A48EDD208D0E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9385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A902-C8AE-4B78-A849-97F06350BD69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3775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AAB65-4E9C-4D2B-9DC0-7AE7EB992440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4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2020130403@isec.p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2019126344@isec.pt" TargetMode="External"/><Relationship Id="rId4" Type="http://schemas.openxmlformats.org/officeDocument/2006/relationships/hyperlink" Target="mailto:a2018016224@isec.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77BB013-929C-42BE-8D40-71786C5F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3" y="4295428"/>
            <a:ext cx="6108101" cy="1117687"/>
          </a:xfrm>
        </p:spPr>
        <p:txBody>
          <a:bodyPr>
            <a:normAutofit/>
          </a:bodyPr>
          <a:lstStyle/>
          <a:p>
            <a:pPr algn="l"/>
            <a:r>
              <a:rPr lang="pt-PT" sz="1200" dirty="0">
                <a:latin typeface="Amasis MT Pro Black" panose="02040A04050005020304" pitchFamily="18" charset="0"/>
              </a:rPr>
              <a:t>Licenciatura em Engenharia Informática</a:t>
            </a:r>
          </a:p>
          <a:p>
            <a:pPr algn="l"/>
            <a:r>
              <a:rPr lang="pt-PT" sz="1200" dirty="0">
                <a:latin typeface="Amasis MT Pro Black" panose="02040A04050005020304" pitchFamily="18" charset="0"/>
              </a:rPr>
              <a:t>Sistemas de Informação II – 3º ANO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3F3476B-D8A7-48DD-AF38-7C61881F222B}"/>
              </a:ext>
            </a:extLst>
          </p:cNvPr>
          <p:cNvSpPr txBox="1">
            <a:spLocks/>
          </p:cNvSpPr>
          <p:nvPr/>
        </p:nvSpPr>
        <p:spPr>
          <a:xfrm>
            <a:off x="25663" y="1231298"/>
            <a:ext cx="7077256" cy="26610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pt-PT" sz="2600" dirty="0">
                <a:solidFill>
                  <a:srgbClr val="FFFFFF"/>
                </a:solidFill>
                <a:latin typeface="Amasis MT Pro Black" panose="02040A04050005020304" pitchFamily="18" charset="0"/>
              </a:rPr>
              <a:t>Casos de Sucesso e Insucesso em Implementações de Data Warehouses</a:t>
            </a:r>
          </a:p>
        </p:txBody>
      </p:sp>
      <p:pic>
        <p:nvPicPr>
          <p:cNvPr id="6" name="Imagem 5" descr="Uma imagem com Tipo de letra, Gráficos, logótipo, texto&#10;&#10;Descrição gerada automaticamente">
            <a:extLst>
              <a:ext uri="{FF2B5EF4-FFF2-40B4-BE49-F238E27FC236}">
                <a16:creationId xmlns:a16="http://schemas.microsoft.com/office/drawing/2014/main" id="{39C4D668-5E64-45B9-8909-69A14FD67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19" y="3081289"/>
            <a:ext cx="1752845" cy="69542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FE0B44-85F1-488A-82DC-7982EF997AD6}"/>
              </a:ext>
            </a:extLst>
          </p:cNvPr>
          <p:cNvSpPr txBox="1"/>
          <p:nvPr/>
        </p:nvSpPr>
        <p:spPr>
          <a:xfrm>
            <a:off x="4240306" y="6159469"/>
            <a:ext cx="4903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200" dirty="0">
                <a:latin typeface="Amasis MT Pro Black" panose="02040A04050005020304" pitchFamily="18" charset="0"/>
              </a:rPr>
              <a:t>Dinis Meireles de Sousa Falcão | </a:t>
            </a:r>
            <a:r>
              <a:rPr lang="pt-PT" sz="1200" dirty="0">
                <a:latin typeface="Amasis MT Pro Black" panose="02040A04050005020304" pitchFamily="18" charset="0"/>
                <a:hlinkClick r:id="rId3"/>
              </a:rPr>
              <a:t>a2020130403@isec.pt</a:t>
            </a:r>
            <a:endParaRPr lang="pt-PT" sz="1200" dirty="0">
              <a:latin typeface="Amasis MT Pro Black" panose="02040A04050005020304" pitchFamily="18" charset="0"/>
            </a:endParaRPr>
          </a:p>
          <a:p>
            <a:pPr algn="r"/>
            <a:r>
              <a:rPr lang="pt-PT" sz="1200" dirty="0">
                <a:latin typeface="Amasis MT Pro Black" panose="02040A04050005020304" pitchFamily="18" charset="0"/>
              </a:rPr>
              <a:t>Miguel Diogo Baptista Agostinho | </a:t>
            </a:r>
            <a:r>
              <a:rPr lang="pt-PT" sz="1200" dirty="0">
                <a:latin typeface="Amasis MT Pro Black" panose="02040A04050005020304" pitchFamily="18" charset="0"/>
                <a:hlinkClick r:id="rId4"/>
              </a:rPr>
              <a:t>a2018016224@isec.pt</a:t>
            </a:r>
            <a:endParaRPr lang="pt-PT" sz="1200" dirty="0">
              <a:latin typeface="Amasis MT Pro Black" panose="02040A04050005020304" pitchFamily="18" charset="0"/>
            </a:endParaRPr>
          </a:p>
          <a:p>
            <a:pPr algn="r"/>
            <a:r>
              <a:rPr lang="pt-PT" sz="1200" dirty="0">
                <a:latin typeface="Amasis MT Pro Black" panose="02040A04050005020304" pitchFamily="18" charset="0"/>
              </a:rPr>
              <a:t>Tiago Alexandre Pais Dias | </a:t>
            </a:r>
            <a:r>
              <a:rPr lang="pt-PT" sz="1200" dirty="0">
                <a:latin typeface="Amasis MT Pro Black" panose="02040A04050005020304" pitchFamily="18" charset="0"/>
                <a:hlinkClick r:id="rId5"/>
              </a:rPr>
              <a:t>a2019126344@isec.pt</a:t>
            </a:r>
            <a:endParaRPr lang="pt-PT" sz="1200" dirty="0">
              <a:latin typeface="Amasis MT Pro Black" panose="02040A04050005020304" pitchFamily="18" charset="0"/>
            </a:endParaRPr>
          </a:p>
          <a:p>
            <a:endParaRPr lang="pt-PT" sz="12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3763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696AB-E58E-3F3E-3266-F00D0F73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3" y="763079"/>
            <a:ext cx="6896534" cy="1080938"/>
          </a:xfrm>
        </p:spPr>
        <p:txBody>
          <a:bodyPr/>
          <a:lstStyle/>
          <a:p>
            <a:r>
              <a:rPr lang="pt-PT" dirty="0">
                <a:latin typeface="Amasis MT Pro Black" panose="02040A04050005020304" pitchFamily="18" charset="0"/>
              </a:rPr>
              <a:t>CASO 1 – AMAZON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0792A0-E7AF-9396-7001-F06C8EEB3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62" y="2188017"/>
            <a:ext cx="8580475" cy="4669983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Resultados Alcançados</a:t>
            </a:r>
            <a:r>
              <a:rPr lang="pt-PT" sz="1400" b="1" i="0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Melhoria nas decisões orientadas por dados;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Personalização eficaz da experiência do cliente;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Eficiência de custos com soluções baseadas em nuvem;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Vantagem competitiva e escalabilidade.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13BD6AC-088B-4671-B5DF-BF992A7B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1FF6DA9-008F-8B48-92A6-B652298478BF}" type="slidenum">
              <a:rPr lang="en-US" smtClean="0">
                <a:latin typeface="Amasis MT Pro Black" panose="02040A04050005020304" pitchFamily="18" charset="0"/>
              </a:rPr>
              <a:pPr algn="ctr"/>
              <a:t>10</a:t>
            </a:fld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80692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2E281-9FC7-0762-ECFC-EBC67CC7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26" y="772236"/>
            <a:ext cx="6896534" cy="1080938"/>
          </a:xfrm>
        </p:spPr>
        <p:txBody>
          <a:bodyPr/>
          <a:lstStyle/>
          <a:p>
            <a:r>
              <a:rPr lang="pt-PT" dirty="0">
                <a:latin typeface="Amasis MT Pro Black" panose="02040A04050005020304" pitchFamily="18" charset="0"/>
              </a:rPr>
              <a:t>CASO 2 – UPS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69BD6B-6B56-D87F-2E3B-DF31BDEE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740" y="2241179"/>
            <a:ext cx="8417778" cy="4616821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Visão Geral da Empresa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dirty="0">
                <a:latin typeface="Amasis MT Pro Black" panose="02040A04050005020304" pitchFamily="18" charset="0"/>
              </a:rPr>
              <a:t>Empresa 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global de entregas e logística.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Desafio de Data Warehousing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Processamento de cerca de 300 milhões de solicitações de rastreamento diário;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Necessidade de otimização de rotas e gestão eficiente de dados.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Solução Implementada</a:t>
            </a:r>
            <a:r>
              <a:rPr lang="pt-PT" sz="1400" b="1" i="0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sng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Uso de tecnologias como “</a:t>
            </a:r>
            <a:r>
              <a:rPr lang="pt-PT" sz="1400" b="0" i="1" u="none" strike="noStrike" dirty="0">
                <a:effectLst/>
                <a:latin typeface="Amasis MT Pro Black" panose="02040A04050005020304" pitchFamily="18" charset="0"/>
              </a:rPr>
              <a:t>Hadoop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” e capacidades de processamento de dados em grande escala;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Projeto “</a:t>
            </a:r>
            <a:r>
              <a:rPr lang="pt-PT" sz="1400" b="0" i="1" u="none" strike="noStrike" dirty="0">
                <a:effectLst/>
                <a:latin typeface="Amasis MT Pro Black" panose="02040A04050005020304" pitchFamily="18" charset="0"/>
              </a:rPr>
              <a:t>ORION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” para otimização de rotas, de forma a reduzir custos e emissões de carbono.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Resultados Alcançados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Redução significativa de quilometragem e emissões;</a:t>
            </a: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Melhoria na eficiência operacional e economias de custo.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FECE9F6-9D1B-4D8E-84F0-ACC0C843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1FF6DA9-008F-8B48-92A6-B652298478BF}" type="slidenum">
              <a:rPr lang="en-US" smtClean="0">
                <a:latin typeface="Amasis MT Pro Black" panose="02040A04050005020304" pitchFamily="18" charset="0"/>
              </a:rPr>
              <a:pPr algn="ctr"/>
              <a:t>11</a:t>
            </a:fld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72795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2E281-9FC7-0762-ECFC-EBC67CC7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26" y="772236"/>
            <a:ext cx="6896534" cy="1080938"/>
          </a:xfrm>
        </p:spPr>
        <p:txBody>
          <a:bodyPr/>
          <a:lstStyle/>
          <a:p>
            <a:r>
              <a:rPr lang="pt-PT" dirty="0">
                <a:latin typeface="Amasis MT Pro Black" panose="02040A04050005020304" pitchFamily="18" charset="0"/>
              </a:rPr>
              <a:t>CASO 2 – UPS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69BD6B-6B56-D87F-2E3B-DF31BDEE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740" y="2241179"/>
            <a:ext cx="8417778" cy="4616821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Resultados Alcançados</a:t>
            </a:r>
            <a:r>
              <a:rPr lang="pt-PT" sz="1400" b="1" i="0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sng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Redução significativa de quilometragem e emissões;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Melhoria na eficiência operacional e economias de custo.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FECE9F6-9D1B-4D8E-84F0-ACC0C843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1FF6DA9-008F-8B48-92A6-B652298478BF}" type="slidenum">
              <a:rPr lang="en-US" smtClean="0">
                <a:latin typeface="Amasis MT Pro Black" panose="02040A04050005020304" pitchFamily="18" charset="0"/>
              </a:rPr>
              <a:pPr algn="ctr"/>
              <a:t>12</a:t>
            </a:fld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81875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28D94-EE78-702B-22EB-6A32BDEE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26" y="753228"/>
            <a:ext cx="6896534" cy="1080938"/>
          </a:xfrm>
        </p:spPr>
        <p:txBody>
          <a:bodyPr/>
          <a:lstStyle/>
          <a:p>
            <a:r>
              <a:rPr lang="pt-PT" dirty="0">
                <a:latin typeface="Amasis MT Pro Black" panose="02040A04050005020304" pitchFamily="18" charset="0"/>
              </a:rPr>
              <a:t>CASO 3 – MARCA X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2993A71-C5F8-4749-63BA-D6D323D96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49" y="2336872"/>
            <a:ext cx="8559209" cy="5074021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Desafio do Cliente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Empresa líder em bombas industriais com necessidade de integrar dados de 42 instâncias de ERP.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Solução de Data Warehousing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Criação de um DW corporativo de forma a integrar múltiplos sistemas ERP;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Desenvolvimento de padrões de definição de dados para consistência.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Resultados Alcançados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Acesso simplificado e consistente a indicadores críticos;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Otimização do processo de obtenção de informações a nível agregado;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Centralização eficiente de dados com controlo melhorado.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97F3721-8CE7-4C9A-82A2-84D30FE3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1FF6DA9-008F-8B48-92A6-B652298478BF}" type="slidenum">
              <a:rPr lang="en-US" smtClean="0">
                <a:latin typeface="Amasis MT Pro Black" panose="02040A04050005020304" pitchFamily="18" charset="0"/>
              </a:rPr>
              <a:pPr algn="ctr"/>
              <a:t>13</a:t>
            </a:fld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128693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D11BC-776B-EF00-5077-B268C0E8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26" y="753228"/>
            <a:ext cx="7428486" cy="1080938"/>
          </a:xfrm>
        </p:spPr>
        <p:txBody>
          <a:bodyPr>
            <a:normAutofit/>
          </a:bodyPr>
          <a:lstStyle/>
          <a:p>
            <a:r>
              <a:rPr lang="pt-PT" sz="3200" dirty="0">
                <a:latin typeface="Amasis MT Pro Black" panose="02040A04050005020304" pitchFamily="18" charset="0"/>
              </a:rPr>
              <a:t>FATORES CRÍTICOS DE SUCESSO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8973B1-7F08-2021-5BB6-861E803FD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3616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i="0" u="none" strike="noStrike" dirty="0">
                <a:effectLst/>
                <a:latin typeface="Amasis MT Pro Black" panose="02040A04050005020304" pitchFamily="18" charset="0"/>
              </a:rPr>
              <a:t>Compromisso com Objetivos Comerciais;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i="0" u="none" strike="noStrike" dirty="0">
                <a:effectLst/>
                <a:latin typeface="Amasis MT Pro Black" panose="02040A04050005020304" pitchFamily="18" charset="0"/>
              </a:rPr>
              <a:t>Importância da Modelagem de Dados;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i="0" u="none" strike="noStrike" dirty="0">
                <a:effectLst/>
                <a:latin typeface="Amasis MT Pro Black" panose="02040A04050005020304" pitchFamily="18" charset="0"/>
              </a:rPr>
              <a:t>Qualidade dos Dados;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i="0" u="none" strike="noStrike" dirty="0">
                <a:effectLst/>
                <a:latin typeface="Amasis MT Pro Black" panose="02040A04050005020304" pitchFamily="18" charset="0"/>
              </a:rPr>
              <a:t>Eficiência na Integração de Dados;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i="0" u="none" strike="noStrike" dirty="0">
                <a:effectLst/>
                <a:latin typeface="Amasis MT Pro Black" panose="02040A04050005020304" pitchFamily="18" charset="0"/>
              </a:rPr>
              <a:t>Otimização e Melhoria contínuas do Desempenho;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i="0" u="none" strike="noStrike" dirty="0">
                <a:effectLst/>
                <a:latin typeface="Amasis MT Pro Black" panose="02040A04050005020304" pitchFamily="18" charset="0"/>
              </a:rPr>
              <a:t>Interface Amigável para Utilizadores;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A26077D-7A83-49C3-B7D4-B8365C89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1FF6DA9-008F-8B48-92A6-B652298478BF}" type="slidenum">
              <a:rPr lang="en-US" smtClean="0">
                <a:latin typeface="Amasis MT Pro Black" panose="02040A04050005020304" pitchFamily="18" charset="0"/>
              </a:rPr>
              <a:pPr algn="ctr"/>
              <a:t>14</a:t>
            </a:fld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765024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E2A79-BD6F-85DA-E78A-565AAEF5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masis MT Pro Black" panose="02040A04050005020304" pitchFamily="18" charset="0"/>
              </a:rPr>
              <a:t>CASO 1 – AUTO GUYS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43884E-BA1E-51B0-98EC-7366E5162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88" y="2264735"/>
            <a:ext cx="8367824" cy="4401879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Desafio Inicial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Complexidade do modelo de </a:t>
            </a:r>
            <a:r>
              <a:rPr lang="pt-PT" sz="1400" dirty="0">
                <a:latin typeface="Amasis MT Pro Black" panose="02040A04050005020304" pitchFamily="18" charset="0"/>
              </a:rPr>
              <a:t>DW 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e pressões políticas por uso precoce.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Problemas Encontrados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Replicação inadequada de dados do </a:t>
            </a:r>
            <a:r>
              <a:rPr lang="pt-PT" sz="1400" b="0" i="1" u="none" strike="noStrike" dirty="0">
                <a:effectLst/>
                <a:latin typeface="Amasis MT Pro Black" panose="02040A04050005020304" pitchFamily="18" charset="0"/>
              </a:rPr>
              <a:t>mainframe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Dificuldade em utilizar dados num formato empresarial conciso;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Falta de apoio da alta administração.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Reinício e Mudança de Estratégia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Projeto reiniciado focado numa área temática única;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Planeamento para expansão incremental para um DW abrangente.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Lições Aprendidas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Gestão de expectativas e apoio da administração são cruciais;</a:t>
            </a: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Preferência por uma tecnologia comprovada.</a:t>
            </a:r>
          </a:p>
          <a:p>
            <a:endParaRPr lang="pt-PT" sz="1400" dirty="0">
              <a:latin typeface="Amasis MT Pro Black" panose="02040A04050005020304" pitchFamily="18" charset="0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A400F47-D3AB-4C2A-8564-1794C318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1FF6DA9-008F-8B48-92A6-B652298478BF}" type="slidenum">
              <a:rPr lang="en-US" smtClean="0">
                <a:latin typeface="Amasis MT Pro Black" panose="02040A04050005020304" pitchFamily="18" charset="0"/>
              </a:rPr>
              <a:pPr algn="ctr"/>
              <a:t>15</a:t>
            </a:fld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331199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E2A79-BD6F-85DA-E78A-565AAEF5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masis MT Pro Black" panose="02040A04050005020304" pitchFamily="18" charset="0"/>
              </a:rPr>
              <a:t>CASO 1 – AUTO GUYS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43884E-BA1E-51B0-98EC-7366E5162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88" y="2264735"/>
            <a:ext cx="8367824" cy="4401879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Lições Aprendidas</a:t>
            </a:r>
            <a:r>
              <a:rPr lang="pt-PT" sz="1400" b="1" i="0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sng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Gestão de expectativas e apoio da administração são cruciais;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Preferência por uma tecnologia comprovada.</a:t>
            </a:r>
          </a:p>
          <a:p>
            <a:endParaRPr lang="pt-PT" sz="1400" dirty="0">
              <a:latin typeface="Amasis MT Pro Black" panose="02040A04050005020304" pitchFamily="18" charset="0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A400F47-D3AB-4C2A-8564-1794C318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1FF6DA9-008F-8B48-92A6-B652298478BF}" type="slidenum">
              <a:rPr lang="en-US" smtClean="0">
                <a:latin typeface="Amasis MT Pro Black" panose="02040A04050005020304" pitchFamily="18" charset="0"/>
              </a:rPr>
              <a:pPr algn="ctr"/>
              <a:t>16</a:t>
            </a:fld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447979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D82D1-93DF-A772-5EC2-501FB9F0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26" y="753228"/>
            <a:ext cx="7392627" cy="1080938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Amasis MT Pro Black" panose="02040A04050005020304" pitchFamily="18" charset="0"/>
              </a:rPr>
              <a:t>CASO 2 – GOVERNMENT RESEARCH LABORATORY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FCD2FA-8A5C-5E40-EB01-46281721E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336873"/>
            <a:ext cx="8162365" cy="4351006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Desafio Inicial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Necessidade de atualização de relatórios financeiros e dificuldades com o sistema </a:t>
            </a:r>
            <a:r>
              <a:rPr lang="pt-PT" sz="1400" b="0" i="1" u="none" strike="noStrike" dirty="0">
                <a:effectLst/>
                <a:latin typeface="Amasis MT Pro Black" panose="02040A04050005020304" pitchFamily="18" charset="0"/>
              </a:rPr>
              <a:t>mainframe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Implementação e Problemas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Mudanças simultâneas no </a:t>
            </a:r>
            <a:r>
              <a:rPr lang="pt-PT" sz="1400" b="0" i="1" u="none" strike="noStrike" dirty="0">
                <a:effectLst/>
                <a:latin typeface="Amasis MT Pro Black" panose="02040A04050005020304" pitchFamily="18" charset="0"/>
              </a:rPr>
              <a:t>mainframe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 afetaram a integridade dos dados;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O DW tornou-se uma solução preliminar permanente sem atualizações planeadas.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Consequências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Dados desatualizados e incompatibilidade de software para aceder ao DW</a:t>
            </a:r>
            <a:r>
              <a:rPr lang="pt-PT" sz="1400" dirty="0">
                <a:latin typeface="Amasis MT Pro Black" panose="02040A04050005020304" pitchFamily="18" charset="0"/>
              </a:rPr>
              <a:t>;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Problemas de acessibilidade e relutância em adotar o novo sistema.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8809605-B43A-4C82-9537-04788076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1FF6DA9-008F-8B48-92A6-B652298478BF}" type="slidenum">
              <a:rPr lang="en-US" smtClean="0">
                <a:latin typeface="Amasis MT Pro Black" panose="02040A04050005020304" pitchFamily="18" charset="0"/>
              </a:rPr>
              <a:pPr algn="ctr"/>
              <a:t>17</a:t>
            </a:fld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58905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4A194-24C4-3F2C-D6CB-4DB70860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26" y="753228"/>
            <a:ext cx="7290447" cy="1080938"/>
          </a:xfrm>
        </p:spPr>
        <p:txBody>
          <a:bodyPr>
            <a:normAutofit/>
          </a:bodyPr>
          <a:lstStyle/>
          <a:p>
            <a:r>
              <a:rPr lang="pt-PT" sz="2400" dirty="0">
                <a:latin typeface="Amasis MT Pro Black" panose="02040A04050005020304" pitchFamily="18" charset="0"/>
              </a:rPr>
              <a:t>CASO 3 – NORTH AMERICAN TAX AGENCY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24D24E-D6D0-65AB-0274-4FDBC9355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8153400" cy="4287211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Visão Inicial e Desafios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Usar o DW para aumentar a conformidade;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Perda de interesse do patrocinador devido a custos e duração do projeto.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Problemas de Execução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Falta de coordenação e participação do Departamento de Conformidade;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Desafios em alinhar a arquitetura de dados e resolver problemas técnicos.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Resultados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Projeto não avançou devido à falta de comprometimento e recursos;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Interesse renovado em um projeto de menor escala com um novo patrocinador.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E89A7A-9BCF-4711-B947-816167C2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1FF6DA9-008F-8B48-92A6-B652298478BF}" type="slidenum">
              <a:rPr lang="en-US" smtClean="0">
                <a:latin typeface="Amasis MT Pro Black" panose="02040A04050005020304" pitchFamily="18" charset="0"/>
              </a:rPr>
              <a:pPr algn="ctr"/>
              <a:t>18</a:t>
            </a:fld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119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91FE2-964D-6189-0B3C-B6493F455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26" y="753228"/>
            <a:ext cx="7290447" cy="1080938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Amasis MT Pro Black" panose="02040A04050005020304" pitchFamily="18" charset="0"/>
              </a:rPr>
              <a:t>CASO 4 – COMPANHIA DE SEGUROS ESLOVENA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A2CCCE-5A0D-B795-4B08-C5F70A47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974106" cy="4234048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Objetivos e Desafios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Foco em minimizar fraude e aferir lucratividade dos serviços;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Falta de orientação e participação da administração e do departamento de TI.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Problemas Técnicos e de Execução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Mudanças na plataforma de computação e falta de dados necessários;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Redução do escopo para um Data </a:t>
            </a:r>
            <a:r>
              <a:rPr lang="pt-PT" sz="1400" b="0" i="0" u="none" strike="noStrike" dirty="0" err="1">
                <a:effectLst/>
                <a:latin typeface="Amasis MT Pro Black" panose="02040A04050005020304" pitchFamily="18" charset="0"/>
              </a:rPr>
              <a:t>Warehouse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 menor.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Conclusão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Falha em realizar a visão inicial devido à falta de um plano de negócios claro;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Necessidade de maior envolvimento dos </a:t>
            </a:r>
            <a:r>
              <a:rPr lang="pt-PT" sz="1400" b="0" i="1" u="none" strike="noStrike" dirty="0" err="1">
                <a:effectLst/>
                <a:latin typeface="Amasis MT Pro Black" panose="02040A04050005020304" pitchFamily="18" charset="0"/>
              </a:rPr>
              <a:t>users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 e apoio do departamento de TI.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39BE9EF-7797-489E-9B78-5518623C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1FF6DA9-008F-8B48-92A6-B652298478BF}" type="slidenum">
              <a:rPr lang="en-US" smtClean="0">
                <a:latin typeface="Amasis MT Pro Black" panose="02040A04050005020304" pitchFamily="18" charset="0"/>
              </a:rPr>
              <a:pPr algn="ctr"/>
              <a:t>19</a:t>
            </a:fld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0896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BA7E8-52A7-4DFA-AC10-7B098761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masis MT Pro Black" panose="02040A04050005020304" pitchFamily="18" charset="0"/>
              </a:rPr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EC4856-26AB-41F2-9680-ADB88593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190523"/>
            <a:ext cx="6887389" cy="469145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pt-PT" sz="1200" dirty="0">
                <a:latin typeface="Amasis MT Pro Black" panose="02040A04050005020304" pitchFamily="18" charset="0"/>
              </a:rPr>
              <a:t>O QUE É UM DW?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pt-PT" sz="1200" dirty="0">
                <a:latin typeface="Amasis MT Pro Black" panose="02040A04050005020304" pitchFamily="18" charset="0"/>
              </a:rPr>
              <a:t>CONSTITUIÇÃO DE UM DW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pt-PT" sz="1200" dirty="0">
                <a:latin typeface="Amasis MT Pro Black" panose="02040A04050005020304" pitchFamily="18" charset="0"/>
              </a:rPr>
              <a:t>TENDÊNCIAS DE UM DW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pt-PT" sz="1200" dirty="0">
                <a:latin typeface="Amasis MT Pro Black" panose="02040A04050005020304" pitchFamily="18" charset="0"/>
              </a:rPr>
              <a:t>DATA LAKE VS DW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pt-PT" sz="1200" dirty="0">
                <a:latin typeface="Amasis MT Pro Black" panose="02040A04050005020304" pitchFamily="18" charset="0"/>
              </a:rPr>
              <a:t>PANORAMA ATUAL EM DW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pt-PT" sz="900" dirty="0">
                <a:latin typeface="Amasis MT Pro Black" panose="02040A04050005020304" pitchFamily="18" charset="0"/>
              </a:rPr>
              <a:t>CASO 1 – AMAZON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pt-PT" sz="900" dirty="0">
                <a:latin typeface="Amasis MT Pro Black" panose="02040A04050005020304" pitchFamily="18" charset="0"/>
              </a:rPr>
              <a:t>CASO 2 – UPS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pt-PT" sz="900" dirty="0">
                <a:latin typeface="Amasis MT Pro Black" panose="02040A04050005020304" pitchFamily="18" charset="0"/>
              </a:rPr>
              <a:t>CASO 3 – MARCA X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pt-PT" sz="1200" dirty="0">
                <a:latin typeface="Amasis MT Pro Black" panose="02040A04050005020304" pitchFamily="18" charset="0"/>
              </a:rPr>
              <a:t>FATORES CRÍTICOS DE SUCESSO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pt-PT" sz="900" dirty="0">
                <a:latin typeface="Amasis MT Pro Black" panose="02040A04050005020304" pitchFamily="18" charset="0"/>
              </a:rPr>
              <a:t>CASO 1 – AUTO GUYS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pt-PT" sz="900" dirty="0">
                <a:latin typeface="Amasis MT Pro Black" panose="02040A04050005020304" pitchFamily="18" charset="0"/>
              </a:rPr>
              <a:t>CASO 2 – GOVERNMENT RESEARCH LABORATORY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pt-PT" sz="900" dirty="0">
                <a:latin typeface="Amasis MT Pro Black" panose="02040A04050005020304" pitchFamily="18" charset="0"/>
              </a:rPr>
              <a:t>CASO 3 – NORTH AMERICAN TAX AGENCY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pt-PT" sz="900" dirty="0">
                <a:latin typeface="Amasis MT Pro Black" panose="02040A04050005020304" pitchFamily="18" charset="0"/>
              </a:rPr>
              <a:t>CASO 4 – COMPANHIA DE SEGUROS ESLOVENA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pt-PT" sz="1200" dirty="0">
                <a:latin typeface="Amasis MT Pro Black" panose="02040A04050005020304" pitchFamily="18" charset="0"/>
              </a:rPr>
              <a:t>RAZÕES PARA O FRACASSO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pt-PT" sz="1200" dirty="0">
                <a:latin typeface="Amasis MT Pro Black" panose="02040A04050005020304" pitchFamily="18" charset="0"/>
              </a:rPr>
              <a:t>COMPARAÇÃO ENTRE CASOS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r>
              <a:rPr lang="pt-PT" sz="1200" dirty="0">
                <a:latin typeface="Amasis MT Pro Black" panose="02040A04050005020304" pitchFamily="18" charset="0"/>
              </a:rPr>
              <a:t>ANÁLISE CRÍTICA DOS FATORES</a:t>
            </a:r>
          </a:p>
          <a:p>
            <a:pPr marL="0" indent="0">
              <a:buNone/>
            </a:pPr>
            <a:endParaRPr lang="pt-PT" sz="1400" dirty="0">
              <a:latin typeface="Amasis MT Pro Black" panose="02040A04050005020304" pitchFamily="18" charset="0"/>
            </a:endParaRPr>
          </a:p>
          <a:p>
            <a:pPr marL="0" indent="0">
              <a:buNone/>
            </a:pPr>
            <a:endParaRPr lang="pt-PT" sz="1400" dirty="0">
              <a:latin typeface="Amasis MT Pro Black" panose="02040A04050005020304" pitchFamily="18" charset="0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88C42CC-645E-4E66-B62B-95AFD467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1FF6DA9-008F-8B48-92A6-B652298478BF}" type="slidenum">
              <a:rPr lang="en-US" smtClean="0">
                <a:latin typeface="Amasis MT Pro Black" panose="02040A04050005020304" pitchFamily="18" charset="0"/>
              </a:rPr>
              <a:pPr algn="ctr"/>
              <a:t>2</a:t>
            </a:fld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20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C8752-9F83-3955-A7FD-6D25463C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26" y="753228"/>
            <a:ext cx="7285050" cy="1080938"/>
          </a:xfrm>
        </p:spPr>
        <p:txBody>
          <a:bodyPr/>
          <a:lstStyle/>
          <a:p>
            <a:r>
              <a:rPr lang="pt-PT" dirty="0">
                <a:latin typeface="Amasis MT Pro Black" panose="02040A04050005020304" pitchFamily="18" charset="0"/>
              </a:rPr>
              <a:t>RAZÕES PARA O FRACASSO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0DEE55-9EFE-50A1-6570-37BBE9267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11" y="2256189"/>
            <a:ext cx="8312523" cy="4422516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Comunicação Deficiente entre Unidades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Falha em entender e traduzir </a:t>
            </a:r>
            <a:r>
              <a:rPr lang="pt-PT" sz="1400" dirty="0">
                <a:latin typeface="Amasis MT Pro Black" panose="02040A04050005020304" pitchFamily="18" charset="0"/>
              </a:rPr>
              <a:t>os 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requisitos de negócios em requisitos técnicos;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Necessidade de comunicação clara e eficaz durante o planeamento.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Subestimação dos Requisitos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Tendência a subestimar custos, tempo e recursos necessários;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Importância de estabelecer prazos realistas e orçamentos adequados;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Gestão de expectativas e alinhamento entre todas as partes interessadas.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Iniciar Diretamente com o Desenvolvimento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Risco de começar o desenvolvimento sem um planeamento e recursos adequados;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Importância de rever e completar o design do projeto antes da execução.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F6CB69B-0D55-4A1D-A57C-0ADB18EC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1FF6DA9-008F-8B48-92A6-B652298478BF}" type="slidenum">
              <a:rPr lang="en-US" smtClean="0">
                <a:latin typeface="Amasis MT Pro Black" panose="02040A04050005020304" pitchFamily="18" charset="0"/>
              </a:rPr>
              <a:pPr algn="ctr"/>
              <a:t>20</a:t>
            </a:fld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826773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37574-EF63-AF30-20B2-7E3C125C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26" y="767790"/>
            <a:ext cx="7292208" cy="1080938"/>
          </a:xfrm>
        </p:spPr>
        <p:txBody>
          <a:bodyPr>
            <a:normAutofit fontScale="90000"/>
          </a:bodyPr>
          <a:lstStyle/>
          <a:p>
            <a:br>
              <a:rPr lang="pt-PT" b="1" i="0" u="none" strike="noStrike" dirty="0">
                <a:effectLst/>
                <a:latin typeface="Amasis MT Pro Black" panose="02040A04050005020304" pitchFamily="18" charset="0"/>
              </a:rPr>
            </a:br>
            <a:r>
              <a:rPr lang="pt-PT" b="1" i="0" u="none" strike="noStrike" dirty="0">
                <a:effectLst/>
                <a:latin typeface="Amasis MT Pro Black" panose="02040A04050005020304" pitchFamily="18" charset="0"/>
              </a:rPr>
              <a:t>COMPARAÇÃO ENTRE CASOS</a:t>
            </a:r>
            <a:br>
              <a:rPr lang="pt-PT" b="1" i="0" u="none" strike="noStrike" dirty="0">
                <a:effectLst/>
                <a:latin typeface="Amasis MT Pro Black" panose="02040A04050005020304" pitchFamily="18" charset="0"/>
              </a:rPr>
            </a:br>
            <a:endParaRPr lang="pt-PT" dirty="0">
              <a:latin typeface="Amasis MT Pro Black" panose="02040A04050005020304" pitchFamily="18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83F724-9218-2EEC-976B-3A469380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38260"/>
            <a:ext cx="8027894" cy="440416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400" b="1" u="sng" dirty="0">
                <a:effectLst/>
                <a:latin typeface="Amasis MT Pro Black" panose="02040A04050005020304" pitchFamily="18" charset="0"/>
              </a:rPr>
              <a:t>Casos de Sucesso (AMAZON)</a:t>
            </a:r>
            <a:r>
              <a:rPr lang="pt-PT" sz="1400" b="1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1" dirty="0"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dirty="0">
                <a:effectLst/>
                <a:latin typeface="Amasis MT Pro Black" panose="02040A04050005020304" pitchFamily="18" charset="0"/>
              </a:rPr>
              <a:t>Compreensão clara dos objetivos de negócios;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dirty="0">
                <a:effectLst/>
                <a:latin typeface="Amasis MT Pro Black" panose="02040A04050005020304" pitchFamily="18" charset="0"/>
              </a:rPr>
              <a:t>Modelagem de dados eficiente e integração eficaz;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dirty="0">
                <a:effectLst/>
                <a:latin typeface="Amasis MT Pro Black" panose="02040A04050005020304" pitchFamily="18" charset="0"/>
              </a:rPr>
              <a:t>Foco na segurança de dados, escalabilidade e soluções em nuvem;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dirty="0">
                <a:effectLst/>
                <a:latin typeface="Amasis MT Pro Black" panose="02040A04050005020304" pitchFamily="18" charset="0"/>
              </a:rPr>
              <a:t>Escolha de tecnologias apropriadas.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400" b="1" u="sng" dirty="0">
                <a:effectLst/>
                <a:latin typeface="Amasis MT Pro Black" panose="02040A04050005020304" pitchFamily="18" charset="0"/>
              </a:rPr>
              <a:t>Casos de Insucesso (Auto Guys)</a:t>
            </a:r>
            <a:r>
              <a:rPr lang="pt-PT" sz="1400" b="1" dirty="0">
                <a:effectLst/>
                <a:latin typeface="Amasis MT Pro Black" panose="02040A04050005020304" pitchFamily="18" charset="0"/>
              </a:rPr>
              <a:t>:</a:t>
            </a:r>
            <a:endParaRPr lang="pt-PT" sz="1400" dirty="0">
              <a:effectLst/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dirty="0">
                <a:effectLst/>
                <a:latin typeface="Amasis MT Pro Black" panose="02040A04050005020304" pitchFamily="18" charset="0"/>
              </a:rPr>
              <a:t>Falhas na comunicação entre unidades de negócios e equipas técnicas;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dirty="0">
                <a:effectLst/>
                <a:latin typeface="Amasis MT Pro Black" panose="02040A04050005020304" pitchFamily="18" charset="0"/>
              </a:rPr>
              <a:t>Subestimação dos requisitos do projeto;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dirty="0">
                <a:effectLst/>
                <a:latin typeface="Amasis MT Pro Black" panose="02040A04050005020304" pitchFamily="18" charset="0"/>
              </a:rPr>
              <a:t>Falta de comprometimento organizacional;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dirty="0">
                <a:effectLst/>
                <a:latin typeface="Amasis MT Pro Black" panose="02040A04050005020304" pitchFamily="18" charset="0"/>
              </a:rPr>
              <a:t>Ausência de um plano de negócios claro e de uma participação adequada de utilizadores e da equipa de TI.</a:t>
            </a:r>
          </a:p>
          <a:p>
            <a:endParaRPr lang="pt-PT" sz="140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698ECD3-076B-455A-8B5E-5995FDFD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1FF6DA9-008F-8B48-92A6-B652298478BF}" type="slidenum">
              <a:rPr lang="en-US" smtClean="0">
                <a:latin typeface="Amasis MT Pro Black" panose="02040A04050005020304" pitchFamily="18" charset="0"/>
              </a:rPr>
              <a:pPr algn="ctr"/>
              <a:t>21</a:t>
            </a:fld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63584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B6150-A7E3-38F7-E3BE-1825FB8F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25" y="763079"/>
            <a:ext cx="7283063" cy="1080938"/>
          </a:xfrm>
        </p:spPr>
        <p:txBody>
          <a:bodyPr>
            <a:noAutofit/>
          </a:bodyPr>
          <a:lstStyle/>
          <a:p>
            <a:br>
              <a:rPr lang="pt-PT" b="1" i="0" u="none" strike="noStrike" dirty="0">
                <a:effectLst/>
                <a:latin typeface="Amasis MT Pro Black" panose="02040A04050005020304" pitchFamily="18" charset="0"/>
              </a:rPr>
            </a:br>
            <a:r>
              <a:rPr lang="pt-PT" sz="3200" b="1" i="0" u="none" strike="noStrike" dirty="0">
                <a:effectLst/>
                <a:latin typeface="Amasis MT Pro Black" panose="02040A04050005020304" pitchFamily="18" charset="0"/>
              </a:rPr>
              <a:t>ANÁLISE CRÍTICA DOS FATORES</a:t>
            </a:r>
            <a:br>
              <a:rPr lang="pt-PT" b="1" i="0" u="none" strike="noStrike" dirty="0">
                <a:effectLst/>
                <a:latin typeface="Söhne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AFF758-D3E5-3694-CA7A-627DF9708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983071" cy="4032029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Comunicação entre Unidades de Negócios e </a:t>
            </a:r>
            <a:r>
              <a:rPr lang="pt-PT" sz="1400" b="1" i="0" u="sng" strike="noStrike" dirty="0" err="1">
                <a:effectLst/>
                <a:latin typeface="Amasis MT Pro Black" panose="02040A04050005020304" pitchFamily="18" charset="0"/>
              </a:rPr>
              <a:t>Equip</a:t>
            </a:r>
            <a:r>
              <a:rPr lang="en-US" sz="1400" b="1" i="0" u="sng" strike="noStrike" dirty="0">
                <a:effectLst/>
                <a:latin typeface="Amasis MT Pro Black" panose="02040A04050005020304" pitchFamily="18" charset="0"/>
              </a:rPr>
              <a:t>as</a:t>
            </a: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 Técnicas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sng" strike="noStrike" dirty="0">
                <a:effectLst/>
                <a:latin typeface="Amasis MT Pro Black" panose="02040A04050005020304" pitchFamily="18" charset="0"/>
              </a:rPr>
              <a:t>Sucesso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: Compreensão clara das necessidades empresariais e tradução em requisitos técnicos.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sng" strike="noStrike" dirty="0">
                <a:effectLst/>
                <a:latin typeface="Amasis MT Pro Black" panose="02040A04050005020304" pitchFamily="18" charset="0"/>
              </a:rPr>
              <a:t>Insucesso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: Falta de alinhamento entre </a:t>
            </a:r>
            <a:r>
              <a:rPr lang="pt-PT" sz="1400" u="none" strike="noStrike" dirty="0">
                <a:effectLst/>
                <a:latin typeface="Amasis MT Pro Black" panose="02040A04050005020304" pitchFamily="18" charset="0"/>
              </a:rPr>
              <a:t>expectativas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 e execução técnica.</a:t>
            </a:r>
            <a:endParaRPr lang="pt-PT" sz="1400" dirty="0">
              <a:latin typeface="Amasis MT Pro Black" panose="02040A040500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Estimativa Adequada dos Requisitos do Projeto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sng" strike="noStrike" dirty="0">
                <a:effectLst/>
                <a:latin typeface="Amasis MT Pro Black" panose="02040A04050005020304" pitchFamily="18" charset="0"/>
              </a:rPr>
              <a:t>Sucesso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: Compreensão realista de tempo, recursos e custos;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sng" strike="noStrike" dirty="0">
                <a:effectLst/>
                <a:latin typeface="Amasis MT Pro Black" panose="02040A04050005020304" pitchFamily="18" charset="0"/>
              </a:rPr>
              <a:t>Insucesso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: Subestimação de fatores de forma a levar a atrasos e orçamentos inviáveis.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482B690-F56B-4A94-9F26-F07A4CA4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1FF6DA9-008F-8B48-92A6-B652298478BF}" type="slidenum">
              <a:rPr lang="en-US" smtClean="0">
                <a:latin typeface="Amasis MT Pro Black" panose="02040A04050005020304" pitchFamily="18" charset="0"/>
              </a:rPr>
              <a:pPr algn="ctr"/>
              <a:t>22</a:t>
            </a:fld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83780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02382-0BAA-4D7E-B237-C0CE4582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7200" dirty="0">
                <a:latin typeface="Amasis MT Pro Black" panose="02040A04050005020304" pitchFamily="18" charset="0"/>
              </a:rPr>
              <a:t>FIM</a:t>
            </a:r>
          </a:p>
        </p:txBody>
      </p:sp>
      <p:pic>
        <p:nvPicPr>
          <p:cNvPr id="5" name="Imagem 4" descr="Uma imagem com Tipo de letra, Gráficos, logótipo, texto&#10;&#10;Descrição gerada automaticamente">
            <a:extLst>
              <a:ext uri="{FF2B5EF4-FFF2-40B4-BE49-F238E27FC236}">
                <a16:creationId xmlns:a16="http://schemas.microsoft.com/office/drawing/2014/main" id="{4446EB48-9070-488C-B4EB-BEE28BB3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482" y="3236248"/>
            <a:ext cx="902563" cy="35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44048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30" y="753228"/>
            <a:ext cx="7306235" cy="1080938"/>
          </a:xfrm>
        </p:spPr>
        <p:txBody>
          <a:bodyPr/>
          <a:lstStyle/>
          <a:p>
            <a:r>
              <a:rPr dirty="0">
                <a:latin typeface="Amasis MT Pro Black" panose="02040A04050005020304" pitchFamily="18" charset="0"/>
              </a:rPr>
              <a:t>O </a:t>
            </a:r>
            <a:r>
              <a:rPr lang="pt-PT" dirty="0">
                <a:latin typeface="Amasis MT Pro Black" panose="02040A04050005020304" pitchFamily="18" charset="0"/>
              </a:rPr>
              <a:t>QUE É UM DW?</a:t>
            </a:r>
            <a:endParaRPr dirty="0"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51" y="2145486"/>
            <a:ext cx="8261497" cy="508903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Sistema de gestão de dados para apoiar atividades de Business Intelligence</a:t>
            </a:r>
            <a:r>
              <a:rPr lang="pt-PT" sz="1400" dirty="0">
                <a:latin typeface="Amasis MT Pro Black" panose="02040A04050005020304" pitchFamily="18" charset="0"/>
              </a:rPr>
              <a:t>, 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destinado a consultas e análises, </a:t>
            </a:r>
            <a:r>
              <a:rPr lang="pt-PT" sz="1400" dirty="0">
                <a:latin typeface="Amasis MT Pro Black" panose="02040A04050005020304" pitchFamily="18" charset="0"/>
              </a:rPr>
              <a:t>com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 grandes quantidades de dados históricos.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Fontes de Dados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Dados derivados de várias fontes, como log files de plataformas e transações.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Capacidades e Valor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Análises para “</a:t>
            </a:r>
            <a:r>
              <a:rPr lang="pt-PT" sz="1400" b="0" i="1" u="none" strike="noStrike" dirty="0">
                <a:effectLst/>
                <a:latin typeface="Amasis MT Pro Black" panose="02040A04050005020304" pitchFamily="18" charset="0"/>
              </a:rPr>
              <a:t>insights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” de negócios e tomada de decisões;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Construção de um histórico valioso para cientistas e analistas de dados.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Papel Central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Considerado a “Single Source of Truth" da organização.</a:t>
            </a:r>
          </a:p>
          <a:p>
            <a:endParaRPr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8D55A71-C097-4295-B9E7-9A2F39A6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1FF6DA9-008F-8B48-92A6-B652298478BF}" type="slidenum">
              <a:rPr lang="en-US" smtClean="0">
                <a:latin typeface="Amasis MT Pro Black" panose="02040A04050005020304" pitchFamily="18" charset="0"/>
              </a:rPr>
              <a:pPr algn="ctr"/>
              <a:t>3</a:t>
            </a:fld>
            <a:endParaRPr lang="en-US" dirty="0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D88E0-4F43-4DBD-4560-3F70222D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26" y="753228"/>
            <a:ext cx="6896534" cy="1080938"/>
          </a:xfrm>
        </p:spPr>
        <p:txBody>
          <a:bodyPr>
            <a:noAutofit/>
          </a:bodyPr>
          <a:lstStyle/>
          <a:p>
            <a:br>
              <a:rPr lang="pt-PT" dirty="0">
                <a:latin typeface="Amasis MT Pro Black" panose="02040A04050005020304" pitchFamily="18" charset="0"/>
              </a:rPr>
            </a:br>
            <a:r>
              <a:rPr lang="pt-PT" dirty="0">
                <a:latin typeface="Amasis MT Pro Black" panose="02040A04050005020304" pitchFamily="18" charset="0"/>
              </a:rPr>
              <a:t>CONSTITUIÇÃO DE UM DW</a:t>
            </a:r>
            <a:br>
              <a:rPr lang="pt-PT" sz="1050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F58D51-0493-5846-F770-179F345B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157577"/>
            <a:ext cx="8090647" cy="4255313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pt-PT" sz="1400" b="1" u="sng" strike="noStrike" dirty="0">
                <a:effectLst/>
                <a:latin typeface="Amasis MT Pro Black" panose="02040A04050005020304" pitchFamily="18" charset="0"/>
              </a:rPr>
              <a:t>Elementos Fundamentais</a:t>
            </a:r>
            <a:r>
              <a:rPr lang="pt-PT" sz="1400" b="1" u="none" strike="noStrike" dirty="0">
                <a:effectLst/>
                <a:latin typeface="Amasis MT Pro Black" panose="02040A04050005020304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Base de Dados Relacional para armazenamento e gestão de dados;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ETL (</a:t>
            </a:r>
            <a:r>
              <a:rPr lang="pt-PT" sz="1400" b="0" i="0" u="none" strike="noStrike" dirty="0" err="1">
                <a:effectLst/>
                <a:latin typeface="Amasis MT Pro Black" panose="02040A04050005020304" pitchFamily="18" charset="0"/>
              </a:rPr>
              <a:t>Extration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, </a:t>
            </a:r>
            <a:r>
              <a:rPr lang="pt-PT" sz="1400" b="0" i="0" u="none" strike="noStrike" dirty="0" err="1">
                <a:effectLst/>
                <a:latin typeface="Amasis MT Pro Black" panose="02040A04050005020304" pitchFamily="18" charset="0"/>
              </a:rPr>
              <a:t>Transformation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 e </a:t>
            </a:r>
            <a:r>
              <a:rPr lang="pt-PT" sz="1400" b="0" i="0" u="none" strike="noStrike" dirty="0" err="1">
                <a:effectLst/>
                <a:latin typeface="Amasis MT Pro Black" panose="02040A04050005020304" pitchFamily="18" charset="0"/>
              </a:rPr>
              <a:t>Load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) para preparação de dados.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Capacidades Analíticas</a:t>
            </a:r>
            <a:r>
              <a:rPr lang="pt-PT" sz="1400" b="1" i="0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sng" strike="noStrike" dirty="0">
              <a:effectLst/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Análise Estatística, Relatórios e </a:t>
            </a:r>
            <a:r>
              <a:rPr lang="pt-PT" sz="1400" dirty="0">
                <a:latin typeface="Amasis MT Pro Black" panose="02040A04050005020304" pitchFamily="18" charset="0"/>
              </a:rPr>
              <a:t>D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ata-Mining</a:t>
            </a:r>
            <a:r>
              <a:rPr lang="pt-PT" sz="1400" dirty="0">
                <a:latin typeface="Amasis MT Pro Black" panose="02040A04050005020304" pitchFamily="18" charset="0"/>
              </a:rPr>
              <a:t>;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Ferramentas de análise de clientes para visualização e apresentação de dados.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Aplicações Avançadas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Uso de algoritmos de inteligência artificial e recursos gráficos;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Possibilita análises de dados sofisticadas e em larga escala.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21B503E-6B96-4C71-8E50-69091891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1FF6DA9-008F-8B48-92A6-B652298478BF}" type="slidenum">
              <a:rPr lang="en-US" smtClean="0">
                <a:latin typeface="Amasis MT Pro Black" panose="02040A04050005020304" pitchFamily="18" charset="0"/>
              </a:rPr>
              <a:pPr algn="ctr"/>
              <a:t>4</a:t>
            </a:fld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12208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26" y="753228"/>
            <a:ext cx="6896534" cy="1080938"/>
          </a:xfrm>
        </p:spPr>
        <p:txBody>
          <a:bodyPr/>
          <a:lstStyle/>
          <a:p>
            <a:r>
              <a:rPr lang="pt-PT" dirty="0">
                <a:latin typeface="Amasis MT Pro Black" panose="02040A04050005020304" pitchFamily="18" charset="0"/>
              </a:rPr>
              <a:t>TENDÊNCIAS DE UM DW</a:t>
            </a:r>
            <a:endParaRPr dirty="0"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079" y="2230547"/>
            <a:ext cx="8569842" cy="577493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Inteligência Artificial para Moldar Processos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dirty="0">
                <a:latin typeface="Amasis MT Pro Black" panose="02040A04050005020304" pitchFamily="18" charset="0"/>
              </a:rPr>
              <a:t>M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elhora a velocidade e precisão no Processamento de Dados;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Decisões de negócios mais eficientes.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Inteligência Artificial em ETL (</a:t>
            </a:r>
            <a:r>
              <a:rPr lang="pt-PT" sz="1400" b="1" i="0" u="sng" strike="noStrike" dirty="0" err="1">
                <a:effectLst/>
                <a:latin typeface="Amasis MT Pro Black" panose="02040A04050005020304" pitchFamily="18" charset="0"/>
              </a:rPr>
              <a:t>Extration</a:t>
            </a: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, </a:t>
            </a:r>
            <a:r>
              <a:rPr lang="pt-PT" sz="1400" b="1" i="0" u="sng" strike="noStrike" dirty="0" err="1">
                <a:effectLst/>
                <a:latin typeface="Amasis MT Pro Black" panose="02040A04050005020304" pitchFamily="18" charset="0"/>
              </a:rPr>
              <a:t>Transformation</a:t>
            </a: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 e </a:t>
            </a:r>
            <a:r>
              <a:rPr lang="pt-PT" sz="1400" b="1" i="0" u="sng" strike="noStrike" dirty="0" err="1">
                <a:effectLst/>
                <a:latin typeface="Amasis MT Pro Black" panose="02040A04050005020304" pitchFamily="18" charset="0"/>
              </a:rPr>
              <a:t>Load</a:t>
            </a: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)</a:t>
            </a:r>
            <a:r>
              <a:rPr lang="pt-PT" sz="1400" b="1" i="0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strike="noStrike" dirty="0">
              <a:effectLst/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Automatiza tarefas de ETL, otimizando o desempenho e minimizando os erros.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Modelagem Inteligente de Dados com IA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dirty="0">
                <a:latin typeface="Amasis MT Pro Black" panose="02040A04050005020304" pitchFamily="18" charset="0"/>
              </a:rPr>
              <a:t>G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era automaticamente os modelos de dados de forma a otimizar tempo e recursos</a:t>
            </a:r>
            <a:r>
              <a:rPr lang="pt-PT" sz="1400" dirty="0">
                <a:latin typeface="Amasis MT Pro Black" panose="02040A04050005020304" pitchFamily="18" charset="0"/>
              </a:rPr>
              <a:t>.</a:t>
            </a:r>
            <a:endParaRPr lang="pt-PT" sz="1400" b="0" i="0" u="sng" strike="noStrike" dirty="0">
              <a:effectLst/>
              <a:latin typeface="Amasis MT Pro Black" panose="02040A040500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Limpeza de Dados com IA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Deteta e remove imprecisões e erros nos Data Warehouses.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8EE1562-045F-4A9D-AE8C-52543F82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1FF6DA9-008F-8B48-92A6-B652298478BF}" type="slidenum">
              <a:rPr lang="en-US" smtClean="0">
                <a:latin typeface="Amasis MT Pro Black" panose="02040A04050005020304" pitchFamily="18" charset="0"/>
              </a:rPr>
              <a:pPr algn="ctr"/>
              <a:t>5</a:t>
            </a:fld>
            <a:endParaRPr lang="en-US" dirty="0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1DADA-C48F-903E-264E-D74D8CE3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26" y="753228"/>
            <a:ext cx="7290447" cy="1080938"/>
          </a:xfrm>
        </p:spPr>
        <p:txBody>
          <a:bodyPr/>
          <a:lstStyle/>
          <a:p>
            <a:r>
              <a:rPr lang="pt-PT" dirty="0">
                <a:latin typeface="Amasis MT Pro Black" panose="02040A04050005020304" pitchFamily="18" charset="0"/>
              </a:rPr>
              <a:t>DATA LAKE VS DW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8B773B-5381-A809-18E2-E86089D1F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61" y="2222205"/>
            <a:ext cx="8516678" cy="5433654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Um </a:t>
            </a:r>
            <a:r>
              <a:rPr lang="pt-PT" sz="1400" dirty="0">
                <a:latin typeface="Amasis MT Pro Black" panose="02040A04050005020304" pitchFamily="18" charset="0"/>
              </a:rPr>
              <a:t>Data </a:t>
            </a:r>
            <a:r>
              <a:rPr lang="pt-PT" sz="1400" dirty="0" err="1">
                <a:latin typeface="Amasis MT Pro Black" panose="02040A04050005020304" pitchFamily="18" charset="0"/>
              </a:rPr>
              <a:t>Lake</a:t>
            </a:r>
            <a:r>
              <a:rPr lang="pt-PT" sz="1400" dirty="0">
                <a:latin typeface="Amasis MT Pro Black" panose="02040A04050005020304" pitchFamily="18" charset="0"/>
              </a:rPr>
              <a:t> 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armazena grandes repositórios de dados não estruturados</a:t>
            </a:r>
            <a:r>
              <a:rPr lang="pt-PT" sz="1400" dirty="0">
                <a:latin typeface="Amasis MT Pro Black" panose="02040A04050005020304" pitchFamily="18" charset="0"/>
              </a:rPr>
              <a:t>, e possui f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lexibilidade para análises diversas e inteligência de negócios.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Diferenças Chave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sng" strike="noStrike" dirty="0">
                <a:effectLst/>
                <a:latin typeface="Amasis MT Pro Black" panose="02040A04050005020304" pitchFamily="18" charset="0"/>
              </a:rPr>
              <a:t>Data </a:t>
            </a:r>
            <a:r>
              <a:rPr lang="pt-PT" sz="1400" b="0" i="0" u="sng" strike="noStrike" dirty="0" err="1">
                <a:effectLst/>
                <a:latin typeface="Amasis MT Pro Black" panose="02040A04050005020304" pitchFamily="18" charset="0"/>
              </a:rPr>
              <a:t>Warehouse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: Dados transformados e organizados, estrutura definida;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sng" strike="noStrike" dirty="0">
                <a:effectLst/>
                <a:latin typeface="Amasis MT Pro Black" panose="02040A04050005020304" pitchFamily="18" charset="0"/>
              </a:rPr>
              <a:t>Data </a:t>
            </a:r>
            <a:r>
              <a:rPr lang="pt-PT" sz="1400" b="0" i="0" u="sng" strike="noStrike" dirty="0" err="1">
                <a:effectLst/>
                <a:latin typeface="Amasis MT Pro Black" panose="02040A04050005020304" pitchFamily="18" charset="0"/>
              </a:rPr>
              <a:t>Lake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: Dados em forma pura, armazena todos os tipos de dados.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Custo e Flexibilidade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sng" strike="noStrike" dirty="0">
                <a:effectLst/>
                <a:latin typeface="Amasis MT Pro Black" panose="02040A04050005020304" pitchFamily="18" charset="0"/>
              </a:rPr>
              <a:t>Data Warehouse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: mais estruturado, adequado para cenários pré-definidos</a:t>
            </a:r>
            <a:r>
              <a:rPr lang="pt-PT" sz="1400" dirty="0">
                <a:latin typeface="Amasis MT Pro Black" panose="02040A04050005020304" pitchFamily="18" charset="0"/>
              </a:rPr>
              <a:t>;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sng" strike="noStrike" dirty="0">
                <a:effectLst/>
                <a:latin typeface="Amasis MT Pro Black" panose="02040A04050005020304" pitchFamily="18" charset="0"/>
              </a:rPr>
              <a:t>Data </a:t>
            </a:r>
            <a:r>
              <a:rPr lang="pt-PT" sz="1400" b="0" i="0" u="sng" strike="noStrike" dirty="0" err="1">
                <a:effectLst/>
                <a:latin typeface="Amasis MT Pro Black" panose="02040A04050005020304" pitchFamily="18" charset="0"/>
              </a:rPr>
              <a:t>Lake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: geralmente menos dispendioso e mais flexível.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Segurança e Utilizadores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pt-PT" sz="1400" b="0" i="0" u="sng" strike="noStrike" dirty="0">
                <a:effectLst/>
                <a:latin typeface="Amasis MT Pro Black" panose="02040A04050005020304" pitchFamily="18" charset="0"/>
              </a:rPr>
              <a:t>Data Warehouse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: com protocolos de segurança mais desenvolvidos;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PT" sz="1400" b="0" i="0" u="sng" strike="noStrike" dirty="0">
                <a:effectLst/>
                <a:latin typeface="Amasis MT Pro Black" panose="02040A04050005020304" pitchFamily="18" charset="0"/>
              </a:rPr>
              <a:t>Data </a:t>
            </a:r>
            <a:r>
              <a:rPr lang="pt-PT" sz="1400" b="0" i="0" u="sng" strike="noStrike" dirty="0" err="1">
                <a:effectLst/>
                <a:latin typeface="Amasis MT Pro Black" panose="02040A04050005020304" pitchFamily="18" charset="0"/>
              </a:rPr>
              <a:t>Lake</a:t>
            </a:r>
            <a:r>
              <a:rPr lang="pt-PT" sz="1400" dirty="0">
                <a:latin typeface="Amasis MT Pro Black" panose="02040A04050005020304" pitchFamily="18" charset="0"/>
              </a:rPr>
              <a:t>: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 usados por engenheiros de dados.</a:t>
            </a:r>
            <a:endParaRPr lang="pt-PT" sz="1400" dirty="0">
              <a:latin typeface="Amasis MT Pro Black" panose="02040A04050005020304" pitchFamily="18" charset="0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51285C3-69C9-4055-8888-8DD56741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1FF6DA9-008F-8B48-92A6-B652298478BF}" type="slidenum">
              <a:rPr lang="en-US" smtClean="0">
                <a:latin typeface="Amasis MT Pro Black" panose="02040A04050005020304" pitchFamily="18" charset="0"/>
              </a:rPr>
              <a:pPr algn="ctr"/>
              <a:t>6</a:t>
            </a:fld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9924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E9641-ABA1-6D0E-E273-06100590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72" y="753228"/>
            <a:ext cx="6896534" cy="1080938"/>
          </a:xfrm>
        </p:spPr>
        <p:txBody>
          <a:bodyPr/>
          <a:lstStyle/>
          <a:p>
            <a:r>
              <a:rPr lang="pt-PT" dirty="0">
                <a:latin typeface="Amasis MT Pro Black" panose="02040A04050005020304" pitchFamily="18" charset="0"/>
              </a:rPr>
              <a:t>PANORAMA ATUAL EM DW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E5BE88-A251-7E0D-8649-15848554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5" y="2174461"/>
            <a:ext cx="8450173" cy="4540103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Adoção Acelerada e Flexibilidade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Repositórios escaláveis para centralizar dados empresariais;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Fácil acesso à informação para análises.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Práticas Importantes na Implementação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Envolvimento de “</a:t>
            </a:r>
            <a:r>
              <a:rPr lang="pt-PT" sz="1400" b="0" i="1" u="none" strike="noStrike" dirty="0">
                <a:effectLst/>
                <a:latin typeface="Amasis MT Pro Black" panose="02040A04050005020304" pitchFamily="18" charset="0"/>
              </a:rPr>
              <a:t>stakeholders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” desde o início para alinhamento com a estratégia de negócios;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Implementação de políticas de dados robustas para garantir qualidade;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Definição de funções de utilizador para controle e coordenação de acessos;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Equilíbrio entre segurança e flexibilidade operacional.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Design do Esquema de Data </a:t>
            </a:r>
            <a:r>
              <a:rPr lang="pt-PT" sz="1400" b="1" i="0" u="none" strike="noStrike" dirty="0" err="1">
                <a:effectLst/>
                <a:latin typeface="Amasis MT Pro Black" panose="02040A04050005020304" pitchFamily="18" charset="0"/>
              </a:rPr>
              <a:t>Warehouse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Escolha de esquemas adequados às tecnologias e necessidades específicas;</a:t>
            </a: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Comparação entre esquemas de floco de neve e estrela.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Abordagem Ágil: Iterar, Testar e Repetir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Uso de ciclos curtos de desenvolvimento para feedback rápido e melhoria contínua.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Aproveitando ELT e Data </a:t>
            </a:r>
            <a:r>
              <a:rPr lang="pt-PT" sz="1400" b="1" i="0" u="none" strike="noStrike" dirty="0" err="1">
                <a:effectLst/>
                <a:latin typeface="Amasis MT Pro Black" panose="02040A04050005020304" pitchFamily="18" charset="0"/>
              </a:rPr>
              <a:t>Warehouses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 em Nuvem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Utilização de ELT para análise rápida de dados.</a:t>
            </a: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Importância da modelação de dados e orientação de especialistas no assunto.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D76FEA3-B115-488F-A8F5-FA0DC5EC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1FF6DA9-008F-8B48-92A6-B652298478BF}" type="slidenum">
              <a:rPr lang="en-US" smtClean="0">
                <a:latin typeface="Amasis MT Pro Black" panose="02040A04050005020304" pitchFamily="18" charset="0"/>
              </a:rPr>
              <a:pPr algn="ctr"/>
              <a:t>7</a:t>
            </a:fld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4323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E9641-ABA1-6D0E-E273-06100590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72" y="753228"/>
            <a:ext cx="6896534" cy="1080938"/>
          </a:xfrm>
        </p:spPr>
        <p:txBody>
          <a:bodyPr/>
          <a:lstStyle/>
          <a:p>
            <a:r>
              <a:rPr lang="pt-PT" dirty="0">
                <a:latin typeface="Amasis MT Pro Black" panose="02040A04050005020304" pitchFamily="18" charset="0"/>
              </a:rPr>
              <a:t>PANORAMA ATUAL EM DW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E5BE88-A251-7E0D-8649-15848554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5" y="2174461"/>
            <a:ext cx="8450173" cy="4540103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Design do Esquema de Data Warehouse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Escolha de esquemas adequados às tecnologias e necessidades específicas;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Comparação entre Modelos de Floco de Neve e </a:t>
            </a:r>
            <a:r>
              <a:rPr lang="pt-PT" sz="1400" i="0" u="none" strike="noStrike" dirty="0">
                <a:effectLst/>
                <a:latin typeface="Amasis MT Pro Black" panose="02040A04050005020304" pitchFamily="18" charset="0"/>
              </a:rPr>
              <a:t>Estrela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Abordagem Ágil: Iterar, Testar e Repetir</a:t>
            </a:r>
            <a:r>
              <a:rPr lang="pt-PT" sz="1400" b="1" i="0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Uso de ciclos curtos de desenvolvimento para </a:t>
            </a:r>
            <a:r>
              <a:rPr lang="pt-PT" sz="1400" b="0" i="1" u="none" strike="noStrike" dirty="0">
                <a:effectLst/>
                <a:latin typeface="Amasis MT Pro Black" panose="02040A04050005020304" pitchFamily="18" charset="0"/>
              </a:rPr>
              <a:t>feedback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 rápido e melhoria contínua.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Aproveitando ETL e Data Warehouses em Nuvem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Utilização de ELT para análise rápida de dados;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Importância da modelação de dados e orientação de especialistas no assunto.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D76FEA3-B115-488F-A8F5-FA0DC5EC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1FF6DA9-008F-8B48-92A6-B652298478BF}" type="slidenum">
              <a:rPr lang="en-US" smtClean="0">
                <a:latin typeface="Amasis MT Pro Black" panose="02040A04050005020304" pitchFamily="18" charset="0"/>
              </a:rPr>
              <a:pPr algn="ctr"/>
              <a:t>8</a:t>
            </a:fld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7366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696AB-E58E-3F3E-3266-F00D0F73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3" y="763079"/>
            <a:ext cx="6896534" cy="1080938"/>
          </a:xfrm>
        </p:spPr>
        <p:txBody>
          <a:bodyPr/>
          <a:lstStyle/>
          <a:p>
            <a:r>
              <a:rPr lang="pt-PT" dirty="0">
                <a:latin typeface="Amasis MT Pro Black" panose="02040A04050005020304" pitchFamily="18" charset="0"/>
              </a:rPr>
              <a:t>CASO 1 – AMAZON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0792A0-E7AF-9396-7001-F06C8EEB3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62" y="2188017"/>
            <a:ext cx="8580475" cy="4669983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Visão Geral da Empresa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dirty="0">
                <a:latin typeface="Amasis MT Pro Black" panose="02040A04050005020304" pitchFamily="18" charset="0"/>
              </a:rPr>
              <a:t>N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egócios diversificados, incluindo comércio online e AWS (Amazon Web Services).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Data Warehousing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Adquirir e Analisar dados de comportamento do cliente e histórico de compras;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Otimizar recomendações de produtos e personalizar experiências de compra.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sng" strike="noStrike" dirty="0">
                <a:effectLst/>
                <a:latin typeface="Amasis MT Pro Black" panose="02040A04050005020304" pitchFamily="18" charset="0"/>
              </a:rPr>
              <a:t>Desafios e Soluções</a:t>
            </a: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: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Integração de dados de múltiplas fontes em um Data </a:t>
            </a:r>
            <a:r>
              <a:rPr lang="pt-PT" sz="1400" b="0" i="0" u="none" strike="noStrike" dirty="0" err="1">
                <a:effectLst/>
                <a:latin typeface="Amasis MT Pro Black" panose="02040A04050005020304" pitchFamily="18" charset="0"/>
              </a:rPr>
              <a:t>Warehouse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 centralizado;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Uso do “Amazon Redshift” para armazenamento e análise de dados em escala (“</a:t>
            </a:r>
            <a:r>
              <a:rPr lang="pt-PT" sz="1400" b="0" i="1" u="none" strike="noStrike" dirty="0">
                <a:effectLst/>
                <a:latin typeface="Amasis MT Pro Black" panose="02040A04050005020304" pitchFamily="18" charset="0"/>
              </a:rPr>
              <a:t>petabytes</a:t>
            </a:r>
            <a:r>
              <a:rPr lang="pt-PT" sz="1400" b="0" u="none" strike="noStrike" dirty="0">
                <a:effectLst/>
                <a:latin typeface="Amasis MT Pro Black" panose="02040A04050005020304" pitchFamily="18" charset="0"/>
              </a:rPr>
              <a:t>”)</a:t>
            </a:r>
            <a:r>
              <a:rPr lang="pt-PT" sz="1400" dirty="0">
                <a:latin typeface="Amasis MT Pro Black" panose="02040A04050005020304" pitchFamily="18" charset="0"/>
              </a:rPr>
              <a:t>;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sz="1400" dirty="0">
                <a:latin typeface="Amasis MT Pro Black" panose="02040A04050005020304" pitchFamily="18" charset="0"/>
              </a:rPr>
              <a:t>Ê</a:t>
            </a: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nfase na segurança de dados e na escalabilidade.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pt-PT" sz="1400" b="1" i="0" u="none" strike="noStrike" dirty="0">
                <a:effectLst/>
                <a:latin typeface="Amasis MT Pro Black" panose="02040A04050005020304" pitchFamily="18" charset="0"/>
              </a:rPr>
              <a:t>Resultados Alcançados</a:t>
            </a:r>
            <a:endParaRPr lang="pt-PT" sz="1400" b="0" i="0" u="none" strike="noStrike" dirty="0">
              <a:effectLst/>
              <a:latin typeface="Amasis MT Pro Black" panose="02040A04050005020304" pitchFamily="18" charset="0"/>
            </a:endParaRP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Melhoria nas decisões orientadas por dados;</a:t>
            </a: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Personalização eficaz da experiência do cliente;</a:t>
            </a: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Eficiência de custos com soluções baseadas em nuvem;</a:t>
            </a: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pt-PT" sz="1400" b="0" i="0" u="none" strike="noStrike" dirty="0">
                <a:effectLst/>
                <a:latin typeface="Amasis MT Pro Black" panose="02040A04050005020304" pitchFamily="18" charset="0"/>
              </a:rPr>
              <a:t>Vantagem competitiva e escalabilidade.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13BD6AC-088B-4671-B5DF-BF992A7B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1FF6DA9-008F-8B48-92A6-B652298478BF}" type="slidenum">
              <a:rPr lang="en-US" smtClean="0">
                <a:latin typeface="Amasis MT Pro Black" panose="02040A04050005020304" pitchFamily="18" charset="0"/>
              </a:rPr>
              <a:pPr algn="ctr"/>
              <a:t>9</a:t>
            </a:fld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18646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1758</Words>
  <Application>Microsoft Office PowerPoint</Application>
  <PresentationFormat>Apresentação no Ecrã (4:3)</PresentationFormat>
  <Paragraphs>240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30" baseType="lpstr">
      <vt:lpstr>Amasis MT Pro Black</vt:lpstr>
      <vt:lpstr>Arial</vt:lpstr>
      <vt:lpstr>Calibri</vt:lpstr>
      <vt:lpstr>Söhne</vt:lpstr>
      <vt:lpstr>Trebuchet MS</vt:lpstr>
      <vt:lpstr>Wingdings</vt:lpstr>
      <vt:lpstr>Berlim</vt:lpstr>
      <vt:lpstr>Apresentação do PowerPoint</vt:lpstr>
      <vt:lpstr>ÍNDICE</vt:lpstr>
      <vt:lpstr>O QUE É UM DW?</vt:lpstr>
      <vt:lpstr> CONSTITUIÇÃO DE UM DW </vt:lpstr>
      <vt:lpstr>TENDÊNCIAS DE UM DW</vt:lpstr>
      <vt:lpstr>DATA LAKE VS DW</vt:lpstr>
      <vt:lpstr>PANORAMA ATUAL EM DW</vt:lpstr>
      <vt:lpstr>PANORAMA ATUAL EM DW</vt:lpstr>
      <vt:lpstr>CASO 1 – AMAZON</vt:lpstr>
      <vt:lpstr>CASO 1 – AMAZON</vt:lpstr>
      <vt:lpstr>CASO 2 – UPS</vt:lpstr>
      <vt:lpstr>CASO 2 – UPS</vt:lpstr>
      <vt:lpstr>CASO 3 – MARCA X</vt:lpstr>
      <vt:lpstr>FATORES CRÍTICOS DE SUCESSO</vt:lpstr>
      <vt:lpstr>CASO 1 – AUTO GUYS</vt:lpstr>
      <vt:lpstr>CASO 1 – AUTO GUYS</vt:lpstr>
      <vt:lpstr>CASO 2 – GOVERNMENT RESEARCH LABORATORY</vt:lpstr>
      <vt:lpstr>CASO 3 – NORTH AMERICAN TAX AGENCY</vt:lpstr>
      <vt:lpstr>CASO 4 – COMPANHIA DE SEGUROS ESLOVENA</vt:lpstr>
      <vt:lpstr>RAZÕES PARA O FRACASSO</vt:lpstr>
      <vt:lpstr> COMPARAÇÃO ENTRE CASOS </vt:lpstr>
      <vt:lpstr> ANÁLISE CRÍTICA DOS FATORES </vt:lpstr>
      <vt:lpstr>FIM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Casos de Sucesso e Insucesso em Implementações de Data Warehouses</dc:title>
  <dc:subject/>
  <dc:creator/>
  <cp:keywords/>
  <dc:description>generated using python-pptx</dc:description>
  <cp:lastModifiedBy>Dinis Meireles de Sousa Falcão</cp:lastModifiedBy>
  <cp:revision>8</cp:revision>
  <dcterms:created xsi:type="dcterms:W3CDTF">2013-01-27T09:14:16Z</dcterms:created>
  <dcterms:modified xsi:type="dcterms:W3CDTF">2024-01-22T16:17:33Z</dcterms:modified>
  <cp:category/>
</cp:coreProperties>
</file>