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9" r:id="rId14"/>
    <p:sldId id="270" r:id="rId15"/>
    <p:sldId id="266" r:id="rId16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solidFill>
                <a:srgbClr val="FFFFFF"/>
              </a:solidFill>
              <a:latin typeface="Tw Cen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/>
          <p:cNvPicPr/>
          <p:nvPr/>
        </p:nvPicPr>
        <p:blipFill>
          <a:blip r:embed="rId15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39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140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141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4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5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6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7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8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9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0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1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2" name="Line 14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3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4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5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6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7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8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9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0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1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2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3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4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5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6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7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68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169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0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1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2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3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4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5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6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7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8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79" name="PlaceHolder 4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>
                <a:solidFill>
                  <a:srgbClr val="FFFFFF"/>
                </a:solidFill>
                <a:latin typeface="Tw Cen MT"/>
              </a:rPr>
              <a:t>Mastertitelformat bearbeiten</a:t>
            </a:r>
            <a:endParaRPr lang="de-DE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0" name="PlaceHolder 4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FFFFFF"/>
                </a:solidFill>
                <a:latin typeface="Tw Cen MT"/>
              </a:rPr>
              <a:t>Mastertextformat bearbeiten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FFFFFF"/>
                </a:solidFill>
                <a:latin typeface="Tw Cen MT"/>
              </a:rPr>
              <a:t>Zweite Ebene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FFFFFF"/>
                </a:solidFill>
                <a:latin typeface="Tw Cen MT"/>
              </a:rPr>
              <a:t>Dritte Ebene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FFFFFF"/>
                </a:solidFill>
                <a:latin typeface="Tw Cen MT"/>
              </a:rPr>
              <a:t>Vierte Ebene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Tw Cen MT"/>
              </a:rPr>
              <a:t>Fünfte Ebene</a:t>
            </a:r>
          </a:p>
        </p:txBody>
      </p:sp>
      <p:sp>
        <p:nvSpPr>
          <p:cNvPr id="181" name="PlaceHolder 43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12CF337-10BC-48A9-85DC-7CAA426E0E67}" type="datetime">
              <a:rPr lang="en-US" sz="1050" b="0" strike="noStrike" spc="-1">
                <a:solidFill>
                  <a:srgbClr val="FFFFFF"/>
                </a:solidFill>
                <a:latin typeface="Tw Cen MT"/>
              </a:rPr>
              <a:t>1/20/20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182" name="PlaceHolder 44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83" name="PlaceHolder 45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15287C0-AECB-4F96-B87D-B24830502E8B}" type="slidenum">
              <a:rPr lang="en-US" sz="1050" b="0" strike="noStrike" spc="-1">
                <a:solidFill>
                  <a:srgbClr val="FFFFFF"/>
                </a:solidFill>
                <a:latin typeface="Tw Cen MT"/>
              </a:rPr>
              <a:t>‹Nr.›</a:t>
            </a:fld>
            <a:endParaRPr lang="en-US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de-DE" sz="4800" b="0" strike="noStrike" cap="all" spc="-1" dirty="0">
                <a:latin typeface="Tw Cen MT"/>
              </a:rPr>
              <a:t>Smart </a:t>
            </a:r>
            <a:r>
              <a:rPr lang="de-DE" sz="4800" b="0" strike="noStrike" cap="all" spc="-1" dirty="0" err="1">
                <a:latin typeface="Tw Cen MT"/>
              </a:rPr>
              <a:t>traffic</a:t>
            </a:r>
            <a:r>
              <a:rPr lang="de-DE" sz="4800" b="0" strike="noStrike" cap="all" spc="-1" dirty="0">
                <a:latin typeface="Tw Cen MT"/>
              </a:rPr>
              <a:t> light</a:t>
            </a:r>
            <a:endParaRPr lang="de-DE" sz="4800" b="0" strike="noStrike" spc="-1" dirty="0">
              <a:latin typeface="Tw Cen MT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1188720" y="4745520"/>
            <a:ext cx="1005840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600" b="1" strike="noStrike" cap="all" spc="-1">
                <a:solidFill>
                  <a:srgbClr val="00508F"/>
                </a:solidFill>
                <a:latin typeface="Tw Cen MT"/>
              </a:rPr>
              <a:t>Ahmed Mohamed, Bushra Yasin, Fitim Faiku</a:t>
            </a:r>
            <a:endParaRPr lang="en-US" sz="2600" b="1" strike="noStrike" spc="-1">
              <a:solidFill>
                <a:srgbClr val="00508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 dirty="0">
                <a:latin typeface="Tw Cen MT"/>
              </a:rPr>
              <a:t>LCD-Display</a:t>
            </a:r>
            <a:endParaRPr lang="de-DE" sz="3600" b="0" strike="noStrike" spc="-1" dirty="0">
              <a:latin typeface="Tw Cen MT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</a:rPr>
              <a:t>Anzeige der aktuellen Uhrzeit 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spc="-1" dirty="0">
                <a:latin typeface="Tw Cen MT"/>
              </a:rPr>
              <a:t>Aktueller Intervall Counter</a:t>
            </a:r>
            <a:endParaRPr lang="de-DE" sz="2400" b="0" strike="noStrike" spc="-1" dirty="0"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</a:rPr>
              <a:t>Kommunikation mittels SPI 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</a:rPr>
              <a:t>Komplikationen mit kontinuierlicher Anzeige von Daten (</a:t>
            </a:r>
            <a:r>
              <a:rPr lang="de-DE" sz="2400" b="0" strike="noStrike" spc="-1" dirty="0" err="1">
                <a:latin typeface="Tw Cen MT"/>
              </a:rPr>
              <a:t>display_clear</a:t>
            </a:r>
            <a:r>
              <a:rPr lang="de-DE" sz="2400" b="0" strike="noStrike" spc="-1" dirty="0">
                <a:latin typeface="Tw Cen MT"/>
              </a:rPr>
              <a:t>(), </a:t>
            </a:r>
            <a:r>
              <a:rPr lang="de-DE" sz="2400" b="0" strike="noStrike" spc="-1" dirty="0" err="1">
                <a:latin typeface="Tw Cen MT"/>
              </a:rPr>
              <a:t>display_sendstring</a:t>
            </a:r>
            <a:r>
              <a:rPr lang="de-DE" sz="2400" b="0" strike="noStrike" spc="-1" dirty="0">
                <a:latin typeface="Tw Cen MT"/>
              </a:rPr>
              <a:t>() 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</a:rPr>
              <a:t>Setzen der aktuellen Zeit mittels </a:t>
            </a:r>
            <a:r>
              <a:rPr lang="de-DE" sz="2400" b="0" strike="noStrike" spc="-1" dirty="0" err="1">
                <a:latin typeface="Tw Cen MT"/>
              </a:rPr>
              <a:t>setter</a:t>
            </a:r>
            <a:r>
              <a:rPr lang="de-DE" sz="2400" b="0" strike="noStrike" spc="-1" dirty="0">
                <a:latin typeface="Tw Cen MT"/>
              </a:rPr>
              <a:t> </a:t>
            </a:r>
            <a:r>
              <a:rPr lang="de-DE" sz="2400" b="0" strike="noStrike" spc="-1" dirty="0" err="1">
                <a:latin typeface="Tw Cen MT"/>
              </a:rPr>
              <a:t>Functions</a:t>
            </a:r>
            <a:r>
              <a:rPr lang="de-DE" sz="2400" b="0" strike="noStrike" spc="-1" dirty="0">
                <a:latin typeface="Tw Cen M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DBBF1-5312-BB4B-8F31-24C0BB3D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State </a:t>
            </a:r>
            <a:r>
              <a:rPr lang="de-AT" dirty="0" err="1"/>
              <a:t>Machine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4A09D47-0129-F844-AB6D-801B9E3CE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670" y="2096640"/>
            <a:ext cx="5309528" cy="427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4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 dirty="0">
                <a:latin typeface="Tw Cen MT"/>
              </a:rPr>
              <a:t>Kommunikation zwischen Master-Slave</a:t>
            </a:r>
            <a:endParaRPr lang="de-DE" sz="3600" b="0" strike="noStrike" spc="-1" dirty="0">
              <a:latin typeface="Tw Cen MT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</a:rPr>
              <a:t>0) </a:t>
            </a:r>
            <a:r>
              <a:rPr lang="de-DE" sz="2400" b="0" strike="noStrike" spc="-1" dirty="0" err="1">
                <a:latin typeface="Tw Cen MT"/>
              </a:rPr>
              <a:t>Ask</a:t>
            </a:r>
            <a:r>
              <a:rPr lang="de-DE" sz="2400" b="0" strike="noStrike" spc="-1" dirty="0">
                <a:latin typeface="Tw Cen MT"/>
              </a:rPr>
              <a:t> Slave </a:t>
            </a:r>
            <a:r>
              <a:rPr lang="de-DE" sz="2400" b="0" strike="noStrike" spc="-1" dirty="0" err="1">
                <a:latin typeface="Tw Cen MT"/>
              </a:rPr>
              <a:t>if</a:t>
            </a:r>
            <a:r>
              <a:rPr lang="de-DE" sz="2400" b="0" strike="noStrike" spc="-1" dirty="0">
                <a:latin typeface="Tw Cen MT"/>
              </a:rPr>
              <a:t> </a:t>
            </a:r>
            <a:r>
              <a:rPr lang="de-DE" sz="2400" b="0" strike="noStrike" spc="-1" dirty="0" err="1">
                <a:latin typeface="Tw Cen MT"/>
              </a:rPr>
              <a:t>someone</a:t>
            </a:r>
            <a:r>
              <a:rPr lang="de-DE" sz="2400" b="0" strike="noStrike" spc="-1" dirty="0">
                <a:latin typeface="Tw Cen MT"/>
              </a:rPr>
              <a:t> </a:t>
            </a:r>
            <a:r>
              <a:rPr lang="de-DE" sz="2400" b="0" strike="noStrike" spc="-1" dirty="0" err="1">
                <a:latin typeface="Tw Cen MT"/>
              </a:rPr>
              <a:t>is</a:t>
            </a:r>
            <a:r>
              <a:rPr lang="de-DE" sz="2400" b="0" strike="noStrike" spc="-1" dirty="0">
                <a:latin typeface="Tw Cen MT"/>
              </a:rPr>
              <a:t> </a:t>
            </a:r>
            <a:r>
              <a:rPr lang="de-DE" sz="2400" b="0" strike="noStrike" spc="-1" dirty="0" err="1">
                <a:latin typeface="Tw Cen MT"/>
              </a:rPr>
              <a:t>near</a:t>
            </a:r>
            <a:r>
              <a:rPr lang="de-DE" sz="2400" b="0" strike="noStrike" spc="-1" dirty="0">
                <a:latin typeface="Tw Cen MT"/>
              </a:rPr>
              <a:t> </a:t>
            </a:r>
            <a:r>
              <a:rPr lang="de-DE" sz="2400" b="0" strike="noStrike" spc="-1" dirty="0" err="1">
                <a:latin typeface="Tw Cen MT"/>
              </a:rPr>
              <a:t>the</a:t>
            </a:r>
            <a:r>
              <a:rPr lang="de-DE" sz="2400" b="0" strike="noStrike" spc="-1" dirty="0">
                <a:latin typeface="Tw Cen MT"/>
              </a:rPr>
              <a:t> </a:t>
            </a:r>
            <a:r>
              <a:rPr lang="de-DE" sz="2400" b="0" strike="noStrike" spc="-1" dirty="0" err="1">
                <a:latin typeface="Tw Cen MT"/>
              </a:rPr>
              <a:t>traffic</a:t>
            </a:r>
            <a:r>
              <a:rPr lang="de-DE" sz="2400" b="0" strike="noStrike" spc="-1" dirty="0">
                <a:latin typeface="Tw Cen MT"/>
              </a:rPr>
              <a:t> light --&gt; 1 </a:t>
            </a:r>
            <a:r>
              <a:rPr lang="de-DE" sz="2400" b="0" strike="noStrike" spc="-1" dirty="0" err="1">
                <a:latin typeface="Tw Cen MT"/>
              </a:rPr>
              <a:t>yes</a:t>
            </a:r>
            <a:r>
              <a:rPr lang="de-DE" sz="2400" b="0" strike="noStrike" spc="-1" dirty="0">
                <a:latin typeface="Tw Cen MT"/>
              </a:rPr>
              <a:t>, 0 </a:t>
            </a:r>
            <a:r>
              <a:rPr lang="de-DE" sz="2400" b="0" strike="noStrike" spc="-1" dirty="0" err="1">
                <a:latin typeface="Tw Cen MT"/>
              </a:rPr>
              <a:t>no</a:t>
            </a:r>
            <a:r>
              <a:rPr lang="de-DE" sz="2400" b="0" strike="noStrike" spc="-1" dirty="0">
                <a:latin typeface="Tw Cen MT"/>
              </a:rPr>
              <a:t> 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</a:rPr>
              <a:t>1) Blink Green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</a:rPr>
              <a:t>2) Switch </a:t>
            </a:r>
            <a:r>
              <a:rPr lang="de-DE" sz="2400" b="0" strike="noStrike" spc="-1" dirty="0" err="1">
                <a:latin typeface="Tw Cen MT"/>
              </a:rPr>
              <a:t>to</a:t>
            </a:r>
            <a:r>
              <a:rPr lang="de-DE" sz="2400" b="0" strike="noStrike" spc="-1" dirty="0">
                <a:latin typeface="Tw Cen MT"/>
              </a:rPr>
              <a:t> Green Traffic Light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</a:rPr>
              <a:t>3) Switch </a:t>
            </a:r>
            <a:r>
              <a:rPr lang="de-DE" sz="2400" b="0" strike="noStrike" spc="-1" dirty="0" err="1">
                <a:latin typeface="Tw Cen MT"/>
              </a:rPr>
              <a:t>to</a:t>
            </a:r>
            <a:r>
              <a:rPr lang="de-DE" sz="2400" b="0" strike="noStrike" spc="-1" dirty="0">
                <a:latin typeface="Tw Cen MT"/>
              </a:rPr>
              <a:t> Yellow Traffic Light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</a:rPr>
              <a:t>4) Switch </a:t>
            </a:r>
            <a:r>
              <a:rPr lang="de-DE" sz="2400" b="0" strike="noStrike" spc="-1" dirty="0" err="1">
                <a:latin typeface="Tw Cen MT"/>
              </a:rPr>
              <a:t>to</a:t>
            </a:r>
            <a:r>
              <a:rPr lang="de-DE" sz="2400" b="0" strike="noStrike" spc="-1" dirty="0">
                <a:latin typeface="Tw Cen MT"/>
              </a:rPr>
              <a:t> </a:t>
            </a:r>
            <a:r>
              <a:rPr lang="de-DE" sz="2400" b="0" strike="noStrike" spc="-1" dirty="0" err="1">
                <a:latin typeface="Tw Cen MT"/>
              </a:rPr>
              <a:t>Red</a:t>
            </a:r>
            <a:r>
              <a:rPr lang="de-DE" sz="2400" b="0" strike="noStrike" spc="-1" dirty="0">
                <a:latin typeface="Tw Cen MT"/>
              </a:rPr>
              <a:t> Traffic Light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</a:rPr>
              <a:t>5) Check </a:t>
            </a:r>
            <a:r>
              <a:rPr lang="de-DE" sz="2400" b="0" strike="noStrike" spc="-1" dirty="0" err="1">
                <a:latin typeface="Tw Cen MT"/>
              </a:rPr>
              <a:t>if</a:t>
            </a:r>
            <a:r>
              <a:rPr lang="de-DE" sz="2400" b="0" strike="noStrike" spc="-1" dirty="0">
                <a:latin typeface="Tw Cen MT"/>
              </a:rPr>
              <a:t> </a:t>
            </a:r>
            <a:r>
              <a:rPr lang="de-DE" sz="2400" b="0" strike="noStrike" spc="-1" dirty="0" err="1">
                <a:latin typeface="Tw Cen MT"/>
              </a:rPr>
              <a:t>Someone</a:t>
            </a:r>
            <a:r>
              <a:rPr lang="de-DE" sz="2400" b="0" strike="noStrike" spc="-1" dirty="0">
                <a:latin typeface="Tw Cen MT"/>
              </a:rPr>
              <a:t> </a:t>
            </a:r>
            <a:r>
              <a:rPr lang="de-DE" sz="2400" b="0" strike="noStrike" spc="-1" dirty="0" err="1">
                <a:latin typeface="Tw Cen MT"/>
              </a:rPr>
              <a:t>is</a:t>
            </a:r>
            <a:r>
              <a:rPr lang="de-DE" sz="2400" b="0" strike="noStrike" spc="-1" dirty="0">
                <a:latin typeface="Tw Cen MT"/>
              </a:rPr>
              <a:t> </a:t>
            </a:r>
            <a:r>
              <a:rPr lang="de-DE" sz="2400" b="0" strike="noStrike" spc="-1" dirty="0" err="1">
                <a:latin typeface="Tw Cen MT"/>
              </a:rPr>
              <a:t>near</a:t>
            </a:r>
            <a:r>
              <a:rPr lang="de-DE" sz="2400" b="0" strike="noStrike" spc="-1" dirty="0">
                <a:latin typeface="Tw Cen MT"/>
              </a:rPr>
              <a:t> </a:t>
            </a:r>
            <a:r>
              <a:rPr lang="de-DE" sz="2400" b="0" strike="noStrike" spc="-1" dirty="0" err="1">
                <a:latin typeface="Tw Cen MT"/>
              </a:rPr>
              <a:t>the</a:t>
            </a:r>
            <a:r>
              <a:rPr lang="de-DE" sz="2400" b="0" strike="noStrike" spc="-1" dirty="0">
                <a:latin typeface="Tw Cen MT"/>
              </a:rPr>
              <a:t> Traffic Light </a:t>
            </a:r>
            <a:r>
              <a:rPr lang="de-DE" sz="2400" b="0" strike="noStrike" spc="-1" dirty="0" err="1">
                <a:latin typeface="Tw Cen MT"/>
              </a:rPr>
              <a:t>master</a:t>
            </a:r>
            <a:r>
              <a:rPr lang="de-DE" sz="2400" b="0" strike="noStrike" spc="-1" dirty="0">
                <a:latin typeface="Tw Cen MT"/>
              </a:rPr>
              <a:t> --&gt; </a:t>
            </a:r>
            <a:r>
              <a:rPr lang="de-DE" sz="2400" b="0" strike="noStrike" spc="-1" dirty="0" err="1">
                <a:latin typeface="Tw Cen MT"/>
              </a:rPr>
              <a:t>slave</a:t>
            </a:r>
            <a:r>
              <a:rPr lang="de-DE" sz="2400" b="0" strike="noStrike" spc="-1" dirty="0">
                <a:latin typeface="Tw Cen MT"/>
              </a:rPr>
              <a:t> </a:t>
            </a:r>
            <a:r>
              <a:rPr lang="de-DE" sz="2400" b="0" strike="noStrike" spc="-1" dirty="0" err="1">
                <a:latin typeface="Tw Cen MT"/>
              </a:rPr>
              <a:t>request</a:t>
            </a:r>
            <a:r>
              <a:rPr lang="de-DE" sz="2400" b="0" strike="noStrike" spc="-1" dirty="0">
                <a:latin typeface="Tw Cen MT"/>
              </a:rPr>
              <a:t> 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</a:rPr>
              <a:t>6) Yes </a:t>
            </a:r>
            <a:r>
              <a:rPr lang="de-DE" sz="2400" b="0" strike="noStrike" spc="-1" dirty="0" err="1">
                <a:latin typeface="Tw Cen MT"/>
              </a:rPr>
              <a:t>someone</a:t>
            </a:r>
            <a:r>
              <a:rPr lang="de-DE" sz="2400" b="0" strike="noStrike" spc="-1" dirty="0">
                <a:latin typeface="Tw Cen MT"/>
              </a:rPr>
              <a:t> </a:t>
            </a:r>
            <a:r>
              <a:rPr lang="de-DE" sz="2400" b="0" strike="noStrike" spc="-1" dirty="0" err="1">
                <a:latin typeface="Tw Cen MT"/>
              </a:rPr>
              <a:t>is</a:t>
            </a:r>
            <a:r>
              <a:rPr lang="de-DE" sz="2400" b="0" strike="noStrike" spc="-1" dirty="0">
                <a:latin typeface="Tw Cen MT"/>
              </a:rPr>
              <a:t> </a:t>
            </a:r>
            <a:r>
              <a:rPr lang="de-DE" sz="2400" b="0" strike="noStrike" spc="-1" dirty="0" err="1">
                <a:latin typeface="Tw Cen MT"/>
              </a:rPr>
              <a:t>near</a:t>
            </a:r>
            <a:r>
              <a:rPr lang="de-DE" sz="2400" b="0" strike="noStrike" spc="-1" dirty="0">
                <a:latin typeface="Tw Cen MT"/>
              </a:rPr>
              <a:t> </a:t>
            </a:r>
            <a:r>
              <a:rPr lang="de-DE" sz="2400" b="0" strike="noStrike" spc="-1" dirty="0" err="1">
                <a:latin typeface="Tw Cen MT"/>
              </a:rPr>
              <a:t>the</a:t>
            </a:r>
            <a:r>
              <a:rPr lang="de-DE" sz="2400" b="0" strike="noStrike" spc="-1" dirty="0">
                <a:latin typeface="Tw Cen MT"/>
              </a:rPr>
              <a:t> Traffic Light // TODO </a:t>
            </a:r>
            <a:r>
              <a:rPr lang="de-DE" sz="2400" b="0" strike="noStrike" spc="-1" dirty="0" err="1">
                <a:latin typeface="Tw Cen MT"/>
              </a:rPr>
              <a:t>delete</a:t>
            </a:r>
            <a:endParaRPr lang="de-DE" sz="2400" b="0" strike="noStrike" spc="-1" dirty="0"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</a:rPr>
              <a:t>7) </a:t>
            </a:r>
            <a:r>
              <a:rPr lang="de-DE" sz="2400" b="0" strike="noStrike" spc="-1" dirty="0" err="1">
                <a:latin typeface="Tw Cen MT"/>
              </a:rPr>
              <a:t>Night</a:t>
            </a:r>
            <a:r>
              <a:rPr lang="de-DE" sz="2400" b="0" strike="noStrike" spc="-1" dirty="0">
                <a:latin typeface="Tw Cen MT"/>
              </a:rPr>
              <a:t> Mode -- </a:t>
            </a:r>
            <a:r>
              <a:rPr lang="de-DE" sz="2400" b="0" strike="noStrike" spc="-1" dirty="0" err="1">
                <a:latin typeface="Tw Cen MT"/>
              </a:rPr>
              <a:t>night</a:t>
            </a:r>
            <a:r>
              <a:rPr lang="de-DE" sz="2400" b="0" strike="noStrike" spc="-1" dirty="0">
                <a:latin typeface="Tw Cen MT"/>
              </a:rPr>
              <a:t> </a:t>
            </a:r>
            <a:r>
              <a:rPr lang="de-DE" sz="2400" b="0" strike="noStrike" spc="-1" dirty="0" err="1">
                <a:latin typeface="Tw Cen MT"/>
              </a:rPr>
              <a:t>mode</a:t>
            </a:r>
            <a:endParaRPr lang="de-DE" sz="2400" b="0" strike="noStrike" spc="-1" dirty="0"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 dirty="0">
                <a:latin typeface="Tw Cen MT"/>
              </a:rPr>
              <a:t>Retrospektive</a:t>
            </a:r>
            <a:endParaRPr lang="de-DE" sz="3600" b="0" strike="noStrike" spc="-1" dirty="0">
              <a:latin typeface="Tw Cen MT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1141560" y="2249640"/>
            <a:ext cx="9905760" cy="3873758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spc="-1" dirty="0">
                <a:latin typeface="Tw Cen MT"/>
              </a:rPr>
              <a:t>Schlechte Herangehensweise 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</a:rPr>
              <a:t>Schlechtes Time Management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</a:rPr>
              <a:t>Probleme mit Register setzen/abfragen </a:t>
            </a:r>
            <a:r>
              <a:rPr lang="de-DE" sz="2400" b="0" strike="noStrike" spc="-1" dirty="0">
                <a:latin typeface="Tw Cen MT"/>
                <a:sym typeface="Wingdings" pitchFamily="2" charset="2"/>
              </a:rPr>
              <a:t> Zeitverlust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spc="-1" dirty="0">
                <a:latin typeface="Tw Cen MT"/>
                <a:sym typeface="Wingdings" pitchFamily="2" charset="2"/>
              </a:rPr>
              <a:t>SPI Verbindung 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  <a:sym typeface="Wingdings" pitchFamily="2" charset="2"/>
              </a:rPr>
              <a:t>Lange Feedbackschleife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  <a:sym typeface="Wingdings" pitchFamily="2" charset="2"/>
              </a:rPr>
              <a:t>Großer Zeitdruck am Ende des Projektes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endParaRPr lang="de-DE" sz="2400" b="0" strike="noStrike" spc="-1" dirty="0">
              <a:latin typeface="Tw Cen MT"/>
              <a:sym typeface="Wingdings" pitchFamily="2" charset="2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spc="-1" dirty="0">
                <a:latin typeface="Tw Cen MT"/>
                <a:sym typeface="Wingdings" pitchFamily="2" charset="2"/>
              </a:rPr>
              <a:t>Ziemlich aufregendes Projekt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  <a:sym typeface="Wingdings" pitchFamily="2" charset="2"/>
              </a:rPr>
              <a:t>Spaß am arbeiten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spc="-1" dirty="0">
                <a:latin typeface="Tw Cen MT"/>
                <a:sym typeface="Wingdings" pitchFamily="2" charset="2"/>
              </a:rPr>
              <a:t>Wissen und Erfahrung gesammelt </a:t>
            </a:r>
            <a:endParaRPr lang="de-DE" sz="2400" b="0" strike="noStrike" spc="-1" dirty="0">
              <a:latin typeface="Tw Cen MT"/>
              <a:sym typeface="Wingdings" pitchFamily="2" charset="2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endParaRPr lang="de-DE" sz="2400" b="0" strike="noStrike" spc="-1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41061330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 dirty="0">
                <a:latin typeface="Tw Cen MT"/>
              </a:rPr>
              <a:t>Action Points</a:t>
            </a:r>
            <a:endParaRPr lang="de-DE" sz="3600" b="0" strike="noStrike" spc="-1" dirty="0">
              <a:latin typeface="Tw Cen MT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</a:rPr>
              <a:t>Bessere Vorbereitung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spc="-1" dirty="0">
                <a:latin typeface="Tw Cen MT"/>
              </a:rPr>
              <a:t>Meilensteine setzen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spc="-1" dirty="0">
                <a:latin typeface="Tw Cen MT"/>
              </a:rPr>
              <a:t>Besseres Zeitmanagement</a:t>
            </a:r>
            <a:endParaRPr lang="de-DE" sz="2400" b="0" strike="noStrike" spc="-1" dirty="0"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</a:rPr>
              <a:t>Schnellere feedbackschleifen (2 Wochen Sprints)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endParaRPr lang="de-DE" sz="2400" spc="-1" dirty="0"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endParaRPr lang="de-DE" sz="2400" b="0" strike="noStrike" spc="-1" dirty="0"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endParaRPr lang="de-DE" sz="2400" b="0" strike="noStrike" spc="-1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8085558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57200" y="1554480"/>
            <a:ext cx="9905760" cy="111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200" b="1" strike="noStrike" spc="-1">
                <a:solidFill>
                  <a:srgbClr val="00508F"/>
                </a:solidFill>
                <a:latin typeface="Tw Cen MT"/>
              </a:rPr>
              <a:t>Danke für Ihre Aufmerksamkeit!</a:t>
            </a:r>
          </a:p>
        </p:txBody>
      </p:sp>
      <p:sp>
        <p:nvSpPr>
          <p:cNvPr id="246" name="TextShape 2"/>
          <p:cNvSpPr txBox="1"/>
          <p:nvPr/>
        </p:nvSpPr>
        <p:spPr>
          <a:xfrm>
            <a:off x="1960560" y="4280040"/>
            <a:ext cx="9103680" cy="175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000" b="1" strike="noStrike" cap="all" spc="-1">
                <a:solidFill>
                  <a:srgbClr val="00508F"/>
                </a:solidFill>
                <a:latin typeface="Tw Cen MT"/>
              </a:rPr>
              <a:t>Ahmed Mohamed, Bushra Yasin, Fitim Faiku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141560" y="62712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 dirty="0">
                <a:latin typeface="Tw Cen MT"/>
              </a:rPr>
              <a:t>Intro</a:t>
            </a:r>
            <a:endParaRPr lang="de-DE" sz="3600" b="0" strike="noStrike" spc="-1" dirty="0">
              <a:latin typeface="Tw Cen MT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</a:rPr>
              <a:t>Tools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</a:rPr>
              <a:t>Projekt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</a:rPr>
              <a:t>Module (LCD,RTC, </a:t>
            </a:r>
            <a:r>
              <a:rPr lang="de-DE" sz="2400" b="0" strike="noStrike" spc="-1" dirty="0" err="1">
                <a:latin typeface="Tw Cen MT"/>
              </a:rPr>
              <a:t>Ultrasonicsensor</a:t>
            </a:r>
            <a:r>
              <a:rPr lang="de-DE" sz="2400" b="0" strike="noStrike" spc="-1" dirty="0">
                <a:latin typeface="Tw Cen MT"/>
              </a:rPr>
              <a:t>, </a:t>
            </a:r>
            <a:r>
              <a:rPr lang="de-DE" sz="2400" b="0" strike="noStrike" spc="-1" dirty="0" err="1">
                <a:latin typeface="Tw Cen MT"/>
              </a:rPr>
              <a:t>Buzzer</a:t>
            </a:r>
            <a:r>
              <a:rPr lang="de-DE" sz="2400" b="0" strike="noStrike" spc="-1" dirty="0">
                <a:latin typeface="Tw Cen MT"/>
              </a:rPr>
              <a:t>, LEDs)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</a:rPr>
              <a:t>Kommunikation zwischen Master-Slave SPI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</a:rPr>
              <a:t>Herausforderungen 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  <a:ea typeface="Noto Sans CJK SC"/>
              </a:rPr>
              <a:t>Retrospektive 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spc="-1" dirty="0">
                <a:latin typeface="Tw Cen MT"/>
              </a:rPr>
              <a:t>Action </a:t>
            </a:r>
            <a:r>
              <a:rPr lang="de-DE" sz="2400" spc="-1" dirty="0" err="1">
                <a:latin typeface="Tw Cen MT"/>
              </a:rPr>
              <a:t>points</a:t>
            </a:r>
            <a:endParaRPr lang="de-DE" sz="2400" b="0" strike="noStrike" spc="-1" dirty="0"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2">
            <a:extLst>
              <a:ext uri="{FF2B5EF4-FFF2-40B4-BE49-F238E27FC236}">
                <a16:creationId xmlns:a16="http://schemas.microsoft.com/office/drawing/2014/main" id="{B3029463-42B3-4F4F-A443-50B6DAF4BFAF}"/>
              </a:ext>
            </a:extLst>
          </p:cNvPr>
          <p:cNvSpPr txBox="1"/>
          <p:nvPr/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spc="-1" dirty="0" err="1">
                <a:latin typeface="Tw Cen MT"/>
              </a:rPr>
              <a:t>Arduino</a:t>
            </a:r>
            <a:endParaRPr lang="de-DE" sz="2400" spc="-1" dirty="0"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spc="-1" dirty="0">
                <a:latin typeface="Tw Cen MT"/>
              </a:rPr>
              <a:t>LED Streifen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spc="-1" dirty="0">
                <a:latin typeface="Tw Cen MT"/>
              </a:rPr>
              <a:t>LC Display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</a:rPr>
              <a:t>RTC 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spc="-1" dirty="0">
                <a:latin typeface="Tw Cen MT"/>
              </a:rPr>
              <a:t>Ultraschallsensor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spc="-1" dirty="0" err="1">
                <a:latin typeface="Tw Cen MT"/>
              </a:rPr>
              <a:t>Buzzer</a:t>
            </a:r>
            <a:endParaRPr lang="de-DE" sz="2400" b="0" strike="noStrike" spc="-1" dirty="0"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 err="1">
                <a:latin typeface="Tw Cen MT"/>
              </a:rPr>
              <a:t>Git</a:t>
            </a:r>
            <a:endParaRPr lang="de-DE" sz="2400" b="0" strike="noStrike" spc="-1" dirty="0"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spc="-1" dirty="0" err="1">
                <a:latin typeface="Tw Cen MT"/>
              </a:rPr>
              <a:t>Geany</a:t>
            </a:r>
            <a:endParaRPr lang="de-DE" sz="2400" b="0" strike="noStrike" spc="-1" dirty="0"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endParaRPr lang="de-DE" sz="2400" b="0" strike="noStrike" spc="-1" dirty="0">
              <a:latin typeface="Tw Cen M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02AA63-0D0C-5641-BA84-9FE0EFC7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65818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 dirty="0">
                <a:latin typeface="Tw Cen MT"/>
              </a:rPr>
              <a:t>Projekt</a:t>
            </a:r>
            <a:endParaRPr lang="de-DE" sz="3600" b="0" strike="noStrike" spc="-1" dirty="0">
              <a:latin typeface="Tw Cen MT"/>
            </a:endParaRPr>
          </a:p>
        </p:txBody>
      </p:sp>
      <p:pic>
        <p:nvPicPr>
          <p:cNvPr id="225" name="Grafik 3"/>
          <p:cNvPicPr/>
          <p:nvPr/>
        </p:nvPicPr>
        <p:blipFill>
          <a:blip r:embed="rId2"/>
          <a:stretch/>
        </p:blipFill>
        <p:spPr>
          <a:xfrm>
            <a:off x="1141560" y="1933200"/>
            <a:ext cx="9356400" cy="421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 dirty="0" err="1">
                <a:latin typeface="Tw Cen MT"/>
              </a:rPr>
              <a:t>UltraschallSensor</a:t>
            </a:r>
            <a:endParaRPr lang="de-DE" sz="3600" b="0" strike="noStrike" spc="-1" dirty="0">
              <a:latin typeface="Tw Cen MT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1141560" y="2173320"/>
            <a:ext cx="3714840" cy="2458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</a:rPr>
              <a:t>Entfernungsmessung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</a:rPr>
              <a:t> Ultraschall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</a:rPr>
              <a:t>Steuerung über  GPIO-Pins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</a:rPr>
              <a:t>~30ms Messzyklus</a:t>
            </a:r>
          </a:p>
        </p:txBody>
      </p:sp>
      <p:pic>
        <p:nvPicPr>
          <p:cNvPr id="228" name="Grafik 3"/>
          <p:cNvPicPr/>
          <p:nvPr/>
        </p:nvPicPr>
        <p:blipFill>
          <a:blip r:embed="rId2"/>
          <a:stretch/>
        </p:blipFill>
        <p:spPr>
          <a:xfrm>
            <a:off x="4856760" y="2173320"/>
            <a:ext cx="6495120" cy="3475080"/>
          </a:xfrm>
          <a:prstGeom prst="rect">
            <a:avLst/>
          </a:prstGeom>
          <a:ln>
            <a:noFill/>
          </a:ln>
        </p:spPr>
      </p:pic>
      <p:pic>
        <p:nvPicPr>
          <p:cNvPr id="229" name="Grafik 4"/>
          <p:cNvPicPr/>
          <p:nvPr/>
        </p:nvPicPr>
        <p:blipFill>
          <a:blip r:embed="rId3"/>
          <a:stretch/>
        </p:blipFill>
        <p:spPr>
          <a:xfrm>
            <a:off x="1872000" y="4708800"/>
            <a:ext cx="2680920" cy="163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3600" b="0" strike="noStrike" cap="all" spc="-1" dirty="0" err="1">
                <a:latin typeface="Tw Cen MT"/>
              </a:rPr>
              <a:t>Buzzer</a:t>
            </a:r>
            <a:r>
              <a:rPr lang="de-DE" sz="3600" b="0" strike="noStrike" cap="all" spc="-1" dirty="0">
                <a:solidFill>
                  <a:srgbClr val="FFFFFF"/>
                </a:solidFill>
                <a:latin typeface="Tw Cen MT"/>
              </a:rPr>
              <a:t> </a:t>
            </a:r>
            <a:endParaRPr lang="de-DE" sz="3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1141560" y="2097000"/>
            <a:ext cx="4396320" cy="3693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</a:rPr>
              <a:t>Ton Erzeugung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</a:rPr>
              <a:t>Steuerung über GPIO-Pins</a:t>
            </a: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de-DE" sz="2400" b="0" strike="noStrike" spc="-1" dirty="0">
                <a:latin typeface="Tw Cen MT"/>
              </a:rPr>
              <a:t>Frequenzgesteuert </a:t>
            </a:r>
          </a:p>
        </p:txBody>
      </p:sp>
      <p:pic>
        <p:nvPicPr>
          <p:cNvPr id="232" name="Grafik 3"/>
          <p:cNvPicPr/>
          <p:nvPr/>
        </p:nvPicPr>
        <p:blipFill>
          <a:blip r:embed="rId2"/>
          <a:stretch/>
        </p:blipFill>
        <p:spPr>
          <a:xfrm>
            <a:off x="6941880" y="2097000"/>
            <a:ext cx="2833200" cy="265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005840" y="618480"/>
            <a:ext cx="3383280" cy="770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en-US" sz="2400" b="1" strike="noStrike" spc="-1">
                <a:latin typeface="Arial"/>
              </a:rPr>
              <a:t>WS2812 RGB LEDs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9418320" y="1828800"/>
            <a:ext cx="3967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1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35" name="Grafik 234"/>
          <p:cNvPicPr/>
          <p:nvPr/>
        </p:nvPicPr>
        <p:blipFill>
          <a:blip r:embed="rId2"/>
          <a:stretch/>
        </p:blipFill>
        <p:spPr>
          <a:xfrm rot="13200">
            <a:off x="1013400" y="1931760"/>
            <a:ext cx="6023880" cy="379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2200" b="1" strike="noStrike" spc="-1">
                <a:solidFill>
                  <a:srgbClr val="000000"/>
                </a:solidFill>
                <a:latin typeface="Tw Cen MT"/>
              </a:rPr>
              <a:t>RTC- real time clock</a:t>
            </a:r>
          </a:p>
        </p:txBody>
      </p:sp>
      <p:pic>
        <p:nvPicPr>
          <p:cNvPr id="237" name="Grafik 236"/>
          <p:cNvPicPr/>
          <p:nvPr/>
        </p:nvPicPr>
        <p:blipFill>
          <a:blip r:embed="rId2"/>
          <a:stretch/>
        </p:blipFill>
        <p:spPr>
          <a:xfrm>
            <a:off x="5303520" y="457200"/>
            <a:ext cx="5506920" cy="5506920"/>
          </a:xfrm>
          <a:prstGeom prst="rect">
            <a:avLst/>
          </a:prstGeom>
          <a:ln>
            <a:noFill/>
          </a:ln>
        </p:spPr>
      </p:pic>
      <p:sp>
        <p:nvSpPr>
          <p:cNvPr id="238" name="TextShape 2"/>
          <p:cNvSpPr txBox="1"/>
          <p:nvPr/>
        </p:nvSpPr>
        <p:spPr>
          <a:xfrm>
            <a:off x="878400" y="2945160"/>
            <a:ext cx="2743200" cy="162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 ein eigenes Protokoll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Simple serial 	    	Interface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914400" y="1828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2000" b="1" strike="noStrike" spc="-1">
                <a:solidFill>
                  <a:srgbClr val="000000"/>
                </a:solidFill>
                <a:latin typeface="Tw Cen MT"/>
              </a:rPr>
              <a:t>SPI with multiple slaves</a:t>
            </a:r>
          </a:p>
        </p:txBody>
      </p:sp>
      <p:pic>
        <p:nvPicPr>
          <p:cNvPr id="240" name="Grafik 239"/>
          <p:cNvPicPr/>
          <p:nvPr/>
        </p:nvPicPr>
        <p:blipFill>
          <a:blip r:embed="rId2"/>
          <a:stretch/>
        </p:blipFill>
        <p:spPr>
          <a:xfrm>
            <a:off x="1980360" y="1302840"/>
            <a:ext cx="6615000" cy="546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</Words>
  <Application>Microsoft Macintosh PowerPoint</Application>
  <PresentationFormat>Breitbild</PresentationFormat>
  <Paragraphs>71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DejaVu Sans</vt:lpstr>
      <vt:lpstr>Noto Sans CJK SC</vt:lpstr>
      <vt:lpstr>Times New Roman</vt:lpstr>
      <vt:lpstr>Tw Cen MT</vt:lpstr>
      <vt:lpstr>Wingdings</vt:lpstr>
      <vt:lpstr>Office Theme</vt:lpstr>
      <vt:lpstr>PowerPoint-Präsentation</vt:lpstr>
      <vt:lpstr>PowerPoint-Präsentation</vt:lpstr>
      <vt:lpstr>Tools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State Machine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traffic light</dc:title>
  <dc:subject/>
  <dc:creator>Microsoft Office User</dc:creator>
  <dc:description/>
  <cp:lastModifiedBy>Microsoft Office User</cp:lastModifiedBy>
  <cp:revision>34</cp:revision>
  <dcterms:created xsi:type="dcterms:W3CDTF">2020-01-10T23:29:25Z</dcterms:created>
  <dcterms:modified xsi:type="dcterms:W3CDTF">2020-01-20T16:36:48Z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