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4" r:id="rId16"/>
    <p:sldId id="275" r:id="rId17"/>
    <p:sldId id="276" r:id="rId18"/>
    <p:sldId id="277" r:id="rId19"/>
    <p:sldId id="278" r:id="rId20"/>
    <p:sldId id="272" r:id="rId21"/>
    <p:sldId id="273" r:id="rId22"/>
    <p:sldId id="280" r:id="rId23"/>
    <p:sldId id="279"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6" r:id="rId37"/>
    <p:sldId id="293" r:id="rId38"/>
    <p:sldId id="294" r:id="rId39"/>
    <p:sldId id="295" r:id="rId40"/>
    <p:sldId id="297" r:id="rId41"/>
    <p:sldId id="298" r:id="rId42"/>
    <p:sldId id="299" r:id="rId43"/>
    <p:sldId id="300" r:id="rId44"/>
    <p:sldId id="301" r:id="rId45"/>
    <p:sldId id="302" r:id="rId46"/>
    <p:sldId id="303" r:id="rId47"/>
    <p:sldId id="304" r:id="rId48"/>
    <p:sldId id="305" r:id="rId49"/>
    <p:sldId id="306" r:id="rId50"/>
    <p:sldId id="308" r:id="rId51"/>
    <p:sldId id="309"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1618"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C5767646-7728-4E1A-A562-24C4E5400809}" type="datetimeFigureOut">
              <a:rPr lang="en-US" smtClean="0"/>
              <a:t>4/19/2023</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7CDF10A-AE67-465D-BD7E-E87AB2FD4992}"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5767646-7728-4E1A-A562-24C4E5400809}"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CDF10A-AE67-465D-BD7E-E87AB2FD499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5767646-7728-4E1A-A562-24C4E5400809}"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CDF10A-AE67-465D-BD7E-E87AB2FD499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C5767646-7728-4E1A-A562-24C4E5400809}" type="datetimeFigureOut">
              <a:rPr lang="en-US" smtClean="0"/>
              <a:t>4/19/2023</a:t>
            </a:fld>
            <a:endParaRPr lang="en-US"/>
          </a:p>
        </p:txBody>
      </p:sp>
      <p:sp>
        <p:nvSpPr>
          <p:cNvPr id="9" name="Slide Number Placeholder 8"/>
          <p:cNvSpPr>
            <a:spLocks noGrp="1"/>
          </p:cNvSpPr>
          <p:nvPr>
            <p:ph type="sldNum" sz="quarter" idx="15"/>
          </p:nvPr>
        </p:nvSpPr>
        <p:spPr/>
        <p:txBody>
          <a:bodyPr rtlCol="0"/>
          <a:lstStyle/>
          <a:p>
            <a:fld id="{B7CDF10A-AE67-465D-BD7E-E87AB2FD4992}"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C5767646-7728-4E1A-A562-24C4E5400809}" type="datetimeFigureOut">
              <a:rPr lang="en-US" smtClean="0"/>
              <a:t>4/19/2023</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7CDF10A-AE67-465D-BD7E-E87AB2FD4992}"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C5767646-7728-4E1A-A562-24C4E5400809}" type="datetimeFigureOut">
              <a:rPr lang="en-US" smtClean="0"/>
              <a:t>4/19/2023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CDF10A-AE67-465D-BD7E-E87AB2FD4992}"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C5767646-7728-4E1A-A562-24C4E5400809}" type="datetimeFigureOut">
              <a:rPr lang="en-US" smtClean="0"/>
              <a:t>4/19/2023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CDF10A-AE67-465D-BD7E-E87AB2FD4992}"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C5767646-7728-4E1A-A562-24C4E5400809}" type="datetimeFigureOut">
              <a:rPr lang="en-US" smtClean="0"/>
              <a:t>4/19/2023</a:t>
            </a:fld>
            <a:endParaRPr lang="en-US"/>
          </a:p>
        </p:txBody>
      </p:sp>
      <p:sp>
        <p:nvSpPr>
          <p:cNvPr id="7" name="Slide Number Placeholder 6"/>
          <p:cNvSpPr>
            <a:spLocks noGrp="1"/>
          </p:cNvSpPr>
          <p:nvPr>
            <p:ph type="sldNum" sz="quarter" idx="11"/>
          </p:nvPr>
        </p:nvSpPr>
        <p:spPr/>
        <p:txBody>
          <a:bodyPr rtlCol="0"/>
          <a:lstStyle/>
          <a:p>
            <a:fld id="{B7CDF10A-AE67-465D-BD7E-E87AB2FD4992}"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767646-7728-4E1A-A562-24C4E5400809}" type="datetimeFigureOut">
              <a:rPr lang="en-US" smtClean="0"/>
              <a:t>4/19/2023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CDF10A-AE67-465D-BD7E-E87AB2FD499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C5767646-7728-4E1A-A562-24C4E5400809}" type="datetimeFigureOut">
              <a:rPr lang="en-US" smtClean="0"/>
              <a:t>4/19/2023</a:t>
            </a:fld>
            <a:endParaRPr lang="en-US"/>
          </a:p>
        </p:txBody>
      </p:sp>
      <p:sp>
        <p:nvSpPr>
          <p:cNvPr id="22" name="Slide Number Placeholder 21"/>
          <p:cNvSpPr>
            <a:spLocks noGrp="1"/>
          </p:cNvSpPr>
          <p:nvPr>
            <p:ph type="sldNum" sz="quarter" idx="15"/>
          </p:nvPr>
        </p:nvSpPr>
        <p:spPr/>
        <p:txBody>
          <a:bodyPr rtlCol="0"/>
          <a:lstStyle/>
          <a:p>
            <a:fld id="{B7CDF10A-AE67-465D-BD7E-E87AB2FD4992}"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C5767646-7728-4E1A-A562-24C4E5400809}" type="datetimeFigureOut">
              <a:rPr lang="en-US" smtClean="0"/>
              <a:t>4/19/2023</a:t>
            </a:fld>
            <a:endParaRPr lang="en-US"/>
          </a:p>
        </p:txBody>
      </p:sp>
      <p:sp>
        <p:nvSpPr>
          <p:cNvPr id="18" name="Slide Number Placeholder 17"/>
          <p:cNvSpPr>
            <a:spLocks noGrp="1"/>
          </p:cNvSpPr>
          <p:nvPr>
            <p:ph type="sldNum" sz="quarter" idx="11"/>
          </p:nvPr>
        </p:nvSpPr>
        <p:spPr/>
        <p:txBody>
          <a:bodyPr rtlCol="0"/>
          <a:lstStyle/>
          <a:p>
            <a:fld id="{B7CDF10A-AE67-465D-BD7E-E87AB2FD4992}"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C5767646-7728-4E1A-A562-24C4E5400809}" type="datetimeFigureOut">
              <a:rPr lang="en-US" smtClean="0"/>
              <a:t>4/19/2023</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7CDF10A-AE67-465D-BD7E-E87AB2FD499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techtarget.com/searchcloudcomputing/definition/Software-as-a-Servic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cloud.google.com/" TargetMode="External"/><Relationship Id="rId2" Type="http://schemas.openxmlformats.org/officeDocument/2006/relationships/hyperlink" Target="https://aws.amazon.com/"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techtarget.com/searchnetworking/definition/point-of-presence-POP"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1600200"/>
            <a:ext cx="6172200" cy="1894362"/>
          </a:xfrm>
        </p:spPr>
        <p:txBody>
          <a:bodyPr>
            <a:normAutofit/>
          </a:bodyPr>
          <a:lstStyle/>
          <a:p>
            <a:r>
              <a:rPr lang="en-US" dirty="0"/>
              <a:t>UNIT IV</a:t>
            </a:r>
            <a:br>
              <a:rPr lang="en-US" dirty="0"/>
            </a:br>
            <a:r>
              <a:rPr lang="en-US" dirty="0"/>
              <a:t>CLOUD MONITORING AND MANAGEMENT</a:t>
            </a:r>
          </a:p>
        </p:txBody>
      </p:sp>
      <p:sp>
        <p:nvSpPr>
          <p:cNvPr id="3" name="Subtitle 2"/>
          <p:cNvSpPr>
            <a:spLocks noGrp="1"/>
          </p:cNvSpPr>
          <p:nvPr>
            <p:ph type="subTitle" idx="1"/>
          </p:nvPr>
        </p:nvSpPr>
        <p:spPr/>
        <p:txBody>
          <a:bodyPr>
            <a:normAutofit lnSpcReduction="10000"/>
          </a:bodyPr>
          <a:lstStyle/>
          <a:p>
            <a:pPr algn="ctr"/>
            <a:r>
              <a:rPr lang="en-US" dirty="0"/>
              <a:t>                                                                 By</a:t>
            </a:r>
          </a:p>
          <a:p>
            <a:pPr algn="r"/>
            <a:r>
              <a:rPr lang="en-US" dirty="0"/>
              <a:t>M S Rathod,</a:t>
            </a:r>
          </a:p>
          <a:p>
            <a:pPr algn="r"/>
            <a:r>
              <a:rPr lang="en-US" dirty="0"/>
              <a:t>Lecturer, IT</a:t>
            </a:r>
          </a:p>
          <a:p>
            <a:pPr algn="r"/>
            <a:r>
              <a:rPr lang="en-US" dirty="0"/>
              <a:t>GP Amravati</a:t>
            </a:r>
          </a:p>
        </p:txBody>
      </p:sp>
    </p:spTree>
    <p:extLst>
      <p:ext uri="{BB962C8B-B14F-4D97-AF65-F5344CB8AC3E}">
        <p14:creationId xmlns:p14="http://schemas.microsoft.com/office/powerpoint/2010/main" val="2325674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pPr algn="ctr"/>
            <a:r>
              <a:rPr lang="en-US" dirty="0"/>
              <a:t>SERVICE LEVEL AGREEMENT</a:t>
            </a:r>
          </a:p>
        </p:txBody>
      </p:sp>
      <p:pic>
        <p:nvPicPr>
          <p:cNvPr id="4098"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676400" y="1547832"/>
            <a:ext cx="5943600" cy="4852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4027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pPr algn="ctr"/>
            <a:r>
              <a:rPr lang="en-US" dirty="0"/>
              <a:t>TYPES OF SLAs</a:t>
            </a:r>
          </a:p>
        </p:txBody>
      </p:sp>
      <p:sp>
        <p:nvSpPr>
          <p:cNvPr id="3" name="Content Placeholder 2"/>
          <p:cNvSpPr>
            <a:spLocks noGrp="1"/>
          </p:cNvSpPr>
          <p:nvPr>
            <p:ph sz="quarter" idx="1"/>
          </p:nvPr>
        </p:nvSpPr>
        <p:spPr>
          <a:xfrm>
            <a:off x="457200" y="1600200"/>
            <a:ext cx="8229600" cy="4873752"/>
          </a:xfrm>
        </p:spPr>
        <p:txBody>
          <a:bodyPr/>
          <a:lstStyle/>
          <a:p>
            <a:r>
              <a:rPr lang="en-US" dirty="0"/>
              <a:t>There are three basic types of SLAs: customer, internal and multilevel service-level agreements.</a:t>
            </a:r>
          </a:p>
          <a:p>
            <a:endParaRPr lang="en-US" dirty="0"/>
          </a:p>
          <a:p>
            <a:pPr marL="0" indent="0" algn="ctr">
              <a:buNone/>
            </a:pPr>
            <a:r>
              <a:rPr lang="en-US" b="1" dirty="0">
                <a:solidFill>
                  <a:srgbClr val="7030A0"/>
                </a:solidFill>
              </a:rPr>
              <a:t>   A customer service-level agreement </a:t>
            </a:r>
          </a:p>
          <a:p>
            <a:r>
              <a:rPr lang="en-US" dirty="0"/>
              <a:t>It is between a service provider and its external customers. It is sometimes called an external service agreement.</a:t>
            </a:r>
          </a:p>
          <a:p>
            <a:r>
              <a:rPr lang="en-US" dirty="0"/>
              <a:t>In a customer-based SLA, the customer and service provider come to a negotiated agreement on the services that will be provided.</a:t>
            </a:r>
          </a:p>
          <a:p>
            <a:endParaRPr lang="en-US" dirty="0"/>
          </a:p>
        </p:txBody>
      </p:sp>
    </p:spTree>
    <p:extLst>
      <p:ext uri="{BB962C8B-B14F-4D97-AF65-F5344CB8AC3E}">
        <p14:creationId xmlns:p14="http://schemas.microsoft.com/office/powerpoint/2010/main" val="3827936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pPr algn="ctr"/>
            <a:r>
              <a:rPr lang="en-US" dirty="0"/>
              <a:t>Customer </a:t>
            </a:r>
            <a:r>
              <a:rPr lang="en-US" dirty="0" err="1"/>
              <a:t>sla</a:t>
            </a:r>
            <a:endParaRPr lang="en-US" dirty="0"/>
          </a:p>
        </p:txBody>
      </p:sp>
      <p:sp>
        <p:nvSpPr>
          <p:cNvPr id="3" name="Content Placeholder 2"/>
          <p:cNvSpPr>
            <a:spLocks noGrp="1"/>
          </p:cNvSpPr>
          <p:nvPr>
            <p:ph sz="quarter" idx="1"/>
          </p:nvPr>
        </p:nvSpPr>
        <p:spPr>
          <a:xfrm>
            <a:off x="457200" y="1600200"/>
            <a:ext cx="8229600" cy="4873752"/>
          </a:xfrm>
        </p:spPr>
        <p:txBody>
          <a:bodyPr/>
          <a:lstStyle/>
          <a:p>
            <a:pPr marL="0" indent="0">
              <a:buNone/>
            </a:pPr>
            <a:r>
              <a:rPr lang="en-US" dirty="0"/>
              <a:t>          A customer service-level agreement includes:</a:t>
            </a:r>
          </a:p>
          <a:p>
            <a:r>
              <a:rPr lang="en-US" dirty="0"/>
              <a:t>exact details of the service expected by the customer;</a:t>
            </a:r>
          </a:p>
          <a:p>
            <a:r>
              <a:rPr lang="en-US" dirty="0"/>
              <a:t>provisions of the service availability;</a:t>
            </a:r>
          </a:p>
          <a:p>
            <a:r>
              <a:rPr lang="en-US" dirty="0"/>
              <a:t>standards for each level of service;</a:t>
            </a:r>
          </a:p>
          <a:p>
            <a:r>
              <a:rPr lang="en-US" dirty="0"/>
              <a:t>each party's responsibilities;</a:t>
            </a:r>
          </a:p>
          <a:p>
            <a:r>
              <a:rPr lang="en-US" dirty="0"/>
              <a:t>escalation procedures; and</a:t>
            </a:r>
          </a:p>
          <a:p>
            <a:r>
              <a:rPr lang="en-US" dirty="0"/>
              <a:t>terms for cancellation.</a:t>
            </a:r>
          </a:p>
        </p:txBody>
      </p:sp>
    </p:spTree>
    <p:extLst>
      <p:ext uri="{BB962C8B-B14F-4D97-AF65-F5344CB8AC3E}">
        <p14:creationId xmlns:p14="http://schemas.microsoft.com/office/powerpoint/2010/main" val="3843749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53400" cy="1143000"/>
          </a:xfrm>
        </p:spPr>
        <p:txBody>
          <a:bodyPr/>
          <a:lstStyle/>
          <a:p>
            <a:pPr algn="ctr"/>
            <a:r>
              <a:rPr lang="en-US" dirty="0"/>
              <a:t>	INTERNAL SLA</a:t>
            </a:r>
          </a:p>
        </p:txBody>
      </p:sp>
      <p:sp>
        <p:nvSpPr>
          <p:cNvPr id="3" name="Content Placeholder 2"/>
          <p:cNvSpPr>
            <a:spLocks noGrp="1"/>
          </p:cNvSpPr>
          <p:nvPr>
            <p:ph sz="quarter" idx="1"/>
          </p:nvPr>
        </p:nvSpPr>
        <p:spPr>
          <a:xfrm>
            <a:off x="457200" y="1600200"/>
            <a:ext cx="8153400" cy="4873752"/>
          </a:xfrm>
        </p:spPr>
        <p:txBody>
          <a:bodyPr/>
          <a:lstStyle/>
          <a:p>
            <a:r>
              <a:rPr lang="en-US" dirty="0"/>
              <a:t>An internal SLA is between an organization and its internal customer -- this could be another organization, department or site.</a:t>
            </a:r>
          </a:p>
          <a:p>
            <a:r>
              <a:rPr lang="en-US" dirty="0"/>
              <a:t>That means that although a company could have an SLA open with each of its customers, it might also have a separate SLA between its marketing and sales departments.</a:t>
            </a:r>
          </a:p>
          <a:p>
            <a:r>
              <a:rPr lang="en-US" dirty="0"/>
              <a:t>For instance, a company's sales department has nearly $10,000 worth of sales every month, with each sale worth $500. If the sales team's average closing rate is 20%, then sales knows that marketing must deliver at least 100 qualified leads every month.</a:t>
            </a:r>
          </a:p>
        </p:txBody>
      </p:sp>
    </p:spTree>
    <p:extLst>
      <p:ext uri="{BB962C8B-B14F-4D97-AF65-F5344CB8AC3E}">
        <p14:creationId xmlns:p14="http://schemas.microsoft.com/office/powerpoint/2010/main" val="1052300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53400" cy="1143000"/>
          </a:xfrm>
        </p:spPr>
        <p:txBody>
          <a:bodyPr/>
          <a:lstStyle/>
          <a:p>
            <a:pPr algn="ctr"/>
            <a:r>
              <a:rPr lang="en-US" dirty="0"/>
              <a:t>	MULTILEVEL SLA</a:t>
            </a:r>
          </a:p>
        </p:txBody>
      </p:sp>
      <p:sp>
        <p:nvSpPr>
          <p:cNvPr id="3" name="Content Placeholder 2"/>
          <p:cNvSpPr>
            <a:spLocks noGrp="1"/>
          </p:cNvSpPr>
          <p:nvPr>
            <p:ph sz="quarter" idx="1"/>
          </p:nvPr>
        </p:nvSpPr>
        <p:spPr>
          <a:xfrm>
            <a:off x="457200" y="1600200"/>
            <a:ext cx="8153400" cy="4873752"/>
          </a:xfrm>
        </p:spPr>
        <p:txBody>
          <a:bodyPr/>
          <a:lstStyle/>
          <a:p>
            <a:r>
              <a:rPr lang="en-US" dirty="0"/>
              <a:t>A multilevel SLA will divide the agreement into various levels that are specific to a series of customers using the service. </a:t>
            </a:r>
          </a:p>
          <a:p>
            <a:r>
              <a:rPr lang="en-US" dirty="0"/>
              <a:t>For example, a software as a service (</a:t>
            </a:r>
            <a:r>
              <a:rPr lang="en-US" u="sng" dirty="0" err="1">
                <a:hlinkClick r:id="rId2"/>
              </a:rPr>
              <a:t>SaaS</a:t>
            </a:r>
            <a:r>
              <a:rPr lang="en-US" dirty="0"/>
              <a:t>) provider might offer basic services and support to all customers using a product, but they could also offer different price ranges when buying the product that dictates different service levels.</a:t>
            </a:r>
          </a:p>
          <a:p>
            <a:r>
              <a:rPr lang="en-US" dirty="0"/>
              <a:t>These different levels of service will be layered into the multilevel SLA.</a:t>
            </a:r>
          </a:p>
        </p:txBody>
      </p:sp>
    </p:spTree>
    <p:extLst>
      <p:ext uri="{BB962C8B-B14F-4D97-AF65-F5344CB8AC3E}">
        <p14:creationId xmlns:p14="http://schemas.microsoft.com/office/powerpoint/2010/main" val="3306364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53400" cy="1143000"/>
          </a:xfrm>
        </p:spPr>
        <p:txBody>
          <a:bodyPr/>
          <a:lstStyle/>
          <a:p>
            <a:pPr algn="ctr"/>
            <a:r>
              <a:rPr lang="en-US" dirty="0"/>
              <a:t>Life cycle of </a:t>
            </a:r>
            <a:r>
              <a:rPr lang="en-US" dirty="0" err="1"/>
              <a:t>sla</a:t>
            </a:r>
            <a:endParaRPr lang="en-US" dirty="0"/>
          </a:p>
        </p:txBody>
      </p:sp>
      <p:sp>
        <p:nvSpPr>
          <p:cNvPr id="5" name="Content Placeholder 4"/>
          <p:cNvSpPr>
            <a:spLocks noGrp="1"/>
          </p:cNvSpPr>
          <p:nvPr>
            <p:ph sz="quarter" idx="1"/>
          </p:nvPr>
        </p:nvSpPr>
        <p:spPr>
          <a:xfrm>
            <a:off x="457200" y="1600200"/>
            <a:ext cx="8077200" cy="4873752"/>
          </a:xfrm>
        </p:spPr>
        <p:txBody>
          <a:bodyPr/>
          <a:lstStyle/>
          <a:p>
            <a:r>
              <a:rPr lang="en-US" dirty="0"/>
              <a:t>Each SLA goes through a sequence of steps starting from </a:t>
            </a:r>
          </a:p>
          <a:p>
            <a:r>
              <a:rPr lang="en-US" dirty="0"/>
              <a:t>identification of terms and conditions, </a:t>
            </a:r>
          </a:p>
          <a:p>
            <a:r>
              <a:rPr lang="en-US" dirty="0"/>
              <a:t>activation and monitoring of the stated terms and conditions and </a:t>
            </a:r>
          </a:p>
          <a:p>
            <a:r>
              <a:rPr lang="en-US" dirty="0"/>
              <a:t>eventual termination of contract once the host relationship ceases to exist.</a:t>
            </a:r>
          </a:p>
          <a:p>
            <a:r>
              <a:rPr lang="en-US" dirty="0"/>
              <a:t>Such a sequence is called as life cycle of SLA </a:t>
            </a:r>
          </a:p>
          <a:p>
            <a:r>
              <a:rPr lang="en-US" dirty="0"/>
              <a:t>It consists of five phases. </a:t>
            </a:r>
          </a:p>
        </p:txBody>
      </p:sp>
    </p:spTree>
    <p:extLst>
      <p:ext uri="{BB962C8B-B14F-4D97-AF65-F5344CB8AC3E}">
        <p14:creationId xmlns:p14="http://schemas.microsoft.com/office/powerpoint/2010/main" val="2452710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53400" cy="1143000"/>
          </a:xfrm>
        </p:spPr>
        <p:txBody>
          <a:bodyPr/>
          <a:lstStyle/>
          <a:p>
            <a:pPr algn="ctr"/>
            <a:r>
              <a:rPr lang="en-US" dirty="0"/>
              <a:t>Life cycle of </a:t>
            </a:r>
            <a:r>
              <a:rPr lang="en-US" dirty="0" err="1"/>
              <a:t>sla</a:t>
            </a:r>
            <a:endParaRPr lang="en-US" dirty="0"/>
          </a:p>
        </p:txBody>
      </p:sp>
      <p:sp>
        <p:nvSpPr>
          <p:cNvPr id="5" name="Content Placeholder 4"/>
          <p:cNvSpPr>
            <a:spLocks noGrp="1"/>
          </p:cNvSpPr>
          <p:nvPr>
            <p:ph sz="quarter" idx="1"/>
          </p:nvPr>
        </p:nvSpPr>
        <p:spPr>
          <a:xfrm>
            <a:off x="457200" y="1600200"/>
            <a:ext cx="8077200" cy="4873752"/>
          </a:xfrm>
        </p:spPr>
        <p:txBody>
          <a:bodyPr/>
          <a:lstStyle/>
          <a:p>
            <a:endParaRPr lang="en-US" dirty="0"/>
          </a:p>
        </p:txBody>
      </p:sp>
      <p:pic>
        <p:nvPicPr>
          <p:cNvPr id="3074" name="Picture 2" descr="C:\Users\Mahesh\OneDrive\Pictures\life SL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752600"/>
            <a:ext cx="4853796"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42524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53400" cy="1143000"/>
          </a:xfrm>
        </p:spPr>
        <p:txBody>
          <a:bodyPr/>
          <a:lstStyle/>
          <a:p>
            <a:pPr algn="ctr"/>
            <a:r>
              <a:rPr lang="en-US" dirty="0"/>
              <a:t>Life cycle of </a:t>
            </a:r>
            <a:r>
              <a:rPr lang="en-US" dirty="0" err="1"/>
              <a:t>sla</a:t>
            </a:r>
            <a:endParaRPr lang="en-US" dirty="0"/>
          </a:p>
        </p:txBody>
      </p:sp>
      <p:sp>
        <p:nvSpPr>
          <p:cNvPr id="5" name="Content Placeholder 4"/>
          <p:cNvSpPr>
            <a:spLocks noGrp="1"/>
          </p:cNvSpPr>
          <p:nvPr>
            <p:ph sz="quarter" idx="1"/>
          </p:nvPr>
        </p:nvSpPr>
        <p:spPr>
          <a:xfrm>
            <a:off x="457200" y="1600200"/>
            <a:ext cx="8229600" cy="4873752"/>
          </a:xfrm>
        </p:spPr>
        <p:txBody>
          <a:bodyPr/>
          <a:lstStyle/>
          <a:p>
            <a:r>
              <a:rPr lang="en-US" b="1" dirty="0"/>
              <a:t>1. Contract Definition:</a:t>
            </a:r>
          </a:p>
          <a:p>
            <a:pPr algn="just"/>
            <a:r>
              <a:rPr lang="en-US" dirty="0"/>
              <a:t>Generally, service providers define a set of service offerings and corresponding SLAs using standard templates.</a:t>
            </a:r>
          </a:p>
          <a:p>
            <a:pPr algn="just"/>
            <a:r>
              <a:rPr lang="en-US" b="1" dirty="0"/>
              <a:t>2. Publication and discovery:</a:t>
            </a:r>
          </a:p>
          <a:p>
            <a:pPr algn="just"/>
            <a:r>
              <a:rPr lang="en-US" dirty="0"/>
              <a:t>Service providers advertises these base service offerings standard publication media, and the customers should be able to locate be able to the service provider by searching the catalog.</a:t>
            </a:r>
          </a:p>
          <a:p>
            <a:pPr algn="just"/>
            <a:r>
              <a:rPr lang="en-US" dirty="0"/>
              <a:t>The customer can search different competitive offerings and shortlist a few that fulfill their requirements for further negotiation.</a:t>
            </a:r>
          </a:p>
        </p:txBody>
      </p:sp>
    </p:spTree>
    <p:extLst>
      <p:ext uri="{BB962C8B-B14F-4D97-AF65-F5344CB8AC3E}">
        <p14:creationId xmlns:p14="http://schemas.microsoft.com/office/powerpoint/2010/main" val="1134532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53400" cy="1143000"/>
          </a:xfrm>
        </p:spPr>
        <p:txBody>
          <a:bodyPr/>
          <a:lstStyle/>
          <a:p>
            <a:pPr algn="ctr"/>
            <a:r>
              <a:rPr lang="en-US" dirty="0"/>
              <a:t>Life cycle of </a:t>
            </a:r>
            <a:r>
              <a:rPr lang="en-US" dirty="0" err="1"/>
              <a:t>sla</a:t>
            </a:r>
            <a:endParaRPr lang="en-US" dirty="0"/>
          </a:p>
        </p:txBody>
      </p:sp>
      <p:sp>
        <p:nvSpPr>
          <p:cNvPr id="5" name="Content Placeholder 4"/>
          <p:cNvSpPr>
            <a:spLocks noGrp="1"/>
          </p:cNvSpPr>
          <p:nvPr>
            <p:ph sz="quarter" idx="1"/>
          </p:nvPr>
        </p:nvSpPr>
        <p:spPr>
          <a:xfrm>
            <a:off x="457200" y="1600200"/>
            <a:ext cx="8229600" cy="4873752"/>
          </a:xfrm>
        </p:spPr>
        <p:txBody>
          <a:bodyPr/>
          <a:lstStyle/>
          <a:p>
            <a:r>
              <a:rPr lang="en-US" b="1" dirty="0"/>
              <a:t>3. Negotiation:</a:t>
            </a:r>
          </a:p>
          <a:p>
            <a:r>
              <a:rPr lang="en-US" dirty="0"/>
              <a:t>Once the customer has discovered a service provider who can meet their application hosting need, the SLA terms and conditions needs to be mutually agreed upon before signing the agreement.</a:t>
            </a:r>
          </a:p>
          <a:p>
            <a:r>
              <a:rPr lang="en-US" b="1" dirty="0"/>
              <a:t>4.Operationalization: </a:t>
            </a:r>
          </a:p>
          <a:p>
            <a:r>
              <a:rPr lang="en-US" dirty="0"/>
              <a:t>SLA operation consists of SLA monitoring , SLA accounting  and SLA enforcement.</a:t>
            </a:r>
          </a:p>
          <a:p>
            <a:r>
              <a:rPr lang="en-US" dirty="0"/>
              <a:t>SLA monitoring : measuring parameters and calculating matrix defined as a part of SLA and determining the deviations.</a:t>
            </a:r>
          </a:p>
        </p:txBody>
      </p:sp>
    </p:spTree>
    <p:extLst>
      <p:ext uri="{BB962C8B-B14F-4D97-AF65-F5344CB8AC3E}">
        <p14:creationId xmlns:p14="http://schemas.microsoft.com/office/powerpoint/2010/main" val="42361078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53400" cy="1143000"/>
          </a:xfrm>
        </p:spPr>
        <p:txBody>
          <a:bodyPr/>
          <a:lstStyle/>
          <a:p>
            <a:pPr algn="ctr"/>
            <a:r>
              <a:rPr lang="en-US" dirty="0"/>
              <a:t>Life cycle of </a:t>
            </a:r>
            <a:r>
              <a:rPr lang="en-US" dirty="0" err="1"/>
              <a:t>sla</a:t>
            </a:r>
            <a:endParaRPr lang="en-US" dirty="0"/>
          </a:p>
        </p:txBody>
      </p:sp>
      <p:sp>
        <p:nvSpPr>
          <p:cNvPr id="5" name="Content Placeholder 4"/>
          <p:cNvSpPr>
            <a:spLocks noGrp="1"/>
          </p:cNvSpPr>
          <p:nvPr>
            <p:ph sz="quarter" idx="1"/>
          </p:nvPr>
        </p:nvSpPr>
        <p:spPr>
          <a:xfrm>
            <a:off x="457200" y="1600200"/>
            <a:ext cx="8229600" cy="4873752"/>
          </a:xfrm>
        </p:spPr>
        <p:txBody>
          <a:bodyPr/>
          <a:lstStyle/>
          <a:p>
            <a:pPr marL="0" indent="0">
              <a:buNone/>
            </a:pPr>
            <a:r>
              <a:rPr lang="en-US" dirty="0"/>
              <a:t>SLA accounting : capturing and archiving the SLA adherence for compliance.</a:t>
            </a:r>
          </a:p>
          <a:p>
            <a:pPr marL="0" indent="0">
              <a:buNone/>
            </a:pPr>
            <a:r>
              <a:rPr lang="en-US" dirty="0"/>
              <a:t>SLA enforcement : taking appropriate action when the runtime monitoring detects a SLA violation.</a:t>
            </a:r>
          </a:p>
          <a:p>
            <a:pPr marL="0" indent="0">
              <a:buNone/>
            </a:pPr>
            <a:r>
              <a:rPr lang="en-US" b="1" dirty="0"/>
              <a:t>5. De-commissioning:</a:t>
            </a:r>
          </a:p>
          <a:p>
            <a:r>
              <a:rPr lang="en-US" dirty="0"/>
              <a:t>Termination of all the activities performed under a particular SLA when the hosting relationship between  the service provider and the customer has ended.</a:t>
            </a:r>
          </a:p>
          <a:p>
            <a:r>
              <a:rPr lang="en-US" dirty="0"/>
              <a:t>SLA specifies terms and conditions of contract termination and specifies the situations under which this SLA has legally ended.</a:t>
            </a:r>
          </a:p>
        </p:txBody>
      </p:sp>
    </p:spTree>
    <p:extLst>
      <p:ext uri="{BB962C8B-B14F-4D97-AF65-F5344CB8AC3E}">
        <p14:creationId xmlns:p14="http://schemas.microsoft.com/office/powerpoint/2010/main" val="3393934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Federation of cloud</a:t>
            </a:r>
          </a:p>
        </p:txBody>
      </p:sp>
      <p:sp>
        <p:nvSpPr>
          <p:cNvPr id="3" name="Content Placeholder 2"/>
          <p:cNvSpPr>
            <a:spLocks noGrp="1"/>
          </p:cNvSpPr>
          <p:nvPr>
            <p:ph sz="quarter" idx="1"/>
          </p:nvPr>
        </p:nvSpPr>
        <p:spPr>
          <a:xfrm>
            <a:off x="457200" y="1600200"/>
            <a:ext cx="8077200" cy="4873752"/>
          </a:xfrm>
        </p:spPr>
        <p:txBody>
          <a:bodyPr>
            <a:normAutofit fontScale="92500"/>
          </a:bodyPr>
          <a:lstStyle/>
          <a:p>
            <a:r>
              <a:rPr lang="en-US" dirty="0"/>
              <a:t>the practice of interconnecting the cloud computing environments of two or more service providers for the purpose of load balancing  of traffic and accommodating spikes in demand.</a:t>
            </a:r>
          </a:p>
          <a:p>
            <a:r>
              <a:rPr lang="en-US" dirty="0"/>
              <a:t>the deployment and management of several external and internal cloud computing services to match business needs.</a:t>
            </a:r>
          </a:p>
          <a:p>
            <a:r>
              <a:rPr lang="en-US" dirty="0"/>
              <a:t>Cloud federation requires one provider to wholesale or rent computing resources to another cloud provider. </a:t>
            </a:r>
          </a:p>
          <a:p>
            <a:r>
              <a:rPr lang="en-US" dirty="0"/>
              <a:t>Those resources become a temporary or permanent extension of the buyer's cloud computing environment, depending on the specific federation agreement between providers.</a:t>
            </a:r>
          </a:p>
        </p:txBody>
      </p:sp>
    </p:spTree>
    <p:extLst>
      <p:ext uri="{BB962C8B-B14F-4D97-AF65-F5344CB8AC3E}">
        <p14:creationId xmlns:p14="http://schemas.microsoft.com/office/powerpoint/2010/main" val="14437312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CATALOG</a:t>
            </a:r>
          </a:p>
        </p:txBody>
      </p:sp>
      <p:sp>
        <p:nvSpPr>
          <p:cNvPr id="3" name="Content Placeholder 2"/>
          <p:cNvSpPr>
            <a:spLocks noGrp="1"/>
          </p:cNvSpPr>
          <p:nvPr>
            <p:ph sz="quarter" idx="1"/>
          </p:nvPr>
        </p:nvSpPr>
        <p:spPr>
          <a:xfrm>
            <a:off x="457200" y="1600200"/>
            <a:ext cx="8153400" cy="4873752"/>
          </a:xfrm>
        </p:spPr>
        <p:txBody>
          <a:bodyPr/>
          <a:lstStyle/>
          <a:p>
            <a:r>
              <a:rPr lang="en-US" dirty="0"/>
              <a:t>It is a single source of accurate information on all cloud services offered by CSP.</a:t>
            </a:r>
          </a:p>
          <a:p>
            <a:endParaRPr lang="en-US" dirty="0"/>
          </a:p>
          <a:p>
            <a:r>
              <a:rPr lang="en-US" dirty="0"/>
              <a:t>Service Catalog allows organizations to create and manage catalogs of IT services that are approved for use on cloud.</a:t>
            </a:r>
          </a:p>
          <a:p>
            <a:endParaRPr lang="en-US" dirty="0"/>
          </a:p>
          <a:p>
            <a:r>
              <a:rPr lang="en-US" dirty="0"/>
              <a:t>These IT services can include everything from </a:t>
            </a:r>
            <a:r>
              <a:rPr lang="en-US" dirty="0">
                <a:solidFill>
                  <a:srgbClr val="FF0000"/>
                </a:solidFill>
              </a:rPr>
              <a:t>virtual machine images, servers, software, and databases to complete multi-tier application architectures.</a:t>
            </a:r>
          </a:p>
        </p:txBody>
      </p:sp>
    </p:spTree>
    <p:extLst>
      <p:ext uri="{BB962C8B-B14F-4D97-AF65-F5344CB8AC3E}">
        <p14:creationId xmlns:p14="http://schemas.microsoft.com/office/powerpoint/2010/main" val="17184943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CATALOG</a:t>
            </a:r>
          </a:p>
        </p:txBody>
      </p:sp>
      <p:sp>
        <p:nvSpPr>
          <p:cNvPr id="3" name="Content Placeholder 2"/>
          <p:cNvSpPr>
            <a:spLocks noGrp="1"/>
          </p:cNvSpPr>
          <p:nvPr>
            <p:ph sz="quarter" idx="1"/>
          </p:nvPr>
        </p:nvSpPr>
        <p:spPr>
          <a:xfrm>
            <a:off x="457200" y="1600200"/>
            <a:ext cx="8305800" cy="4873752"/>
          </a:xfrm>
        </p:spPr>
        <p:txBody>
          <a:bodyPr/>
          <a:lstStyle/>
          <a:p>
            <a:r>
              <a:rPr lang="en-US" dirty="0"/>
              <a:t>Service Catalog allows you to centrally manage deployed IT services and your applications, resources, and metadata. </a:t>
            </a:r>
          </a:p>
          <a:p>
            <a:r>
              <a:rPr lang="en-US" dirty="0"/>
              <a:t>This helps customer achieve consistent governance and meet your compliance requirements, while enabling them to quickly deploy only the approved IT services they need.</a:t>
            </a:r>
          </a:p>
          <a:p>
            <a:r>
              <a:rPr lang="en-US" dirty="0"/>
              <a:t>Customer can define and manage applications and their metadata, to keep track of cost, performance, security, compliance and operational status at the application level.</a:t>
            </a:r>
            <a:endParaRPr lang="en-US" b="1" dirty="0"/>
          </a:p>
        </p:txBody>
      </p:sp>
    </p:spTree>
    <p:extLst>
      <p:ext uri="{BB962C8B-B14F-4D97-AF65-F5344CB8AC3E}">
        <p14:creationId xmlns:p14="http://schemas.microsoft.com/office/powerpoint/2010/main" val="15399068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COMPOSITION OF SERVICE CATALOG</a:t>
            </a:r>
          </a:p>
        </p:txBody>
      </p:sp>
      <p:sp>
        <p:nvSpPr>
          <p:cNvPr id="3" name="Content Placeholder 2"/>
          <p:cNvSpPr>
            <a:spLocks noGrp="1"/>
          </p:cNvSpPr>
          <p:nvPr>
            <p:ph sz="quarter" idx="1"/>
          </p:nvPr>
        </p:nvSpPr>
        <p:spPr>
          <a:xfrm>
            <a:off x="457200" y="1600200"/>
            <a:ext cx="8305800" cy="4873752"/>
          </a:xfrm>
        </p:spPr>
        <p:txBody>
          <a:bodyPr/>
          <a:lstStyle/>
          <a:p>
            <a:r>
              <a:rPr lang="en-US" dirty="0"/>
              <a:t>1. An identification label for the service</a:t>
            </a:r>
          </a:p>
          <a:p>
            <a:r>
              <a:rPr lang="en-US" dirty="0"/>
              <a:t>2. Description of service.</a:t>
            </a:r>
          </a:p>
          <a:p>
            <a:r>
              <a:rPr lang="en-US" dirty="0"/>
              <a:t>3. related service request types.</a:t>
            </a:r>
          </a:p>
          <a:p>
            <a:r>
              <a:rPr lang="en-US" dirty="0"/>
              <a:t>4. Any supporting or underpinning services.</a:t>
            </a:r>
          </a:p>
          <a:p>
            <a:r>
              <a:rPr lang="en-US" dirty="0"/>
              <a:t>5. Service categorization.</a:t>
            </a:r>
          </a:p>
          <a:p>
            <a:r>
              <a:rPr lang="en-US" dirty="0"/>
              <a:t>6. Interface and dependencies between all services.</a:t>
            </a:r>
          </a:p>
          <a:p>
            <a:r>
              <a:rPr lang="en-US" dirty="0"/>
              <a:t>7. clear ownership and accountability of the service.</a:t>
            </a:r>
          </a:p>
          <a:p>
            <a:r>
              <a:rPr lang="en-US" dirty="0"/>
              <a:t>8. Associated costs.</a:t>
            </a:r>
          </a:p>
          <a:p>
            <a:r>
              <a:rPr lang="en-US" dirty="0"/>
              <a:t>9. Escalation points and key contracts	</a:t>
            </a:r>
          </a:p>
          <a:p>
            <a:r>
              <a:rPr lang="en-US" dirty="0"/>
              <a:t>10. Service level agreement data.</a:t>
            </a:r>
          </a:p>
        </p:txBody>
      </p:sp>
    </p:spTree>
    <p:extLst>
      <p:ext uri="{BB962C8B-B14F-4D97-AF65-F5344CB8AC3E}">
        <p14:creationId xmlns:p14="http://schemas.microsoft.com/office/powerpoint/2010/main" val="19356742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CATALOG MANAGEMENT</a:t>
            </a:r>
          </a:p>
        </p:txBody>
      </p:sp>
      <p:sp>
        <p:nvSpPr>
          <p:cNvPr id="3" name="Content Placeholder 2"/>
          <p:cNvSpPr>
            <a:spLocks noGrp="1"/>
          </p:cNvSpPr>
          <p:nvPr>
            <p:ph sz="quarter" idx="1"/>
          </p:nvPr>
        </p:nvSpPr>
        <p:spPr>
          <a:xfrm>
            <a:off x="457200" y="1600200"/>
            <a:ext cx="8305800" cy="4873752"/>
          </a:xfrm>
        </p:spPr>
        <p:txBody>
          <a:bodyPr/>
          <a:lstStyle/>
          <a:p>
            <a:r>
              <a:rPr lang="en-US" b="1" dirty="0"/>
              <a:t>Objective of service catalog management is:</a:t>
            </a:r>
          </a:p>
          <a:p>
            <a:r>
              <a:rPr lang="en-US" dirty="0"/>
              <a:t>Manage the information contained in the service catalog.</a:t>
            </a:r>
          </a:p>
          <a:p>
            <a:r>
              <a:rPr lang="en-US" dirty="0"/>
              <a:t>Ensure that the service catalog is accurate and reflects the current details , status, interfaces and dependencies of all services that are being run or being prepared to run.</a:t>
            </a:r>
          </a:p>
          <a:p>
            <a:r>
              <a:rPr lang="en-US" dirty="0"/>
              <a:t>Ensure that the service catalog is made available to those approved to access it in a manner that supports their effective and efficient use of service catalog information.</a:t>
            </a:r>
          </a:p>
        </p:txBody>
      </p:sp>
    </p:spTree>
    <p:extLst>
      <p:ext uri="{BB962C8B-B14F-4D97-AF65-F5344CB8AC3E}">
        <p14:creationId xmlns:p14="http://schemas.microsoft.com/office/powerpoint/2010/main" val="31152383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PORTAL and its functions</a:t>
            </a:r>
          </a:p>
        </p:txBody>
      </p:sp>
      <p:sp>
        <p:nvSpPr>
          <p:cNvPr id="3" name="Content Placeholder 2"/>
          <p:cNvSpPr>
            <a:spLocks noGrp="1"/>
          </p:cNvSpPr>
          <p:nvPr>
            <p:ph sz="quarter" idx="1"/>
          </p:nvPr>
        </p:nvSpPr>
        <p:spPr/>
        <p:txBody>
          <a:bodyPr/>
          <a:lstStyle/>
          <a:p>
            <a:r>
              <a:rPr lang="en-US" dirty="0"/>
              <a:t>a cloud portal is a point of access for the cloud platform. </a:t>
            </a:r>
          </a:p>
          <a:p>
            <a:r>
              <a:rPr lang="en-US" dirty="0"/>
              <a:t>Cloud portals are run using software that gives end users access to the virtual environment of the cloud platform.</a:t>
            </a:r>
          </a:p>
          <a:p>
            <a:r>
              <a:rPr lang="en-US" dirty="0"/>
              <a:t>They can be used to access applications developed on cloud based platform.</a:t>
            </a:r>
          </a:p>
          <a:p>
            <a:r>
              <a:rPr lang="en-US" dirty="0">
                <a:hlinkClick r:id="rId2"/>
              </a:rPr>
              <a:t>https://aws.amazon.com/</a:t>
            </a:r>
            <a:endParaRPr lang="en-US" dirty="0"/>
          </a:p>
          <a:p>
            <a:r>
              <a:rPr lang="en-US" dirty="0">
                <a:hlinkClick r:id="rId3"/>
              </a:rPr>
              <a:t>https://cloud.google.com/</a:t>
            </a:r>
            <a:endParaRPr lang="en-US" dirty="0"/>
          </a:p>
          <a:p>
            <a:endParaRPr lang="en-US" dirty="0"/>
          </a:p>
        </p:txBody>
      </p:sp>
    </p:spTree>
    <p:extLst>
      <p:ext uri="{BB962C8B-B14F-4D97-AF65-F5344CB8AC3E}">
        <p14:creationId xmlns:p14="http://schemas.microsoft.com/office/powerpoint/2010/main" val="42146789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Functions of </a:t>
            </a:r>
            <a:r>
              <a:rPr lang="en-US" dirty="0"/>
              <a:t>CLOUD PORTAL</a:t>
            </a:r>
          </a:p>
        </p:txBody>
      </p:sp>
      <p:sp>
        <p:nvSpPr>
          <p:cNvPr id="3" name="Content Placeholder 2"/>
          <p:cNvSpPr>
            <a:spLocks noGrp="1"/>
          </p:cNvSpPr>
          <p:nvPr>
            <p:ph sz="quarter" idx="1"/>
          </p:nvPr>
        </p:nvSpPr>
        <p:spPr/>
        <p:txBody>
          <a:bodyPr/>
          <a:lstStyle/>
          <a:p>
            <a:r>
              <a:rPr lang="en-US" dirty="0"/>
              <a:t>The Cloud Portal provides information about the service for which the user has an active subscription.</a:t>
            </a:r>
          </a:p>
          <a:p>
            <a:r>
              <a:rPr lang="en-US" dirty="0"/>
              <a:t>Self-service on-demand capabilities</a:t>
            </a:r>
          </a:p>
          <a:p>
            <a:endParaRPr lang="en-US" dirty="0"/>
          </a:p>
          <a:p>
            <a:r>
              <a:rPr lang="en-US" dirty="0"/>
              <a:t>Single pane of glass for a consolidated view of cloud services.</a:t>
            </a:r>
          </a:p>
          <a:p>
            <a:endParaRPr lang="en-US" dirty="0"/>
          </a:p>
          <a:p>
            <a:r>
              <a:rPr lang="en-US" dirty="0"/>
              <a:t>Consolidation of account management</a:t>
            </a:r>
          </a:p>
          <a:p>
            <a:endParaRPr lang="en-US" dirty="0"/>
          </a:p>
          <a:p>
            <a:pPr marL="0" indent="0">
              <a:buNone/>
            </a:pPr>
            <a:endParaRPr lang="en-US" dirty="0"/>
          </a:p>
        </p:txBody>
      </p:sp>
    </p:spTree>
    <p:extLst>
      <p:ext uri="{BB962C8B-B14F-4D97-AF65-F5344CB8AC3E}">
        <p14:creationId xmlns:p14="http://schemas.microsoft.com/office/powerpoint/2010/main" val="1128288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CLOUD SERVICE LIFE CYCLE</a:t>
            </a:r>
          </a:p>
        </p:txBody>
      </p:sp>
      <p:sp>
        <p:nvSpPr>
          <p:cNvPr id="3" name="Content Placeholder 2"/>
          <p:cNvSpPr>
            <a:spLocks noGrp="1"/>
          </p:cNvSpPr>
          <p:nvPr>
            <p:ph sz="quarter" idx="1"/>
          </p:nvPr>
        </p:nvSpPr>
        <p:spPr/>
        <p:txBody>
          <a:bodyPr/>
          <a:lstStyle/>
          <a:p>
            <a:r>
              <a:rPr lang="en-US" dirty="0"/>
              <a:t>Service planning</a:t>
            </a:r>
          </a:p>
          <a:p>
            <a:endParaRPr lang="en-US" dirty="0"/>
          </a:p>
          <a:p>
            <a:r>
              <a:rPr lang="en-US" dirty="0"/>
              <a:t>service creation</a:t>
            </a:r>
          </a:p>
          <a:p>
            <a:endParaRPr lang="en-US" dirty="0"/>
          </a:p>
          <a:p>
            <a:r>
              <a:rPr lang="en-US" dirty="0"/>
              <a:t>service operation </a:t>
            </a:r>
          </a:p>
          <a:p>
            <a:endParaRPr lang="en-US" dirty="0"/>
          </a:p>
          <a:p>
            <a:r>
              <a:rPr lang="en-US" dirty="0"/>
              <a:t>service termination 	</a:t>
            </a:r>
          </a:p>
        </p:txBody>
      </p:sp>
    </p:spTree>
    <p:extLst>
      <p:ext uri="{BB962C8B-B14F-4D97-AF65-F5344CB8AC3E}">
        <p14:creationId xmlns:p14="http://schemas.microsoft.com/office/powerpoint/2010/main" val="29345298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621"/>
            <a:ext cx="7467600" cy="1143000"/>
          </a:xfrm>
        </p:spPr>
        <p:txBody>
          <a:bodyPr/>
          <a:lstStyle/>
          <a:p>
            <a:r>
              <a:rPr lang="en-US" b="1" dirty="0"/>
              <a:t>CLOUD SERVICE LIFE CYCLE</a:t>
            </a:r>
            <a:br>
              <a:rPr lang="en-US" b="1" dirty="0"/>
            </a:br>
            <a:endParaRPr lang="en-US" b="1" dirty="0"/>
          </a:p>
        </p:txBody>
      </p:sp>
      <p:sp>
        <p:nvSpPr>
          <p:cNvPr id="3" name="Content Placeholder 2"/>
          <p:cNvSpPr>
            <a:spLocks noGrp="1"/>
          </p:cNvSpPr>
          <p:nvPr>
            <p:ph sz="quarter" idx="1"/>
          </p:nvPr>
        </p:nvSpPr>
        <p:spPr/>
        <p:txBody>
          <a:bodyPr/>
          <a:lstStyle/>
          <a:p>
            <a:r>
              <a:rPr lang="en-US" dirty="0"/>
              <a:t>.</a:t>
            </a:r>
          </a:p>
        </p:txBody>
      </p:sp>
      <p:pic>
        <p:nvPicPr>
          <p:cNvPr id="6146" name="Picture 2" descr="C:\Users\Mahesh\OneDrive\Pictures\cloud service life cycl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752600"/>
            <a:ext cx="6172200" cy="4068967"/>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p:cNvSpPr/>
          <p:nvPr/>
        </p:nvSpPr>
        <p:spPr>
          <a:xfrm>
            <a:off x="6629400" y="1143000"/>
            <a:ext cx="1828800" cy="137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Service Planning</a:t>
            </a:r>
          </a:p>
        </p:txBody>
      </p:sp>
      <p:sp>
        <p:nvSpPr>
          <p:cNvPr id="7" name="Oval 6"/>
          <p:cNvSpPr/>
          <p:nvPr/>
        </p:nvSpPr>
        <p:spPr>
          <a:xfrm>
            <a:off x="1828800" y="5638800"/>
            <a:ext cx="1905000" cy="1219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Service Creation</a:t>
            </a:r>
          </a:p>
        </p:txBody>
      </p:sp>
      <p:sp>
        <p:nvSpPr>
          <p:cNvPr id="8" name="Oval 7"/>
          <p:cNvSpPr/>
          <p:nvPr/>
        </p:nvSpPr>
        <p:spPr>
          <a:xfrm>
            <a:off x="0" y="2971800"/>
            <a:ext cx="1864468" cy="114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Service Operation</a:t>
            </a:r>
          </a:p>
        </p:txBody>
      </p:sp>
      <p:sp>
        <p:nvSpPr>
          <p:cNvPr id="10" name="Oval 9"/>
          <p:cNvSpPr/>
          <p:nvPr/>
        </p:nvSpPr>
        <p:spPr>
          <a:xfrm>
            <a:off x="1752600" y="609600"/>
            <a:ext cx="2463530" cy="137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Service Termination</a:t>
            </a:r>
          </a:p>
        </p:txBody>
      </p:sp>
    </p:spTree>
    <p:extLst>
      <p:ext uri="{BB962C8B-B14F-4D97-AF65-F5344CB8AC3E}">
        <p14:creationId xmlns:p14="http://schemas.microsoft.com/office/powerpoint/2010/main" val="26913895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SERVICE LIFE CYCLE</a:t>
            </a:r>
          </a:p>
        </p:txBody>
      </p:sp>
      <p:sp>
        <p:nvSpPr>
          <p:cNvPr id="3" name="Content Placeholder 2"/>
          <p:cNvSpPr>
            <a:spLocks noGrp="1"/>
          </p:cNvSpPr>
          <p:nvPr>
            <p:ph sz="quarter" idx="1"/>
          </p:nvPr>
        </p:nvSpPr>
        <p:spPr/>
        <p:txBody>
          <a:bodyPr>
            <a:normAutofit fontScale="92500" lnSpcReduction="20000"/>
          </a:bodyPr>
          <a:lstStyle/>
          <a:p>
            <a:r>
              <a:rPr lang="en-US" b="1" dirty="0"/>
              <a:t>Phase 1 : Architect : </a:t>
            </a:r>
            <a:r>
              <a:rPr lang="en-US" dirty="0"/>
              <a:t>The first phase starts with the investigation and planning of the cloud project.</a:t>
            </a:r>
          </a:p>
          <a:p>
            <a:r>
              <a:rPr lang="en-US" b="1" dirty="0"/>
              <a:t>Step 1:</a:t>
            </a:r>
          </a:p>
          <a:p>
            <a:r>
              <a:rPr lang="en-US" dirty="0"/>
              <a:t>This step provides an insight into and an understanding of what an organization wants to achieve by moving to the cloud, and what goals and expectations are to be met.</a:t>
            </a:r>
          </a:p>
          <a:p>
            <a:r>
              <a:rPr lang="en-US" b="1" dirty="0"/>
              <a:t>Step 2:</a:t>
            </a:r>
          </a:p>
          <a:p>
            <a:r>
              <a:rPr lang="en-US" dirty="0"/>
              <a:t>Objectively assess what areas of the business are appropriate to outsource to the cloud and what impact this will have on the current delivery model. This will require an understanding of the current state, so that it can be compared to the desired future state. </a:t>
            </a:r>
          </a:p>
          <a:p>
            <a:r>
              <a:rPr lang="en-US" dirty="0"/>
              <a:t>At a minimum, the impact on the service, people, cost, infrastructure, stakeholders and how the impact will be managed should be considered.</a:t>
            </a:r>
            <a:endParaRPr lang="en-US" b="1" dirty="0"/>
          </a:p>
        </p:txBody>
      </p:sp>
    </p:spTree>
    <p:extLst>
      <p:ext uri="{BB962C8B-B14F-4D97-AF65-F5344CB8AC3E}">
        <p14:creationId xmlns:p14="http://schemas.microsoft.com/office/powerpoint/2010/main" val="32013490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SERVICE LIFE CYCLE</a:t>
            </a:r>
          </a:p>
        </p:txBody>
      </p:sp>
      <p:sp>
        <p:nvSpPr>
          <p:cNvPr id="3" name="Content Placeholder 2"/>
          <p:cNvSpPr>
            <a:spLocks noGrp="1"/>
          </p:cNvSpPr>
          <p:nvPr>
            <p:ph sz="quarter" idx="1"/>
          </p:nvPr>
        </p:nvSpPr>
        <p:spPr/>
        <p:txBody>
          <a:bodyPr>
            <a:normAutofit/>
          </a:bodyPr>
          <a:lstStyle/>
          <a:p>
            <a:r>
              <a:rPr lang="en-US" b="1" dirty="0"/>
              <a:t>Phase 1 : Architect : </a:t>
            </a:r>
            <a:r>
              <a:rPr lang="en-US" dirty="0"/>
              <a:t>The first phase starts with the investigation and planning of the cloud project.</a:t>
            </a:r>
          </a:p>
          <a:p>
            <a:r>
              <a:rPr lang="en-US" b="1" dirty="0"/>
              <a:t>Step 3: Implementation Strategy</a:t>
            </a:r>
          </a:p>
          <a:p>
            <a:r>
              <a:rPr lang="en-US" dirty="0"/>
              <a:t>Define at a strategic level how the cloud services that are to be outsourced will be rolled out(launched or introduced). </a:t>
            </a:r>
          </a:p>
          <a:p>
            <a:r>
              <a:rPr lang="en-US" dirty="0"/>
              <a:t>This will document how key decisions will be made later on, by defining strategies on: staffing, communication, program roll-out, organizational rules, and risk assessment.</a:t>
            </a:r>
            <a:endParaRPr lang="en-US" b="1" dirty="0"/>
          </a:p>
        </p:txBody>
      </p:sp>
    </p:spTree>
    <p:extLst>
      <p:ext uri="{BB962C8B-B14F-4D97-AF65-F5344CB8AC3E}">
        <p14:creationId xmlns:p14="http://schemas.microsoft.com/office/powerpoint/2010/main" val="3054214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Federation of cloud</a:t>
            </a:r>
          </a:p>
        </p:txBody>
      </p:sp>
      <p:sp>
        <p:nvSpPr>
          <p:cNvPr id="3" name="Content Placeholder 2"/>
          <p:cNvSpPr>
            <a:spLocks noGrp="1"/>
          </p:cNvSpPr>
          <p:nvPr>
            <p:ph sz="quarter" idx="1"/>
          </p:nvPr>
        </p:nvSpPr>
        <p:spPr>
          <a:xfrm>
            <a:off x="228600" y="1600200"/>
            <a:ext cx="8610600" cy="4873752"/>
          </a:xfrm>
        </p:spPr>
        <p:txBody>
          <a:bodyPr>
            <a:normAutofit/>
          </a:bodyPr>
          <a:lstStyle/>
          <a:p>
            <a:r>
              <a:rPr lang="en-US" dirty="0"/>
              <a:t>It is a multi-national cloud system that integrates private, community, and public clouds into scalable computing platforms.</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9091" y="2895600"/>
            <a:ext cx="5162550" cy="363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867400" y="5867400"/>
            <a:ext cx="1963999" cy="369332"/>
          </a:xfrm>
          <a:prstGeom prst="rect">
            <a:avLst/>
          </a:prstGeom>
          <a:noFill/>
        </p:spPr>
        <p:txBody>
          <a:bodyPr wrap="none" rtlCol="0">
            <a:spAutoFit/>
          </a:bodyPr>
          <a:lstStyle/>
          <a:p>
            <a:r>
              <a:rPr lang="en-US" dirty="0"/>
              <a:t>Federated Cloud</a:t>
            </a:r>
          </a:p>
        </p:txBody>
      </p:sp>
    </p:spTree>
    <p:extLst>
      <p:ext uri="{BB962C8B-B14F-4D97-AF65-F5344CB8AC3E}">
        <p14:creationId xmlns:p14="http://schemas.microsoft.com/office/powerpoint/2010/main" val="29143467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SERVICE LIFE CYCLE</a:t>
            </a:r>
          </a:p>
        </p:txBody>
      </p:sp>
      <p:sp>
        <p:nvSpPr>
          <p:cNvPr id="3" name="Content Placeholder 2"/>
          <p:cNvSpPr>
            <a:spLocks noGrp="1"/>
          </p:cNvSpPr>
          <p:nvPr>
            <p:ph sz="quarter" idx="1"/>
          </p:nvPr>
        </p:nvSpPr>
        <p:spPr/>
        <p:txBody>
          <a:bodyPr>
            <a:normAutofit/>
          </a:bodyPr>
          <a:lstStyle/>
          <a:p>
            <a:r>
              <a:rPr lang="en-US" b="1" dirty="0"/>
              <a:t>Step 4: Business Design</a:t>
            </a:r>
          </a:p>
          <a:p>
            <a:r>
              <a:rPr lang="en-US" dirty="0"/>
              <a:t>Design what is to be outsourced to the cloud and what the future state will look like. </a:t>
            </a:r>
          </a:p>
          <a:p>
            <a:r>
              <a:rPr lang="en-US" dirty="0"/>
              <a:t>This will detail the new service, how it will be managed, how it interfaces to the existing / remaining systems, and how it will be monitored and reported.</a:t>
            </a:r>
            <a:endParaRPr lang="en-US" b="1" dirty="0"/>
          </a:p>
        </p:txBody>
      </p:sp>
    </p:spTree>
    <p:extLst>
      <p:ext uri="{BB962C8B-B14F-4D97-AF65-F5344CB8AC3E}">
        <p14:creationId xmlns:p14="http://schemas.microsoft.com/office/powerpoint/2010/main" val="4702792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SERVICE LIFE CYCLE</a:t>
            </a:r>
          </a:p>
        </p:txBody>
      </p:sp>
      <p:sp>
        <p:nvSpPr>
          <p:cNvPr id="3" name="Content Placeholder 2"/>
          <p:cNvSpPr>
            <a:spLocks noGrp="1"/>
          </p:cNvSpPr>
          <p:nvPr>
            <p:ph sz="quarter" idx="1"/>
          </p:nvPr>
        </p:nvSpPr>
        <p:spPr/>
        <p:txBody>
          <a:bodyPr>
            <a:normAutofit/>
          </a:bodyPr>
          <a:lstStyle/>
          <a:p>
            <a:r>
              <a:rPr lang="en-US" b="1" dirty="0"/>
              <a:t>Phase 2: Engage:</a:t>
            </a:r>
          </a:p>
          <a:p>
            <a:r>
              <a:rPr lang="en-US" dirty="0"/>
              <a:t>The second phase selects a service provider that can deliver the required cloud service.</a:t>
            </a:r>
          </a:p>
          <a:p>
            <a:r>
              <a:rPr lang="en-US" b="1" dirty="0"/>
              <a:t>Step 5: Select</a:t>
            </a:r>
          </a:p>
          <a:p>
            <a:r>
              <a:rPr lang="en-US" dirty="0"/>
              <a:t>Based on the requirements and the other criteria defined by the Architect phase this step will select the best supplier based on value, sustainability, and quality.</a:t>
            </a:r>
            <a:endParaRPr lang="en-US" b="1" dirty="0"/>
          </a:p>
          <a:p>
            <a:r>
              <a:rPr lang="en-US" b="1" dirty="0"/>
              <a:t>Step 6: Negotiate</a:t>
            </a:r>
          </a:p>
          <a:p>
            <a:r>
              <a:rPr lang="en-US" dirty="0"/>
              <a:t>This step is to complete the final negotiation, pick the preferred supplier, get internal approval and sign the contract(s) (SLAs).</a:t>
            </a:r>
            <a:endParaRPr lang="en-US" b="1" dirty="0"/>
          </a:p>
        </p:txBody>
      </p:sp>
    </p:spTree>
    <p:extLst>
      <p:ext uri="{BB962C8B-B14F-4D97-AF65-F5344CB8AC3E}">
        <p14:creationId xmlns:p14="http://schemas.microsoft.com/office/powerpoint/2010/main" val="32609346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SERVICE LIFE CYCLE</a:t>
            </a:r>
          </a:p>
        </p:txBody>
      </p:sp>
      <p:sp>
        <p:nvSpPr>
          <p:cNvPr id="3" name="Content Placeholder 2"/>
          <p:cNvSpPr>
            <a:spLocks noGrp="1"/>
          </p:cNvSpPr>
          <p:nvPr>
            <p:ph sz="quarter" idx="1"/>
          </p:nvPr>
        </p:nvSpPr>
        <p:spPr/>
        <p:txBody>
          <a:bodyPr>
            <a:normAutofit/>
          </a:bodyPr>
          <a:lstStyle/>
          <a:p>
            <a:r>
              <a:rPr lang="en-US" b="1" dirty="0"/>
              <a:t>Phase 3 Operate: </a:t>
            </a:r>
            <a:r>
              <a:rPr lang="en-US" dirty="0"/>
              <a:t>The third phase is the implementation and the day-to-day management of the cloud service.</a:t>
            </a:r>
          </a:p>
          <a:p>
            <a:r>
              <a:rPr lang="en-US" b="1" dirty="0"/>
              <a:t>Step 7: Operational Roll-out</a:t>
            </a:r>
          </a:p>
          <a:p>
            <a:r>
              <a:rPr lang="en-US" dirty="0"/>
              <a:t>To put together a project team that will manage the transition of the agreed services to the new cloud service.</a:t>
            </a:r>
          </a:p>
          <a:p>
            <a:r>
              <a:rPr lang="en-US" dirty="0"/>
              <a:t>This will require the transition of the service itself, the management of staff impacted, communication to all stakeholders, knowledge retention / transition, and acceptance sign-off (Signature of all stakeholders).</a:t>
            </a:r>
            <a:endParaRPr lang="en-US" b="1" dirty="0"/>
          </a:p>
        </p:txBody>
      </p:sp>
    </p:spTree>
    <p:extLst>
      <p:ext uri="{BB962C8B-B14F-4D97-AF65-F5344CB8AC3E}">
        <p14:creationId xmlns:p14="http://schemas.microsoft.com/office/powerpoint/2010/main" val="30920361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SERVICE LIFE CYCLE</a:t>
            </a:r>
          </a:p>
        </p:txBody>
      </p:sp>
      <p:sp>
        <p:nvSpPr>
          <p:cNvPr id="3" name="Content Placeholder 2"/>
          <p:cNvSpPr>
            <a:spLocks noGrp="1"/>
          </p:cNvSpPr>
          <p:nvPr>
            <p:ph sz="quarter" idx="1"/>
          </p:nvPr>
        </p:nvSpPr>
        <p:spPr/>
        <p:txBody>
          <a:bodyPr>
            <a:normAutofit/>
          </a:bodyPr>
          <a:lstStyle/>
          <a:p>
            <a:r>
              <a:rPr lang="en-US" b="1" dirty="0"/>
              <a:t>Step 8: Manage the Supply Chain</a:t>
            </a:r>
          </a:p>
          <a:p>
            <a:r>
              <a:rPr lang="en-US" dirty="0"/>
              <a:t>It is important to manage the new cloud service as efficiently and effectively as possible. </a:t>
            </a:r>
          </a:p>
          <a:p>
            <a:r>
              <a:rPr lang="en-US" dirty="0"/>
              <a:t>The organization will need to adapt to the new setup, particularly at IT management level – because rather than directly managing internal resources, the requirement will be to manage the cloud supplier and in particular the supplier relationship.</a:t>
            </a:r>
          </a:p>
          <a:p>
            <a:r>
              <a:rPr lang="en-US" dirty="0"/>
              <a:t>This will require effective monitoring and control so that issue, variations and disputes can be resolved to the satisfaction of both parties.</a:t>
            </a:r>
            <a:endParaRPr lang="en-US" b="1" dirty="0"/>
          </a:p>
        </p:txBody>
      </p:sp>
    </p:spTree>
    <p:extLst>
      <p:ext uri="{BB962C8B-B14F-4D97-AF65-F5344CB8AC3E}">
        <p14:creationId xmlns:p14="http://schemas.microsoft.com/office/powerpoint/2010/main" val="24977423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SERVICE LIFE CYCLE</a:t>
            </a:r>
          </a:p>
        </p:txBody>
      </p:sp>
      <p:sp>
        <p:nvSpPr>
          <p:cNvPr id="3" name="Content Placeholder 2"/>
          <p:cNvSpPr>
            <a:spLocks noGrp="1"/>
          </p:cNvSpPr>
          <p:nvPr>
            <p:ph sz="quarter" idx="1"/>
          </p:nvPr>
        </p:nvSpPr>
        <p:spPr/>
        <p:txBody>
          <a:bodyPr>
            <a:normAutofit/>
          </a:bodyPr>
          <a:lstStyle/>
          <a:p>
            <a:r>
              <a:rPr lang="en-US" b="1" dirty="0"/>
              <a:t>Phase 4 Refresh: </a:t>
            </a:r>
            <a:r>
              <a:rPr lang="en-US" dirty="0"/>
              <a:t>The fourth phase is the ongoing review of cloud services.</a:t>
            </a:r>
          </a:p>
          <a:p>
            <a:r>
              <a:rPr lang="en-US" b="1" dirty="0"/>
              <a:t>Step 9: Review</a:t>
            </a:r>
          </a:p>
          <a:p>
            <a:r>
              <a:rPr lang="en-US" dirty="0"/>
              <a:t>To review the cloud service requirements based on: the cloud service itself, other changes within the business, changes within the supplier organization, or the need to change the supplier.</a:t>
            </a:r>
            <a:endParaRPr lang="en-US" b="1" dirty="0"/>
          </a:p>
        </p:txBody>
      </p:sp>
    </p:spTree>
    <p:extLst>
      <p:ext uri="{BB962C8B-B14F-4D97-AF65-F5344CB8AC3E}">
        <p14:creationId xmlns:p14="http://schemas.microsoft.com/office/powerpoint/2010/main" val="25717593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CLOUD Resource MANAGEMENT</a:t>
            </a:r>
          </a:p>
        </p:txBody>
      </p:sp>
      <p:sp>
        <p:nvSpPr>
          <p:cNvPr id="3" name="Content Placeholder 2"/>
          <p:cNvSpPr>
            <a:spLocks noGrp="1"/>
          </p:cNvSpPr>
          <p:nvPr>
            <p:ph sz="quarter" idx="1"/>
          </p:nvPr>
        </p:nvSpPr>
        <p:spPr/>
        <p:txBody>
          <a:bodyPr>
            <a:normAutofit/>
          </a:bodyPr>
          <a:lstStyle/>
          <a:p>
            <a:pPr marL="0" indent="0">
              <a:buNone/>
            </a:pPr>
            <a:r>
              <a:rPr lang="en-US" b="1" dirty="0"/>
              <a: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524000"/>
            <a:ext cx="7772400" cy="5257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68664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CLOUD Resource MANAGEMENT</a:t>
            </a:r>
          </a:p>
        </p:txBody>
      </p:sp>
      <p:sp>
        <p:nvSpPr>
          <p:cNvPr id="3" name="Content Placeholder 2"/>
          <p:cNvSpPr>
            <a:spLocks noGrp="1"/>
          </p:cNvSpPr>
          <p:nvPr>
            <p:ph sz="quarter" idx="1"/>
          </p:nvPr>
        </p:nvSpPr>
        <p:spPr/>
        <p:txBody>
          <a:bodyPr>
            <a:normAutofit/>
          </a:bodyPr>
          <a:lstStyle/>
          <a:p>
            <a:pPr marL="0" indent="0">
              <a:buNone/>
            </a:pPr>
            <a:r>
              <a:rPr lang="en-US" b="1" dirty="0"/>
              <a:t>.</a:t>
            </a:r>
          </a:p>
        </p:txBody>
      </p:sp>
      <p:sp>
        <p:nvSpPr>
          <p:cNvPr id="5" name="Oval 4"/>
          <p:cNvSpPr/>
          <p:nvPr/>
        </p:nvSpPr>
        <p:spPr>
          <a:xfrm>
            <a:off x="914400" y="1828800"/>
            <a:ext cx="6858000" cy="4038600"/>
          </a:xfrm>
          <a:prstGeom prst="ellips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3">
                    <a:lumMod val="50000"/>
                  </a:schemeClr>
                </a:solidFill>
              </a:rPr>
              <a:t>Resource Management is process which effectively and efficiently manages resources as well as providing </a:t>
            </a:r>
            <a:r>
              <a:rPr lang="en-US" sz="2800" dirty="0" err="1">
                <a:solidFill>
                  <a:schemeClr val="accent3">
                    <a:lumMod val="50000"/>
                  </a:schemeClr>
                </a:solidFill>
              </a:rPr>
              <a:t>QoS</a:t>
            </a:r>
            <a:r>
              <a:rPr lang="en-US" sz="2800" dirty="0">
                <a:solidFill>
                  <a:schemeClr val="accent3">
                    <a:lumMod val="50000"/>
                  </a:schemeClr>
                </a:solidFill>
              </a:rPr>
              <a:t> guarantees to cloud consumers.</a:t>
            </a:r>
          </a:p>
        </p:txBody>
      </p:sp>
    </p:spTree>
    <p:extLst>
      <p:ext uri="{BB962C8B-B14F-4D97-AF65-F5344CB8AC3E}">
        <p14:creationId xmlns:p14="http://schemas.microsoft.com/office/powerpoint/2010/main" val="22402556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t>Classification of CLOUD resources</a:t>
            </a:r>
          </a:p>
        </p:txBody>
      </p:sp>
      <p:sp>
        <p:nvSpPr>
          <p:cNvPr id="3" name="Content Placeholder 2"/>
          <p:cNvSpPr>
            <a:spLocks noGrp="1"/>
          </p:cNvSpPr>
          <p:nvPr>
            <p:ph sz="quarter" idx="1"/>
          </p:nvPr>
        </p:nvSpPr>
        <p:spPr/>
        <p:txBody>
          <a:bodyPr>
            <a:normAutofit/>
          </a:bodyPr>
          <a:lstStyle/>
          <a:p>
            <a:r>
              <a:rPr lang="en-US" b="1" dirty="0"/>
              <a:t>Faster Computation: </a:t>
            </a:r>
            <a:r>
              <a:rPr lang="en-US" dirty="0"/>
              <a:t>Processor, Memory, Algorithm, OS,APIs</a:t>
            </a:r>
          </a:p>
          <a:p>
            <a:r>
              <a:rPr lang="en-US" b="1" dirty="0"/>
              <a:t>Storage: </a:t>
            </a:r>
            <a:r>
              <a:rPr lang="en-US" dirty="0"/>
              <a:t>Hard Drive, flash drive, HDFC,GFS, Database  servers.</a:t>
            </a:r>
          </a:p>
          <a:p>
            <a:r>
              <a:rPr lang="en-US" b="1" dirty="0"/>
              <a:t>Communication/Network:  </a:t>
            </a:r>
            <a:r>
              <a:rPr lang="en-US" dirty="0"/>
              <a:t>Physical- Intermediate Devices, hosts/workstation, sensors, Communication links</a:t>
            </a:r>
          </a:p>
          <a:p>
            <a:pPr marL="0" indent="0">
              <a:buNone/>
            </a:pPr>
            <a:r>
              <a:rPr lang="en-US" dirty="0"/>
              <a:t>    Logical- Bandwidth, </a:t>
            </a:r>
            <a:r>
              <a:rPr lang="en-US" dirty="0" err="1"/>
              <a:t>delay,protocol</a:t>
            </a:r>
            <a:endParaRPr lang="en-US" dirty="0"/>
          </a:p>
          <a:p>
            <a:r>
              <a:rPr lang="en-US" b="1" dirty="0"/>
              <a:t>Power:</a:t>
            </a:r>
            <a:r>
              <a:rPr lang="en-US" dirty="0"/>
              <a:t> Cooling devices, UPS</a:t>
            </a:r>
          </a:p>
          <a:p>
            <a:r>
              <a:rPr lang="en-US" b="1" dirty="0"/>
              <a:t>Security: </a:t>
            </a:r>
            <a:r>
              <a:rPr lang="en-US" dirty="0"/>
              <a:t>Trust, Authentication, Integrity, Privacy, Availability.</a:t>
            </a:r>
            <a:endParaRPr lang="en-US" b="1" dirty="0"/>
          </a:p>
        </p:txBody>
      </p:sp>
    </p:spTree>
    <p:extLst>
      <p:ext uri="{BB962C8B-B14F-4D97-AF65-F5344CB8AC3E}">
        <p14:creationId xmlns:p14="http://schemas.microsoft.com/office/powerpoint/2010/main" val="7334366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TAXONOMY ON CLOUD RESOURCE MANAGEMENT</a:t>
            </a:r>
          </a:p>
        </p:txBody>
      </p:sp>
      <p:pic>
        <p:nvPicPr>
          <p:cNvPr id="2050"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914400" y="1371600"/>
            <a:ext cx="6760493"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04800" y="5181600"/>
            <a:ext cx="8229600" cy="1569660"/>
          </a:xfrm>
          <a:prstGeom prst="rect">
            <a:avLst/>
          </a:prstGeom>
          <a:noFill/>
        </p:spPr>
        <p:txBody>
          <a:bodyPr wrap="square" rtlCol="0">
            <a:spAutoFit/>
          </a:bodyPr>
          <a:lstStyle/>
          <a:p>
            <a:pPr algn="just"/>
            <a:r>
              <a:rPr lang="en-US" sz="2400" dirty="0"/>
              <a:t>The goal of resource management in cloud computing is</a:t>
            </a:r>
          </a:p>
          <a:p>
            <a:pPr algn="just"/>
            <a:r>
              <a:rPr lang="en-US" sz="2400" dirty="0"/>
              <a:t>to provide high availability of resources, sharing of resources, fulfilling time variant service model, providing efficiency and reliability on resource usage</a:t>
            </a:r>
          </a:p>
        </p:txBody>
      </p:sp>
    </p:spTree>
    <p:extLst>
      <p:ext uri="{BB962C8B-B14F-4D97-AF65-F5344CB8AC3E}">
        <p14:creationId xmlns:p14="http://schemas.microsoft.com/office/powerpoint/2010/main" val="12732505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AB-INITIO Resource assignment</a:t>
            </a:r>
          </a:p>
        </p:txBody>
      </p:sp>
      <p:sp>
        <p:nvSpPr>
          <p:cNvPr id="3" name="Content Placeholder 2"/>
          <p:cNvSpPr>
            <a:spLocks noGrp="1"/>
          </p:cNvSpPr>
          <p:nvPr>
            <p:ph sz="quarter" idx="1"/>
          </p:nvPr>
        </p:nvSpPr>
        <p:spPr/>
        <p:txBody>
          <a:bodyPr/>
          <a:lstStyle/>
          <a:p>
            <a:r>
              <a:rPr lang="en-US" dirty="0"/>
              <a:t>It is initial resource assignment, in a manner that resources are requested by application (on behalf of cloud consumers) first time.</a:t>
            </a:r>
          </a:p>
          <a:p>
            <a:r>
              <a:rPr lang="en-US" dirty="0"/>
              <a:t>Figure 3 shows several sequential steps which needs to be followed for completion of this phase.</a:t>
            </a:r>
          </a:p>
        </p:txBody>
      </p:sp>
    </p:spTree>
    <p:extLst>
      <p:ext uri="{BB962C8B-B14F-4D97-AF65-F5344CB8AC3E}">
        <p14:creationId xmlns:p14="http://schemas.microsoft.com/office/powerpoint/2010/main" val="1551874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Federation of cloud</a:t>
            </a:r>
          </a:p>
        </p:txBody>
      </p:sp>
      <p:sp>
        <p:nvSpPr>
          <p:cNvPr id="3" name="Content Placeholder 2"/>
          <p:cNvSpPr>
            <a:spLocks noGrp="1"/>
          </p:cNvSpPr>
          <p:nvPr>
            <p:ph sz="quarter" idx="1"/>
          </p:nvPr>
        </p:nvSpPr>
        <p:spPr>
          <a:xfrm>
            <a:off x="228600" y="1600200"/>
            <a:ext cx="8610600" cy="4873752"/>
          </a:xfrm>
        </p:spPr>
        <p:txBody>
          <a:bodyPr>
            <a:normAutofit/>
          </a:bodyPr>
          <a:lstStyle/>
          <a:p>
            <a:r>
              <a:rPr lang="en-US" dirty="0"/>
              <a:t>Cloud federation offers two substantial benefits to cloud providers.</a:t>
            </a:r>
          </a:p>
          <a:p>
            <a:endParaRPr lang="en-US" dirty="0"/>
          </a:p>
          <a:p>
            <a:r>
              <a:rPr lang="en-US" dirty="0"/>
              <a:t> First, it allows providers to earn revenue from computing resources that would otherwise be idle or underutilized. </a:t>
            </a:r>
          </a:p>
          <a:p>
            <a:endParaRPr lang="en-US" dirty="0"/>
          </a:p>
          <a:p>
            <a:r>
              <a:rPr lang="en-US" dirty="0"/>
              <a:t>Second, cloud federation enables cloud providers to expand their geographic footprints and accommodate sudden spikes in demand without having to build new </a:t>
            </a:r>
            <a:r>
              <a:rPr lang="en-US" u="sng" dirty="0">
                <a:hlinkClick r:id="rId2"/>
              </a:rPr>
              <a:t>points-of-presence</a:t>
            </a:r>
            <a:r>
              <a:rPr lang="en-US" dirty="0"/>
              <a:t> (POPs).</a:t>
            </a:r>
          </a:p>
        </p:txBody>
      </p:sp>
    </p:spTree>
    <p:extLst>
      <p:ext uri="{BB962C8B-B14F-4D97-AF65-F5344CB8AC3E}">
        <p14:creationId xmlns:p14="http://schemas.microsoft.com/office/powerpoint/2010/main" val="30908360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AB-INITIO Resource assignment</a:t>
            </a:r>
          </a:p>
        </p:txBody>
      </p:sp>
      <p:sp>
        <p:nvSpPr>
          <p:cNvPr id="3" name="Content Placeholder 2"/>
          <p:cNvSpPr>
            <a:spLocks noGrp="1"/>
          </p:cNvSpPr>
          <p:nvPr>
            <p:ph sz="quarter" idx="1"/>
          </p:nvPr>
        </p:nvSpPr>
        <p:spPr/>
        <p:txBody>
          <a:bodyPr/>
          <a:lstStyle/>
          <a:p>
            <a:r>
              <a:rPr lang="en-US" dirty="0"/>
              <a:t>It is initial resource assignment, in a manner that resources are requested by application (on behalf of cloud consumers) first time.</a:t>
            </a:r>
          </a:p>
          <a:p>
            <a:r>
              <a:rPr lang="en-US" dirty="0"/>
              <a:t>Figure 3 shows several sequential steps which needs to be followed for completion of this phase.</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95400"/>
            <a:ext cx="7696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06695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AB-INITIO Resource assignment</a:t>
            </a:r>
          </a:p>
        </p:txBody>
      </p:sp>
      <p:sp>
        <p:nvSpPr>
          <p:cNvPr id="3" name="Content Placeholder 2"/>
          <p:cNvSpPr>
            <a:spLocks noGrp="1"/>
          </p:cNvSpPr>
          <p:nvPr>
            <p:ph sz="quarter" idx="1"/>
          </p:nvPr>
        </p:nvSpPr>
        <p:spPr/>
        <p:txBody>
          <a:bodyPr>
            <a:normAutofit/>
          </a:bodyPr>
          <a:lstStyle/>
          <a:p>
            <a:r>
              <a:rPr lang="en-US" b="1" dirty="0"/>
              <a:t>Request Identification: </a:t>
            </a:r>
          </a:p>
          <a:p>
            <a:pPr>
              <a:buFont typeface="Wingdings" pitchFamily="2" charset="2"/>
              <a:buChar char="v"/>
            </a:pPr>
            <a:r>
              <a:rPr lang="en-US" dirty="0"/>
              <a:t>This is the first and foremost step in </a:t>
            </a:r>
            <a:r>
              <a:rPr lang="en-US" dirty="0" err="1"/>
              <a:t>Ab</a:t>
            </a:r>
            <a:r>
              <a:rPr lang="en-US" dirty="0"/>
              <a:t>-initio Resource Assignment. </a:t>
            </a:r>
          </a:p>
          <a:p>
            <a:pPr>
              <a:buFont typeface="Wingdings" pitchFamily="2" charset="2"/>
              <a:buChar char="v"/>
            </a:pPr>
            <a:r>
              <a:rPr lang="en-US" dirty="0"/>
              <a:t>In this step, various resources will be </a:t>
            </a:r>
            <a:r>
              <a:rPr lang="en-US" dirty="0" err="1"/>
              <a:t>identied</a:t>
            </a:r>
            <a:r>
              <a:rPr lang="en-US" dirty="0"/>
              <a:t> by cloud providers.</a:t>
            </a:r>
          </a:p>
          <a:p>
            <a:r>
              <a:rPr lang="en-US" b="1" dirty="0"/>
              <a:t>Resource Gathering / Resource Formation</a:t>
            </a:r>
            <a:r>
              <a:rPr lang="en-US" dirty="0"/>
              <a:t>: After identification of resources in step 1, gathering or formation of resources will take place.</a:t>
            </a:r>
          </a:p>
          <a:p>
            <a:pPr>
              <a:buFont typeface="Wingdings" pitchFamily="2" charset="2"/>
              <a:buChar char="v"/>
            </a:pPr>
            <a:r>
              <a:rPr lang="en-US" dirty="0"/>
              <a:t>This step will identify available resources.</a:t>
            </a:r>
          </a:p>
          <a:p>
            <a:pPr marL="0" indent="0">
              <a:buNone/>
            </a:pPr>
            <a:endParaRPr lang="en-US" dirty="0"/>
          </a:p>
        </p:txBody>
      </p:sp>
    </p:spTree>
    <p:extLst>
      <p:ext uri="{BB962C8B-B14F-4D97-AF65-F5344CB8AC3E}">
        <p14:creationId xmlns:p14="http://schemas.microsoft.com/office/powerpoint/2010/main" val="9823808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AB-INITIO Resource assignment</a:t>
            </a:r>
          </a:p>
        </p:txBody>
      </p:sp>
      <p:sp>
        <p:nvSpPr>
          <p:cNvPr id="3" name="Content Placeholder 2"/>
          <p:cNvSpPr>
            <a:spLocks noGrp="1"/>
          </p:cNvSpPr>
          <p:nvPr>
            <p:ph sz="quarter" idx="1"/>
          </p:nvPr>
        </p:nvSpPr>
        <p:spPr/>
        <p:txBody>
          <a:bodyPr>
            <a:normAutofit/>
          </a:bodyPr>
          <a:lstStyle/>
          <a:p>
            <a:r>
              <a:rPr lang="en-US" b="1" dirty="0"/>
              <a:t>Resource Brokering: </a:t>
            </a:r>
          </a:p>
          <a:p>
            <a:pPr marL="0" indent="0">
              <a:spcBef>
                <a:spcPts val="0"/>
              </a:spcBef>
              <a:buNone/>
            </a:pPr>
            <a:r>
              <a:rPr lang="en-US" dirty="0"/>
              <a:t>     This step is negotiation of resources with cloud  </a:t>
            </a:r>
          </a:p>
          <a:p>
            <a:pPr marL="0" indent="0">
              <a:spcBef>
                <a:spcPts val="0"/>
              </a:spcBef>
              <a:buNone/>
            </a:pPr>
            <a:r>
              <a:rPr lang="en-US" dirty="0"/>
              <a:t>     consumers to make sure that they are available </a:t>
            </a:r>
          </a:p>
          <a:p>
            <a:pPr marL="0" indent="0">
              <a:spcBef>
                <a:spcPts val="0"/>
              </a:spcBef>
              <a:buNone/>
            </a:pPr>
            <a:r>
              <a:rPr lang="en-US" dirty="0"/>
              <a:t>     as per requirement.</a:t>
            </a:r>
          </a:p>
          <a:p>
            <a:r>
              <a:rPr lang="en-US" b="1" dirty="0"/>
              <a:t>Resource Discovery:</a:t>
            </a:r>
          </a:p>
          <a:p>
            <a:pPr marL="0" indent="0">
              <a:spcBef>
                <a:spcPts val="0"/>
              </a:spcBef>
              <a:buNone/>
            </a:pPr>
            <a:r>
              <a:rPr lang="en-US" b="1" dirty="0"/>
              <a:t>   </a:t>
            </a:r>
            <a:r>
              <a:rPr lang="en-US" dirty="0"/>
              <a:t>This step will logically group various resources as </a:t>
            </a:r>
          </a:p>
          <a:p>
            <a:pPr marL="0" indent="0">
              <a:spcBef>
                <a:spcPts val="0"/>
              </a:spcBef>
              <a:buNone/>
            </a:pPr>
            <a:r>
              <a:rPr lang="en-US" dirty="0"/>
              <a:t>   per the requirements of cloud consumers.</a:t>
            </a:r>
          </a:p>
          <a:p>
            <a:pPr marL="0" indent="0">
              <a:spcBef>
                <a:spcPts val="0"/>
              </a:spcBef>
              <a:buNone/>
            </a:pPr>
            <a:endParaRPr lang="en-US" dirty="0"/>
          </a:p>
          <a:p>
            <a:r>
              <a:rPr lang="en-US" b="1" dirty="0"/>
              <a:t>Resource Selection: </a:t>
            </a:r>
          </a:p>
          <a:p>
            <a:pPr marL="0" indent="0">
              <a:spcBef>
                <a:spcPts val="0"/>
              </a:spcBef>
              <a:buNone/>
            </a:pPr>
            <a:r>
              <a:rPr lang="en-US" dirty="0"/>
              <a:t>  This step is to choose best resources among   </a:t>
            </a:r>
          </a:p>
          <a:p>
            <a:pPr marL="0" indent="0">
              <a:spcBef>
                <a:spcPts val="0"/>
              </a:spcBef>
              <a:buNone/>
            </a:pPr>
            <a:r>
              <a:rPr lang="en-US" dirty="0"/>
              <a:t>  available resources for requirements provided by </a:t>
            </a:r>
          </a:p>
          <a:p>
            <a:pPr marL="0" indent="0">
              <a:spcBef>
                <a:spcPts val="0"/>
              </a:spcBef>
              <a:buNone/>
            </a:pPr>
            <a:r>
              <a:rPr lang="en-US" dirty="0"/>
              <a:t>  cloud consumers.</a:t>
            </a:r>
          </a:p>
        </p:txBody>
      </p:sp>
    </p:spTree>
    <p:extLst>
      <p:ext uri="{BB962C8B-B14F-4D97-AF65-F5344CB8AC3E}">
        <p14:creationId xmlns:p14="http://schemas.microsoft.com/office/powerpoint/2010/main" val="27845268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AB-INITIO Resource assignment</a:t>
            </a:r>
          </a:p>
        </p:txBody>
      </p:sp>
      <p:sp>
        <p:nvSpPr>
          <p:cNvPr id="3" name="Content Placeholder 2"/>
          <p:cNvSpPr>
            <a:spLocks noGrp="1"/>
          </p:cNvSpPr>
          <p:nvPr>
            <p:ph sz="quarter" idx="1"/>
          </p:nvPr>
        </p:nvSpPr>
        <p:spPr/>
        <p:txBody>
          <a:bodyPr>
            <a:normAutofit/>
          </a:bodyPr>
          <a:lstStyle/>
          <a:p>
            <a:r>
              <a:rPr lang="en-US" b="1" dirty="0"/>
              <a:t>Resource Mapping:</a:t>
            </a:r>
          </a:p>
          <a:p>
            <a:pPr marL="0" indent="0">
              <a:spcBef>
                <a:spcPts val="0"/>
              </a:spcBef>
              <a:buNone/>
            </a:pPr>
            <a:r>
              <a:rPr lang="en-US" dirty="0"/>
              <a:t>   This step will map virtual resources with physical </a:t>
            </a:r>
          </a:p>
          <a:p>
            <a:pPr marL="0" indent="0">
              <a:spcBef>
                <a:spcPts val="0"/>
              </a:spcBef>
              <a:buNone/>
            </a:pPr>
            <a:r>
              <a:rPr lang="en-US" dirty="0"/>
              <a:t>   resources (like node, link </a:t>
            </a:r>
            <a:r>
              <a:rPr lang="en-US" dirty="0" err="1"/>
              <a:t>etc</a:t>
            </a:r>
            <a:r>
              <a:rPr lang="en-US" dirty="0"/>
              <a:t>) provided by cloud </a:t>
            </a:r>
          </a:p>
          <a:p>
            <a:pPr marL="0" indent="0">
              <a:spcBef>
                <a:spcPts val="0"/>
              </a:spcBef>
              <a:buNone/>
            </a:pPr>
            <a:r>
              <a:rPr lang="en-US" dirty="0"/>
              <a:t>   providers.</a:t>
            </a:r>
          </a:p>
          <a:p>
            <a:r>
              <a:rPr lang="en-US" b="1" dirty="0"/>
              <a:t>Resource Allocation: </a:t>
            </a:r>
          </a:p>
          <a:p>
            <a:r>
              <a:rPr lang="en-US" dirty="0"/>
              <a:t>This step will allocate / distribute resources to the cloud consumers. </a:t>
            </a:r>
          </a:p>
          <a:p>
            <a:r>
              <a:rPr lang="en-US" dirty="0"/>
              <a:t>It's main goal is to satisfy cloud consumers' need and revenue generation for cloud providers.</a:t>
            </a:r>
          </a:p>
        </p:txBody>
      </p:sp>
    </p:spTree>
    <p:extLst>
      <p:ext uri="{BB962C8B-B14F-4D97-AF65-F5344CB8AC3E}">
        <p14:creationId xmlns:p14="http://schemas.microsoft.com/office/powerpoint/2010/main" val="26127738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Periodic resource optimization</a:t>
            </a:r>
          </a:p>
        </p:txBody>
      </p:sp>
      <p:sp>
        <p:nvSpPr>
          <p:cNvPr id="3" name="Content Placeholder 2"/>
          <p:cNvSpPr>
            <a:spLocks noGrp="1"/>
          </p:cNvSpPr>
          <p:nvPr>
            <p:ph sz="quarter" idx="1"/>
          </p:nvPr>
        </p:nvSpPr>
        <p:spPr>
          <a:xfrm>
            <a:off x="457200" y="1600200"/>
            <a:ext cx="8001000" cy="4873752"/>
          </a:xfrm>
        </p:spPr>
        <p:txBody>
          <a:bodyPr>
            <a:normAutofit fontScale="92500"/>
          </a:bodyPr>
          <a:lstStyle/>
          <a:p>
            <a:r>
              <a:rPr lang="en-US" dirty="0"/>
              <a:t>As name suggest this is a phase where resource management is done at regular intervals once phase 1 is completed. </a:t>
            </a:r>
          </a:p>
          <a:p>
            <a:r>
              <a:rPr lang="en-US" dirty="0"/>
              <a:t>Here periodic resource optimization is presented as a process for two different categories of resources which are non-virtualized resources and virtualized resources</a:t>
            </a:r>
          </a:p>
          <a:p>
            <a:r>
              <a:rPr lang="en-US" dirty="0"/>
              <a:t>The non-virtualized resources are also called as physical resources. </a:t>
            </a:r>
          </a:p>
          <a:p>
            <a:r>
              <a:rPr lang="en-US" dirty="0"/>
              <a:t>For both categories of resources, periodic resource optimization contains similar steps. </a:t>
            </a:r>
          </a:p>
          <a:p>
            <a:r>
              <a:rPr lang="en-US" dirty="0"/>
              <a:t>The only difference is that virtualized resources can be assembled together as per the resource requirement and can be disassembled also.</a:t>
            </a:r>
          </a:p>
        </p:txBody>
      </p:sp>
    </p:spTree>
    <p:extLst>
      <p:ext uri="{BB962C8B-B14F-4D97-AF65-F5344CB8AC3E}">
        <p14:creationId xmlns:p14="http://schemas.microsoft.com/office/powerpoint/2010/main" val="42448845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Periodic resource optimization</a:t>
            </a:r>
          </a:p>
        </p:txBody>
      </p:sp>
      <p:sp>
        <p:nvSpPr>
          <p:cNvPr id="3" name="Content Placeholder 2"/>
          <p:cNvSpPr>
            <a:spLocks noGrp="1"/>
          </p:cNvSpPr>
          <p:nvPr>
            <p:ph sz="quarter" idx="1"/>
          </p:nvPr>
        </p:nvSpPr>
        <p:spPr>
          <a:xfrm>
            <a:off x="457200" y="1600200"/>
            <a:ext cx="8001000" cy="4873752"/>
          </a:xfrm>
        </p:spPr>
        <p:txBody>
          <a:bodyPr>
            <a:normAutofit/>
          </a:bodyPr>
          <a:lstStyle/>
          <a:p>
            <a:pPr marL="0" indent="0">
              <a:buNone/>
            </a:pPr>
            <a:r>
              <a:rPr lang="en-US" dirty="0"/>
              <a:t> So periodic resource optimization for virtualized resources contains two steps more compared to non-virtualized resources which </a:t>
            </a:r>
            <a:r>
              <a:rPr lang="en-US" dirty="0">
                <a:solidFill>
                  <a:srgbClr val="FF0000"/>
                </a:solidFill>
              </a:rPr>
              <a:t>are Resource Bundling and Resource Fragmentation.</a:t>
            </a:r>
          </a:p>
        </p:txBody>
      </p:sp>
    </p:spTree>
    <p:extLst>
      <p:ext uri="{BB962C8B-B14F-4D97-AF65-F5344CB8AC3E}">
        <p14:creationId xmlns:p14="http://schemas.microsoft.com/office/powerpoint/2010/main" val="17431929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Periodic resource optimization</a:t>
            </a:r>
          </a:p>
        </p:txBody>
      </p:sp>
      <p:pic>
        <p:nvPicPr>
          <p:cNvPr id="4098"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905000" y="1371600"/>
            <a:ext cx="5181600" cy="5115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53305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Periodic resource optimization</a:t>
            </a:r>
          </a:p>
        </p:txBody>
      </p:sp>
      <p:sp>
        <p:nvSpPr>
          <p:cNvPr id="3" name="Content Placeholder 2"/>
          <p:cNvSpPr>
            <a:spLocks noGrp="1"/>
          </p:cNvSpPr>
          <p:nvPr>
            <p:ph sz="quarter" idx="1"/>
          </p:nvPr>
        </p:nvSpPr>
        <p:spPr/>
        <p:txBody>
          <a:bodyPr>
            <a:normAutofit fontScale="92500" lnSpcReduction="10000"/>
          </a:bodyPr>
          <a:lstStyle/>
          <a:p>
            <a:r>
              <a:rPr lang="en-US" b="1" i="1" dirty="0"/>
              <a:t>1. Resource Monitoring</a:t>
            </a:r>
            <a:r>
              <a:rPr lang="en-US" dirty="0"/>
              <a:t>: the first and crucial step in Periodic Resource Optimization.</a:t>
            </a:r>
          </a:p>
          <a:p>
            <a:r>
              <a:rPr lang="en-US" dirty="0"/>
              <a:t> Various non-virtualized cloud resources are monitored to analyze utilization of resources. </a:t>
            </a:r>
          </a:p>
          <a:p>
            <a:r>
              <a:rPr lang="en-US" dirty="0"/>
              <a:t>This step will also monitor availability of free resources for future purpose. </a:t>
            </a:r>
          </a:p>
          <a:p>
            <a:r>
              <a:rPr lang="en-US" b="1" i="1" dirty="0"/>
              <a:t>2. Resource Modeling / Resource Prediction:</a:t>
            </a:r>
          </a:p>
          <a:p>
            <a:r>
              <a:rPr lang="en-US" dirty="0"/>
              <a:t>This step will predict the various non-virtualized resources required by cloud consumers applications. </a:t>
            </a:r>
          </a:p>
          <a:p>
            <a:r>
              <a:rPr lang="en-US" dirty="0"/>
              <a:t>This is one of the complex step as cloud resources are not uniform in nature. </a:t>
            </a:r>
          </a:p>
          <a:p>
            <a:r>
              <a:rPr lang="en-US" dirty="0"/>
              <a:t>Due to this non uniformity, it is very difficult to predict resource requirement for peak periods and as well as for non-peak periods. </a:t>
            </a:r>
          </a:p>
        </p:txBody>
      </p:sp>
    </p:spTree>
    <p:extLst>
      <p:ext uri="{BB962C8B-B14F-4D97-AF65-F5344CB8AC3E}">
        <p14:creationId xmlns:p14="http://schemas.microsoft.com/office/powerpoint/2010/main" val="35160459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Periodic resource optimization</a:t>
            </a:r>
          </a:p>
        </p:txBody>
      </p:sp>
      <p:sp>
        <p:nvSpPr>
          <p:cNvPr id="3" name="Content Placeholder 2"/>
          <p:cNvSpPr>
            <a:spLocks noGrp="1"/>
          </p:cNvSpPr>
          <p:nvPr>
            <p:ph sz="quarter" idx="1"/>
          </p:nvPr>
        </p:nvSpPr>
        <p:spPr/>
        <p:txBody>
          <a:bodyPr>
            <a:normAutofit/>
          </a:bodyPr>
          <a:lstStyle/>
          <a:p>
            <a:r>
              <a:rPr lang="en-US" b="1" i="1" dirty="0"/>
              <a:t>3. Resource Brokering:</a:t>
            </a:r>
            <a:r>
              <a:rPr lang="en-US" dirty="0"/>
              <a:t> </a:t>
            </a:r>
          </a:p>
          <a:p>
            <a:r>
              <a:rPr lang="en-US" dirty="0"/>
              <a:t>This step is negotiation of non-virtualized resources with cloud consumers to make sure that they are available as per requirement.</a:t>
            </a:r>
          </a:p>
          <a:p>
            <a:r>
              <a:rPr lang="en-US" b="1" i="1" dirty="0"/>
              <a:t>4. Resource Adaptation:</a:t>
            </a:r>
            <a:r>
              <a:rPr lang="en-US" dirty="0"/>
              <a:t> </a:t>
            </a:r>
          </a:p>
          <a:p>
            <a:r>
              <a:rPr lang="en-US" dirty="0"/>
              <a:t>As per the requirements of cloud consumers, non-virtualized cloud resources can be scaled up or scaled down.</a:t>
            </a:r>
          </a:p>
          <a:p>
            <a:r>
              <a:rPr lang="en-US" dirty="0"/>
              <a:t> This step may increase cost from cloud providers perspective.</a:t>
            </a:r>
          </a:p>
        </p:txBody>
      </p:sp>
    </p:spTree>
    <p:extLst>
      <p:ext uri="{BB962C8B-B14F-4D97-AF65-F5344CB8AC3E}">
        <p14:creationId xmlns:p14="http://schemas.microsoft.com/office/powerpoint/2010/main" val="16137095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Periodic resource optimization</a:t>
            </a:r>
          </a:p>
        </p:txBody>
      </p:sp>
      <p:sp>
        <p:nvSpPr>
          <p:cNvPr id="3" name="Content Placeholder 2"/>
          <p:cNvSpPr>
            <a:spLocks noGrp="1"/>
          </p:cNvSpPr>
          <p:nvPr>
            <p:ph sz="quarter" idx="1"/>
          </p:nvPr>
        </p:nvSpPr>
        <p:spPr/>
        <p:txBody>
          <a:bodyPr>
            <a:normAutofit/>
          </a:bodyPr>
          <a:lstStyle/>
          <a:p>
            <a:r>
              <a:rPr lang="en-US" b="1" i="1" dirty="0"/>
              <a:t>5. Resource Reallocation:</a:t>
            </a:r>
          </a:p>
          <a:p>
            <a:r>
              <a:rPr lang="en-US" dirty="0"/>
              <a:t> This step will reallocate / redistribute resources to the cloud consumers. </a:t>
            </a:r>
          </a:p>
          <a:p>
            <a:r>
              <a:rPr lang="en-US" dirty="0"/>
              <a:t>It's main goal is to satisfy cloud consumers' need and revenue generation for cloud providers.</a:t>
            </a:r>
          </a:p>
          <a:p>
            <a:r>
              <a:rPr lang="en-US" b="1" i="1" dirty="0"/>
              <a:t>6. Resource Pricing:</a:t>
            </a:r>
          </a:p>
          <a:p>
            <a:r>
              <a:rPr lang="en-US" dirty="0"/>
              <a:t> It is one of the most important step from cloud providers and cloud consumers perspective. Based on cloud resource usage pricing will be done.</a:t>
            </a:r>
          </a:p>
        </p:txBody>
      </p:sp>
    </p:spTree>
    <p:extLst>
      <p:ext uri="{BB962C8B-B14F-4D97-AF65-F5344CB8AC3E}">
        <p14:creationId xmlns:p14="http://schemas.microsoft.com/office/powerpoint/2010/main" val="2890797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pPr algn="ctr" fontAlgn="base"/>
            <a:r>
              <a:rPr lang="en-US" b="1" dirty="0"/>
              <a:t>architecture of Federated Cloud</a:t>
            </a:r>
          </a:p>
        </p:txBody>
      </p:sp>
      <p:pic>
        <p:nvPicPr>
          <p:cNvPr id="2050" name="Picture 2" descr="https://media.geeksforgeeks.org/wp-content/uploads/20210310230727/gfg2.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143000" y="1790760"/>
            <a:ext cx="6539824" cy="4381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34928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Periodic resource optimization</a:t>
            </a:r>
            <a:br>
              <a:rPr lang="en-US" dirty="0"/>
            </a:br>
            <a:r>
              <a:rPr lang="en-US" dirty="0"/>
              <a:t>(for virtualized resources)</a:t>
            </a:r>
          </a:p>
        </p:txBody>
      </p:sp>
      <p:pic>
        <p:nvPicPr>
          <p:cNvPr id="5122"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533400" y="838200"/>
            <a:ext cx="6088728"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23828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Periodic resource optimization</a:t>
            </a:r>
            <a:br>
              <a:rPr lang="en-US" dirty="0"/>
            </a:br>
            <a:r>
              <a:rPr lang="en-US" dirty="0"/>
              <a:t>(for virtualized resources)</a:t>
            </a:r>
          </a:p>
        </p:txBody>
      </p:sp>
      <p:sp>
        <p:nvSpPr>
          <p:cNvPr id="3" name="Content Placeholder 2"/>
          <p:cNvSpPr>
            <a:spLocks noGrp="1"/>
          </p:cNvSpPr>
          <p:nvPr>
            <p:ph sz="quarter" idx="1"/>
          </p:nvPr>
        </p:nvSpPr>
        <p:spPr/>
        <p:txBody>
          <a:bodyPr/>
          <a:lstStyle/>
          <a:p>
            <a:r>
              <a:rPr lang="en-US" b="1" i="1" dirty="0"/>
              <a:t>Resource Bundling: </a:t>
            </a:r>
            <a:r>
              <a:rPr lang="en-US" dirty="0"/>
              <a:t>As per the requirement various non-virtualized resources can be bundled into virtualized resources.</a:t>
            </a:r>
          </a:p>
          <a:p>
            <a:r>
              <a:rPr lang="en-US" b="1" dirty="0"/>
              <a:t>Resource Fragmentation:</a:t>
            </a:r>
            <a:r>
              <a:rPr lang="en-US" dirty="0"/>
              <a:t> Various virtualized resources needs to be fragmented to make non virtualized resources free. </a:t>
            </a:r>
          </a:p>
          <a:p>
            <a:r>
              <a:rPr lang="en-US" dirty="0"/>
              <a:t>After this step various non-virtualized resources can be bundled in to virtualized resources as a part of resource bundling.</a:t>
            </a:r>
          </a:p>
        </p:txBody>
      </p:sp>
    </p:spTree>
    <p:extLst>
      <p:ext uri="{BB962C8B-B14F-4D97-AF65-F5344CB8AC3E}">
        <p14:creationId xmlns:p14="http://schemas.microsoft.com/office/powerpoint/2010/main" val="1460964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architecture of Federated Cloud</a:t>
            </a:r>
            <a:endParaRPr lang="en-US" dirty="0"/>
          </a:p>
        </p:txBody>
      </p:sp>
      <p:sp>
        <p:nvSpPr>
          <p:cNvPr id="3" name="Content Placeholder 2"/>
          <p:cNvSpPr>
            <a:spLocks noGrp="1"/>
          </p:cNvSpPr>
          <p:nvPr>
            <p:ph sz="quarter" idx="1"/>
          </p:nvPr>
        </p:nvSpPr>
        <p:spPr/>
        <p:txBody>
          <a:bodyPr/>
          <a:lstStyle/>
          <a:p>
            <a:r>
              <a:rPr lang="en-US" dirty="0"/>
              <a:t>The architecture of Federated Cloud consists of three basic components:</a:t>
            </a:r>
          </a:p>
          <a:p>
            <a:r>
              <a:rPr lang="en-US" b="1" dirty="0"/>
              <a:t>1. Cloud Exchange </a:t>
            </a:r>
          </a:p>
          <a:p>
            <a:r>
              <a:rPr lang="en-US" dirty="0"/>
              <a:t>The Cloud Exchange acts as a mediator between cloud coordinator and cloud broker.</a:t>
            </a:r>
          </a:p>
          <a:p>
            <a:r>
              <a:rPr lang="en-US" dirty="0"/>
              <a:t>The demands of the cloud broker are mapped by the cloud exchange to the available services provided by the cloud coordinator.</a:t>
            </a:r>
          </a:p>
          <a:p>
            <a:r>
              <a:rPr lang="en-US" dirty="0"/>
              <a:t>The cloud exchange has a track record of what is the present cost, demand patterns, and available cloud providers, and this information is periodically reformed by the cloud coordinator.</a:t>
            </a:r>
          </a:p>
        </p:txBody>
      </p:sp>
    </p:spTree>
    <p:extLst>
      <p:ext uri="{BB962C8B-B14F-4D97-AF65-F5344CB8AC3E}">
        <p14:creationId xmlns:p14="http://schemas.microsoft.com/office/powerpoint/2010/main" val="251579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architecture of Federated Cloud</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a:t>The architecture of Federated Cloud consists of three basic components:</a:t>
            </a:r>
          </a:p>
          <a:p>
            <a:r>
              <a:rPr lang="en-US" b="1" dirty="0"/>
              <a:t>2. Cloud Coordinator</a:t>
            </a:r>
          </a:p>
          <a:p>
            <a:r>
              <a:rPr lang="en-US" dirty="0"/>
              <a:t>The cloud coordinator assigns the resources of the cloud to the remote users based on the quality of service they demand and the credits they have in the cloud bank.</a:t>
            </a:r>
          </a:p>
          <a:p>
            <a:r>
              <a:rPr lang="en-US" b="1" dirty="0"/>
              <a:t>3.Cloud Broker</a:t>
            </a:r>
          </a:p>
          <a:p>
            <a:r>
              <a:rPr lang="en-US" dirty="0"/>
              <a:t>The cloud broker interacts with the cloud coordinator, analyzes the Service-level agreement and the resources offered by several cloud providers in cloud exchange. </a:t>
            </a:r>
          </a:p>
          <a:p>
            <a:r>
              <a:rPr lang="en-US" dirty="0"/>
              <a:t>Cloud broker finalizes the most suitable deal for their client.</a:t>
            </a:r>
          </a:p>
        </p:txBody>
      </p:sp>
    </p:spTree>
    <p:extLst>
      <p:ext uri="{BB962C8B-B14F-4D97-AF65-F5344CB8AC3E}">
        <p14:creationId xmlns:p14="http://schemas.microsoft.com/office/powerpoint/2010/main" val="328141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Benefits of Federated Cloud</a:t>
            </a:r>
            <a:endParaRPr lang="en-US" dirty="0"/>
          </a:p>
        </p:txBody>
      </p:sp>
      <p:sp>
        <p:nvSpPr>
          <p:cNvPr id="3" name="Content Placeholder 2"/>
          <p:cNvSpPr>
            <a:spLocks noGrp="1"/>
          </p:cNvSpPr>
          <p:nvPr>
            <p:ph sz="quarter" idx="1"/>
          </p:nvPr>
        </p:nvSpPr>
        <p:spPr/>
        <p:txBody>
          <a:bodyPr/>
          <a:lstStyle/>
          <a:p>
            <a:pPr fontAlgn="base"/>
            <a:r>
              <a:rPr lang="en-US" dirty="0"/>
              <a:t>It minimizes the consumption of energy.</a:t>
            </a:r>
          </a:p>
          <a:p>
            <a:pPr fontAlgn="base"/>
            <a:r>
              <a:rPr lang="en-US" dirty="0"/>
              <a:t>It increases reliability.</a:t>
            </a:r>
          </a:p>
          <a:p>
            <a:pPr fontAlgn="base"/>
            <a:r>
              <a:rPr lang="en-US" dirty="0"/>
              <a:t>It minimizes the time and cost of providers due to dynamic scalability.</a:t>
            </a:r>
          </a:p>
          <a:p>
            <a:pPr fontAlgn="base"/>
            <a:r>
              <a:rPr lang="en-US" dirty="0"/>
              <a:t>It connects various cloud service providers globally. The providers may buy and sell services on demand.</a:t>
            </a:r>
          </a:p>
          <a:p>
            <a:pPr fontAlgn="base"/>
            <a:r>
              <a:rPr lang="en-US" dirty="0"/>
              <a:t>It provides easy scaling up of resources.</a:t>
            </a:r>
          </a:p>
          <a:p>
            <a:endParaRPr lang="en-US" dirty="0"/>
          </a:p>
        </p:txBody>
      </p:sp>
    </p:spTree>
    <p:extLst>
      <p:ext uri="{BB962C8B-B14F-4D97-AF65-F5344CB8AC3E}">
        <p14:creationId xmlns:p14="http://schemas.microsoft.com/office/powerpoint/2010/main" val="1967112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pPr algn="ctr"/>
            <a:r>
              <a:rPr lang="en-US" dirty="0"/>
              <a:t>SERVICE LEVEL AGREEMENT</a:t>
            </a:r>
          </a:p>
        </p:txBody>
      </p:sp>
      <p:sp>
        <p:nvSpPr>
          <p:cNvPr id="3" name="Content Placeholder 2"/>
          <p:cNvSpPr>
            <a:spLocks noGrp="1"/>
          </p:cNvSpPr>
          <p:nvPr>
            <p:ph sz="quarter" idx="1"/>
          </p:nvPr>
        </p:nvSpPr>
        <p:spPr>
          <a:xfrm>
            <a:off x="457200" y="1600200"/>
            <a:ext cx="8229600" cy="4873752"/>
          </a:xfrm>
        </p:spPr>
        <p:txBody>
          <a:bodyPr>
            <a:normAutofit lnSpcReduction="10000"/>
          </a:bodyPr>
          <a:lstStyle/>
          <a:p>
            <a:r>
              <a:rPr lang="en-US" dirty="0"/>
              <a:t>A service-level agreement (SLA) is a contract between a service provider and its customers that documents what services the provider will furnish and defines the service standards the provider is obligated to meet.</a:t>
            </a:r>
          </a:p>
          <a:p>
            <a:r>
              <a:rPr lang="en-US" dirty="0"/>
              <a:t>Service providers need SLAs to help them manage customer expectations and define the severity levels and circumstances under which they are not liable for outages or performance issues.</a:t>
            </a:r>
          </a:p>
          <a:p>
            <a:r>
              <a:rPr lang="en-US" dirty="0"/>
              <a:t>Customers can also benefit from SLAs because the contract describes the performance characteristics of the service -- which can be compared with other vendors' SLAs -- and sets forth the means for redressing service issues.</a:t>
            </a:r>
          </a:p>
          <a:p>
            <a:endParaRPr lang="en-US" dirty="0"/>
          </a:p>
        </p:txBody>
      </p:sp>
    </p:spTree>
    <p:extLst>
      <p:ext uri="{BB962C8B-B14F-4D97-AF65-F5344CB8AC3E}">
        <p14:creationId xmlns:p14="http://schemas.microsoft.com/office/powerpoint/2010/main" val="20086347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8306</TotalTime>
  <Words>3013</Words>
  <Application>Microsoft Office PowerPoint</Application>
  <PresentationFormat>On-screen Show (4:3)</PresentationFormat>
  <Paragraphs>264</Paragraphs>
  <Slides>51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51</vt:i4>
      </vt:variant>
    </vt:vector>
  </HeadingPairs>
  <TitlesOfParts>
    <vt:vector size="55" baseType="lpstr">
      <vt:lpstr>Century Schoolbook</vt:lpstr>
      <vt:lpstr>Wingdings</vt:lpstr>
      <vt:lpstr>Wingdings 2</vt:lpstr>
      <vt:lpstr>Oriel</vt:lpstr>
      <vt:lpstr>UNIT IV CLOUD MONITORING AND MANAGEMENT</vt:lpstr>
      <vt:lpstr>Federation of cloud</vt:lpstr>
      <vt:lpstr>Federation of cloud</vt:lpstr>
      <vt:lpstr>Federation of cloud</vt:lpstr>
      <vt:lpstr>architecture of Federated Cloud</vt:lpstr>
      <vt:lpstr>architecture of Federated Cloud</vt:lpstr>
      <vt:lpstr>architecture of Federated Cloud</vt:lpstr>
      <vt:lpstr>Benefits of Federated Cloud</vt:lpstr>
      <vt:lpstr>SERVICE LEVEL AGREEMENT</vt:lpstr>
      <vt:lpstr>SERVICE LEVEL AGREEMENT</vt:lpstr>
      <vt:lpstr>TYPES OF SLAs</vt:lpstr>
      <vt:lpstr>Customer sla</vt:lpstr>
      <vt:lpstr> INTERNAL SLA</vt:lpstr>
      <vt:lpstr> MULTILEVEL SLA</vt:lpstr>
      <vt:lpstr>Life cycle of sla</vt:lpstr>
      <vt:lpstr>Life cycle of sla</vt:lpstr>
      <vt:lpstr>Life cycle of sla</vt:lpstr>
      <vt:lpstr>Life cycle of sla</vt:lpstr>
      <vt:lpstr>Life cycle of sla</vt:lpstr>
      <vt:lpstr>Service CATALOG</vt:lpstr>
      <vt:lpstr>Service CATALOG</vt:lpstr>
      <vt:lpstr>COMPOSITION OF SERVICE CATALOG</vt:lpstr>
      <vt:lpstr>Service CATALOG MANAGEMENT</vt:lpstr>
      <vt:lpstr>CLOUD PORTAL and its functions</vt:lpstr>
      <vt:lpstr>Functions of CLOUD PORTAL</vt:lpstr>
      <vt:lpstr>CLOUD SERVICE LIFE CYCLE</vt:lpstr>
      <vt:lpstr>CLOUD SERVICE LIFE CYCLE </vt:lpstr>
      <vt:lpstr>CLOUD SERVICE LIFE CYCLE</vt:lpstr>
      <vt:lpstr>CLOUD SERVICE LIFE CYCLE</vt:lpstr>
      <vt:lpstr>CLOUD SERVICE LIFE CYCLE</vt:lpstr>
      <vt:lpstr>CLOUD SERVICE LIFE CYCLE</vt:lpstr>
      <vt:lpstr>CLOUD SERVICE LIFE CYCLE</vt:lpstr>
      <vt:lpstr>CLOUD SERVICE LIFE CYCLE</vt:lpstr>
      <vt:lpstr>CLOUD SERVICE LIFE CYCLE</vt:lpstr>
      <vt:lpstr>CLOUD Resource MANAGEMENT</vt:lpstr>
      <vt:lpstr>CLOUD Resource MANAGEMENT</vt:lpstr>
      <vt:lpstr>Classification of CLOUD resources</vt:lpstr>
      <vt:lpstr>TAXONOMY ON CLOUD RESOURCE MANAGEMENT</vt:lpstr>
      <vt:lpstr>AB-INITIO Resource assignment</vt:lpstr>
      <vt:lpstr>AB-INITIO Resource assignment</vt:lpstr>
      <vt:lpstr>AB-INITIO Resource assignment</vt:lpstr>
      <vt:lpstr>AB-INITIO Resource assignment</vt:lpstr>
      <vt:lpstr>AB-INITIO Resource assignment</vt:lpstr>
      <vt:lpstr>Periodic resource optimization</vt:lpstr>
      <vt:lpstr>Periodic resource optimization</vt:lpstr>
      <vt:lpstr>Periodic resource optimization</vt:lpstr>
      <vt:lpstr>Periodic resource optimization</vt:lpstr>
      <vt:lpstr>Periodic resource optimization</vt:lpstr>
      <vt:lpstr>Periodic resource optimization</vt:lpstr>
      <vt:lpstr>Periodic resource optimization (for virtualized resources)</vt:lpstr>
      <vt:lpstr>Periodic resource optimization (for virtualized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IV CLOUD COMPUTING AND MONITORING</dc:title>
  <dc:creator>Mahesh</dc:creator>
  <cp:lastModifiedBy>Prutha Pawade</cp:lastModifiedBy>
  <cp:revision>28</cp:revision>
  <dcterms:created xsi:type="dcterms:W3CDTF">2022-05-06T01:55:58Z</dcterms:created>
  <dcterms:modified xsi:type="dcterms:W3CDTF">2023-04-19T06:34:34Z</dcterms:modified>
</cp:coreProperties>
</file>