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68" r:id="rId15"/>
    <p:sldId id="269" r:id="rId16"/>
    <p:sldId id="270"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4602" autoAdjust="0"/>
  </p:normalViewPr>
  <p:slideViewPr>
    <p:cSldViewPr>
      <p:cViewPr varScale="1">
        <p:scale>
          <a:sx n="65" d="100"/>
          <a:sy n="65" d="100"/>
        </p:scale>
        <p:origin x="-1296" y="-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D6C335D-61F8-4C66-8599-526A93B9E4E7}"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33DB69-03D9-4BAA-AF93-0AA43B3A903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6C335D-61F8-4C66-8599-526A93B9E4E7}"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33DB69-03D9-4BAA-AF93-0AA43B3A903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D6C335D-61F8-4C66-8599-526A93B9E4E7}"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33DB69-03D9-4BAA-AF93-0AA43B3A9038}"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6C335D-61F8-4C66-8599-526A93B9E4E7}"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33DB69-03D9-4BAA-AF93-0AA43B3A9038}"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6C335D-61F8-4C66-8599-526A93B9E4E7}"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33DB69-03D9-4BAA-AF93-0AA43B3A903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3D6C335D-61F8-4C66-8599-526A93B9E4E7}"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33DB69-03D9-4BAA-AF93-0AA43B3A9038}"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D6C335D-61F8-4C66-8599-526A93B9E4E7}" type="datetimeFigureOut">
              <a:rPr lang="en-US" smtClean="0"/>
              <a:t>5/26/2022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33DB69-03D9-4BAA-AF93-0AA43B3A903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6C335D-61F8-4C66-8599-526A93B9E4E7}" type="datetimeFigureOut">
              <a:rPr lang="en-US" smtClean="0"/>
              <a:t>5/26/2022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33DB69-03D9-4BAA-AF93-0AA43B3A903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3D6C335D-61F8-4C66-8599-526A93B9E4E7}" type="datetimeFigureOut">
              <a:rPr lang="en-US" smtClean="0"/>
              <a:t>5/26/2022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33DB69-03D9-4BAA-AF93-0AA43B3A903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D6C335D-61F8-4C66-8599-526A93B9E4E7}"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33DB69-03D9-4BAA-AF93-0AA43B3A9038}"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6C335D-61F8-4C66-8599-526A93B9E4E7}"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33DB69-03D9-4BAA-AF93-0AA43B3A9038}"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3D6C335D-61F8-4C66-8599-526A93B9E4E7}" type="datetimeFigureOut">
              <a:rPr lang="en-US" smtClean="0"/>
              <a:t>5/26/2022</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C333DB69-03D9-4BAA-AF93-0AA43B3A9038}"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UNIT V</a:t>
            </a:r>
            <a:br>
              <a:rPr lang="en-US" b="1" dirty="0" smtClean="0"/>
            </a:br>
            <a:r>
              <a:rPr lang="en-US" b="1" dirty="0" smtClean="0"/>
              <a:t>SECURITY IN CLOUD COMPUTING</a:t>
            </a:r>
            <a:endParaRPr lang="en-US" b="1" dirty="0"/>
          </a:p>
        </p:txBody>
      </p:sp>
      <p:sp>
        <p:nvSpPr>
          <p:cNvPr id="3" name="Subtitle 2"/>
          <p:cNvSpPr>
            <a:spLocks noGrp="1"/>
          </p:cNvSpPr>
          <p:nvPr>
            <p:ph type="subTitle" idx="1"/>
          </p:nvPr>
        </p:nvSpPr>
        <p:spPr/>
        <p:txBody>
          <a:bodyPr>
            <a:normAutofit lnSpcReduction="10000"/>
          </a:bodyPr>
          <a:lstStyle/>
          <a:p>
            <a:r>
              <a:rPr lang="en-US" b="1" dirty="0" smtClean="0"/>
              <a:t>By</a:t>
            </a:r>
          </a:p>
          <a:p>
            <a:r>
              <a:rPr lang="en-US" b="1" dirty="0" smtClean="0"/>
              <a:t>M S RATHOD</a:t>
            </a:r>
          </a:p>
          <a:p>
            <a:r>
              <a:rPr lang="en-US" b="1" dirty="0" smtClean="0"/>
              <a:t>LIF</a:t>
            </a:r>
          </a:p>
          <a:p>
            <a:r>
              <a:rPr lang="en-US" b="1" dirty="0" smtClean="0"/>
              <a:t>GP Amravati</a:t>
            </a:r>
            <a:endParaRPr lang="en-US" b="1" dirty="0"/>
          </a:p>
        </p:txBody>
      </p:sp>
    </p:spTree>
    <p:extLst>
      <p:ext uri="{BB962C8B-B14F-4D97-AF65-F5344CB8AC3E}">
        <p14:creationId xmlns:p14="http://schemas.microsoft.com/office/powerpoint/2010/main" val="21978791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362200"/>
            <a:ext cx="8305799" cy="4114800"/>
          </a:xfrm>
        </p:spPr>
        <p:txBody>
          <a:bodyPr/>
          <a:lstStyle/>
          <a:p>
            <a:r>
              <a:rPr lang="en-US" b="1" dirty="0"/>
              <a:t>3. Changes </a:t>
            </a:r>
            <a:endParaRPr lang="en-US" dirty="0"/>
          </a:p>
          <a:p>
            <a:r>
              <a:rPr lang="en-US" dirty="0"/>
              <a:t>•</a:t>
            </a:r>
            <a:r>
              <a:rPr lang="en-US" b="1" dirty="0"/>
              <a:t>Change in Service: </a:t>
            </a:r>
            <a:r>
              <a:rPr lang="en-US" dirty="0"/>
              <a:t>Due to the volatile market, there may be acquisition or closure of a service provider, thus leading to unavailability of the service within short notice. </a:t>
            </a:r>
          </a:p>
          <a:p>
            <a:r>
              <a:rPr lang="en-US" dirty="0"/>
              <a:t>• </a:t>
            </a:r>
            <a:r>
              <a:rPr lang="en-US" b="1" dirty="0"/>
              <a:t>Return on investment: </a:t>
            </a:r>
            <a:r>
              <a:rPr lang="en-US" dirty="0"/>
              <a:t>The whole intuition behind cloud computing is to be cost-effective. </a:t>
            </a:r>
            <a:endParaRPr lang="en-US" dirty="0" smtClean="0"/>
          </a:p>
          <a:p>
            <a:r>
              <a:rPr lang="en-US" dirty="0" smtClean="0"/>
              <a:t>But </a:t>
            </a:r>
            <a:r>
              <a:rPr lang="en-US" dirty="0"/>
              <a:t>due to unforeseen circumstances, the cost of the subscription is high; </a:t>
            </a:r>
            <a:endParaRPr lang="en-US" dirty="0" smtClean="0"/>
          </a:p>
          <a:p>
            <a:r>
              <a:rPr lang="en-US" dirty="0" smtClean="0"/>
              <a:t>it </a:t>
            </a:r>
            <a:r>
              <a:rPr lang="en-US" dirty="0"/>
              <a:t>might jeopardize the whole purpose of cloud computing. </a:t>
            </a:r>
          </a:p>
        </p:txBody>
      </p:sp>
      <p:sp>
        <p:nvSpPr>
          <p:cNvPr id="3" name="Title 2"/>
          <p:cNvSpPr>
            <a:spLocks noGrp="1"/>
          </p:cNvSpPr>
          <p:nvPr>
            <p:ph type="title"/>
          </p:nvPr>
        </p:nvSpPr>
        <p:spPr/>
        <p:txBody>
          <a:bodyPr/>
          <a:lstStyle/>
          <a:p>
            <a:r>
              <a:rPr lang="en-US" b="1" dirty="0" smtClean="0"/>
              <a:t>CLOUD RISK</a:t>
            </a:r>
            <a:endParaRPr lang="en-US" b="1" dirty="0"/>
          </a:p>
        </p:txBody>
      </p:sp>
    </p:spTree>
    <p:extLst>
      <p:ext uri="{BB962C8B-B14F-4D97-AF65-F5344CB8AC3E}">
        <p14:creationId xmlns:p14="http://schemas.microsoft.com/office/powerpoint/2010/main" val="10387800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362200"/>
            <a:ext cx="8305799" cy="4114800"/>
          </a:xfrm>
        </p:spPr>
        <p:txBody>
          <a:bodyPr>
            <a:normAutofit fontScale="92500"/>
          </a:bodyPr>
          <a:lstStyle/>
          <a:p>
            <a:r>
              <a:rPr lang="en-US" b="1" dirty="0"/>
              <a:t>4. Compliance </a:t>
            </a:r>
            <a:endParaRPr lang="en-US" dirty="0"/>
          </a:p>
          <a:p>
            <a:r>
              <a:rPr lang="en-US" dirty="0"/>
              <a:t>•</a:t>
            </a:r>
            <a:r>
              <a:rPr lang="en-US" b="1" dirty="0"/>
              <a:t>Audit: </a:t>
            </a:r>
            <a:r>
              <a:rPr lang="en-US" dirty="0"/>
              <a:t>The service provider organization might not follow the external audit process, thus leading to a vulnerable position for the end customers. </a:t>
            </a:r>
          </a:p>
          <a:p>
            <a:r>
              <a:rPr lang="en-US" dirty="0"/>
              <a:t>•</a:t>
            </a:r>
            <a:r>
              <a:rPr lang="en-US" b="1" dirty="0"/>
              <a:t>Storage Location: </a:t>
            </a:r>
            <a:r>
              <a:rPr lang="en-US" dirty="0"/>
              <a:t>Since the data for the services resides in hardware, and the location of that storage device is unknown, it might risk the country’s sensitive data getting leaked by rival countries. </a:t>
            </a:r>
          </a:p>
          <a:p>
            <a:r>
              <a:rPr lang="en-US" dirty="0" smtClean="0"/>
              <a:t>•</a:t>
            </a:r>
            <a:r>
              <a:rPr lang="en-US" b="1" dirty="0"/>
              <a:t>Notification: </a:t>
            </a:r>
            <a:r>
              <a:rPr lang="en-US" dirty="0"/>
              <a:t>Proper and transparent communication regarding lack of breach to the end customer puts them at risk as they might not be aware of the havoc caused due to the same. </a:t>
            </a:r>
          </a:p>
        </p:txBody>
      </p:sp>
      <p:sp>
        <p:nvSpPr>
          <p:cNvPr id="3" name="Title 2"/>
          <p:cNvSpPr>
            <a:spLocks noGrp="1"/>
          </p:cNvSpPr>
          <p:nvPr>
            <p:ph type="title"/>
          </p:nvPr>
        </p:nvSpPr>
        <p:spPr/>
        <p:txBody>
          <a:bodyPr/>
          <a:lstStyle/>
          <a:p>
            <a:r>
              <a:rPr lang="en-US" b="1" dirty="0" smtClean="0"/>
              <a:t>CLOUD RISK</a:t>
            </a:r>
            <a:endParaRPr lang="en-US" b="1" dirty="0"/>
          </a:p>
        </p:txBody>
      </p:sp>
    </p:spTree>
    <p:extLst>
      <p:ext uri="{BB962C8B-B14F-4D97-AF65-F5344CB8AC3E}">
        <p14:creationId xmlns:p14="http://schemas.microsoft.com/office/powerpoint/2010/main" val="36557454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362200"/>
            <a:ext cx="8305799" cy="4114800"/>
          </a:xfrm>
        </p:spPr>
        <p:txBody>
          <a:bodyPr>
            <a:normAutofit/>
          </a:bodyPr>
          <a:lstStyle/>
          <a:p>
            <a:r>
              <a:rPr lang="en-US" dirty="0" smtClean="0"/>
              <a:t>Policy and </a:t>
            </a:r>
            <a:r>
              <a:rPr lang="en-US" dirty="0"/>
              <a:t>Organizational </a:t>
            </a:r>
            <a:r>
              <a:rPr lang="en-US" dirty="0" smtClean="0"/>
              <a:t>Risks</a:t>
            </a:r>
          </a:p>
          <a:p>
            <a:endParaRPr lang="en-US" dirty="0" smtClean="0"/>
          </a:p>
          <a:p>
            <a:r>
              <a:rPr lang="en-US" dirty="0" smtClean="0"/>
              <a:t>Technical Risks</a:t>
            </a:r>
          </a:p>
          <a:p>
            <a:endParaRPr lang="en-US" dirty="0" smtClean="0"/>
          </a:p>
          <a:p>
            <a:r>
              <a:rPr lang="en-US" dirty="0" smtClean="0"/>
              <a:t>Legal </a:t>
            </a:r>
            <a:r>
              <a:rPr lang="en-US" dirty="0"/>
              <a:t>risks 	</a:t>
            </a:r>
          </a:p>
        </p:txBody>
      </p:sp>
      <p:sp>
        <p:nvSpPr>
          <p:cNvPr id="3" name="Title 2"/>
          <p:cNvSpPr>
            <a:spLocks noGrp="1"/>
          </p:cNvSpPr>
          <p:nvPr>
            <p:ph type="title"/>
          </p:nvPr>
        </p:nvSpPr>
        <p:spPr/>
        <p:txBody>
          <a:bodyPr/>
          <a:lstStyle/>
          <a:p>
            <a:r>
              <a:rPr lang="en-US" b="1" dirty="0" smtClean="0"/>
              <a:t>CLOUD RISK DIVISON</a:t>
            </a:r>
            <a:endParaRPr lang="en-US" b="1" dirty="0"/>
          </a:p>
        </p:txBody>
      </p:sp>
    </p:spTree>
    <p:extLst>
      <p:ext uri="{BB962C8B-B14F-4D97-AF65-F5344CB8AC3E}">
        <p14:creationId xmlns:p14="http://schemas.microsoft.com/office/powerpoint/2010/main" val="38387239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a:t>Vendor </a:t>
            </a:r>
            <a:r>
              <a:rPr lang="en-US" b="1" dirty="0" smtClean="0"/>
              <a:t>Lock-in</a:t>
            </a:r>
          </a:p>
          <a:p>
            <a:r>
              <a:rPr lang="en-US" b="1" dirty="0"/>
              <a:t>Loss of </a:t>
            </a:r>
            <a:r>
              <a:rPr lang="en-US" b="1" dirty="0" smtClean="0"/>
              <a:t>Governance</a:t>
            </a:r>
          </a:p>
          <a:p>
            <a:r>
              <a:rPr lang="en-US" b="1" dirty="0"/>
              <a:t>Compliance </a:t>
            </a:r>
            <a:r>
              <a:rPr lang="en-US" b="1" dirty="0" smtClean="0"/>
              <a:t>challenges</a:t>
            </a:r>
          </a:p>
          <a:p>
            <a:r>
              <a:rPr lang="en-US" b="1" dirty="0"/>
              <a:t>Loss of business reputation due to co-tenant </a:t>
            </a:r>
            <a:r>
              <a:rPr lang="en-US" b="1" dirty="0" smtClean="0"/>
              <a:t>activities</a:t>
            </a:r>
          </a:p>
          <a:p>
            <a:r>
              <a:rPr lang="en-US" b="1" dirty="0" smtClean="0"/>
              <a:t>Cloud services termination or failure</a:t>
            </a:r>
          </a:p>
          <a:p>
            <a:r>
              <a:rPr lang="en-US" b="1" dirty="0" smtClean="0"/>
              <a:t>Cloud provide acquisition</a:t>
            </a:r>
          </a:p>
          <a:p>
            <a:r>
              <a:rPr lang="en-US" b="1" dirty="0" smtClean="0"/>
              <a:t>Supply chain failure</a:t>
            </a:r>
          </a:p>
          <a:p>
            <a:endParaRPr lang="en-US" dirty="0"/>
          </a:p>
          <a:p>
            <a:endParaRPr lang="en-US" b="1" dirty="0" smtClean="0"/>
          </a:p>
          <a:p>
            <a:endParaRPr lang="en-US" b="1" dirty="0" smtClean="0"/>
          </a:p>
          <a:p>
            <a:endParaRPr lang="en-US" b="1" dirty="0"/>
          </a:p>
        </p:txBody>
      </p:sp>
      <p:sp>
        <p:nvSpPr>
          <p:cNvPr id="3" name="Title 2"/>
          <p:cNvSpPr>
            <a:spLocks noGrp="1"/>
          </p:cNvSpPr>
          <p:nvPr>
            <p:ph type="title"/>
          </p:nvPr>
        </p:nvSpPr>
        <p:spPr/>
        <p:txBody>
          <a:bodyPr>
            <a:normAutofit/>
          </a:bodyPr>
          <a:lstStyle/>
          <a:p>
            <a:r>
              <a:rPr lang="en-US" dirty="0"/>
              <a:t>Policy and Organizational </a:t>
            </a:r>
            <a:r>
              <a:rPr lang="en-US" dirty="0" smtClean="0"/>
              <a:t>Risks</a:t>
            </a:r>
            <a:endParaRPr lang="en-US" dirty="0"/>
          </a:p>
        </p:txBody>
      </p:sp>
    </p:spTree>
    <p:extLst>
      <p:ext uri="{BB962C8B-B14F-4D97-AF65-F5344CB8AC3E}">
        <p14:creationId xmlns:p14="http://schemas.microsoft.com/office/powerpoint/2010/main" val="18222393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362200"/>
            <a:ext cx="8305799" cy="4114800"/>
          </a:xfrm>
        </p:spPr>
        <p:txBody>
          <a:bodyPr>
            <a:normAutofit/>
          </a:bodyPr>
          <a:lstStyle/>
          <a:p>
            <a:r>
              <a:rPr lang="en-US" b="1" dirty="0" smtClean="0"/>
              <a:t>Vendor Lock-in</a:t>
            </a:r>
          </a:p>
          <a:p>
            <a:r>
              <a:rPr lang="en-US" dirty="0"/>
              <a:t>Organizations may face problems when transferring their services from one vendor to another.</a:t>
            </a:r>
          </a:p>
          <a:p>
            <a:r>
              <a:rPr lang="en-US" dirty="0"/>
              <a:t>As different vendors provide different platforms, that can cause difficulty moving one cloud to another.</a:t>
            </a:r>
          </a:p>
          <a:p>
            <a:r>
              <a:rPr lang="en-US" b="1" dirty="0" smtClean="0"/>
              <a:t>Loss of Governance</a:t>
            </a:r>
          </a:p>
          <a:p>
            <a:r>
              <a:rPr lang="en-US" dirty="0"/>
              <a:t>The loss of governance in cloud computing occurs when businesses migrate workloads from an exclusively on-premises IT infrastructure to the cloud without a suitable governance policy in place.</a:t>
            </a:r>
            <a:endParaRPr lang="en-US" b="1" dirty="0" smtClean="0"/>
          </a:p>
          <a:p>
            <a:endParaRPr lang="en-US" dirty="0" smtClean="0"/>
          </a:p>
        </p:txBody>
      </p:sp>
      <p:sp>
        <p:nvSpPr>
          <p:cNvPr id="3" name="Title 2"/>
          <p:cNvSpPr>
            <a:spLocks noGrp="1"/>
          </p:cNvSpPr>
          <p:nvPr>
            <p:ph type="title"/>
          </p:nvPr>
        </p:nvSpPr>
        <p:spPr/>
        <p:txBody>
          <a:bodyPr/>
          <a:lstStyle/>
          <a:p>
            <a:r>
              <a:rPr lang="en-US" dirty="0" smtClean="0"/>
              <a:t>Policy and </a:t>
            </a:r>
            <a:r>
              <a:rPr lang="en-US" dirty="0"/>
              <a:t>Organizational Risks</a:t>
            </a:r>
          </a:p>
        </p:txBody>
      </p:sp>
    </p:spTree>
    <p:extLst>
      <p:ext uri="{BB962C8B-B14F-4D97-AF65-F5344CB8AC3E}">
        <p14:creationId xmlns:p14="http://schemas.microsoft.com/office/powerpoint/2010/main" val="6461770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47800"/>
            <a:ext cx="8915400" cy="5410200"/>
          </a:xfrm>
        </p:spPr>
        <p:txBody>
          <a:bodyPr>
            <a:normAutofit/>
          </a:bodyPr>
          <a:lstStyle/>
          <a:p>
            <a:pPr algn="ctr"/>
            <a:r>
              <a:rPr lang="en-US" b="1" dirty="0" smtClean="0">
                <a:solidFill>
                  <a:schemeClr val="bg1"/>
                </a:solidFill>
              </a:rPr>
              <a:t>Loss of Governance</a:t>
            </a:r>
          </a:p>
          <a:p>
            <a:endParaRPr lang="en-US" dirty="0" smtClean="0"/>
          </a:p>
        </p:txBody>
      </p:sp>
      <p:sp>
        <p:nvSpPr>
          <p:cNvPr id="3" name="Title 2"/>
          <p:cNvSpPr>
            <a:spLocks noGrp="1"/>
          </p:cNvSpPr>
          <p:nvPr>
            <p:ph type="title"/>
          </p:nvPr>
        </p:nvSpPr>
        <p:spPr/>
        <p:txBody>
          <a:bodyPr/>
          <a:lstStyle/>
          <a:p>
            <a:r>
              <a:rPr lang="en-US" dirty="0" smtClean="0"/>
              <a:t>Policy </a:t>
            </a:r>
            <a:r>
              <a:rPr lang="en-US" dirty="0"/>
              <a:t>and Organizational Risks</a:t>
            </a:r>
          </a:p>
        </p:txBody>
      </p:sp>
      <p:sp>
        <p:nvSpPr>
          <p:cNvPr id="4" name="Rounded Rectangle 3"/>
          <p:cNvSpPr/>
          <p:nvPr/>
        </p:nvSpPr>
        <p:spPr>
          <a:xfrm>
            <a:off x="30804" y="4267200"/>
            <a:ext cx="3886200" cy="23622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Value delivery</a:t>
            </a:r>
          </a:p>
          <a:p>
            <a:pPr algn="ctr"/>
            <a:r>
              <a:rPr lang="en-US" b="1" i="1" dirty="0">
                <a:solidFill>
                  <a:srgbClr val="00B050"/>
                </a:solidFill>
              </a:rPr>
              <a:t>Value-Delivery involves everything necessary to ensure every paying customer is a happy customer: order processing, inventory management, delivery/fulfillment, troubleshooting, customer support, etc. </a:t>
            </a:r>
          </a:p>
        </p:txBody>
      </p:sp>
      <p:sp>
        <p:nvSpPr>
          <p:cNvPr id="5" name="Rounded Rectangle 4"/>
          <p:cNvSpPr/>
          <p:nvPr/>
        </p:nvSpPr>
        <p:spPr>
          <a:xfrm>
            <a:off x="228600" y="1856362"/>
            <a:ext cx="3124200" cy="20574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Performance Management</a:t>
            </a:r>
          </a:p>
          <a:p>
            <a:pPr algn="ctr"/>
            <a:r>
              <a:rPr lang="en-US" i="1" dirty="0">
                <a:solidFill>
                  <a:schemeClr val="tx1"/>
                </a:solidFill>
              </a:rPr>
              <a:t> </a:t>
            </a:r>
            <a:r>
              <a:rPr lang="en-US" b="1" i="1" dirty="0" smtClean="0">
                <a:solidFill>
                  <a:schemeClr val="tx1"/>
                </a:solidFill>
              </a:rPr>
              <a:t> </a:t>
            </a:r>
            <a:r>
              <a:rPr lang="en-US" b="1" i="1" dirty="0">
                <a:solidFill>
                  <a:srgbClr val="00B050"/>
                </a:solidFill>
              </a:rPr>
              <a:t>area of setting goals, responsibility accounting and monitoring/ analyzing/ governing and improving the performance </a:t>
            </a:r>
          </a:p>
        </p:txBody>
      </p:sp>
      <p:sp>
        <p:nvSpPr>
          <p:cNvPr id="6" name="Rounded Rectangle 5"/>
          <p:cNvSpPr/>
          <p:nvPr/>
        </p:nvSpPr>
        <p:spPr>
          <a:xfrm>
            <a:off x="5943600" y="1752600"/>
            <a:ext cx="3124200" cy="20574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Risk management</a:t>
            </a:r>
          </a:p>
          <a:p>
            <a:pPr algn="ctr"/>
            <a:r>
              <a:rPr lang="en-US" b="1" i="1" dirty="0" smtClean="0">
                <a:solidFill>
                  <a:srgbClr val="00B050"/>
                </a:solidFill>
              </a:rPr>
              <a:t>process </a:t>
            </a:r>
            <a:r>
              <a:rPr lang="en-US" b="1" i="1" dirty="0">
                <a:solidFill>
                  <a:srgbClr val="00B050"/>
                </a:solidFill>
              </a:rPr>
              <a:t>of identifying potential hazards to the business and acting to reduce or eliminate their financial impact</a:t>
            </a:r>
            <a:r>
              <a:rPr lang="en-US" i="1" dirty="0">
                <a:solidFill>
                  <a:srgbClr val="00B050"/>
                </a:solidFill>
              </a:rPr>
              <a:t>.</a:t>
            </a:r>
            <a:endParaRPr lang="en-US" b="1" i="1" dirty="0">
              <a:solidFill>
                <a:srgbClr val="00B050"/>
              </a:solidFill>
            </a:endParaRPr>
          </a:p>
        </p:txBody>
      </p:sp>
      <p:sp>
        <p:nvSpPr>
          <p:cNvPr id="7" name="Rounded Rectangle 6"/>
          <p:cNvSpPr/>
          <p:nvPr/>
        </p:nvSpPr>
        <p:spPr>
          <a:xfrm>
            <a:off x="5943600" y="4492556"/>
            <a:ext cx="3124200" cy="2213043"/>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Strategic alignment</a:t>
            </a:r>
          </a:p>
          <a:p>
            <a:pPr algn="ctr"/>
            <a:r>
              <a:rPr lang="en-US" b="1" i="1" dirty="0">
                <a:solidFill>
                  <a:srgbClr val="00B050"/>
                </a:solidFill>
              </a:rPr>
              <a:t> the process of planning and implementing practices to ensure an organization's strategies support its general objectives.</a:t>
            </a:r>
          </a:p>
        </p:txBody>
      </p:sp>
      <p:sp>
        <p:nvSpPr>
          <p:cNvPr id="8" name="Oval 7"/>
          <p:cNvSpPr/>
          <p:nvPr/>
        </p:nvSpPr>
        <p:spPr>
          <a:xfrm>
            <a:off x="3920247" y="3080425"/>
            <a:ext cx="1600200" cy="1066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Four Key elements</a:t>
            </a:r>
            <a:endParaRPr lang="en-US" b="1" dirty="0"/>
          </a:p>
        </p:txBody>
      </p:sp>
      <p:cxnSp>
        <p:nvCxnSpPr>
          <p:cNvPr id="10" name="Straight Arrow Connector 9"/>
          <p:cNvCxnSpPr/>
          <p:nvPr/>
        </p:nvCxnSpPr>
        <p:spPr>
          <a:xfrm flipH="1" flipV="1">
            <a:off x="3465479" y="3098259"/>
            <a:ext cx="685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5316166" y="2811293"/>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392366" y="4011038"/>
            <a:ext cx="551234" cy="4847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3808379" y="4011038"/>
            <a:ext cx="230221" cy="2423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539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057400"/>
            <a:ext cx="8610599" cy="4572000"/>
          </a:xfrm>
        </p:spPr>
        <p:txBody>
          <a:bodyPr/>
          <a:lstStyle/>
          <a:p>
            <a:r>
              <a:rPr lang="en-US" b="1" dirty="0" smtClean="0"/>
              <a:t>Compliance challenges</a:t>
            </a:r>
          </a:p>
          <a:p>
            <a:r>
              <a:rPr lang="en-US" dirty="0"/>
              <a:t>Several different industry regulations govern how </a:t>
            </a:r>
            <a:r>
              <a:rPr lang="en-US" dirty="0" smtClean="0"/>
              <a:t>organizations </a:t>
            </a:r>
            <a:r>
              <a:rPr lang="en-US" dirty="0"/>
              <a:t>should manage and secure sensitive data</a:t>
            </a:r>
            <a:r>
              <a:rPr lang="en-US" dirty="0" smtClean="0"/>
              <a:t>.</a:t>
            </a:r>
          </a:p>
          <a:p>
            <a:r>
              <a:rPr lang="en-US" dirty="0"/>
              <a:t>Indian and foreign cloud service providers are subject to compliances under the Information Technology Act, 2000 ("</a:t>
            </a:r>
            <a:r>
              <a:rPr lang="en-US" b="1" dirty="0"/>
              <a:t>IT Act</a:t>
            </a:r>
            <a:r>
              <a:rPr lang="en-US" dirty="0"/>
              <a:t>") and corresponding rules on data privacy and law enforcement access</a:t>
            </a:r>
            <a:r>
              <a:rPr lang="en-US" dirty="0" smtClean="0"/>
              <a:t>.</a:t>
            </a:r>
          </a:p>
          <a:p>
            <a:endParaRPr lang="en-US" b="1" dirty="0"/>
          </a:p>
        </p:txBody>
      </p:sp>
      <p:sp>
        <p:nvSpPr>
          <p:cNvPr id="3" name="Title 2"/>
          <p:cNvSpPr>
            <a:spLocks noGrp="1"/>
          </p:cNvSpPr>
          <p:nvPr>
            <p:ph type="title"/>
          </p:nvPr>
        </p:nvSpPr>
        <p:spPr/>
        <p:txBody>
          <a:bodyPr/>
          <a:lstStyle/>
          <a:p>
            <a:r>
              <a:rPr lang="en-US" dirty="0" smtClean="0"/>
              <a:t>Policy and organizational risks</a:t>
            </a:r>
            <a:endParaRPr lang="en-US" dirty="0"/>
          </a:p>
        </p:txBody>
      </p:sp>
    </p:spTree>
    <p:extLst>
      <p:ext uri="{BB962C8B-B14F-4D97-AF65-F5344CB8AC3E}">
        <p14:creationId xmlns:p14="http://schemas.microsoft.com/office/powerpoint/2010/main" val="21295756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057400"/>
            <a:ext cx="8610599" cy="4572000"/>
          </a:xfrm>
        </p:spPr>
        <p:txBody>
          <a:bodyPr/>
          <a:lstStyle/>
          <a:p>
            <a:r>
              <a:rPr lang="en-US" b="1" dirty="0" smtClean="0"/>
              <a:t>Loss of business reputation due to co-tenant activities</a:t>
            </a:r>
          </a:p>
          <a:p>
            <a:r>
              <a:rPr lang="en-US" b="1" dirty="0"/>
              <a:t>Resource sharing </a:t>
            </a:r>
            <a:r>
              <a:rPr lang="en-US" dirty="0"/>
              <a:t>means that malicious activities carried out by one tenant may affect the reputation of another tenant. </a:t>
            </a:r>
            <a:endParaRPr lang="en-US" dirty="0" smtClean="0"/>
          </a:p>
          <a:p>
            <a:r>
              <a:rPr lang="en-US" dirty="0" smtClean="0"/>
              <a:t>For </a:t>
            </a:r>
            <a:r>
              <a:rPr lang="en-US" dirty="0"/>
              <a:t>example, spamming, port scanning or the serving of malicious content from cloud infrastructure can lead to: </a:t>
            </a:r>
          </a:p>
          <a:p>
            <a:r>
              <a:rPr lang="en-US" dirty="0" smtClean="0"/>
              <a:t> </a:t>
            </a:r>
            <a:r>
              <a:rPr lang="en-US" dirty="0"/>
              <a:t>a range of IP addresses being blocked, including the attacker and other innocent tenants of an infrastructure; </a:t>
            </a:r>
          </a:p>
          <a:p>
            <a:r>
              <a:rPr lang="en-US" dirty="0" smtClean="0"/>
              <a:t>confiscation </a:t>
            </a:r>
            <a:r>
              <a:rPr lang="en-US" dirty="0"/>
              <a:t>of resources due to </a:t>
            </a:r>
            <a:r>
              <a:rPr lang="en-US" dirty="0" smtClean="0"/>
              <a:t>neighbor activities</a:t>
            </a:r>
            <a:endParaRPr lang="en-US" dirty="0"/>
          </a:p>
          <a:p>
            <a:endParaRPr lang="en-US" b="1" dirty="0" smtClean="0"/>
          </a:p>
          <a:p>
            <a:endParaRPr lang="en-US" b="1" dirty="0"/>
          </a:p>
        </p:txBody>
      </p:sp>
      <p:sp>
        <p:nvSpPr>
          <p:cNvPr id="3" name="Title 2"/>
          <p:cNvSpPr>
            <a:spLocks noGrp="1"/>
          </p:cNvSpPr>
          <p:nvPr>
            <p:ph type="title"/>
          </p:nvPr>
        </p:nvSpPr>
        <p:spPr/>
        <p:txBody>
          <a:bodyPr/>
          <a:lstStyle/>
          <a:p>
            <a:r>
              <a:rPr lang="en-US" dirty="0" smtClean="0"/>
              <a:t>Policy and organizational risks</a:t>
            </a:r>
            <a:endParaRPr lang="en-US" dirty="0"/>
          </a:p>
        </p:txBody>
      </p:sp>
    </p:spTree>
    <p:extLst>
      <p:ext uri="{BB962C8B-B14F-4D97-AF65-F5344CB8AC3E}">
        <p14:creationId xmlns:p14="http://schemas.microsoft.com/office/powerpoint/2010/main" val="24296846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057400"/>
            <a:ext cx="8610599" cy="4572000"/>
          </a:xfrm>
        </p:spPr>
        <p:txBody>
          <a:bodyPr/>
          <a:lstStyle/>
          <a:p>
            <a:r>
              <a:rPr lang="en-US" b="1" dirty="0" smtClean="0"/>
              <a:t>Cloud Services termination or failure</a:t>
            </a:r>
          </a:p>
          <a:p>
            <a:r>
              <a:rPr lang="en-US" dirty="0"/>
              <a:t>As in any new IT market, competitive pressure, an inadequate business strategy, lack of financial support, </a:t>
            </a:r>
            <a:r>
              <a:rPr lang="en-US" dirty="0" err="1"/>
              <a:t>etc</a:t>
            </a:r>
            <a:r>
              <a:rPr lang="en-US" dirty="0"/>
              <a:t>, could lead some providers to go out of business or at least to force them to restructure their service portfolio offering. </a:t>
            </a:r>
            <a:endParaRPr lang="en-US" dirty="0" smtClean="0"/>
          </a:p>
          <a:p>
            <a:r>
              <a:rPr lang="en-US" dirty="0" smtClean="0"/>
              <a:t>In </a:t>
            </a:r>
            <a:r>
              <a:rPr lang="en-US" dirty="0"/>
              <a:t>other words, it is possible that in the short or medium term some cloud computing services could be terminated. </a:t>
            </a:r>
          </a:p>
          <a:p>
            <a:r>
              <a:rPr lang="en-US" dirty="0"/>
              <a:t>The impact of this threat for the cloud customer is easily understandable, since it could lead to a loss or deterioration of service delivery performance, and quality of service, as well as a loss of investment. </a:t>
            </a:r>
            <a:endParaRPr lang="en-US" b="1" dirty="0"/>
          </a:p>
        </p:txBody>
      </p:sp>
      <p:sp>
        <p:nvSpPr>
          <p:cNvPr id="3" name="Title 2"/>
          <p:cNvSpPr>
            <a:spLocks noGrp="1"/>
          </p:cNvSpPr>
          <p:nvPr>
            <p:ph type="title"/>
          </p:nvPr>
        </p:nvSpPr>
        <p:spPr/>
        <p:txBody>
          <a:bodyPr/>
          <a:lstStyle/>
          <a:p>
            <a:r>
              <a:rPr lang="en-US" dirty="0" smtClean="0"/>
              <a:t>Policy and organizational risks</a:t>
            </a:r>
            <a:endParaRPr lang="en-US" dirty="0"/>
          </a:p>
        </p:txBody>
      </p:sp>
    </p:spTree>
    <p:extLst>
      <p:ext uri="{BB962C8B-B14F-4D97-AF65-F5344CB8AC3E}">
        <p14:creationId xmlns:p14="http://schemas.microsoft.com/office/powerpoint/2010/main" val="11612670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057400"/>
            <a:ext cx="8610599" cy="4572000"/>
          </a:xfrm>
        </p:spPr>
        <p:txBody>
          <a:bodyPr/>
          <a:lstStyle/>
          <a:p>
            <a:r>
              <a:rPr lang="en-US" b="1" dirty="0" smtClean="0"/>
              <a:t>Cloud Services termination or failure</a:t>
            </a:r>
          </a:p>
          <a:p>
            <a:r>
              <a:rPr lang="en-US" dirty="0"/>
              <a:t>As in any new IT market, competitive pressure, an inadequate business strategy, lack of financial support, </a:t>
            </a:r>
            <a:r>
              <a:rPr lang="en-US" dirty="0" err="1"/>
              <a:t>etc</a:t>
            </a:r>
            <a:r>
              <a:rPr lang="en-US" dirty="0"/>
              <a:t>, could lead some providers to go out of business or at least to force them to restructure their service portfolio offering. </a:t>
            </a:r>
            <a:endParaRPr lang="en-US" dirty="0" smtClean="0"/>
          </a:p>
          <a:p>
            <a:r>
              <a:rPr lang="en-US" dirty="0" smtClean="0"/>
              <a:t>In </a:t>
            </a:r>
            <a:r>
              <a:rPr lang="en-US" dirty="0"/>
              <a:t>other words, it is possible that in the short or medium term some cloud computing services could be terminated. </a:t>
            </a:r>
          </a:p>
          <a:p>
            <a:r>
              <a:rPr lang="en-US" dirty="0"/>
              <a:t>The impact of this threat for the cloud customer is easily understandable, since it could lead to a loss or deterioration of service delivery performance, and quality of service, as well as a loss of investment. </a:t>
            </a:r>
            <a:endParaRPr lang="en-US" b="1" dirty="0"/>
          </a:p>
        </p:txBody>
      </p:sp>
      <p:sp>
        <p:nvSpPr>
          <p:cNvPr id="3" name="Title 2"/>
          <p:cNvSpPr>
            <a:spLocks noGrp="1"/>
          </p:cNvSpPr>
          <p:nvPr>
            <p:ph type="title"/>
          </p:nvPr>
        </p:nvSpPr>
        <p:spPr/>
        <p:txBody>
          <a:bodyPr/>
          <a:lstStyle/>
          <a:p>
            <a:r>
              <a:rPr lang="en-US" dirty="0" smtClean="0"/>
              <a:t>Policy and organizational risks</a:t>
            </a:r>
            <a:endParaRPr lang="en-US" dirty="0"/>
          </a:p>
        </p:txBody>
      </p:sp>
    </p:spTree>
    <p:extLst>
      <p:ext uri="{BB962C8B-B14F-4D97-AF65-F5344CB8AC3E}">
        <p14:creationId xmlns:p14="http://schemas.microsoft.com/office/powerpoint/2010/main" val="31666876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362200"/>
            <a:ext cx="8305799" cy="4038600"/>
          </a:xfrm>
        </p:spPr>
        <p:txBody>
          <a:bodyPr/>
          <a:lstStyle/>
          <a:p>
            <a:r>
              <a:rPr lang="en-US" b="1" dirty="0" smtClean="0">
                <a:solidFill>
                  <a:srgbClr val="C00000"/>
                </a:solidFill>
              </a:rPr>
              <a:t>Data Loss (Data Leakage) :</a:t>
            </a:r>
            <a:r>
              <a:rPr lang="en-US" dirty="0" smtClean="0"/>
              <a:t> It is a </a:t>
            </a:r>
            <a:r>
              <a:rPr lang="en-US" dirty="0"/>
              <a:t> the process in which data is being deleted, corrupted, and unreadable by a user, software, or application</a:t>
            </a:r>
            <a:r>
              <a:rPr lang="en-US" dirty="0" smtClean="0"/>
              <a:t>.</a:t>
            </a:r>
          </a:p>
          <a:p>
            <a:r>
              <a:rPr lang="en-US" dirty="0" smtClean="0"/>
              <a:t>Data </a:t>
            </a:r>
            <a:r>
              <a:rPr lang="en-US" dirty="0"/>
              <a:t>loss occurs when our sensitive data is somebody else's hands, </a:t>
            </a:r>
            <a:endParaRPr lang="en-US" dirty="0" smtClean="0"/>
          </a:p>
          <a:p>
            <a:r>
              <a:rPr lang="en-US" dirty="0" smtClean="0"/>
              <a:t>one </a:t>
            </a:r>
            <a:r>
              <a:rPr lang="en-US" dirty="0"/>
              <a:t>or more data elements can not be utilized by the data owner</a:t>
            </a:r>
            <a:r>
              <a:rPr lang="en-US" dirty="0" smtClean="0"/>
              <a:t>,</a:t>
            </a:r>
          </a:p>
          <a:p>
            <a:r>
              <a:rPr lang="en-US" dirty="0" smtClean="0"/>
              <a:t>hard </a:t>
            </a:r>
            <a:r>
              <a:rPr lang="en-US" dirty="0"/>
              <a:t>disk is not working properly, </a:t>
            </a:r>
            <a:endParaRPr lang="en-US" dirty="0" smtClean="0"/>
          </a:p>
          <a:p>
            <a:r>
              <a:rPr lang="en-US" dirty="0" smtClean="0"/>
              <a:t>and </a:t>
            </a:r>
            <a:r>
              <a:rPr lang="en-US" dirty="0"/>
              <a:t>software is not updated.</a:t>
            </a:r>
          </a:p>
        </p:txBody>
      </p:sp>
      <p:sp>
        <p:nvSpPr>
          <p:cNvPr id="3" name="Title 2"/>
          <p:cNvSpPr>
            <a:spLocks noGrp="1"/>
          </p:cNvSpPr>
          <p:nvPr>
            <p:ph type="title"/>
          </p:nvPr>
        </p:nvSpPr>
        <p:spPr/>
        <p:txBody>
          <a:bodyPr>
            <a:normAutofit fontScale="90000"/>
          </a:bodyPr>
          <a:lstStyle/>
          <a:p>
            <a:r>
              <a:rPr lang="en-US" b="1" dirty="0"/>
              <a:t>Security Risks of Cloud </a:t>
            </a:r>
            <a:r>
              <a:rPr lang="en-US" b="1" dirty="0" smtClean="0"/>
              <a:t>Computing</a:t>
            </a:r>
            <a:endParaRPr lang="en-US" b="1" dirty="0"/>
          </a:p>
        </p:txBody>
      </p:sp>
    </p:spTree>
    <p:extLst>
      <p:ext uri="{BB962C8B-B14F-4D97-AF65-F5344CB8AC3E}">
        <p14:creationId xmlns:p14="http://schemas.microsoft.com/office/powerpoint/2010/main" val="39268647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057400"/>
            <a:ext cx="8610599" cy="4572000"/>
          </a:xfrm>
        </p:spPr>
        <p:txBody>
          <a:bodyPr/>
          <a:lstStyle/>
          <a:p>
            <a:r>
              <a:rPr lang="en-US" b="1" dirty="0" smtClean="0"/>
              <a:t>Cloud Provider Acquisition</a:t>
            </a:r>
          </a:p>
          <a:p>
            <a:r>
              <a:rPr lang="en-US" dirty="0" smtClean="0"/>
              <a:t>Acquisition </a:t>
            </a:r>
            <a:r>
              <a:rPr lang="en-US" dirty="0"/>
              <a:t>of the cloud provider could increase the likelihood of a strategic shift and may put non-binding agreements at risk (e.g., software interfaces, security investments, non-contractual security controls). </a:t>
            </a:r>
            <a:endParaRPr lang="en-US" b="1" dirty="0"/>
          </a:p>
        </p:txBody>
      </p:sp>
      <p:sp>
        <p:nvSpPr>
          <p:cNvPr id="3" name="Title 2"/>
          <p:cNvSpPr>
            <a:spLocks noGrp="1"/>
          </p:cNvSpPr>
          <p:nvPr>
            <p:ph type="title"/>
          </p:nvPr>
        </p:nvSpPr>
        <p:spPr/>
        <p:txBody>
          <a:bodyPr/>
          <a:lstStyle/>
          <a:p>
            <a:r>
              <a:rPr lang="en-US" dirty="0" smtClean="0"/>
              <a:t>Policy and organizational risks</a:t>
            </a:r>
            <a:endParaRPr lang="en-US" dirty="0"/>
          </a:p>
        </p:txBody>
      </p:sp>
    </p:spTree>
    <p:extLst>
      <p:ext uri="{BB962C8B-B14F-4D97-AF65-F5344CB8AC3E}">
        <p14:creationId xmlns:p14="http://schemas.microsoft.com/office/powerpoint/2010/main" val="39833838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057400"/>
            <a:ext cx="8610599" cy="4572000"/>
          </a:xfrm>
        </p:spPr>
        <p:txBody>
          <a:bodyPr>
            <a:normAutofit fontScale="92500"/>
          </a:bodyPr>
          <a:lstStyle/>
          <a:p>
            <a:r>
              <a:rPr lang="en-US" b="1" dirty="0" smtClean="0"/>
              <a:t>Supply Chain Failure</a:t>
            </a:r>
          </a:p>
          <a:p>
            <a:r>
              <a:rPr lang="en-US" dirty="0" smtClean="0"/>
              <a:t>A </a:t>
            </a:r>
            <a:r>
              <a:rPr lang="en-US" dirty="0"/>
              <a:t>cloud computing provider can outsource certain </a:t>
            </a:r>
            <a:r>
              <a:rPr lang="en-US" dirty="0" err="1"/>
              <a:t>specialised</a:t>
            </a:r>
            <a:r>
              <a:rPr lang="en-US" dirty="0"/>
              <a:t> tasks of its ‘production’ chain to third parties. </a:t>
            </a:r>
            <a:endParaRPr lang="en-US" dirty="0" smtClean="0"/>
          </a:p>
          <a:p>
            <a:r>
              <a:rPr lang="en-US" dirty="0" smtClean="0"/>
              <a:t>In </a:t>
            </a:r>
            <a:r>
              <a:rPr lang="en-US" dirty="0"/>
              <a:t>such a situation the level of security of the cloud provider may depend on the level of security of each one of the links and the level of dependency of the cloud provider on the third party. </a:t>
            </a:r>
            <a:endParaRPr lang="en-US" dirty="0" smtClean="0"/>
          </a:p>
          <a:p>
            <a:r>
              <a:rPr lang="en-US" dirty="0" smtClean="0"/>
              <a:t>Any </a:t>
            </a:r>
            <a:r>
              <a:rPr lang="en-US" dirty="0"/>
              <a:t>interruption or corruption in the chain or a lack of coordination of responsibilities between all the parties involved can lead to: </a:t>
            </a:r>
            <a:endParaRPr lang="en-US" dirty="0" smtClean="0"/>
          </a:p>
          <a:p>
            <a:r>
              <a:rPr lang="en-US" dirty="0" smtClean="0"/>
              <a:t>unavailability </a:t>
            </a:r>
            <a:r>
              <a:rPr lang="en-US" dirty="0"/>
              <a:t>of services, loss of data confidentiality, integrity and availability, economic and reputational losses due to failure to meet customer demand, violation of SLA, cascading service failure, etc. </a:t>
            </a:r>
            <a:endParaRPr lang="en-US" b="1" dirty="0"/>
          </a:p>
        </p:txBody>
      </p:sp>
      <p:sp>
        <p:nvSpPr>
          <p:cNvPr id="3" name="Title 2"/>
          <p:cNvSpPr>
            <a:spLocks noGrp="1"/>
          </p:cNvSpPr>
          <p:nvPr>
            <p:ph type="title"/>
          </p:nvPr>
        </p:nvSpPr>
        <p:spPr/>
        <p:txBody>
          <a:bodyPr/>
          <a:lstStyle/>
          <a:p>
            <a:r>
              <a:rPr lang="en-US" dirty="0" smtClean="0"/>
              <a:t>Policy and organizational risks</a:t>
            </a:r>
            <a:endParaRPr lang="en-US" dirty="0"/>
          </a:p>
        </p:txBody>
      </p:sp>
    </p:spTree>
    <p:extLst>
      <p:ext uri="{BB962C8B-B14F-4D97-AF65-F5344CB8AC3E}">
        <p14:creationId xmlns:p14="http://schemas.microsoft.com/office/powerpoint/2010/main" val="1266346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057400"/>
            <a:ext cx="8610599" cy="4572000"/>
          </a:xfrm>
        </p:spPr>
        <p:txBody>
          <a:bodyPr>
            <a:normAutofit fontScale="92500" lnSpcReduction="10000"/>
          </a:bodyPr>
          <a:lstStyle/>
          <a:p>
            <a:r>
              <a:rPr lang="en-US" b="1" dirty="0"/>
              <a:t>RESOURCE EXHAUSTION (UNDER OR OVER PROVISIONING) </a:t>
            </a:r>
            <a:endParaRPr lang="en-US" b="1" dirty="0" smtClean="0"/>
          </a:p>
          <a:p>
            <a:r>
              <a:rPr lang="en-US" dirty="0"/>
              <a:t>Inability to provide additional capacity to a customer: MEDIUM 	</a:t>
            </a:r>
            <a:r>
              <a:rPr lang="en-US" dirty="0" smtClean="0"/>
              <a:t>Comparative</a:t>
            </a:r>
            <a:r>
              <a:rPr lang="en-US" dirty="0"/>
              <a:t>	</a:t>
            </a:r>
          </a:p>
          <a:p>
            <a:r>
              <a:rPr lang="en-US" dirty="0" smtClean="0"/>
              <a:t>Inability </a:t>
            </a:r>
            <a:r>
              <a:rPr lang="en-US" dirty="0"/>
              <a:t>to provide current agreed capacity </a:t>
            </a:r>
            <a:r>
              <a:rPr lang="en-US" dirty="0" smtClean="0"/>
              <a:t>level</a:t>
            </a:r>
            <a:endParaRPr lang="en-US" dirty="0"/>
          </a:p>
          <a:p>
            <a:endParaRPr lang="en-US" dirty="0"/>
          </a:p>
          <a:p>
            <a:r>
              <a:rPr lang="en-US" dirty="0"/>
              <a:t>Service unavailability: failure in certain highly specific application scenarios which use a particular resource very </a:t>
            </a:r>
            <a:r>
              <a:rPr lang="en-US" dirty="0" smtClean="0"/>
              <a:t>intensively</a:t>
            </a:r>
            <a:endParaRPr lang="en-US" dirty="0"/>
          </a:p>
          <a:p>
            <a:r>
              <a:rPr lang="en-US" dirty="0" smtClean="0"/>
              <a:t>Access </a:t>
            </a:r>
            <a:r>
              <a:rPr lang="en-US" dirty="0"/>
              <a:t>control compromised: in some cases it may be possible to force a system to ‘fail open’ in the event of resource </a:t>
            </a:r>
            <a:r>
              <a:rPr lang="en-US" dirty="0" smtClean="0"/>
              <a:t>exhaustion</a:t>
            </a:r>
          </a:p>
          <a:p>
            <a:r>
              <a:rPr lang="en-US" dirty="0" smtClean="0"/>
              <a:t>Economic </a:t>
            </a:r>
            <a:r>
              <a:rPr lang="en-US" dirty="0"/>
              <a:t>and reputational losses: due to failure to meet customer demand. </a:t>
            </a:r>
          </a:p>
          <a:p>
            <a:r>
              <a:rPr lang="en-US" dirty="0" smtClean="0"/>
              <a:t>Infrastructure </a:t>
            </a:r>
            <a:r>
              <a:rPr lang="en-US" dirty="0"/>
              <a:t>oversize: excessive provisioning leading to economic losses and loss of profitability. </a:t>
            </a:r>
          </a:p>
          <a:p>
            <a:endParaRPr lang="en-US" dirty="0"/>
          </a:p>
          <a:p>
            <a:endParaRPr lang="en-US" b="1" dirty="0"/>
          </a:p>
        </p:txBody>
      </p:sp>
      <p:sp>
        <p:nvSpPr>
          <p:cNvPr id="3" name="Title 2"/>
          <p:cNvSpPr>
            <a:spLocks noGrp="1"/>
          </p:cNvSpPr>
          <p:nvPr>
            <p:ph type="title"/>
          </p:nvPr>
        </p:nvSpPr>
        <p:spPr/>
        <p:txBody>
          <a:bodyPr/>
          <a:lstStyle/>
          <a:p>
            <a:r>
              <a:rPr lang="en-US" b="1" dirty="0" smtClean="0"/>
              <a:t>Technical Risk</a:t>
            </a:r>
            <a:endParaRPr lang="en-US" b="1" dirty="0"/>
          </a:p>
        </p:txBody>
      </p:sp>
    </p:spTree>
    <p:extLst>
      <p:ext uri="{BB962C8B-B14F-4D97-AF65-F5344CB8AC3E}">
        <p14:creationId xmlns:p14="http://schemas.microsoft.com/office/powerpoint/2010/main" val="12658990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057400"/>
            <a:ext cx="8610599" cy="4572000"/>
          </a:xfrm>
        </p:spPr>
        <p:txBody>
          <a:bodyPr>
            <a:normAutofit/>
          </a:bodyPr>
          <a:lstStyle/>
          <a:p>
            <a:r>
              <a:rPr lang="en-US" b="1" dirty="0" smtClean="0"/>
              <a:t>ISOLATION FAILURE</a:t>
            </a:r>
          </a:p>
          <a:p>
            <a:r>
              <a:rPr lang="en-US" dirty="0"/>
              <a:t>Multi-tenancy and shared resources are two of the defining characteristics of cloud computing environments. </a:t>
            </a:r>
            <a:endParaRPr lang="en-US" dirty="0" smtClean="0"/>
          </a:p>
          <a:p>
            <a:r>
              <a:rPr lang="en-US" dirty="0" smtClean="0"/>
              <a:t>Computing </a:t>
            </a:r>
            <a:r>
              <a:rPr lang="en-US" dirty="0"/>
              <a:t>capacity, storage, and network are shared between multiple users. </a:t>
            </a:r>
          </a:p>
          <a:p>
            <a:r>
              <a:rPr lang="en-US" dirty="0"/>
              <a:t>This class of risks includes the failure of mechanisms separating storage, memory, routing, and even reputation between different tenants of the shared infrastructure (e.g., so-called guest-hopping attacks, SQL injection attacks exposing multiple customers’ data stored in the same table, and side channel attacks). </a:t>
            </a:r>
            <a:endParaRPr lang="en-US" b="1" dirty="0" smtClean="0"/>
          </a:p>
          <a:p>
            <a:endParaRPr lang="en-US" dirty="0"/>
          </a:p>
        </p:txBody>
      </p:sp>
      <p:sp>
        <p:nvSpPr>
          <p:cNvPr id="3" name="Title 2"/>
          <p:cNvSpPr>
            <a:spLocks noGrp="1"/>
          </p:cNvSpPr>
          <p:nvPr>
            <p:ph type="title"/>
          </p:nvPr>
        </p:nvSpPr>
        <p:spPr/>
        <p:txBody>
          <a:bodyPr/>
          <a:lstStyle/>
          <a:p>
            <a:r>
              <a:rPr lang="en-US" b="1" dirty="0" smtClean="0"/>
              <a:t>Technical Risk</a:t>
            </a:r>
            <a:endParaRPr lang="en-US" b="1" dirty="0"/>
          </a:p>
        </p:txBody>
      </p:sp>
    </p:spTree>
    <p:extLst>
      <p:ext uri="{BB962C8B-B14F-4D97-AF65-F5344CB8AC3E}">
        <p14:creationId xmlns:p14="http://schemas.microsoft.com/office/powerpoint/2010/main" val="37031816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057400"/>
            <a:ext cx="8610599" cy="4572000"/>
          </a:xfrm>
        </p:spPr>
        <p:txBody>
          <a:bodyPr>
            <a:normAutofit/>
          </a:bodyPr>
          <a:lstStyle/>
          <a:p>
            <a:r>
              <a:rPr lang="en-US" b="1" dirty="0"/>
              <a:t>CLOUD PROVIDER MALICIOUS INSIDER - ABUSE OF HIGH PRIVILEGE ROLES </a:t>
            </a:r>
            <a:endParaRPr lang="en-US" b="1" dirty="0" smtClean="0"/>
          </a:p>
          <a:p>
            <a:r>
              <a:rPr lang="en-US" dirty="0"/>
              <a:t>The malicious activities of an insider could potentially have an impact on: the confidentiality, integrity and availability of all kind of data, IP, all kind of services and therefore indirectly on the organization’s reputation, customer trust and the experiences of employees. </a:t>
            </a:r>
          </a:p>
        </p:txBody>
      </p:sp>
      <p:sp>
        <p:nvSpPr>
          <p:cNvPr id="3" name="Title 2"/>
          <p:cNvSpPr>
            <a:spLocks noGrp="1"/>
          </p:cNvSpPr>
          <p:nvPr>
            <p:ph type="title"/>
          </p:nvPr>
        </p:nvSpPr>
        <p:spPr/>
        <p:txBody>
          <a:bodyPr/>
          <a:lstStyle/>
          <a:p>
            <a:r>
              <a:rPr lang="en-US" b="1" dirty="0" smtClean="0"/>
              <a:t>Technical Risk</a:t>
            </a:r>
            <a:endParaRPr lang="en-US" b="1" dirty="0"/>
          </a:p>
        </p:txBody>
      </p:sp>
    </p:spTree>
    <p:extLst>
      <p:ext uri="{BB962C8B-B14F-4D97-AF65-F5344CB8AC3E}">
        <p14:creationId xmlns:p14="http://schemas.microsoft.com/office/powerpoint/2010/main" val="28317547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057400"/>
            <a:ext cx="8610599" cy="4572000"/>
          </a:xfrm>
        </p:spPr>
        <p:txBody>
          <a:bodyPr>
            <a:normAutofit/>
          </a:bodyPr>
          <a:lstStyle/>
          <a:p>
            <a:r>
              <a:rPr lang="en-US" b="1" dirty="0"/>
              <a:t>MANAGEMENT INTERFACE COMPROMISE (MANIPULATION, AVAILABILITY OF INFRASTRUCTURE) </a:t>
            </a:r>
            <a:endParaRPr lang="en-US" b="1" dirty="0" smtClean="0"/>
          </a:p>
          <a:p>
            <a:r>
              <a:rPr lang="en-US" dirty="0"/>
              <a:t>The customer management interfaces of public cloud providers are Internet accessible and mediate access to larger sets of resources (than traditional hosting providers) </a:t>
            </a:r>
            <a:endParaRPr lang="en-US" dirty="0" smtClean="0"/>
          </a:p>
          <a:p>
            <a:r>
              <a:rPr lang="en-US" dirty="0" smtClean="0"/>
              <a:t>and </a:t>
            </a:r>
            <a:r>
              <a:rPr lang="en-US" dirty="0"/>
              <a:t>therefore pose an increased risk especially when combined with remote access and web browser vulnerabilities. </a:t>
            </a:r>
            <a:endParaRPr lang="en-US" b="1" dirty="0" smtClean="0"/>
          </a:p>
          <a:p>
            <a:endParaRPr lang="en-US" dirty="0"/>
          </a:p>
        </p:txBody>
      </p:sp>
      <p:sp>
        <p:nvSpPr>
          <p:cNvPr id="3" name="Title 2"/>
          <p:cNvSpPr>
            <a:spLocks noGrp="1"/>
          </p:cNvSpPr>
          <p:nvPr>
            <p:ph type="title"/>
          </p:nvPr>
        </p:nvSpPr>
        <p:spPr/>
        <p:txBody>
          <a:bodyPr/>
          <a:lstStyle/>
          <a:p>
            <a:r>
              <a:rPr lang="en-US" b="1" dirty="0" smtClean="0"/>
              <a:t>Technical Risk</a:t>
            </a:r>
            <a:endParaRPr lang="en-US" b="1" dirty="0"/>
          </a:p>
        </p:txBody>
      </p:sp>
    </p:spTree>
    <p:extLst>
      <p:ext uri="{BB962C8B-B14F-4D97-AF65-F5344CB8AC3E}">
        <p14:creationId xmlns:p14="http://schemas.microsoft.com/office/powerpoint/2010/main" val="677732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057400"/>
            <a:ext cx="8610599" cy="4572000"/>
          </a:xfrm>
        </p:spPr>
        <p:txBody>
          <a:bodyPr>
            <a:normAutofit fontScale="92500"/>
          </a:bodyPr>
          <a:lstStyle/>
          <a:p>
            <a:r>
              <a:rPr lang="en-US" b="1" dirty="0"/>
              <a:t>INTERCEPTING DATA IN TRANSIT </a:t>
            </a:r>
            <a:endParaRPr lang="en-US" b="1" dirty="0" smtClean="0"/>
          </a:p>
          <a:p>
            <a:r>
              <a:rPr lang="en-US" dirty="0"/>
              <a:t>Cloud computing, being a distributed architecture, implies more data in transit than traditional infrastructures. </a:t>
            </a:r>
            <a:endParaRPr lang="en-US" dirty="0" smtClean="0"/>
          </a:p>
          <a:p>
            <a:r>
              <a:rPr lang="en-US" dirty="0" smtClean="0"/>
              <a:t>For </a:t>
            </a:r>
            <a:r>
              <a:rPr lang="en-US" dirty="0"/>
              <a:t>example, data must be transferred in order to </a:t>
            </a:r>
            <a:r>
              <a:rPr lang="en-US" dirty="0" err="1"/>
              <a:t>synchronise</a:t>
            </a:r>
            <a:r>
              <a:rPr lang="en-US" dirty="0"/>
              <a:t> multiple distributed machine images, images distributed across multiple physical machines, between cloud infrastructure and remote web clients, etc. </a:t>
            </a:r>
            <a:endParaRPr lang="en-US" dirty="0" smtClean="0"/>
          </a:p>
          <a:p>
            <a:r>
              <a:rPr lang="en-US" dirty="0" smtClean="0"/>
              <a:t>Furthermore</a:t>
            </a:r>
            <a:r>
              <a:rPr lang="en-US" dirty="0"/>
              <a:t>, most use of data-</a:t>
            </a:r>
            <a:r>
              <a:rPr lang="en-US" dirty="0" err="1"/>
              <a:t>centre</a:t>
            </a:r>
            <a:r>
              <a:rPr lang="en-US" dirty="0"/>
              <a:t> </a:t>
            </a:r>
            <a:r>
              <a:rPr lang="en-US" dirty="0" err="1"/>
              <a:t>hostedting</a:t>
            </a:r>
            <a:r>
              <a:rPr lang="en-US" dirty="0"/>
              <a:t> is </a:t>
            </a:r>
            <a:r>
              <a:rPr lang="en-US" dirty="0" err="1"/>
              <a:t>isimplemented</a:t>
            </a:r>
            <a:r>
              <a:rPr lang="en-US" dirty="0"/>
              <a:t> using a secure VPN-like connection environment, a practice not always followed in the cloud context. </a:t>
            </a:r>
          </a:p>
          <a:p>
            <a:r>
              <a:rPr lang="en-US" dirty="0"/>
              <a:t>Sniffing, spoofing, man-in–the-middle attacks, side channel and replay attacks should be considered as possible threat sources. </a:t>
            </a:r>
            <a:endParaRPr lang="en-US" dirty="0"/>
          </a:p>
        </p:txBody>
      </p:sp>
      <p:sp>
        <p:nvSpPr>
          <p:cNvPr id="3" name="Title 2"/>
          <p:cNvSpPr>
            <a:spLocks noGrp="1"/>
          </p:cNvSpPr>
          <p:nvPr>
            <p:ph type="title"/>
          </p:nvPr>
        </p:nvSpPr>
        <p:spPr/>
        <p:txBody>
          <a:bodyPr/>
          <a:lstStyle/>
          <a:p>
            <a:r>
              <a:rPr lang="en-US" b="1" dirty="0" smtClean="0"/>
              <a:t>Technical Risk</a:t>
            </a:r>
            <a:endParaRPr lang="en-US" b="1" dirty="0"/>
          </a:p>
        </p:txBody>
      </p:sp>
    </p:spTree>
    <p:extLst>
      <p:ext uri="{BB962C8B-B14F-4D97-AF65-F5344CB8AC3E}">
        <p14:creationId xmlns:p14="http://schemas.microsoft.com/office/powerpoint/2010/main" val="1238467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057400"/>
            <a:ext cx="8610599" cy="4572000"/>
          </a:xfrm>
        </p:spPr>
        <p:txBody>
          <a:bodyPr>
            <a:normAutofit fontScale="85000" lnSpcReduction="20000"/>
          </a:bodyPr>
          <a:lstStyle/>
          <a:p>
            <a:r>
              <a:rPr lang="en-US" b="1" dirty="0"/>
              <a:t>DATA </a:t>
            </a:r>
            <a:r>
              <a:rPr lang="en-US" b="1" dirty="0" smtClean="0"/>
              <a:t>LEAKAGE </a:t>
            </a:r>
            <a:r>
              <a:rPr lang="en-US" b="1" dirty="0"/>
              <a:t>ON UP/DOWNLOAD, INTRA-CLOUD </a:t>
            </a:r>
            <a:endParaRPr lang="en-US" b="1" dirty="0" smtClean="0"/>
          </a:p>
          <a:p>
            <a:r>
              <a:rPr lang="en-US" dirty="0"/>
              <a:t>This is the same as the previous risk, but applies to the transfer of data between the cloud provider and the cloud customer. </a:t>
            </a:r>
            <a:endParaRPr lang="en-US" dirty="0" smtClean="0"/>
          </a:p>
          <a:p>
            <a:endParaRPr lang="en-US" dirty="0"/>
          </a:p>
          <a:p>
            <a:r>
              <a:rPr lang="en-US" b="1" dirty="0"/>
              <a:t>INSECURE OR INEFFECTIVE DELETION OF DATA </a:t>
            </a:r>
            <a:endParaRPr lang="en-US" b="1" dirty="0" smtClean="0"/>
          </a:p>
          <a:p>
            <a:r>
              <a:rPr lang="en-US" dirty="0"/>
              <a:t>Whenever a provider is changed, resources are scaled down, physical hardware is reallocated, </a:t>
            </a:r>
            <a:r>
              <a:rPr lang="en-US" dirty="0" err="1"/>
              <a:t>etc</a:t>
            </a:r>
            <a:r>
              <a:rPr lang="en-US" dirty="0"/>
              <a:t>, data may be available beyond the lifetime specified in the security policy. </a:t>
            </a:r>
            <a:endParaRPr lang="en-US" dirty="0" smtClean="0"/>
          </a:p>
          <a:p>
            <a:r>
              <a:rPr lang="en-US" dirty="0" smtClean="0"/>
              <a:t>It </a:t>
            </a:r>
            <a:r>
              <a:rPr lang="en-US" dirty="0"/>
              <a:t>may be impossible to carry out the procedures specified by the security policy, since full data deletion is only possible by destroying a disk which also stores data from other clients</a:t>
            </a:r>
            <a:r>
              <a:rPr lang="en-US" dirty="0" smtClean="0"/>
              <a:t>.</a:t>
            </a:r>
          </a:p>
          <a:p>
            <a:r>
              <a:rPr lang="en-US" dirty="0" smtClean="0"/>
              <a:t>When </a:t>
            </a:r>
            <a:r>
              <a:rPr lang="en-US" dirty="0"/>
              <a:t>a request to delete a cloud resource is made, this may not result in true wiping of the data (as with most operating systems). </a:t>
            </a:r>
            <a:endParaRPr lang="en-US" dirty="0" smtClean="0"/>
          </a:p>
          <a:p>
            <a:r>
              <a:rPr lang="en-US" dirty="0" smtClean="0"/>
              <a:t>Where </a:t>
            </a:r>
            <a:r>
              <a:rPr lang="en-US" dirty="0"/>
              <a:t>true data wiping is required, special procedures must be followed and this may not be supported by the standard API (or at all). </a:t>
            </a:r>
            <a:endParaRPr lang="en-US" dirty="0"/>
          </a:p>
        </p:txBody>
      </p:sp>
      <p:sp>
        <p:nvSpPr>
          <p:cNvPr id="3" name="Title 2"/>
          <p:cNvSpPr>
            <a:spLocks noGrp="1"/>
          </p:cNvSpPr>
          <p:nvPr>
            <p:ph type="title"/>
          </p:nvPr>
        </p:nvSpPr>
        <p:spPr/>
        <p:txBody>
          <a:bodyPr/>
          <a:lstStyle/>
          <a:p>
            <a:r>
              <a:rPr lang="en-US" b="1" dirty="0" smtClean="0"/>
              <a:t>Technical Risk</a:t>
            </a:r>
            <a:endParaRPr lang="en-US" b="1" dirty="0"/>
          </a:p>
        </p:txBody>
      </p:sp>
    </p:spTree>
    <p:extLst>
      <p:ext uri="{BB962C8B-B14F-4D97-AF65-F5344CB8AC3E}">
        <p14:creationId xmlns:p14="http://schemas.microsoft.com/office/powerpoint/2010/main" val="24902853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057400"/>
            <a:ext cx="8610599" cy="4572000"/>
          </a:xfrm>
        </p:spPr>
        <p:txBody>
          <a:bodyPr>
            <a:normAutofit fontScale="77500" lnSpcReduction="20000"/>
          </a:bodyPr>
          <a:lstStyle/>
          <a:p>
            <a:r>
              <a:rPr lang="en-US" b="1" dirty="0"/>
              <a:t>DISTRIBUTED DENIAL OF SERVICE (DDOS) </a:t>
            </a:r>
            <a:endParaRPr lang="en-US" b="1" dirty="0" smtClean="0"/>
          </a:p>
          <a:p>
            <a:r>
              <a:rPr lang="en-US" dirty="0" smtClean="0"/>
              <a:t>There </a:t>
            </a:r>
            <a:r>
              <a:rPr lang="en-US" dirty="0"/>
              <a:t>are several different scenarios in which a cloud customer's resources may be used by other parties in a malicious way that has an economic impact: </a:t>
            </a:r>
          </a:p>
          <a:p>
            <a:pPr>
              <a:buFont typeface="Arial" pitchFamily="34" charset="0"/>
              <a:buChar char="•"/>
            </a:pPr>
            <a:r>
              <a:rPr lang="en-US" dirty="0" smtClean="0"/>
              <a:t>Identity </a:t>
            </a:r>
            <a:r>
              <a:rPr lang="en-US" dirty="0"/>
              <a:t>theft: an attacker uses an account and uses the customer's resources for his own gain or in order to damage the customer economically. </a:t>
            </a:r>
          </a:p>
          <a:p>
            <a:pPr>
              <a:buFont typeface="Arial" pitchFamily="34" charset="0"/>
              <a:buChar char="•"/>
            </a:pPr>
            <a:endParaRPr lang="en-US" dirty="0" smtClean="0"/>
          </a:p>
          <a:p>
            <a:pPr>
              <a:buFont typeface="Arial" pitchFamily="34" charset="0"/>
              <a:buChar char="•"/>
            </a:pPr>
            <a:r>
              <a:rPr lang="en-US" dirty="0" smtClean="0"/>
              <a:t> </a:t>
            </a:r>
            <a:r>
              <a:rPr lang="en-US" dirty="0"/>
              <a:t>The CC has not set effective limits on the use of paid resources and experiences unexpected loads on these resources through no malicious actions. </a:t>
            </a:r>
          </a:p>
          <a:p>
            <a:pPr>
              <a:buFont typeface="Arial" pitchFamily="34" charset="0"/>
              <a:buChar char="•"/>
            </a:pPr>
            <a:endParaRPr lang="en-US" dirty="0" smtClean="0"/>
          </a:p>
          <a:p>
            <a:pPr>
              <a:buFont typeface="Arial" pitchFamily="34" charset="0"/>
              <a:buChar char="•"/>
            </a:pPr>
            <a:r>
              <a:rPr lang="en-US" dirty="0" smtClean="0"/>
              <a:t> </a:t>
            </a:r>
            <a:r>
              <a:rPr lang="en-US" dirty="0"/>
              <a:t>An attacker uses a public channel to use up the customer's metered resources - for example, where the customer pays per HTTP request, a </a:t>
            </a:r>
            <a:r>
              <a:rPr lang="en-US" dirty="0" err="1"/>
              <a:t>DDoS</a:t>
            </a:r>
            <a:r>
              <a:rPr lang="en-US" dirty="0"/>
              <a:t> attack can have this effect. </a:t>
            </a:r>
          </a:p>
          <a:p>
            <a:pPr>
              <a:buFont typeface="Arial" pitchFamily="34" charset="0"/>
              <a:buChar char="•"/>
            </a:pPr>
            <a:endParaRPr lang="en-US" b="1" dirty="0" smtClean="0"/>
          </a:p>
          <a:p>
            <a:pPr>
              <a:buFont typeface="Arial" pitchFamily="34" charset="0"/>
              <a:buChar char="•"/>
            </a:pPr>
            <a:r>
              <a:rPr lang="en-US" b="1" dirty="0" smtClean="0"/>
              <a:t>ECONOMIC </a:t>
            </a:r>
            <a:r>
              <a:rPr lang="en-US" b="1" dirty="0"/>
              <a:t>DENIAL OF SERVICE (EDOS) </a:t>
            </a:r>
          </a:p>
          <a:p>
            <a:r>
              <a:rPr lang="en-US" dirty="0" err="1" smtClean="0"/>
              <a:t>EDoS</a:t>
            </a:r>
            <a:r>
              <a:rPr lang="en-US" dirty="0" smtClean="0"/>
              <a:t> </a:t>
            </a:r>
            <a:r>
              <a:rPr lang="en-US" dirty="0"/>
              <a:t>destroys economic resources; the worst case scenario would be the bankruptcy of the customer or a serious economic impact. </a:t>
            </a:r>
            <a:endParaRPr lang="en-US" dirty="0"/>
          </a:p>
        </p:txBody>
      </p:sp>
      <p:sp>
        <p:nvSpPr>
          <p:cNvPr id="3" name="Title 2"/>
          <p:cNvSpPr>
            <a:spLocks noGrp="1"/>
          </p:cNvSpPr>
          <p:nvPr>
            <p:ph type="title"/>
          </p:nvPr>
        </p:nvSpPr>
        <p:spPr/>
        <p:txBody>
          <a:bodyPr/>
          <a:lstStyle/>
          <a:p>
            <a:r>
              <a:rPr lang="en-US" b="1" dirty="0" smtClean="0"/>
              <a:t>Technical Risk</a:t>
            </a:r>
            <a:endParaRPr lang="en-US" b="1" dirty="0"/>
          </a:p>
        </p:txBody>
      </p:sp>
    </p:spTree>
    <p:extLst>
      <p:ext uri="{BB962C8B-B14F-4D97-AF65-F5344CB8AC3E}">
        <p14:creationId xmlns:p14="http://schemas.microsoft.com/office/powerpoint/2010/main" val="27800359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057400"/>
            <a:ext cx="8610599" cy="4572000"/>
          </a:xfrm>
        </p:spPr>
        <p:txBody>
          <a:bodyPr>
            <a:normAutofit lnSpcReduction="10000"/>
          </a:bodyPr>
          <a:lstStyle/>
          <a:p>
            <a:r>
              <a:rPr lang="en-US" b="1" dirty="0"/>
              <a:t>LOSS OF ENCRYPTION KEYS </a:t>
            </a:r>
            <a:endParaRPr lang="en-US" b="1" dirty="0" smtClean="0"/>
          </a:p>
          <a:p>
            <a:r>
              <a:rPr lang="en-US" dirty="0"/>
              <a:t>This includes disclosure of secret keys (SSL, file encryption, customer private keys, </a:t>
            </a:r>
            <a:r>
              <a:rPr lang="en-US" dirty="0" err="1"/>
              <a:t>etc</a:t>
            </a:r>
            <a:r>
              <a:rPr lang="en-US" dirty="0"/>
              <a:t>) or passwords to malicious parties, the loss or corruption of those keys, or their </a:t>
            </a:r>
            <a:r>
              <a:rPr lang="en-US" dirty="0" err="1"/>
              <a:t>unauthorised</a:t>
            </a:r>
            <a:r>
              <a:rPr lang="en-US" dirty="0"/>
              <a:t> use for authentication and non-repudiation (digital signature). </a:t>
            </a:r>
            <a:endParaRPr lang="en-US" dirty="0" smtClean="0"/>
          </a:p>
          <a:p>
            <a:r>
              <a:rPr lang="en-US" b="1" dirty="0"/>
              <a:t>UNDERTAKING MALICIOUS PROBES OR </a:t>
            </a:r>
            <a:r>
              <a:rPr lang="en-US" b="1" dirty="0" smtClean="0"/>
              <a:t>SCANS</a:t>
            </a:r>
          </a:p>
          <a:p>
            <a:r>
              <a:rPr lang="en-US" dirty="0"/>
              <a:t>Malicious probes or scanning, as well as network mapping, are indirect threats to the assets being considered. </a:t>
            </a:r>
            <a:endParaRPr lang="en-US" dirty="0" smtClean="0"/>
          </a:p>
          <a:p>
            <a:r>
              <a:rPr lang="en-US" dirty="0" smtClean="0"/>
              <a:t>They </a:t>
            </a:r>
            <a:r>
              <a:rPr lang="en-US" dirty="0"/>
              <a:t>can be used to collect information in the context of a hacking attempt</a:t>
            </a:r>
            <a:r>
              <a:rPr lang="en-US" dirty="0" smtClean="0"/>
              <a:t>.</a:t>
            </a:r>
          </a:p>
          <a:p>
            <a:r>
              <a:rPr lang="en-US" dirty="0" smtClean="0"/>
              <a:t> </a:t>
            </a:r>
            <a:r>
              <a:rPr lang="en-US" dirty="0"/>
              <a:t>A possible impact could be a loss of confidentiality, integrity and availability of service and data. </a:t>
            </a:r>
          </a:p>
        </p:txBody>
      </p:sp>
      <p:sp>
        <p:nvSpPr>
          <p:cNvPr id="3" name="Title 2"/>
          <p:cNvSpPr>
            <a:spLocks noGrp="1"/>
          </p:cNvSpPr>
          <p:nvPr>
            <p:ph type="title"/>
          </p:nvPr>
        </p:nvSpPr>
        <p:spPr/>
        <p:txBody>
          <a:bodyPr/>
          <a:lstStyle/>
          <a:p>
            <a:r>
              <a:rPr lang="en-US" b="1" dirty="0" smtClean="0"/>
              <a:t>Technical Risk</a:t>
            </a:r>
            <a:endParaRPr lang="en-US" b="1" dirty="0"/>
          </a:p>
        </p:txBody>
      </p:sp>
    </p:spTree>
    <p:extLst>
      <p:ext uri="{BB962C8B-B14F-4D97-AF65-F5344CB8AC3E}">
        <p14:creationId xmlns:p14="http://schemas.microsoft.com/office/powerpoint/2010/main" val="2045104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362200"/>
            <a:ext cx="8610600" cy="3886200"/>
          </a:xfrm>
        </p:spPr>
        <p:txBody>
          <a:bodyPr/>
          <a:lstStyle/>
          <a:p>
            <a:r>
              <a:rPr lang="en-US" b="1" dirty="0">
                <a:solidFill>
                  <a:srgbClr val="C00000"/>
                </a:solidFill>
              </a:rPr>
              <a:t>Hacked Interfaces and Insecure APIs</a:t>
            </a:r>
          </a:p>
          <a:p>
            <a:r>
              <a:rPr lang="en-US" dirty="0"/>
              <a:t>APIs are the easiest way to communicate with most of the cloud services. </a:t>
            </a:r>
            <a:endParaRPr lang="en-US" dirty="0" smtClean="0"/>
          </a:p>
          <a:p>
            <a:r>
              <a:rPr lang="en-US" dirty="0" smtClean="0"/>
              <a:t>In cloud </a:t>
            </a:r>
            <a:r>
              <a:rPr lang="en-US" dirty="0"/>
              <a:t>computing, few services are available in the public domain. </a:t>
            </a:r>
            <a:endParaRPr lang="en-US" dirty="0" smtClean="0"/>
          </a:p>
          <a:p>
            <a:r>
              <a:rPr lang="en-US" dirty="0" smtClean="0"/>
              <a:t>These </a:t>
            </a:r>
            <a:r>
              <a:rPr lang="en-US" dirty="0"/>
              <a:t>services can be accessed by third parties, so there may be a chance that these services easily harmed and hacked by hackers.</a:t>
            </a:r>
          </a:p>
        </p:txBody>
      </p:sp>
      <p:sp>
        <p:nvSpPr>
          <p:cNvPr id="3" name="Title 2"/>
          <p:cNvSpPr>
            <a:spLocks noGrp="1"/>
          </p:cNvSpPr>
          <p:nvPr>
            <p:ph type="title"/>
          </p:nvPr>
        </p:nvSpPr>
        <p:spPr/>
        <p:txBody>
          <a:bodyPr>
            <a:normAutofit fontScale="90000"/>
          </a:bodyPr>
          <a:lstStyle/>
          <a:p>
            <a:r>
              <a:rPr lang="en-US" b="1" dirty="0"/>
              <a:t>Security Risks of Cloud Computing</a:t>
            </a:r>
            <a:endParaRPr lang="en-US" dirty="0"/>
          </a:p>
        </p:txBody>
      </p:sp>
    </p:spTree>
    <p:extLst>
      <p:ext uri="{BB962C8B-B14F-4D97-AF65-F5344CB8AC3E}">
        <p14:creationId xmlns:p14="http://schemas.microsoft.com/office/powerpoint/2010/main" val="8937439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057400"/>
            <a:ext cx="8610599" cy="4572000"/>
          </a:xfrm>
        </p:spPr>
        <p:txBody>
          <a:bodyPr>
            <a:normAutofit lnSpcReduction="10000"/>
          </a:bodyPr>
          <a:lstStyle/>
          <a:p>
            <a:r>
              <a:rPr lang="en-US" b="1" dirty="0"/>
              <a:t>COMPROMISE SERVICE ENGINE </a:t>
            </a:r>
            <a:endParaRPr lang="en-US" b="1" dirty="0" smtClean="0"/>
          </a:p>
          <a:p>
            <a:r>
              <a:rPr lang="en-US" dirty="0"/>
              <a:t>Each cloud architecture relies on a highly specialized platform, the service engine that sits above the physical hardware resources and manages customer resources at different levels of abstraction. </a:t>
            </a:r>
            <a:endParaRPr lang="en-US" dirty="0" smtClean="0"/>
          </a:p>
          <a:p>
            <a:r>
              <a:rPr lang="en-US" dirty="0" smtClean="0"/>
              <a:t>For </a:t>
            </a:r>
            <a:r>
              <a:rPr lang="en-US" dirty="0"/>
              <a:t>example, in </a:t>
            </a:r>
            <a:r>
              <a:rPr lang="en-US" dirty="0" err="1"/>
              <a:t>IaaS</a:t>
            </a:r>
            <a:r>
              <a:rPr lang="en-US" dirty="0"/>
              <a:t> clouds this software component can be the hypervisor. </a:t>
            </a:r>
            <a:endParaRPr lang="en-US" dirty="0" smtClean="0"/>
          </a:p>
          <a:p>
            <a:r>
              <a:rPr lang="en-US" dirty="0" smtClean="0"/>
              <a:t>The </a:t>
            </a:r>
            <a:r>
              <a:rPr lang="en-US" dirty="0"/>
              <a:t>service engine is developed and supported by cloud platform vendors and the open source community in some cases</a:t>
            </a:r>
            <a:r>
              <a:rPr lang="en-US" dirty="0" smtClean="0"/>
              <a:t>.</a:t>
            </a:r>
          </a:p>
          <a:p>
            <a:r>
              <a:rPr lang="en-US" dirty="0" smtClean="0"/>
              <a:t> </a:t>
            </a:r>
            <a:r>
              <a:rPr lang="en-US" dirty="0"/>
              <a:t>It can be further customized by the cloud computing providers. </a:t>
            </a:r>
          </a:p>
        </p:txBody>
      </p:sp>
      <p:sp>
        <p:nvSpPr>
          <p:cNvPr id="3" name="Title 2"/>
          <p:cNvSpPr>
            <a:spLocks noGrp="1"/>
          </p:cNvSpPr>
          <p:nvPr>
            <p:ph type="title"/>
          </p:nvPr>
        </p:nvSpPr>
        <p:spPr/>
        <p:txBody>
          <a:bodyPr/>
          <a:lstStyle/>
          <a:p>
            <a:r>
              <a:rPr lang="en-US" b="1" dirty="0" smtClean="0"/>
              <a:t>Technical Risk</a:t>
            </a:r>
            <a:endParaRPr lang="en-US" b="1" dirty="0"/>
          </a:p>
        </p:txBody>
      </p:sp>
    </p:spTree>
    <p:extLst>
      <p:ext uri="{BB962C8B-B14F-4D97-AF65-F5344CB8AC3E}">
        <p14:creationId xmlns:p14="http://schemas.microsoft.com/office/powerpoint/2010/main" val="25650019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057400"/>
            <a:ext cx="8610599" cy="4572000"/>
          </a:xfrm>
        </p:spPr>
        <p:txBody>
          <a:bodyPr>
            <a:normAutofit fontScale="92500"/>
          </a:bodyPr>
          <a:lstStyle/>
          <a:p>
            <a:r>
              <a:rPr lang="en-US" b="1" dirty="0"/>
              <a:t>CONFLICTS BETWEEN CUSTOMER HARDENING PROCEDURES AND CLOUD ENVIRONMENT </a:t>
            </a:r>
            <a:endParaRPr lang="en-US" b="1" dirty="0" smtClean="0"/>
          </a:p>
          <a:p>
            <a:r>
              <a:rPr lang="en-US" dirty="0"/>
              <a:t>Cloud providers must set out a clear segregation of responsibilities that articulates the minimum actions customers must undertake. </a:t>
            </a:r>
            <a:endParaRPr lang="en-US" dirty="0" smtClean="0"/>
          </a:p>
          <a:p>
            <a:r>
              <a:rPr lang="en-US" dirty="0" smtClean="0"/>
              <a:t>The </a:t>
            </a:r>
            <a:r>
              <a:rPr lang="en-US" dirty="0"/>
              <a:t>failure of customers to properly secure their environments may pose a vulnerability to the cloud platform if the cloud provider has not taken the necessary steps to provide isolation. </a:t>
            </a:r>
            <a:endParaRPr lang="en-US" dirty="0" smtClean="0"/>
          </a:p>
          <a:p>
            <a:r>
              <a:rPr lang="en-US" dirty="0" smtClean="0"/>
              <a:t>Cloud </a:t>
            </a:r>
            <a:r>
              <a:rPr lang="en-US" dirty="0"/>
              <a:t>providers should further articulate their isolation mechanisms and provide best practice guidelines to assist customers to secure their resources. </a:t>
            </a:r>
            <a:endParaRPr lang="en-US" dirty="0" smtClean="0"/>
          </a:p>
          <a:p>
            <a:r>
              <a:rPr lang="en-US" dirty="0"/>
              <a:t>Customers must realize and assume their responsibility as failure to do so would place their data and resources at further risk. </a:t>
            </a:r>
          </a:p>
        </p:txBody>
      </p:sp>
      <p:sp>
        <p:nvSpPr>
          <p:cNvPr id="3" name="Title 2"/>
          <p:cNvSpPr>
            <a:spLocks noGrp="1"/>
          </p:cNvSpPr>
          <p:nvPr>
            <p:ph type="title"/>
          </p:nvPr>
        </p:nvSpPr>
        <p:spPr/>
        <p:txBody>
          <a:bodyPr/>
          <a:lstStyle/>
          <a:p>
            <a:r>
              <a:rPr lang="en-US" b="1" dirty="0" smtClean="0"/>
              <a:t>Technical Risk</a:t>
            </a:r>
            <a:endParaRPr lang="en-US" b="1" dirty="0"/>
          </a:p>
        </p:txBody>
      </p:sp>
    </p:spTree>
    <p:extLst>
      <p:ext uri="{BB962C8B-B14F-4D97-AF65-F5344CB8AC3E}">
        <p14:creationId xmlns:p14="http://schemas.microsoft.com/office/powerpoint/2010/main" val="2917231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057400"/>
            <a:ext cx="8610599" cy="4572000"/>
          </a:xfrm>
        </p:spPr>
        <p:txBody>
          <a:bodyPr>
            <a:normAutofit fontScale="92500"/>
          </a:bodyPr>
          <a:lstStyle/>
          <a:p>
            <a:r>
              <a:rPr lang="en-US" b="1" dirty="0"/>
              <a:t>SUBPOENA AND E-DISCOVERY </a:t>
            </a:r>
            <a:endParaRPr lang="en-US" b="1" dirty="0" smtClean="0"/>
          </a:p>
          <a:p>
            <a:r>
              <a:rPr lang="en-US" dirty="0"/>
              <a:t>In the event of the confiscation of physical hardware as a result of subpoena by law-enforcement agencies or civil suits </a:t>
            </a:r>
            <a:r>
              <a:rPr lang="en-US" dirty="0" smtClean="0"/>
              <a:t>, </a:t>
            </a:r>
            <a:r>
              <a:rPr lang="en-US" dirty="0"/>
              <a:t>the </a:t>
            </a:r>
            <a:r>
              <a:rPr lang="en-US" dirty="0" err="1"/>
              <a:t>centralisation</a:t>
            </a:r>
            <a:r>
              <a:rPr lang="en-US" dirty="0"/>
              <a:t> of storage as well as shared tenancy of physical hardware means many more clients are at risk of the disclosure of their data to unwanted </a:t>
            </a:r>
            <a:r>
              <a:rPr lang="en-US" dirty="0" smtClean="0"/>
              <a:t>parties.</a:t>
            </a:r>
          </a:p>
          <a:p>
            <a:r>
              <a:rPr lang="en-US" b="1" dirty="0"/>
              <a:t>RISK FROM CHANGES OF JURISDICTION </a:t>
            </a:r>
            <a:endParaRPr lang="en-US" b="1" dirty="0" smtClean="0"/>
          </a:p>
          <a:p>
            <a:r>
              <a:rPr lang="en-US" dirty="0"/>
              <a:t>Customer data may be held in multiple jurisdictions, some of which may be high risk. If data </a:t>
            </a:r>
            <a:r>
              <a:rPr lang="en-US" dirty="0" err="1"/>
              <a:t>centres</a:t>
            </a:r>
            <a:r>
              <a:rPr lang="en-US" dirty="0"/>
              <a:t> are located in high-risk </a:t>
            </a:r>
            <a:r>
              <a:rPr lang="en-US" dirty="0" smtClean="0"/>
              <a:t>countries</a:t>
            </a:r>
          </a:p>
          <a:p>
            <a:r>
              <a:rPr lang="en-US" dirty="0" smtClean="0"/>
              <a:t>e.g</a:t>
            </a:r>
            <a:r>
              <a:rPr lang="en-US" dirty="0"/>
              <a:t>., those. lacking the rule of law and having an unpredictable legal framework and enforcement, autocratic police states, states that do not respect international agreements, </a:t>
            </a:r>
            <a:r>
              <a:rPr lang="en-US" dirty="0" err="1"/>
              <a:t>etc</a:t>
            </a:r>
            <a:r>
              <a:rPr lang="en-US" dirty="0"/>
              <a:t>, </a:t>
            </a:r>
            <a:r>
              <a:rPr lang="en-US" dirty="0" smtClean="0"/>
              <a:t> </a:t>
            </a:r>
            <a:endParaRPr lang="en-US" dirty="0"/>
          </a:p>
        </p:txBody>
      </p:sp>
      <p:sp>
        <p:nvSpPr>
          <p:cNvPr id="3" name="Title 2"/>
          <p:cNvSpPr>
            <a:spLocks noGrp="1"/>
          </p:cNvSpPr>
          <p:nvPr>
            <p:ph type="title"/>
          </p:nvPr>
        </p:nvSpPr>
        <p:spPr/>
        <p:txBody>
          <a:bodyPr/>
          <a:lstStyle/>
          <a:p>
            <a:r>
              <a:rPr lang="en-US" b="1" dirty="0" smtClean="0"/>
              <a:t>Legal Risk</a:t>
            </a:r>
            <a:endParaRPr lang="en-US" b="1" dirty="0"/>
          </a:p>
        </p:txBody>
      </p:sp>
    </p:spTree>
    <p:extLst>
      <p:ext uri="{BB962C8B-B14F-4D97-AF65-F5344CB8AC3E}">
        <p14:creationId xmlns:p14="http://schemas.microsoft.com/office/powerpoint/2010/main" val="27565153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057400"/>
            <a:ext cx="8610599" cy="4572000"/>
          </a:xfrm>
        </p:spPr>
        <p:txBody>
          <a:bodyPr>
            <a:normAutofit fontScale="92500" lnSpcReduction="20000"/>
          </a:bodyPr>
          <a:lstStyle/>
          <a:p>
            <a:r>
              <a:rPr lang="en-US" b="1" dirty="0"/>
              <a:t>DATA PROTECTION RISKS </a:t>
            </a:r>
            <a:endParaRPr lang="en-US" b="1" dirty="0" smtClean="0"/>
          </a:p>
          <a:p>
            <a:r>
              <a:rPr lang="en-US" dirty="0"/>
              <a:t>Cloud computing poses several data protection risks for cloud customers and providers. </a:t>
            </a:r>
            <a:endParaRPr lang="en-US" dirty="0" smtClean="0"/>
          </a:p>
          <a:p>
            <a:r>
              <a:rPr lang="en-US" dirty="0" smtClean="0"/>
              <a:t>It </a:t>
            </a:r>
            <a:r>
              <a:rPr lang="en-US" dirty="0"/>
              <a:t>can be difficult for the cloud customer </a:t>
            </a:r>
            <a:r>
              <a:rPr lang="en-US" dirty="0" smtClean="0"/>
              <a:t>to </a:t>
            </a:r>
            <a:r>
              <a:rPr lang="en-US" dirty="0"/>
              <a:t>effectively check the data processing that the cloud provider carries out, and thus be sure that the data is handled in a lawful way. </a:t>
            </a:r>
          </a:p>
          <a:p>
            <a:endParaRPr lang="en-US" dirty="0"/>
          </a:p>
          <a:p>
            <a:r>
              <a:rPr lang="en-US" dirty="0"/>
              <a:t>There may be data security breaches which are not notified to the controller by the cloud provider. </a:t>
            </a:r>
          </a:p>
          <a:p>
            <a:r>
              <a:rPr lang="en-US" dirty="0" smtClean="0"/>
              <a:t>The </a:t>
            </a:r>
            <a:r>
              <a:rPr lang="en-US" dirty="0"/>
              <a:t>cloud customer may lose control of the data processed by the cloud provider. This issue is increased in the case of multiple transfers of data (e.g., between federated cloud providers). </a:t>
            </a:r>
          </a:p>
          <a:p>
            <a:r>
              <a:rPr lang="en-US" dirty="0" smtClean="0"/>
              <a:t>The </a:t>
            </a:r>
            <a:r>
              <a:rPr lang="en-US" dirty="0"/>
              <a:t>cloud provider may receive data that have not been lawfully collected by its customer (the controller). </a:t>
            </a:r>
          </a:p>
          <a:p>
            <a:endParaRPr lang="en-US" dirty="0" smtClean="0"/>
          </a:p>
          <a:p>
            <a:endParaRPr lang="en-US" dirty="0"/>
          </a:p>
        </p:txBody>
      </p:sp>
      <p:sp>
        <p:nvSpPr>
          <p:cNvPr id="3" name="Title 2"/>
          <p:cNvSpPr>
            <a:spLocks noGrp="1"/>
          </p:cNvSpPr>
          <p:nvPr>
            <p:ph type="title"/>
          </p:nvPr>
        </p:nvSpPr>
        <p:spPr/>
        <p:txBody>
          <a:bodyPr/>
          <a:lstStyle/>
          <a:p>
            <a:r>
              <a:rPr lang="en-US" b="1" dirty="0" smtClean="0"/>
              <a:t>Legal Risk</a:t>
            </a:r>
            <a:endParaRPr lang="en-US" b="1" dirty="0"/>
          </a:p>
        </p:txBody>
      </p:sp>
    </p:spTree>
    <p:extLst>
      <p:ext uri="{BB962C8B-B14F-4D97-AF65-F5344CB8AC3E}">
        <p14:creationId xmlns:p14="http://schemas.microsoft.com/office/powerpoint/2010/main" val="29919611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057400"/>
            <a:ext cx="8610599" cy="4572000"/>
          </a:xfrm>
        </p:spPr>
        <p:txBody>
          <a:bodyPr>
            <a:normAutofit/>
          </a:bodyPr>
          <a:lstStyle/>
          <a:p>
            <a:r>
              <a:rPr lang="en-US" b="1" dirty="0"/>
              <a:t>LICENSING RISKS </a:t>
            </a:r>
            <a:endParaRPr lang="en-US" b="1" dirty="0" smtClean="0"/>
          </a:p>
          <a:p>
            <a:r>
              <a:rPr lang="en-US" dirty="0"/>
              <a:t>Licensing conditions, such as per-seat agreements, and online licensing checks may become unworkable in a cloud environment. </a:t>
            </a:r>
            <a:endParaRPr lang="en-US" dirty="0" smtClean="0"/>
          </a:p>
          <a:p>
            <a:r>
              <a:rPr lang="en-US" dirty="0" smtClean="0"/>
              <a:t>For </a:t>
            </a:r>
            <a:r>
              <a:rPr lang="en-US" dirty="0"/>
              <a:t>example, if software is charged on a per instance basis every time a new machine is instantiated then the cloud customer’s licensing costs may increase exponentially even though they are using the same number of machine instances for the same duration. </a:t>
            </a:r>
          </a:p>
        </p:txBody>
      </p:sp>
      <p:sp>
        <p:nvSpPr>
          <p:cNvPr id="3" name="Title 2"/>
          <p:cNvSpPr>
            <a:spLocks noGrp="1"/>
          </p:cNvSpPr>
          <p:nvPr>
            <p:ph type="title"/>
          </p:nvPr>
        </p:nvSpPr>
        <p:spPr/>
        <p:txBody>
          <a:bodyPr/>
          <a:lstStyle/>
          <a:p>
            <a:r>
              <a:rPr lang="en-US" b="1" dirty="0" smtClean="0"/>
              <a:t>Legal Risk</a:t>
            </a:r>
            <a:endParaRPr lang="en-US" b="1" dirty="0"/>
          </a:p>
        </p:txBody>
      </p:sp>
    </p:spTree>
    <p:extLst>
      <p:ext uri="{BB962C8B-B14F-4D97-AF65-F5344CB8AC3E}">
        <p14:creationId xmlns:p14="http://schemas.microsoft.com/office/powerpoint/2010/main" val="3126508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057400"/>
            <a:ext cx="8610599" cy="4572000"/>
          </a:xfrm>
        </p:spPr>
        <p:txBody>
          <a:bodyPr>
            <a:normAutofit/>
          </a:bodyPr>
          <a:lstStyle/>
          <a:p>
            <a:r>
              <a:rPr lang="en-US" b="1" dirty="0"/>
              <a:t>LICENSING RISKS </a:t>
            </a:r>
            <a:endParaRPr lang="en-US" b="1" dirty="0" smtClean="0"/>
          </a:p>
          <a:p>
            <a:r>
              <a:rPr lang="en-US" dirty="0"/>
              <a:t>Licensing conditions, such as per-seat agreements, and online licensing checks may become unworkable in a cloud environment. </a:t>
            </a:r>
            <a:endParaRPr lang="en-US" dirty="0" smtClean="0"/>
          </a:p>
          <a:p>
            <a:r>
              <a:rPr lang="en-US" dirty="0" smtClean="0"/>
              <a:t>For </a:t>
            </a:r>
            <a:r>
              <a:rPr lang="en-US" dirty="0"/>
              <a:t>example, if software is charged on a per instance basis every time a new machine is instantiated then the cloud customer’s licensing costs may increase exponentially even though they are using the same number of machine instances for the same duration. </a:t>
            </a:r>
          </a:p>
        </p:txBody>
      </p:sp>
      <p:sp>
        <p:nvSpPr>
          <p:cNvPr id="3" name="Title 2"/>
          <p:cNvSpPr>
            <a:spLocks noGrp="1"/>
          </p:cNvSpPr>
          <p:nvPr>
            <p:ph type="title"/>
          </p:nvPr>
        </p:nvSpPr>
        <p:spPr/>
        <p:txBody>
          <a:bodyPr/>
          <a:lstStyle/>
          <a:p>
            <a:r>
              <a:rPr lang="en-US" b="1" dirty="0" smtClean="0"/>
              <a:t>Legal Risk</a:t>
            </a:r>
            <a:endParaRPr lang="en-US" b="1" dirty="0"/>
          </a:p>
        </p:txBody>
      </p:sp>
    </p:spTree>
    <p:extLst>
      <p:ext uri="{BB962C8B-B14F-4D97-AF65-F5344CB8AC3E}">
        <p14:creationId xmlns:p14="http://schemas.microsoft.com/office/powerpoint/2010/main" val="3806527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362200"/>
            <a:ext cx="8610600" cy="3886200"/>
          </a:xfrm>
        </p:spPr>
        <p:txBody>
          <a:bodyPr>
            <a:normAutofit lnSpcReduction="10000"/>
          </a:bodyPr>
          <a:lstStyle/>
          <a:p>
            <a:r>
              <a:rPr lang="en-US" b="1" dirty="0">
                <a:solidFill>
                  <a:srgbClr val="C00000"/>
                </a:solidFill>
              </a:rPr>
              <a:t>Data Breach</a:t>
            </a:r>
          </a:p>
          <a:p>
            <a:r>
              <a:rPr lang="en-US" dirty="0"/>
              <a:t>Data Breach is the process in which the confidential data is viewed, accessed, or stolen by the third party without any authorization, so organization's data is hacked by the hackers.</a:t>
            </a:r>
          </a:p>
          <a:p>
            <a:r>
              <a:rPr lang="en-US" b="1" dirty="0">
                <a:solidFill>
                  <a:srgbClr val="C00000"/>
                </a:solidFill>
              </a:rPr>
              <a:t>Vendor lock-in</a:t>
            </a:r>
          </a:p>
          <a:p>
            <a:r>
              <a:rPr lang="en-US" dirty="0" smtClean="0"/>
              <a:t>the </a:t>
            </a:r>
            <a:r>
              <a:rPr lang="en-US" dirty="0"/>
              <a:t>of the biggest security risks in cloud computing</a:t>
            </a:r>
            <a:r>
              <a:rPr lang="en-US" dirty="0" smtClean="0"/>
              <a:t>.</a:t>
            </a:r>
          </a:p>
          <a:p>
            <a:r>
              <a:rPr lang="en-US" dirty="0" smtClean="0"/>
              <a:t>Organizations </a:t>
            </a:r>
            <a:r>
              <a:rPr lang="en-US" dirty="0"/>
              <a:t>may face problems when transferring their services from one vendor to another</a:t>
            </a:r>
            <a:r>
              <a:rPr lang="en-US" dirty="0" smtClean="0"/>
              <a:t>.</a:t>
            </a:r>
          </a:p>
          <a:p>
            <a:r>
              <a:rPr lang="en-US" dirty="0" smtClean="0"/>
              <a:t>As </a:t>
            </a:r>
            <a:r>
              <a:rPr lang="en-US" dirty="0"/>
              <a:t>different vendors provide different platforms, that can cause difficulty moving one cloud to another.</a:t>
            </a:r>
          </a:p>
        </p:txBody>
      </p:sp>
      <p:sp>
        <p:nvSpPr>
          <p:cNvPr id="3" name="Title 2"/>
          <p:cNvSpPr>
            <a:spLocks noGrp="1"/>
          </p:cNvSpPr>
          <p:nvPr>
            <p:ph type="title"/>
          </p:nvPr>
        </p:nvSpPr>
        <p:spPr/>
        <p:txBody>
          <a:bodyPr>
            <a:normAutofit fontScale="90000"/>
          </a:bodyPr>
          <a:lstStyle/>
          <a:p>
            <a:r>
              <a:rPr lang="en-US" b="1" dirty="0"/>
              <a:t>Security Risks of Cloud Computing</a:t>
            </a:r>
            <a:endParaRPr lang="en-US" dirty="0"/>
          </a:p>
        </p:txBody>
      </p:sp>
    </p:spTree>
    <p:extLst>
      <p:ext uri="{BB962C8B-B14F-4D97-AF65-F5344CB8AC3E}">
        <p14:creationId xmlns:p14="http://schemas.microsoft.com/office/powerpoint/2010/main" val="25578502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362200"/>
            <a:ext cx="8610600" cy="3886200"/>
          </a:xfrm>
        </p:spPr>
        <p:txBody>
          <a:bodyPr>
            <a:normAutofit fontScale="92500" lnSpcReduction="20000"/>
          </a:bodyPr>
          <a:lstStyle/>
          <a:p>
            <a:r>
              <a:rPr lang="en-US" b="1" dirty="0">
                <a:solidFill>
                  <a:srgbClr val="C00000"/>
                </a:solidFill>
              </a:rPr>
              <a:t>Increased complexity strains IT staff</a:t>
            </a:r>
          </a:p>
          <a:p>
            <a:r>
              <a:rPr lang="en-US" dirty="0"/>
              <a:t>Migrating, integrating, and operating the cloud services is complex for the IT staff</a:t>
            </a:r>
            <a:r>
              <a:rPr lang="en-US" dirty="0" smtClean="0"/>
              <a:t>.</a:t>
            </a:r>
          </a:p>
          <a:p>
            <a:r>
              <a:rPr lang="en-US" dirty="0" smtClean="0"/>
              <a:t>IT </a:t>
            </a:r>
            <a:r>
              <a:rPr lang="en-US" dirty="0"/>
              <a:t>staff must require the extra capability and skills to manage, integrate, and maintain the data to the cloud.</a:t>
            </a:r>
          </a:p>
          <a:p>
            <a:r>
              <a:rPr lang="en-US" b="1" dirty="0" err="1">
                <a:solidFill>
                  <a:srgbClr val="C00000"/>
                </a:solidFill>
              </a:rPr>
              <a:t>Spectre</a:t>
            </a:r>
            <a:r>
              <a:rPr lang="en-US" b="1" dirty="0">
                <a:solidFill>
                  <a:srgbClr val="C00000"/>
                </a:solidFill>
              </a:rPr>
              <a:t> &amp; Meltdown</a:t>
            </a:r>
          </a:p>
          <a:p>
            <a:r>
              <a:rPr lang="en-US" dirty="0" err="1"/>
              <a:t>Spectre</a:t>
            </a:r>
            <a:r>
              <a:rPr lang="en-US" dirty="0"/>
              <a:t> &amp; Meltdown allows programs to view and steal data which is currently processed on computer. </a:t>
            </a:r>
            <a:endParaRPr lang="en-US" dirty="0" smtClean="0"/>
          </a:p>
          <a:p>
            <a:r>
              <a:rPr lang="en-US" dirty="0" smtClean="0"/>
              <a:t>It </a:t>
            </a:r>
            <a:r>
              <a:rPr lang="en-US" dirty="0"/>
              <a:t>can run on personal computers, mobile devices, and in the cloud. </a:t>
            </a:r>
            <a:endParaRPr lang="en-US" dirty="0" smtClean="0"/>
          </a:p>
          <a:p>
            <a:r>
              <a:rPr lang="en-US" dirty="0" smtClean="0"/>
              <a:t>It </a:t>
            </a:r>
            <a:r>
              <a:rPr lang="en-US" dirty="0"/>
              <a:t>can store the password, your personal information such as images, emails, and business documents in the memory of other running programs.</a:t>
            </a:r>
          </a:p>
        </p:txBody>
      </p:sp>
      <p:sp>
        <p:nvSpPr>
          <p:cNvPr id="3" name="Title 2"/>
          <p:cNvSpPr>
            <a:spLocks noGrp="1"/>
          </p:cNvSpPr>
          <p:nvPr>
            <p:ph type="title"/>
          </p:nvPr>
        </p:nvSpPr>
        <p:spPr/>
        <p:txBody>
          <a:bodyPr>
            <a:normAutofit fontScale="90000"/>
          </a:bodyPr>
          <a:lstStyle/>
          <a:p>
            <a:r>
              <a:rPr lang="en-US" b="1" dirty="0"/>
              <a:t>Security Risks of Cloud Computing</a:t>
            </a:r>
            <a:endParaRPr lang="en-US" dirty="0"/>
          </a:p>
        </p:txBody>
      </p:sp>
    </p:spTree>
    <p:extLst>
      <p:ext uri="{BB962C8B-B14F-4D97-AF65-F5344CB8AC3E}">
        <p14:creationId xmlns:p14="http://schemas.microsoft.com/office/powerpoint/2010/main" val="3665595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362200"/>
            <a:ext cx="8610600" cy="3886200"/>
          </a:xfrm>
        </p:spPr>
        <p:txBody>
          <a:bodyPr>
            <a:normAutofit fontScale="85000" lnSpcReduction="10000"/>
          </a:bodyPr>
          <a:lstStyle/>
          <a:p>
            <a:r>
              <a:rPr lang="en-US" b="1" dirty="0">
                <a:solidFill>
                  <a:srgbClr val="C00000"/>
                </a:solidFill>
              </a:rPr>
              <a:t>Denial of Service (</a:t>
            </a:r>
            <a:r>
              <a:rPr lang="en-US" b="1" dirty="0" err="1">
                <a:solidFill>
                  <a:srgbClr val="C00000"/>
                </a:solidFill>
              </a:rPr>
              <a:t>DoS</a:t>
            </a:r>
            <a:r>
              <a:rPr lang="en-US" b="1" dirty="0">
                <a:solidFill>
                  <a:srgbClr val="C00000"/>
                </a:solidFill>
              </a:rPr>
              <a:t>) attacks</a:t>
            </a:r>
          </a:p>
          <a:p>
            <a:r>
              <a:rPr lang="en-US" dirty="0"/>
              <a:t>Denial of service (</a:t>
            </a:r>
            <a:r>
              <a:rPr lang="en-US" dirty="0" err="1"/>
              <a:t>DoS</a:t>
            </a:r>
            <a:r>
              <a:rPr lang="en-US" dirty="0"/>
              <a:t>) attacks occur when the system receives too much traffic to buffer the server. </a:t>
            </a:r>
            <a:endParaRPr lang="en-US" dirty="0" smtClean="0"/>
          </a:p>
          <a:p>
            <a:r>
              <a:rPr lang="en-US" dirty="0" smtClean="0"/>
              <a:t>Mostly</a:t>
            </a:r>
            <a:r>
              <a:rPr lang="en-US" dirty="0"/>
              <a:t>, </a:t>
            </a:r>
            <a:r>
              <a:rPr lang="en-US" dirty="0" err="1"/>
              <a:t>DoS</a:t>
            </a:r>
            <a:r>
              <a:rPr lang="en-US" dirty="0"/>
              <a:t> attackers target web servers of large organizations such as banking sectors, media companies, and government organizations</a:t>
            </a:r>
            <a:r>
              <a:rPr lang="en-US" dirty="0" smtClean="0"/>
              <a:t>.</a:t>
            </a:r>
          </a:p>
          <a:p>
            <a:r>
              <a:rPr lang="en-US" dirty="0" smtClean="0"/>
              <a:t>To </a:t>
            </a:r>
            <a:r>
              <a:rPr lang="en-US" dirty="0"/>
              <a:t>recover the lost data, </a:t>
            </a:r>
            <a:r>
              <a:rPr lang="en-US" dirty="0" err="1"/>
              <a:t>DoS</a:t>
            </a:r>
            <a:r>
              <a:rPr lang="en-US" dirty="0"/>
              <a:t> attackers charge a great deal of time and money to handle the data.</a:t>
            </a:r>
          </a:p>
          <a:p>
            <a:r>
              <a:rPr lang="en-US" b="1" dirty="0">
                <a:solidFill>
                  <a:srgbClr val="C00000"/>
                </a:solidFill>
              </a:rPr>
              <a:t>Account hijacking</a:t>
            </a:r>
          </a:p>
          <a:p>
            <a:r>
              <a:rPr lang="en-US" dirty="0" smtClean="0"/>
              <a:t>It </a:t>
            </a:r>
            <a:r>
              <a:rPr lang="en-US" dirty="0"/>
              <a:t>is the process in which individual user's or organization's cloud account (bank account, e-mail account, and social media account) is stolen by hackers. The hackers use the stolen account to perform unauthorized activities.</a:t>
            </a:r>
          </a:p>
        </p:txBody>
      </p:sp>
      <p:sp>
        <p:nvSpPr>
          <p:cNvPr id="3" name="Title 2"/>
          <p:cNvSpPr>
            <a:spLocks noGrp="1"/>
          </p:cNvSpPr>
          <p:nvPr>
            <p:ph type="title"/>
          </p:nvPr>
        </p:nvSpPr>
        <p:spPr/>
        <p:txBody>
          <a:bodyPr>
            <a:normAutofit fontScale="90000"/>
          </a:bodyPr>
          <a:lstStyle/>
          <a:p>
            <a:r>
              <a:rPr lang="en-US" b="1" dirty="0"/>
              <a:t>Security Risks of Cloud Computing</a:t>
            </a:r>
            <a:endParaRPr lang="en-US" dirty="0"/>
          </a:p>
        </p:txBody>
      </p:sp>
    </p:spTree>
    <p:extLst>
      <p:ext uri="{BB962C8B-B14F-4D97-AF65-F5344CB8AC3E}">
        <p14:creationId xmlns:p14="http://schemas.microsoft.com/office/powerpoint/2010/main" val="36999442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362200"/>
            <a:ext cx="8305799" cy="4114800"/>
          </a:xfrm>
        </p:spPr>
        <p:txBody>
          <a:bodyPr/>
          <a:lstStyle/>
          <a:p>
            <a:r>
              <a:rPr lang="en-US" dirty="0"/>
              <a:t>Being an on-demand availability of system resources, like computing power and data storage, cloud computing involves various types of risks that are grouped in different categories like </a:t>
            </a:r>
          </a:p>
          <a:p>
            <a:r>
              <a:rPr lang="en-US" dirty="0"/>
              <a:t>• </a:t>
            </a:r>
            <a:r>
              <a:rPr lang="en-US" b="1" dirty="0"/>
              <a:t>privacy </a:t>
            </a:r>
            <a:r>
              <a:rPr lang="en-US" dirty="0"/>
              <a:t>, </a:t>
            </a:r>
            <a:r>
              <a:rPr lang="en-US" b="1" dirty="0"/>
              <a:t>availability </a:t>
            </a:r>
            <a:r>
              <a:rPr lang="en-US" dirty="0"/>
              <a:t>, </a:t>
            </a:r>
            <a:r>
              <a:rPr lang="en-US" b="1" dirty="0"/>
              <a:t>changes </a:t>
            </a:r>
            <a:r>
              <a:rPr lang="en-US" dirty="0"/>
              <a:t>and </a:t>
            </a:r>
            <a:r>
              <a:rPr lang="en-US" b="1" dirty="0"/>
              <a:t>compliance </a:t>
            </a:r>
            <a:endParaRPr lang="en-US" dirty="0"/>
          </a:p>
        </p:txBody>
      </p:sp>
      <p:sp>
        <p:nvSpPr>
          <p:cNvPr id="3" name="Title 2"/>
          <p:cNvSpPr>
            <a:spLocks noGrp="1"/>
          </p:cNvSpPr>
          <p:nvPr>
            <p:ph type="title"/>
          </p:nvPr>
        </p:nvSpPr>
        <p:spPr/>
        <p:txBody>
          <a:bodyPr/>
          <a:lstStyle/>
          <a:p>
            <a:r>
              <a:rPr lang="en-US" b="1" dirty="0" smtClean="0"/>
              <a:t>CLOUD RISK</a:t>
            </a:r>
            <a:endParaRPr lang="en-US" b="1" dirty="0"/>
          </a:p>
        </p:txBody>
      </p:sp>
    </p:spTree>
    <p:extLst>
      <p:ext uri="{BB962C8B-B14F-4D97-AF65-F5344CB8AC3E}">
        <p14:creationId xmlns:p14="http://schemas.microsoft.com/office/powerpoint/2010/main" val="35128407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362200"/>
            <a:ext cx="8305799" cy="4114800"/>
          </a:xfrm>
        </p:spPr>
        <p:txBody>
          <a:bodyPr/>
          <a:lstStyle/>
          <a:p>
            <a:r>
              <a:rPr lang="en-US" b="1" dirty="0"/>
              <a:t>1. Privacy </a:t>
            </a:r>
            <a:endParaRPr lang="en-US" dirty="0"/>
          </a:p>
          <a:p>
            <a:r>
              <a:rPr lang="en-US" dirty="0"/>
              <a:t>•All of the below risks may result from malicious activities intended for attacking private data. </a:t>
            </a:r>
          </a:p>
          <a:p>
            <a:r>
              <a:rPr lang="en-US" dirty="0"/>
              <a:t>•</a:t>
            </a:r>
            <a:r>
              <a:rPr lang="en-US" b="1" dirty="0"/>
              <a:t>Controlled Access</a:t>
            </a:r>
            <a:r>
              <a:rPr lang="en-US" dirty="0"/>
              <a:t>: If the people/organization tries to store confidential data onto the cloud, the cloud’s true nature provides access to the service provider organization. </a:t>
            </a:r>
          </a:p>
          <a:p>
            <a:endParaRPr lang="en-US" dirty="0"/>
          </a:p>
          <a:p>
            <a:r>
              <a:rPr lang="en-US" dirty="0"/>
              <a:t>•</a:t>
            </a:r>
            <a:r>
              <a:rPr lang="en-US" b="1" dirty="0"/>
              <a:t>Ownership Claim: </a:t>
            </a:r>
            <a:r>
              <a:rPr lang="en-US" dirty="0"/>
              <a:t>If the agreement is not well-read, the data’s ownership can be unknowingly transferred to the service providing organization </a:t>
            </a:r>
          </a:p>
        </p:txBody>
      </p:sp>
      <p:sp>
        <p:nvSpPr>
          <p:cNvPr id="3" name="Title 2"/>
          <p:cNvSpPr>
            <a:spLocks noGrp="1"/>
          </p:cNvSpPr>
          <p:nvPr>
            <p:ph type="title"/>
          </p:nvPr>
        </p:nvSpPr>
        <p:spPr/>
        <p:txBody>
          <a:bodyPr/>
          <a:lstStyle/>
          <a:p>
            <a:r>
              <a:rPr lang="en-US" b="1" dirty="0" smtClean="0"/>
              <a:t>CLOUD RISK</a:t>
            </a:r>
            <a:endParaRPr lang="en-US" b="1" dirty="0"/>
          </a:p>
        </p:txBody>
      </p:sp>
    </p:spTree>
    <p:extLst>
      <p:ext uri="{BB962C8B-B14F-4D97-AF65-F5344CB8AC3E}">
        <p14:creationId xmlns:p14="http://schemas.microsoft.com/office/powerpoint/2010/main" val="3241946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362200"/>
            <a:ext cx="8305799" cy="4114800"/>
          </a:xfrm>
        </p:spPr>
        <p:txBody>
          <a:bodyPr/>
          <a:lstStyle/>
          <a:p>
            <a:r>
              <a:rPr lang="en-US" b="1" dirty="0"/>
              <a:t>2. Availability </a:t>
            </a:r>
            <a:endParaRPr lang="en-US" dirty="0"/>
          </a:p>
          <a:p>
            <a:r>
              <a:rPr lang="en-US" dirty="0"/>
              <a:t>•</a:t>
            </a:r>
            <a:r>
              <a:rPr lang="en-US" b="1" dirty="0"/>
              <a:t>Service Disruption: </a:t>
            </a:r>
            <a:r>
              <a:rPr lang="en-US" dirty="0"/>
              <a:t>This can be attributed to any fault in the internet connection as all cloud computing transactions are done over the internet. </a:t>
            </a:r>
            <a:endParaRPr lang="en-US" dirty="0" smtClean="0"/>
          </a:p>
          <a:p>
            <a:r>
              <a:rPr lang="en-US" dirty="0" smtClean="0"/>
              <a:t>This </a:t>
            </a:r>
            <a:r>
              <a:rPr lang="en-US" dirty="0"/>
              <a:t>can be either service quality degraded or outage as a whole. </a:t>
            </a:r>
          </a:p>
        </p:txBody>
      </p:sp>
      <p:sp>
        <p:nvSpPr>
          <p:cNvPr id="3" name="Title 2"/>
          <p:cNvSpPr>
            <a:spLocks noGrp="1"/>
          </p:cNvSpPr>
          <p:nvPr>
            <p:ph type="title"/>
          </p:nvPr>
        </p:nvSpPr>
        <p:spPr/>
        <p:txBody>
          <a:bodyPr/>
          <a:lstStyle/>
          <a:p>
            <a:r>
              <a:rPr lang="en-US" b="1" dirty="0" smtClean="0"/>
              <a:t>CLOUD RISK</a:t>
            </a:r>
            <a:endParaRPr lang="en-US" b="1" dirty="0"/>
          </a:p>
        </p:txBody>
      </p:sp>
    </p:spTree>
    <p:extLst>
      <p:ext uri="{BB962C8B-B14F-4D97-AF65-F5344CB8AC3E}">
        <p14:creationId xmlns:p14="http://schemas.microsoft.com/office/powerpoint/2010/main" val="99957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734</TotalTime>
  <Words>2665</Words>
  <Application>Microsoft Office PowerPoint</Application>
  <PresentationFormat>On-screen Show (4:3)</PresentationFormat>
  <Paragraphs>212</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Waveform</vt:lpstr>
      <vt:lpstr>UNIT V SECURITY IN CLOUD COMPUTING</vt:lpstr>
      <vt:lpstr>Security Risks of Cloud Computing</vt:lpstr>
      <vt:lpstr>Security Risks of Cloud Computing</vt:lpstr>
      <vt:lpstr>Security Risks of Cloud Computing</vt:lpstr>
      <vt:lpstr>Security Risks of Cloud Computing</vt:lpstr>
      <vt:lpstr>Security Risks of Cloud Computing</vt:lpstr>
      <vt:lpstr>CLOUD RISK</vt:lpstr>
      <vt:lpstr>CLOUD RISK</vt:lpstr>
      <vt:lpstr>CLOUD RISK</vt:lpstr>
      <vt:lpstr>CLOUD RISK</vt:lpstr>
      <vt:lpstr>CLOUD RISK</vt:lpstr>
      <vt:lpstr>CLOUD RISK DIVISON</vt:lpstr>
      <vt:lpstr>Policy and Organizational Risks</vt:lpstr>
      <vt:lpstr>Policy and Organizational Risks</vt:lpstr>
      <vt:lpstr>Policy and Organizational Risks</vt:lpstr>
      <vt:lpstr>Policy and organizational risks</vt:lpstr>
      <vt:lpstr>Policy and organizational risks</vt:lpstr>
      <vt:lpstr>Policy and organizational risks</vt:lpstr>
      <vt:lpstr>Policy and organizational risks</vt:lpstr>
      <vt:lpstr>Policy and organizational risks</vt:lpstr>
      <vt:lpstr>Policy and organizational risks</vt:lpstr>
      <vt:lpstr>Technical Risk</vt:lpstr>
      <vt:lpstr>Technical Risk</vt:lpstr>
      <vt:lpstr>Technical Risk</vt:lpstr>
      <vt:lpstr>Technical Risk</vt:lpstr>
      <vt:lpstr>Technical Risk</vt:lpstr>
      <vt:lpstr>Technical Risk</vt:lpstr>
      <vt:lpstr>Technical Risk</vt:lpstr>
      <vt:lpstr>Technical Risk</vt:lpstr>
      <vt:lpstr>Technical Risk</vt:lpstr>
      <vt:lpstr>Technical Risk</vt:lpstr>
      <vt:lpstr>Legal Risk</vt:lpstr>
      <vt:lpstr>Legal Risk</vt:lpstr>
      <vt:lpstr>Legal Risk</vt:lpstr>
      <vt:lpstr>Legal Risk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V SECURITY IN CLOUD COMPUTING</dc:title>
  <dc:creator>Mahesh</dc:creator>
  <cp:lastModifiedBy>Mahesh</cp:lastModifiedBy>
  <cp:revision>17</cp:revision>
  <dcterms:created xsi:type="dcterms:W3CDTF">2022-05-19T02:35:35Z</dcterms:created>
  <dcterms:modified xsi:type="dcterms:W3CDTF">2022-05-26T08:17:25Z</dcterms:modified>
</cp:coreProperties>
</file>