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8288000" cy="10287000"/>
  <p:notesSz cx="6858000" cy="9144000"/>
  <p:embeddedFontLst>
    <p:embeddedFont>
      <p:font typeface="Antonio Bold" panose="020B0604020202020204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nva Sans 2" panose="020B0604020202020204" charset="0"/>
      <p:regular r:id="rId50"/>
    </p:embeddedFont>
    <p:embeddedFont>
      <p:font typeface="Montserrat Semi-Bold" panose="020B0604020202020204" charset="0"/>
      <p:regular r:id="rId51"/>
    </p:embeddedFont>
    <p:embeddedFont>
      <p:font typeface="Montserrat Semi-Bold Bold" panose="020B0604020202020204" charset="0"/>
      <p:regular r:id="rId52"/>
    </p:embeddedFont>
    <p:embeddedFont>
      <p:font typeface="Poppins" panose="00000500000000000000" pitchFamily="2" charset="0"/>
      <p:regular r:id="rId53"/>
    </p:embeddedFont>
    <p:embeddedFont>
      <p:font typeface="Poppins Bold" panose="00000800000000000000" charset="0"/>
      <p:regular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83260-F654-4DF0-BC4D-FAE97F9543D3}" v="18" dt="2023-02-23T04:03:2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hel Maulana Fahrezi" userId="a738f92c-3fcc-4d21-9cf1-de181276d6ac" providerId="ADAL" clId="{61083260-F654-4DF0-BC4D-FAE97F9543D3}"/>
    <pc:docChg chg="undo custSel modSld">
      <pc:chgData name="Marchel Maulana Fahrezi" userId="a738f92c-3fcc-4d21-9cf1-de181276d6ac" providerId="ADAL" clId="{61083260-F654-4DF0-BC4D-FAE97F9543D3}" dt="2023-02-23T04:03:22.180" v="19"/>
      <pc:docMkLst>
        <pc:docMk/>
      </pc:docMkLst>
      <pc:sldChg chg="addSp delSp modSp mod modTransition setBg">
        <pc:chgData name="Marchel Maulana Fahrezi" userId="a738f92c-3fcc-4d21-9cf1-de181276d6ac" providerId="ADAL" clId="{61083260-F654-4DF0-BC4D-FAE97F9543D3}" dt="2023-02-23T04:03:15.948" v="18"/>
        <pc:sldMkLst>
          <pc:docMk/>
          <pc:sldMk cId="0" sldId="256"/>
        </pc:sldMkLst>
        <pc:spChg chg="mod">
          <ac:chgData name="Marchel Maulana Fahrezi" userId="a738f92c-3fcc-4d21-9cf1-de181276d6ac" providerId="ADAL" clId="{61083260-F654-4DF0-BC4D-FAE97F9543D3}" dt="2023-02-23T04:01:55.652" v="1" actId="26606"/>
          <ac:spMkLst>
            <pc:docMk/>
            <pc:sldMk cId="0" sldId="256"/>
            <ac:spMk id="5" creationId="{00000000-0000-0000-0000-000000000000}"/>
          </ac:spMkLst>
        </pc:spChg>
        <pc:spChg chg="add del">
          <ac:chgData name="Marchel Maulana Fahrezi" userId="a738f92c-3fcc-4d21-9cf1-de181276d6ac" providerId="ADAL" clId="{61083260-F654-4DF0-BC4D-FAE97F9543D3}" dt="2023-02-23T04:01:55.652" v="1" actId="26606"/>
          <ac:spMkLst>
            <pc:docMk/>
            <pc:sldMk cId="0" sldId="256"/>
            <ac:spMk id="10" creationId="{1F4E5977-D272-4E11-A03A-860268F25C24}"/>
          </ac:spMkLst>
        </pc:spChg>
        <pc:spChg chg="add del">
          <ac:chgData name="Marchel Maulana Fahrezi" userId="a738f92c-3fcc-4d21-9cf1-de181276d6ac" providerId="ADAL" clId="{61083260-F654-4DF0-BC4D-FAE97F9543D3}" dt="2023-02-23T04:01:55.652" v="1" actId="26606"/>
          <ac:spMkLst>
            <pc:docMk/>
            <pc:sldMk cId="0" sldId="256"/>
            <ac:spMk id="12" creationId="{A3CE3386-CA59-42A7-AEDE-0B76443C8AA5}"/>
          </ac:spMkLst>
        </pc:spChg>
        <pc:grpChg chg="add del">
          <ac:chgData name="Marchel Maulana Fahrezi" userId="a738f92c-3fcc-4d21-9cf1-de181276d6ac" providerId="ADAL" clId="{61083260-F654-4DF0-BC4D-FAE97F9543D3}" dt="2023-02-23T04:01:55.652" v="1" actId="26606"/>
          <ac:grpSpMkLst>
            <pc:docMk/>
            <pc:sldMk cId="0" sldId="256"/>
            <ac:grpSpMk id="14" creationId="{586C32D2-94E1-4C20-9977-69D4D1F6812D}"/>
          </ac:grpSpMkLst>
        </pc:grpChg>
        <pc:picChg chg="mod ord">
          <ac:chgData name="Marchel Maulana Fahrezi" userId="a738f92c-3fcc-4d21-9cf1-de181276d6ac" providerId="ADAL" clId="{61083260-F654-4DF0-BC4D-FAE97F9543D3}" dt="2023-02-23T04:01:55.652" v="1" actId="26606"/>
          <ac:picMkLst>
            <pc:docMk/>
            <pc:sldMk cId="0" sldId="256"/>
            <ac:picMk id="2" creationId="{00000000-0000-0000-0000-000000000000}"/>
          </ac:picMkLst>
        </pc:picChg>
        <pc:picChg chg="mod ord">
          <ac:chgData name="Marchel Maulana Fahrezi" userId="a738f92c-3fcc-4d21-9cf1-de181276d6ac" providerId="ADAL" clId="{61083260-F654-4DF0-BC4D-FAE97F9543D3}" dt="2023-02-23T04:01:55.652" v="1" actId="26606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Marchel Maulana Fahrezi" userId="a738f92c-3fcc-4d21-9cf1-de181276d6ac" providerId="ADAL" clId="{61083260-F654-4DF0-BC4D-FAE97F9543D3}" dt="2023-02-23T04:01:55.652" v="1" actId="26606"/>
          <ac:picMkLst>
            <pc:docMk/>
            <pc:sldMk cId="0" sldId="256"/>
            <ac:picMk id="4" creationId="{00000000-0000-0000-0000-000000000000}"/>
          </ac:picMkLst>
        </pc:picChg>
      </pc:sldChg>
      <pc:sldChg chg="modTransition modAnim">
        <pc:chgData name="Marchel Maulana Fahrezi" userId="a738f92c-3fcc-4d21-9cf1-de181276d6ac" providerId="ADAL" clId="{61083260-F654-4DF0-BC4D-FAE97F9543D3}" dt="2023-02-23T04:03:15.948" v="18"/>
        <pc:sldMkLst>
          <pc:docMk/>
          <pc:sldMk cId="0" sldId="257"/>
        </pc:sldMkLst>
      </pc:sldChg>
      <pc:sldChg chg="modTransition">
        <pc:chgData name="Marchel Maulana Fahrezi" userId="a738f92c-3fcc-4d21-9cf1-de181276d6ac" providerId="ADAL" clId="{61083260-F654-4DF0-BC4D-FAE97F9543D3}" dt="2023-02-23T04:03:22.180" v="19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73854" y="3502026"/>
            <a:ext cx="13540292" cy="294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18"/>
              </a:lnSpc>
            </a:pPr>
            <a:r>
              <a:rPr lang="en-US" sz="17227">
                <a:solidFill>
                  <a:srgbClr val="FFFFFF"/>
                </a:solidFill>
                <a:latin typeface="Antonio Bold"/>
              </a:rPr>
              <a:t>PYTHON STRINGS</a:t>
            </a:r>
            <a:endParaRPr lang="en-US" sz="17227" dirty="0">
              <a:solidFill>
                <a:srgbClr val="FFFFFF"/>
              </a:solidFill>
              <a:latin typeface="Antoni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6038422"/>
            <a:ext cx="7617820" cy="22016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8660" y="6030098"/>
            <a:ext cx="6833961" cy="22099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730224"/>
            <a:ext cx="7156768" cy="173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To check if a certain phrase or character is NOT present in a string, we can use the keyword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 not in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59157" y="4507886"/>
            <a:ext cx="3944792" cy="55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Use it in an 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if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statement: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86665" y="2133486"/>
            <a:ext cx="5514670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CHECK IF NOT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94768" y="3562350"/>
            <a:ext cx="11898464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17760" y="1802276"/>
            <a:ext cx="11052480" cy="4894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86"/>
              </a:lnSpc>
            </a:pPr>
            <a:r>
              <a:rPr lang="en-US" sz="14061">
                <a:solidFill>
                  <a:srgbClr val="FFFFFF"/>
                </a:solidFill>
                <a:latin typeface="Antonio Bold"/>
              </a:rPr>
              <a:t>PYTHON </a:t>
            </a:r>
          </a:p>
          <a:p>
            <a:pPr algn="ctr">
              <a:lnSpc>
                <a:spcPts val="19686"/>
              </a:lnSpc>
            </a:pPr>
            <a:r>
              <a:rPr lang="en-US" sz="14061">
                <a:solidFill>
                  <a:srgbClr val="FFFFFF"/>
                </a:solidFill>
                <a:latin typeface="Antonio Bold"/>
              </a:rPr>
              <a:t>MODIFY STRINGS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61918" y="7135791"/>
            <a:ext cx="11308322" cy="49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5"/>
              </a:lnSpc>
            </a:pPr>
            <a:r>
              <a:rPr lang="en-US" sz="2882">
                <a:solidFill>
                  <a:srgbClr val="FFFFFF"/>
                </a:solidFill>
                <a:latin typeface="Canva Sans 2"/>
              </a:rPr>
              <a:t>Python has a set of built-in methods that you can use on strings.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79161" y="4518885"/>
            <a:ext cx="12729678" cy="335416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598123" y="1346954"/>
            <a:ext cx="5975034" cy="1357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6"/>
              </a:lnSpc>
            </a:pPr>
            <a:r>
              <a:rPr lang="en-US" sz="7540">
                <a:solidFill>
                  <a:srgbClr val="FFFFFF"/>
                </a:solidFill>
                <a:latin typeface="Poppins Bold"/>
              </a:rPr>
              <a:t>UPPER CASE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Modify Strings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4609" y="4308377"/>
            <a:ext cx="11978782" cy="319434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413247" y="2409261"/>
            <a:ext cx="5461506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LOWER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Modify 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94139" y="5208652"/>
            <a:ext cx="10699722" cy="288531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02633" y="1331461"/>
            <a:ext cx="8741367" cy="112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22"/>
              </a:lnSpc>
            </a:pPr>
            <a:r>
              <a:rPr lang="en-US" sz="6230">
                <a:solidFill>
                  <a:srgbClr val="FFFFFF"/>
                </a:solidFill>
                <a:latin typeface="Poppins Bold"/>
              </a:rPr>
              <a:t>REMOVE WHITESPACE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Modify Strings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53640" y="3519836"/>
            <a:ext cx="13580720" cy="1145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Whitespace is the space before and/or after the actual text, and very often you want to remove this space.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83167" y="4413226"/>
            <a:ext cx="10721666" cy="291479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39515" y="2409261"/>
            <a:ext cx="6408969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REPLACE STRING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Modify Strings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90475" y="5208652"/>
            <a:ext cx="10707049" cy="318641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834844" y="1461385"/>
            <a:ext cx="5436264" cy="112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22"/>
              </a:lnSpc>
            </a:pPr>
            <a:r>
              <a:rPr lang="en-US" sz="6230">
                <a:solidFill>
                  <a:srgbClr val="FFFFFF"/>
                </a:solidFill>
                <a:latin typeface="Poppins Bold"/>
              </a:rPr>
              <a:t>SPLIT STRING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Modify Strings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53640" y="3519836"/>
            <a:ext cx="13580720" cy="1145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The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 split()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method returns a list where the text between the specified separator becomes the list items.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94768" y="3562350"/>
            <a:ext cx="11898464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122509" y="-2118339"/>
            <a:ext cx="6793872" cy="11428485"/>
            <a:chOff x="0" y="0"/>
            <a:chExt cx="1789332" cy="30099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332" cy="3009972"/>
            </a:xfrm>
            <a:custGeom>
              <a:avLst/>
              <a:gdLst/>
              <a:ahLst/>
              <a:cxnLst/>
              <a:rect l="l" t="t" r="r" b="b"/>
              <a:pathLst>
                <a:path w="1789332" h="3009972">
                  <a:moveTo>
                    <a:pt x="0" y="0"/>
                  </a:moveTo>
                  <a:lnTo>
                    <a:pt x="1789332" y="0"/>
                  </a:lnTo>
                  <a:lnTo>
                    <a:pt x="1789332" y="3009972"/>
                  </a:lnTo>
                  <a:lnTo>
                    <a:pt x="0" y="300997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05686" y="-69594"/>
            <a:ext cx="15906129" cy="2368038"/>
            <a:chOff x="0" y="0"/>
            <a:chExt cx="1557078" cy="231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7078" cy="231811"/>
            </a:xfrm>
            <a:custGeom>
              <a:avLst/>
              <a:gdLst/>
              <a:ahLst/>
              <a:cxnLst/>
              <a:rect l="l" t="t" r="r" b="b"/>
              <a:pathLst>
                <a:path w="1557078" h="231811">
                  <a:moveTo>
                    <a:pt x="203200" y="0"/>
                  </a:moveTo>
                  <a:lnTo>
                    <a:pt x="1557078" y="0"/>
                  </a:lnTo>
                  <a:lnTo>
                    <a:pt x="1353878" y="231811"/>
                  </a:lnTo>
                  <a:lnTo>
                    <a:pt x="0" y="2318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6096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90485" y="9435774"/>
            <a:ext cx="5462425" cy="2629209"/>
            <a:chOff x="0" y="0"/>
            <a:chExt cx="84433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39412" y="8972396"/>
            <a:ext cx="5462425" cy="2629209"/>
            <a:chOff x="0" y="0"/>
            <a:chExt cx="84433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539037" y="6562337"/>
            <a:ext cx="13181888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8099999">
            <a:off x="13876577" y="8509359"/>
            <a:ext cx="5550410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39037" y="3436467"/>
            <a:ext cx="10197029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37" y="4934945"/>
            <a:ext cx="11611763" cy="130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44"/>
              </a:lnSpc>
            </a:pPr>
            <a:r>
              <a:rPr lang="en-US" sz="9131" spc="456">
                <a:solidFill>
                  <a:srgbClr val="082266"/>
                </a:solidFill>
                <a:latin typeface="Montserrat Semi-Bold Bold"/>
              </a:rPr>
              <a:t>SLICING STRINGS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b="40099"/>
          <a:stretch>
            <a:fillRect/>
          </a:stretch>
        </p:blipFill>
        <p:spPr>
          <a:xfrm>
            <a:off x="8426687" y="4969428"/>
            <a:ext cx="9531614" cy="217597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93041" y="1346954"/>
            <a:ext cx="4322483" cy="1357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6"/>
              </a:lnSpc>
            </a:pPr>
            <a:r>
              <a:rPr lang="en-US" sz="7540" dirty="0">
                <a:solidFill>
                  <a:srgbClr val="FFFFFF"/>
                </a:solidFill>
                <a:latin typeface="Poppins Bold"/>
              </a:rPr>
              <a:t>STRINGS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9529" y="4213169"/>
            <a:ext cx="7465228" cy="350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 dirty="0">
                <a:solidFill>
                  <a:srgbClr val="FFFFFF"/>
                </a:solidFill>
                <a:latin typeface="Poppins"/>
              </a:rPr>
              <a:t>Strings in python are surrounded by either single quotation marks, or double quotation marks.</a:t>
            </a:r>
          </a:p>
          <a:p>
            <a:pPr algn="just">
              <a:lnSpc>
                <a:spcPts val="4699"/>
              </a:lnSpc>
            </a:pPr>
            <a:r>
              <a:rPr lang="en-US" sz="2499" dirty="0">
                <a:solidFill>
                  <a:srgbClr val="FFFFFF"/>
                </a:solidFill>
                <a:latin typeface="Poppins"/>
              </a:rPr>
              <a:t>'</a:t>
            </a:r>
            <a:r>
              <a:rPr lang="en-US" sz="2499" dirty="0">
                <a:solidFill>
                  <a:srgbClr val="FF3131"/>
                </a:solidFill>
                <a:latin typeface="Poppins"/>
              </a:rPr>
              <a:t>hello'</a:t>
            </a:r>
            <a:r>
              <a:rPr lang="en-US" sz="2499" dirty="0">
                <a:solidFill>
                  <a:srgbClr val="FFFFFF"/>
                </a:solidFill>
                <a:latin typeface="Poppins"/>
              </a:rPr>
              <a:t> is the same as</a:t>
            </a:r>
            <a:r>
              <a:rPr lang="en-US" sz="2499" dirty="0">
                <a:solidFill>
                  <a:srgbClr val="FF3131"/>
                </a:solidFill>
                <a:latin typeface="Poppins"/>
              </a:rPr>
              <a:t> "hello"</a:t>
            </a:r>
            <a:r>
              <a:rPr lang="en-US" sz="2499" dirty="0">
                <a:solidFill>
                  <a:srgbClr val="FFFFFF"/>
                </a:solidFill>
                <a:latin typeface="Poppins"/>
              </a:rPr>
              <a:t>.</a:t>
            </a:r>
          </a:p>
          <a:p>
            <a:pPr algn="just">
              <a:lnSpc>
                <a:spcPts val="4699"/>
              </a:lnSpc>
            </a:pPr>
            <a:r>
              <a:rPr lang="en-US" sz="2499" dirty="0">
                <a:solidFill>
                  <a:srgbClr val="FFFFFF"/>
                </a:solidFill>
                <a:latin typeface="Poppins"/>
              </a:rPr>
              <a:t>You can display a string literal with the </a:t>
            </a:r>
            <a:r>
              <a:rPr lang="en-US" sz="2499" dirty="0">
                <a:solidFill>
                  <a:srgbClr val="FF3131"/>
                </a:solidFill>
                <a:latin typeface="Poppins"/>
              </a:rPr>
              <a:t>print()</a:t>
            </a:r>
            <a:r>
              <a:rPr lang="en-US" sz="2499" dirty="0">
                <a:solidFill>
                  <a:srgbClr val="FFFFFF"/>
                </a:solidFill>
                <a:latin typeface="Poppins"/>
              </a:rPr>
              <a:t> function: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0574" y="-1090999"/>
            <a:ext cx="12186851" cy="3605084"/>
            <a:chOff x="0" y="0"/>
            <a:chExt cx="3209706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9706" cy="949487"/>
            </a:xfrm>
            <a:custGeom>
              <a:avLst/>
              <a:gdLst/>
              <a:ahLst/>
              <a:cxnLst/>
              <a:rect l="l" t="t" r="r" b="b"/>
              <a:pathLst>
                <a:path w="3209706" h="949487">
                  <a:moveTo>
                    <a:pt x="2971581" y="0"/>
                  </a:moveTo>
                  <a:lnTo>
                    <a:pt x="3209706" y="238125"/>
                  </a:lnTo>
                  <a:lnTo>
                    <a:pt x="3209706" y="711362"/>
                  </a:lnTo>
                  <a:lnTo>
                    <a:pt x="2971581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971581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95973" y="5888983"/>
            <a:ext cx="10696053" cy="28717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95797" y="9047195"/>
            <a:ext cx="6896406" cy="88467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9289" y="1274688"/>
            <a:ext cx="11143475" cy="81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7"/>
              </a:lnSpc>
            </a:pPr>
            <a:r>
              <a:rPr lang="en-US" sz="5816" spc="290">
                <a:solidFill>
                  <a:srgbClr val="FFFFFF"/>
                </a:solidFill>
                <a:latin typeface="Montserrat Semi-Bold"/>
              </a:rPr>
              <a:t>PYTHON - SLICING STRING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399779"/>
            <a:ext cx="4072578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SLICING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389022"/>
            <a:ext cx="15681182" cy="933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You can return a range of characters by using the slice syntax.</a:t>
            </a: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Specify the start index and the end index, separated by a colon, to return a part of the string.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642764" y="9773535"/>
            <a:ext cx="3408273" cy="2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000000"/>
                </a:solidFill>
                <a:latin typeface="Canva Sans 2"/>
              </a:rPr>
              <a:t>Python -  String  -  Slicing Strings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7958" y="-1090999"/>
            <a:ext cx="13892084" cy="3605084"/>
            <a:chOff x="0" y="0"/>
            <a:chExt cx="3658820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49487"/>
            </a:xfrm>
            <a:custGeom>
              <a:avLst/>
              <a:gdLst/>
              <a:ahLst/>
              <a:cxnLst/>
              <a:rect l="l" t="t" r="r" b="b"/>
              <a:pathLst>
                <a:path w="3658820" h="949487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711362"/>
                  </a:lnTo>
                  <a:lnTo>
                    <a:pt x="3420695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97958" y="9236876"/>
            <a:ext cx="13892084" cy="3283293"/>
            <a:chOff x="0" y="0"/>
            <a:chExt cx="3658820" cy="8647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58820" cy="864736"/>
            </a:xfrm>
            <a:custGeom>
              <a:avLst/>
              <a:gdLst/>
              <a:ahLst/>
              <a:cxnLst/>
              <a:rect l="l" t="t" r="r" b="b"/>
              <a:pathLst>
                <a:path w="3658820" h="864736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26611"/>
                  </a:lnTo>
                  <a:lnTo>
                    <a:pt x="3420695" y="864736"/>
                  </a:lnTo>
                  <a:lnTo>
                    <a:pt x="238125" y="864736"/>
                  </a:lnTo>
                  <a:lnTo>
                    <a:pt x="0" y="626611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74539" y="9818674"/>
            <a:ext cx="18637078" cy="898954"/>
            <a:chOff x="0" y="0"/>
            <a:chExt cx="4908531" cy="236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08531" cy="236762"/>
            </a:xfrm>
            <a:custGeom>
              <a:avLst/>
              <a:gdLst/>
              <a:ahLst/>
              <a:cxnLst/>
              <a:rect l="l" t="t" r="r" b="b"/>
              <a:pathLst>
                <a:path w="4908531" h="236762">
                  <a:moveTo>
                    <a:pt x="0" y="0"/>
                  </a:moveTo>
                  <a:lnTo>
                    <a:pt x="4908531" y="0"/>
                  </a:lnTo>
                  <a:lnTo>
                    <a:pt x="4908531" y="236762"/>
                  </a:lnTo>
                  <a:lnTo>
                    <a:pt x="0" y="23676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8646" y="5112861"/>
            <a:ext cx="10710708" cy="2771781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2176" y="1179414"/>
            <a:ext cx="12806516" cy="93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6684" spc="334">
                <a:solidFill>
                  <a:srgbClr val="FFFFFF"/>
                </a:solidFill>
                <a:latin typeface="Montserrat Semi-Bold"/>
              </a:rPr>
              <a:t>PYTHON - SLICING STRING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3399779"/>
            <a:ext cx="9316675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SLICE FROM THE START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4389022"/>
            <a:ext cx="15681182" cy="47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By leaving out the start index, the range will start at the first character: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18893" y="9856774"/>
            <a:ext cx="3408333" cy="28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FFFFFF"/>
                </a:solidFill>
                <a:latin typeface="Canva Sans 2"/>
              </a:rPr>
              <a:t>Python -  String  -  Slicing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0574" y="-1090999"/>
            <a:ext cx="12186851" cy="3605084"/>
            <a:chOff x="0" y="0"/>
            <a:chExt cx="3209706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9706" cy="949487"/>
            </a:xfrm>
            <a:custGeom>
              <a:avLst/>
              <a:gdLst/>
              <a:ahLst/>
              <a:cxnLst/>
              <a:rect l="l" t="t" r="r" b="b"/>
              <a:pathLst>
                <a:path w="3209706" h="949487">
                  <a:moveTo>
                    <a:pt x="2971581" y="0"/>
                  </a:moveTo>
                  <a:lnTo>
                    <a:pt x="3209706" y="238125"/>
                  </a:lnTo>
                  <a:lnTo>
                    <a:pt x="3209706" y="711362"/>
                  </a:lnTo>
                  <a:lnTo>
                    <a:pt x="2971581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971581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95973" y="5406917"/>
            <a:ext cx="10696053" cy="273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499289" y="1274688"/>
            <a:ext cx="11143475" cy="81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7"/>
              </a:lnSpc>
            </a:pPr>
            <a:r>
              <a:rPr lang="en-US" sz="5816" spc="290">
                <a:solidFill>
                  <a:srgbClr val="FFFFFF"/>
                </a:solidFill>
                <a:latin typeface="Montserrat Semi-Bold"/>
              </a:rPr>
              <a:t>PYTHON - SLICING STRING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99779"/>
            <a:ext cx="6870899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SLICE TO THE 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389022"/>
            <a:ext cx="15681182" cy="47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By leaving out the end index, the range will go to the end: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642764" y="9773535"/>
            <a:ext cx="3408273" cy="2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000000"/>
                </a:solidFill>
                <a:latin typeface="Canva Sans 2"/>
              </a:rPr>
              <a:t>Python -  String  -  Slicing Strings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7958" y="-1090999"/>
            <a:ext cx="13892084" cy="3605084"/>
            <a:chOff x="0" y="0"/>
            <a:chExt cx="3658820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49487"/>
            </a:xfrm>
            <a:custGeom>
              <a:avLst/>
              <a:gdLst/>
              <a:ahLst/>
              <a:cxnLst/>
              <a:rect l="l" t="t" r="r" b="b"/>
              <a:pathLst>
                <a:path w="3658820" h="949487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711362"/>
                  </a:lnTo>
                  <a:lnTo>
                    <a:pt x="3420695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97958" y="9236876"/>
            <a:ext cx="13892084" cy="3283293"/>
            <a:chOff x="0" y="0"/>
            <a:chExt cx="3658820" cy="8647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58820" cy="864736"/>
            </a:xfrm>
            <a:custGeom>
              <a:avLst/>
              <a:gdLst/>
              <a:ahLst/>
              <a:cxnLst/>
              <a:rect l="l" t="t" r="r" b="b"/>
              <a:pathLst>
                <a:path w="3658820" h="864736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26611"/>
                  </a:lnTo>
                  <a:lnTo>
                    <a:pt x="3420695" y="864736"/>
                  </a:lnTo>
                  <a:lnTo>
                    <a:pt x="238125" y="864736"/>
                  </a:lnTo>
                  <a:lnTo>
                    <a:pt x="0" y="626611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74539" y="9818674"/>
            <a:ext cx="18637078" cy="898954"/>
            <a:chOff x="0" y="0"/>
            <a:chExt cx="4908531" cy="236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08531" cy="236762"/>
            </a:xfrm>
            <a:custGeom>
              <a:avLst/>
              <a:gdLst/>
              <a:ahLst/>
              <a:cxnLst/>
              <a:rect l="l" t="t" r="r" b="b"/>
              <a:pathLst>
                <a:path w="4908531" h="236762">
                  <a:moveTo>
                    <a:pt x="0" y="0"/>
                  </a:moveTo>
                  <a:lnTo>
                    <a:pt x="4908531" y="0"/>
                  </a:lnTo>
                  <a:lnTo>
                    <a:pt x="4908531" y="236762"/>
                  </a:lnTo>
                  <a:lnTo>
                    <a:pt x="0" y="23676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4992" y="4770901"/>
            <a:ext cx="10718016" cy="402779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72176" y="1179414"/>
            <a:ext cx="12806516" cy="93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8"/>
              </a:lnSpc>
            </a:pPr>
            <a:r>
              <a:rPr lang="en-US" sz="6684" spc="334">
                <a:solidFill>
                  <a:srgbClr val="FFFFFF"/>
                </a:solidFill>
                <a:latin typeface="Montserrat Semi-Bold"/>
              </a:rPr>
              <a:t>PYTHON - SLICING STRING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3210219"/>
            <a:ext cx="9316675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NEGATIVE INDEXING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4199462"/>
            <a:ext cx="15681182" cy="47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Use negative indexes to start the slice from the end of the string: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39834" y="9837724"/>
            <a:ext cx="3408333" cy="28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FFFFFF"/>
                </a:solidFill>
                <a:latin typeface="Canva Sans 2"/>
              </a:rPr>
              <a:t>Python -  String  -  Slicing Strings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4225" y="-961253"/>
            <a:ext cx="13892084" cy="3475338"/>
            <a:chOff x="0" y="0"/>
            <a:chExt cx="3658820" cy="915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15315"/>
            </a:xfrm>
            <a:custGeom>
              <a:avLst/>
              <a:gdLst/>
              <a:ahLst/>
              <a:cxnLst/>
              <a:rect l="l" t="t" r="r" b="b"/>
              <a:pathLst>
                <a:path w="3658820" h="915315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77190"/>
                  </a:lnTo>
                  <a:lnTo>
                    <a:pt x="3420695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38665" y="-382030"/>
            <a:ext cx="12668765" cy="1158446"/>
            <a:chOff x="0" y="0"/>
            <a:chExt cx="3336629" cy="305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6629" cy="305105"/>
            </a:xfrm>
            <a:custGeom>
              <a:avLst/>
              <a:gdLst/>
              <a:ahLst/>
              <a:cxnLst/>
              <a:rect l="l" t="t" r="r" b="b"/>
              <a:pathLst>
                <a:path w="3336629" h="305105">
                  <a:moveTo>
                    <a:pt x="0" y="0"/>
                  </a:moveTo>
                  <a:lnTo>
                    <a:pt x="3336629" y="0"/>
                  </a:lnTo>
                  <a:lnTo>
                    <a:pt x="3336629" y="305105"/>
                  </a:lnTo>
                  <a:lnTo>
                    <a:pt x="0" y="305105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86946" y="9753600"/>
            <a:ext cx="13414804" cy="1007076"/>
            <a:chOff x="0" y="0"/>
            <a:chExt cx="3533117" cy="2652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33117" cy="265238"/>
            </a:xfrm>
            <a:custGeom>
              <a:avLst/>
              <a:gdLst/>
              <a:ahLst/>
              <a:cxnLst/>
              <a:rect l="l" t="t" r="r" b="b"/>
              <a:pathLst>
                <a:path w="3533117" h="265238">
                  <a:moveTo>
                    <a:pt x="0" y="0"/>
                  </a:moveTo>
                  <a:lnTo>
                    <a:pt x="3533117" y="0"/>
                  </a:lnTo>
                  <a:lnTo>
                    <a:pt x="3533117" y="265238"/>
                  </a:lnTo>
                  <a:lnTo>
                    <a:pt x="0" y="265238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73299" y="-1837038"/>
            <a:ext cx="6414701" cy="3475338"/>
            <a:chOff x="0" y="0"/>
            <a:chExt cx="1689469" cy="9153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9469" cy="915315"/>
            </a:xfrm>
            <a:custGeom>
              <a:avLst/>
              <a:gdLst/>
              <a:ahLst/>
              <a:cxnLst/>
              <a:rect l="l" t="t" r="r" b="b"/>
              <a:pathLst>
                <a:path w="1689469" h="915315">
                  <a:moveTo>
                    <a:pt x="1451344" y="0"/>
                  </a:moveTo>
                  <a:lnTo>
                    <a:pt x="1689469" y="238125"/>
                  </a:lnTo>
                  <a:lnTo>
                    <a:pt x="1689469" y="677190"/>
                  </a:lnTo>
                  <a:lnTo>
                    <a:pt x="1451344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45134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65908" y="8865338"/>
            <a:ext cx="6803939" cy="2851811"/>
            <a:chOff x="0" y="0"/>
            <a:chExt cx="1791984" cy="7510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91984" cy="751094"/>
            </a:xfrm>
            <a:custGeom>
              <a:avLst/>
              <a:gdLst/>
              <a:ahLst/>
              <a:cxnLst/>
              <a:rect l="l" t="t" r="r" b="b"/>
              <a:pathLst>
                <a:path w="1791984" h="751094">
                  <a:moveTo>
                    <a:pt x="1553859" y="0"/>
                  </a:moveTo>
                  <a:lnTo>
                    <a:pt x="1791984" y="238125"/>
                  </a:lnTo>
                  <a:lnTo>
                    <a:pt x="1791984" y="512969"/>
                  </a:lnTo>
                  <a:lnTo>
                    <a:pt x="1553859" y="751094"/>
                  </a:lnTo>
                  <a:lnTo>
                    <a:pt x="238125" y="751094"/>
                  </a:lnTo>
                  <a:lnTo>
                    <a:pt x="0" y="5129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553859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383125" y="5357697"/>
            <a:ext cx="3115447" cy="4395903"/>
            <a:chOff x="0" y="0"/>
            <a:chExt cx="820529" cy="11577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0529" cy="1157769"/>
            </a:xfrm>
            <a:custGeom>
              <a:avLst/>
              <a:gdLst/>
              <a:ahLst/>
              <a:cxnLst/>
              <a:rect l="l" t="t" r="r" b="b"/>
              <a:pathLst>
                <a:path w="820529" h="1157769">
                  <a:moveTo>
                    <a:pt x="582404" y="0"/>
                  </a:moveTo>
                  <a:lnTo>
                    <a:pt x="820529" y="238125"/>
                  </a:lnTo>
                  <a:lnTo>
                    <a:pt x="820529" y="919644"/>
                  </a:lnTo>
                  <a:lnTo>
                    <a:pt x="582404" y="1157769"/>
                  </a:lnTo>
                  <a:lnTo>
                    <a:pt x="238125" y="1157769"/>
                  </a:lnTo>
                  <a:lnTo>
                    <a:pt x="0" y="919644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8240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453115" y="4703708"/>
            <a:ext cx="9381771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THANK </a:t>
            </a:r>
            <a:r>
              <a:rPr lang="en-US" sz="9999" spc="999">
                <a:solidFill>
                  <a:srgbClr val="082266"/>
                </a:solidFill>
                <a:latin typeface="Montserrat Semi-Bold Bold"/>
              </a:rPr>
              <a:t>YOU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122509" y="-2118339"/>
            <a:ext cx="6793872" cy="11428485"/>
            <a:chOff x="0" y="0"/>
            <a:chExt cx="1789332" cy="30099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332" cy="3009972"/>
            </a:xfrm>
            <a:custGeom>
              <a:avLst/>
              <a:gdLst/>
              <a:ahLst/>
              <a:cxnLst/>
              <a:rect l="l" t="t" r="r" b="b"/>
              <a:pathLst>
                <a:path w="1789332" h="3009972">
                  <a:moveTo>
                    <a:pt x="0" y="0"/>
                  </a:moveTo>
                  <a:lnTo>
                    <a:pt x="1789332" y="0"/>
                  </a:lnTo>
                  <a:lnTo>
                    <a:pt x="1789332" y="3009972"/>
                  </a:lnTo>
                  <a:lnTo>
                    <a:pt x="0" y="300997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05686" y="-69594"/>
            <a:ext cx="15906129" cy="2368038"/>
            <a:chOff x="0" y="0"/>
            <a:chExt cx="1557078" cy="231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7078" cy="231811"/>
            </a:xfrm>
            <a:custGeom>
              <a:avLst/>
              <a:gdLst/>
              <a:ahLst/>
              <a:cxnLst/>
              <a:rect l="l" t="t" r="r" b="b"/>
              <a:pathLst>
                <a:path w="1557078" h="231811">
                  <a:moveTo>
                    <a:pt x="203200" y="0"/>
                  </a:moveTo>
                  <a:lnTo>
                    <a:pt x="1557078" y="0"/>
                  </a:lnTo>
                  <a:lnTo>
                    <a:pt x="1353878" y="231811"/>
                  </a:lnTo>
                  <a:lnTo>
                    <a:pt x="0" y="2318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6096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90485" y="9435774"/>
            <a:ext cx="5462425" cy="2629209"/>
            <a:chOff x="0" y="0"/>
            <a:chExt cx="84433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39412" y="8972396"/>
            <a:ext cx="5462425" cy="2629209"/>
            <a:chOff x="0" y="0"/>
            <a:chExt cx="84433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539037" y="6562337"/>
            <a:ext cx="13181888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8099999">
            <a:off x="13876577" y="8509359"/>
            <a:ext cx="5550410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39037" y="3700678"/>
            <a:ext cx="10197029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37" y="5161056"/>
            <a:ext cx="11939163" cy="92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7"/>
              </a:lnSpc>
            </a:pPr>
            <a:r>
              <a:rPr lang="en-US" sz="6370" spc="318">
                <a:solidFill>
                  <a:srgbClr val="082266"/>
                </a:solidFill>
                <a:latin typeface="Montserrat Semi-Bold Bold"/>
              </a:rPr>
              <a:t>STRING CONCATENATION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0574" y="-1090999"/>
            <a:ext cx="12186851" cy="3605084"/>
            <a:chOff x="0" y="0"/>
            <a:chExt cx="3209706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9706" cy="949487"/>
            </a:xfrm>
            <a:custGeom>
              <a:avLst/>
              <a:gdLst/>
              <a:ahLst/>
              <a:cxnLst/>
              <a:rect l="l" t="t" r="r" b="b"/>
              <a:pathLst>
                <a:path w="3209706" h="949487">
                  <a:moveTo>
                    <a:pt x="2971581" y="0"/>
                  </a:moveTo>
                  <a:lnTo>
                    <a:pt x="3209706" y="238125"/>
                  </a:lnTo>
                  <a:lnTo>
                    <a:pt x="3209706" y="711362"/>
                  </a:lnTo>
                  <a:lnTo>
                    <a:pt x="2971581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971581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7275" y="5713619"/>
            <a:ext cx="8648313" cy="28364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79579" y="5700395"/>
            <a:ext cx="8576344" cy="284964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47570" y="1359253"/>
            <a:ext cx="11316660" cy="59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4287" spc="214">
                <a:solidFill>
                  <a:srgbClr val="FFFFFF"/>
                </a:solidFill>
                <a:latin typeface="Montserrat Semi-Bold"/>
              </a:rPr>
              <a:t>PYTHON - STRING CONCATENATION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399779"/>
            <a:ext cx="9360743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STRING CONCATENATION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618645"/>
            <a:ext cx="11648956" cy="47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To concatenate, or combine, two strings you can use the + operator.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31223" y="9773535"/>
            <a:ext cx="4256777" cy="2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000000"/>
                </a:solidFill>
                <a:latin typeface="Canva Sans 2"/>
              </a:rPr>
              <a:t>Python - String -  String Concatenation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4225" y="-961253"/>
            <a:ext cx="13892084" cy="3475338"/>
            <a:chOff x="0" y="0"/>
            <a:chExt cx="3658820" cy="915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15315"/>
            </a:xfrm>
            <a:custGeom>
              <a:avLst/>
              <a:gdLst/>
              <a:ahLst/>
              <a:cxnLst/>
              <a:rect l="l" t="t" r="r" b="b"/>
              <a:pathLst>
                <a:path w="3658820" h="915315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77190"/>
                  </a:lnTo>
                  <a:lnTo>
                    <a:pt x="3420695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38665" y="-382030"/>
            <a:ext cx="12668765" cy="1158446"/>
            <a:chOff x="0" y="0"/>
            <a:chExt cx="3336629" cy="305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6629" cy="305105"/>
            </a:xfrm>
            <a:custGeom>
              <a:avLst/>
              <a:gdLst/>
              <a:ahLst/>
              <a:cxnLst/>
              <a:rect l="l" t="t" r="r" b="b"/>
              <a:pathLst>
                <a:path w="3336629" h="305105">
                  <a:moveTo>
                    <a:pt x="0" y="0"/>
                  </a:moveTo>
                  <a:lnTo>
                    <a:pt x="3336629" y="0"/>
                  </a:lnTo>
                  <a:lnTo>
                    <a:pt x="3336629" y="305105"/>
                  </a:lnTo>
                  <a:lnTo>
                    <a:pt x="0" y="305105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86946" y="9753600"/>
            <a:ext cx="13414804" cy="1007076"/>
            <a:chOff x="0" y="0"/>
            <a:chExt cx="3533117" cy="2652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33117" cy="265238"/>
            </a:xfrm>
            <a:custGeom>
              <a:avLst/>
              <a:gdLst/>
              <a:ahLst/>
              <a:cxnLst/>
              <a:rect l="l" t="t" r="r" b="b"/>
              <a:pathLst>
                <a:path w="3533117" h="265238">
                  <a:moveTo>
                    <a:pt x="0" y="0"/>
                  </a:moveTo>
                  <a:lnTo>
                    <a:pt x="3533117" y="0"/>
                  </a:lnTo>
                  <a:lnTo>
                    <a:pt x="3533117" y="265238"/>
                  </a:lnTo>
                  <a:lnTo>
                    <a:pt x="0" y="265238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73299" y="-1837038"/>
            <a:ext cx="6414701" cy="3475338"/>
            <a:chOff x="0" y="0"/>
            <a:chExt cx="1689469" cy="9153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9469" cy="915315"/>
            </a:xfrm>
            <a:custGeom>
              <a:avLst/>
              <a:gdLst/>
              <a:ahLst/>
              <a:cxnLst/>
              <a:rect l="l" t="t" r="r" b="b"/>
              <a:pathLst>
                <a:path w="1689469" h="915315">
                  <a:moveTo>
                    <a:pt x="1451344" y="0"/>
                  </a:moveTo>
                  <a:lnTo>
                    <a:pt x="1689469" y="238125"/>
                  </a:lnTo>
                  <a:lnTo>
                    <a:pt x="1689469" y="677190"/>
                  </a:lnTo>
                  <a:lnTo>
                    <a:pt x="1451344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45134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65908" y="8865338"/>
            <a:ext cx="6803939" cy="2851811"/>
            <a:chOff x="0" y="0"/>
            <a:chExt cx="1791984" cy="7510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91984" cy="751094"/>
            </a:xfrm>
            <a:custGeom>
              <a:avLst/>
              <a:gdLst/>
              <a:ahLst/>
              <a:cxnLst/>
              <a:rect l="l" t="t" r="r" b="b"/>
              <a:pathLst>
                <a:path w="1791984" h="751094">
                  <a:moveTo>
                    <a:pt x="1553859" y="0"/>
                  </a:moveTo>
                  <a:lnTo>
                    <a:pt x="1791984" y="238125"/>
                  </a:lnTo>
                  <a:lnTo>
                    <a:pt x="1791984" y="512969"/>
                  </a:lnTo>
                  <a:lnTo>
                    <a:pt x="1553859" y="751094"/>
                  </a:lnTo>
                  <a:lnTo>
                    <a:pt x="238125" y="751094"/>
                  </a:lnTo>
                  <a:lnTo>
                    <a:pt x="0" y="5129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553859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383125" y="5357697"/>
            <a:ext cx="3115447" cy="4395903"/>
            <a:chOff x="0" y="0"/>
            <a:chExt cx="820529" cy="11577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0529" cy="1157769"/>
            </a:xfrm>
            <a:custGeom>
              <a:avLst/>
              <a:gdLst/>
              <a:ahLst/>
              <a:cxnLst/>
              <a:rect l="l" t="t" r="r" b="b"/>
              <a:pathLst>
                <a:path w="820529" h="1157769">
                  <a:moveTo>
                    <a:pt x="582404" y="0"/>
                  </a:moveTo>
                  <a:lnTo>
                    <a:pt x="820529" y="238125"/>
                  </a:lnTo>
                  <a:lnTo>
                    <a:pt x="820529" y="919644"/>
                  </a:lnTo>
                  <a:lnTo>
                    <a:pt x="582404" y="1157769"/>
                  </a:lnTo>
                  <a:lnTo>
                    <a:pt x="238125" y="1157769"/>
                  </a:lnTo>
                  <a:lnTo>
                    <a:pt x="0" y="919644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8240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453115" y="4703708"/>
            <a:ext cx="9381771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THANK </a:t>
            </a:r>
            <a:r>
              <a:rPr lang="en-US" sz="9999" spc="999">
                <a:solidFill>
                  <a:srgbClr val="082266"/>
                </a:solidFill>
                <a:latin typeface="Montserrat Semi-Bold Bold"/>
              </a:rPr>
              <a:t>YOU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17760" y="2298039"/>
            <a:ext cx="11052480" cy="4894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86"/>
              </a:lnSpc>
            </a:pPr>
            <a:r>
              <a:rPr lang="en-US" sz="14061">
                <a:solidFill>
                  <a:srgbClr val="FFFFFF"/>
                </a:solidFill>
                <a:latin typeface="Antonio Bold"/>
              </a:rPr>
              <a:t>PYTHON </a:t>
            </a:r>
          </a:p>
          <a:p>
            <a:pPr algn="ctr">
              <a:lnSpc>
                <a:spcPts val="19686"/>
              </a:lnSpc>
            </a:pPr>
            <a:r>
              <a:rPr lang="en-US" sz="14061">
                <a:solidFill>
                  <a:srgbClr val="FFFFFF"/>
                </a:solidFill>
                <a:latin typeface="Antonio Bold"/>
              </a:rPr>
              <a:t>FORMAT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8291" y="6018596"/>
            <a:ext cx="8439790" cy="20492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2159" b="2159"/>
          <a:stretch>
            <a:fillRect/>
          </a:stretch>
        </p:blipFill>
        <p:spPr>
          <a:xfrm>
            <a:off x="10283623" y="6018596"/>
            <a:ext cx="7141193" cy="202248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16762" y="1180207"/>
            <a:ext cx="7658880" cy="1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87"/>
              </a:lnSpc>
            </a:pPr>
            <a:r>
              <a:rPr lang="en-US" sz="7277">
                <a:solidFill>
                  <a:srgbClr val="FFFFFF"/>
                </a:solidFill>
                <a:latin typeface="Poppins Bold"/>
              </a:rPr>
              <a:t>STRING FORMAT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format Strings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8291" y="3737712"/>
            <a:ext cx="6926446" cy="173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As we learned in the Python Variables chapter, we cannot combine strings and numbers like this: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3623" y="2689100"/>
            <a:ext cx="7345092" cy="291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But we can combine strings and numbers by using the 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format()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method!</a:t>
            </a:r>
          </a:p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The 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format()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method takes the passed arguments, formats them, and places them in the string where the placeholders 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{}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are: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07098" y="5555918"/>
            <a:ext cx="10473803" cy="230684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389761" y="2409261"/>
            <a:ext cx="15090373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ASSIGN STRING TO A VARIABLE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53640" y="4092720"/>
            <a:ext cx="13580720" cy="1145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Assigning a string to a variable is done with the variable name followed by an equal sign and the string: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8291" y="5770159"/>
            <a:ext cx="8528034" cy="26125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568195" y="5770159"/>
            <a:ext cx="8362924" cy="257116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060703" y="2133486"/>
            <a:ext cx="6166595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STRING FORMAT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Format Strings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8291" y="3775812"/>
            <a:ext cx="7851875" cy="16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99"/>
              </a:lnSpc>
            </a:pPr>
            <a:r>
              <a:rPr lang="en-US" sz="2499" spc="369">
                <a:solidFill>
                  <a:srgbClr val="FFFFFF"/>
                </a:solidFill>
                <a:latin typeface="Poppins"/>
              </a:rPr>
              <a:t>The format() method takes unlimited number of arguments, and are placed into the respective placeholders: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95124" y="3775812"/>
            <a:ext cx="7763739" cy="16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99"/>
              </a:lnSpc>
            </a:pPr>
            <a:r>
              <a:rPr lang="en-US" sz="2499" spc="369">
                <a:solidFill>
                  <a:srgbClr val="FFFFFF"/>
                </a:solidFill>
                <a:latin typeface="Poppins"/>
              </a:rPr>
              <a:t>You can use index numbers </a:t>
            </a:r>
            <a:r>
              <a:rPr lang="en-US" sz="2499" spc="369">
                <a:solidFill>
                  <a:srgbClr val="FF3131"/>
                </a:solidFill>
                <a:latin typeface="Poppins"/>
              </a:rPr>
              <a:t>{0}</a:t>
            </a:r>
            <a:r>
              <a:rPr lang="en-US" sz="2499" spc="369">
                <a:solidFill>
                  <a:srgbClr val="FFFFFF"/>
                </a:solidFill>
                <a:latin typeface="Poppins"/>
              </a:rPr>
              <a:t> to be sure the arguments are placed in the correct placeholders: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94768" y="3562350"/>
            <a:ext cx="11898464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122509" y="-2118339"/>
            <a:ext cx="6793872" cy="11428485"/>
            <a:chOff x="0" y="0"/>
            <a:chExt cx="1789332" cy="30099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332" cy="3009972"/>
            </a:xfrm>
            <a:custGeom>
              <a:avLst/>
              <a:gdLst/>
              <a:ahLst/>
              <a:cxnLst/>
              <a:rect l="l" t="t" r="r" b="b"/>
              <a:pathLst>
                <a:path w="1789332" h="3009972">
                  <a:moveTo>
                    <a:pt x="0" y="0"/>
                  </a:moveTo>
                  <a:lnTo>
                    <a:pt x="1789332" y="0"/>
                  </a:lnTo>
                  <a:lnTo>
                    <a:pt x="1789332" y="3009972"/>
                  </a:lnTo>
                  <a:lnTo>
                    <a:pt x="0" y="300997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05686" y="-69594"/>
            <a:ext cx="15906129" cy="2368038"/>
            <a:chOff x="0" y="0"/>
            <a:chExt cx="1557078" cy="231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7078" cy="231811"/>
            </a:xfrm>
            <a:custGeom>
              <a:avLst/>
              <a:gdLst/>
              <a:ahLst/>
              <a:cxnLst/>
              <a:rect l="l" t="t" r="r" b="b"/>
              <a:pathLst>
                <a:path w="1557078" h="231811">
                  <a:moveTo>
                    <a:pt x="203200" y="0"/>
                  </a:moveTo>
                  <a:lnTo>
                    <a:pt x="1557078" y="0"/>
                  </a:lnTo>
                  <a:lnTo>
                    <a:pt x="1353878" y="231811"/>
                  </a:lnTo>
                  <a:lnTo>
                    <a:pt x="0" y="2318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6096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90485" y="9435774"/>
            <a:ext cx="5462425" cy="2629209"/>
            <a:chOff x="0" y="0"/>
            <a:chExt cx="84433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39412" y="8972396"/>
            <a:ext cx="5462425" cy="2629209"/>
            <a:chOff x="0" y="0"/>
            <a:chExt cx="84433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539037" y="6562337"/>
            <a:ext cx="13181888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8099999">
            <a:off x="13876577" y="8509359"/>
            <a:ext cx="5550410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39037" y="3436467"/>
            <a:ext cx="10197029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37" y="4915895"/>
            <a:ext cx="12628638" cy="11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5"/>
              </a:lnSpc>
            </a:pPr>
            <a:r>
              <a:rPr lang="en-US" sz="7741" spc="387">
                <a:solidFill>
                  <a:srgbClr val="082266"/>
                </a:solidFill>
                <a:latin typeface="Montserrat Semi-Bold Bold"/>
              </a:rPr>
              <a:t>STRING EXERCISES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0574" y="-1090999"/>
            <a:ext cx="12186851" cy="3605084"/>
            <a:chOff x="0" y="0"/>
            <a:chExt cx="3209706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9706" cy="949487"/>
            </a:xfrm>
            <a:custGeom>
              <a:avLst/>
              <a:gdLst/>
              <a:ahLst/>
              <a:cxnLst/>
              <a:rect l="l" t="t" r="r" b="b"/>
              <a:pathLst>
                <a:path w="3209706" h="949487">
                  <a:moveTo>
                    <a:pt x="2971581" y="0"/>
                  </a:moveTo>
                  <a:lnTo>
                    <a:pt x="3209706" y="238125"/>
                  </a:lnTo>
                  <a:lnTo>
                    <a:pt x="3209706" y="711362"/>
                  </a:lnTo>
                  <a:lnTo>
                    <a:pt x="2971581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971581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27193" y="3931026"/>
            <a:ext cx="8657196" cy="226018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27193" y="7037860"/>
            <a:ext cx="8558226" cy="225216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99289" y="1274688"/>
            <a:ext cx="11472226" cy="659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1"/>
              </a:lnSpc>
            </a:pPr>
            <a:r>
              <a:rPr lang="en-US" sz="4849" spc="242">
                <a:solidFill>
                  <a:srgbClr val="FFFFFF"/>
                </a:solidFill>
                <a:latin typeface="Montserrat Semi-Bold"/>
              </a:rPr>
              <a:t>PYTHON - ESCAPE CHARACTERS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4633" y="3550077"/>
            <a:ext cx="7620055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ESCAPE CHARACTER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4633" y="4583244"/>
            <a:ext cx="8123513" cy="4113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To insert characters that are illegal in a string, use an escape character.</a:t>
            </a:r>
          </a:p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An escape character is a backslash \ followed by the character you want to insert.</a:t>
            </a:r>
          </a:p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An example of an illegal character is a double quote inside a string that is surrounded by double quotes: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4034" y="6354467"/>
            <a:ext cx="8123513" cy="571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To fix this problem, use the escape character </a:t>
            </a:r>
            <a:r>
              <a:rPr lang="en-US" sz="3000">
                <a:solidFill>
                  <a:srgbClr val="FF3131"/>
                </a:solidFill>
                <a:latin typeface="Roboto"/>
              </a:rPr>
              <a:t>\"</a:t>
            </a:r>
            <a:r>
              <a:rPr lang="en-US" sz="3000">
                <a:solidFill>
                  <a:srgbClr val="000000"/>
                </a:solidFill>
                <a:latin typeface="Roboto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21049" y="9773535"/>
            <a:ext cx="4366951" cy="2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000000"/>
                </a:solidFill>
                <a:latin typeface="Canva Sans 2"/>
              </a:rPr>
              <a:t>Python -  String  -  Escape Characters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7958" y="-1090999"/>
            <a:ext cx="13892084" cy="3605084"/>
            <a:chOff x="0" y="0"/>
            <a:chExt cx="3658820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49487"/>
            </a:xfrm>
            <a:custGeom>
              <a:avLst/>
              <a:gdLst/>
              <a:ahLst/>
              <a:cxnLst/>
              <a:rect l="l" t="t" r="r" b="b"/>
              <a:pathLst>
                <a:path w="3658820" h="949487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711362"/>
                  </a:lnTo>
                  <a:lnTo>
                    <a:pt x="3420695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97958" y="9236876"/>
            <a:ext cx="13892084" cy="3283293"/>
            <a:chOff x="0" y="0"/>
            <a:chExt cx="3658820" cy="8647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58820" cy="864736"/>
            </a:xfrm>
            <a:custGeom>
              <a:avLst/>
              <a:gdLst/>
              <a:ahLst/>
              <a:cxnLst/>
              <a:rect l="l" t="t" r="r" b="b"/>
              <a:pathLst>
                <a:path w="3658820" h="864736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26611"/>
                  </a:lnTo>
                  <a:lnTo>
                    <a:pt x="3420695" y="864736"/>
                  </a:lnTo>
                  <a:lnTo>
                    <a:pt x="238125" y="864736"/>
                  </a:lnTo>
                  <a:lnTo>
                    <a:pt x="0" y="626611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74539" y="9818674"/>
            <a:ext cx="18637078" cy="898954"/>
            <a:chOff x="0" y="0"/>
            <a:chExt cx="4908531" cy="236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08531" cy="236762"/>
            </a:xfrm>
            <a:custGeom>
              <a:avLst/>
              <a:gdLst/>
              <a:ahLst/>
              <a:cxnLst/>
              <a:rect l="l" t="t" r="r" b="b"/>
              <a:pathLst>
                <a:path w="4908531" h="236762">
                  <a:moveTo>
                    <a:pt x="0" y="0"/>
                  </a:moveTo>
                  <a:lnTo>
                    <a:pt x="4908531" y="0"/>
                  </a:lnTo>
                  <a:lnTo>
                    <a:pt x="4908531" y="236762"/>
                  </a:lnTo>
                  <a:lnTo>
                    <a:pt x="0" y="23676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391" y="5277086"/>
            <a:ext cx="8731968" cy="327802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6376" y="5857173"/>
            <a:ext cx="8513358" cy="20349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672176" y="1169889"/>
            <a:ext cx="12757545" cy="74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0"/>
              </a:lnSpc>
            </a:pPr>
            <a:r>
              <a:rPr lang="en-US" sz="5400" spc="270">
                <a:solidFill>
                  <a:srgbClr val="FFFFFF"/>
                </a:solidFill>
                <a:latin typeface="Montserrat Semi-Bold"/>
              </a:rPr>
              <a:t>PYTHON - ESCAPE CHARACTERS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3163953"/>
            <a:ext cx="8399576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ESCAPE CHARACTERS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4153197"/>
            <a:ext cx="15681182" cy="47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Other escape characters used in Python: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9753" y="9856774"/>
            <a:ext cx="3886612" cy="28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FFFFFF"/>
                </a:solidFill>
                <a:latin typeface="Canva Sans 2"/>
              </a:rPr>
              <a:t>Python -  String  -  Escape Characters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4225" y="-961253"/>
            <a:ext cx="13892084" cy="3475338"/>
            <a:chOff x="0" y="0"/>
            <a:chExt cx="3658820" cy="915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15315"/>
            </a:xfrm>
            <a:custGeom>
              <a:avLst/>
              <a:gdLst/>
              <a:ahLst/>
              <a:cxnLst/>
              <a:rect l="l" t="t" r="r" b="b"/>
              <a:pathLst>
                <a:path w="3658820" h="915315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77190"/>
                  </a:lnTo>
                  <a:lnTo>
                    <a:pt x="3420695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38665" y="-382030"/>
            <a:ext cx="12668765" cy="1158446"/>
            <a:chOff x="0" y="0"/>
            <a:chExt cx="3336629" cy="305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6629" cy="305105"/>
            </a:xfrm>
            <a:custGeom>
              <a:avLst/>
              <a:gdLst/>
              <a:ahLst/>
              <a:cxnLst/>
              <a:rect l="l" t="t" r="r" b="b"/>
              <a:pathLst>
                <a:path w="3336629" h="305105">
                  <a:moveTo>
                    <a:pt x="0" y="0"/>
                  </a:moveTo>
                  <a:lnTo>
                    <a:pt x="3336629" y="0"/>
                  </a:lnTo>
                  <a:lnTo>
                    <a:pt x="3336629" y="305105"/>
                  </a:lnTo>
                  <a:lnTo>
                    <a:pt x="0" y="305105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86946" y="9753600"/>
            <a:ext cx="13414804" cy="1007076"/>
            <a:chOff x="0" y="0"/>
            <a:chExt cx="3533117" cy="2652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33117" cy="265238"/>
            </a:xfrm>
            <a:custGeom>
              <a:avLst/>
              <a:gdLst/>
              <a:ahLst/>
              <a:cxnLst/>
              <a:rect l="l" t="t" r="r" b="b"/>
              <a:pathLst>
                <a:path w="3533117" h="265238">
                  <a:moveTo>
                    <a:pt x="0" y="0"/>
                  </a:moveTo>
                  <a:lnTo>
                    <a:pt x="3533117" y="0"/>
                  </a:lnTo>
                  <a:lnTo>
                    <a:pt x="3533117" y="265238"/>
                  </a:lnTo>
                  <a:lnTo>
                    <a:pt x="0" y="265238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73299" y="-1837038"/>
            <a:ext cx="6414701" cy="3475338"/>
            <a:chOff x="0" y="0"/>
            <a:chExt cx="1689469" cy="9153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9469" cy="915315"/>
            </a:xfrm>
            <a:custGeom>
              <a:avLst/>
              <a:gdLst/>
              <a:ahLst/>
              <a:cxnLst/>
              <a:rect l="l" t="t" r="r" b="b"/>
              <a:pathLst>
                <a:path w="1689469" h="915315">
                  <a:moveTo>
                    <a:pt x="1451344" y="0"/>
                  </a:moveTo>
                  <a:lnTo>
                    <a:pt x="1689469" y="238125"/>
                  </a:lnTo>
                  <a:lnTo>
                    <a:pt x="1689469" y="677190"/>
                  </a:lnTo>
                  <a:lnTo>
                    <a:pt x="1451344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45134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65908" y="8865338"/>
            <a:ext cx="6803939" cy="2851811"/>
            <a:chOff x="0" y="0"/>
            <a:chExt cx="1791984" cy="7510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91984" cy="751094"/>
            </a:xfrm>
            <a:custGeom>
              <a:avLst/>
              <a:gdLst/>
              <a:ahLst/>
              <a:cxnLst/>
              <a:rect l="l" t="t" r="r" b="b"/>
              <a:pathLst>
                <a:path w="1791984" h="751094">
                  <a:moveTo>
                    <a:pt x="1553859" y="0"/>
                  </a:moveTo>
                  <a:lnTo>
                    <a:pt x="1791984" y="238125"/>
                  </a:lnTo>
                  <a:lnTo>
                    <a:pt x="1791984" y="512969"/>
                  </a:lnTo>
                  <a:lnTo>
                    <a:pt x="1553859" y="751094"/>
                  </a:lnTo>
                  <a:lnTo>
                    <a:pt x="238125" y="751094"/>
                  </a:lnTo>
                  <a:lnTo>
                    <a:pt x="0" y="5129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553859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383125" y="5357697"/>
            <a:ext cx="3115447" cy="4395903"/>
            <a:chOff x="0" y="0"/>
            <a:chExt cx="820529" cy="11577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0529" cy="1157769"/>
            </a:xfrm>
            <a:custGeom>
              <a:avLst/>
              <a:gdLst/>
              <a:ahLst/>
              <a:cxnLst/>
              <a:rect l="l" t="t" r="r" b="b"/>
              <a:pathLst>
                <a:path w="820529" h="1157769">
                  <a:moveTo>
                    <a:pt x="582404" y="0"/>
                  </a:moveTo>
                  <a:lnTo>
                    <a:pt x="820529" y="238125"/>
                  </a:lnTo>
                  <a:lnTo>
                    <a:pt x="820529" y="919644"/>
                  </a:lnTo>
                  <a:lnTo>
                    <a:pt x="582404" y="1157769"/>
                  </a:lnTo>
                  <a:lnTo>
                    <a:pt x="238125" y="1157769"/>
                  </a:lnTo>
                  <a:lnTo>
                    <a:pt x="0" y="919644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8240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453115" y="4703708"/>
            <a:ext cx="9381771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THANK </a:t>
            </a:r>
            <a:r>
              <a:rPr lang="en-US" sz="9999" spc="999">
                <a:solidFill>
                  <a:srgbClr val="082266"/>
                </a:solidFill>
                <a:latin typeface="Montserrat Semi-Bold Bold"/>
              </a:rPr>
              <a:t>YOU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17760" y="2298039"/>
            <a:ext cx="11052480" cy="4894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86"/>
              </a:lnSpc>
            </a:pPr>
            <a:r>
              <a:rPr lang="en-US" sz="14061">
                <a:solidFill>
                  <a:srgbClr val="FFFFFF"/>
                </a:solidFill>
                <a:latin typeface="Antonio Bold"/>
              </a:rPr>
              <a:t>PYTHON </a:t>
            </a:r>
          </a:p>
          <a:p>
            <a:pPr algn="ctr">
              <a:lnSpc>
                <a:spcPts val="19686"/>
              </a:lnSpc>
            </a:pPr>
            <a:r>
              <a:rPr lang="en-US" sz="14061">
                <a:solidFill>
                  <a:srgbClr val="FFFFFF"/>
                </a:solidFill>
                <a:latin typeface="Antonio Bold"/>
              </a:rPr>
              <a:t>STRINGS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20324" y="5934025"/>
            <a:ext cx="13847351" cy="9359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16762" y="1180207"/>
            <a:ext cx="7658880" cy="1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87"/>
              </a:lnSpc>
            </a:pPr>
            <a:r>
              <a:rPr lang="en-US" sz="7277">
                <a:solidFill>
                  <a:srgbClr val="FFFFFF"/>
                </a:solidFill>
                <a:latin typeface="Poppins Bold"/>
              </a:rPr>
              <a:t>STRING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414217"/>
            <a:ext cx="10385787" cy="55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Python has a set of built-in methods that you can use on strings.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String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92889" y="3006898"/>
            <a:ext cx="7036133" cy="31816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612530" y="3006898"/>
            <a:ext cx="6083181" cy="318548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392889" y="6505043"/>
            <a:ext cx="6692759" cy="296487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337538" y="6505043"/>
            <a:ext cx="6557573" cy="300688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060703" y="1686566"/>
            <a:ext cx="6166595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STRING METHOD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String Method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5553" y="3638362"/>
            <a:ext cx="8479398" cy="511521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67800" y="5446727"/>
            <a:ext cx="8992365" cy="203573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16762" y="1180207"/>
            <a:ext cx="7658880" cy="1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87"/>
              </a:lnSpc>
            </a:pPr>
            <a:r>
              <a:rPr lang="en-US" sz="7277">
                <a:solidFill>
                  <a:srgbClr val="FFFFFF"/>
                </a:solidFill>
                <a:latin typeface="Poppins Bold"/>
              </a:rPr>
              <a:t>STRING METHOD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56169" y="9728872"/>
            <a:ext cx="4199627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 - String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28898" y="4360581"/>
            <a:ext cx="9430205" cy="377540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89841" y="796473"/>
            <a:ext cx="7454159" cy="218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94"/>
              </a:lnSpc>
            </a:pPr>
            <a:r>
              <a:rPr lang="en-US" sz="7540">
                <a:solidFill>
                  <a:srgbClr val="FFFFFF"/>
                </a:solidFill>
                <a:latin typeface="Poppins Bold"/>
              </a:rPr>
              <a:t>MULTILINE STRINGS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24724" y="3561173"/>
            <a:ext cx="11038551" cy="55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You can assign a multiline string to a variable by using three quotes: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192941"/>
            <a:ext cx="5010621" cy="3094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3178313" y="0"/>
            <a:ext cx="5109687" cy="315523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94768" y="3562350"/>
            <a:ext cx="11898464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122509" y="-2118339"/>
            <a:ext cx="6793872" cy="11428485"/>
            <a:chOff x="0" y="0"/>
            <a:chExt cx="1789332" cy="30099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332" cy="3009972"/>
            </a:xfrm>
            <a:custGeom>
              <a:avLst/>
              <a:gdLst/>
              <a:ahLst/>
              <a:cxnLst/>
              <a:rect l="l" t="t" r="r" b="b"/>
              <a:pathLst>
                <a:path w="1789332" h="3009972">
                  <a:moveTo>
                    <a:pt x="0" y="0"/>
                  </a:moveTo>
                  <a:lnTo>
                    <a:pt x="1789332" y="0"/>
                  </a:lnTo>
                  <a:lnTo>
                    <a:pt x="1789332" y="3009972"/>
                  </a:lnTo>
                  <a:lnTo>
                    <a:pt x="0" y="3009972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05686" y="-69594"/>
            <a:ext cx="15906129" cy="2368038"/>
            <a:chOff x="0" y="0"/>
            <a:chExt cx="1557078" cy="231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7078" cy="231811"/>
            </a:xfrm>
            <a:custGeom>
              <a:avLst/>
              <a:gdLst/>
              <a:ahLst/>
              <a:cxnLst/>
              <a:rect l="l" t="t" r="r" b="b"/>
              <a:pathLst>
                <a:path w="1557078" h="231811">
                  <a:moveTo>
                    <a:pt x="203200" y="0"/>
                  </a:moveTo>
                  <a:lnTo>
                    <a:pt x="1557078" y="0"/>
                  </a:lnTo>
                  <a:lnTo>
                    <a:pt x="1353878" y="231811"/>
                  </a:lnTo>
                  <a:lnTo>
                    <a:pt x="0" y="2318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6096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90485" y="9435774"/>
            <a:ext cx="5462425" cy="2629209"/>
            <a:chOff x="0" y="0"/>
            <a:chExt cx="84433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39412" y="8972396"/>
            <a:ext cx="5462425" cy="2629209"/>
            <a:chOff x="0" y="0"/>
            <a:chExt cx="84433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44334" cy="406400"/>
            </a:xfrm>
            <a:custGeom>
              <a:avLst/>
              <a:gdLst/>
              <a:ahLst/>
              <a:cxnLst/>
              <a:rect l="l" t="t" r="r" b="b"/>
              <a:pathLst>
                <a:path w="844334" h="406400">
                  <a:moveTo>
                    <a:pt x="63325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33250" y="406400"/>
                  </a:lnTo>
                  <a:lnTo>
                    <a:pt x="844334" y="203200"/>
                  </a:lnTo>
                  <a:lnTo>
                    <a:pt x="633250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539037" y="6562337"/>
            <a:ext cx="13181888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-8099999">
            <a:off x="13876577" y="8509359"/>
            <a:ext cx="5550410" cy="0"/>
          </a:xfrm>
          <a:prstGeom prst="line">
            <a:avLst/>
          </a:prstGeom>
          <a:ln w="104775" cap="flat">
            <a:solidFill>
              <a:srgbClr val="315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39037" y="3598392"/>
            <a:ext cx="10197029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37" y="5077820"/>
            <a:ext cx="12628638" cy="11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5"/>
              </a:lnSpc>
            </a:pPr>
            <a:r>
              <a:rPr lang="en-US" sz="7741" spc="387">
                <a:solidFill>
                  <a:srgbClr val="082266"/>
                </a:solidFill>
                <a:latin typeface="Montserrat Semi-Bold Bold"/>
              </a:rPr>
              <a:t>ESCAPE CHARACTERS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0574" y="-1090999"/>
            <a:ext cx="12186851" cy="3605084"/>
            <a:chOff x="0" y="0"/>
            <a:chExt cx="3209706" cy="9494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9706" cy="949487"/>
            </a:xfrm>
            <a:custGeom>
              <a:avLst/>
              <a:gdLst/>
              <a:ahLst/>
              <a:cxnLst/>
              <a:rect l="l" t="t" r="r" b="b"/>
              <a:pathLst>
                <a:path w="3209706" h="949487">
                  <a:moveTo>
                    <a:pt x="2971581" y="0"/>
                  </a:moveTo>
                  <a:lnTo>
                    <a:pt x="3209706" y="238125"/>
                  </a:lnTo>
                  <a:lnTo>
                    <a:pt x="3209706" y="711362"/>
                  </a:lnTo>
                  <a:lnTo>
                    <a:pt x="2971581" y="949487"/>
                  </a:lnTo>
                  <a:lnTo>
                    <a:pt x="238125" y="949487"/>
                  </a:lnTo>
                  <a:lnTo>
                    <a:pt x="0" y="711362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971581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4539" y="-1447800"/>
            <a:ext cx="18637078" cy="3086100"/>
            <a:chOff x="0" y="0"/>
            <a:chExt cx="490853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8531" cy="812800"/>
            </a:xfrm>
            <a:custGeom>
              <a:avLst/>
              <a:gdLst/>
              <a:ahLst/>
              <a:cxnLst/>
              <a:rect l="l" t="t" r="r" b="b"/>
              <a:pathLst>
                <a:path w="4908531" h="812800">
                  <a:moveTo>
                    <a:pt x="0" y="0"/>
                  </a:moveTo>
                  <a:lnTo>
                    <a:pt x="4908531" y="0"/>
                  </a:lnTo>
                  <a:lnTo>
                    <a:pt x="49085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t="8969"/>
          <a:stretch>
            <a:fillRect/>
          </a:stretch>
        </p:blipFill>
        <p:spPr>
          <a:xfrm>
            <a:off x="8809525" y="5323219"/>
            <a:ext cx="9302203" cy="32494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499289" y="1284213"/>
            <a:ext cx="12487955" cy="141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2"/>
              </a:lnSpc>
            </a:pPr>
            <a:r>
              <a:rPr lang="en-US" sz="5278" spc="263">
                <a:solidFill>
                  <a:srgbClr val="FFFFFF"/>
                </a:solidFill>
                <a:latin typeface="Montserrat Semi-Bold"/>
              </a:rPr>
              <a:t>PYTHON - STRING EXERCISES</a:t>
            </a:r>
          </a:p>
          <a:p>
            <a:pPr>
              <a:lnSpc>
                <a:spcPts val="5542"/>
              </a:lnSpc>
            </a:pPr>
            <a:endParaRPr lang="en-US" sz="5278" spc="263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8361" y="3969287"/>
            <a:ext cx="12401438" cy="76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82266"/>
                </a:solidFill>
                <a:latin typeface="Montserrat Semi-Bold Bold"/>
              </a:rPr>
              <a:t>TEST YOURSELF WITH EXERCISES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8361" y="5424291"/>
            <a:ext cx="8123513" cy="293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Now you have learned a lot about Strings, and how to use them in Python.</a:t>
            </a:r>
          </a:p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Are you ready for a test?</a:t>
            </a:r>
          </a:p>
          <a:p>
            <a:pPr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Try to insert the missing part to make the code work as expected: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21049" y="9773535"/>
            <a:ext cx="4366951" cy="2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1717">
                <a:solidFill>
                  <a:srgbClr val="000000"/>
                </a:solidFill>
                <a:latin typeface="Canva Sans 2"/>
              </a:rPr>
              <a:t>Python -  String  - Strig exercises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4225" y="-961253"/>
            <a:ext cx="13892084" cy="3475338"/>
            <a:chOff x="0" y="0"/>
            <a:chExt cx="3658820" cy="915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58820" cy="915315"/>
            </a:xfrm>
            <a:custGeom>
              <a:avLst/>
              <a:gdLst/>
              <a:ahLst/>
              <a:cxnLst/>
              <a:rect l="l" t="t" r="r" b="b"/>
              <a:pathLst>
                <a:path w="3658820" h="915315">
                  <a:moveTo>
                    <a:pt x="3420695" y="0"/>
                  </a:moveTo>
                  <a:lnTo>
                    <a:pt x="3658820" y="238125"/>
                  </a:lnTo>
                  <a:lnTo>
                    <a:pt x="3658820" y="677190"/>
                  </a:lnTo>
                  <a:lnTo>
                    <a:pt x="3420695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420695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38665" y="-382030"/>
            <a:ext cx="12668765" cy="1158446"/>
            <a:chOff x="0" y="0"/>
            <a:chExt cx="3336629" cy="305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6629" cy="305105"/>
            </a:xfrm>
            <a:custGeom>
              <a:avLst/>
              <a:gdLst/>
              <a:ahLst/>
              <a:cxnLst/>
              <a:rect l="l" t="t" r="r" b="b"/>
              <a:pathLst>
                <a:path w="3336629" h="305105">
                  <a:moveTo>
                    <a:pt x="0" y="0"/>
                  </a:moveTo>
                  <a:lnTo>
                    <a:pt x="3336629" y="0"/>
                  </a:lnTo>
                  <a:lnTo>
                    <a:pt x="3336629" y="305105"/>
                  </a:lnTo>
                  <a:lnTo>
                    <a:pt x="0" y="305105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86946" y="9753600"/>
            <a:ext cx="13414804" cy="1007076"/>
            <a:chOff x="0" y="0"/>
            <a:chExt cx="3533117" cy="2652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33117" cy="265238"/>
            </a:xfrm>
            <a:custGeom>
              <a:avLst/>
              <a:gdLst/>
              <a:ahLst/>
              <a:cxnLst/>
              <a:rect l="l" t="t" r="r" b="b"/>
              <a:pathLst>
                <a:path w="3533117" h="265238">
                  <a:moveTo>
                    <a:pt x="0" y="0"/>
                  </a:moveTo>
                  <a:lnTo>
                    <a:pt x="3533117" y="0"/>
                  </a:lnTo>
                  <a:lnTo>
                    <a:pt x="3533117" y="265238"/>
                  </a:lnTo>
                  <a:lnTo>
                    <a:pt x="0" y="265238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73299" y="-1837038"/>
            <a:ext cx="6414701" cy="3475338"/>
            <a:chOff x="0" y="0"/>
            <a:chExt cx="1689469" cy="9153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9469" cy="915315"/>
            </a:xfrm>
            <a:custGeom>
              <a:avLst/>
              <a:gdLst/>
              <a:ahLst/>
              <a:cxnLst/>
              <a:rect l="l" t="t" r="r" b="b"/>
              <a:pathLst>
                <a:path w="1689469" h="915315">
                  <a:moveTo>
                    <a:pt x="1451344" y="0"/>
                  </a:moveTo>
                  <a:lnTo>
                    <a:pt x="1689469" y="238125"/>
                  </a:lnTo>
                  <a:lnTo>
                    <a:pt x="1689469" y="677190"/>
                  </a:lnTo>
                  <a:lnTo>
                    <a:pt x="1451344" y="915315"/>
                  </a:lnTo>
                  <a:lnTo>
                    <a:pt x="238125" y="915315"/>
                  </a:lnTo>
                  <a:lnTo>
                    <a:pt x="0" y="677190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45134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65908" y="8865338"/>
            <a:ext cx="6803939" cy="2851811"/>
            <a:chOff x="0" y="0"/>
            <a:chExt cx="1791984" cy="7510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91984" cy="751094"/>
            </a:xfrm>
            <a:custGeom>
              <a:avLst/>
              <a:gdLst/>
              <a:ahLst/>
              <a:cxnLst/>
              <a:rect l="l" t="t" r="r" b="b"/>
              <a:pathLst>
                <a:path w="1791984" h="751094">
                  <a:moveTo>
                    <a:pt x="1553859" y="0"/>
                  </a:moveTo>
                  <a:lnTo>
                    <a:pt x="1791984" y="238125"/>
                  </a:lnTo>
                  <a:lnTo>
                    <a:pt x="1791984" y="512969"/>
                  </a:lnTo>
                  <a:lnTo>
                    <a:pt x="1553859" y="751094"/>
                  </a:lnTo>
                  <a:lnTo>
                    <a:pt x="238125" y="751094"/>
                  </a:lnTo>
                  <a:lnTo>
                    <a:pt x="0" y="5129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553859" y="0"/>
                  </a:ln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383125" y="5357697"/>
            <a:ext cx="3115447" cy="4395903"/>
            <a:chOff x="0" y="0"/>
            <a:chExt cx="820529" cy="11577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0529" cy="1157769"/>
            </a:xfrm>
            <a:custGeom>
              <a:avLst/>
              <a:gdLst/>
              <a:ahLst/>
              <a:cxnLst/>
              <a:rect l="l" t="t" r="r" b="b"/>
              <a:pathLst>
                <a:path w="820529" h="1157769">
                  <a:moveTo>
                    <a:pt x="582404" y="0"/>
                  </a:moveTo>
                  <a:lnTo>
                    <a:pt x="820529" y="238125"/>
                  </a:lnTo>
                  <a:lnTo>
                    <a:pt x="820529" y="919644"/>
                  </a:lnTo>
                  <a:lnTo>
                    <a:pt x="582404" y="1157769"/>
                  </a:lnTo>
                  <a:lnTo>
                    <a:pt x="238125" y="1157769"/>
                  </a:lnTo>
                  <a:lnTo>
                    <a:pt x="0" y="919644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82404" y="0"/>
                  </a:lnTo>
                  <a:close/>
                </a:path>
              </a:pathLst>
            </a:custGeom>
            <a:solidFill>
              <a:srgbClr val="3157B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63500" y="6350"/>
              <a:ext cx="6858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453115" y="4703708"/>
            <a:ext cx="9381771" cy="141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 spc="999">
                <a:solidFill>
                  <a:srgbClr val="1646C4"/>
                </a:solidFill>
                <a:latin typeface="Montserrat Semi-Bold Bold"/>
              </a:rPr>
              <a:t>THANK </a:t>
            </a:r>
            <a:r>
              <a:rPr lang="en-US" sz="9999" spc="999">
                <a:solidFill>
                  <a:srgbClr val="082266"/>
                </a:solidFill>
                <a:latin typeface="Montserrat Semi-Bold Bold"/>
              </a:rPr>
              <a:t>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78296" y="4277632"/>
            <a:ext cx="10531407" cy="349832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51391" y="8080754"/>
            <a:ext cx="10458313" cy="99157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89841" y="796473"/>
            <a:ext cx="7454159" cy="218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94"/>
              </a:lnSpc>
            </a:pPr>
            <a:r>
              <a:rPr lang="en-US" sz="7540">
                <a:solidFill>
                  <a:srgbClr val="FFFFFF"/>
                </a:solidFill>
                <a:latin typeface="Poppins Bold"/>
              </a:rPr>
              <a:t>MULTILINE STRINGS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8459" y="3416651"/>
            <a:ext cx="3671082" cy="55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Or three single quotes: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353640" y="3490454"/>
            <a:ext cx="13580720" cy="291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Like many other popular programming languages, strings in Python are arrays of bytes representing unicode characters.</a:t>
            </a:r>
          </a:p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However, Python does not have a character data type, a single character is simply a string with a length of 1.</a:t>
            </a:r>
          </a:p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Square brackets can be used to access elements of the string.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48325" y="6735660"/>
            <a:ext cx="8591351" cy="28183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81426" y="2133486"/>
            <a:ext cx="8325149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STRINGS ARE ARRAYS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93610" y="5288089"/>
            <a:ext cx="10500780" cy="300285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0571" y="914262"/>
            <a:ext cx="8814400" cy="197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7"/>
              </a:lnSpc>
            </a:pPr>
            <a:r>
              <a:rPr lang="en-US" sz="6752">
                <a:solidFill>
                  <a:srgbClr val="FFFFFF"/>
                </a:solidFill>
                <a:latin typeface="Poppins Bold"/>
              </a:rPr>
              <a:t>LOOPING THROUGH A STRING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24724" y="3561173"/>
            <a:ext cx="11038551" cy="1145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Since strings are arrays, we can loop through the characters in a string, with a 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for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loop.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-240590" y="0"/>
            <a:ext cx="4456447" cy="27518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3831553" y="0"/>
            <a:ext cx="4456447" cy="2751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03236" y="4982901"/>
            <a:ext cx="10481528" cy="30424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033632" y="3802909"/>
            <a:ext cx="8220735" cy="55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To get the length of a string, use the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 len()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function.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55804" y="2133486"/>
            <a:ext cx="5976391" cy="106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0"/>
              </a:lnSpc>
            </a:pPr>
            <a:r>
              <a:rPr lang="en-US" sz="5871">
                <a:solidFill>
                  <a:srgbClr val="FFFFFF"/>
                </a:solidFill>
                <a:latin typeface="Poppins Bold"/>
              </a:rPr>
              <a:t>STRING LENGTH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3639"/>
            <a:ext cx="18288000" cy="6124661"/>
            <a:chOff x="0" y="0"/>
            <a:chExt cx="4816593" cy="1613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13080"/>
            </a:xfrm>
            <a:custGeom>
              <a:avLst/>
              <a:gdLst/>
              <a:ahLst/>
              <a:cxnLst/>
              <a:rect l="l" t="t" r="r" b="b"/>
              <a:pathLst>
                <a:path w="4816592" h="1613080">
                  <a:moveTo>
                    <a:pt x="0" y="0"/>
                  </a:moveTo>
                  <a:lnTo>
                    <a:pt x="4816592" y="0"/>
                  </a:lnTo>
                  <a:lnTo>
                    <a:pt x="4816592" y="1613080"/>
                  </a:lnTo>
                  <a:lnTo>
                    <a:pt x="0" y="161308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28081" y="1098638"/>
            <a:ext cx="11153501" cy="2063576"/>
            <a:chOff x="0" y="0"/>
            <a:chExt cx="2937548" cy="543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7548" cy="543493"/>
            </a:xfrm>
            <a:custGeom>
              <a:avLst/>
              <a:gdLst/>
              <a:ahLst/>
              <a:cxnLst/>
              <a:rect l="l" t="t" r="r" b="b"/>
              <a:pathLst>
                <a:path w="2937548" h="543493">
                  <a:moveTo>
                    <a:pt x="203200" y="0"/>
                  </a:moveTo>
                  <a:lnTo>
                    <a:pt x="2734348" y="0"/>
                  </a:lnTo>
                  <a:lnTo>
                    <a:pt x="2937548" y="543493"/>
                  </a:lnTo>
                  <a:lnTo>
                    <a:pt x="0" y="5434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00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4812" y="5424548"/>
            <a:ext cx="8739188" cy="25630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66695" y="5424548"/>
            <a:ext cx="7990943" cy="258448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50795" y="1519110"/>
            <a:ext cx="8814400" cy="103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7"/>
              </a:lnSpc>
            </a:pPr>
            <a:r>
              <a:rPr lang="en-US" sz="6752">
                <a:solidFill>
                  <a:srgbClr val="FFFFFF"/>
                </a:solidFill>
                <a:latin typeface="Poppins Bold"/>
              </a:rPr>
              <a:t>CHECK STRING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4812" y="3672575"/>
            <a:ext cx="6561860" cy="13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To check if a certain phrase or character is present in a string, we can use the keyword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 in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02305" y="4441441"/>
            <a:ext cx="4052504" cy="454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Use it in an </a:t>
            </a:r>
            <a:r>
              <a:rPr lang="en-US" sz="2499">
                <a:solidFill>
                  <a:srgbClr val="FF3131"/>
                </a:solidFill>
                <a:latin typeface="Poppins"/>
              </a:rPr>
              <a:t>if</a:t>
            </a:r>
            <a:r>
              <a:rPr lang="en-US" sz="2499">
                <a:solidFill>
                  <a:srgbClr val="FFFFFF"/>
                </a:solidFill>
                <a:latin typeface="Poppins"/>
              </a:rPr>
              <a:t> statement: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938420" y="9728872"/>
            <a:ext cx="2019881" cy="348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>
                <a:solidFill>
                  <a:srgbClr val="FEFFFE"/>
                </a:solidFill>
                <a:latin typeface="Canva Sans 2"/>
              </a:rPr>
              <a:t>Python - Strings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859</Words>
  <Application>Microsoft Office PowerPoint</Application>
  <PresentationFormat>Custom</PresentationFormat>
  <Paragraphs>123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Poppins</vt:lpstr>
      <vt:lpstr>Antonio Bold</vt:lpstr>
      <vt:lpstr>Calibri</vt:lpstr>
      <vt:lpstr>Montserrat Semi-Bold Bold</vt:lpstr>
      <vt:lpstr>Arial</vt:lpstr>
      <vt:lpstr>Montserrat Semi-Bold</vt:lpstr>
      <vt:lpstr>Poppins Bold</vt:lpstr>
      <vt:lpstr>Canva Sans 2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 MERGED</dc:title>
  <cp:lastModifiedBy>Marchel Maulana Fahrezi</cp:lastModifiedBy>
  <cp:revision>1</cp:revision>
  <dcterms:created xsi:type="dcterms:W3CDTF">2006-08-16T00:00:00Z</dcterms:created>
  <dcterms:modified xsi:type="dcterms:W3CDTF">2023-02-23T04:03:43Z</dcterms:modified>
  <dc:identifier>DAFbWw9p8gw</dc:identifier>
</cp:coreProperties>
</file>