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hel Maulana Fahrezi" userId="a738f92c-3fcc-4d21-9cf1-de181276d6ac" providerId="ADAL" clId="{1791C3E1-380E-450C-9E5F-32F46FF279E0}"/>
    <pc:docChg chg="modSld">
      <pc:chgData name="Marchel Maulana Fahrezi" userId="a738f92c-3fcc-4d21-9cf1-de181276d6ac" providerId="ADAL" clId="{1791C3E1-380E-450C-9E5F-32F46FF279E0}" dt="2023-03-28T02:08:07.805" v="19" actId="20577"/>
      <pc:docMkLst>
        <pc:docMk/>
      </pc:docMkLst>
      <pc:sldChg chg="modSp mod">
        <pc:chgData name="Marchel Maulana Fahrezi" userId="a738f92c-3fcc-4d21-9cf1-de181276d6ac" providerId="ADAL" clId="{1791C3E1-380E-450C-9E5F-32F46FF279E0}" dt="2023-03-28T02:08:07.805" v="19" actId="20577"/>
        <pc:sldMkLst>
          <pc:docMk/>
          <pc:sldMk cId="0" sldId="258"/>
        </pc:sldMkLst>
        <pc:spChg chg="mod">
          <ac:chgData name="Marchel Maulana Fahrezi" userId="a738f92c-3fcc-4d21-9cf1-de181276d6ac" providerId="ADAL" clId="{1791C3E1-380E-450C-9E5F-32F46FF279E0}" dt="2023-03-28T02:08:07.805" v="19" actId="20577"/>
          <ac:spMkLst>
            <pc:docMk/>
            <pc:sldMk cId="0" sldId="258"/>
            <ac:spMk id="11" creationId="{00000000-0000-0000-0000-000000000000}"/>
          </ac:spMkLst>
        </pc:spChg>
      </pc:sldChg>
    </pc:docChg>
  </pc:docChgLst>
  <pc:docChgLst>
    <pc:chgData name="Marchel Maulana Fahrezi" userId="a738f92c-3fcc-4d21-9cf1-de181276d6ac" providerId="ADAL" clId="{7A890425-02A5-4FB3-BC4A-AC58FEE5CCA6}"/>
    <pc:docChg chg="undo custSel modSld">
      <pc:chgData name="Marchel Maulana Fahrezi" userId="a738f92c-3fcc-4d21-9cf1-de181276d6ac" providerId="ADAL" clId="{7A890425-02A5-4FB3-BC4A-AC58FEE5CCA6}" dt="2023-02-24T06:37:34.341" v="15" actId="255"/>
      <pc:docMkLst>
        <pc:docMk/>
      </pc:docMkLst>
      <pc:sldChg chg="modSp mod">
        <pc:chgData name="Marchel Maulana Fahrezi" userId="a738f92c-3fcc-4d21-9cf1-de181276d6ac" providerId="ADAL" clId="{7A890425-02A5-4FB3-BC4A-AC58FEE5CCA6}" dt="2023-02-24T06:36:25.169" v="4" actId="404"/>
        <pc:sldMkLst>
          <pc:docMk/>
          <pc:sldMk cId="0" sldId="257"/>
        </pc:sldMkLst>
        <pc:spChg chg="mod">
          <ac:chgData name="Marchel Maulana Fahrezi" userId="a738f92c-3fcc-4d21-9cf1-de181276d6ac" providerId="ADAL" clId="{7A890425-02A5-4FB3-BC4A-AC58FEE5CCA6}" dt="2023-02-24T06:36:25.169" v="4" actId="404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Marchel Maulana Fahrezi" userId="a738f92c-3fcc-4d21-9cf1-de181276d6ac" providerId="ADAL" clId="{7A890425-02A5-4FB3-BC4A-AC58FEE5CCA6}" dt="2023-02-24T06:36:30.441" v="9" actId="404"/>
        <pc:sldMkLst>
          <pc:docMk/>
          <pc:sldMk cId="0" sldId="258"/>
        </pc:sldMkLst>
        <pc:spChg chg="mod">
          <ac:chgData name="Marchel Maulana Fahrezi" userId="a738f92c-3fcc-4d21-9cf1-de181276d6ac" providerId="ADAL" clId="{7A890425-02A5-4FB3-BC4A-AC58FEE5CCA6}" dt="2023-02-24T06:36:30.441" v="9" actId="404"/>
          <ac:spMkLst>
            <pc:docMk/>
            <pc:sldMk cId="0" sldId="258"/>
            <ac:spMk id="12" creationId="{00000000-0000-0000-0000-000000000000}"/>
          </ac:spMkLst>
        </pc:spChg>
      </pc:sldChg>
      <pc:sldChg chg="modSp mod">
        <pc:chgData name="Marchel Maulana Fahrezi" userId="a738f92c-3fcc-4d21-9cf1-de181276d6ac" providerId="ADAL" clId="{7A890425-02A5-4FB3-BC4A-AC58FEE5CCA6}" dt="2023-02-24T06:36:36.059" v="10" actId="255"/>
        <pc:sldMkLst>
          <pc:docMk/>
          <pc:sldMk cId="0" sldId="259"/>
        </pc:sldMkLst>
        <pc:spChg chg="mod">
          <ac:chgData name="Marchel Maulana Fahrezi" userId="a738f92c-3fcc-4d21-9cf1-de181276d6ac" providerId="ADAL" clId="{7A890425-02A5-4FB3-BC4A-AC58FEE5CCA6}" dt="2023-02-24T06:36:36.059" v="10" actId="255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Marchel Maulana Fahrezi" userId="a738f92c-3fcc-4d21-9cf1-de181276d6ac" providerId="ADAL" clId="{7A890425-02A5-4FB3-BC4A-AC58FEE5CCA6}" dt="2023-02-24T06:37:27.116" v="11" actId="255"/>
        <pc:sldMkLst>
          <pc:docMk/>
          <pc:sldMk cId="0" sldId="260"/>
        </pc:sldMkLst>
        <pc:spChg chg="mod">
          <ac:chgData name="Marchel Maulana Fahrezi" userId="a738f92c-3fcc-4d21-9cf1-de181276d6ac" providerId="ADAL" clId="{7A890425-02A5-4FB3-BC4A-AC58FEE5CCA6}" dt="2023-02-24T06:37:27.116" v="11" actId="255"/>
          <ac:spMkLst>
            <pc:docMk/>
            <pc:sldMk cId="0" sldId="260"/>
            <ac:spMk id="11" creationId="{00000000-0000-0000-0000-000000000000}"/>
          </ac:spMkLst>
        </pc:spChg>
      </pc:sldChg>
      <pc:sldChg chg="modSp mod">
        <pc:chgData name="Marchel Maulana Fahrezi" userId="a738f92c-3fcc-4d21-9cf1-de181276d6ac" providerId="ADAL" clId="{7A890425-02A5-4FB3-BC4A-AC58FEE5CCA6}" dt="2023-02-24T06:37:30.174" v="12" actId="255"/>
        <pc:sldMkLst>
          <pc:docMk/>
          <pc:sldMk cId="0" sldId="261"/>
        </pc:sldMkLst>
        <pc:spChg chg="mod">
          <ac:chgData name="Marchel Maulana Fahrezi" userId="a738f92c-3fcc-4d21-9cf1-de181276d6ac" providerId="ADAL" clId="{7A890425-02A5-4FB3-BC4A-AC58FEE5CCA6}" dt="2023-02-24T06:37:30.174" v="12" actId="255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Marchel Maulana Fahrezi" userId="a738f92c-3fcc-4d21-9cf1-de181276d6ac" providerId="ADAL" clId="{7A890425-02A5-4FB3-BC4A-AC58FEE5CCA6}" dt="2023-02-24T06:37:34.341" v="15" actId="255"/>
        <pc:sldMkLst>
          <pc:docMk/>
          <pc:sldMk cId="0" sldId="262"/>
        </pc:sldMkLst>
        <pc:spChg chg="mod">
          <ac:chgData name="Marchel Maulana Fahrezi" userId="a738f92c-3fcc-4d21-9cf1-de181276d6ac" providerId="ADAL" clId="{7A890425-02A5-4FB3-BC4A-AC58FEE5CCA6}" dt="2023-02-24T06:37:34.341" v="15" actId="255"/>
          <ac:spMkLst>
            <pc:docMk/>
            <pc:sldMk cId="0" sldId="262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1736B1"/>
                </a:solidFill>
                <a:latin typeface="League Gothic Italic"/>
                <a:cs typeface="League Gothic 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1736B1"/>
                </a:solidFill>
                <a:latin typeface="League Gothic Italic"/>
                <a:cs typeface="League Gothic 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1736B1"/>
                </a:solidFill>
                <a:latin typeface="League Gothic Italic"/>
                <a:cs typeface="League Gothic 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1736B1"/>
                </a:solidFill>
                <a:latin typeface="League Gothic Italic"/>
                <a:cs typeface="League Gothic 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0049" y="1327683"/>
            <a:ext cx="108079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1736B1"/>
                </a:solidFill>
                <a:latin typeface="League Gothic Italic"/>
                <a:cs typeface="League Gothic 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5164" y="3126521"/>
            <a:ext cx="14559915" cy="4797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10212" y="9724847"/>
            <a:ext cx="2467609" cy="33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559707"/>
            <a:ext cx="10963275" cy="4202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6430"/>
              </a:lnSpc>
              <a:spcBef>
                <a:spcPts val="120"/>
              </a:spcBef>
            </a:pPr>
            <a:r>
              <a:rPr sz="14950" b="1" spc="85" dirty="0">
                <a:latin typeface="Trebuchet MS"/>
                <a:cs typeface="Trebuchet MS"/>
              </a:rPr>
              <a:t>PYTHON</a:t>
            </a:r>
            <a:endParaRPr sz="14950">
              <a:latin typeface="Trebuchet MS"/>
              <a:cs typeface="Trebuchet MS"/>
            </a:endParaRPr>
          </a:p>
          <a:p>
            <a:pPr marL="12700">
              <a:lnSpc>
                <a:spcPts val="16430"/>
              </a:lnSpc>
            </a:pPr>
            <a:r>
              <a:rPr sz="14950" b="1" dirty="0">
                <a:solidFill>
                  <a:srgbClr val="A066CB"/>
                </a:solidFill>
                <a:latin typeface="Trebuchet MS"/>
                <a:cs typeface="Trebuchet MS"/>
              </a:rPr>
              <a:t>DATA</a:t>
            </a:r>
            <a:r>
              <a:rPr sz="14950" b="1" spc="-91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14950" b="1" spc="240" dirty="0">
                <a:solidFill>
                  <a:srgbClr val="A066CB"/>
                </a:solidFill>
                <a:latin typeface="Trebuchet MS"/>
                <a:cs typeface="Trebuchet MS"/>
              </a:rPr>
              <a:t>TYPES</a:t>
            </a:r>
            <a:endParaRPr sz="149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33100" y="4091959"/>
            <a:ext cx="9655175" cy="6195060"/>
            <a:chOff x="8633100" y="4091959"/>
            <a:chExt cx="9655175" cy="6195060"/>
          </a:xfrm>
        </p:grpSpPr>
        <p:sp>
          <p:nvSpPr>
            <p:cNvPr id="4" name="object 4"/>
            <p:cNvSpPr/>
            <p:nvPr/>
          </p:nvSpPr>
          <p:spPr>
            <a:xfrm>
              <a:off x="8633100" y="7536186"/>
              <a:ext cx="7153275" cy="2750820"/>
            </a:xfrm>
            <a:custGeom>
              <a:avLst/>
              <a:gdLst/>
              <a:ahLst/>
              <a:cxnLst/>
              <a:rect l="l" t="t" r="r" b="b"/>
              <a:pathLst>
                <a:path w="7153275" h="2750820">
                  <a:moveTo>
                    <a:pt x="7152853" y="2750812"/>
                  </a:moveTo>
                  <a:lnTo>
                    <a:pt x="0" y="2750812"/>
                  </a:lnTo>
                  <a:lnTo>
                    <a:pt x="1588057" y="0"/>
                  </a:lnTo>
                  <a:lnTo>
                    <a:pt x="5564795" y="0"/>
                  </a:lnTo>
                  <a:lnTo>
                    <a:pt x="7152853" y="2750812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3589" y="4091959"/>
              <a:ext cx="4134485" cy="6195060"/>
            </a:xfrm>
            <a:custGeom>
              <a:avLst/>
              <a:gdLst/>
              <a:ahLst/>
              <a:cxnLst/>
              <a:rect l="l" t="t" r="r" b="b"/>
              <a:pathLst>
                <a:path w="4134484" h="6195059">
                  <a:moveTo>
                    <a:pt x="4134409" y="6195039"/>
                  </a:moveTo>
                  <a:lnTo>
                    <a:pt x="1588057" y="6195039"/>
                  </a:lnTo>
                  <a:lnTo>
                    <a:pt x="0" y="3444227"/>
                  </a:lnTo>
                  <a:lnTo>
                    <a:pt x="1988368" y="0"/>
                  </a:lnTo>
                  <a:lnTo>
                    <a:pt x="4134409" y="0"/>
                  </a:lnTo>
                  <a:lnTo>
                    <a:pt x="4134409" y="619503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3590" y="0"/>
            <a:ext cx="4134409" cy="2044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157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/>
              <a:t>Built-</a:t>
            </a:r>
            <a:r>
              <a:rPr spc="-50" dirty="0"/>
              <a:t>in</a:t>
            </a:r>
            <a:r>
              <a:rPr spc="-125" dirty="0"/>
              <a:t> </a:t>
            </a: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Types</a:t>
            </a:r>
          </a:p>
          <a:p>
            <a:pPr marL="41275">
              <a:lnSpc>
                <a:spcPct val="100000"/>
              </a:lnSpc>
              <a:spcBef>
                <a:spcPts val="2555"/>
              </a:spcBef>
            </a:pPr>
            <a:r>
              <a:rPr sz="3400" b="0" dirty="0">
                <a:latin typeface="Lucida Sans"/>
                <a:cs typeface="Lucida Sans"/>
              </a:rPr>
              <a:t>In</a:t>
            </a:r>
            <a:r>
              <a:rPr sz="3400" b="0" spc="-200" dirty="0">
                <a:latin typeface="Lucida Sans"/>
                <a:cs typeface="Lucida Sans"/>
              </a:rPr>
              <a:t> </a:t>
            </a:r>
            <a:r>
              <a:rPr sz="3400" b="0" spc="-80" dirty="0">
                <a:latin typeface="Lucida Sans"/>
                <a:cs typeface="Lucida Sans"/>
              </a:rPr>
              <a:t>programming,</a:t>
            </a:r>
            <a:r>
              <a:rPr sz="3400" b="0" spc="-20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data</a:t>
            </a:r>
            <a:r>
              <a:rPr sz="3400" b="0" spc="-200" dirty="0">
                <a:latin typeface="Lucida Sans"/>
                <a:cs typeface="Lucida Sans"/>
              </a:rPr>
              <a:t> </a:t>
            </a:r>
            <a:r>
              <a:rPr sz="3400" b="0" spc="85" dirty="0">
                <a:latin typeface="Lucida Sans"/>
                <a:cs typeface="Lucida Sans"/>
              </a:rPr>
              <a:t>type</a:t>
            </a:r>
            <a:r>
              <a:rPr sz="3400" b="0" spc="-195" dirty="0">
                <a:latin typeface="Lucida Sans"/>
                <a:cs typeface="Lucida Sans"/>
              </a:rPr>
              <a:t> </a:t>
            </a:r>
            <a:r>
              <a:rPr sz="3400" b="0" spc="-75" dirty="0">
                <a:latin typeface="Lucida Sans"/>
                <a:cs typeface="Lucida Sans"/>
              </a:rPr>
              <a:t>is</a:t>
            </a:r>
            <a:r>
              <a:rPr sz="3400" b="0" spc="-200" dirty="0">
                <a:latin typeface="Lucida Sans"/>
                <a:cs typeface="Lucida Sans"/>
              </a:rPr>
              <a:t> </a:t>
            </a:r>
            <a:r>
              <a:rPr sz="3400" b="0" spc="-10" dirty="0">
                <a:latin typeface="Lucida Sans"/>
                <a:cs typeface="Lucida Sans"/>
              </a:rPr>
              <a:t>an</a:t>
            </a:r>
            <a:r>
              <a:rPr sz="3400" b="0" spc="-20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important</a:t>
            </a:r>
            <a:r>
              <a:rPr sz="3400" b="0" spc="-200" dirty="0">
                <a:latin typeface="Lucida Sans"/>
                <a:cs typeface="Lucida Sans"/>
              </a:rPr>
              <a:t> </a:t>
            </a:r>
            <a:r>
              <a:rPr sz="3400" b="0" spc="-10" dirty="0">
                <a:latin typeface="Lucida Sans"/>
                <a:cs typeface="Lucida Sans"/>
              </a:rPr>
              <a:t>concept.</a:t>
            </a:r>
            <a:endParaRPr sz="3400">
              <a:latin typeface="Lucida Sans"/>
              <a:cs typeface="Lucida Sans"/>
            </a:endParaRPr>
          </a:p>
          <a:p>
            <a:pPr marL="41275" marR="5080">
              <a:lnSpc>
                <a:spcPct val="115799"/>
              </a:lnSpc>
            </a:pPr>
            <a:r>
              <a:rPr sz="3400" b="0" dirty="0">
                <a:latin typeface="Lucida Sans"/>
                <a:cs typeface="Lucida Sans"/>
              </a:rPr>
              <a:t>Variables</a:t>
            </a:r>
            <a:r>
              <a:rPr sz="3400" b="0" spc="-145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can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store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data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of</a:t>
            </a:r>
            <a:r>
              <a:rPr sz="3400" b="0" spc="-145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different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types,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and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different</a:t>
            </a:r>
            <a:r>
              <a:rPr sz="3400" b="0" spc="-145" dirty="0">
                <a:latin typeface="Lucida Sans"/>
                <a:cs typeface="Lucida Sans"/>
              </a:rPr>
              <a:t> </a:t>
            </a:r>
            <a:r>
              <a:rPr sz="3400" b="0" spc="55" dirty="0">
                <a:latin typeface="Lucida Sans"/>
                <a:cs typeface="Lucida Sans"/>
              </a:rPr>
              <a:t>types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can</a:t>
            </a:r>
            <a:r>
              <a:rPr sz="3400" b="0" spc="-140" dirty="0">
                <a:latin typeface="Lucida Sans"/>
                <a:cs typeface="Lucida Sans"/>
              </a:rPr>
              <a:t> </a:t>
            </a:r>
            <a:r>
              <a:rPr sz="3400" b="0" spc="-25" dirty="0">
                <a:latin typeface="Lucida Sans"/>
                <a:cs typeface="Lucida Sans"/>
              </a:rPr>
              <a:t>do </a:t>
            </a:r>
            <a:r>
              <a:rPr sz="3400" b="0" dirty="0">
                <a:latin typeface="Lucida Sans"/>
                <a:cs typeface="Lucida Sans"/>
              </a:rPr>
              <a:t>different</a:t>
            </a:r>
            <a:r>
              <a:rPr sz="3400" b="0" spc="5" dirty="0">
                <a:latin typeface="Lucida Sans"/>
                <a:cs typeface="Lucida Sans"/>
              </a:rPr>
              <a:t> </a:t>
            </a:r>
            <a:r>
              <a:rPr sz="3400" b="0" spc="-10" dirty="0">
                <a:latin typeface="Lucida Sans"/>
                <a:cs typeface="Lucida Sans"/>
              </a:rPr>
              <a:t>things.</a:t>
            </a:r>
            <a:endParaRPr sz="3400">
              <a:latin typeface="Lucida Sans"/>
              <a:cs typeface="Lucida Sans"/>
            </a:endParaRPr>
          </a:p>
          <a:p>
            <a:pPr marL="41275" marR="1336675">
              <a:lnSpc>
                <a:spcPct val="115799"/>
              </a:lnSpc>
            </a:pPr>
            <a:r>
              <a:rPr sz="3400" b="0" spc="80" dirty="0">
                <a:latin typeface="Lucida Sans"/>
                <a:cs typeface="Lucida Sans"/>
              </a:rPr>
              <a:t>Python</a:t>
            </a:r>
            <a:r>
              <a:rPr sz="3400" b="0" spc="-185" dirty="0">
                <a:latin typeface="Lucida Sans"/>
                <a:cs typeface="Lucida Sans"/>
              </a:rPr>
              <a:t> </a:t>
            </a:r>
            <a:r>
              <a:rPr sz="3400" b="0" spc="-35" dirty="0">
                <a:latin typeface="Lucida Sans"/>
                <a:cs typeface="Lucida Sans"/>
              </a:rPr>
              <a:t>has</a:t>
            </a:r>
            <a:r>
              <a:rPr sz="3400" b="0" spc="-185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the</a:t>
            </a:r>
            <a:r>
              <a:rPr sz="3400" b="0" spc="-180" dirty="0">
                <a:latin typeface="Lucida Sans"/>
                <a:cs typeface="Lucida Sans"/>
              </a:rPr>
              <a:t> </a:t>
            </a:r>
            <a:r>
              <a:rPr sz="3400" b="0" spc="-35" dirty="0">
                <a:latin typeface="Lucida Sans"/>
                <a:cs typeface="Lucida Sans"/>
              </a:rPr>
              <a:t>following</a:t>
            </a:r>
            <a:r>
              <a:rPr sz="3400" b="0" spc="-185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data</a:t>
            </a:r>
            <a:r>
              <a:rPr sz="3400" b="0" spc="-185" dirty="0">
                <a:latin typeface="Lucida Sans"/>
                <a:cs typeface="Lucida Sans"/>
              </a:rPr>
              <a:t> </a:t>
            </a:r>
            <a:r>
              <a:rPr sz="3400" b="0" spc="55" dirty="0">
                <a:latin typeface="Lucida Sans"/>
                <a:cs typeface="Lucida Sans"/>
              </a:rPr>
              <a:t>types</a:t>
            </a:r>
            <a:r>
              <a:rPr sz="3400" b="0" spc="-185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built-</a:t>
            </a:r>
            <a:r>
              <a:rPr sz="3400" b="0" spc="-55" dirty="0">
                <a:latin typeface="Lucida Sans"/>
                <a:cs typeface="Lucida Sans"/>
              </a:rPr>
              <a:t>in</a:t>
            </a:r>
            <a:r>
              <a:rPr sz="3400" b="0" spc="-180" dirty="0">
                <a:latin typeface="Lucida Sans"/>
                <a:cs typeface="Lucida Sans"/>
              </a:rPr>
              <a:t> </a:t>
            </a:r>
            <a:r>
              <a:rPr sz="3400" b="0" spc="90" dirty="0">
                <a:latin typeface="Lucida Sans"/>
                <a:cs typeface="Lucida Sans"/>
              </a:rPr>
              <a:t>by</a:t>
            </a:r>
            <a:r>
              <a:rPr sz="3400" b="0" spc="-185" dirty="0">
                <a:latin typeface="Lucida Sans"/>
                <a:cs typeface="Lucida Sans"/>
              </a:rPr>
              <a:t> </a:t>
            </a:r>
            <a:r>
              <a:rPr sz="3400" b="0" dirty="0">
                <a:latin typeface="Lucida Sans"/>
                <a:cs typeface="Lucida Sans"/>
              </a:rPr>
              <a:t>default,</a:t>
            </a:r>
            <a:r>
              <a:rPr sz="3400" b="0" spc="-185" dirty="0">
                <a:latin typeface="Lucida Sans"/>
                <a:cs typeface="Lucida Sans"/>
              </a:rPr>
              <a:t> </a:t>
            </a:r>
            <a:r>
              <a:rPr sz="3400" b="0" spc="-55" dirty="0">
                <a:latin typeface="Lucida Sans"/>
                <a:cs typeface="Lucida Sans"/>
              </a:rPr>
              <a:t>in</a:t>
            </a:r>
            <a:r>
              <a:rPr sz="3400" b="0" spc="-180" dirty="0">
                <a:latin typeface="Lucida Sans"/>
                <a:cs typeface="Lucida Sans"/>
              </a:rPr>
              <a:t> </a:t>
            </a:r>
            <a:r>
              <a:rPr sz="3400" b="0" spc="-10" dirty="0">
                <a:latin typeface="Lucida Sans"/>
                <a:cs typeface="Lucida Sans"/>
              </a:rPr>
              <a:t>these categories: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481" y="4256196"/>
            <a:ext cx="340995" cy="295910"/>
          </a:xfrm>
          <a:custGeom>
            <a:avLst/>
            <a:gdLst/>
            <a:ahLst/>
            <a:cxnLst/>
            <a:rect l="l" t="t" r="r" b="b"/>
            <a:pathLst>
              <a:path w="340994" h="295910">
                <a:moveTo>
                  <a:pt x="85029" y="0"/>
                </a:moveTo>
                <a:lnTo>
                  <a:pt x="255647" y="0"/>
                </a:lnTo>
                <a:lnTo>
                  <a:pt x="340956" y="147770"/>
                </a:lnTo>
                <a:lnTo>
                  <a:pt x="255647" y="295542"/>
                </a:lnTo>
                <a:lnTo>
                  <a:pt x="85029" y="295542"/>
                </a:lnTo>
                <a:lnTo>
                  <a:pt x="0" y="148255"/>
                </a:lnTo>
                <a:lnTo>
                  <a:pt x="0" y="147287"/>
                </a:lnTo>
                <a:lnTo>
                  <a:pt x="85029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652" y="9515875"/>
            <a:ext cx="16927195" cy="771525"/>
          </a:xfrm>
          <a:custGeom>
            <a:avLst/>
            <a:gdLst/>
            <a:ahLst/>
            <a:cxnLst/>
            <a:rect l="l" t="t" r="r" b="b"/>
            <a:pathLst>
              <a:path w="16927195" h="771525">
                <a:moveTo>
                  <a:pt x="16926695" y="771123"/>
                </a:moveTo>
                <a:lnTo>
                  <a:pt x="0" y="771123"/>
                </a:lnTo>
                <a:lnTo>
                  <a:pt x="445173" y="0"/>
                </a:lnTo>
                <a:lnTo>
                  <a:pt x="16481521" y="0"/>
                </a:lnTo>
                <a:lnTo>
                  <a:pt x="16926695" y="771123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40049" y="1327683"/>
            <a:ext cx="108079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6425" algn="l"/>
                <a:tab pos="7419975" algn="l"/>
              </a:tabLst>
            </a:pPr>
            <a:r>
              <a:rPr sz="6600" spc="2160" dirty="0"/>
              <a:t>Python</a:t>
            </a:r>
            <a:r>
              <a:rPr sz="6600" dirty="0"/>
              <a:t>	</a:t>
            </a:r>
            <a:r>
              <a:rPr sz="6600" spc="2035" dirty="0"/>
              <a:t>Data</a:t>
            </a:r>
            <a:r>
              <a:rPr sz="6600" dirty="0"/>
              <a:t>	</a:t>
            </a:r>
            <a:r>
              <a:rPr sz="6600" spc="2085" dirty="0"/>
              <a:t>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9485" y="3110555"/>
            <a:ext cx="15011400" cy="6143625"/>
          </a:xfrm>
          <a:custGeom>
            <a:avLst/>
            <a:gdLst/>
            <a:ahLst/>
            <a:cxnLst/>
            <a:rect l="l" t="t" r="r" b="b"/>
            <a:pathLst>
              <a:path w="15011400" h="6143625">
                <a:moveTo>
                  <a:pt x="15011398" y="6143624"/>
                </a:moveTo>
                <a:lnTo>
                  <a:pt x="0" y="6143624"/>
                </a:lnTo>
                <a:lnTo>
                  <a:pt x="0" y="0"/>
                </a:lnTo>
                <a:lnTo>
                  <a:pt x="15011398" y="0"/>
                </a:lnTo>
                <a:lnTo>
                  <a:pt x="15011398" y="6143624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617161"/>
            <a:ext cx="4753610" cy="2670175"/>
            <a:chOff x="0" y="7617161"/>
            <a:chExt cx="4753610" cy="2670175"/>
          </a:xfrm>
        </p:grpSpPr>
        <p:sp>
          <p:nvSpPr>
            <p:cNvPr id="4" name="object 4"/>
            <p:cNvSpPr/>
            <p:nvPr/>
          </p:nvSpPr>
          <p:spPr>
            <a:xfrm>
              <a:off x="2685592" y="9408640"/>
              <a:ext cx="2068195" cy="878840"/>
            </a:xfrm>
            <a:custGeom>
              <a:avLst/>
              <a:gdLst/>
              <a:ahLst/>
              <a:cxnLst/>
              <a:rect l="l" t="t" r="r" b="b"/>
              <a:pathLst>
                <a:path w="2068195" h="878840">
                  <a:moveTo>
                    <a:pt x="0" y="878359"/>
                  </a:moveTo>
                  <a:lnTo>
                    <a:pt x="2067639" y="878359"/>
                  </a:lnTo>
                  <a:lnTo>
                    <a:pt x="1560953" y="0"/>
                  </a:lnTo>
                  <a:lnTo>
                    <a:pt x="506612" y="0"/>
                  </a:lnTo>
                  <a:lnTo>
                    <a:pt x="0" y="87835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833" y="7617161"/>
              <a:ext cx="3143885" cy="2670175"/>
            </a:xfrm>
            <a:custGeom>
              <a:avLst/>
              <a:gdLst/>
              <a:ahLst/>
              <a:cxnLst/>
              <a:rect l="l" t="t" r="r" b="b"/>
              <a:pathLst>
                <a:path w="3143885" h="2670175">
                  <a:moveTo>
                    <a:pt x="0" y="2669838"/>
                  </a:moveTo>
                  <a:lnTo>
                    <a:pt x="2109122" y="2669838"/>
                  </a:lnTo>
                  <a:lnTo>
                    <a:pt x="2788168" y="1492730"/>
                  </a:lnTo>
                  <a:lnTo>
                    <a:pt x="3143577" y="877733"/>
                  </a:lnTo>
                  <a:lnTo>
                    <a:pt x="2636189" y="0"/>
                  </a:lnTo>
                  <a:lnTo>
                    <a:pt x="1540216" y="0"/>
                  </a:lnTo>
                  <a:lnTo>
                    <a:pt x="1215669" y="561484"/>
                  </a:lnTo>
                  <a:lnTo>
                    <a:pt x="1215427" y="561484"/>
                  </a:lnTo>
                  <a:lnTo>
                    <a:pt x="505463" y="1791478"/>
                  </a:lnTo>
                  <a:lnTo>
                    <a:pt x="504697" y="1791478"/>
                  </a:lnTo>
                  <a:lnTo>
                    <a:pt x="310349" y="2129450"/>
                  </a:lnTo>
                  <a:lnTo>
                    <a:pt x="310502" y="2129527"/>
                  </a:lnTo>
                  <a:lnTo>
                    <a:pt x="0" y="2669838"/>
                  </a:lnTo>
                  <a:close/>
                </a:path>
                <a:path w="3143885" h="2670175">
                  <a:moveTo>
                    <a:pt x="1215427" y="561484"/>
                  </a:moveTo>
                  <a:lnTo>
                    <a:pt x="1215669" y="561484"/>
                  </a:lnTo>
                  <a:lnTo>
                    <a:pt x="1215515" y="561331"/>
                  </a:lnTo>
                  <a:lnTo>
                    <a:pt x="1215427" y="56148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17161"/>
              <a:ext cx="1610360" cy="2670175"/>
            </a:xfrm>
            <a:custGeom>
              <a:avLst/>
              <a:gdLst/>
              <a:ahLst/>
              <a:cxnLst/>
              <a:rect l="l" t="t" r="r" b="b"/>
              <a:pathLst>
                <a:path w="1610360" h="2670175">
                  <a:moveTo>
                    <a:pt x="0" y="2669838"/>
                  </a:moveTo>
                  <a:lnTo>
                    <a:pt x="573783" y="2669838"/>
                  </a:lnTo>
                  <a:lnTo>
                    <a:pt x="1081223" y="1791478"/>
                  </a:lnTo>
                  <a:lnTo>
                    <a:pt x="1081529" y="1791478"/>
                  </a:lnTo>
                  <a:lnTo>
                    <a:pt x="1609735" y="877733"/>
                  </a:lnTo>
                  <a:lnTo>
                    <a:pt x="1102346" y="0"/>
                  </a:lnTo>
                  <a:lnTo>
                    <a:pt x="6373" y="0"/>
                  </a:lnTo>
                  <a:lnTo>
                    <a:pt x="0" y="11027"/>
                  </a:lnTo>
                  <a:lnTo>
                    <a:pt x="0" y="266983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064096" y="3110511"/>
            <a:ext cx="3224530" cy="1266190"/>
          </a:xfrm>
          <a:custGeom>
            <a:avLst/>
            <a:gdLst/>
            <a:ahLst/>
            <a:cxnLst/>
            <a:rect l="l" t="t" r="r" b="b"/>
            <a:pathLst>
              <a:path w="3224530" h="1266189">
                <a:moveTo>
                  <a:pt x="365428" y="0"/>
                </a:moveTo>
                <a:lnTo>
                  <a:pt x="3223904" y="0"/>
                </a:lnTo>
                <a:lnTo>
                  <a:pt x="3223904" y="1265977"/>
                </a:lnTo>
                <a:lnTo>
                  <a:pt x="365427" y="1265977"/>
                </a:lnTo>
                <a:lnTo>
                  <a:pt x="0" y="632988"/>
                </a:lnTo>
                <a:lnTo>
                  <a:pt x="365428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46004" y="7642597"/>
            <a:ext cx="2449195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100"/>
              </a:spcBef>
            </a:pPr>
            <a:r>
              <a:rPr sz="3150" spc="60" dirty="0">
                <a:latin typeface="Lucida Sans"/>
                <a:cs typeface="Lucida Sans"/>
              </a:rPr>
              <a:t>Binary</a:t>
            </a:r>
            <a:r>
              <a:rPr sz="3150" spc="-210" dirty="0">
                <a:latin typeface="Lucida Sans"/>
                <a:cs typeface="Lucida Sans"/>
              </a:rPr>
              <a:t> </a:t>
            </a:r>
            <a:r>
              <a:rPr sz="3150" spc="40" dirty="0">
                <a:latin typeface="Lucida Sans"/>
                <a:cs typeface="Lucida Sans"/>
              </a:rPr>
              <a:t>types </a:t>
            </a:r>
            <a:r>
              <a:rPr sz="3150" dirty="0">
                <a:latin typeface="Lucida Sans"/>
                <a:cs typeface="Lucida Sans"/>
              </a:rPr>
              <a:t>Non</a:t>
            </a:r>
            <a:r>
              <a:rPr sz="3150" spc="-195" dirty="0">
                <a:latin typeface="Lucida Sans"/>
                <a:cs typeface="Lucida Sans"/>
              </a:rPr>
              <a:t> </a:t>
            </a:r>
            <a:r>
              <a:rPr sz="3150" spc="-20" dirty="0">
                <a:latin typeface="Lucida Sans"/>
                <a:cs typeface="Lucida Sans"/>
              </a:rPr>
              <a:t>Type</a:t>
            </a:r>
            <a:endParaRPr sz="315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1787" y="7642597"/>
            <a:ext cx="6283325" cy="12979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412115" algn="l"/>
              </a:tabLst>
            </a:pPr>
            <a:r>
              <a:rPr sz="3150" spc="-50" dirty="0">
                <a:latin typeface="Lucida Sans"/>
                <a:cs typeface="Lucida Sans"/>
              </a:rPr>
              <a:t>:</a:t>
            </a:r>
            <a:r>
              <a:rPr sz="3150" dirty="0">
                <a:latin typeface="Lucida Sans"/>
                <a:cs typeface="Lucida Sans"/>
              </a:rPr>
              <a:t>	</a:t>
            </a:r>
            <a:r>
              <a:rPr sz="3150" dirty="0">
                <a:solidFill>
                  <a:srgbClr val="FF3131"/>
                </a:solidFill>
                <a:latin typeface="Lucida Sans"/>
                <a:cs typeface="Lucida Sans"/>
              </a:rPr>
              <a:t>bytes,</a:t>
            </a:r>
            <a:r>
              <a:rPr sz="3150" spc="-45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150" dirty="0">
                <a:solidFill>
                  <a:srgbClr val="FF3131"/>
                </a:solidFill>
                <a:latin typeface="Lucida Sans"/>
                <a:cs typeface="Lucida Sans"/>
              </a:rPr>
              <a:t>bytearray,</a:t>
            </a:r>
            <a:r>
              <a:rPr sz="3150" spc="-45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150" spc="-10" dirty="0">
                <a:solidFill>
                  <a:srgbClr val="FF3131"/>
                </a:solidFill>
                <a:latin typeface="Lucida Sans"/>
                <a:cs typeface="Lucida Sans"/>
              </a:rPr>
              <a:t>memoryview</a:t>
            </a:r>
            <a:endParaRPr sz="3150">
              <a:latin typeface="Lucida Sans"/>
              <a:cs typeface="Lucida Sans"/>
            </a:endParaRPr>
          </a:p>
          <a:p>
            <a:pPr marL="24130">
              <a:lnSpc>
                <a:spcPct val="100000"/>
              </a:lnSpc>
              <a:spcBef>
                <a:spcPts val="1230"/>
              </a:spcBef>
              <a:tabLst>
                <a:tab pos="423545" algn="l"/>
              </a:tabLst>
            </a:pPr>
            <a:r>
              <a:rPr sz="3150" spc="-50" dirty="0">
                <a:latin typeface="Lucida Sans"/>
                <a:cs typeface="Lucida Sans"/>
              </a:rPr>
              <a:t>:</a:t>
            </a:r>
            <a:r>
              <a:rPr sz="3150" dirty="0">
                <a:latin typeface="Lucida Sans"/>
                <a:cs typeface="Lucida Sans"/>
              </a:rPr>
              <a:t>	</a:t>
            </a:r>
            <a:r>
              <a:rPr sz="3150" spc="-10" dirty="0">
                <a:solidFill>
                  <a:srgbClr val="FF3131"/>
                </a:solidFill>
                <a:latin typeface="Lucida Sans"/>
                <a:cs typeface="Lucida Sans"/>
              </a:rPr>
              <a:t>NoneType</a:t>
            </a:r>
            <a:endParaRPr sz="315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4518" y="3085483"/>
            <a:ext cx="3129915" cy="4304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10"/>
              </a:spcBef>
            </a:pPr>
            <a:r>
              <a:rPr sz="3100" spc="-95" dirty="0">
                <a:latin typeface="Lucida Sans"/>
                <a:cs typeface="Lucida Sans"/>
              </a:rPr>
              <a:t>Text</a:t>
            </a:r>
            <a:r>
              <a:rPr sz="3100" spc="-225" dirty="0">
                <a:latin typeface="Lucida Sans"/>
                <a:cs typeface="Lucida Sans"/>
              </a:rPr>
              <a:t> </a:t>
            </a:r>
            <a:r>
              <a:rPr sz="3100" spc="55" dirty="0">
                <a:latin typeface="Lucida Sans"/>
                <a:cs typeface="Lucida Sans"/>
              </a:rPr>
              <a:t>type </a:t>
            </a:r>
            <a:r>
              <a:rPr sz="3100" dirty="0">
                <a:latin typeface="Lucida Sans"/>
                <a:cs typeface="Lucida Sans"/>
              </a:rPr>
              <a:t>Numeric</a:t>
            </a:r>
            <a:r>
              <a:rPr sz="3100" spc="-160" dirty="0">
                <a:latin typeface="Lucida Sans"/>
                <a:cs typeface="Lucida Sans"/>
              </a:rPr>
              <a:t> </a:t>
            </a:r>
            <a:r>
              <a:rPr sz="3100" spc="-20" dirty="0">
                <a:latin typeface="Lucida Sans"/>
                <a:cs typeface="Lucida Sans"/>
              </a:rPr>
              <a:t>Types </a:t>
            </a:r>
            <a:r>
              <a:rPr sz="3100" spc="55" dirty="0">
                <a:latin typeface="Lucida Sans"/>
                <a:cs typeface="Lucida Sans"/>
              </a:rPr>
              <a:t>Sequence</a:t>
            </a:r>
            <a:r>
              <a:rPr sz="3100" spc="-200" dirty="0">
                <a:latin typeface="Lucida Sans"/>
                <a:cs typeface="Lucida Sans"/>
              </a:rPr>
              <a:t> </a:t>
            </a:r>
            <a:r>
              <a:rPr sz="3100" spc="-20" dirty="0">
                <a:latin typeface="Lucida Sans"/>
                <a:cs typeface="Lucida Sans"/>
              </a:rPr>
              <a:t>Types Mapping</a:t>
            </a:r>
            <a:r>
              <a:rPr sz="3100" spc="-204" dirty="0">
                <a:latin typeface="Lucida Sans"/>
                <a:cs typeface="Lucida Sans"/>
              </a:rPr>
              <a:t> </a:t>
            </a:r>
            <a:r>
              <a:rPr sz="3100" spc="-20" dirty="0">
                <a:latin typeface="Lucida Sans"/>
                <a:cs typeface="Lucida Sans"/>
              </a:rPr>
              <a:t>Types </a:t>
            </a:r>
            <a:r>
              <a:rPr sz="3100" spc="120" dirty="0">
                <a:latin typeface="Lucida Sans"/>
                <a:cs typeface="Lucida Sans"/>
              </a:rPr>
              <a:t>Set</a:t>
            </a:r>
            <a:r>
              <a:rPr sz="3100" spc="-225" dirty="0">
                <a:latin typeface="Lucida Sans"/>
                <a:cs typeface="Lucida Sans"/>
              </a:rPr>
              <a:t> </a:t>
            </a:r>
            <a:r>
              <a:rPr sz="3100" spc="-20" dirty="0">
                <a:latin typeface="Lucida Sans"/>
                <a:cs typeface="Lucida Sans"/>
              </a:rPr>
              <a:t>Types </a:t>
            </a:r>
            <a:r>
              <a:rPr sz="3100" spc="50" dirty="0">
                <a:latin typeface="Lucida Sans"/>
                <a:cs typeface="Lucida Sans"/>
              </a:rPr>
              <a:t>Boolean</a:t>
            </a:r>
            <a:r>
              <a:rPr sz="3100" spc="-204" dirty="0">
                <a:latin typeface="Lucida Sans"/>
                <a:cs typeface="Lucida Sans"/>
              </a:rPr>
              <a:t> </a:t>
            </a:r>
            <a:r>
              <a:rPr sz="3100" spc="-20" dirty="0">
                <a:latin typeface="Lucida Sans"/>
                <a:cs typeface="Lucida Sans"/>
              </a:rPr>
              <a:t>Types</a:t>
            </a:r>
            <a:endParaRPr sz="31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4004" y="3085483"/>
            <a:ext cx="3947795" cy="430466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405765" algn="l"/>
              </a:tabLst>
            </a:pPr>
            <a:r>
              <a:rPr sz="3100" spc="-50" dirty="0">
                <a:latin typeface="Lucida Sans"/>
                <a:cs typeface="Lucida Sans"/>
              </a:rPr>
              <a:t>:</a:t>
            </a:r>
            <a:r>
              <a:rPr sz="3100" dirty="0">
                <a:latin typeface="Lucida Sans"/>
                <a:cs typeface="Lucida Sans"/>
              </a:rPr>
              <a:t>	</a:t>
            </a:r>
            <a:r>
              <a:rPr sz="3100" spc="-25" dirty="0">
                <a:solidFill>
                  <a:srgbClr val="FF3131"/>
                </a:solidFill>
                <a:latin typeface="Lucida Sans"/>
                <a:cs typeface="Lucida Sans"/>
              </a:rPr>
              <a:t>str</a:t>
            </a:r>
            <a:endParaRPr sz="3100" dirty="0">
              <a:latin typeface="Lucida Sans"/>
              <a:cs typeface="Lucida Sans"/>
            </a:endParaRPr>
          </a:p>
          <a:p>
            <a:pPr marL="15875">
              <a:lnSpc>
                <a:spcPct val="100000"/>
              </a:lnSpc>
              <a:spcBef>
                <a:spcPts val="1910"/>
              </a:spcBef>
              <a:tabLst>
                <a:tab pos="408940" algn="l"/>
              </a:tabLst>
            </a:pPr>
            <a:r>
              <a:rPr sz="3100" spc="-50" dirty="0">
                <a:latin typeface="Lucida Sans"/>
                <a:cs typeface="Lucida Sans"/>
              </a:rPr>
              <a:t>:</a:t>
            </a:r>
            <a:r>
              <a:rPr sz="3100" dirty="0">
                <a:latin typeface="Lucida Sans"/>
                <a:cs typeface="Lucida Sans"/>
              </a:rPr>
              <a:t>	</a:t>
            </a:r>
            <a:r>
              <a:rPr sz="3100" spc="-135" dirty="0">
                <a:solidFill>
                  <a:srgbClr val="FF3131"/>
                </a:solidFill>
                <a:latin typeface="Lucida Sans"/>
                <a:cs typeface="Lucida Sans"/>
              </a:rPr>
              <a:t>in</a:t>
            </a:r>
            <a:r>
              <a:rPr lang="en-US" sz="3100" spc="-135" dirty="0">
                <a:solidFill>
                  <a:srgbClr val="FF3131"/>
                </a:solidFill>
                <a:latin typeface="Lucida Sans"/>
                <a:cs typeface="Lucida Sans"/>
              </a:rPr>
              <a:t>t</a:t>
            </a:r>
            <a:r>
              <a:rPr sz="3100" spc="-135" dirty="0">
                <a:solidFill>
                  <a:srgbClr val="FF3131"/>
                </a:solidFill>
                <a:latin typeface="Lucida Sans"/>
                <a:cs typeface="Lucida Sans"/>
              </a:rPr>
              <a:t>,</a:t>
            </a:r>
            <a:r>
              <a:rPr sz="3100" spc="-200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100" spc="-10" dirty="0">
                <a:solidFill>
                  <a:srgbClr val="FF3131"/>
                </a:solidFill>
                <a:latin typeface="Lucida Sans"/>
                <a:cs typeface="Lucida Sans"/>
              </a:rPr>
              <a:t>float,</a:t>
            </a:r>
            <a:r>
              <a:rPr sz="3100" spc="-195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100" spc="-10" dirty="0">
                <a:solidFill>
                  <a:srgbClr val="FF3131"/>
                </a:solidFill>
                <a:latin typeface="Lucida Sans"/>
                <a:cs typeface="Lucida Sans"/>
              </a:rPr>
              <a:t>complex</a:t>
            </a:r>
            <a:endParaRPr sz="3100" dirty="0">
              <a:latin typeface="Lucida Sans"/>
              <a:cs typeface="Lucida Sans"/>
            </a:endParaRPr>
          </a:p>
          <a:p>
            <a:pPr marL="83185">
              <a:lnSpc>
                <a:spcPct val="100000"/>
              </a:lnSpc>
              <a:spcBef>
                <a:spcPts val="1885"/>
              </a:spcBef>
              <a:tabLst>
                <a:tab pos="476250" algn="l"/>
              </a:tabLst>
            </a:pPr>
            <a:r>
              <a:rPr sz="3100" spc="-50" dirty="0">
                <a:latin typeface="Lucida Sans"/>
                <a:cs typeface="Lucida Sans"/>
              </a:rPr>
              <a:t>:</a:t>
            </a:r>
            <a:r>
              <a:rPr sz="3100" dirty="0">
                <a:latin typeface="Lucida Sans"/>
                <a:cs typeface="Lucida Sans"/>
              </a:rPr>
              <a:t>	</a:t>
            </a:r>
            <a:r>
              <a:rPr sz="3100" spc="-135" dirty="0">
                <a:solidFill>
                  <a:srgbClr val="FF3131"/>
                </a:solidFill>
                <a:latin typeface="Lucida Sans"/>
                <a:cs typeface="Lucida Sans"/>
              </a:rPr>
              <a:t>in</a:t>
            </a:r>
            <a:r>
              <a:rPr lang="en-US" sz="3100" spc="-135" dirty="0">
                <a:solidFill>
                  <a:srgbClr val="FF3131"/>
                </a:solidFill>
                <a:latin typeface="Lucida Sans"/>
                <a:cs typeface="Lucida Sans"/>
              </a:rPr>
              <a:t>t</a:t>
            </a:r>
            <a:r>
              <a:rPr sz="3100" spc="-135" dirty="0">
                <a:solidFill>
                  <a:srgbClr val="FF3131"/>
                </a:solidFill>
                <a:latin typeface="Lucida Sans"/>
                <a:cs typeface="Lucida Sans"/>
              </a:rPr>
              <a:t>,</a:t>
            </a:r>
            <a:r>
              <a:rPr sz="3100" spc="-200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100" spc="-10" dirty="0">
                <a:solidFill>
                  <a:srgbClr val="FF3131"/>
                </a:solidFill>
                <a:latin typeface="Lucida Sans"/>
                <a:cs typeface="Lucida Sans"/>
              </a:rPr>
              <a:t>float,</a:t>
            </a:r>
            <a:r>
              <a:rPr sz="3100" spc="-195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100" spc="-10" dirty="0">
                <a:solidFill>
                  <a:srgbClr val="FF3131"/>
                </a:solidFill>
                <a:latin typeface="Lucida Sans"/>
                <a:cs typeface="Lucida Sans"/>
              </a:rPr>
              <a:t>complex</a:t>
            </a:r>
            <a:endParaRPr sz="3100" dirty="0">
              <a:latin typeface="Lucida Sans"/>
              <a:cs typeface="Lucida Sans"/>
            </a:endParaRPr>
          </a:p>
          <a:p>
            <a:pPr marL="48260">
              <a:lnSpc>
                <a:spcPct val="100000"/>
              </a:lnSpc>
              <a:spcBef>
                <a:spcPts val="1889"/>
              </a:spcBef>
              <a:tabLst>
                <a:tab pos="441325" algn="l"/>
              </a:tabLst>
            </a:pPr>
            <a:r>
              <a:rPr sz="3100" spc="-50" dirty="0">
                <a:latin typeface="Lucida Sans"/>
                <a:cs typeface="Lucida Sans"/>
              </a:rPr>
              <a:t>:</a:t>
            </a:r>
            <a:r>
              <a:rPr sz="3100" dirty="0">
                <a:latin typeface="Lucida Sans"/>
                <a:cs typeface="Lucida Sans"/>
              </a:rPr>
              <a:t>	</a:t>
            </a:r>
            <a:r>
              <a:rPr sz="3100" spc="-20" dirty="0" err="1">
                <a:solidFill>
                  <a:srgbClr val="FF3131"/>
                </a:solidFill>
                <a:latin typeface="Lucida Sans"/>
                <a:cs typeface="Lucida Sans"/>
              </a:rPr>
              <a:t>dict</a:t>
            </a:r>
            <a:r>
              <a:rPr lang="en-US" sz="3100" spc="-20" dirty="0">
                <a:solidFill>
                  <a:srgbClr val="FF3131"/>
                </a:solidFill>
                <a:latin typeface="Lucida Sans"/>
                <a:cs typeface="Lucida Sans"/>
              </a:rPr>
              <a:t>, list</a:t>
            </a:r>
            <a:endParaRPr sz="3100" dirty="0">
              <a:latin typeface="Lucida Sans"/>
              <a:cs typeface="Lucida Sans"/>
            </a:endParaRPr>
          </a:p>
          <a:p>
            <a:pPr marL="90170">
              <a:lnSpc>
                <a:spcPct val="100000"/>
              </a:lnSpc>
              <a:spcBef>
                <a:spcPts val="1889"/>
              </a:spcBef>
              <a:tabLst>
                <a:tab pos="483870" algn="l"/>
              </a:tabLst>
            </a:pPr>
            <a:r>
              <a:rPr sz="3100" spc="-50" dirty="0">
                <a:latin typeface="Lucida Sans"/>
                <a:cs typeface="Lucida Sans"/>
              </a:rPr>
              <a:t>:</a:t>
            </a:r>
            <a:r>
              <a:rPr sz="3100" dirty="0">
                <a:latin typeface="Lucida Sans"/>
                <a:cs typeface="Lucida Sans"/>
              </a:rPr>
              <a:t>	</a:t>
            </a:r>
            <a:r>
              <a:rPr sz="3100" spc="-20" dirty="0">
                <a:solidFill>
                  <a:srgbClr val="FF3131"/>
                </a:solidFill>
                <a:latin typeface="Lucida Sans"/>
                <a:cs typeface="Lucida Sans"/>
              </a:rPr>
              <a:t>set,</a:t>
            </a:r>
            <a:r>
              <a:rPr sz="3100" spc="-220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100" spc="-10" dirty="0">
                <a:solidFill>
                  <a:srgbClr val="FF3131"/>
                </a:solidFill>
                <a:latin typeface="Lucida Sans"/>
                <a:cs typeface="Lucida Sans"/>
              </a:rPr>
              <a:t>frozenset</a:t>
            </a:r>
            <a:endParaRPr sz="3100" dirty="0">
              <a:latin typeface="Lucida Sans"/>
              <a:cs typeface="Lucida Sans"/>
            </a:endParaRPr>
          </a:p>
          <a:p>
            <a:pPr marL="59055">
              <a:lnSpc>
                <a:spcPct val="100000"/>
              </a:lnSpc>
              <a:spcBef>
                <a:spcPts val="1889"/>
              </a:spcBef>
              <a:tabLst>
                <a:tab pos="452120" algn="l"/>
              </a:tabLst>
            </a:pPr>
            <a:r>
              <a:rPr sz="3100" spc="-50" dirty="0">
                <a:latin typeface="Lucida Sans"/>
                <a:cs typeface="Lucida Sans"/>
              </a:rPr>
              <a:t>:</a:t>
            </a:r>
            <a:r>
              <a:rPr sz="3100" dirty="0">
                <a:latin typeface="Lucida Sans"/>
                <a:cs typeface="Lucida Sans"/>
              </a:rPr>
              <a:t>	</a:t>
            </a:r>
            <a:r>
              <a:rPr sz="3100" spc="-20" dirty="0">
                <a:solidFill>
                  <a:srgbClr val="FF3131"/>
                </a:solidFill>
                <a:latin typeface="Lucida Sans"/>
                <a:cs typeface="Lucida Sans"/>
              </a:rPr>
              <a:t>bool</a:t>
            </a:r>
            <a:endParaRPr sz="3100" dirty="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40049" y="1327683"/>
            <a:ext cx="108079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6425" algn="l"/>
                <a:tab pos="7419975" algn="l"/>
              </a:tabLst>
            </a:pPr>
            <a:r>
              <a:rPr sz="6600" spc="2160" dirty="0"/>
              <a:t>Python</a:t>
            </a:r>
            <a:r>
              <a:rPr sz="6600" dirty="0"/>
              <a:t>	</a:t>
            </a:r>
            <a:r>
              <a:rPr sz="6600" spc="2035" dirty="0"/>
              <a:t>Data</a:t>
            </a:r>
            <a:r>
              <a:rPr sz="6600" dirty="0"/>
              <a:t>	</a:t>
            </a:r>
            <a:r>
              <a:rPr sz="6600" spc="2085" dirty="0"/>
              <a:t>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81" y="3847251"/>
            <a:ext cx="340995" cy="295910"/>
          </a:xfrm>
          <a:custGeom>
            <a:avLst/>
            <a:gdLst/>
            <a:ahLst/>
            <a:cxnLst/>
            <a:rect l="l" t="t" r="r" b="b"/>
            <a:pathLst>
              <a:path w="340994" h="295910">
                <a:moveTo>
                  <a:pt x="85029" y="0"/>
                </a:moveTo>
                <a:lnTo>
                  <a:pt x="255647" y="0"/>
                </a:lnTo>
                <a:lnTo>
                  <a:pt x="340956" y="147771"/>
                </a:lnTo>
                <a:lnTo>
                  <a:pt x="255647" y="295542"/>
                </a:lnTo>
                <a:lnTo>
                  <a:pt x="85029" y="295542"/>
                </a:lnTo>
                <a:lnTo>
                  <a:pt x="0" y="148255"/>
                </a:lnTo>
                <a:lnTo>
                  <a:pt x="0" y="147287"/>
                </a:lnTo>
                <a:lnTo>
                  <a:pt x="85029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651" y="9515874"/>
            <a:ext cx="16927195" cy="771525"/>
          </a:xfrm>
          <a:custGeom>
            <a:avLst/>
            <a:gdLst/>
            <a:ahLst/>
            <a:cxnLst/>
            <a:rect l="l" t="t" r="r" b="b"/>
            <a:pathLst>
              <a:path w="16927195" h="771525">
                <a:moveTo>
                  <a:pt x="16926696" y="771125"/>
                </a:moveTo>
                <a:lnTo>
                  <a:pt x="0" y="771125"/>
                </a:lnTo>
                <a:lnTo>
                  <a:pt x="445174" y="0"/>
                </a:lnTo>
                <a:lnTo>
                  <a:pt x="16481522" y="0"/>
                </a:lnTo>
                <a:lnTo>
                  <a:pt x="16926696" y="771125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680" y="5667869"/>
            <a:ext cx="10544173" cy="3171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3739" y="3645983"/>
            <a:ext cx="14117319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latin typeface="Trebuchet MS"/>
                <a:cs typeface="Trebuchet MS"/>
              </a:rPr>
              <a:t>Getting</a:t>
            </a:r>
            <a:r>
              <a:rPr sz="4000" b="1" spc="-204" dirty="0">
                <a:latin typeface="Trebuchet MS"/>
                <a:cs typeface="Trebuchet MS"/>
              </a:rPr>
              <a:t> </a:t>
            </a:r>
            <a:r>
              <a:rPr sz="4000" b="1" spc="-50" dirty="0">
                <a:latin typeface="Trebuchet MS"/>
                <a:cs typeface="Trebuchet MS"/>
              </a:rPr>
              <a:t>the</a:t>
            </a:r>
            <a:r>
              <a:rPr sz="4000" b="1" spc="-200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Data</a:t>
            </a:r>
            <a:r>
              <a:rPr sz="4000" b="1" spc="-200" dirty="0">
                <a:latin typeface="Trebuchet MS"/>
                <a:cs typeface="Trebuchet MS"/>
              </a:rPr>
              <a:t> </a:t>
            </a:r>
            <a:r>
              <a:rPr sz="4000" b="1" spc="-20" dirty="0">
                <a:latin typeface="Trebuchet MS"/>
                <a:cs typeface="Trebuchet MS"/>
              </a:rPr>
              <a:t>Type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400" spc="-40" dirty="0">
                <a:latin typeface="Lucida Sans"/>
                <a:cs typeface="Lucida Sans"/>
              </a:rPr>
              <a:t>You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can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spc="-40" dirty="0">
                <a:latin typeface="Lucida Sans"/>
                <a:cs typeface="Lucida Sans"/>
              </a:rPr>
              <a:t>get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the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data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spc="85" dirty="0">
                <a:latin typeface="Lucida Sans"/>
                <a:cs typeface="Lucida Sans"/>
              </a:rPr>
              <a:t>type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of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any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object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spc="90" dirty="0">
                <a:latin typeface="Lucida Sans"/>
                <a:cs typeface="Lucida Sans"/>
              </a:rPr>
              <a:t>by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spc="-95" dirty="0">
                <a:latin typeface="Lucida Sans"/>
                <a:cs typeface="Lucida Sans"/>
              </a:rPr>
              <a:t>using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the</a:t>
            </a:r>
            <a:r>
              <a:rPr sz="3400" spc="-170" dirty="0">
                <a:latin typeface="Lucida Sans"/>
                <a:cs typeface="Lucida Sans"/>
              </a:rPr>
              <a:t> </a:t>
            </a:r>
            <a:r>
              <a:rPr sz="3400" spc="50" dirty="0">
                <a:solidFill>
                  <a:srgbClr val="FF3131"/>
                </a:solidFill>
                <a:latin typeface="Lucida Sans"/>
                <a:cs typeface="Lucida Sans"/>
              </a:rPr>
              <a:t>type()</a:t>
            </a:r>
            <a:r>
              <a:rPr sz="3400" spc="-170" dirty="0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function: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0049" y="1327683"/>
            <a:ext cx="108079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6425" algn="l"/>
                <a:tab pos="7419975" algn="l"/>
              </a:tabLst>
            </a:pPr>
            <a:r>
              <a:rPr sz="6600" spc="2160" dirty="0"/>
              <a:t>Python</a:t>
            </a:r>
            <a:r>
              <a:rPr sz="6600" dirty="0"/>
              <a:t>	</a:t>
            </a:r>
            <a:r>
              <a:rPr sz="6600" spc="2035" dirty="0"/>
              <a:t>Data</a:t>
            </a:r>
            <a:r>
              <a:rPr sz="6600" dirty="0"/>
              <a:t>	</a:t>
            </a:r>
            <a:r>
              <a:rPr sz="6600" spc="2085" dirty="0"/>
              <a:t>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855894"/>
            <a:ext cx="3827779" cy="2431415"/>
            <a:chOff x="0" y="7855894"/>
            <a:chExt cx="3827779" cy="2431415"/>
          </a:xfrm>
        </p:grpSpPr>
        <p:sp>
          <p:nvSpPr>
            <p:cNvPr id="4" name="object 4"/>
            <p:cNvSpPr/>
            <p:nvPr/>
          </p:nvSpPr>
          <p:spPr>
            <a:xfrm>
              <a:off x="2035476" y="9647373"/>
              <a:ext cx="1792605" cy="640080"/>
            </a:xfrm>
            <a:custGeom>
              <a:avLst/>
              <a:gdLst/>
              <a:ahLst/>
              <a:cxnLst/>
              <a:rect l="l" t="t" r="r" b="b"/>
              <a:pathLst>
                <a:path w="1792604" h="640079">
                  <a:moveTo>
                    <a:pt x="0" y="639625"/>
                  </a:moveTo>
                  <a:lnTo>
                    <a:pt x="1792229" y="639625"/>
                  </a:lnTo>
                  <a:lnTo>
                    <a:pt x="1423258" y="0"/>
                  </a:lnTo>
                  <a:lnTo>
                    <a:pt x="368917" y="0"/>
                  </a:lnTo>
                  <a:lnTo>
                    <a:pt x="0" y="639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855894"/>
              <a:ext cx="2933065" cy="2431415"/>
            </a:xfrm>
            <a:custGeom>
              <a:avLst/>
              <a:gdLst/>
              <a:ahLst/>
              <a:cxnLst/>
              <a:rect l="l" t="t" r="r" b="b"/>
              <a:pathLst>
                <a:path w="2933065" h="2431415">
                  <a:moveTo>
                    <a:pt x="0" y="2431104"/>
                  </a:moveTo>
                  <a:lnTo>
                    <a:pt x="2035864" y="2431104"/>
                  </a:lnTo>
                  <a:lnTo>
                    <a:pt x="2577189" y="1492731"/>
                  </a:lnTo>
                  <a:lnTo>
                    <a:pt x="2932599" y="877733"/>
                  </a:lnTo>
                  <a:lnTo>
                    <a:pt x="2425210" y="0"/>
                  </a:lnTo>
                  <a:lnTo>
                    <a:pt x="1329238" y="0"/>
                  </a:lnTo>
                  <a:lnTo>
                    <a:pt x="1004690" y="561484"/>
                  </a:lnTo>
                  <a:lnTo>
                    <a:pt x="1004448" y="561484"/>
                  </a:lnTo>
                  <a:lnTo>
                    <a:pt x="294485" y="1791478"/>
                  </a:lnTo>
                  <a:lnTo>
                    <a:pt x="293718" y="1791478"/>
                  </a:lnTo>
                  <a:lnTo>
                    <a:pt x="99370" y="2129451"/>
                  </a:lnTo>
                  <a:lnTo>
                    <a:pt x="99523" y="2129527"/>
                  </a:lnTo>
                  <a:lnTo>
                    <a:pt x="0" y="2302711"/>
                  </a:lnTo>
                  <a:lnTo>
                    <a:pt x="0" y="2431104"/>
                  </a:lnTo>
                  <a:close/>
                </a:path>
                <a:path w="2933065" h="2431415">
                  <a:moveTo>
                    <a:pt x="1004448" y="561484"/>
                  </a:moveTo>
                  <a:lnTo>
                    <a:pt x="1004690" y="561484"/>
                  </a:lnTo>
                  <a:lnTo>
                    <a:pt x="1004537" y="561331"/>
                  </a:lnTo>
                  <a:lnTo>
                    <a:pt x="1004448" y="56148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855894"/>
              <a:ext cx="822325" cy="2299970"/>
            </a:xfrm>
            <a:custGeom>
              <a:avLst/>
              <a:gdLst/>
              <a:ahLst/>
              <a:cxnLst/>
              <a:rect l="l" t="t" r="r" b="b"/>
              <a:pathLst>
                <a:path w="822325" h="2299970">
                  <a:moveTo>
                    <a:pt x="0" y="2299363"/>
                  </a:moveTo>
                  <a:lnTo>
                    <a:pt x="293411" y="1791478"/>
                  </a:lnTo>
                  <a:lnTo>
                    <a:pt x="293718" y="1791478"/>
                  </a:lnTo>
                  <a:lnTo>
                    <a:pt x="821924" y="877733"/>
                  </a:lnTo>
                  <a:lnTo>
                    <a:pt x="314535" y="0"/>
                  </a:lnTo>
                  <a:lnTo>
                    <a:pt x="0" y="0"/>
                  </a:lnTo>
                  <a:lnTo>
                    <a:pt x="0" y="229936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493812" y="603836"/>
            <a:ext cx="2794635" cy="1266190"/>
          </a:xfrm>
          <a:custGeom>
            <a:avLst/>
            <a:gdLst/>
            <a:ahLst/>
            <a:cxnLst/>
            <a:rect l="l" t="t" r="r" b="b"/>
            <a:pathLst>
              <a:path w="2794634" h="1266189">
                <a:moveTo>
                  <a:pt x="365428" y="0"/>
                </a:moveTo>
                <a:lnTo>
                  <a:pt x="2794186" y="0"/>
                </a:lnTo>
                <a:lnTo>
                  <a:pt x="2794186" y="1265977"/>
                </a:lnTo>
                <a:lnTo>
                  <a:pt x="365428" y="1265977"/>
                </a:lnTo>
                <a:lnTo>
                  <a:pt x="0" y="632988"/>
                </a:lnTo>
                <a:lnTo>
                  <a:pt x="365428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1481" y="3618658"/>
            <a:ext cx="340995" cy="295910"/>
          </a:xfrm>
          <a:custGeom>
            <a:avLst/>
            <a:gdLst/>
            <a:ahLst/>
            <a:cxnLst/>
            <a:rect l="l" t="t" r="r" b="b"/>
            <a:pathLst>
              <a:path w="340994" h="295910">
                <a:moveTo>
                  <a:pt x="85029" y="0"/>
                </a:moveTo>
                <a:lnTo>
                  <a:pt x="255647" y="0"/>
                </a:lnTo>
                <a:lnTo>
                  <a:pt x="340956" y="147771"/>
                </a:lnTo>
                <a:lnTo>
                  <a:pt x="255647" y="295542"/>
                </a:lnTo>
                <a:lnTo>
                  <a:pt x="85029" y="295542"/>
                </a:lnTo>
                <a:lnTo>
                  <a:pt x="0" y="148255"/>
                </a:lnTo>
                <a:lnTo>
                  <a:pt x="0" y="147287"/>
                </a:lnTo>
                <a:lnTo>
                  <a:pt x="85029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0878" y="5143503"/>
            <a:ext cx="5514974" cy="49720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7135" y="6071794"/>
            <a:ext cx="7296149" cy="29241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40049" y="1327683"/>
            <a:ext cx="108079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6425" algn="l"/>
                <a:tab pos="7419975" algn="l"/>
              </a:tabLst>
            </a:pPr>
            <a:r>
              <a:rPr sz="6600" spc="2160" dirty="0"/>
              <a:t>Python</a:t>
            </a:r>
            <a:r>
              <a:rPr sz="6600" dirty="0"/>
              <a:t>	</a:t>
            </a:r>
            <a:r>
              <a:rPr sz="6600" spc="2035" dirty="0"/>
              <a:t>Data</a:t>
            </a:r>
            <a:r>
              <a:rPr sz="6600" dirty="0"/>
              <a:t>	</a:t>
            </a:r>
            <a:r>
              <a:rPr sz="6600" spc="2085" dirty="0"/>
              <a:t>Types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263122" y="9652507"/>
            <a:ext cx="246761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sz="2100" dirty="0">
                <a:latin typeface="Roboto"/>
                <a:cs typeface="Roboto"/>
              </a:rPr>
              <a:t>Python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0" dirty="0">
                <a:latin typeface="Roboto"/>
                <a:cs typeface="Roboto"/>
              </a:rPr>
              <a:t>-</a:t>
            </a:r>
            <a:r>
              <a:rPr sz="2100" dirty="0">
                <a:latin typeface="Roboto"/>
                <a:cs typeface="Roboto"/>
              </a:rPr>
              <a:t>	Data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Types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3739" y="3417383"/>
            <a:ext cx="1410017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rebuchet MS"/>
                <a:cs typeface="Trebuchet MS"/>
              </a:rPr>
              <a:t>Setting</a:t>
            </a:r>
            <a:r>
              <a:rPr sz="4000" b="1" spc="-140" dirty="0">
                <a:latin typeface="Trebuchet MS"/>
                <a:cs typeface="Trebuchet MS"/>
              </a:rPr>
              <a:t> </a:t>
            </a:r>
            <a:r>
              <a:rPr sz="4000" b="1" spc="-50" dirty="0">
                <a:latin typeface="Trebuchet MS"/>
                <a:cs typeface="Trebuchet MS"/>
              </a:rPr>
              <a:t>the</a:t>
            </a:r>
            <a:r>
              <a:rPr sz="4000" b="1" spc="-135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Data</a:t>
            </a:r>
            <a:r>
              <a:rPr sz="4000" b="1" spc="-140" dirty="0">
                <a:latin typeface="Trebuchet MS"/>
                <a:cs typeface="Trebuchet MS"/>
              </a:rPr>
              <a:t> </a:t>
            </a:r>
            <a:r>
              <a:rPr sz="4000" b="1" spc="-20" dirty="0">
                <a:latin typeface="Trebuchet MS"/>
                <a:cs typeface="Trebuchet MS"/>
              </a:rPr>
              <a:t>Type</a:t>
            </a:r>
            <a:endParaRPr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400" dirty="0">
                <a:latin typeface="Lucida Sans"/>
                <a:cs typeface="Lucida Sans"/>
              </a:rPr>
              <a:t>In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spc="45" dirty="0">
                <a:latin typeface="Lucida Sans"/>
                <a:cs typeface="Lucida Sans"/>
              </a:rPr>
              <a:t>Python,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the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data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spc="85" dirty="0">
                <a:latin typeface="Lucida Sans"/>
                <a:cs typeface="Lucida Sans"/>
              </a:rPr>
              <a:t>type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spc="-75" dirty="0">
                <a:latin typeface="Lucida Sans"/>
                <a:cs typeface="Lucida Sans"/>
              </a:rPr>
              <a:t>is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set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when</a:t>
            </a:r>
            <a:r>
              <a:rPr sz="3400" spc="-185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you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spc="-85" dirty="0">
                <a:latin typeface="Lucida Sans"/>
                <a:cs typeface="Lucida Sans"/>
              </a:rPr>
              <a:t>assign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a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value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spc="50" dirty="0">
                <a:latin typeface="Lucida Sans"/>
                <a:cs typeface="Lucida Sans"/>
              </a:rPr>
              <a:t>to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a</a:t>
            </a:r>
            <a:r>
              <a:rPr sz="3400" spc="-190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variable:</a:t>
            </a:r>
            <a:endParaRPr sz="3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481" y="3508780"/>
            <a:ext cx="340995" cy="295910"/>
          </a:xfrm>
          <a:custGeom>
            <a:avLst/>
            <a:gdLst/>
            <a:ahLst/>
            <a:cxnLst/>
            <a:rect l="l" t="t" r="r" b="b"/>
            <a:pathLst>
              <a:path w="340994" h="295910">
                <a:moveTo>
                  <a:pt x="85029" y="0"/>
                </a:moveTo>
                <a:lnTo>
                  <a:pt x="255647" y="0"/>
                </a:lnTo>
                <a:lnTo>
                  <a:pt x="340956" y="147771"/>
                </a:lnTo>
                <a:lnTo>
                  <a:pt x="255647" y="295542"/>
                </a:lnTo>
                <a:lnTo>
                  <a:pt x="85029" y="295542"/>
                </a:lnTo>
                <a:lnTo>
                  <a:pt x="0" y="148255"/>
                </a:lnTo>
                <a:lnTo>
                  <a:pt x="0" y="147287"/>
                </a:lnTo>
                <a:lnTo>
                  <a:pt x="85029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651" y="9515874"/>
            <a:ext cx="16927195" cy="771525"/>
          </a:xfrm>
          <a:custGeom>
            <a:avLst/>
            <a:gdLst/>
            <a:ahLst/>
            <a:cxnLst/>
            <a:rect l="l" t="t" r="r" b="b"/>
            <a:pathLst>
              <a:path w="16927195" h="771525">
                <a:moveTo>
                  <a:pt x="16926696" y="771125"/>
                </a:moveTo>
                <a:lnTo>
                  <a:pt x="0" y="771125"/>
                </a:lnTo>
                <a:lnTo>
                  <a:pt x="445174" y="0"/>
                </a:lnTo>
                <a:lnTo>
                  <a:pt x="16481522" y="0"/>
                </a:lnTo>
                <a:lnTo>
                  <a:pt x="16926696" y="771125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572" y="5660635"/>
            <a:ext cx="6000749" cy="3057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3481" y="5660635"/>
            <a:ext cx="5810249" cy="2981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26870" y="6290299"/>
            <a:ext cx="5238749" cy="1666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525"/>
              </a:spcBef>
            </a:pPr>
            <a:r>
              <a:rPr dirty="0"/>
              <a:t>Setting</a:t>
            </a:r>
            <a:r>
              <a:rPr spc="-170" dirty="0"/>
              <a:t> </a:t>
            </a:r>
            <a:r>
              <a:rPr spc="-50" dirty="0"/>
              <a:t>the</a:t>
            </a:r>
            <a:r>
              <a:rPr spc="-165" dirty="0"/>
              <a:t> </a:t>
            </a:r>
            <a:r>
              <a:rPr spc="-20" dirty="0"/>
              <a:t>Specific</a:t>
            </a:r>
            <a:r>
              <a:rPr spc="-165" dirty="0"/>
              <a:t> </a:t>
            </a:r>
            <a:r>
              <a:rPr dirty="0"/>
              <a:t>Data</a:t>
            </a:r>
            <a:r>
              <a:rPr spc="-170" dirty="0"/>
              <a:t> </a:t>
            </a:r>
            <a:r>
              <a:rPr spc="-20" dirty="0"/>
              <a:t>Type</a:t>
            </a:r>
          </a:p>
          <a:p>
            <a:pPr marL="12700" marR="5080">
              <a:lnSpc>
                <a:spcPct val="115799"/>
              </a:lnSpc>
              <a:spcBef>
                <a:spcPts val="565"/>
              </a:spcBef>
            </a:pPr>
            <a:r>
              <a:rPr sz="3400" b="0" spc="-160" dirty="0">
                <a:latin typeface="Verdana"/>
                <a:cs typeface="Verdana"/>
              </a:rPr>
              <a:t>If</a:t>
            </a:r>
            <a:r>
              <a:rPr sz="3400" b="0" spc="-340" dirty="0">
                <a:latin typeface="Verdana"/>
                <a:cs typeface="Verdana"/>
              </a:rPr>
              <a:t> </a:t>
            </a:r>
            <a:r>
              <a:rPr sz="3400" b="0" spc="-65" dirty="0">
                <a:latin typeface="Verdana"/>
                <a:cs typeface="Verdana"/>
              </a:rPr>
              <a:t>you</a:t>
            </a:r>
            <a:r>
              <a:rPr sz="3400" b="0" spc="-340" dirty="0">
                <a:latin typeface="Verdana"/>
                <a:cs typeface="Verdana"/>
              </a:rPr>
              <a:t> </a:t>
            </a:r>
            <a:r>
              <a:rPr sz="3400" b="0" spc="-90" dirty="0">
                <a:latin typeface="Verdana"/>
                <a:cs typeface="Verdana"/>
              </a:rPr>
              <a:t>want</a:t>
            </a:r>
            <a:r>
              <a:rPr sz="3400" b="0" spc="-335" dirty="0">
                <a:latin typeface="Verdana"/>
                <a:cs typeface="Verdana"/>
              </a:rPr>
              <a:t> </a:t>
            </a:r>
            <a:r>
              <a:rPr sz="3400" b="0" dirty="0">
                <a:latin typeface="Verdana"/>
                <a:cs typeface="Verdana"/>
              </a:rPr>
              <a:t>to</a:t>
            </a:r>
            <a:r>
              <a:rPr sz="3400" b="0" spc="-340" dirty="0">
                <a:latin typeface="Verdana"/>
                <a:cs typeface="Verdana"/>
              </a:rPr>
              <a:t> </a:t>
            </a:r>
            <a:r>
              <a:rPr sz="3400" b="0" spc="-10" dirty="0">
                <a:latin typeface="Verdana"/>
                <a:cs typeface="Verdana"/>
              </a:rPr>
              <a:t>specify</a:t>
            </a:r>
            <a:r>
              <a:rPr sz="3400" b="0" spc="-335" dirty="0">
                <a:latin typeface="Verdana"/>
                <a:cs typeface="Verdana"/>
              </a:rPr>
              <a:t> </a:t>
            </a:r>
            <a:r>
              <a:rPr sz="3400" b="0" spc="-40" dirty="0">
                <a:latin typeface="Verdana"/>
                <a:cs typeface="Verdana"/>
              </a:rPr>
              <a:t>the</a:t>
            </a:r>
            <a:r>
              <a:rPr sz="3400" b="0" spc="-340" dirty="0">
                <a:latin typeface="Verdana"/>
                <a:cs typeface="Verdana"/>
              </a:rPr>
              <a:t> </a:t>
            </a:r>
            <a:r>
              <a:rPr sz="3400" b="0" spc="-65" dirty="0">
                <a:latin typeface="Verdana"/>
                <a:cs typeface="Verdana"/>
              </a:rPr>
              <a:t>data</a:t>
            </a:r>
            <a:r>
              <a:rPr sz="3400" b="0" spc="-335" dirty="0">
                <a:latin typeface="Verdana"/>
                <a:cs typeface="Verdana"/>
              </a:rPr>
              <a:t> </a:t>
            </a:r>
            <a:r>
              <a:rPr sz="3400" b="0" spc="-95" dirty="0">
                <a:latin typeface="Verdana"/>
                <a:cs typeface="Verdana"/>
              </a:rPr>
              <a:t>type,</a:t>
            </a:r>
            <a:r>
              <a:rPr sz="3400" b="0" spc="-340" dirty="0">
                <a:latin typeface="Verdana"/>
                <a:cs typeface="Verdana"/>
              </a:rPr>
              <a:t> </a:t>
            </a:r>
            <a:r>
              <a:rPr sz="3400" b="0" spc="-65" dirty="0">
                <a:latin typeface="Verdana"/>
                <a:cs typeface="Verdana"/>
              </a:rPr>
              <a:t>you</a:t>
            </a:r>
            <a:r>
              <a:rPr sz="3400" b="0" spc="-335" dirty="0">
                <a:latin typeface="Verdana"/>
                <a:cs typeface="Verdana"/>
              </a:rPr>
              <a:t> </a:t>
            </a:r>
            <a:r>
              <a:rPr sz="3400" b="0" spc="-50" dirty="0">
                <a:latin typeface="Verdana"/>
                <a:cs typeface="Verdana"/>
              </a:rPr>
              <a:t>can</a:t>
            </a:r>
            <a:r>
              <a:rPr sz="3400" b="0" spc="-340" dirty="0">
                <a:latin typeface="Verdana"/>
                <a:cs typeface="Verdana"/>
              </a:rPr>
              <a:t> </a:t>
            </a:r>
            <a:r>
              <a:rPr sz="3400" b="0" spc="-95" dirty="0">
                <a:latin typeface="Verdana"/>
                <a:cs typeface="Verdana"/>
              </a:rPr>
              <a:t>use</a:t>
            </a:r>
            <a:r>
              <a:rPr sz="3400" b="0" spc="-335" dirty="0">
                <a:latin typeface="Verdana"/>
                <a:cs typeface="Verdana"/>
              </a:rPr>
              <a:t> </a:t>
            </a:r>
            <a:r>
              <a:rPr sz="3400" b="0" spc="-40" dirty="0">
                <a:latin typeface="Verdana"/>
                <a:cs typeface="Verdana"/>
              </a:rPr>
              <a:t>the</a:t>
            </a:r>
            <a:r>
              <a:rPr sz="3400" b="0" spc="-340" dirty="0">
                <a:latin typeface="Verdana"/>
                <a:cs typeface="Verdana"/>
              </a:rPr>
              <a:t> </a:t>
            </a:r>
            <a:r>
              <a:rPr sz="3400" b="0" spc="-10" dirty="0">
                <a:latin typeface="Verdana"/>
                <a:cs typeface="Verdana"/>
              </a:rPr>
              <a:t>following constructor</a:t>
            </a:r>
            <a:r>
              <a:rPr sz="3400" b="0" spc="-275" dirty="0">
                <a:latin typeface="Verdana"/>
                <a:cs typeface="Verdana"/>
              </a:rPr>
              <a:t> </a:t>
            </a:r>
            <a:r>
              <a:rPr sz="3400" b="0" spc="-10" dirty="0">
                <a:latin typeface="Verdana"/>
                <a:cs typeface="Verdana"/>
              </a:rPr>
              <a:t>functions: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dirty="0"/>
              <a:t>Python</a:t>
            </a:r>
            <a:r>
              <a:rPr spc="-25" dirty="0"/>
              <a:t> </a:t>
            </a:r>
            <a:r>
              <a:rPr spc="-50" dirty="0"/>
              <a:t>-</a:t>
            </a:r>
            <a:r>
              <a:rPr dirty="0"/>
              <a:t>	Data</a:t>
            </a:r>
            <a:r>
              <a:rPr spc="-15" dirty="0"/>
              <a:t> </a:t>
            </a:r>
            <a:r>
              <a:rPr spc="-10" dirty="0"/>
              <a:t>Types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40049" y="1327683"/>
            <a:ext cx="108079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6425" algn="l"/>
                <a:tab pos="7419975" algn="l"/>
              </a:tabLst>
            </a:pPr>
            <a:r>
              <a:rPr sz="6600" spc="2160" dirty="0"/>
              <a:t>Python</a:t>
            </a:r>
            <a:r>
              <a:rPr sz="6600" dirty="0"/>
              <a:t>	</a:t>
            </a:r>
            <a:r>
              <a:rPr sz="6600" spc="2035" dirty="0"/>
              <a:t>Data</a:t>
            </a:r>
            <a:r>
              <a:rPr sz="6600" dirty="0"/>
              <a:t>	</a:t>
            </a:r>
            <a:r>
              <a:rPr sz="6600" spc="2085" dirty="0"/>
              <a:t>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855893"/>
            <a:ext cx="3827779" cy="2431415"/>
            <a:chOff x="0" y="7855893"/>
            <a:chExt cx="3827779" cy="2431415"/>
          </a:xfrm>
        </p:grpSpPr>
        <p:sp>
          <p:nvSpPr>
            <p:cNvPr id="4" name="object 4"/>
            <p:cNvSpPr/>
            <p:nvPr/>
          </p:nvSpPr>
          <p:spPr>
            <a:xfrm>
              <a:off x="2035474" y="9647371"/>
              <a:ext cx="1792605" cy="640080"/>
            </a:xfrm>
            <a:custGeom>
              <a:avLst/>
              <a:gdLst/>
              <a:ahLst/>
              <a:cxnLst/>
              <a:rect l="l" t="t" r="r" b="b"/>
              <a:pathLst>
                <a:path w="1792604" h="640079">
                  <a:moveTo>
                    <a:pt x="0" y="639628"/>
                  </a:moveTo>
                  <a:lnTo>
                    <a:pt x="1792232" y="639628"/>
                  </a:lnTo>
                  <a:lnTo>
                    <a:pt x="1423259" y="0"/>
                  </a:lnTo>
                  <a:lnTo>
                    <a:pt x="368919" y="0"/>
                  </a:lnTo>
                  <a:lnTo>
                    <a:pt x="0" y="639628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855893"/>
              <a:ext cx="2933065" cy="2431415"/>
            </a:xfrm>
            <a:custGeom>
              <a:avLst/>
              <a:gdLst/>
              <a:ahLst/>
              <a:cxnLst/>
              <a:rect l="l" t="t" r="r" b="b"/>
              <a:pathLst>
                <a:path w="2933065" h="2431415">
                  <a:moveTo>
                    <a:pt x="0" y="2431106"/>
                  </a:moveTo>
                  <a:lnTo>
                    <a:pt x="2035862" y="2431106"/>
                  </a:lnTo>
                  <a:lnTo>
                    <a:pt x="2577189" y="1492730"/>
                  </a:lnTo>
                  <a:lnTo>
                    <a:pt x="2932599" y="877733"/>
                  </a:lnTo>
                  <a:lnTo>
                    <a:pt x="2425210" y="0"/>
                  </a:lnTo>
                  <a:lnTo>
                    <a:pt x="1329237" y="0"/>
                  </a:lnTo>
                  <a:lnTo>
                    <a:pt x="1004690" y="561484"/>
                  </a:lnTo>
                  <a:lnTo>
                    <a:pt x="1004448" y="561484"/>
                  </a:lnTo>
                  <a:lnTo>
                    <a:pt x="294485" y="1791478"/>
                  </a:lnTo>
                  <a:lnTo>
                    <a:pt x="293718" y="1791478"/>
                  </a:lnTo>
                  <a:lnTo>
                    <a:pt x="99370" y="2129450"/>
                  </a:lnTo>
                  <a:lnTo>
                    <a:pt x="99523" y="2129527"/>
                  </a:lnTo>
                  <a:lnTo>
                    <a:pt x="0" y="2302710"/>
                  </a:lnTo>
                  <a:lnTo>
                    <a:pt x="0" y="2431106"/>
                  </a:lnTo>
                  <a:close/>
                </a:path>
                <a:path w="2933065" h="2431415">
                  <a:moveTo>
                    <a:pt x="1004448" y="561484"/>
                  </a:moveTo>
                  <a:lnTo>
                    <a:pt x="1004690" y="561484"/>
                  </a:lnTo>
                  <a:lnTo>
                    <a:pt x="1004537" y="561330"/>
                  </a:lnTo>
                  <a:lnTo>
                    <a:pt x="1004448" y="56148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855893"/>
              <a:ext cx="822325" cy="2299970"/>
            </a:xfrm>
            <a:custGeom>
              <a:avLst/>
              <a:gdLst/>
              <a:ahLst/>
              <a:cxnLst/>
              <a:rect l="l" t="t" r="r" b="b"/>
              <a:pathLst>
                <a:path w="822325" h="2299970">
                  <a:moveTo>
                    <a:pt x="0" y="2299363"/>
                  </a:moveTo>
                  <a:lnTo>
                    <a:pt x="293411" y="1791478"/>
                  </a:lnTo>
                  <a:lnTo>
                    <a:pt x="293718" y="1791478"/>
                  </a:lnTo>
                  <a:lnTo>
                    <a:pt x="821924" y="877733"/>
                  </a:lnTo>
                  <a:lnTo>
                    <a:pt x="314535" y="0"/>
                  </a:lnTo>
                  <a:lnTo>
                    <a:pt x="0" y="0"/>
                  </a:lnTo>
                  <a:lnTo>
                    <a:pt x="0" y="229936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493812" y="603834"/>
            <a:ext cx="2794635" cy="1266190"/>
          </a:xfrm>
          <a:custGeom>
            <a:avLst/>
            <a:gdLst/>
            <a:ahLst/>
            <a:cxnLst/>
            <a:rect l="l" t="t" r="r" b="b"/>
            <a:pathLst>
              <a:path w="2794634" h="1266189">
                <a:moveTo>
                  <a:pt x="365428" y="0"/>
                </a:moveTo>
                <a:lnTo>
                  <a:pt x="2794186" y="0"/>
                </a:lnTo>
                <a:lnTo>
                  <a:pt x="2794186" y="1265977"/>
                </a:lnTo>
                <a:lnTo>
                  <a:pt x="365427" y="1265977"/>
                </a:lnTo>
                <a:lnTo>
                  <a:pt x="0" y="632988"/>
                </a:lnTo>
                <a:lnTo>
                  <a:pt x="365428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2578" y="3458754"/>
            <a:ext cx="9544049" cy="62864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40250" y="1423175"/>
            <a:ext cx="10807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6425" algn="l"/>
                <a:tab pos="7419975" algn="l"/>
              </a:tabLst>
            </a:pPr>
            <a:r>
              <a:rPr lang="id-ID" sz="6600" spc="2160" dirty="0" err="1"/>
              <a:t>Python</a:t>
            </a:r>
            <a:r>
              <a:rPr lang="id-ID" sz="6600" dirty="0"/>
              <a:t>	</a:t>
            </a:r>
            <a:r>
              <a:rPr lang="id-ID" sz="6600" spc="2035" dirty="0"/>
              <a:t>Data</a:t>
            </a:r>
            <a:r>
              <a:rPr lang="id-ID" sz="6600" dirty="0"/>
              <a:t>	</a:t>
            </a:r>
            <a:r>
              <a:rPr lang="id-ID" sz="6600" spc="2085" dirty="0" err="1"/>
              <a:t>Types</a:t>
            </a:r>
            <a:endParaRPr lang="id-ID" sz="6600" spc="2085" dirty="0"/>
          </a:p>
        </p:txBody>
      </p:sp>
      <p:sp>
        <p:nvSpPr>
          <p:cNvPr id="10" name="object 10"/>
          <p:cNvSpPr txBox="1"/>
          <p:nvPr/>
        </p:nvSpPr>
        <p:spPr>
          <a:xfrm>
            <a:off x="15481320" y="9728703"/>
            <a:ext cx="246761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  <a:tabLst>
                <a:tab pos="1116330" algn="l"/>
              </a:tabLst>
            </a:pPr>
            <a:r>
              <a:rPr sz="2100" dirty="0">
                <a:latin typeface="Roboto"/>
                <a:cs typeface="Roboto"/>
              </a:rPr>
              <a:t>Python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0" dirty="0">
                <a:latin typeface="Roboto"/>
                <a:cs typeface="Roboto"/>
              </a:rPr>
              <a:t>-</a:t>
            </a:r>
            <a:r>
              <a:rPr sz="2100" dirty="0">
                <a:latin typeface="Roboto"/>
                <a:cs typeface="Roboto"/>
              </a:rPr>
              <a:t>	Data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Types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227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League Gothic Italic</vt:lpstr>
      <vt:lpstr>Lucida Sans</vt:lpstr>
      <vt:lpstr>Roboto</vt:lpstr>
      <vt:lpstr>Trebuchet MS</vt:lpstr>
      <vt:lpstr>Verdana</vt:lpstr>
      <vt:lpstr>Office Theme</vt:lpstr>
      <vt:lpstr>PYTHON DATA TYPES</vt:lpstr>
      <vt:lpstr>Python Data Types</vt:lpstr>
      <vt:lpstr>Python Data Types</vt:lpstr>
      <vt:lpstr>Python Data Types</vt:lpstr>
      <vt:lpstr>Python Data Types</vt:lpstr>
      <vt:lpstr>Python Data Types</vt:lpstr>
      <vt:lpstr>Python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 Data Types</dc:title>
  <dc:creator>Esa Reki Heryana</dc:creator>
  <cp:keywords>DAFbLKEbmVY,BAD6mmF9tCw</cp:keywords>
  <cp:lastModifiedBy>Marchel Maulana Fahrezi</cp:lastModifiedBy>
  <cp:revision>1</cp:revision>
  <dcterms:created xsi:type="dcterms:W3CDTF">2023-02-24T02:27:15Z</dcterms:created>
  <dcterms:modified xsi:type="dcterms:W3CDTF">2023-03-28T02:08:13Z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