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47302" y="993839"/>
            <a:ext cx="9974546" cy="1392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D8BB9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3569335" cy="1018540"/>
          </a:xfrm>
          <a:custGeom>
            <a:avLst/>
            <a:gdLst/>
            <a:ahLst/>
            <a:cxnLst/>
            <a:rect l="l" t="t" r="r" b="b"/>
            <a:pathLst>
              <a:path w="3569335" h="1018540">
                <a:moveTo>
                  <a:pt x="3569195" y="1018416"/>
                </a:moveTo>
                <a:lnTo>
                  <a:pt x="0" y="1018416"/>
                </a:lnTo>
                <a:lnTo>
                  <a:pt x="0" y="0"/>
                </a:lnTo>
                <a:lnTo>
                  <a:pt x="3569195" y="0"/>
                </a:lnTo>
                <a:lnTo>
                  <a:pt x="3569195" y="1018416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227998" y="9539892"/>
            <a:ext cx="4060190" cy="747395"/>
          </a:xfrm>
          <a:custGeom>
            <a:avLst/>
            <a:gdLst/>
            <a:ahLst/>
            <a:cxnLst/>
            <a:rect l="l" t="t" r="r" b="b"/>
            <a:pathLst>
              <a:path w="4060190" h="747395">
                <a:moveTo>
                  <a:pt x="4060001" y="747106"/>
                </a:moveTo>
                <a:lnTo>
                  <a:pt x="0" y="747106"/>
                </a:lnTo>
                <a:lnTo>
                  <a:pt x="0" y="0"/>
                </a:lnTo>
                <a:lnTo>
                  <a:pt x="4060001" y="0"/>
                </a:lnTo>
                <a:lnTo>
                  <a:pt x="4060001" y="747106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D8BB9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D8BB9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D8BB9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6151" y="993836"/>
            <a:ext cx="975569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D8BB9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489659"/>
            <a:ext cx="15360471" cy="4538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1350" y="2790563"/>
            <a:ext cx="5366385" cy="5525770"/>
          </a:xfrm>
          <a:custGeom>
            <a:avLst/>
            <a:gdLst/>
            <a:ahLst/>
            <a:cxnLst/>
            <a:rect l="l" t="t" r="r" b="b"/>
            <a:pathLst>
              <a:path w="5366385" h="5525770">
                <a:moveTo>
                  <a:pt x="5366208" y="5525180"/>
                </a:moveTo>
                <a:lnTo>
                  <a:pt x="0" y="5525180"/>
                </a:lnTo>
                <a:lnTo>
                  <a:pt x="0" y="0"/>
                </a:lnTo>
                <a:lnTo>
                  <a:pt x="5366208" y="0"/>
                </a:lnTo>
                <a:lnTo>
                  <a:pt x="5366208" y="5525180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6898" y="3636701"/>
            <a:ext cx="6763384" cy="19132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350" spc="-940"/>
              <a:t>PYTHON</a:t>
            </a:r>
            <a:endParaRPr sz="12350"/>
          </a:p>
        </p:txBody>
      </p:sp>
      <p:sp>
        <p:nvSpPr>
          <p:cNvPr id="4" name="object 4" descr=""/>
          <p:cNvSpPr txBox="1"/>
          <p:nvPr/>
        </p:nvSpPr>
        <p:spPr>
          <a:xfrm>
            <a:off x="1256898" y="5516179"/>
            <a:ext cx="7943850" cy="1913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350" spc="-1045">
                <a:solidFill>
                  <a:srgbClr val="2D8BB9"/>
                </a:solidFill>
                <a:latin typeface="Arial Black"/>
                <a:cs typeface="Arial Black"/>
              </a:rPr>
              <a:t>NUMBERS</a:t>
            </a:r>
            <a:endParaRPr sz="1235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772900" y="3771900"/>
            <a:ext cx="6515100" cy="6515100"/>
          </a:xfrm>
          <a:custGeom>
            <a:avLst/>
            <a:gdLst/>
            <a:ahLst/>
            <a:cxnLst/>
            <a:rect l="l" t="t" r="r" b="b"/>
            <a:pathLst>
              <a:path w="6515100" h="6515100">
                <a:moveTo>
                  <a:pt x="6515100" y="6515099"/>
                </a:moveTo>
                <a:lnTo>
                  <a:pt x="0" y="6515099"/>
                </a:lnTo>
                <a:lnTo>
                  <a:pt x="0" y="0"/>
                </a:lnTo>
                <a:lnTo>
                  <a:pt x="6515100" y="0"/>
                </a:lnTo>
                <a:lnTo>
                  <a:pt x="6515100" y="6515099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8856" y="332277"/>
            <a:ext cx="4371974" cy="24574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3569335" cy="1018540"/>
          </a:xfrm>
          <a:custGeom>
            <a:avLst/>
            <a:gdLst/>
            <a:ahLst/>
            <a:cxnLst/>
            <a:rect l="l" t="t" r="r" b="b"/>
            <a:pathLst>
              <a:path w="3569335" h="1018540">
                <a:moveTo>
                  <a:pt x="0" y="0"/>
                </a:moveTo>
                <a:lnTo>
                  <a:pt x="3569195" y="0"/>
                </a:lnTo>
                <a:lnTo>
                  <a:pt x="3569195" y="1018416"/>
                </a:lnTo>
                <a:lnTo>
                  <a:pt x="0" y="1018416"/>
                </a:lnTo>
                <a:lnTo>
                  <a:pt x="0" y="0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227998" y="9539897"/>
            <a:ext cx="4060190" cy="747395"/>
          </a:xfrm>
          <a:custGeom>
            <a:avLst/>
            <a:gdLst/>
            <a:ahLst/>
            <a:cxnLst/>
            <a:rect l="l" t="t" r="r" b="b"/>
            <a:pathLst>
              <a:path w="4060190" h="747395">
                <a:moveTo>
                  <a:pt x="4060001" y="747102"/>
                </a:moveTo>
                <a:lnTo>
                  <a:pt x="0" y="747102"/>
                </a:lnTo>
                <a:lnTo>
                  <a:pt x="0" y="0"/>
                </a:lnTo>
                <a:lnTo>
                  <a:pt x="4060001" y="0"/>
                </a:lnTo>
                <a:lnTo>
                  <a:pt x="4060001" y="747102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0285" y="3111600"/>
            <a:ext cx="9867899" cy="5695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47302" y="1523209"/>
            <a:ext cx="975550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25"/>
              <a:t>PYTHON</a:t>
            </a:r>
            <a:r>
              <a:rPr dirty="0" spc="-590"/>
              <a:t> </a:t>
            </a:r>
            <a:r>
              <a:rPr dirty="0" spc="-710"/>
              <a:t>NUMBERS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4869109" y="9736013"/>
            <a:ext cx="2792095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423035" algn="l"/>
              </a:tabLst>
            </a:pPr>
            <a:r>
              <a:rPr dirty="0" sz="2400" spc="70">
                <a:latin typeface="Lucida Sans"/>
                <a:cs typeface="Lucida Sans"/>
              </a:rPr>
              <a:t>Python</a:t>
            </a:r>
            <a:r>
              <a:rPr dirty="0" sz="2400" spc="-155">
                <a:latin typeface="Lucida Sans"/>
                <a:cs typeface="Lucida Sans"/>
              </a:rPr>
              <a:t> </a:t>
            </a:r>
            <a:r>
              <a:rPr dirty="0" sz="2400" spc="80">
                <a:latin typeface="Lucida Sans"/>
                <a:cs typeface="Lucida Sans"/>
              </a:rPr>
              <a:t>-</a:t>
            </a:r>
            <a:r>
              <a:rPr dirty="0" sz="2400">
                <a:latin typeface="Lucida Sans"/>
                <a:cs typeface="Lucida Sans"/>
              </a:rPr>
              <a:t>	</a:t>
            </a:r>
            <a:r>
              <a:rPr dirty="0" sz="2400" spc="-10">
                <a:latin typeface="Lucida Sans"/>
                <a:cs typeface="Lucida Sans"/>
              </a:rPr>
              <a:t>Numbers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426" y="5248592"/>
            <a:ext cx="10656570" cy="21234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3750" spc="-1130"/>
              <a:t>THANK</a:t>
            </a:r>
            <a:r>
              <a:rPr dirty="0" sz="13750" spc="-1000"/>
              <a:t> </a:t>
            </a:r>
            <a:r>
              <a:rPr dirty="0" sz="13750" spc="-1140"/>
              <a:t>YOU</a:t>
            </a:r>
            <a:endParaRPr sz="13750"/>
          </a:p>
        </p:txBody>
      </p:sp>
      <p:sp>
        <p:nvSpPr>
          <p:cNvPr id="3" name="object 3" descr=""/>
          <p:cNvSpPr/>
          <p:nvPr/>
        </p:nvSpPr>
        <p:spPr>
          <a:xfrm>
            <a:off x="384126" y="42068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743200" h="2743200">
                <a:moveTo>
                  <a:pt x="2743200" y="2743200"/>
                </a:moveTo>
                <a:lnTo>
                  <a:pt x="0" y="27432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2743200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772900" y="3771900"/>
            <a:ext cx="6515100" cy="6515100"/>
          </a:xfrm>
          <a:custGeom>
            <a:avLst/>
            <a:gdLst/>
            <a:ahLst/>
            <a:cxnLst/>
            <a:rect l="l" t="t" r="r" b="b"/>
            <a:pathLst>
              <a:path w="6515100" h="6515100">
                <a:moveTo>
                  <a:pt x="6515100" y="6515099"/>
                </a:moveTo>
                <a:lnTo>
                  <a:pt x="0" y="6515099"/>
                </a:lnTo>
                <a:lnTo>
                  <a:pt x="0" y="0"/>
                </a:lnTo>
                <a:lnTo>
                  <a:pt x="6515100" y="0"/>
                </a:lnTo>
                <a:lnTo>
                  <a:pt x="6515100" y="6515099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3954" y="420687"/>
            <a:ext cx="4371974" cy="24574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3960" y="7171069"/>
            <a:ext cx="10496549" cy="2752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7302" y="1141782"/>
            <a:ext cx="975550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25"/>
              <a:t>PYTHON</a:t>
            </a:r>
            <a:r>
              <a:rPr dirty="0" spc="-590"/>
              <a:t> </a:t>
            </a:r>
            <a:r>
              <a:rPr dirty="0" spc="-710"/>
              <a:t>NUMBERS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576" y="4637650"/>
            <a:ext cx="152400" cy="1523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576" y="5304400"/>
            <a:ext cx="152400" cy="1523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576" y="5971149"/>
            <a:ext cx="152400" cy="15239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51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dirty="0"/>
              <a:t>Python</a:t>
            </a:r>
            <a:r>
              <a:rPr dirty="0" spc="-204"/>
              <a:t> </a:t>
            </a:r>
            <a:r>
              <a:rPr dirty="0" spc="-10"/>
              <a:t>Numbers</a:t>
            </a:r>
          </a:p>
          <a:p>
            <a:pPr marL="516890" marR="6499225" indent="-504825">
              <a:lnSpc>
                <a:spcPct val="127800"/>
              </a:lnSpc>
              <a:spcBef>
                <a:spcPts val="665"/>
              </a:spcBef>
            </a:pPr>
            <a:r>
              <a:rPr dirty="0" sz="3400" spc="-20" b="0">
                <a:latin typeface="Lucida Sans"/>
                <a:cs typeface="Lucida Sans"/>
              </a:rPr>
              <a:t>There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are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three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numeric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spc="55" b="0">
                <a:latin typeface="Lucida Sans"/>
                <a:cs typeface="Lucida Sans"/>
              </a:rPr>
              <a:t>types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spc="-55" b="0">
                <a:latin typeface="Lucida Sans"/>
                <a:cs typeface="Lucida Sans"/>
              </a:rPr>
              <a:t>in</a:t>
            </a:r>
            <a:r>
              <a:rPr dirty="0" sz="3400" spc="-195" b="0">
                <a:latin typeface="Lucida Sans"/>
                <a:cs typeface="Lucida Sans"/>
              </a:rPr>
              <a:t> </a:t>
            </a:r>
            <a:r>
              <a:rPr dirty="0" sz="3400" spc="35" b="0">
                <a:latin typeface="Lucida Sans"/>
                <a:cs typeface="Lucida Sans"/>
              </a:rPr>
              <a:t>Python: </a:t>
            </a:r>
            <a:r>
              <a:rPr dirty="0" sz="3400" spc="-25" b="0">
                <a:solidFill>
                  <a:srgbClr val="FF3131"/>
                </a:solidFill>
                <a:latin typeface="Lucida Sans"/>
                <a:cs typeface="Lucida Sans"/>
              </a:rPr>
              <a:t>int</a:t>
            </a:r>
            <a:endParaRPr sz="3400">
              <a:latin typeface="Lucida Sans"/>
              <a:cs typeface="Lucida Sans"/>
            </a:endParaRPr>
          </a:p>
          <a:p>
            <a:pPr marL="516890" marR="12717145">
              <a:lnSpc>
                <a:spcPct val="128699"/>
              </a:lnSpc>
            </a:pPr>
            <a:r>
              <a:rPr dirty="0" sz="3400" spc="-10" b="0">
                <a:solidFill>
                  <a:srgbClr val="FF3131"/>
                </a:solidFill>
                <a:latin typeface="Lucida Sans"/>
                <a:cs typeface="Lucida Sans"/>
              </a:rPr>
              <a:t>float </a:t>
            </a:r>
            <a:r>
              <a:rPr dirty="0" sz="3400" spc="-35" b="0">
                <a:solidFill>
                  <a:srgbClr val="FF3131"/>
                </a:solidFill>
                <a:latin typeface="Lucida Sans"/>
                <a:cs typeface="Lucida Sans"/>
              </a:rPr>
              <a:t>complex</a:t>
            </a:r>
            <a:endParaRPr sz="3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3400" b="0">
                <a:latin typeface="Lucida Sans"/>
                <a:cs typeface="Lucida Sans"/>
              </a:rPr>
              <a:t>Variables</a:t>
            </a:r>
            <a:r>
              <a:rPr dirty="0" sz="3400" spc="-21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of</a:t>
            </a:r>
            <a:r>
              <a:rPr dirty="0" sz="3400" spc="-204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numeric</a:t>
            </a:r>
            <a:r>
              <a:rPr dirty="0" sz="3400" spc="-210" b="0">
                <a:latin typeface="Lucida Sans"/>
                <a:cs typeface="Lucida Sans"/>
              </a:rPr>
              <a:t> </a:t>
            </a:r>
            <a:r>
              <a:rPr dirty="0" sz="3400" spc="55" b="0">
                <a:latin typeface="Lucida Sans"/>
                <a:cs typeface="Lucida Sans"/>
              </a:rPr>
              <a:t>types</a:t>
            </a:r>
            <a:r>
              <a:rPr dirty="0" sz="3400" spc="-204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are</a:t>
            </a:r>
            <a:r>
              <a:rPr dirty="0" sz="3400" spc="-210" b="0">
                <a:latin typeface="Lucida Sans"/>
                <a:cs typeface="Lucida Sans"/>
              </a:rPr>
              <a:t> </a:t>
            </a:r>
            <a:r>
              <a:rPr dirty="0" sz="3400" spc="55" b="0">
                <a:latin typeface="Lucida Sans"/>
                <a:cs typeface="Lucida Sans"/>
              </a:rPr>
              <a:t>created</a:t>
            </a:r>
            <a:r>
              <a:rPr dirty="0" sz="3400" spc="-204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when</a:t>
            </a:r>
            <a:r>
              <a:rPr dirty="0" sz="3400" spc="-21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you</a:t>
            </a:r>
            <a:r>
              <a:rPr dirty="0" sz="3400" spc="-204" b="0">
                <a:latin typeface="Lucida Sans"/>
                <a:cs typeface="Lucida Sans"/>
              </a:rPr>
              <a:t> </a:t>
            </a:r>
            <a:r>
              <a:rPr dirty="0" sz="3400" spc="-85" b="0">
                <a:latin typeface="Lucida Sans"/>
                <a:cs typeface="Lucida Sans"/>
              </a:rPr>
              <a:t>assign</a:t>
            </a:r>
            <a:r>
              <a:rPr dirty="0" sz="3400" spc="-204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a</a:t>
            </a:r>
            <a:r>
              <a:rPr dirty="0" sz="3400" spc="-21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value</a:t>
            </a:r>
            <a:r>
              <a:rPr dirty="0" sz="3400" spc="-204" b="0">
                <a:latin typeface="Lucida Sans"/>
                <a:cs typeface="Lucida Sans"/>
              </a:rPr>
              <a:t> </a:t>
            </a:r>
            <a:r>
              <a:rPr dirty="0" sz="3400" spc="50" b="0">
                <a:latin typeface="Lucida Sans"/>
                <a:cs typeface="Lucida Sans"/>
              </a:rPr>
              <a:t>to</a:t>
            </a:r>
            <a:r>
              <a:rPr dirty="0" sz="3400" spc="-210" b="0">
                <a:latin typeface="Lucida Sans"/>
                <a:cs typeface="Lucida Sans"/>
              </a:rPr>
              <a:t> </a:t>
            </a:r>
            <a:r>
              <a:rPr dirty="0" sz="3400" spc="-20" b="0">
                <a:latin typeface="Lucida Sans"/>
                <a:cs typeface="Lucida Sans"/>
              </a:rPr>
              <a:t>them: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869109" y="9712132"/>
            <a:ext cx="2792095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423035" algn="l"/>
              </a:tabLst>
            </a:pPr>
            <a:r>
              <a:rPr dirty="0" sz="2400" spc="70">
                <a:latin typeface="Lucida Sans"/>
                <a:cs typeface="Lucida Sans"/>
              </a:rPr>
              <a:t>Python</a:t>
            </a:r>
            <a:r>
              <a:rPr dirty="0" sz="2400" spc="-155">
                <a:latin typeface="Lucida Sans"/>
                <a:cs typeface="Lucida Sans"/>
              </a:rPr>
              <a:t> </a:t>
            </a:r>
            <a:r>
              <a:rPr dirty="0" sz="2400" spc="80">
                <a:latin typeface="Lucida Sans"/>
                <a:cs typeface="Lucida Sans"/>
              </a:rPr>
              <a:t>-</a:t>
            </a:r>
            <a:r>
              <a:rPr dirty="0" sz="2400">
                <a:latin typeface="Lucida Sans"/>
                <a:cs typeface="Lucida Sans"/>
              </a:rPr>
              <a:t>	</a:t>
            </a:r>
            <a:r>
              <a:rPr dirty="0" sz="2400" spc="-10">
                <a:latin typeface="Lucida Sans"/>
                <a:cs typeface="Lucida Sans"/>
              </a:rPr>
              <a:t>Numbers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259300" y="5143501"/>
            <a:ext cx="1028700" cy="5143500"/>
          </a:xfrm>
          <a:custGeom>
            <a:avLst/>
            <a:gdLst/>
            <a:ahLst/>
            <a:cxnLst/>
            <a:rect l="l" t="t" r="r" b="b"/>
            <a:pathLst>
              <a:path w="1028700" h="5143500">
                <a:moveTo>
                  <a:pt x="1028699" y="5143498"/>
                </a:moveTo>
                <a:lnTo>
                  <a:pt x="0" y="5143498"/>
                </a:lnTo>
                <a:lnTo>
                  <a:pt x="0" y="0"/>
                </a:lnTo>
                <a:lnTo>
                  <a:pt x="1028699" y="0"/>
                </a:lnTo>
                <a:lnTo>
                  <a:pt x="1028699" y="5143498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1"/>
            <a:ext cx="1028700" cy="5143500"/>
          </a:xfrm>
          <a:custGeom>
            <a:avLst/>
            <a:gdLst/>
            <a:ahLst/>
            <a:cxnLst/>
            <a:rect l="l" t="t" r="r" b="b"/>
            <a:pathLst>
              <a:path w="1028700" h="5143500">
                <a:moveTo>
                  <a:pt x="1028700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1028700" y="0"/>
                </a:lnTo>
                <a:lnTo>
                  <a:pt x="1028700" y="5143499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9886" y="4776363"/>
            <a:ext cx="10487024" cy="2743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100"/>
              </a:spcBef>
            </a:pPr>
            <a:r>
              <a:rPr dirty="0" spc="-625"/>
              <a:t>PYTHON</a:t>
            </a:r>
            <a:r>
              <a:rPr dirty="0" spc="-590"/>
              <a:t> </a:t>
            </a:r>
            <a:r>
              <a:rPr dirty="0" spc="-710"/>
              <a:t>NUMBERS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179141" y="3814104"/>
            <a:ext cx="1369441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95">
                <a:latin typeface="Lucida Sans"/>
                <a:cs typeface="Lucida Sans"/>
              </a:rPr>
              <a:t>To</a:t>
            </a:r>
            <a:r>
              <a:rPr dirty="0" sz="3400" spc="-190">
                <a:latin typeface="Lucida Sans"/>
                <a:cs typeface="Lucida Sans"/>
              </a:rPr>
              <a:t> </a:t>
            </a:r>
            <a:r>
              <a:rPr dirty="0" sz="3400" spc="55">
                <a:latin typeface="Lucida Sans"/>
                <a:cs typeface="Lucida Sans"/>
              </a:rPr>
              <a:t>verify</a:t>
            </a:r>
            <a:r>
              <a:rPr dirty="0" sz="3400" spc="-185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the</a:t>
            </a:r>
            <a:r>
              <a:rPr dirty="0" sz="3400" spc="-185">
                <a:latin typeface="Lucida Sans"/>
                <a:cs typeface="Lucida Sans"/>
              </a:rPr>
              <a:t> </a:t>
            </a:r>
            <a:r>
              <a:rPr dirty="0" sz="3400" spc="85">
                <a:latin typeface="Lucida Sans"/>
                <a:cs typeface="Lucida Sans"/>
              </a:rPr>
              <a:t>type</a:t>
            </a:r>
            <a:r>
              <a:rPr dirty="0" sz="3400" spc="-185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of</a:t>
            </a:r>
            <a:r>
              <a:rPr dirty="0" sz="3400" spc="-185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any</a:t>
            </a:r>
            <a:r>
              <a:rPr dirty="0" sz="3400" spc="-185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object</a:t>
            </a:r>
            <a:r>
              <a:rPr dirty="0" sz="3400" spc="-185">
                <a:latin typeface="Lucida Sans"/>
                <a:cs typeface="Lucida Sans"/>
              </a:rPr>
              <a:t> </a:t>
            </a:r>
            <a:r>
              <a:rPr dirty="0" sz="3400" spc="-55">
                <a:latin typeface="Lucida Sans"/>
                <a:cs typeface="Lucida Sans"/>
              </a:rPr>
              <a:t>in</a:t>
            </a:r>
            <a:r>
              <a:rPr dirty="0" sz="3400" spc="-185">
                <a:latin typeface="Lucida Sans"/>
                <a:cs typeface="Lucida Sans"/>
              </a:rPr>
              <a:t> </a:t>
            </a:r>
            <a:r>
              <a:rPr dirty="0" sz="3400" spc="45">
                <a:latin typeface="Lucida Sans"/>
                <a:cs typeface="Lucida Sans"/>
              </a:rPr>
              <a:t>Python,</a:t>
            </a:r>
            <a:r>
              <a:rPr dirty="0" sz="3400" spc="-185">
                <a:latin typeface="Lucida Sans"/>
                <a:cs typeface="Lucida Sans"/>
              </a:rPr>
              <a:t> </a:t>
            </a:r>
            <a:r>
              <a:rPr dirty="0" sz="3400" spc="-20">
                <a:latin typeface="Lucida Sans"/>
                <a:cs typeface="Lucida Sans"/>
              </a:rPr>
              <a:t>use</a:t>
            </a:r>
            <a:r>
              <a:rPr dirty="0" sz="3400" spc="-19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the</a:t>
            </a:r>
            <a:r>
              <a:rPr dirty="0" sz="3400" spc="-185">
                <a:latin typeface="Lucida Sans"/>
                <a:cs typeface="Lucida Sans"/>
              </a:rPr>
              <a:t> </a:t>
            </a:r>
            <a:r>
              <a:rPr dirty="0" sz="3400" spc="50">
                <a:solidFill>
                  <a:srgbClr val="FF3131"/>
                </a:solidFill>
                <a:latin typeface="Lucida Sans"/>
                <a:cs typeface="Lucida Sans"/>
              </a:rPr>
              <a:t>type()</a:t>
            </a:r>
            <a:r>
              <a:rPr dirty="0" sz="3400" spc="-185">
                <a:solidFill>
                  <a:srgbClr val="FF3131"/>
                </a:solidFill>
                <a:latin typeface="Lucida Sans"/>
                <a:cs typeface="Lucida Sans"/>
              </a:rPr>
              <a:t> </a:t>
            </a:r>
            <a:r>
              <a:rPr dirty="0" sz="3400" spc="-10">
                <a:latin typeface="Lucida Sans"/>
                <a:cs typeface="Lucida Sans"/>
              </a:rPr>
              <a:t>function: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176788" y="9640514"/>
            <a:ext cx="2792095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423035" algn="l"/>
              </a:tabLst>
            </a:pPr>
            <a:r>
              <a:rPr dirty="0" sz="2400" spc="70">
                <a:latin typeface="Lucida Sans"/>
                <a:cs typeface="Lucida Sans"/>
              </a:rPr>
              <a:t>Python</a:t>
            </a:r>
            <a:r>
              <a:rPr dirty="0" sz="2400" spc="-155">
                <a:latin typeface="Lucida Sans"/>
                <a:cs typeface="Lucida Sans"/>
              </a:rPr>
              <a:t> </a:t>
            </a:r>
            <a:r>
              <a:rPr dirty="0" sz="2400" spc="80">
                <a:latin typeface="Lucida Sans"/>
                <a:cs typeface="Lucida Sans"/>
              </a:rPr>
              <a:t>-</a:t>
            </a:r>
            <a:r>
              <a:rPr dirty="0" sz="2400">
                <a:latin typeface="Lucida Sans"/>
                <a:cs typeface="Lucida Sans"/>
              </a:rPr>
              <a:t>	</a:t>
            </a:r>
            <a:r>
              <a:rPr dirty="0" sz="2400" spc="-10">
                <a:latin typeface="Lucida Sans"/>
                <a:cs typeface="Lucida Sans"/>
              </a:rPr>
              <a:t>Numbers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2313" y="5143500"/>
            <a:ext cx="10058399" cy="4772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7302" y="1141783"/>
            <a:ext cx="975550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25"/>
              <a:t>PYTHON</a:t>
            </a:r>
            <a:r>
              <a:rPr dirty="0" spc="-590"/>
              <a:t> </a:t>
            </a:r>
            <a:r>
              <a:rPr dirty="0" spc="-710"/>
              <a:t>NUMBERS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514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dirty="0" spc="-25"/>
              <a:t>Int</a:t>
            </a:r>
          </a:p>
          <a:p>
            <a:pPr marL="12700" marR="5080">
              <a:lnSpc>
                <a:spcPct val="115799"/>
              </a:lnSpc>
              <a:spcBef>
                <a:spcPts val="1155"/>
              </a:spcBef>
            </a:pPr>
            <a:r>
              <a:rPr dirty="0" sz="3400" spc="-20" b="0">
                <a:latin typeface="Lucida Sans"/>
                <a:cs typeface="Lucida Sans"/>
              </a:rPr>
              <a:t>Int,</a:t>
            </a:r>
            <a:r>
              <a:rPr dirty="0" sz="3400" spc="-204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or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spc="-45" b="0">
                <a:latin typeface="Lucida Sans"/>
                <a:cs typeface="Lucida Sans"/>
              </a:rPr>
              <a:t>integer,</a:t>
            </a:r>
            <a:r>
              <a:rPr dirty="0" sz="3400" spc="-204" b="0">
                <a:latin typeface="Lucida Sans"/>
                <a:cs typeface="Lucida Sans"/>
              </a:rPr>
              <a:t> </a:t>
            </a:r>
            <a:r>
              <a:rPr dirty="0" sz="3400" spc="-75" b="0">
                <a:latin typeface="Lucida Sans"/>
                <a:cs typeface="Lucida Sans"/>
              </a:rPr>
              <a:t>is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a</a:t>
            </a:r>
            <a:r>
              <a:rPr dirty="0" sz="3400" spc="-204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whole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spc="-35" b="0">
                <a:latin typeface="Lucida Sans"/>
                <a:cs typeface="Lucida Sans"/>
              </a:rPr>
              <a:t>number,</a:t>
            </a:r>
            <a:r>
              <a:rPr dirty="0" sz="3400" spc="-204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positive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or</a:t>
            </a:r>
            <a:r>
              <a:rPr dirty="0" sz="3400" spc="-204" b="0">
                <a:latin typeface="Lucida Sans"/>
                <a:cs typeface="Lucida Sans"/>
              </a:rPr>
              <a:t> </a:t>
            </a:r>
            <a:r>
              <a:rPr dirty="0" sz="3400" spc="-25" b="0">
                <a:latin typeface="Lucida Sans"/>
                <a:cs typeface="Lucida Sans"/>
              </a:rPr>
              <a:t>negative,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without</a:t>
            </a:r>
            <a:r>
              <a:rPr dirty="0" sz="3400" spc="-204" b="0">
                <a:latin typeface="Lucida Sans"/>
                <a:cs typeface="Lucida Sans"/>
              </a:rPr>
              <a:t> </a:t>
            </a:r>
            <a:r>
              <a:rPr dirty="0" sz="3400" spc="-10" b="0">
                <a:latin typeface="Lucida Sans"/>
                <a:cs typeface="Lucida Sans"/>
              </a:rPr>
              <a:t>decimals, </a:t>
            </a:r>
            <a:r>
              <a:rPr dirty="0" sz="3400" b="0">
                <a:latin typeface="Lucida Sans"/>
                <a:cs typeface="Lucida Sans"/>
              </a:rPr>
              <a:t>of</a:t>
            </a:r>
            <a:r>
              <a:rPr dirty="0" sz="3400" spc="-225" b="0">
                <a:latin typeface="Lucida Sans"/>
                <a:cs typeface="Lucida Sans"/>
              </a:rPr>
              <a:t> </a:t>
            </a:r>
            <a:r>
              <a:rPr dirty="0" sz="3400" spc="-10" b="0">
                <a:latin typeface="Lucida Sans"/>
                <a:cs typeface="Lucida Sans"/>
              </a:rPr>
              <a:t>unlimited</a:t>
            </a:r>
            <a:r>
              <a:rPr dirty="0" sz="3400" spc="-220" b="0">
                <a:latin typeface="Lucida Sans"/>
                <a:cs typeface="Lucida Sans"/>
              </a:rPr>
              <a:t> </a:t>
            </a:r>
            <a:r>
              <a:rPr dirty="0" sz="3400" spc="-10" b="0">
                <a:latin typeface="Lucida Sans"/>
                <a:cs typeface="Lucida Sans"/>
              </a:rPr>
              <a:t>length.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780555" y="9706961"/>
            <a:ext cx="2792095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423035" algn="l"/>
              </a:tabLst>
            </a:pPr>
            <a:r>
              <a:rPr dirty="0" sz="2400" spc="70">
                <a:latin typeface="Lucida Sans"/>
                <a:cs typeface="Lucida Sans"/>
              </a:rPr>
              <a:t>Python</a:t>
            </a:r>
            <a:r>
              <a:rPr dirty="0" sz="2400" spc="-155">
                <a:latin typeface="Lucida Sans"/>
                <a:cs typeface="Lucida Sans"/>
              </a:rPr>
              <a:t> </a:t>
            </a:r>
            <a:r>
              <a:rPr dirty="0" sz="2400" spc="80">
                <a:latin typeface="Lucida Sans"/>
                <a:cs typeface="Lucida Sans"/>
              </a:rPr>
              <a:t>-</a:t>
            </a:r>
            <a:r>
              <a:rPr dirty="0" sz="2400">
                <a:latin typeface="Lucida Sans"/>
                <a:cs typeface="Lucida Sans"/>
              </a:rPr>
              <a:t>	</a:t>
            </a:r>
            <a:r>
              <a:rPr dirty="0" sz="2400" spc="-10">
                <a:latin typeface="Lucida Sans"/>
                <a:cs typeface="Lucida Sans"/>
              </a:rPr>
              <a:t>Numbers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259300" y="5143503"/>
            <a:ext cx="1028700" cy="5143500"/>
          </a:xfrm>
          <a:custGeom>
            <a:avLst/>
            <a:gdLst/>
            <a:ahLst/>
            <a:cxnLst/>
            <a:rect l="l" t="t" r="r" b="b"/>
            <a:pathLst>
              <a:path w="1028700" h="5143500">
                <a:moveTo>
                  <a:pt x="1028699" y="5143496"/>
                </a:moveTo>
                <a:lnTo>
                  <a:pt x="0" y="5143496"/>
                </a:lnTo>
                <a:lnTo>
                  <a:pt x="0" y="0"/>
                </a:lnTo>
                <a:lnTo>
                  <a:pt x="1028699" y="0"/>
                </a:lnTo>
                <a:lnTo>
                  <a:pt x="1028699" y="5143496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3"/>
            <a:ext cx="1028700" cy="5143500"/>
          </a:xfrm>
          <a:custGeom>
            <a:avLst/>
            <a:gdLst/>
            <a:ahLst/>
            <a:cxnLst/>
            <a:rect l="l" t="t" r="r" b="b"/>
            <a:pathLst>
              <a:path w="1028700" h="5143500">
                <a:moveTo>
                  <a:pt x="1028700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1028700" y="0"/>
                </a:lnTo>
                <a:lnTo>
                  <a:pt x="1028700" y="5143499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6458" y="4761633"/>
            <a:ext cx="8734424" cy="4181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25"/>
              <a:t>PYTHON</a:t>
            </a:r>
            <a:r>
              <a:rPr dirty="0" spc="-590"/>
              <a:t> </a:t>
            </a:r>
            <a:r>
              <a:rPr dirty="0" spc="-710"/>
              <a:t>NUMBERS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160091" y="2606950"/>
            <a:ext cx="13725525" cy="184340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600"/>
              </a:spcBef>
            </a:pPr>
            <a:r>
              <a:rPr dirty="0" sz="3800" spc="-10" b="1">
                <a:latin typeface="Roboto"/>
                <a:cs typeface="Roboto"/>
              </a:rPr>
              <a:t>Float</a:t>
            </a:r>
            <a:endParaRPr sz="3800">
              <a:latin typeface="Roboto"/>
              <a:cs typeface="Roboto"/>
            </a:endParaRPr>
          </a:p>
          <a:p>
            <a:pPr marL="12700" marR="5080">
              <a:lnSpc>
                <a:spcPts val="4730"/>
              </a:lnSpc>
            </a:pPr>
            <a:r>
              <a:rPr dirty="0" sz="3400">
                <a:latin typeface="Lucida Sans"/>
                <a:cs typeface="Lucida Sans"/>
              </a:rPr>
              <a:t>Float,</a:t>
            </a:r>
            <a:r>
              <a:rPr dirty="0" sz="3400" spc="-204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or</a:t>
            </a:r>
            <a:r>
              <a:rPr dirty="0" sz="3400" spc="-200">
                <a:latin typeface="Lucida Sans"/>
                <a:cs typeface="Lucida Sans"/>
              </a:rPr>
              <a:t> </a:t>
            </a:r>
            <a:r>
              <a:rPr dirty="0" sz="3400" spc="-10">
                <a:latin typeface="Lucida Sans"/>
                <a:cs typeface="Lucida Sans"/>
              </a:rPr>
              <a:t>"floating</a:t>
            </a:r>
            <a:r>
              <a:rPr dirty="0" sz="3400" spc="-20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point</a:t>
            </a:r>
            <a:r>
              <a:rPr dirty="0" sz="3400" spc="-204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number"</a:t>
            </a:r>
            <a:r>
              <a:rPr dirty="0" sz="3400" spc="-200">
                <a:latin typeface="Lucida Sans"/>
                <a:cs typeface="Lucida Sans"/>
              </a:rPr>
              <a:t> </a:t>
            </a:r>
            <a:r>
              <a:rPr dirty="0" sz="3400" spc="-75">
                <a:latin typeface="Lucida Sans"/>
                <a:cs typeface="Lucida Sans"/>
              </a:rPr>
              <a:t>is</a:t>
            </a:r>
            <a:r>
              <a:rPr dirty="0" sz="3400" spc="-20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a</a:t>
            </a:r>
            <a:r>
              <a:rPr dirty="0" sz="3400" spc="-204">
                <a:latin typeface="Lucida Sans"/>
                <a:cs typeface="Lucida Sans"/>
              </a:rPr>
              <a:t> </a:t>
            </a:r>
            <a:r>
              <a:rPr dirty="0" sz="3400" spc="-35">
                <a:latin typeface="Lucida Sans"/>
                <a:cs typeface="Lucida Sans"/>
              </a:rPr>
              <a:t>number,</a:t>
            </a:r>
            <a:r>
              <a:rPr dirty="0" sz="3400" spc="-20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positive</a:t>
            </a:r>
            <a:r>
              <a:rPr dirty="0" sz="3400" spc="-20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or</a:t>
            </a:r>
            <a:r>
              <a:rPr dirty="0" sz="3400" spc="-204">
                <a:latin typeface="Lucida Sans"/>
                <a:cs typeface="Lucida Sans"/>
              </a:rPr>
              <a:t> </a:t>
            </a:r>
            <a:r>
              <a:rPr dirty="0" sz="3400" spc="-10">
                <a:latin typeface="Lucida Sans"/>
                <a:cs typeface="Lucida Sans"/>
              </a:rPr>
              <a:t>negative, </a:t>
            </a:r>
            <a:r>
              <a:rPr dirty="0" sz="3400" spc="-30">
                <a:latin typeface="Lucida Sans"/>
                <a:cs typeface="Lucida Sans"/>
              </a:rPr>
              <a:t>containing</a:t>
            </a:r>
            <a:r>
              <a:rPr dirty="0" sz="3400" spc="-229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one</a:t>
            </a:r>
            <a:r>
              <a:rPr dirty="0" sz="3400" spc="-225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or</a:t>
            </a:r>
            <a:r>
              <a:rPr dirty="0" sz="3400" spc="-229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more</a:t>
            </a:r>
            <a:r>
              <a:rPr dirty="0" sz="3400" spc="-225">
                <a:latin typeface="Lucida Sans"/>
                <a:cs typeface="Lucida Sans"/>
              </a:rPr>
              <a:t> </a:t>
            </a:r>
            <a:r>
              <a:rPr dirty="0" sz="3400" spc="-10">
                <a:latin typeface="Lucida Sans"/>
                <a:cs typeface="Lucida Sans"/>
              </a:rPr>
              <a:t>decimals.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176788" y="9640513"/>
            <a:ext cx="2792095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423035" algn="l"/>
              </a:tabLst>
            </a:pPr>
            <a:r>
              <a:rPr dirty="0" sz="2400" spc="70">
                <a:latin typeface="Lucida Sans"/>
                <a:cs typeface="Lucida Sans"/>
              </a:rPr>
              <a:t>Python</a:t>
            </a:r>
            <a:r>
              <a:rPr dirty="0" sz="2400" spc="-155">
                <a:latin typeface="Lucida Sans"/>
                <a:cs typeface="Lucida Sans"/>
              </a:rPr>
              <a:t> </a:t>
            </a:r>
            <a:r>
              <a:rPr dirty="0" sz="2400" spc="80">
                <a:latin typeface="Lucida Sans"/>
                <a:cs typeface="Lucida Sans"/>
              </a:rPr>
              <a:t>-</a:t>
            </a:r>
            <a:r>
              <a:rPr dirty="0" sz="2400">
                <a:latin typeface="Lucida Sans"/>
                <a:cs typeface="Lucida Sans"/>
              </a:rPr>
              <a:t>	</a:t>
            </a:r>
            <a:r>
              <a:rPr dirty="0" sz="2400" spc="-10">
                <a:latin typeface="Lucida Sans"/>
                <a:cs typeface="Lucida Sans"/>
              </a:rPr>
              <a:t>Numbers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3569335" cy="1018540"/>
          </a:xfrm>
          <a:custGeom>
            <a:avLst/>
            <a:gdLst/>
            <a:ahLst/>
            <a:cxnLst/>
            <a:rect l="l" t="t" r="r" b="b"/>
            <a:pathLst>
              <a:path w="3569335" h="1018540">
                <a:moveTo>
                  <a:pt x="3569195" y="1018416"/>
                </a:moveTo>
                <a:lnTo>
                  <a:pt x="0" y="1018416"/>
                </a:lnTo>
                <a:lnTo>
                  <a:pt x="0" y="0"/>
                </a:lnTo>
                <a:lnTo>
                  <a:pt x="3569195" y="0"/>
                </a:lnTo>
                <a:lnTo>
                  <a:pt x="3569195" y="1018416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227998" y="9539891"/>
            <a:ext cx="4060190" cy="747395"/>
          </a:xfrm>
          <a:custGeom>
            <a:avLst/>
            <a:gdLst/>
            <a:ahLst/>
            <a:cxnLst/>
            <a:rect l="l" t="t" r="r" b="b"/>
            <a:pathLst>
              <a:path w="4060190" h="747395">
                <a:moveTo>
                  <a:pt x="4060001" y="747108"/>
                </a:moveTo>
                <a:lnTo>
                  <a:pt x="0" y="747108"/>
                </a:lnTo>
                <a:lnTo>
                  <a:pt x="0" y="0"/>
                </a:lnTo>
                <a:lnTo>
                  <a:pt x="4060001" y="0"/>
                </a:lnTo>
                <a:lnTo>
                  <a:pt x="4060001" y="747108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9137" y="4404455"/>
            <a:ext cx="9229724" cy="4610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064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25"/>
              <a:t>PYTHON</a:t>
            </a:r>
            <a:r>
              <a:rPr dirty="0" spc="-590"/>
              <a:t> </a:t>
            </a:r>
            <a:r>
              <a:rPr dirty="0" spc="-710"/>
              <a:t>NUMBERS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3388630"/>
            <a:ext cx="1566227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>
                <a:latin typeface="Lucida Sans"/>
                <a:cs typeface="Lucida Sans"/>
              </a:rPr>
              <a:t>Float</a:t>
            </a:r>
            <a:r>
              <a:rPr dirty="0" sz="3400" spc="-17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can</a:t>
            </a:r>
            <a:r>
              <a:rPr dirty="0" sz="3400" spc="-165">
                <a:latin typeface="Lucida Sans"/>
                <a:cs typeface="Lucida Sans"/>
              </a:rPr>
              <a:t> </a:t>
            </a:r>
            <a:r>
              <a:rPr dirty="0" sz="3400" spc="-10">
                <a:latin typeface="Lucida Sans"/>
                <a:cs typeface="Lucida Sans"/>
              </a:rPr>
              <a:t>also</a:t>
            </a:r>
            <a:r>
              <a:rPr dirty="0" sz="3400" spc="-17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be</a:t>
            </a:r>
            <a:r>
              <a:rPr dirty="0" sz="3400" spc="-165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scientific</a:t>
            </a:r>
            <a:r>
              <a:rPr dirty="0" sz="3400" spc="-170">
                <a:latin typeface="Lucida Sans"/>
                <a:cs typeface="Lucida Sans"/>
              </a:rPr>
              <a:t> </a:t>
            </a:r>
            <a:r>
              <a:rPr dirty="0" sz="3400" spc="-20">
                <a:latin typeface="Lucida Sans"/>
                <a:cs typeface="Lucida Sans"/>
              </a:rPr>
              <a:t>numbers</a:t>
            </a:r>
            <a:r>
              <a:rPr dirty="0" sz="3400" spc="-165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with</a:t>
            </a:r>
            <a:r>
              <a:rPr dirty="0" sz="3400" spc="-170">
                <a:latin typeface="Lucida Sans"/>
                <a:cs typeface="Lucida Sans"/>
              </a:rPr>
              <a:t> </a:t>
            </a:r>
            <a:r>
              <a:rPr dirty="0" sz="3400" spc="-10">
                <a:latin typeface="Lucida Sans"/>
                <a:cs typeface="Lucida Sans"/>
              </a:rPr>
              <a:t>an</a:t>
            </a:r>
            <a:r>
              <a:rPr dirty="0" sz="3400" spc="-165">
                <a:latin typeface="Lucida Sans"/>
                <a:cs typeface="Lucida Sans"/>
              </a:rPr>
              <a:t> </a:t>
            </a:r>
            <a:r>
              <a:rPr dirty="0" sz="3400" spc="125">
                <a:latin typeface="Lucida Sans"/>
                <a:cs typeface="Lucida Sans"/>
              </a:rPr>
              <a:t>"e"</a:t>
            </a:r>
            <a:r>
              <a:rPr dirty="0" sz="3400" spc="-170">
                <a:latin typeface="Lucida Sans"/>
                <a:cs typeface="Lucida Sans"/>
              </a:rPr>
              <a:t> </a:t>
            </a:r>
            <a:r>
              <a:rPr dirty="0" sz="3400" spc="50">
                <a:latin typeface="Lucida Sans"/>
                <a:cs typeface="Lucida Sans"/>
              </a:rPr>
              <a:t>to</a:t>
            </a:r>
            <a:r>
              <a:rPr dirty="0" sz="3400" spc="-165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indicate</a:t>
            </a:r>
            <a:r>
              <a:rPr dirty="0" sz="3400" spc="-17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the</a:t>
            </a:r>
            <a:r>
              <a:rPr dirty="0" sz="3400" spc="-165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power</a:t>
            </a:r>
            <a:r>
              <a:rPr dirty="0" sz="3400" spc="-165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of</a:t>
            </a:r>
            <a:r>
              <a:rPr dirty="0" sz="3400" spc="-170">
                <a:latin typeface="Lucida Sans"/>
                <a:cs typeface="Lucida Sans"/>
              </a:rPr>
              <a:t> </a:t>
            </a:r>
            <a:r>
              <a:rPr dirty="0" sz="3400" spc="-25">
                <a:latin typeface="Lucida Sans"/>
                <a:cs typeface="Lucida Sans"/>
              </a:rPr>
              <a:t>10.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845234" y="9712131"/>
            <a:ext cx="2792095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423035" algn="l"/>
              </a:tabLst>
            </a:pPr>
            <a:r>
              <a:rPr dirty="0" sz="2400" spc="70">
                <a:latin typeface="Lucida Sans"/>
                <a:cs typeface="Lucida Sans"/>
              </a:rPr>
              <a:t>Python</a:t>
            </a:r>
            <a:r>
              <a:rPr dirty="0" sz="2400" spc="-155">
                <a:latin typeface="Lucida Sans"/>
                <a:cs typeface="Lucida Sans"/>
              </a:rPr>
              <a:t> </a:t>
            </a:r>
            <a:r>
              <a:rPr dirty="0" sz="2400" spc="80">
                <a:latin typeface="Lucida Sans"/>
                <a:cs typeface="Lucida Sans"/>
              </a:rPr>
              <a:t>-</a:t>
            </a:r>
            <a:r>
              <a:rPr dirty="0" sz="2400">
                <a:latin typeface="Lucida Sans"/>
                <a:cs typeface="Lucida Sans"/>
              </a:rPr>
              <a:t>	</a:t>
            </a:r>
            <a:r>
              <a:rPr dirty="0" sz="2400" spc="-10">
                <a:latin typeface="Lucida Sans"/>
                <a:cs typeface="Lucida Sans"/>
              </a:rPr>
              <a:t>Numbers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259300" y="5143500"/>
            <a:ext cx="1028700" cy="5143500"/>
          </a:xfrm>
          <a:custGeom>
            <a:avLst/>
            <a:gdLst/>
            <a:ahLst/>
            <a:cxnLst/>
            <a:rect l="l" t="t" r="r" b="b"/>
            <a:pathLst>
              <a:path w="1028700" h="5143500">
                <a:moveTo>
                  <a:pt x="10286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1028699" y="0"/>
                </a:lnTo>
                <a:lnTo>
                  <a:pt x="1028699" y="5143499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1"/>
            <a:ext cx="1028700" cy="5143500"/>
          </a:xfrm>
          <a:custGeom>
            <a:avLst/>
            <a:gdLst/>
            <a:ahLst/>
            <a:cxnLst/>
            <a:rect l="l" t="t" r="r" b="b"/>
            <a:pathLst>
              <a:path w="1028700" h="5143500">
                <a:moveTo>
                  <a:pt x="1028700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1028700" y="0"/>
                </a:lnTo>
                <a:lnTo>
                  <a:pt x="1028700" y="5143499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3441" y="4557391"/>
            <a:ext cx="9477374" cy="4610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25"/>
              <a:t>PYTHON</a:t>
            </a:r>
            <a:r>
              <a:rPr dirty="0" spc="-590"/>
              <a:t> </a:t>
            </a:r>
            <a:r>
              <a:rPr dirty="0" spc="-710"/>
              <a:t>NUMBERS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179141" y="2360163"/>
            <a:ext cx="12735560" cy="1711325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dirty="0" sz="3800" spc="-10" b="1">
                <a:latin typeface="Roboto"/>
                <a:cs typeface="Roboto"/>
              </a:rPr>
              <a:t>Complex</a:t>
            </a:r>
            <a:endParaRPr sz="3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3400" spc="-55">
                <a:latin typeface="Lucida Sans"/>
                <a:cs typeface="Lucida Sans"/>
              </a:rPr>
              <a:t>Complex</a:t>
            </a:r>
            <a:r>
              <a:rPr dirty="0" sz="3400" spc="-190">
                <a:latin typeface="Lucida Sans"/>
                <a:cs typeface="Lucida Sans"/>
              </a:rPr>
              <a:t> </a:t>
            </a:r>
            <a:r>
              <a:rPr dirty="0" sz="3400" spc="-20">
                <a:latin typeface="Lucida Sans"/>
                <a:cs typeface="Lucida Sans"/>
              </a:rPr>
              <a:t>numbers</a:t>
            </a:r>
            <a:r>
              <a:rPr dirty="0" sz="3400" spc="-19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are</a:t>
            </a:r>
            <a:r>
              <a:rPr dirty="0" sz="3400" spc="-185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written</a:t>
            </a:r>
            <a:r>
              <a:rPr dirty="0" sz="3400" spc="-19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with</a:t>
            </a:r>
            <a:r>
              <a:rPr dirty="0" sz="3400" spc="-19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a</a:t>
            </a:r>
            <a:r>
              <a:rPr dirty="0" sz="3400" spc="-185">
                <a:latin typeface="Lucida Sans"/>
                <a:cs typeface="Lucida Sans"/>
              </a:rPr>
              <a:t> </a:t>
            </a:r>
            <a:r>
              <a:rPr dirty="0" sz="3400" spc="60">
                <a:latin typeface="Lucida Sans"/>
                <a:cs typeface="Lucida Sans"/>
              </a:rPr>
              <a:t>"j"</a:t>
            </a:r>
            <a:r>
              <a:rPr dirty="0" sz="3400" spc="-190">
                <a:latin typeface="Lucida Sans"/>
                <a:cs typeface="Lucida Sans"/>
              </a:rPr>
              <a:t> </a:t>
            </a:r>
            <a:r>
              <a:rPr dirty="0" sz="3400" spc="-35">
                <a:latin typeface="Lucida Sans"/>
                <a:cs typeface="Lucida Sans"/>
              </a:rPr>
              <a:t>as</a:t>
            </a:r>
            <a:r>
              <a:rPr dirty="0" sz="3400" spc="-185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the</a:t>
            </a:r>
            <a:r>
              <a:rPr dirty="0" sz="3400" spc="-190">
                <a:latin typeface="Lucida Sans"/>
                <a:cs typeface="Lucida Sans"/>
              </a:rPr>
              <a:t> </a:t>
            </a:r>
            <a:r>
              <a:rPr dirty="0" sz="3400" spc="-45">
                <a:latin typeface="Lucida Sans"/>
                <a:cs typeface="Lucida Sans"/>
              </a:rPr>
              <a:t>imaginary</a:t>
            </a:r>
            <a:r>
              <a:rPr dirty="0" sz="3400" spc="-190">
                <a:latin typeface="Lucida Sans"/>
                <a:cs typeface="Lucida Sans"/>
              </a:rPr>
              <a:t> </a:t>
            </a:r>
            <a:r>
              <a:rPr dirty="0" sz="3400" spc="-10">
                <a:latin typeface="Lucida Sans"/>
                <a:cs typeface="Lucida Sans"/>
              </a:rPr>
              <a:t>part: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176788" y="9640513"/>
            <a:ext cx="2792095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423035" algn="l"/>
              </a:tabLst>
            </a:pPr>
            <a:r>
              <a:rPr dirty="0" sz="2400" spc="70">
                <a:latin typeface="Lucida Sans"/>
                <a:cs typeface="Lucida Sans"/>
              </a:rPr>
              <a:t>Python</a:t>
            </a:r>
            <a:r>
              <a:rPr dirty="0" sz="2400" spc="-155">
                <a:latin typeface="Lucida Sans"/>
                <a:cs typeface="Lucida Sans"/>
              </a:rPr>
              <a:t> </a:t>
            </a:r>
            <a:r>
              <a:rPr dirty="0" sz="2400" spc="80">
                <a:latin typeface="Lucida Sans"/>
                <a:cs typeface="Lucida Sans"/>
              </a:rPr>
              <a:t>-</a:t>
            </a:r>
            <a:r>
              <a:rPr dirty="0" sz="2400">
                <a:latin typeface="Lucida Sans"/>
                <a:cs typeface="Lucida Sans"/>
              </a:rPr>
              <a:t>	</a:t>
            </a:r>
            <a:r>
              <a:rPr dirty="0" sz="2400" spc="-10">
                <a:latin typeface="Lucida Sans"/>
                <a:cs typeface="Lucida Sans"/>
              </a:rPr>
              <a:t>Numbers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0387" y="4727247"/>
            <a:ext cx="5219699" cy="52292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5855" y="6819121"/>
            <a:ext cx="8439149" cy="5238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7302" y="1141783"/>
            <a:ext cx="975550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25"/>
              <a:t>PYTHON</a:t>
            </a:r>
            <a:r>
              <a:rPr dirty="0" spc="-590"/>
              <a:t> </a:t>
            </a:r>
            <a:r>
              <a:rPr dirty="0" spc="-710"/>
              <a:t>NUMBERS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179141" y="2489659"/>
            <a:ext cx="13108305" cy="2065655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z="3800" b="1">
                <a:latin typeface="Roboto"/>
                <a:cs typeface="Roboto"/>
              </a:rPr>
              <a:t>Type</a:t>
            </a:r>
            <a:r>
              <a:rPr dirty="0" sz="3800" spc="-170" b="1">
                <a:latin typeface="Roboto"/>
                <a:cs typeface="Roboto"/>
              </a:rPr>
              <a:t> </a:t>
            </a:r>
            <a:r>
              <a:rPr dirty="0" sz="3800" spc="-10" b="1">
                <a:latin typeface="Roboto"/>
                <a:cs typeface="Roboto"/>
              </a:rPr>
              <a:t>Conversion</a:t>
            </a:r>
            <a:endParaRPr sz="3800">
              <a:latin typeface="Roboto"/>
              <a:cs typeface="Roboto"/>
            </a:endParaRPr>
          </a:p>
          <a:p>
            <a:pPr marL="12700" marR="5080">
              <a:lnSpc>
                <a:spcPct val="115799"/>
              </a:lnSpc>
              <a:spcBef>
                <a:spcPts val="630"/>
              </a:spcBef>
            </a:pPr>
            <a:r>
              <a:rPr dirty="0" sz="3400" spc="-40">
                <a:latin typeface="Lucida Sans"/>
                <a:cs typeface="Lucida Sans"/>
              </a:rPr>
              <a:t>You</a:t>
            </a:r>
            <a:r>
              <a:rPr dirty="0" sz="3400" spc="-204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can</a:t>
            </a:r>
            <a:r>
              <a:rPr dirty="0" sz="3400" spc="-200">
                <a:latin typeface="Lucida Sans"/>
                <a:cs typeface="Lucida Sans"/>
              </a:rPr>
              <a:t> </a:t>
            </a:r>
            <a:r>
              <a:rPr dirty="0" sz="3400" spc="60">
                <a:latin typeface="Lucida Sans"/>
                <a:cs typeface="Lucida Sans"/>
              </a:rPr>
              <a:t>convert</a:t>
            </a:r>
            <a:r>
              <a:rPr dirty="0" sz="3400" spc="-20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from</a:t>
            </a:r>
            <a:r>
              <a:rPr dirty="0" sz="3400" spc="-20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one</a:t>
            </a:r>
            <a:r>
              <a:rPr dirty="0" sz="3400" spc="-200">
                <a:latin typeface="Lucida Sans"/>
                <a:cs typeface="Lucida Sans"/>
              </a:rPr>
              <a:t> </a:t>
            </a:r>
            <a:r>
              <a:rPr dirty="0" sz="3400" spc="85">
                <a:latin typeface="Lucida Sans"/>
                <a:cs typeface="Lucida Sans"/>
              </a:rPr>
              <a:t>type</a:t>
            </a:r>
            <a:r>
              <a:rPr dirty="0" sz="3400" spc="-204">
                <a:latin typeface="Lucida Sans"/>
                <a:cs typeface="Lucida Sans"/>
              </a:rPr>
              <a:t> </a:t>
            </a:r>
            <a:r>
              <a:rPr dirty="0" sz="3400" spc="50">
                <a:latin typeface="Lucida Sans"/>
                <a:cs typeface="Lucida Sans"/>
              </a:rPr>
              <a:t>to</a:t>
            </a:r>
            <a:r>
              <a:rPr dirty="0" sz="3400" spc="-20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another</a:t>
            </a:r>
            <a:r>
              <a:rPr dirty="0" sz="3400" spc="-20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with</a:t>
            </a:r>
            <a:r>
              <a:rPr dirty="0" sz="3400" spc="-200">
                <a:latin typeface="Lucida Sans"/>
                <a:cs typeface="Lucida Sans"/>
              </a:rPr>
              <a:t> </a:t>
            </a:r>
            <a:r>
              <a:rPr dirty="0" sz="3400">
                <a:latin typeface="Lucida Sans"/>
                <a:cs typeface="Lucida Sans"/>
              </a:rPr>
              <a:t>the</a:t>
            </a:r>
            <a:r>
              <a:rPr dirty="0" sz="3400" spc="-200">
                <a:latin typeface="Lucida Sans"/>
                <a:cs typeface="Lucida Sans"/>
              </a:rPr>
              <a:t> </a:t>
            </a:r>
            <a:r>
              <a:rPr dirty="0" sz="3400" spc="-35">
                <a:solidFill>
                  <a:srgbClr val="FF3131"/>
                </a:solidFill>
                <a:latin typeface="Lucida Sans"/>
                <a:cs typeface="Lucida Sans"/>
              </a:rPr>
              <a:t>int()</a:t>
            </a:r>
            <a:r>
              <a:rPr dirty="0" sz="3400" spc="-35">
                <a:latin typeface="Lucida Sans"/>
                <a:cs typeface="Lucida Sans"/>
              </a:rPr>
              <a:t>,</a:t>
            </a:r>
            <a:r>
              <a:rPr dirty="0" sz="3400" spc="-204">
                <a:latin typeface="Lucida Sans"/>
                <a:cs typeface="Lucida Sans"/>
              </a:rPr>
              <a:t> </a:t>
            </a:r>
            <a:r>
              <a:rPr dirty="0" sz="3400" spc="-10">
                <a:solidFill>
                  <a:srgbClr val="FF3131"/>
                </a:solidFill>
                <a:latin typeface="Lucida Sans"/>
                <a:cs typeface="Lucida Sans"/>
              </a:rPr>
              <a:t>float()</a:t>
            </a:r>
            <a:r>
              <a:rPr dirty="0" sz="3400" spc="-10">
                <a:latin typeface="Lucida Sans"/>
                <a:cs typeface="Lucida Sans"/>
              </a:rPr>
              <a:t>, </a:t>
            </a:r>
            <a:r>
              <a:rPr dirty="0" sz="3400">
                <a:latin typeface="Lucida Sans"/>
                <a:cs typeface="Lucida Sans"/>
              </a:rPr>
              <a:t>and</a:t>
            </a:r>
            <a:r>
              <a:rPr dirty="0" sz="3400" spc="-210">
                <a:latin typeface="Lucida Sans"/>
                <a:cs typeface="Lucida Sans"/>
              </a:rPr>
              <a:t> </a:t>
            </a:r>
            <a:r>
              <a:rPr dirty="0" sz="3400" spc="-35">
                <a:solidFill>
                  <a:srgbClr val="FF3131"/>
                </a:solidFill>
                <a:latin typeface="Lucida Sans"/>
                <a:cs typeface="Lucida Sans"/>
              </a:rPr>
              <a:t>complex()</a:t>
            </a:r>
            <a:r>
              <a:rPr dirty="0" sz="3400" spc="-210">
                <a:solidFill>
                  <a:srgbClr val="FF3131"/>
                </a:solidFill>
                <a:latin typeface="Lucida Sans"/>
                <a:cs typeface="Lucida Sans"/>
              </a:rPr>
              <a:t> </a:t>
            </a:r>
            <a:r>
              <a:rPr dirty="0" sz="3400" spc="-10">
                <a:latin typeface="Lucida Sans"/>
                <a:cs typeface="Lucida Sans"/>
              </a:rPr>
              <a:t>methods: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948704" y="9699628"/>
            <a:ext cx="2792095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423035" algn="l"/>
              </a:tabLst>
            </a:pPr>
            <a:r>
              <a:rPr dirty="0" sz="2400" spc="70">
                <a:latin typeface="Lucida Sans"/>
                <a:cs typeface="Lucida Sans"/>
              </a:rPr>
              <a:t>Python</a:t>
            </a:r>
            <a:r>
              <a:rPr dirty="0" sz="2400" spc="-155">
                <a:latin typeface="Lucida Sans"/>
                <a:cs typeface="Lucida Sans"/>
              </a:rPr>
              <a:t> </a:t>
            </a:r>
            <a:r>
              <a:rPr dirty="0" sz="2400" spc="80">
                <a:latin typeface="Lucida Sans"/>
                <a:cs typeface="Lucida Sans"/>
              </a:rPr>
              <a:t>-</a:t>
            </a:r>
            <a:r>
              <a:rPr dirty="0" sz="2400">
                <a:latin typeface="Lucida Sans"/>
                <a:cs typeface="Lucida Sans"/>
              </a:rPr>
              <a:t>	</a:t>
            </a:r>
            <a:r>
              <a:rPr dirty="0" sz="2400" spc="-10">
                <a:latin typeface="Lucida Sans"/>
                <a:cs typeface="Lucida Sans"/>
              </a:rPr>
              <a:t>Numbers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259300" y="5143500"/>
            <a:ext cx="1028700" cy="5143500"/>
          </a:xfrm>
          <a:custGeom>
            <a:avLst/>
            <a:gdLst/>
            <a:ahLst/>
            <a:cxnLst/>
            <a:rect l="l" t="t" r="r" b="b"/>
            <a:pathLst>
              <a:path w="1028700" h="5143500">
                <a:moveTo>
                  <a:pt x="0" y="0"/>
                </a:moveTo>
                <a:lnTo>
                  <a:pt x="1028699" y="0"/>
                </a:lnTo>
                <a:lnTo>
                  <a:pt x="10286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028700" cy="5143500"/>
          </a:xfrm>
          <a:custGeom>
            <a:avLst/>
            <a:gdLst/>
            <a:ahLst/>
            <a:cxnLst/>
            <a:rect l="l" t="t" r="r" b="b"/>
            <a:pathLst>
              <a:path w="1028700" h="5143500">
                <a:moveTo>
                  <a:pt x="1028700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1028700" y="0"/>
                </a:lnTo>
                <a:lnTo>
                  <a:pt x="1028700" y="5143499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3235" y="5492370"/>
            <a:ext cx="10477499" cy="37623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25"/>
              <a:t>PYTHON</a:t>
            </a:r>
            <a:r>
              <a:rPr dirty="0" spc="-590"/>
              <a:t> </a:t>
            </a:r>
            <a:r>
              <a:rPr dirty="0" spc="-710"/>
              <a:t>NUMBERS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115" rIns="0" bIns="0" rtlCol="0" vert="horz">
            <a:spAutoFit/>
          </a:bodyPr>
          <a:lstStyle/>
          <a:p>
            <a:pPr marL="1174750">
              <a:lnSpc>
                <a:spcPct val="100000"/>
              </a:lnSpc>
              <a:spcBef>
                <a:spcPts val="1245"/>
              </a:spcBef>
            </a:pPr>
            <a:r>
              <a:rPr dirty="0"/>
              <a:t>Random</a:t>
            </a:r>
            <a:r>
              <a:rPr dirty="0" spc="-110"/>
              <a:t> </a:t>
            </a:r>
            <a:r>
              <a:rPr dirty="0" spc="-10"/>
              <a:t>Number</a:t>
            </a:r>
          </a:p>
          <a:p>
            <a:pPr marL="1137285" marR="5080">
              <a:lnSpc>
                <a:spcPct val="115799"/>
              </a:lnSpc>
              <a:spcBef>
                <a:spcPts val="385"/>
              </a:spcBef>
            </a:pPr>
            <a:r>
              <a:rPr dirty="0" sz="3400" spc="80" b="0">
                <a:latin typeface="Lucida Sans"/>
                <a:cs typeface="Lucida Sans"/>
              </a:rPr>
              <a:t>Python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does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not</a:t>
            </a:r>
            <a:r>
              <a:rPr dirty="0" sz="3400" spc="-195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have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a</a:t>
            </a:r>
            <a:r>
              <a:rPr dirty="0" sz="3400" spc="-195" b="0">
                <a:latin typeface="Lucida Sans"/>
                <a:cs typeface="Lucida Sans"/>
              </a:rPr>
              <a:t> </a:t>
            </a:r>
            <a:r>
              <a:rPr dirty="0" sz="3400" spc="-10" b="0">
                <a:solidFill>
                  <a:srgbClr val="FF3131"/>
                </a:solidFill>
                <a:latin typeface="Lucida Sans"/>
                <a:cs typeface="Lucida Sans"/>
              </a:rPr>
              <a:t>random()</a:t>
            </a:r>
            <a:r>
              <a:rPr dirty="0" sz="3400" spc="-200" b="0">
                <a:solidFill>
                  <a:srgbClr val="FF3131"/>
                </a:solidFill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function</a:t>
            </a:r>
            <a:r>
              <a:rPr dirty="0" sz="3400" spc="-195" b="0">
                <a:latin typeface="Lucida Sans"/>
                <a:cs typeface="Lucida Sans"/>
              </a:rPr>
              <a:t> </a:t>
            </a:r>
            <a:r>
              <a:rPr dirty="0" sz="3400" spc="50" b="0">
                <a:latin typeface="Lucida Sans"/>
                <a:cs typeface="Lucida Sans"/>
              </a:rPr>
              <a:t>to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spc="-80" b="0">
                <a:latin typeface="Lucida Sans"/>
                <a:cs typeface="Lucida Sans"/>
              </a:rPr>
              <a:t>make</a:t>
            </a:r>
            <a:r>
              <a:rPr dirty="0" sz="3400" spc="-195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a</a:t>
            </a:r>
            <a:r>
              <a:rPr dirty="0" sz="3400" spc="-200" b="0">
                <a:latin typeface="Lucida Sans"/>
                <a:cs typeface="Lucida Sans"/>
              </a:rPr>
              <a:t> </a:t>
            </a:r>
            <a:r>
              <a:rPr dirty="0" sz="3400" spc="-10" b="0">
                <a:latin typeface="Lucida Sans"/>
                <a:cs typeface="Lucida Sans"/>
              </a:rPr>
              <a:t>random </a:t>
            </a:r>
            <a:r>
              <a:rPr dirty="0" sz="3400" spc="-35" b="0">
                <a:latin typeface="Lucida Sans"/>
                <a:cs typeface="Lucida Sans"/>
              </a:rPr>
              <a:t>number,</a:t>
            </a:r>
            <a:r>
              <a:rPr dirty="0" sz="3400" spc="-165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but</a:t>
            </a:r>
            <a:r>
              <a:rPr dirty="0" sz="3400" spc="-160" b="0">
                <a:latin typeface="Lucida Sans"/>
                <a:cs typeface="Lucida Sans"/>
              </a:rPr>
              <a:t> </a:t>
            </a:r>
            <a:r>
              <a:rPr dirty="0" sz="3400" spc="80" b="0">
                <a:latin typeface="Lucida Sans"/>
                <a:cs typeface="Lucida Sans"/>
              </a:rPr>
              <a:t>Python</a:t>
            </a:r>
            <a:r>
              <a:rPr dirty="0" sz="3400" spc="-160" b="0">
                <a:latin typeface="Lucida Sans"/>
                <a:cs typeface="Lucida Sans"/>
              </a:rPr>
              <a:t> </a:t>
            </a:r>
            <a:r>
              <a:rPr dirty="0" sz="3400" spc="-35" b="0">
                <a:latin typeface="Lucida Sans"/>
                <a:cs typeface="Lucida Sans"/>
              </a:rPr>
              <a:t>has</a:t>
            </a:r>
            <a:r>
              <a:rPr dirty="0" sz="3400" spc="-16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a</a:t>
            </a:r>
            <a:r>
              <a:rPr dirty="0" sz="3400" spc="-165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built-</a:t>
            </a:r>
            <a:r>
              <a:rPr dirty="0" sz="3400" spc="-55" b="0">
                <a:latin typeface="Lucida Sans"/>
                <a:cs typeface="Lucida Sans"/>
              </a:rPr>
              <a:t>in</a:t>
            </a:r>
            <a:r>
              <a:rPr dirty="0" sz="3400" spc="-16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module</a:t>
            </a:r>
            <a:r>
              <a:rPr dirty="0" sz="3400" spc="-160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called</a:t>
            </a:r>
            <a:r>
              <a:rPr dirty="0" sz="3400" spc="-160" b="0">
                <a:latin typeface="Lucida Sans"/>
                <a:cs typeface="Lucida Sans"/>
              </a:rPr>
              <a:t> </a:t>
            </a:r>
            <a:r>
              <a:rPr dirty="0" sz="3400" spc="-10" b="0">
                <a:solidFill>
                  <a:srgbClr val="FF3131"/>
                </a:solidFill>
                <a:latin typeface="Lucida Sans"/>
                <a:cs typeface="Lucida Sans"/>
              </a:rPr>
              <a:t>random</a:t>
            </a:r>
            <a:r>
              <a:rPr dirty="0" sz="3400" spc="-160" b="0">
                <a:solidFill>
                  <a:srgbClr val="FF3131"/>
                </a:solidFill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that</a:t>
            </a:r>
            <a:r>
              <a:rPr dirty="0" sz="3400" spc="-165" b="0">
                <a:latin typeface="Lucida Sans"/>
                <a:cs typeface="Lucida Sans"/>
              </a:rPr>
              <a:t> </a:t>
            </a:r>
            <a:r>
              <a:rPr dirty="0" sz="3400" b="0">
                <a:latin typeface="Lucida Sans"/>
                <a:cs typeface="Lucida Sans"/>
              </a:rPr>
              <a:t>can</a:t>
            </a:r>
            <a:r>
              <a:rPr dirty="0" sz="3400" spc="-160" b="0">
                <a:latin typeface="Lucida Sans"/>
                <a:cs typeface="Lucida Sans"/>
              </a:rPr>
              <a:t> </a:t>
            </a:r>
            <a:r>
              <a:rPr dirty="0" sz="3400" spc="-25" b="0">
                <a:latin typeface="Lucida Sans"/>
                <a:cs typeface="Lucida Sans"/>
              </a:rPr>
              <a:t>be </a:t>
            </a:r>
            <a:r>
              <a:rPr dirty="0" sz="3400" b="0">
                <a:latin typeface="Lucida Sans"/>
                <a:cs typeface="Lucida Sans"/>
              </a:rPr>
              <a:t>used</a:t>
            </a:r>
            <a:r>
              <a:rPr dirty="0" sz="3400" spc="-245" b="0">
                <a:latin typeface="Lucida Sans"/>
                <a:cs typeface="Lucida Sans"/>
              </a:rPr>
              <a:t> </a:t>
            </a:r>
            <a:r>
              <a:rPr dirty="0" sz="3400" spc="50" b="0">
                <a:latin typeface="Lucida Sans"/>
                <a:cs typeface="Lucida Sans"/>
              </a:rPr>
              <a:t>to</a:t>
            </a:r>
            <a:r>
              <a:rPr dirty="0" sz="3400" spc="-245" b="0">
                <a:latin typeface="Lucida Sans"/>
                <a:cs typeface="Lucida Sans"/>
              </a:rPr>
              <a:t> </a:t>
            </a:r>
            <a:r>
              <a:rPr dirty="0" sz="3400" spc="-80" b="0">
                <a:latin typeface="Lucida Sans"/>
                <a:cs typeface="Lucida Sans"/>
              </a:rPr>
              <a:t>make</a:t>
            </a:r>
            <a:r>
              <a:rPr dirty="0" sz="3400" spc="-240" b="0">
                <a:latin typeface="Lucida Sans"/>
                <a:cs typeface="Lucida Sans"/>
              </a:rPr>
              <a:t> </a:t>
            </a:r>
            <a:r>
              <a:rPr dirty="0" sz="3400" spc="-10" b="0">
                <a:latin typeface="Lucida Sans"/>
                <a:cs typeface="Lucida Sans"/>
              </a:rPr>
              <a:t>random</a:t>
            </a:r>
            <a:r>
              <a:rPr dirty="0" sz="3400" spc="-245" b="0">
                <a:latin typeface="Lucida Sans"/>
                <a:cs typeface="Lucida Sans"/>
              </a:rPr>
              <a:t> </a:t>
            </a:r>
            <a:r>
              <a:rPr dirty="0" sz="3400" spc="-10" b="0">
                <a:latin typeface="Lucida Sans"/>
                <a:cs typeface="Lucida Sans"/>
              </a:rPr>
              <a:t>numbers: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176788" y="9640510"/>
            <a:ext cx="2792095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423035" algn="l"/>
              </a:tabLst>
            </a:pPr>
            <a:r>
              <a:rPr dirty="0" sz="2400" spc="70">
                <a:latin typeface="Lucida Sans"/>
                <a:cs typeface="Lucida Sans"/>
              </a:rPr>
              <a:t>Python</a:t>
            </a:r>
            <a:r>
              <a:rPr dirty="0" sz="2400" spc="-155">
                <a:latin typeface="Lucida Sans"/>
                <a:cs typeface="Lucida Sans"/>
              </a:rPr>
              <a:t> </a:t>
            </a:r>
            <a:r>
              <a:rPr dirty="0" sz="2400" spc="80">
                <a:latin typeface="Lucida Sans"/>
                <a:cs typeface="Lucida Sans"/>
              </a:rPr>
              <a:t>-</a:t>
            </a:r>
            <a:r>
              <a:rPr dirty="0" sz="2400">
                <a:latin typeface="Lucida Sans"/>
                <a:cs typeface="Lucida Sans"/>
              </a:rPr>
              <a:t>	</a:t>
            </a:r>
            <a:r>
              <a:rPr dirty="0" sz="2400" spc="-10">
                <a:latin typeface="Lucida Sans"/>
                <a:cs typeface="Lucida Sans"/>
              </a:rPr>
              <a:t>Numbers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Esa Reki Heryana</dc:creator>
  <cp:keywords>DAFbLosFT54,BAD6mmF9tCw</cp:keywords>
  <dc:title>Python -  Numbers</dc:title>
  <dcterms:created xsi:type="dcterms:W3CDTF">2023-02-24T02:39:14Z</dcterms:created>
  <dcterms:modified xsi:type="dcterms:W3CDTF">2023-02-24T02:39:14Z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2023-02-24T00:00:00Z</vt:filetime>
  </property>
</Properties>
</file>