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20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1003617"/>
            <a:ext cx="1625600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994869"/>
            <a:ext cx="16256000" cy="1098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3792" y="2433618"/>
            <a:ext cx="13709650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1844" y="4433766"/>
            <a:ext cx="11816080" cy="13766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850" spc="-575">
                <a:solidFill>
                  <a:srgbClr val="FFDE58"/>
                </a:solidFill>
              </a:rPr>
              <a:t>PYTHON</a:t>
            </a:r>
            <a:r>
              <a:rPr dirty="0" sz="8850" spc="-409">
                <a:solidFill>
                  <a:srgbClr val="FFDE58"/>
                </a:solidFill>
              </a:rPr>
              <a:t> </a:t>
            </a:r>
            <a:r>
              <a:rPr dirty="0" sz="8850" spc="-735">
                <a:solidFill>
                  <a:srgbClr val="FFDE58"/>
                </a:solidFill>
              </a:rPr>
              <a:t>FOR</a:t>
            </a:r>
            <a:r>
              <a:rPr dirty="0" sz="8850" spc="175">
                <a:solidFill>
                  <a:srgbClr val="FFDE58"/>
                </a:solidFill>
              </a:rPr>
              <a:t> </a:t>
            </a:r>
            <a:r>
              <a:rPr dirty="0" sz="8850" spc="-640">
                <a:solidFill>
                  <a:srgbClr val="FFFFFF"/>
                </a:solidFill>
              </a:rPr>
              <a:t>LOOPS</a:t>
            </a:r>
            <a:endParaRPr sz="88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"/>
            <a:ext cx="4677410" cy="675640"/>
          </a:xfrm>
          <a:custGeom>
            <a:avLst/>
            <a:gdLst/>
            <a:ahLst/>
            <a:cxnLst/>
            <a:rect l="l" t="t" r="r" b="b"/>
            <a:pathLst>
              <a:path w="4677410" h="675640">
                <a:moveTo>
                  <a:pt x="3898348" y="675551"/>
                </a:moveTo>
                <a:lnTo>
                  <a:pt x="0" y="675551"/>
                </a:lnTo>
                <a:lnTo>
                  <a:pt x="0" y="0"/>
                </a:lnTo>
                <a:lnTo>
                  <a:pt x="4677163" y="0"/>
                </a:lnTo>
                <a:lnTo>
                  <a:pt x="3928588" y="664131"/>
                </a:lnTo>
                <a:lnTo>
                  <a:pt x="3921897" y="668998"/>
                </a:lnTo>
                <a:lnTo>
                  <a:pt x="3914494" y="672581"/>
                </a:lnTo>
                <a:lnTo>
                  <a:pt x="3906578" y="674794"/>
                </a:lnTo>
                <a:lnTo>
                  <a:pt x="3898348" y="675551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7259329" y="9254953"/>
            <a:ext cx="1028700" cy="1032510"/>
          </a:xfrm>
          <a:custGeom>
            <a:avLst/>
            <a:gdLst/>
            <a:ahLst/>
            <a:cxnLst/>
            <a:rect l="l" t="t" r="r" b="b"/>
            <a:pathLst>
              <a:path w="1028700" h="1032509">
                <a:moveTo>
                  <a:pt x="1028671" y="1032046"/>
                </a:moveTo>
                <a:lnTo>
                  <a:pt x="0" y="1032046"/>
                </a:lnTo>
                <a:lnTo>
                  <a:pt x="1094" y="984708"/>
                </a:lnTo>
                <a:lnTo>
                  <a:pt x="4436" y="936643"/>
                </a:lnTo>
                <a:lnTo>
                  <a:pt x="9946" y="889206"/>
                </a:lnTo>
                <a:lnTo>
                  <a:pt x="17573" y="842446"/>
                </a:lnTo>
                <a:lnTo>
                  <a:pt x="27268" y="796413"/>
                </a:lnTo>
                <a:lnTo>
                  <a:pt x="38981" y="751157"/>
                </a:lnTo>
                <a:lnTo>
                  <a:pt x="52663" y="706728"/>
                </a:lnTo>
                <a:lnTo>
                  <a:pt x="68265" y="663175"/>
                </a:lnTo>
                <a:lnTo>
                  <a:pt x="85735" y="620547"/>
                </a:lnTo>
                <a:lnTo>
                  <a:pt x="105025" y="578896"/>
                </a:lnTo>
                <a:lnTo>
                  <a:pt x="126086" y="538269"/>
                </a:lnTo>
                <a:lnTo>
                  <a:pt x="148866" y="498717"/>
                </a:lnTo>
                <a:lnTo>
                  <a:pt x="173318" y="460290"/>
                </a:lnTo>
                <a:lnTo>
                  <a:pt x="199390" y="423036"/>
                </a:lnTo>
                <a:lnTo>
                  <a:pt x="227034" y="387007"/>
                </a:lnTo>
                <a:lnTo>
                  <a:pt x="256200" y="352251"/>
                </a:lnTo>
                <a:lnTo>
                  <a:pt x="286837" y="318818"/>
                </a:lnTo>
                <a:lnTo>
                  <a:pt x="318898" y="286758"/>
                </a:lnTo>
                <a:lnTo>
                  <a:pt x="352331" y="256120"/>
                </a:lnTo>
                <a:lnTo>
                  <a:pt x="387087" y="226954"/>
                </a:lnTo>
                <a:lnTo>
                  <a:pt x="423116" y="199310"/>
                </a:lnTo>
                <a:lnTo>
                  <a:pt x="460369" y="173238"/>
                </a:lnTo>
                <a:lnTo>
                  <a:pt x="498797" y="148786"/>
                </a:lnTo>
                <a:lnTo>
                  <a:pt x="538349" y="126006"/>
                </a:lnTo>
                <a:lnTo>
                  <a:pt x="578975" y="104945"/>
                </a:lnTo>
                <a:lnTo>
                  <a:pt x="620627" y="85655"/>
                </a:lnTo>
                <a:lnTo>
                  <a:pt x="663255" y="68185"/>
                </a:lnTo>
                <a:lnTo>
                  <a:pt x="706808" y="52584"/>
                </a:lnTo>
                <a:lnTo>
                  <a:pt x="751237" y="38901"/>
                </a:lnTo>
                <a:lnTo>
                  <a:pt x="796493" y="27188"/>
                </a:lnTo>
                <a:lnTo>
                  <a:pt x="842526" y="17493"/>
                </a:lnTo>
                <a:lnTo>
                  <a:pt x="889286" y="9866"/>
                </a:lnTo>
                <a:lnTo>
                  <a:pt x="936723" y="4356"/>
                </a:lnTo>
                <a:lnTo>
                  <a:pt x="984788" y="1014"/>
                </a:lnTo>
                <a:lnTo>
                  <a:pt x="1028671" y="0"/>
                </a:lnTo>
                <a:lnTo>
                  <a:pt x="1028671" y="1032046"/>
                </a:lnTo>
                <a:close/>
              </a:path>
            </a:pathLst>
          </a:custGeom>
          <a:solidFill>
            <a:srgbClr val="044BA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270" y="4100955"/>
            <a:ext cx="14925674" cy="47339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85"/>
              <a:t>NESTED</a:t>
            </a:r>
            <a:r>
              <a:rPr dirty="0" spc="-500"/>
              <a:t> </a:t>
            </a:r>
            <a:r>
              <a:rPr dirty="0" spc="-565"/>
              <a:t>LOOPS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096569" y="2332783"/>
            <a:ext cx="12700635" cy="1431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Century Gothic"/>
                <a:cs typeface="Century Gothic"/>
              </a:rPr>
              <a:t>A</a:t>
            </a:r>
            <a:r>
              <a:rPr dirty="0" sz="2600" spc="10">
                <a:latin typeface="Century Gothic"/>
                <a:cs typeface="Century Gothic"/>
              </a:rPr>
              <a:t> </a:t>
            </a:r>
            <a:r>
              <a:rPr dirty="0" sz="2600">
                <a:latin typeface="Century Gothic"/>
                <a:cs typeface="Century Gothic"/>
              </a:rPr>
              <a:t>nested</a:t>
            </a:r>
            <a:r>
              <a:rPr dirty="0" sz="2600" spc="15">
                <a:latin typeface="Century Gothic"/>
                <a:cs typeface="Century Gothic"/>
              </a:rPr>
              <a:t> </a:t>
            </a:r>
            <a:r>
              <a:rPr dirty="0" sz="2600">
                <a:latin typeface="Century Gothic"/>
                <a:cs typeface="Century Gothic"/>
              </a:rPr>
              <a:t>loop</a:t>
            </a:r>
            <a:r>
              <a:rPr dirty="0" sz="2600" spc="15">
                <a:latin typeface="Century Gothic"/>
                <a:cs typeface="Century Gothic"/>
              </a:rPr>
              <a:t> </a:t>
            </a:r>
            <a:r>
              <a:rPr dirty="0" sz="2600" spc="245">
                <a:latin typeface="Century Gothic"/>
                <a:cs typeface="Century Gothic"/>
              </a:rPr>
              <a:t>is</a:t>
            </a:r>
            <a:r>
              <a:rPr dirty="0" sz="2600" spc="15">
                <a:latin typeface="Century Gothic"/>
                <a:cs typeface="Century Gothic"/>
              </a:rPr>
              <a:t> </a:t>
            </a:r>
            <a:r>
              <a:rPr dirty="0" sz="2600" spc="-285">
                <a:latin typeface="Century Gothic"/>
                <a:cs typeface="Century Gothic"/>
              </a:rPr>
              <a:t>a</a:t>
            </a:r>
            <a:r>
              <a:rPr dirty="0" sz="2600" spc="15">
                <a:latin typeface="Century Gothic"/>
                <a:cs typeface="Century Gothic"/>
              </a:rPr>
              <a:t> </a:t>
            </a:r>
            <a:r>
              <a:rPr dirty="0" sz="2600">
                <a:latin typeface="Century Gothic"/>
                <a:cs typeface="Century Gothic"/>
              </a:rPr>
              <a:t>loop</a:t>
            </a:r>
            <a:r>
              <a:rPr dirty="0" sz="2600" spc="15">
                <a:latin typeface="Century Gothic"/>
                <a:cs typeface="Century Gothic"/>
              </a:rPr>
              <a:t> </a:t>
            </a:r>
            <a:r>
              <a:rPr dirty="0" sz="2600">
                <a:latin typeface="Century Gothic"/>
                <a:cs typeface="Century Gothic"/>
              </a:rPr>
              <a:t>inside</a:t>
            </a:r>
            <a:r>
              <a:rPr dirty="0" sz="2600" spc="15">
                <a:latin typeface="Century Gothic"/>
                <a:cs typeface="Century Gothic"/>
              </a:rPr>
              <a:t> </a:t>
            </a:r>
            <a:r>
              <a:rPr dirty="0" sz="2600" spc="-285">
                <a:latin typeface="Century Gothic"/>
                <a:cs typeface="Century Gothic"/>
              </a:rPr>
              <a:t>a</a:t>
            </a:r>
            <a:r>
              <a:rPr dirty="0" sz="2600" spc="15">
                <a:latin typeface="Century Gothic"/>
                <a:cs typeface="Century Gothic"/>
              </a:rPr>
              <a:t> </a:t>
            </a:r>
            <a:r>
              <a:rPr dirty="0" sz="2600" spc="-10">
                <a:latin typeface="Century Gothic"/>
                <a:cs typeface="Century Gothic"/>
              </a:rPr>
              <a:t>loop.</a:t>
            </a:r>
            <a:endParaRPr sz="2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dirty="0" sz="2600" spc="120">
                <a:latin typeface="Century Gothic"/>
                <a:cs typeface="Century Gothic"/>
              </a:rPr>
              <a:t>The</a:t>
            </a:r>
            <a:r>
              <a:rPr dirty="0" sz="2600" spc="-35">
                <a:latin typeface="Century Gothic"/>
                <a:cs typeface="Century Gothic"/>
              </a:rPr>
              <a:t> </a:t>
            </a:r>
            <a:r>
              <a:rPr dirty="0" sz="2600">
                <a:latin typeface="Century Gothic"/>
                <a:cs typeface="Century Gothic"/>
              </a:rPr>
              <a:t>"inner</a:t>
            </a:r>
            <a:r>
              <a:rPr dirty="0" sz="2600" spc="-30">
                <a:latin typeface="Century Gothic"/>
                <a:cs typeface="Century Gothic"/>
              </a:rPr>
              <a:t> </a:t>
            </a:r>
            <a:r>
              <a:rPr dirty="0" sz="2600">
                <a:latin typeface="Century Gothic"/>
                <a:cs typeface="Century Gothic"/>
              </a:rPr>
              <a:t>loop"</a:t>
            </a:r>
            <a:r>
              <a:rPr dirty="0" sz="2600" spc="-35">
                <a:latin typeface="Century Gothic"/>
                <a:cs typeface="Century Gothic"/>
              </a:rPr>
              <a:t> </a:t>
            </a:r>
            <a:r>
              <a:rPr dirty="0" sz="2600" spc="100">
                <a:latin typeface="Century Gothic"/>
                <a:cs typeface="Century Gothic"/>
              </a:rPr>
              <a:t>will</a:t>
            </a:r>
            <a:r>
              <a:rPr dirty="0" sz="2600" spc="-30">
                <a:latin typeface="Century Gothic"/>
                <a:cs typeface="Century Gothic"/>
              </a:rPr>
              <a:t> be</a:t>
            </a:r>
            <a:r>
              <a:rPr dirty="0" sz="2600" spc="-35">
                <a:latin typeface="Century Gothic"/>
                <a:cs typeface="Century Gothic"/>
              </a:rPr>
              <a:t> </a:t>
            </a:r>
            <a:r>
              <a:rPr dirty="0" sz="2600" spc="-30">
                <a:latin typeface="Century Gothic"/>
                <a:cs typeface="Century Gothic"/>
              </a:rPr>
              <a:t>executed </a:t>
            </a:r>
            <a:r>
              <a:rPr dirty="0" sz="2600" spc="-20">
                <a:latin typeface="Century Gothic"/>
                <a:cs typeface="Century Gothic"/>
              </a:rPr>
              <a:t>one</a:t>
            </a:r>
            <a:r>
              <a:rPr dirty="0" sz="2600" spc="-35">
                <a:latin typeface="Century Gothic"/>
                <a:cs typeface="Century Gothic"/>
              </a:rPr>
              <a:t> </a:t>
            </a:r>
            <a:r>
              <a:rPr dirty="0" sz="2600">
                <a:latin typeface="Century Gothic"/>
                <a:cs typeface="Century Gothic"/>
              </a:rPr>
              <a:t>time</a:t>
            </a:r>
            <a:r>
              <a:rPr dirty="0" sz="2600" spc="-30">
                <a:latin typeface="Century Gothic"/>
                <a:cs typeface="Century Gothic"/>
              </a:rPr>
              <a:t> </a:t>
            </a:r>
            <a:r>
              <a:rPr dirty="0" sz="2600" spc="60">
                <a:latin typeface="Century Gothic"/>
                <a:cs typeface="Century Gothic"/>
              </a:rPr>
              <a:t>for</a:t>
            </a:r>
            <a:r>
              <a:rPr dirty="0" sz="2600" spc="-35">
                <a:latin typeface="Century Gothic"/>
                <a:cs typeface="Century Gothic"/>
              </a:rPr>
              <a:t> </a:t>
            </a:r>
            <a:r>
              <a:rPr dirty="0" sz="2600" spc="-140">
                <a:latin typeface="Century Gothic"/>
                <a:cs typeface="Century Gothic"/>
              </a:rPr>
              <a:t>each</a:t>
            </a:r>
            <a:r>
              <a:rPr dirty="0" sz="2600" spc="-30">
                <a:latin typeface="Century Gothic"/>
                <a:cs typeface="Century Gothic"/>
              </a:rPr>
              <a:t> </a:t>
            </a:r>
            <a:r>
              <a:rPr dirty="0" sz="2600">
                <a:latin typeface="Century Gothic"/>
                <a:cs typeface="Century Gothic"/>
              </a:rPr>
              <a:t>iteration</a:t>
            </a:r>
            <a:r>
              <a:rPr dirty="0" sz="2600" spc="-35">
                <a:latin typeface="Century Gothic"/>
                <a:cs typeface="Century Gothic"/>
              </a:rPr>
              <a:t> </a:t>
            </a:r>
            <a:r>
              <a:rPr dirty="0" sz="2600">
                <a:latin typeface="Century Gothic"/>
                <a:cs typeface="Century Gothic"/>
              </a:rPr>
              <a:t>of</a:t>
            </a:r>
            <a:r>
              <a:rPr dirty="0" sz="2600" spc="-30">
                <a:latin typeface="Century Gothic"/>
                <a:cs typeface="Century Gothic"/>
              </a:rPr>
              <a:t> </a:t>
            </a:r>
            <a:r>
              <a:rPr dirty="0" sz="2600">
                <a:latin typeface="Century Gothic"/>
                <a:cs typeface="Century Gothic"/>
              </a:rPr>
              <a:t>the</a:t>
            </a:r>
            <a:r>
              <a:rPr dirty="0" sz="2600" spc="-35">
                <a:latin typeface="Century Gothic"/>
                <a:cs typeface="Century Gothic"/>
              </a:rPr>
              <a:t> </a:t>
            </a:r>
            <a:r>
              <a:rPr dirty="0" sz="2600">
                <a:latin typeface="Century Gothic"/>
                <a:cs typeface="Century Gothic"/>
              </a:rPr>
              <a:t>"outer</a:t>
            </a:r>
            <a:r>
              <a:rPr dirty="0" sz="2600" spc="-30">
                <a:latin typeface="Century Gothic"/>
                <a:cs typeface="Century Gothic"/>
              </a:rPr>
              <a:t> </a:t>
            </a:r>
            <a:r>
              <a:rPr dirty="0" sz="2600" spc="-10">
                <a:latin typeface="Century Gothic"/>
                <a:cs typeface="Century Gothic"/>
              </a:rPr>
              <a:t>loop":</a:t>
            </a:r>
            <a:endParaRPr sz="2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326576"/>
            <a:ext cx="1409700" cy="180975"/>
          </a:xfrm>
          <a:custGeom>
            <a:avLst/>
            <a:gdLst/>
            <a:ahLst/>
            <a:cxnLst/>
            <a:rect l="l" t="t" r="r" b="b"/>
            <a:pathLst>
              <a:path w="1409700" h="180975">
                <a:moveTo>
                  <a:pt x="1409699" y="180646"/>
                </a:moveTo>
                <a:lnTo>
                  <a:pt x="0" y="180646"/>
                </a:lnTo>
                <a:lnTo>
                  <a:pt x="0" y="0"/>
                </a:lnTo>
                <a:lnTo>
                  <a:pt x="1409699" y="0"/>
                </a:lnTo>
                <a:lnTo>
                  <a:pt x="1409699" y="180646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6780316" y="-1"/>
            <a:ext cx="1508125" cy="6158865"/>
          </a:xfrm>
          <a:custGeom>
            <a:avLst/>
            <a:gdLst/>
            <a:ahLst/>
            <a:cxnLst/>
            <a:rect l="l" t="t" r="r" b="b"/>
            <a:pathLst>
              <a:path w="1508125" h="6158865">
                <a:moveTo>
                  <a:pt x="0" y="6158794"/>
                </a:moveTo>
                <a:lnTo>
                  <a:pt x="0" y="0"/>
                </a:lnTo>
                <a:lnTo>
                  <a:pt x="1507680" y="0"/>
                </a:lnTo>
                <a:lnTo>
                  <a:pt x="1507680" y="6158794"/>
                </a:lnTo>
                <a:lnTo>
                  <a:pt x="0" y="6158794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779158"/>
            <a:ext cx="13496924" cy="2724149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6773396" y="9258300"/>
            <a:ext cx="1515110" cy="1028700"/>
          </a:xfrm>
          <a:custGeom>
            <a:avLst/>
            <a:gdLst/>
            <a:ahLst/>
            <a:cxnLst/>
            <a:rect l="l" t="t" r="r" b="b"/>
            <a:pathLst>
              <a:path w="1515109" h="1028700">
                <a:moveTo>
                  <a:pt x="1514602" y="1028699"/>
                </a:moveTo>
                <a:lnTo>
                  <a:pt x="0" y="1028699"/>
                </a:lnTo>
                <a:lnTo>
                  <a:pt x="0" y="0"/>
                </a:lnTo>
                <a:lnTo>
                  <a:pt x="1514602" y="0"/>
                </a:lnTo>
                <a:lnTo>
                  <a:pt x="1514602" y="1028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740">
                <a:solidFill>
                  <a:srgbClr val="FFFFFF"/>
                </a:solidFill>
              </a:rPr>
              <a:t>THE</a:t>
            </a:r>
            <a:r>
              <a:rPr dirty="0" sz="5600" spc="-405">
                <a:solidFill>
                  <a:srgbClr val="FFFFFF"/>
                </a:solidFill>
              </a:rPr>
              <a:t> </a:t>
            </a:r>
            <a:r>
              <a:rPr dirty="0" sz="5600" spc="-640">
                <a:solidFill>
                  <a:srgbClr val="FFFFFF"/>
                </a:solidFill>
              </a:rPr>
              <a:t>PASS</a:t>
            </a:r>
            <a:r>
              <a:rPr dirty="0" sz="5600" spc="-400">
                <a:solidFill>
                  <a:srgbClr val="FFFFFF"/>
                </a:solidFill>
              </a:rPr>
              <a:t> </a:t>
            </a:r>
            <a:r>
              <a:rPr dirty="0" sz="5600" spc="-615">
                <a:solidFill>
                  <a:srgbClr val="FFFFFF"/>
                </a:solidFill>
              </a:rPr>
              <a:t>STATEMENT</a:t>
            </a:r>
            <a:endParaRPr sz="5600"/>
          </a:p>
        </p:txBody>
      </p:sp>
      <p:sp>
        <p:nvSpPr>
          <p:cNvPr id="7" name="object 7" descr=""/>
          <p:cNvSpPr txBox="1"/>
          <p:nvPr/>
        </p:nvSpPr>
        <p:spPr>
          <a:xfrm>
            <a:off x="1016000" y="2277936"/>
            <a:ext cx="11922125" cy="996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7499"/>
              </a:lnSpc>
              <a:spcBef>
                <a:spcPts val="100"/>
              </a:spcBef>
            </a:pPr>
            <a:r>
              <a:rPr dirty="0" sz="2500" spc="-35">
                <a:solidFill>
                  <a:srgbClr val="FF3131"/>
                </a:solidFill>
                <a:latin typeface="Verdana"/>
                <a:cs typeface="Verdana"/>
              </a:rPr>
              <a:t>for</a:t>
            </a:r>
            <a:r>
              <a:rPr dirty="0" sz="2500" spc="-140">
                <a:solidFill>
                  <a:srgbClr val="FF3131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FFFFFF"/>
                </a:solidFill>
                <a:latin typeface="Verdana"/>
                <a:cs typeface="Verdana"/>
              </a:rPr>
              <a:t>loops</a:t>
            </a:r>
            <a:r>
              <a:rPr dirty="0" sz="25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FFFFFF"/>
                </a:solidFill>
                <a:latin typeface="Verdana"/>
                <a:cs typeface="Verdana"/>
              </a:rPr>
              <a:t>cannot</a:t>
            </a:r>
            <a:r>
              <a:rPr dirty="0" sz="25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25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05">
                <a:solidFill>
                  <a:srgbClr val="FFFFFF"/>
                </a:solidFill>
                <a:latin typeface="Verdana"/>
                <a:cs typeface="Verdana"/>
              </a:rPr>
              <a:t>empty,</a:t>
            </a:r>
            <a:r>
              <a:rPr dirty="0" sz="25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85">
                <a:solidFill>
                  <a:srgbClr val="FFFFFF"/>
                </a:solidFill>
                <a:latin typeface="Verdana"/>
                <a:cs typeface="Verdana"/>
              </a:rPr>
              <a:t>but</a:t>
            </a:r>
            <a:r>
              <a:rPr dirty="0" sz="25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dirty="0" sz="25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65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dirty="0" sz="25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FF3131"/>
                </a:solidFill>
                <a:latin typeface="Verdana"/>
                <a:cs typeface="Verdana"/>
              </a:rPr>
              <a:t>for</a:t>
            </a:r>
            <a:r>
              <a:rPr dirty="0" sz="2500" spc="-135">
                <a:solidFill>
                  <a:srgbClr val="FF3131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FFFFFF"/>
                </a:solidFill>
                <a:latin typeface="Verdana"/>
                <a:cs typeface="Verdana"/>
              </a:rPr>
              <a:t>some</a:t>
            </a:r>
            <a:r>
              <a:rPr dirty="0" sz="25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0">
                <a:solidFill>
                  <a:srgbClr val="FFFFFF"/>
                </a:solidFill>
                <a:latin typeface="Verdana"/>
                <a:cs typeface="Verdana"/>
              </a:rPr>
              <a:t>reason</a:t>
            </a:r>
            <a:r>
              <a:rPr dirty="0" sz="25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95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dirty="0" sz="25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8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FF3131"/>
                </a:solidFill>
                <a:latin typeface="Verdana"/>
                <a:cs typeface="Verdana"/>
              </a:rPr>
              <a:t>for</a:t>
            </a:r>
            <a:r>
              <a:rPr dirty="0" sz="2500" spc="-135">
                <a:solidFill>
                  <a:srgbClr val="FF3131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FFFFFF"/>
                </a:solidFill>
                <a:latin typeface="Verdana"/>
                <a:cs typeface="Verdana"/>
              </a:rPr>
              <a:t>loop</a:t>
            </a:r>
            <a:r>
              <a:rPr dirty="0" sz="25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0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5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dirty="0" sz="2500" spc="-50">
                <a:solidFill>
                  <a:srgbClr val="FFFFFF"/>
                </a:solidFill>
                <a:latin typeface="Verdana"/>
                <a:cs typeface="Verdana"/>
              </a:rPr>
              <a:t>content,</a:t>
            </a:r>
            <a:r>
              <a:rPr dirty="0" sz="25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85">
                <a:solidFill>
                  <a:srgbClr val="FFFFFF"/>
                </a:solidFill>
                <a:latin typeface="Verdana"/>
                <a:cs typeface="Verdana"/>
              </a:rPr>
              <a:t>put</a:t>
            </a:r>
            <a:r>
              <a:rPr dirty="0" sz="25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4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5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6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5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FFFFFF"/>
                </a:solidFill>
                <a:latin typeface="Verdana"/>
                <a:cs typeface="Verdana"/>
              </a:rPr>
              <a:t>pass</a:t>
            </a:r>
            <a:r>
              <a:rPr dirty="0" sz="25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60">
                <a:solidFill>
                  <a:srgbClr val="FFFFFF"/>
                </a:solidFill>
                <a:latin typeface="Verdana"/>
                <a:cs typeface="Verdana"/>
              </a:rPr>
              <a:t>statement</a:t>
            </a:r>
            <a:r>
              <a:rPr dirty="0" sz="25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5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avoid</a:t>
            </a:r>
            <a:r>
              <a:rPr dirty="0" sz="25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55">
                <a:solidFill>
                  <a:srgbClr val="FFFFFF"/>
                </a:solidFill>
                <a:latin typeface="Verdana"/>
                <a:cs typeface="Verdana"/>
              </a:rPr>
              <a:t>getting</a:t>
            </a:r>
            <a:r>
              <a:rPr dirty="0" sz="25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2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dirty="0" sz="25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Verdana"/>
                <a:cs typeface="Verdana"/>
              </a:rPr>
              <a:t>error.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561340" cy="1036955"/>
            </a:xfrm>
            <a:custGeom>
              <a:avLst/>
              <a:gdLst/>
              <a:ahLst/>
              <a:cxnLst/>
              <a:rect l="l" t="t" r="r" b="b"/>
              <a:pathLst>
                <a:path w="561340" h="1036955">
                  <a:moveTo>
                    <a:pt x="137735" y="0"/>
                  </a:moveTo>
                  <a:lnTo>
                    <a:pt x="549984" y="363800"/>
                  </a:lnTo>
                  <a:lnTo>
                    <a:pt x="557903" y="374238"/>
                  </a:lnTo>
                  <a:lnTo>
                    <a:pt x="561087" y="386463"/>
                  </a:lnTo>
                  <a:lnTo>
                    <a:pt x="559442" y="398990"/>
                  </a:lnTo>
                  <a:lnTo>
                    <a:pt x="552877" y="410337"/>
                  </a:lnTo>
                  <a:lnTo>
                    <a:pt x="0" y="1036844"/>
                  </a:lnTo>
                  <a:lnTo>
                    <a:pt x="0" y="0"/>
                  </a:lnTo>
                  <a:lnTo>
                    <a:pt x="137735" y="0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417876"/>
              <a:ext cx="18288000" cy="9869170"/>
            </a:xfrm>
            <a:custGeom>
              <a:avLst/>
              <a:gdLst/>
              <a:ahLst/>
              <a:cxnLst/>
              <a:rect l="l" t="t" r="r" b="b"/>
              <a:pathLst>
                <a:path w="18288000" h="9869170">
                  <a:moveTo>
                    <a:pt x="0" y="9869122"/>
                  </a:moveTo>
                  <a:lnTo>
                    <a:pt x="18287999" y="9869122"/>
                  </a:lnTo>
                  <a:lnTo>
                    <a:pt x="18287999" y="0"/>
                  </a:lnTo>
                  <a:lnTo>
                    <a:pt x="0" y="0"/>
                  </a:lnTo>
                  <a:lnTo>
                    <a:pt x="0" y="9869122"/>
                  </a:lnTo>
                  <a:close/>
                </a:path>
              </a:pathLst>
            </a:custGeom>
            <a:solidFill>
              <a:srgbClr val="044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672134" y="9663501"/>
              <a:ext cx="1178560" cy="196215"/>
            </a:xfrm>
            <a:custGeom>
              <a:avLst/>
              <a:gdLst/>
              <a:ahLst/>
              <a:cxnLst/>
              <a:rect l="l" t="t" r="r" b="b"/>
              <a:pathLst>
                <a:path w="1178559" h="196215">
                  <a:moveTo>
                    <a:pt x="1162569" y="195804"/>
                  </a:moveTo>
                  <a:lnTo>
                    <a:pt x="1156403" y="195804"/>
                  </a:lnTo>
                  <a:lnTo>
                    <a:pt x="1151423" y="195804"/>
                  </a:lnTo>
                  <a:lnTo>
                    <a:pt x="1146680" y="194162"/>
                  </a:lnTo>
                  <a:lnTo>
                    <a:pt x="967389" y="49478"/>
                  </a:lnTo>
                  <a:lnTo>
                    <a:pt x="792131" y="190879"/>
                  </a:lnTo>
                  <a:lnTo>
                    <a:pt x="785528" y="194572"/>
                  </a:lnTo>
                  <a:lnTo>
                    <a:pt x="778257" y="195804"/>
                  </a:lnTo>
                  <a:lnTo>
                    <a:pt x="770987" y="194572"/>
                  </a:lnTo>
                  <a:lnTo>
                    <a:pt x="764384" y="190879"/>
                  </a:lnTo>
                  <a:lnTo>
                    <a:pt x="589125" y="49478"/>
                  </a:lnTo>
                  <a:lnTo>
                    <a:pt x="413867" y="190879"/>
                  </a:lnTo>
                  <a:lnTo>
                    <a:pt x="407263" y="194572"/>
                  </a:lnTo>
                  <a:lnTo>
                    <a:pt x="399993" y="195804"/>
                  </a:lnTo>
                  <a:lnTo>
                    <a:pt x="392723" y="194572"/>
                  </a:lnTo>
                  <a:lnTo>
                    <a:pt x="386120" y="190879"/>
                  </a:lnTo>
                  <a:lnTo>
                    <a:pt x="210861" y="49478"/>
                  </a:lnTo>
                  <a:lnTo>
                    <a:pt x="35603" y="190879"/>
                  </a:lnTo>
                  <a:lnTo>
                    <a:pt x="27851" y="194855"/>
                  </a:lnTo>
                  <a:lnTo>
                    <a:pt x="19476" y="195598"/>
                  </a:lnTo>
                  <a:lnTo>
                    <a:pt x="11457" y="193220"/>
                  </a:lnTo>
                  <a:lnTo>
                    <a:pt x="4772" y="187831"/>
                  </a:lnTo>
                  <a:lnTo>
                    <a:pt x="752" y="180166"/>
                  </a:lnTo>
                  <a:lnTo>
                    <a:pt x="0" y="171885"/>
                  </a:lnTo>
                  <a:lnTo>
                    <a:pt x="2404" y="163956"/>
                  </a:lnTo>
                  <a:lnTo>
                    <a:pt x="7855" y="157346"/>
                  </a:lnTo>
                  <a:lnTo>
                    <a:pt x="196869" y="4924"/>
                  </a:lnTo>
                  <a:lnTo>
                    <a:pt x="203472" y="1231"/>
                  </a:lnTo>
                  <a:lnTo>
                    <a:pt x="210742" y="0"/>
                  </a:lnTo>
                  <a:lnTo>
                    <a:pt x="218013" y="1231"/>
                  </a:lnTo>
                  <a:lnTo>
                    <a:pt x="224616" y="4924"/>
                  </a:lnTo>
                  <a:lnTo>
                    <a:pt x="399875" y="146325"/>
                  </a:lnTo>
                  <a:lnTo>
                    <a:pt x="575133" y="4924"/>
                  </a:lnTo>
                  <a:lnTo>
                    <a:pt x="581736" y="1231"/>
                  </a:lnTo>
                  <a:lnTo>
                    <a:pt x="589007" y="0"/>
                  </a:lnTo>
                  <a:lnTo>
                    <a:pt x="596277" y="1231"/>
                  </a:lnTo>
                  <a:lnTo>
                    <a:pt x="602880" y="4924"/>
                  </a:lnTo>
                  <a:lnTo>
                    <a:pt x="778139" y="146325"/>
                  </a:lnTo>
                  <a:lnTo>
                    <a:pt x="953397" y="4924"/>
                  </a:lnTo>
                  <a:lnTo>
                    <a:pt x="960001" y="1231"/>
                  </a:lnTo>
                  <a:lnTo>
                    <a:pt x="967271" y="0"/>
                  </a:lnTo>
                  <a:lnTo>
                    <a:pt x="974541" y="1231"/>
                  </a:lnTo>
                  <a:lnTo>
                    <a:pt x="981145" y="4924"/>
                  </a:lnTo>
                  <a:lnTo>
                    <a:pt x="1170158" y="157346"/>
                  </a:lnTo>
                  <a:lnTo>
                    <a:pt x="1175709" y="163956"/>
                  </a:lnTo>
                  <a:lnTo>
                    <a:pt x="1178103" y="171885"/>
                  </a:lnTo>
                  <a:lnTo>
                    <a:pt x="1177295" y="180166"/>
                  </a:lnTo>
                  <a:lnTo>
                    <a:pt x="1173241" y="187831"/>
                  </a:lnTo>
                  <a:lnTo>
                    <a:pt x="1168972" y="192990"/>
                  </a:lnTo>
                  <a:lnTo>
                    <a:pt x="1162569" y="1958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6672134" y="9461719"/>
              <a:ext cx="1178560" cy="196215"/>
            </a:xfrm>
            <a:custGeom>
              <a:avLst/>
              <a:gdLst/>
              <a:ahLst/>
              <a:cxnLst/>
              <a:rect l="l" t="t" r="r" b="b"/>
              <a:pathLst>
                <a:path w="1178559" h="196215">
                  <a:moveTo>
                    <a:pt x="1162569" y="195804"/>
                  </a:moveTo>
                  <a:lnTo>
                    <a:pt x="1156403" y="195804"/>
                  </a:lnTo>
                  <a:lnTo>
                    <a:pt x="1151423" y="195804"/>
                  </a:lnTo>
                  <a:lnTo>
                    <a:pt x="1146680" y="194162"/>
                  </a:lnTo>
                  <a:lnTo>
                    <a:pt x="967389" y="49478"/>
                  </a:lnTo>
                  <a:lnTo>
                    <a:pt x="792131" y="190879"/>
                  </a:lnTo>
                  <a:lnTo>
                    <a:pt x="785528" y="194572"/>
                  </a:lnTo>
                  <a:lnTo>
                    <a:pt x="778257" y="195804"/>
                  </a:lnTo>
                  <a:lnTo>
                    <a:pt x="770987" y="194572"/>
                  </a:lnTo>
                  <a:lnTo>
                    <a:pt x="764384" y="190879"/>
                  </a:lnTo>
                  <a:lnTo>
                    <a:pt x="589125" y="49478"/>
                  </a:lnTo>
                  <a:lnTo>
                    <a:pt x="413867" y="190879"/>
                  </a:lnTo>
                  <a:lnTo>
                    <a:pt x="407263" y="194572"/>
                  </a:lnTo>
                  <a:lnTo>
                    <a:pt x="399993" y="195804"/>
                  </a:lnTo>
                  <a:lnTo>
                    <a:pt x="392723" y="194572"/>
                  </a:lnTo>
                  <a:lnTo>
                    <a:pt x="386120" y="190879"/>
                  </a:lnTo>
                  <a:lnTo>
                    <a:pt x="210861" y="49478"/>
                  </a:lnTo>
                  <a:lnTo>
                    <a:pt x="35603" y="190879"/>
                  </a:lnTo>
                  <a:lnTo>
                    <a:pt x="27851" y="194855"/>
                  </a:lnTo>
                  <a:lnTo>
                    <a:pt x="19476" y="195598"/>
                  </a:lnTo>
                  <a:lnTo>
                    <a:pt x="11457" y="193220"/>
                  </a:lnTo>
                  <a:lnTo>
                    <a:pt x="4772" y="187831"/>
                  </a:lnTo>
                  <a:lnTo>
                    <a:pt x="752" y="180166"/>
                  </a:lnTo>
                  <a:lnTo>
                    <a:pt x="0" y="171885"/>
                  </a:lnTo>
                  <a:lnTo>
                    <a:pt x="2404" y="163956"/>
                  </a:lnTo>
                  <a:lnTo>
                    <a:pt x="7855" y="157346"/>
                  </a:lnTo>
                  <a:lnTo>
                    <a:pt x="196869" y="4924"/>
                  </a:lnTo>
                  <a:lnTo>
                    <a:pt x="203472" y="1231"/>
                  </a:lnTo>
                  <a:lnTo>
                    <a:pt x="210742" y="0"/>
                  </a:lnTo>
                  <a:lnTo>
                    <a:pt x="218013" y="1231"/>
                  </a:lnTo>
                  <a:lnTo>
                    <a:pt x="224616" y="4924"/>
                  </a:lnTo>
                  <a:lnTo>
                    <a:pt x="399875" y="146325"/>
                  </a:lnTo>
                  <a:lnTo>
                    <a:pt x="575133" y="4924"/>
                  </a:lnTo>
                  <a:lnTo>
                    <a:pt x="581736" y="1231"/>
                  </a:lnTo>
                  <a:lnTo>
                    <a:pt x="589007" y="0"/>
                  </a:lnTo>
                  <a:lnTo>
                    <a:pt x="596277" y="1231"/>
                  </a:lnTo>
                  <a:lnTo>
                    <a:pt x="602880" y="4924"/>
                  </a:lnTo>
                  <a:lnTo>
                    <a:pt x="778139" y="146325"/>
                  </a:lnTo>
                  <a:lnTo>
                    <a:pt x="953397" y="4924"/>
                  </a:lnTo>
                  <a:lnTo>
                    <a:pt x="960001" y="1231"/>
                  </a:lnTo>
                  <a:lnTo>
                    <a:pt x="967271" y="0"/>
                  </a:lnTo>
                  <a:lnTo>
                    <a:pt x="974541" y="1231"/>
                  </a:lnTo>
                  <a:lnTo>
                    <a:pt x="981145" y="4924"/>
                  </a:lnTo>
                  <a:lnTo>
                    <a:pt x="1170158" y="157346"/>
                  </a:lnTo>
                  <a:lnTo>
                    <a:pt x="1175709" y="163956"/>
                  </a:lnTo>
                  <a:lnTo>
                    <a:pt x="1178103" y="171885"/>
                  </a:lnTo>
                  <a:lnTo>
                    <a:pt x="1177295" y="180166"/>
                  </a:lnTo>
                  <a:lnTo>
                    <a:pt x="1173241" y="187831"/>
                  </a:lnTo>
                  <a:lnTo>
                    <a:pt x="1168972" y="192990"/>
                  </a:lnTo>
                  <a:lnTo>
                    <a:pt x="1162569" y="195804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672134" y="9259941"/>
              <a:ext cx="1178560" cy="196215"/>
            </a:xfrm>
            <a:custGeom>
              <a:avLst/>
              <a:gdLst/>
              <a:ahLst/>
              <a:cxnLst/>
              <a:rect l="l" t="t" r="r" b="b"/>
              <a:pathLst>
                <a:path w="1178559" h="196215">
                  <a:moveTo>
                    <a:pt x="1162569" y="195804"/>
                  </a:moveTo>
                  <a:lnTo>
                    <a:pt x="1156403" y="195804"/>
                  </a:lnTo>
                  <a:lnTo>
                    <a:pt x="1151423" y="195804"/>
                  </a:lnTo>
                  <a:lnTo>
                    <a:pt x="1146680" y="194162"/>
                  </a:lnTo>
                  <a:lnTo>
                    <a:pt x="967389" y="49478"/>
                  </a:lnTo>
                  <a:lnTo>
                    <a:pt x="792131" y="190879"/>
                  </a:lnTo>
                  <a:lnTo>
                    <a:pt x="785528" y="194572"/>
                  </a:lnTo>
                  <a:lnTo>
                    <a:pt x="778257" y="195804"/>
                  </a:lnTo>
                  <a:lnTo>
                    <a:pt x="770987" y="194572"/>
                  </a:lnTo>
                  <a:lnTo>
                    <a:pt x="764384" y="190879"/>
                  </a:lnTo>
                  <a:lnTo>
                    <a:pt x="589125" y="49478"/>
                  </a:lnTo>
                  <a:lnTo>
                    <a:pt x="413867" y="190879"/>
                  </a:lnTo>
                  <a:lnTo>
                    <a:pt x="407263" y="194572"/>
                  </a:lnTo>
                  <a:lnTo>
                    <a:pt x="399993" y="195804"/>
                  </a:lnTo>
                  <a:lnTo>
                    <a:pt x="392723" y="194572"/>
                  </a:lnTo>
                  <a:lnTo>
                    <a:pt x="386120" y="190879"/>
                  </a:lnTo>
                  <a:lnTo>
                    <a:pt x="210861" y="49478"/>
                  </a:lnTo>
                  <a:lnTo>
                    <a:pt x="35603" y="190879"/>
                  </a:lnTo>
                  <a:lnTo>
                    <a:pt x="27851" y="194855"/>
                  </a:lnTo>
                  <a:lnTo>
                    <a:pt x="19476" y="195598"/>
                  </a:lnTo>
                  <a:lnTo>
                    <a:pt x="11457" y="193220"/>
                  </a:lnTo>
                  <a:lnTo>
                    <a:pt x="4772" y="187831"/>
                  </a:lnTo>
                  <a:lnTo>
                    <a:pt x="752" y="180166"/>
                  </a:lnTo>
                  <a:lnTo>
                    <a:pt x="0" y="171885"/>
                  </a:lnTo>
                  <a:lnTo>
                    <a:pt x="2404" y="163956"/>
                  </a:lnTo>
                  <a:lnTo>
                    <a:pt x="7855" y="157346"/>
                  </a:lnTo>
                  <a:lnTo>
                    <a:pt x="196869" y="4924"/>
                  </a:lnTo>
                  <a:lnTo>
                    <a:pt x="203472" y="1231"/>
                  </a:lnTo>
                  <a:lnTo>
                    <a:pt x="210742" y="0"/>
                  </a:lnTo>
                  <a:lnTo>
                    <a:pt x="218013" y="1231"/>
                  </a:lnTo>
                  <a:lnTo>
                    <a:pt x="224616" y="4924"/>
                  </a:lnTo>
                  <a:lnTo>
                    <a:pt x="399875" y="146325"/>
                  </a:lnTo>
                  <a:lnTo>
                    <a:pt x="575133" y="4924"/>
                  </a:lnTo>
                  <a:lnTo>
                    <a:pt x="581736" y="1231"/>
                  </a:lnTo>
                  <a:lnTo>
                    <a:pt x="589007" y="0"/>
                  </a:lnTo>
                  <a:lnTo>
                    <a:pt x="596277" y="1231"/>
                  </a:lnTo>
                  <a:lnTo>
                    <a:pt x="602880" y="4924"/>
                  </a:lnTo>
                  <a:lnTo>
                    <a:pt x="778139" y="146325"/>
                  </a:lnTo>
                  <a:lnTo>
                    <a:pt x="953397" y="4924"/>
                  </a:lnTo>
                  <a:lnTo>
                    <a:pt x="960001" y="1231"/>
                  </a:lnTo>
                  <a:lnTo>
                    <a:pt x="967271" y="0"/>
                  </a:lnTo>
                  <a:lnTo>
                    <a:pt x="974541" y="1231"/>
                  </a:lnTo>
                  <a:lnTo>
                    <a:pt x="981145" y="4924"/>
                  </a:lnTo>
                  <a:lnTo>
                    <a:pt x="1170158" y="157346"/>
                  </a:lnTo>
                  <a:lnTo>
                    <a:pt x="1175709" y="163956"/>
                  </a:lnTo>
                  <a:lnTo>
                    <a:pt x="1178103" y="171885"/>
                  </a:lnTo>
                  <a:lnTo>
                    <a:pt x="1177295" y="180166"/>
                  </a:lnTo>
                  <a:lnTo>
                    <a:pt x="1173241" y="187831"/>
                  </a:lnTo>
                  <a:lnTo>
                    <a:pt x="1168972" y="192990"/>
                  </a:lnTo>
                  <a:lnTo>
                    <a:pt x="1162569" y="1958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699" y="1028700"/>
              <a:ext cx="15640049" cy="85248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442942"/>
            <a:ext cx="1329690" cy="3844290"/>
          </a:xfrm>
          <a:custGeom>
            <a:avLst/>
            <a:gdLst/>
            <a:ahLst/>
            <a:cxnLst/>
            <a:rect l="l" t="t" r="r" b="b"/>
            <a:pathLst>
              <a:path w="1329690" h="3844290">
                <a:moveTo>
                  <a:pt x="0" y="0"/>
                </a:moveTo>
                <a:lnTo>
                  <a:pt x="1282043" y="0"/>
                </a:lnTo>
                <a:lnTo>
                  <a:pt x="1300540" y="3718"/>
                </a:lnTo>
                <a:lnTo>
                  <a:pt x="1315626" y="13866"/>
                </a:lnTo>
                <a:lnTo>
                  <a:pt x="1325787" y="28933"/>
                </a:lnTo>
                <a:lnTo>
                  <a:pt x="1329510" y="47408"/>
                </a:lnTo>
                <a:lnTo>
                  <a:pt x="1329510" y="3844057"/>
                </a:lnTo>
                <a:lnTo>
                  <a:pt x="0" y="3844057"/>
                </a:lnTo>
                <a:lnTo>
                  <a:pt x="0" y="0"/>
                </a:lnTo>
                <a:close/>
              </a:path>
            </a:pathLst>
          </a:custGeom>
          <a:solidFill>
            <a:srgbClr val="044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4998713" y="8529815"/>
            <a:ext cx="3290570" cy="590550"/>
          </a:xfrm>
          <a:custGeom>
            <a:avLst/>
            <a:gdLst/>
            <a:ahLst/>
            <a:cxnLst/>
            <a:rect l="l" t="t" r="r" b="b"/>
            <a:pathLst>
              <a:path w="3290569" h="590550">
                <a:moveTo>
                  <a:pt x="3290316" y="0"/>
                </a:moveTo>
                <a:lnTo>
                  <a:pt x="949642" y="0"/>
                </a:lnTo>
                <a:lnTo>
                  <a:pt x="949642" y="787"/>
                </a:lnTo>
                <a:lnTo>
                  <a:pt x="949642" y="13436"/>
                </a:lnTo>
                <a:lnTo>
                  <a:pt x="949642" y="576897"/>
                </a:lnTo>
                <a:lnTo>
                  <a:pt x="13563" y="576897"/>
                </a:lnTo>
                <a:lnTo>
                  <a:pt x="12611" y="575945"/>
                </a:lnTo>
                <a:lnTo>
                  <a:pt x="12611" y="14376"/>
                </a:lnTo>
                <a:lnTo>
                  <a:pt x="13563" y="13436"/>
                </a:lnTo>
                <a:lnTo>
                  <a:pt x="949642" y="13436"/>
                </a:lnTo>
                <a:lnTo>
                  <a:pt x="949642" y="787"/>
                </a:lnTo>
                <a:lnTo>
                  <a:pt x="6604" y="787"/>
                </a:lnTo>
                <a:lnTo>
                  <a:pt x="0" y="7404"/>
                </a:lnTo>
                <a:lnTo>
                  <a:pt x="0" y="582917"/>
                </a:lnTo>
                <a:lnTo>
                  <a:pt x="6604" y="589534"/>
                </a:lnTo>
                <a:lnTo>
                  <a:pt x="949642" y="589534"/>
                </a:lnTo>
                <a:lnTo>
                  <a:pt x="949642" y="590550"/>
                </a:lnTo>
                <a:lnTo>
                  <a:pt x="3290316" y="590550"/>
                </a:lnTo>
                <a:lnTo>
                  <a:pt x="3290316" y="0"/>
                </a:lnTo>
                <a:close/>
              </a:path>
            </a:pathLst>
          </a:custGeom>
          <a:solidFill>
            <a:srgbClr val="044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2652657" y="0"/>
            <a:ext cx="2552700" cy="2522855"/>
          </a:xfrm>
          <a:custGeom>
            <a:avLst/>
            <a:gdLst/>
            <a:ahLst/>
            <a:cxnLst/>
            <a:rect l="l" t="t" r="r" b="b"/>
            <a:pathLst>
              <a:path w="2552700" h="2522855">
                <a:moveTo>
                  <a:pt x="2552698" y="0"/>
                </a:moveTo>
                <a:lnTo>
                  <a:pt x="2552698" y="2495258"/>
                </a:lnTo>
                <a:lnTo>
                  <a:pt x="2550545" y="2505976"/>
                </a:lnTo>
                <a:lnTo>
                  <a:pt x="2544670" y="2514716"/>
                </a:lnTo>
                <a:lnTo>
                  <a:pt x="2535946" y="2520604"/>
                </a:lnTo>
                <a:lnTo>
                  <a:pt x="2525250" y="2522761"/>
                </a:lnTo>
                <a:lnTo>
                  <a:pt x="27447" y="2522761"/>
                </a:lnTo>
                <a:lnTo>
                  <a:pt x="16750" y="2520604"/>
                </a:lnTo>
                <a:lnTo>
                  <a:pt x="8027" y="2514716"/>
                </a:lnTo>
                <a:lnTo>
                  <a:pt x="2151" y="2505976"/>
                </a:lnTo>
                <a:lnTo>
                  <a:pt x="0" y="2495264"/>
                </a:lnTo>
                <a:lnTo>
                  <a:pt x="0" y="0"/>
                </a:lnTo>
                <a:lnTo>
                  <a:pt x="2552698" y="0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6011259" y="9669083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9" y="247068"/>
                </a:lnTo>
                <a:lnTo>
                  <a:pt x="37666" y="219508"/>
                </a:lnTo>
                <a:lnTo>
                  <a:pt x="10106" y="178635"/>
                </a:lnTo>
                <a:lnTo>
                  <a:pt x="0" y="128587"/>
                </a:lnTo>
                <a:lnTo>
                  <a:pt x="10106" y="78539"/>
                </a:lnTo>
                <a:lnTo>
                  <a:pt x="37666" y="37666"/>
                </a:lnTo>
                <a:lnTo>
                  <a:pt x="78539" y="10106"/>
                </a:lnTo>
                <a:lnTo>
                  <a:pt x="128587" y="0"/>
                </a:lnTo>
                <a:lnTo>
                  <a:pt x="178635" y="10106"/>
                </a:lnTo>
                <a:lnTo>
                  <a:pt x="219508" y="37666"/>
                </a:lnTo>
                <a:lnTo>
                  <a:pt x="247068" y="78539"/>
                </a:lnTo>
                <a:lnTo>
                  <a:pt x="257174" y="128587"/>
                </a:lnTo>
                <a:lnTo>
                  <a:pt x="247068" y="178635"/>
                </a:lnTo>
                <a:lnTo>
                  <a:pt x="219508" y="219508"/>
                </a:lnTo>
                <a:lnTo>
                  <a:pt x="178635" y="247068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7062693" y="9669083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174"/>
                </a:moveTo>
                <a:lnTo>
                  <a:pt x="78539" y="247068"/>
                </a:lnTo>
                <a:lnTo>
                  <a:pt x="37666" y="219508"/>
                </a:lnTo>
                <a:lnTo>
                  <a:pt x="10106" y="178635"/>
                </a:lnTo>
                <a:lnTo>
                  <a:pt x="0" y="128587"/>
                </a:lnTo>
                <a:lnTo>
                  <a:pt x="10106" y="78539"/>
                </a:lnTo>
                <a:lnTo>
                  <a:pt x="37666" y="37666"/>
                </a:lnTo>
                <a:lnTo>
                  <a:pt x="78539" y="10106"/>
                </a:lnTo>
                <a:lnTo>
                  <a:pt x="128587" y="0"/>
                </a:lnTo>
                <a:lnTo>
                  <a:pt x="178635" y="10106"/>
                </a:lnTo>
                <a:lnTo>
                  <a:pt x="219508" y="37666"/>
                </a:lnTo>
                <a:lnTo>
                  <a:pt x="247068" y="78539"/>
                </a:lnTo>
                <a:lnTo>
                  <a:pt x="257174" y="128587"/>
                </a:lnTo>
                <a:lnTo>
                  <a:pt x="247068" y="178635"/>
                </a:lnTo>
                <a:lnTo>
                  <a:pt x="219508" y="219508"/>
                </a:lnTo>
                <a:lnTo>
                  <a:pt x="178635" y="247068"/>
                </a:lnTo>
                <a:lnTo>
                  <a:pt x="128587" y="257174"/>
                </a:lnTo>
                <a:close/>
              </a:path>
            </a:pathLst>
          </a:custGeom>
          <a:solidFill>
            <a:srgbClr val="044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7564755" y="9669205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28587" y="257053"/>
                </a:moveTo>
                <a:lnTo>
                  <a:pt x="78551" y="246960"/>
                </a:lnTo>
                <a:lnTo>
                  <a:pt x="37676" y="219422"/>
                </a:lnTo>
                <a:lnTo>
                  <a:pt x="10110" y="178553"/>
                </a:lnTo>
                <a:lnTo>
                  <a:pt x="0" y="128465"/>
                </a:lnTo>
                <a:lnTo>
                  <a:pt x="10093" y="78449"/>
                </a:lnTo>
                <a:lnTo>
                  <a:pt x="37631" y="37616"/>
                </a:lnTo>
                <a:lnTo>
                  <a:pt x="78500" y="10091"/>
                </a:lnTo>
                <a:lnTo>
                  <a:pt x="128587" y="0"/>
                </a:lnTo>
                <a:lnTo>
                  <a:pt x="178674" y="10023"/>
                </a:lnTo>
                <a:lnTo>
                  <a:pt x="219543" y="37524"/>
                </a:lnTo>
                <a:lnTo>
                  <a:pt x="247081" y="78380"/>
                </a:lnTo>
                <a:lnTo>
                  <a:pt x="257174" y="128465"/>
                </a:lnTo>
                <a:lnTo>
                  <a:pt x="247081" y="178501"/>
                </a:lnTo>
                <a:lnTo>
                  <a:pt x="219543" y="219376"/>
                </a:lnTo>
                <a:lnTo>
                  <a:pt x="178674" y="246942"/>
                </a:lnTo>
                <a:lnTo>
                  <a:pt x="128587" y="257053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6546817" y="9669884"/>
            <a:ext cx="260350" cy="255904"/>
          </a:xfrm>
          <a:custGeom>
            <a:avLst/>
            <a:gdLst/>
            <a:ahLst/>
            <a:cxnLst/>
            <a:rect l="l" t="t" r="r" b="b"/>
            <a:pathLst>
              <a:path w="260350" h="255904">
                <a:moveTo>
                  <a:pt x="130068" y="255574"/>
                </a:moveTo>
                <a:lnTo>
                  <a:pt x="92311" y="250073"/>
                </a:lnTo>
                <a:lnTo>
                  <a:pt x="50705" y="229376"/>
                </a:lnTo>
                <a:lnTo>
                  <a:pt x="17175" y="191805"/>
                </a:lnTo>
                <a:lnTo>
                  <a:pt x="833" y="144487"/>
                </a:lnTo>
                <a:lnTo>
                  <a:pt x="0" y="136177"/>
                </a:lnTo>
                <a:lnTo>
                  <a:pt x="0" y="119396"/>
                </a:lnTo>
                <a:lnTo>
                  <a:pt x="13169" y="71133"/>
                </a:lnTo>
                <a:lnTo>
                  <a:pt x="44135" y="31494"/>
                </a:lnTo>
                <a:lnTo>
                  <a:pt x="80293" y="9727"/>
                </a:lnTo>
                <a:lnTo>
                  <a:pt x="117319" y="613"/>
                </a:lnTo>
                <a:lnTo>
                  <a:pt x="130068" y="0"/>
                </a:lnTo>
                <a:lnTo>
                  <a:pt x="136458" y="153"/>
                </a:lnTo>
                <a:lnTo>
                  <a:pt x="173880" y="7466"/>
                </a:lnTo>
                <a:lnTo>
                  <a:pt x="209432" y="26197"/>
                </a:lnTo>
                <a:lnTo>
                  <a:pt x="242961" y="63768"/>
                </a:lnTo>
                <a:lnTo>
                  <a:pt x="259304" y="111086"/>
                </a:lnTo>
                <a:lnTo>
                  <a:pt x="260137" y="127787"/>
                </a:lnTo>
                <a:lnTo>
                  <a:pt x="260137" y="136177"/>
                </a:lnTo>
                <a:lnTo>
                  <a:pt x="246968" y="184441"/>
                </a:lnTo>
                <a:lnTo>
                  <a:pt x="216002" y="224079"/>
                </a:lnTo>
                <a:lnTo>
                  <a:pt x="179843" y="245847"/>
                </a:lnTo>
                <a:lnTo>
                  <a:pt x="142817" y="254960"/>
                </a:lnTo>
                <a:lnTo>
                  <a:pt x="130068" y="255574"/>
                </a:lnTo>
                <a:close/>
              </a:path>
            </a:pathLst>
          </a:custGeom>
          <a:solidFill>
            <a:srgbClr val="1B203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8367" y="4804409"/>
            <a:ext cx="13496924" cy="357187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7213" rIns="0" bIns="0" rtlCol="0" vert="horz">
            <a:spAutoFit/>
          </a:bodyPr>
          <a:lstStyle/>
          <a:p>
            <a:pPr marL="740410">
              <a:lnSpc>
                <a:spcPct val="100000"/>
              </a:lnSpc>
              <a:spcBef>
                <a:spcPts val="100"/>
              </a:spcBef>
            </a:pPr>
            <a:r>
              <a:rPr dirty="0" sz="5600" spc="-440"/>
              <a:t>PYTHON</a:t>
            </a:r>
            <a:r>
              <a:rPr dirty="0" sz="5600" spc="-409"/>
              <a:t> </a:t>
            </a:r>
            <a:r>
              <a:rPr dirty="0" sz="5600" spc="-520"/>
              <a:t>FOR</a:t>
            </a:r>
            <a:r>
              <a:rPr dirty="0" sz="5600" spc="-405"/>
              <a:t> </a:t>
            </a:r>
            <a:r>
              <a:rPr dirty="0" sz="5600" spc="-490"/>
              <a:t>LOOPS</a:t>
            </a:r>
            <a:endParaRPr sz="5600"/>
          </a:p>
        </p:txBody>
      </p:sp>
      <p:sp>
        <p:nvSpPr>
          <p:cNvPr id="11" name="object 1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8255">
              <a:lnSpc>
                <a:spcPct val="113599"/>
              </a:lnSpc>
              <a:spcBef>
                <a:spcPts val="100"/>
              </a:spcBef>
              <a:tabLst>
                <a:tab pos="323850" algn="l"/>
                <a:tab pos="861060" algn="l"/>
                <a:tab pos="1616075" algn="l"/>
                <a:tab pos="1988185" algn="l"/>
                <a:tab pos="2803525" algn="l"/>
                <a:tab pos="3340100" algn="l"/>
                <a:tab pos="4703445" algn="l"/>
                <a:tab pos="5452110" algn="l"/>
                <a:tab pos="5739130" algn="l"/>
                <a:tab pos="7253605" algn="l"/>
                <a:tab pos="8074659" algn="l"/>
                <a:tab pos="8447405" algn="l"/>
                <a:tab pos="9413240" algn="l"/>
                <a:tab pos="9700260" algn="l"/>
                <a:tab pos="10363835" algn="l"/>
                <a:tab pos="10650855" algn="l"/>
                <a:tab pos="11586845" algn="l"/>
                <a:tab pos="11873865" algn="l"/>
                <a:tab pos="13541375" algn="l"/>
              </a:tabLst>
            </a:pPr>
            <a:r>
              <a:rPr dirty="0" spc="-50"/>
              <a:t>A</a:t>
            </a:r>
            <a:r>
              <a:rPr dirty="0"/>
              <a:t>	</a:t>
            </a:r>
            <a:r>
              <a:rPr dirty="0" spc="95">
                <a:solidFill>
                  <a:srgbClr val="FF3131"/>
                </a:solidFill>
              </a:rPr>
              <a:t>for</a:t>
            </a:r>
            <a:r>
              <a:rPr dirty="0">
                <a:solidFill>
                  <a:srgbClr val="FF3131"/>
                </a:solidFill>
              </a:rPr>
              <a:t>	</a:t>
            </a:r>
            <a:r>
              <a:rPr dirty="0" spc="114"/>
              <a:t>loop</a:t>
            </a:r>
            <a:r>
              <a:rPr dirty="0"/>
              <a:t>	</a:t>
            </a:r>
            <a:r>
              <a:rPr dirty="0" spc="65"/>
              <a:t>is</a:t>
            </a:r>
            <a:r>
              <a:rPr dirty="0"/>
              <a:t>	</a:t>
            </a:r>
            <a:r>
              <a:rPr dirty="0" spc="114"/>
              <a:t>used</a:t>
            </a:r>
            <a:r>
              <a:rPr dirty="0"/>
              <a:t>	</a:t>
            </a:r>
            <a:r>
              <a:rPr dirty="0" spc="95"/>
              <a:t>for</a:t>
            </a:r>
            <a:r>
              <a:rPr dirty="0"/>
              <a:t>	</a:t>
            </a:r>
            <a:r>
              <a:rPr dirty="0" spc="-10"/>
              <a:t>i</a:t>
            </a:r>
            <a:r>
              <a:rPr dirty="0" spc="-345"/>
              <a:t> </a:t>
            </a:r>
            <a:r>
              <a:rPr dirty="0" spc="155"/>
              <a:t>terating</a:t>
            </a:r>
            <a:r>
              <a:rPr dirty="0"/>
              <a:t>	</a:t>
            </a:r>
            <a:r>
              <a:rPr dirty="0" spc="114"/>
              <a:t>over</a:t>
            </a:r>
            <a:r>
              <a:rPr dirty="0"/>
              <a:t>	</a:t>
            </a:r>
            <a:r>
              <a:rPr dirty="0" spc="-50"/>
              <a:t>a</a:t>
            </a:r>
            <a:r>
              <a:rPr dirty="0"/>
              <a:t>	</a:t>
            </a:r>
            <a:r>
              <a:rPr dirty="0" spc="150"/>
              <a:t>sequence</a:t>
            </a:r>
            <a:r>
              <a:rPr dirty="0"/>
              <a:t>	</a:t>
            </a:r>
            <a:r>
              <a:rPr dirty="0" spc="-10"/>
              <a:t>(</a:t>
            </a:r>
            <a:r>
              <a:rPr dirty="0" spc="-345"/>
              <a:t> </a:t>
            </a:r>
            <a:r>
              <a:rPr dirty="0" spc="120"/>
              <a:t>that</a:t>
            </a:r>
            <a:r>
              <a:rPr dirty="0"/>
              <a:t>	</a:t>
            </a:r>
            <a:r>
              <a:rPr dirty="0" spc="65"/>
              <a:t>is</a:t>
            </a:r>
            <a:r>
              <a:rPr dirty="0"/>
              <a:t>	</a:t>
            </a:r>
            <a:r>
              <a:rPr dirty="0" spc="145"/>
              <a:t>either</a:t>
            </a:r>
            <a:r>
              <a:rPr dirty="0"/>
              <a:t>	</a:t>
            </a:r>
            <a:r>
              <a:rPr dirty="0" spc="-50"/>
              <a:t>a</a:t>
            </a:r>
            <a:r>
              <a:rPr dirty="0"/>
              <a:t>	</a:t>
            </a:r>
            <a:r>
              <a:rPr dirty="0" spc="-10"/>
              <a:t>l</a:t>
            </a:r>
            <a:r>
              <a:rPr dirty="0" spc="-345"/>
              <a:t> </a:t>
            </a:r>
            <a:r>
              <a:rPr dirty="0" spc="120"/>
              <a:t>ist,</a:t>
            </a:r>
            <a:r>
              <a:rPr dirty="0"/>
              <a:t>	</a:t>
            </a:r>
            <a:r>
              <a:rPr dirty="0" spc="-50"/>
              <a:t>a</a:t>
            </a:r>
            <a:r>
              <a:rPr dirty="0"/>
              <a:t>	</a:t>
            </a:r>
            <a:r>
              <a:rPr dirty="0" spc="145"/>
              <a:t>tuple,</a:t>
            </a:r>
            <a:r>
              <a:rPr dirty="0"/>
              <a:t>	</a:t>
            </a:r>
            <a:r>
              <a:rPr dirty="0" spc="-50"/>
              <a:t>a</a:t>
            </a:r>
            <a:r>
              <a:rPr dirty="0"/>
              <a:t>	</a:t>
            </a:r>
            <a:r>
              <a:rPr dirty="0" spc="160"/>
              <a:t>dictionary,</a:t>
            </a:r>
            <a:r>
              <a:rPr dirty="0"/>
              <a:t>	</a:t>
            </a:r>
            <a:r>
              <a:rPr dirty="0" spc="-50"/>
              <a:t>a </a:t>
            </a:r>
            <a:r>
              <a:rPr dirty="0" spc="140"/>
              <a:t>set,</a:t>
            </a:r>
            <a:r>
              <a:rPr dirty="0" spc="395"/>
              <a:t> </a:t>
            </a:r>
            <a:r>
              <a:rPr dirty="0" spc="90"/>
              <a:t>or</a:t>
            </a:r>
            <a:r>
              <a:rPr dirty="0" spc="400"/>
              <a:t> </a:t>
            </a:r>
            <a:r>
              <a:rPr dirty="0"/>
              <a:t>a</a:t>
            </a:r>
            <a:r>
              <a:rPr dirty="0" spc="395"/>
              <a:t> </a:t>
            </a:r>
            <a:r>
              <a:rPr dirty="0" spc="155"/>
              <a:t>string).</a:t>
            </a:r>
          </a:p>
          <a:p>
            <a:pPr marL="12700" marR="5080">
              <a:lnSpc>
                <a:spcPct val="113599"/>
              </a:lnSpc>
              <a:tabLst>
                <a:tab pos="774065" algn="l"/>
                <a:tab pos="1163955" algn="l"/>
                <a:tab pos="1897380" algn="l"/>
                <a:tab pos="2552065" algn="l"/>
                <a:tab pos="3148330" algn="l"/>
                <a:tab pos="3703320" algn="l"/>
                <a:tab pos="5051425" algn="l"/>
                <a:tab pos="5451475" algn="l"/>
                <a:tab pos="6353175" algn="l"/>
                <a:tab pos="8442325" algn="l"/>
                <a:tab pos="10164445" algn="l"/>
                <a:tab pos="10831195" algn="l"/>
                <a:tab pos="11835130" algn="l"/>
                <a:tab pos="12710795" algn="l"/>
                <a:tab pos="13365480" algn="l"/>
              </a:tabLst>
            </a:pPr>
            <a:r>
              <a:rPr dirty="0" spc="114"/>
              <a:t>This</a:t>
            </a:r>
            <a:r>
              <a:rPr dirty="0"/>
              <a:t>	</a:t>
            </a:r>
            <a:r>
              <a:rPr dirty="0" spc="55"/>
              <a:t>is</a:t>
            </a:r>
            <a:r>
              <a:rPr dirty="0"/>
              <a:t>	</a:t>
            </a:r>
            <a:r>
              <a:rPr dirty="0" spc="120"/>
              <a:t>less</a:t>
            </a:r>
            <a:r>
              <a:rPr dirty="0"/>
              <a:t>	</a:t>
            </a:r>
            <a:r>
              <a:rPr dirty="0" spc="-10"/>
              <a:t>l</a:t>
            </a:r>
            <a:r>
              <a:rPr dirty="0" spc="-345"/>
              <a:t> </a:t>
            </a:r>
            <a:r>
              <a:rPr dirty="0" spc="95"/>
              <a:t>ike</a:t>
            </a:r>
            <a:r>
              <a:rPr dirty="0"/>
              <a:t>	</a:t>
            </a:r>
            <a:r>
              <a:rPr dirty="0" spc="95"/>
              <a:t>the</a:t>
            </a:r>
            <a:r>
              <a:rPr dirty="0"/>
              <a:t>	</a:t>
            </a:r>
            <a:r>
              <a:rPr dirty="0" spc="95">
                <a:solidFill>
                  <a:srgbClr val="FF3131"/>
                </a:solidFill>
              </a:rPr>
              <a:t>for</a:t>
            </a:r>
            <a:r>
              <a:rPr dirty="0">
                <a:solidFill>
                  <a:srgbClr val="FF3131"/>
                </a:solidFill>
              </a:rPr>
              <a:t>	</a:t>
            </a:r>
            <a:r>
              <a:rPr dirty="0" spc="145"/>
              <a:t>keyword</a:t>
            </a:r>
            <a:r>
              <a:rPr dirty="0"/>
              <a:t>	</a:t>
            </a:r>
            <a:r>
              <a:rPr dirty="0" spc="65"/>
              <a:t>in</a:t>
            </a:r>
            <a:r>
              <a:rPr dirty="0"/>
              <a:t>	</a:t>
            </a:r>
            <a:r>
              <a:rPr dirty="0" spc="135"/>
              <a:t>other</a:t>
            </a:r>
            <a:r>
              <a:rPr dirty="0"/>
              <a:t>	</a:t>
            </a:r>
            <a:r>
              <a:rPr dirty="0" spc="155"/>
              <a:t>programming</a:t>
            </a:r>
            <a:r>
              <a:rPr dirty="0"/>
              <a:t>	</a:t>
            </a:r>
            <a:r>
              <a:rPr dirty="0" spc="155"/>
              <a:t>languages,</a:t>
            </a:r>
            <a:r>
              <a:rPr dirty="0"/>
              <a:t>	</a:t>
            </a:r>
            <a:r>
              <a:rPr dirty="0" spc="95"/>
              <a:t>and</a:t>
            </a:r>
            <a:r>
              <a:rPr dirty="0"/>
              <a:t>	</a:t>
            </a:r>
            <a:r>
              <a:rPr dirty="0" spc="135"/>
              <a:t>works</a:t>
            </a:r>
            <a:r>
              <a:rPr dirty="0"/>
              <a:t>	</a:t>
            </a:r>
            <a:r>
              <a:rPr dirty="0" spc="114"/>
              <a:t>more</a:t>
            </a:r>
            <a:r>
              <a:rPr dirty="0"/>
              <a:t>	</a:t>
            </a:r>
            <a:r>
              <a:rPr dirty="0" spc="-10"/>
              <a:t>l</a:t>
            </a:r>
            <a:r>
              <a:rPr dirty="0" spc="-345"/>
              <a:t> </a:t>
            </a:r>
            <a:r>
              <a:rPr dirty="0" spc="95"/>
              <a:t>ike</a:t>
            </a:r>
            <a:r>
              <a:rPr dirty="0"/>
              <a:t>	</a:t>
            </a:r>
            <a:r>
              <a:rPr dirty="0" spc="60"/>
              <a:t>an </a:t>
            </a:r>
            <a:r>
              <a:rPr dirty="0" spc="-10"/>
              <a:t>i</a:t>
            </a:r>
            <a:r>
              <a:rPr dirty="0" spc="-345"/>
              <a:t> </a:t>
            </a:r>
            <a:r>
              <a:rPr dirty="0" spc="160"/>
              <a:t>terator</a:t>
            </a:r>
            <a:r>
              <a:rPr dirty="0" spc="420"/>
              <a:t> </a:t>
            </a:r>
            <a:r>
              <a:rPr dirty="0" spc="150"/>
              <a:t>method</a:t>
            </a:r>
            <a:r>
              <a:rPr dirty="0" spc="420"/>
              <a:t> </a:t>
            </a:r>
            <a:r>
              <a:rPr dirty="0" spc="85"/>
              <a:t>as</a:t>
            </a:r>
            <a:r>
              <a:rPr dirty="0" spc="420"/>
              <a:t> </a:t>
            </a:r>
            <a:r>
              <a:rPr dirty="0" spc="145"/>
              <a:t>found</a:t>
            </a:r>
            <a:r>
              <a:rPr dirty="0" spc="420"/>
              <a:t> </a:t>
            </a:r>
            <a:r>
              <a:rPr dirty="0" spc="90"/>
              <a:t>in</a:t>
            </a:r>
            <a:r>
              <a:rPr dirty="0" spc="420"/>
              <a:t> </a:t>
            </a:r>
            <a:r>
              <a:rPr dirty="0" spc="145"/>
              <a:t>other</a:t>
            </a:r>
            <a:r>
              <a:rPr dirty="0" spc="415"/>
              <a:t> </a:t>
            </a:r>
            <a:r>
              <a:rPr dirty="0" spc="160"/>
              <a:t>object-</a:t>
            </a:r>
            <a:r>
              <a:rPr dirty="0" spc="-340"/>
              <a:t> </a:t>
            </a:r>
            <a:r>
              <a:rPr dirty="0" spc="170"/>
              <a:t>orientated</a:t>
            </a:r>
            <a:r>
              <a:rPr dirty="0" spc="420"/>
              <a:t> </a:t>
            </a:r>
            <a:r>
              <a:rPr dirty="0" spc="165"/>
              <a:t>programming</a:t>
            </a:r>
            <a:r>
              <a:rPr dirty="0" spc="420"/>
              <a:t> </a:t>
            </a:r>
            <a:r>
              <a:rPr dirty="0" spc="155"/>
              <a:t>languages.</a:t>
            </a:r>
          </a:p>
          <a:p>
            <a:pPr marL="12700" marR="5715">
              <a:lnSpc>
                <a:spcPct val="113599"/>
              </a:lnSpc>
              <a:spcBef>
                <a:spcPts val="5"/>
              </a:spcBef>
              <a:tabLst>
                <a:tab pos="1873250" algn="l"/>
                <a:tab pos="2621280" algn="l"/>
                <a:tab pos="3132455" algn="l"/>
                <a:tab pos="3763645" algn="l"/>
                <a:tab pos="5018405" algn="l"/>
                <a:tab pos="5298440" algn="l"/>
                <a:tab pos="5861050" algn="l"/>
                <a:tab pos="6271260" algn="l"/>
                <a:tab pos="8117840" algn="l"/>
                <a:tab pos="8930005" algn="l"/>
                <a:tab pos="9459595" algn="l"/>
                <a:tab pos="10264140" algn="l"/>
                <a:tab pos="11021060" algn="l"/>
                <a:tab pos="11396345" algn="l"/>
                <a:tab pos="11676380" algn="l"/>
                <a:tab pos="12332970" algn="l"/>
                <a:tab pos="13261975" algn="l"/>
              </a:tabLst>
            </a:pPr>
            <a:r>
              <a:rPr dirty="0" spc="135"/>
              <a:t>With</a:t>
            </a:r>
            <a:r>
              <a:rPr dirty="0" spc="445"/>
              <a:t> </a:t>
            </a:r>
            <a:r>
              <a:rPr dirty="0" spc="120"/>
              <a:t>the</a:t>
            </a:r>
            <a:r>
              <a:rPr dirty="0" spc="445"/>
              <a:t> </a:t>
            </a:r>
            <a:r>
              <a:rPr dirty="0" spc="95">
                <a:solidFill>
                  <a:srgbClr val="FF3131"/>
                </a:solidFill>
              </a:rPr>
              <a:t>for</a:t>
            </a:r>
            <a:r>
              <a:rPr dirty="0">
                <a:solidFill>
                  <a:srgbClr val="FF3131"/>
                </a:solidFill>
              </a:rPr>
              <a:t>	</a:t>
            </a:r>
            <a:r>
              <a:rPr dirty="0" spc="114"/>
              <a:t>loop</a:t>
            </a:r>
            <a:r>
              <a:rPr dirty="0"/>
              <a:t>	</a:t>
            </a:r>
            <a:r>
              <a:rPr dirty="0" spc="60"/>
              <a:t>we</a:t>
            </a:r>
            <a:r>
              <a:rPr dirty="0"/>
              <a:t>	</a:t>
            </a:r>
            <a:r>
              <a:rPr dirty="0" spc="95"/>
              <a:t>can</a:t>
            </a:r>
            <a:r>
              <a:rPr dirty="0"/>
              <a:t>	</a:t>
            </a:r>
            <a:r>
              <a:rPr dirty="0" spc="150"/>
              <a:t>execute</a:t>
            </a:r>
            <a:r>
              <a:rPr dirty="0"/>
              <a:t>	</a:t>
            </a:r>
            <a:r>
              <a:rPr dirty="0" spc="-50"/>
              <a:t>a</a:t>
            </a:r>
            <a:r>
              <a:rPr dirty="0"/>
              <a:t>	</a:t>
            </a:r>
            <a:r>
              <a:rPr dirty="0" spc="95"/>
              <a:t>set</a:t>
            </a:r>
            <a:r>
              <a:rPr dirty="0"/>
              <a:t>	</a:t>
            </a:r>
            <a:r>
              <a:rPr dirty="0" spc="60"/>
              <a:t>of</a:t>
            </a:r>
            <a:r>
              <a:rPr dirty="0"/>
              <a:t>	</a:t>
            </a:r>
            <a:r>
              <a:rPr dirty="0" spc="160"/>
              <a:t>statements,</a:t>
            </a:r>
            <a:r>
              <a:rPr dirty="0"/>
              <a:t>	</a:t>
            </a:r>
            <a:r>
              <a:rPr dirty="0" spc="114"/>
              <a:t>once</a:t>
            </a:r>
            <a:r>
              <a:rPr dirty="0"/>
              <a:t>	</a:t>
            </a:r>
            <a:r>
              <a:rPr dirty="0" spc="95"/>
              <a:t>for</a:t>
            </a:r>
            <a:r>
              <a:rPr dirty="0"/>
              <a:t>	</a:t>
            </a:r>
            <a:r>
              <a:rPr dirty="0" spc="114"/>
              <a:t>each</a:t>
            </a:r>
            <a:r>
              <a:rPr dirty="0"/>
              <a:t>	</a:t>
            </a:r>
            <a:r>
              <a:rPr dirty="0" spc="-10"/>
              <a:t>i</a:t>
            </a:r>
            <a:r>
              <a:rPr dirty="0" spc="-345"/>
              <a:t> </a:t>
            </a:r>
            <a:r>
              <a:rPr dirty="0" spc="95"/>
              <a:t>tem</a:t>
            </a:r>
            <a:r>
              <a:rPr dirty="0"/>
              <a:t>	</a:t>
            </a:r>
            <a:r>
              <a:rPr dirty="0" spc="65"/>
              <a:t>in</a:t>
            </a:r>
            <a:r>
              <a:rPr dirty="0"/>
              <a:t>	</a:t>
            </a:r>
            <a:r>
              <a:rPr dirty="0" spc="-50"/>
              <a:t>a</a:t>
            </a:r>
            <a:r>
              <a:rPr dirty="0"/>
              <a:t>	</a:t>
            </a:r>
            <a:r>
              <a:rPr dirty="0" spc="-10"/>
              <a:t>l</a:t>
            </a:r>
            <a:r>
              <a:rPr dirty="0" spc="-345"/>
              <a:t> </a:t>
            </a:r>
            <a:r>
              <a:rPr dirty="0" spc="120"/>
              <a:t>ist,</a:t>
            </a:r>
            <a:r>
              <a:rPr dirty="0"/>
              <a:t>	</a:t>
            </a:r>
            <a:r>
              <a:rPr dirty="0" spc="145"/>
              <a:t>tuple,</a:t>
            </a:r>
            <a:r>
              <a:rPr dirty="0"/>
              <a:t>	</a:t>
            </a:r>
            <a:r>
              <a:rPr dirty="0" spc="95"/>
              <a:t>set </a:t>
            </a:r>
            <a:r>
              <a:rPr dirty="0" spc="120"/>
              <a:t>etc.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743792" y="8619854"/>
            <a:ext cx="10215880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00" spc="120">
                <a:latin typeface="Roboto"/>
                <a:cs typeface="Roboto"/>
              </a:rPr>
              <a:t>The</a:t>
            </a:r>
            <a:r>
              <a:rPr dirty="0" sz="2200" spc="409">
                <a:latin typeface="Roboto"/>
                <a:cs typeface="Roboto"/>
              </a:rPr>
              <a:t> </a:t>
            </a:r>
            <a:r>
              <a:rPr dirty="0" sz="2200" spc="120">
                <a:solidFill>
                  <a:srgbClr val="FF3131"/>
                </a:solidFill>
                <a:latin typeface="Roboto"/>
                <a:cs typeface="Roboto"/>
              </a:rPr>
              <a:t>for</a:t>
            </a:r>
            <a:r>
              <a:rPr dirty="0" sz="2200" spc="409">
                <a:solidFill>
                  <a:srgbClr val="FF3131"/>
                </a:solidFill>
                <a:latin typeface="Roboto"/>
                <a:cs typeface="Roboto"/>
              </a:rPr>
              <a:t> </a:t>
            </a:r>
            <a:r>
              <a:rPr dirty="0" sz="2200" spc="135">
                <a:latin typeface="Roboto"/>
                <a:cs typeface="Roboto"/>
              </a:rPr>
              <a:t>loop</a:t>
            </a:r>
            <a:r>
              <a:rPr dirty="0" sz="2200" spc="409">
                <a:latin typeface="Roboto"/>
                <a:cs typeface="Roboto"/>
              </a:rPr>
              <a:t> </a:t>
            </a:r>
            <a:r>
              <a:rPr dirty="0" sz="2200" spc="135">
                <a:latin typeface="Roboto"/>
                <a:cs typeface="Roboto"/>
              </a:rPr>
              <a:t>does</a:t>
            </a:r>
            <a:r>
              <a:rPr dirty="0" sz="2200" spc="409">
                <a:latin typeface="Roboto"/>
                <a:cs typeface="Roboto"/>
              </a:rPr>
              <a:t> </a:t>
            </a:r>
            <a:r>
              <a:rPr dirty="0" sz="2200" spc="120">
                <a:latin typeface="Roboto"/>
                <a:cs typeface="Roboto"/>
              </a:rPr>
              <a:t>not</a:t>
            </a:r>
            <a:r>
              <a:rPr dirty="0" sz="2200" spc="415">
                <a:latin typeface="Roboto"/>
                <a:cs typeface="Roboto"/>
              </a:rPr>
              <a:t> </a:t>
            </a:r>
            <a:r>
              <a:rPr dirty="0" sz="2200" spc="160">
                <a:latin typeface="Roboto"/>
                <a:cs typeface="Roboto"/>
              </a:rPr>
              <a:t>require</a:t>
            </a:r>
            <a:r>
              <a:rPr dirty="0" sz="2200" spc="409">
                <a:latin typeface="Roboto"/>
                <a:cs typeface="Roboto"/>
              </a:rPr>
              <a:t> </a:t>
            </a:r>
            <a:r>
              <a:rPr dirty="0" sz="2200" spc="85">
                <a:latin typeface="Roboto"/>
                <a:cs typeface="Roboto"/>
              </a:rPr>
              <a:t>an</a:t>
            </a:r>
            <a:r>
              <a:rPr dirty="0" sz="2200" spc="409">
                <a:latin typeface="Roboto"/>
                <a:cs typeface="Roboto"/>
              </a:rPr>
              <a:t> </a:t>
            </a:r>
            <a:r>
              <a:rPr dirty="0" sz="2200" spc="160">
                <a:latin typeface="Roboto"/>
                <a:cs typeface="Roboto"/>
              </a:rPr>
              <a:t>indexing</a:t>
            </a:r>
            <a:r>
              <a:rPr dirty="0" sz="2200" spc="409">
                <a:latin typeface="Roboto"/>
                <a:cs typeface="Roboto"/>
              </a:rPr>
              <a:t> </a:t>
            </a:r>
            <a:r>
              <a:rPr dirty="0" sz="2200" spc="165">
                <a:latin typeface="Roboto"/>
                <a:cs typeface="Roboto"/>
              </a:rPr>
              <a:t>variable</a:t>
            </a:r>
            <a:r>
              <a:rPr dirty="0" sz="2200" spc="409">
                <a:latin typeface="Roboto"/>
                <a:cs typeface="Roboto"/>
              </a:rPr>
              <a:t> </a:t>
            </a:r>
            <a:r>
              <a:rPr dirty="0" sz="2200" spc="90">
                <a:latin typeface="Roboto"/>
                <a:cs typeface="Roboto"/>
              </a:rPr>
              <a:t>to</a:t>
            </a:r>
            <a:r>
              <a:rPr dirty="0" sz="2200" spc="415">
                <a:latin typeface="Roboto"/>
                <a:cs typeface="Roboto"/>
              </a:rPr>
              <a:t> </a:t>
            </a:r>
            <a:r>
              <a:rPr dirty="0" sz="2200" spc="120">
                <a:latin typeface="Roboto"/>
                <a:cs typeface="Roboto"/>
              </a:rPr>
              <a:t>set</a:t>
            </a:r>
            <a:r>
              <a:rPr dirty="0" sz="2200" spc="409">
                <a:latin typeface="Roboto"/>
                <a:cs typeface="Roboto"/>
              </a:rPr>
              <a:t> </a:t>
            </a:r>
            <a:r>
              <a:rPr dirty="0" sz="2200" spc="160">
                <a:latin typeface="Roboto"/>
                <a:cs typeface="Roboto"/>
              </a:rPr>
              <a:t>beforehand.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29931" y="8617851"/>
            <a:ext cx="2930525" cy="590550"/>
          </a:xfrm>
          <a:custGeom>
            <a:avLst/>
            <a:gdLst/>
            <a:ahLst/>
            <a:cxnLst/>
            <a:rect l="l" t="t" r="r" b="b"/>
            <a:pathLst>
              <a:path w="2930525" h="590550">
                <a:moveTo>
                  <a:pt x="2930182" y="1765"/>
                </a:moveTo>
                <a:lnTo>
                  <a:pt x="2928416" y="0"/>
                </a:lnTo>
                <a:lnTo>
                  <a:pt x="2922270" y="0"/>
                </a:lnTo>
                <a:lnTo>
                  <a:pt x="2922270" y="7912"/>
                </a:lnTo>
                <a:lnTo>
                  <a:pt x="2922270" y="582637"/>
                </a:lnTo>
                <a:lnTo>
                  <a:pt x="2347544" y="582637"/>
                </a:lnTo>
                <a:lnTo>
                  <a:pt x="2347544" y="7912"/>
                </a:lnTo>
                <a:lnTo>
                  <a:pt x="2922270" y="7912"/>
                </a:lnTo>
                <a:lnTo>
                  <a:pt x="2922270" y="0"/>
                </a:lnTo>
                <a:lnTo>
                  <a:pt x="2341397" y="0"/>
                </a:lnTo>
                <a:lnTo>
                  <a:pt x="2340673" y="723"/>
                </a:lnTo>
                <a:lnTo>
                  <a:pt x="2340673" y="0"/>
                </a:lnTo>
                <a:lnTo>
                  <a:pt x="0" y="0"/>
                </a:lnTo>
                <a:lnTo>
                  <a:pt x="0" y="590550"/>
                </a:lnTo>
                <a:lnTo>
                  <a:pt x="2340673" y="590550"/>
                </a:lnTo>
                <a:lnTo>
                  <a:pt x="2340673" y="589826"/>
                </a:lnTo>
                <a:lnTo>
                  <a:pt x="2341397" y="590550"/>
                </a:lnTo>
                <a:lnTo>
                  <a:pt x="2928416" y="590550"/>
                </a:lnTo>
                <a:lnTo>
                  <a:pt x="2930182" y="588784"/>
                </a:lnTo>
                <a:lnTo>
                  <a:pt x="2930182" y="582637"/>
                </a:lnTo>
                <a:lnTo>
                  <a:pt x="2930182" y="7912"/>
                </a:lnTo>
                <a:lnTo>
                  <a:pt x="2930182" y="1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2440940" cy="1503680"/>
          </a:xfrm>
          <a:custGeom>
            <a:avLst/>
            <a:gdLst/>
            <a:ahLst/>
            <a:cxnLst/>
            <a:rect l="l" t="t" r="r" b="b"/>
            <a:pathLst>
              <a:path w="2440940" h="1503680">
                <a:moveTo>
                  <a:pt x="0" y="0"/>
                </a:moveTo>
                <a:lnTo>
                  <a:pt x="2440432" y="0"/>
                </a:lnTo>
                <a:lnTo>
                  <a:pt x="2440432" y="1503662"/>
                </a:lnTo>
                <a:lnTo>
                  <a:pt x="0" y="1503662"/>
                </a:lnTo>
                <a:lnTo>
                  <a:pt x="0" y="0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7259300" y="8619273"/>
            <a:ext cx="1028700" cy="1668145"/>
          </a:xfrm>
          <a:custGeom>
            <a:avLst/>
            <a:gdLst/>
            <a:ahLst/>
            <a:cxnLst/>
            <a:rect l="l" t="t" r="r" b="b"/>
            <a:pathLst>
              <a:path w="1028700" h="1668145">
                <a:moveTo>
                  <a:pt x="0" y="0"/>
                </a:moveTo>
                <a:lnTo>
                  <a:pt x="1028699" y="0"/>
                </a:lnTo>
                <a:lnTo>
                  <a:pt x="1028699" y="1667726"/>
                </a:lnTo>
                <a:lnTo>
                  <a:pt x="0" y="1667726"/>
                </a:lnTo>
                <a:lnTo>
                  <a:pt x="0" y="0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1552" y="3666870"/>
            <a:ext cx="13496924" cy="32480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78852" y="1487171"/>
            <a:ext cx="1076071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330">
                <a:solidFill>
                  <a:srgbClr val="FFFFFF"/>
                </a:solidFill>
                <a:latin typeface="Arial Black"/>
                <a:cs typeface="Arial Black"/>
              </a:rPr>
              <a:t>LOOPING</a:t>
            </a:r>
            <a:r>
              <a:rPr dirty="0" sz="5600" spc="-4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600" spc="-495">
                <a:solidFill>
                  <a:srgbClr val="FFFFFF"/>
                </a:solidFill>
                <a:latin typeface="Arial Black"/>
                <a:cs typeface="Arial Black"/>
              </a:rPr>
              <a:t>THROUGH</a:t>
            </a:r>
            <a:r>
              <a:rPr dirty="0" sz="5600" spc="-4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600" spc="-305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sz="5600" spc="-4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600" spc="-515">
                <a:solidFill>
                  <a:srgbClr val="FFFFFF"/>
                </a:solidFill>
                <a:latin typeface="Arial Black"/>
                <a:cs typeface="Arial Black"/>
              </a:rPr>
              <a:t>STRING</a:t>
            </a:r>
            <a:endParaRPr sz="5600">
              <a:latin typeface="Arial Black"/>
              <a:cs typeface="Arial Black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429900" y="2825321"/>
            <a:ext cx="109454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80">
                <a:solidFill>
                  <a:srgbClr val="FFFFFF"/>
                </a:solidFill>
                <a:latin typeface="Arial Black"/>
                <a:cs typeface="Arial Black"/>
              </a:rPr>
              <a:t>Even</a:t>
            </a:r>
            <a:r>
              <a:rPr dirty="0" sz="2400" spc="-1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00" spc="-135">
                <a:solidFill>
                  <a:srgbClr val="FFFFFF"/>
                </a:solidFill>
                <a:latin typeface="Arial Black"/>
                <a:cs typeface="Arial Black"/>
              </a:rPr>
              <a:t>strings</a:t>
            </a:r>
            <a:r>
              <a:rPr dirty="0" sz="24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00" spc="-114">
                <a:solidFill>
                  <a:srgbClr val="FFFFFF"/>
                </a:solidFill>
                <a:latin typeface="Arial Black"/>
                <a:cs typeface="Arial Black"/>
              </a:rPr>
              <a:t>are</a:t>
            </a:r>
            <a:r>
              <a:rPr dirty="0" sz="24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00" spc="-105">
                <a:solidFill>
                  <a:srgbClr val="FFFFFF"/>
                </a:solidFill>
                <a:latin typeface="Arial Black"/>
                <a:cs typeface="Arial Black"/>
              </a:rPr>
              <a:t>iterable</a:t>
            </a:r>
            <a:r>
              <a:rPr dirty="0" sz="24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00" spc="-165">
                <a:solidFill>
                  <a:srgbClr val="FFFFFF"/>
                </a:solidFill>
                <a:latin typeface="Arial Black"/>
                <a:cs typeface="Arial Black"/>
              </a:rPr>
              <a:t>objects,</a:t>
            </a:r>
            <a:r>
              <a:rPr dirty="0" sz="24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00" spc="-90">
                <a:solidFill>
                  <a:srgbClr val="FFFFFF"/>
                </a:solidFill>
                <a:latin typeface="Arial Black"/>
                <a:cs typeface="Arial Black"/>
              </a:rPr>
              <a:t>they</a:t>
            </a:r>
            <a:r>
              <a:rPr dirty="0" sz="24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00" spc="-114">
                <a:solidFill>
                  <a:srgbClr val="FFFFFF"/>
                </a:solidFill>
                <a:latin typeface="Arial Black"/>
                <a:cs typeface="Arial Black"/>
              </a:rPr>
              <a:t>contain</a:t>
            </a:r>
            <a:r>
              <a:rPr dirty="0" sz="24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00" spc="-17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sz="24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00" spc="-180">
                <a:solidFill>
                  <a:srgbClr val="FFFFFF"/>
                </a:solidFill>
                <a:latin typeface="Arial Black"/>
                <a:cs typeface="Arial Black"/>
              </a:rPr>
              <a:t>sequence</a:t>
            </a:r>
            <a:r>
              <a:rPr dirty="0" sz="24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00" spc="-7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2400" spc="-1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00" spc="-114">
                <a:solidFill>
                  <a:srgbClr val="FFFFFF"/>
                </a:solidFill>
                <a:latin typeface="Arial Black"/>
                <a:cs typeface="Arial Black"/>
              </a:rPr>
              <a:t>characters: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895350" cy="10287000"/>
          </a:xfrm>
          <a:custGeom>
            <a:avLst/>
            <a:gdLst/>
            <a:ahLst/>
            <a:cxnLst/>
            <a:rect l="l" t="t" r="r" b="b"/>
            <a:pathLst>
              <a:path w="895350" h="10287000">
                <a:moveTo>
                  <a:pt x="0" y="10286939"/>
                </a:moveTo>
                <a:lnTo>
                  <a:pt x="0" y="0"/>
                </a:lnTo>
                <a:lnTo>
                  <a:pt x="894914" y="0"/>
                </a:lnTo>
                <a:lnTo>
                  <a:pt x="894914" y="10286939"/>
                </a:lnTo>
                <a:lnTo>
                  <a:pt x="0" y="10286939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1457768" y="497591"/>
            <a:ext cx="5618480" cy="476250"/>
          </a:xfrm>
          <a:custGeom>
            <a:avLst/>
            <a:gdLst/>
            <a:ahLst/>
            <a:cxnLst/>
            <a:rect l="l" t="t" r="r" b="b"/>
            <a:pathLst>
              <a:path w="5618480" h="476250">
                <a:moveTo>
                  <a:pt x="5618208" y="476249"/>
                </a:moveTo>
                <a:lnTo>
                  <a:pt x="0" y="476249"/>
                </a:lnTo>
                <a:lnTo>
                  <a:pt x="0" y="0"/>
                </a:lnTo>
                <a:lnTo>
                  <a:pt x="5618208" y="0"/>
                </a:lnTo>
                <a:lnTo>
                  <a:pt x="5618208" y="476249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3683" y="2707022"/>
            <a:ext cx="10896600" cy="33051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3683" y="6257228"/>
            <a:ext cx="10896600" cy="33432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57070">
              <a:lnSpc>
                <a:spcPct val="100000"/>
              </a:lnSpc>
              <a:spcBef>
                <a:spcPts val="100"/>
              </a:spcBef>
            </a:pPr>
            <a:r>
              <a:rPr dirty="0" sz="5600" spc="-740"/>
              <a:t>THE</a:t>
            </a:r>
            <a:r>
              <a:rPr dirty="0" sz="5600" spc="-400"/>
              <a:t> </a:t>
            </a:r>
            <a:r>
              <a:rPr dirty="0" sz="5600" spc="-675"/>
              <a:t>BREAK</a:t>
            </a:r>
            <a:r>
              <a:rPr dirty="0" sz="5600" spc="-400"/>
              <a:t> </a:t>
            </a:r>
            <a:r>
              <a:rPr dirty="0" sz="5600" spc="-615"/>
              <a:t>STATEMENT</a:t>
            </a:r>
            <a:endParaRPr sz="5600"/>
          </a:p>
        </p:txBody>
      </p:sp>
      <p:sp>
        <p:nvSpPr>
          <p:cNvPr id="7" name="object 7" descr=""/>
          <p:cNvSpPr txBox="1"/>
          <p:nvPr/>
        </p:nvSpPr>
        <p:spPr>
          <a:xfrm>
            <a:off x="2960983" y="2018068"/>
            <a:ext cx="13680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0">
                <a:solidFill>
                  <a:srgbClr val="004AAC"/>
                </a:solidFill>
                <a:latin typeface="Arial Black"/>
                <a:cs typeface="Arial Black"/>
              </a:rPr>
              <a:t>With</a:t>
            </a:r>
            <a:r>
              <a:rPr dirty="0" sz="2400" spc="-160">
                <a:solidFill>
                  <a:srgbClr val="004AAC"/>
                </a:solidFill>
                <a:latin typeface="Arial Black"/>
                <a:cs typeface="Arial Black"/>
              </a:rPr>
              <a:t> </a:t>
            </a:r>
            <a:r>
              <a:rPr dirty="0" sz="2400" spc="-95">
                <a:solidFill>
                  <a:srgbClr val="004AAC"/>
                </a:solidFill>
                <a:latin typeface="Arial Black"/>
                <a:cs typeface="Arial Black"/>
              </a:rPr>
              <a:t>the</a:t>
            </a:r>
            <a:r>
              <a:rPr dirty="0" sz="2400" spc="-160">
                <a:solidFill>
                  <a:srgbClr val="004AAC"/>
                </a:solidFill>
                <a:latin typeface="Arial Black"/>
                <a:cs typeface="Arial Black"/>
              </a:rPr>
              <a:t> </a:t>
            </a:r>
            <a:r>
              <a:rPr dirty="0" sz="2400" spc="-110">
                <a:solidFill>
                  <a:srgbClr val="004AAC"/>
                </a:solidFill>
                <a:latin typeface="Arial Black"/>
                <a:cs typeface="Arial Black"/>
              </a:rPr>
              <a:t>break</a:t>
            </a:r>
            <a:r>
              <a:rPr dirty="0" sz="2400" spc="-160">
                <a:solidFill>
                  <a:srgbClr val="004AAC"/>
                </a:solidFill>
                <a:latin typeface="Arial Black"/>
                <a:cs typeface="Arial Black"/>
              </a:rPr>
              <a:t> </a:t>
            </a:r>
            <a:r>
              <a:rPr dirty="0" sz="2400" spc="-110">
                <a:solidFill>
                  <a:srgbClr val="004AAC"/>
                </a:solidFill>
                <a:latin typeface="Arial Black"/>
                <a:cs typeface="Arial Black"/>
              </a:rPr>
              <a:t>statement</a:t>
            </a:r>
            <a:r>
              <a:rPr dirty="0" sz="2400" spc="-160">
                <a:solidFill>
                  <a:srgbClr val="004AAC"/>
                </a:solidFill>
                <a:latin typeface="Arial Black"/>
                <a:cs typeface="Arial Black"/>
              </a:rPr>
              <a:t> </a:t>
            </a:r>
            <a:r>
              <a:rPr dirty="0" sz="2400" spc="-220">
                <a:solidFill>
                  <a:srgbClr val="004AAC"/>
                </a:solidFill>
                <a:latin typeface="Arial Black"/>
                <a:cs typeface="Arial Black"/>
              </a:rPr>
              <a:t>we</a:t>
            </a:r>
            <a:r>
              <a:rPr dirty="0" sz="2400" spc="-160">
                <a:solidFill>
                  <a:srgbClr val="004AAC"/>
                </a:solidFill>
                <a:latin typeface="Arial Black"/>
                <a:cs typeface="Arial Black"/>
              </a:rPr>
              <a:t> </a:t>
            </a:r>
            <a:r>
              <a:rPr dirty="0" sz="2400" spc="-195">
                <a:solidFill>
                  <a:srgbClr val="004AAC"/>
                </a:solidFill>
                <a:latin typeface="Arial Black"/>
                <a:cs typeface="Arial Black"/>
              </a:rPr>
              <a:t>can</a:t>
            </a:r>
            <a:r>
              <a:rPr dirty="0" sz="2400" spc="-160">
                <a:solidFill>
                  <a:srgbClr val="004AAC"/>
                </a:solidFill>
                <a:latin typeface="Arial Black"/>
                <a:cs typeface="Arial Black"/>
              </a:rPr>
              <a:t> </a:t>
            </a:r>
            <a:r>
              <a:rPr dirty="0" sz="2400" spc="-130">
                <a:solidFill>
                  <a:srgbClr val="004AAC"/>
                </a:solidFill>
                <a:latin typeface="Arial Black"/>
                <a:cs typeface="Arial Black"/>
              </a:rPr>
              <a:t>stop</a:t>
            </a:r>
            <a:r>
              <a:rPr dirty="0" sz="2400" spc="-160">
                <a:solidFill>
                  <a:srgbClr val="004AAC"/>
                </a:solidFill>
                <a:latin typeface="Arial Black"/>
                <a:cs typeface="Arial Black"/>
              </a:rPr>
              <a:t> </a:t>
            </a:r>
            <a:r>
              <a:rPr dirty="0" sz="2400" spc="-95">
                <a:solidFill>
                  <a:srgbClr val="004AAC"/>
                </a:solidFill>
                <a:latin typeface="Arial Black"/>
                <a:cs typeface="Arial Black"/>
              </a:rPr>
              <a:t>the</a:t>
            </a:r>
            <a:r>
              <a:rPr dirty="0" sz="2400" spc="-160">
                <a:solidFill>
                  <a:srgbClr val="004AAC"/>
                </a:solidFill>
                <a:latin typeface="Arial Black"/>
                <a:cs typeface="Arial Black"/>
              </a:rPr>
              <a:t> </a:t>
            </a:r>
            <a:r>
              <a:rPr dirty="0" sz="2400" spc="-100">
                <a:solidFill>
                  <a:srgbClr val="004AAC"/>
                </a:solidFill>
                <a:latin typeface="Arial Black"/>
                <a:cs typeface="Arial Black"/>
              </a:rPr>
              <a:t>loop</a:t>
            </a:r>
            <a:r>
              <a:rPr dirty="0" sz="2400" spc="-160">
                <a:solidFill>
                  <a:srgbClr val="004AAC"/>
                </a:solidFill>
                <a:latin typeface="Arial Black"/>
                <a:cs typeface="Arial Black"/>
              </a:rPr>
              <a:t> </a:t>
            </a:r>
            <a:r>
              <a:rPr dirty="0" sz="2400" spc="-100">
                <a:solidFill>
                  <a:srgbClr val="004AAC"/>
                </a:solidFill>
                <a:latin typeface="Arial Black"/>
                <a:cs typeface="Arial Black"/>
              </a:rPr>
              <a:t>before</a:t>
            </a:r>
            <a:r>
              <a:rPr dirty="0" sz="2400" spc="-160">
                <a:solidFill>
                  <a:srgbClr val="004AAC"/>
                </a:solidFill>
                <a:latin typeface="Arial Black"/>
                <a:cs typeface="Arial Black"/>
              </a:rPr>
              <a:t> </a:t>
            </a:r>
            <a:r>
              <a:rPr dirty="0" sz="2400" spc="-55">
                <a:solidFill>
                  <a:srgbClr val="004AAC"/>
                </a:solidFill>
                <a:latin typeface="Arial Black"/>
                <a:cs typeface="Arial Black"/>
              </a:rPr>
              <a:t>it</a:t>
            </a:r>
            <a:r>
              <a:rPr dirty="0" sz="2400" spc="-160">
                <a:solidFill>
                  <a:srgbClr val="004AAC"/>
                </a:solidFill>
                <a:latin typeface="Arial Black"/>
                <a:cs typeface="Arial Black"/>
              </a:rPr>
              <a:t> </a:t>
            </a:r>
            <a:r>
              <a:rPr dirty="0" sz="2400" spc="-165">
                <a:solidFill>
                  <a:srgbClr val="004AAC"/>
                </a:solidFill>
                <a:latin typeface="Arial Black"/>
                <a:cs typeface="Arial Black"/>
              </a:rPr>
              <a:t>has</a:t>
            </a:r>
            <a:r>
              <a:rPr dirty="0" sz="2400" spc="-160">
                <a:solidFill>
                  <a:srgbClr val="004AAC"/>
                </a:solidFill>
                <a:latin typeface="Arial Black"/>
                <a:cs typeface="Arial Black"/>
              </a:rPr>
              <a:t> </a:t>
            </a:r>
            <a:r>
              <a:rPr dirty="0" sz="2400" spc="-120">
                <a:solidFill>
                  <a:srgbClr val="004AAC"/>
                </a:solidFill>
                <a:latin typeface="Arial Black"/>
                <a:cs typeface="Arial Black"/>
              </a:rPr>
              <a:t>looped</a:t>
            </a:r>
            <a:r>
              <a:rPr dirty="0" sz="2400" spc="-160">
                <a:solidFill>
                  <a:srgbClr val="004AAC"/>
                </a:solidFill>
                <a:latin typeface="Arial Black"/>
                <a:cs typeface="Arial Black"/>
              </a:rPr>
              <a:t> </a:t>
            </a:r>
            <a:r>
              <a:rPr dirty="0" sz="2400" spc="-75">
                <a:solidFill>
                  <a:srgbClr val="004AAC"/>
                </a:solidFill>
                <a:latin typeface="Arial Black"/>
                <a:cs typeface="Arial Black"/>
              </a:rPr>
              <a:t>through</a:t>
            </a:r>
            <a:r>
              <a:rPr dirty="0" sz="2400" spc="-160">
                <a:solidFill>
                  <a:srgbClr val="004AAC"/>
                </a:solidFill>
                <a:latin typeface="Arial Black"/>
                <a:cs typeface="Arial Black"/>
              </a:rPr>
              <a:t> </a:t>
            </a:r>
            <a:r>
              <a:rPr dirty="0" sz="2400" spc="-105">
                <a:solidFill>
                  <a:srgbClr val="004AAC"/>
                </a:solidFill>
                <a:latin typeface="Arial Black"/>
                <a:cs typeface="Arial Black"/>
              </a:rPr>
              <a:t>all</a:t>
            </a:r>
            <a:r>
              <a:rPr dirty="0" sz="2400" spc="-160">
                <a:solidFill>
                  <a:srgbClr val="004AAC"/>
                </a:solidFill>
                <a:latin typeface="Arial Black"/>
                <a:cs typeface="Arial Black"/>
              </a:rPr>
              <a:t> </a:t>
            </a:r>
            <a:r>
              <a:rPr dirty="0" sz="2400" spc="-95">
                <a:solidFill>
                  <a:srgbClr val="004AAC"/>
                </a:solidFill>
                <a:latin typeface="Arial Black"/>
                <a:cs typeface="Arial Black"/>
              </a:rPr>
              <a:t>the</a:t>
            </a:r>
            <a:r>
              <a:rPr dirty="0" sz="2400" spc="-160">
                <a:solidFill>
                  <a:srgbClr val="004AAC"/>
                </a:solidFill>
                <a:latin typeface="Arial Black"/>
                <a:cs typeface="Arial Black"/>
              </a:rPr>
              <a:t> </a:t>
            </a:r>
            <a:r>
              <a:rPr dirty="0" sz="2400" spc="-30">
                <a:solidFill>
                  <a:srgbClr val="004AAC"/>
                </a:solidFill>
                <a:latin typeface="Arial Black"/>
                <a:cs typeface="Arial Black"/>
              </a:rPr>
              <a:t>items: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2"/>
            <a:ext cx="18288000" cy="10287000"/>
            <a:chOff x="0" y="2"/>
            <a:chExt cx="18288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3"/>
              <a:ext cx="15147290" cy="10287000"/>
            </a:xfrm>
            <a:custGeom>
              <a:avLst/>
              <a:gdLst/>
              <a:ahLst/>
              <a:cxnLst/>
              <a:rect l="l" t="t" r="r" b="b"/>
              <a:pathLst>
                <a:path w="15147290" h="10287000">
                  <a:moveTo>
                    <a:pt x="0" y="10286999"/>
                  </a:moveTo>
                  <a:lnTo>
                    <a:pt x="15147069" y="10286999"/>
                  </a:lnTo>
                  <a:lnTo>
                    <a:pt x="15147069" y="0"/>
                  </a:lnTo>
                  <a:lnTo>
                    <a:pt x="0" y="0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0020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028687" y="11"/>
              <a:ext cx="17259300" cy="10287000"/>
            </a:xfrm>
            <a:custGeom>
              <a:avLst/>
              <a:gdLst/>
              <a:ahLst/>
              <a:cxnLst/>
              <a:rect l="l" t="t" r="r" b="b"/>
              <a:pathLst>
                <a:path w="17259300" h="10287000">
                  <a:moveTo>
                    <a:pt x="1409700" y="3945953"/>
                  </a:moveTo>
                  <a:lnTo>
                    <a:pt x="0" y="3945953"/>
                  </a:lnTo>
                  <a:lnTo>
                    <a:pt x="0" y="4126598"/>
                  </a:lnTo>
                  <a:lnTo>
                    <a:pt x="1409700" y="4126598"/>
                  </a:lnTo>
                  <a:lnTo>
                    <a:pt x="1409700" y="3945953"/>
                  </a:lnTo>
                  <a:close/>
                </a:path>
                <a:path w="17259300" h="10287000">
                  <a:moveTo>
                    <a:pt x="17259300" y="0"/>
                  </a:moveTo>
                  <a:lnTo>
                    <a:pt x="14118374" y="0"/>
                  </a:lnTo>
                  <a:lnTo>
                    <a:pt x="14118374" y="10287000"/>
                  </a:lnTo>
                  <a:lnTo>
                    <a:pt x="17259300" y="10287000"/>
                  </a:lnTo>
                  <a:lnTo>
                    <a:pt x="17259300" y="0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7483" y="3945799"/>
              <a:ext cx="13496924" cy="41433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50850">
              <a:lnSpc>
                <a:spcPct val="100000"/>
              </a:lnSpc>
              <a:spcBef>
                <a:spcPts val="100"/>
              </a:spcBef>
            </a:pPr>
            <a:r>
              <a:rPr dirty="0" sz="5600" spc="-740">
                <a:solidFill>
                  <a:srgbClr val="FFFFFF"/>
                </a:solidFill>
              </a:rPr>
              <a:t>THE</a:t>
            </a:r>
            <a:r>
              <a:rPr dirty="0" sz="5600" spc="-400">
                <a:solidFill>
                  <a:srgbClr val="FFFFFF"/>
                </a:solidFill>
              </a:rPr>
              <a:t> </a:t>
            </a:r>
            <a:r>
              <a:rPr dirty="0" sz="5600" spc="-440">
                <a:solidFill>
                  <a:srgbClr val="FFFFFF"/>
                </a:solidFill>
              </a:rPr>
              <a:t>CONTINUE</a:t>
            </a:r>
            <a:r>
              <a:rPr dirty="0" sz="5600" spc="-395">
                <a:solidFill>
                  <a:srgbClr val="FFFFFF"/>
                </a:solidFill>
              </a:rPr>
              <a:t> </a:t>
            </a:r>
            <a:r>
              <a:rPr dirty="0" sz="5600" spc="-615">
                <a:solidFill>
                  <a:srgbClr val="FFFFFF"/>
                </a:solidFill>
              </a:rPr>
              <a:t>STATEMENT</a:t>
            </a:r>
            <a:endParaRPr sz="5600"/>
          </a:p>
        </p:txBody>
      </p:sp>
      <p:sp>
        <p:nvSpPr>
          <p:cNvPr id="7" name="object 7" descr=""/>
          <p:cNvSpPr txBox="1"/>
          <p:nvPr/>
        </p:nvSpPr>
        <p:spPr>
          <a:xfrm>
            <a:off x="1454783" y="2312344"/>
            <a:ext cx="12266295" cy="1073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7299"/>
              </a:lnSpc>
              <a:spcBef>
                <a:spcPts val="100"/>
              </a:spcBef>
            </a:pPr>
            <a:r>
              <a:rPr dirty="0" sz="2700" spc="-55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7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6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7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45">
                <a:solidFill>
                  <a:srgbClr val="FF3131"/>
                </a:solidFill>
                <a:latin typeface="Verdana"/>
                <a:cs typeface="Verdana"/>
              </a:rPr>
              <a:t>continue</a:t>
            </a:r>
            <a:r>
              <a:rPr dirty="0" sz="2700" spc="-170">
                <a:solidFill>
                  <a:srgbClr val="FF3131"/>
                </a:solidFill>
                <a:latin typeface="Verdana"/>
                <a:cs typeface="Verdana"/>
              </a:rPr>
              <a:t> </a:t>
            </a:r>
            <a:r>
              <a:rPr dirty="0" sz="2700" spc="-60">
                <a:solidFill>
                  <a:srgbClr val="FFFFFF"/>
                </a:solidFill>
                <a:latin typeface="Verdana"/>
                <a:cs typeface="Verdana"/>
              </a:rPr>
              <a:t>statement</a:t>
            </a:r>
            <a:r>
              <a:rPr dirty="0" sz="27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dirty="0" sz="27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7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FFFFFF"/>
                </a:solidFill>
                <a:latin typeface="Verdana"/>
                <a:cs typeface="Verdana"/>
              </a:rPr>
              <a:t>stop</a:t>
            </a:r>
            <a:r>
              <a:rPr dirty="0" sz="27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6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7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70">
                <a:solidFill>
                  <a:srgbClr val="FFFFFF"/>
                </a:solidFill>
                <a:latin typeface="Verdana"/>
                <a:cs typeface="Verdana"/>
              </a:rPr>
              <a:t>current</a:t>
            </a:r>
            <a:r>
              <a:rPr dirty="0" sz="27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85">
                <a:solidFill>
                  <a:srgbClr val="FFFFFF"/>
                </a:solidFill>
                <a:latin typeface="Verdana"/>
                <a:cs typeface="Verdana"/>
              </a:rPr>
              <a:t>iteration</a:t>
            </a:r>
            <a:r>
              <a:rPr dirty="0" sz="27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7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6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7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Verdana"/>
                <a:cs typeface="Verdana"/>
              </a:rPr>
              <a:t>loop, </a:t>
            </a:r>
            <a:r>
              <a:rPr dirty="0" sz="2700" spc="-8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7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45">
                <a:solidFill>
                  <a:srgbClr val="FFFFFF"/>
                </a:solidFill>
                <a:latin typeface="Verdana"/>
                <a:cs typeface="Verdana"/>
              </a:rPr>
              <a:t>continue</a:t>
            </a:r>
            <a:r>
              <a:rPr dirty="0" sz="27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105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7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6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7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Verdana"/>
                <a:cs typeface="Verdana"/>
              </a:rPr>
              <a:t>next: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260661" y="9258293"/>
            <a:ext cx="1027430" cy="1029335"/>
          </a:xfrm>
          <a:custGeom>
            <a:avLst/>
            <a:gdLst/>
            <a:ahLst/>
            <a:cxnLst/>
            <a:rect l="l" t="t" r="r" b="b"/>
            <a:pathLst>
              <a:path w="1027430" h="1029334">
                <a:moveTo>
                  <a:pt x="0" y="1028706"/>
                </a:moveTo>
                <a:lnTo>
                  <a:pt x="0" y="25286"/>
                </a:lnTo>
                <a:lnTo>
                  <a:pt x="1986" y="15432"/>
                </a:lnTo>
                <a:lnTo>
                  <a:pt x="7406" y="7396"/>
                </a:lnTo>
                <a:lnTo>
                  <a:pt x="15454" y="1983"/>
                </a:lnTo>
                <a:lnTo>
                  <a:pt x="25321" y="0"/>
                </a:lnTo>
                <a:lnTo>
                  <a:pt x="1027338" y="0"/>
                </a:lnTo>
                <a:lnTo>
                  <a:pt x="1027338" y="1028706"/>
                </a:lnTo>
                <a:lnTo>
                  <a:pt x="0" y="1028706"/>
                </a:lnTo>
                <a:close/>
              </a:path>
            </a:pathLst>
          </a:custGeom>
          <a:solidFill>
            <a:srgbClr val="044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4134709"/>
            <a:ext cx="884555" cy="4210050"/>
          </a:xfrm>
          <a:custGeom>
            <a:avLst/>
            <a:gdLst/>
            <a:ahLst/>
            <a:cxnLst/>
            <a:rect l="l" t="t" r="r" b="b"/>
            <a:pathLst>
              <a:path w="884555" h="4210050">
                <a:moveTo>
                  <a:pt x="856197" y="4210050"/>
                </a:moveTo>
                <a:lnTo>
                  <a:pt x="0" y="4210050"/>
                </a:lnTo>
                <a:lnTo>
                  <a:pt x="0" y="0"/>
                </a:lnTo>
                <a:lnTo>
                  <a:pt x="856197" y="0"/>
                </a:lnTo>
                <a:lnTo>
                  <a:pt x="867183" y="2211"/>
                </a:lnTo>
                <a:lnTo>
                  <a:pt x="876143" y="8246"/>
                </a:lnTo>
                <a:lnTo>
                  <a:pt x="882178" y="17205"/>
                </a:lnTo>
                <a:lnTo>
                  <a:pt x="884389" y="28191"/>
                </a:lnTo>
                <a:lnTo>
                  <a:pt x="884389" y="4181858"/>
                </a:lnTo>
                <a:lnTo>
                  <a:pt x="882178" y="4192843"/>
                </a:lnTo>
                <a:lnTo>
                  <a:pt x="876143" y="4201803"/>
                </a:lnTo>
                <a:lnTo>
                  <a:pt x="867183" y="4207838"/>
                </a:lnTo>
                <a:lnTo>
                  <a:pt x="856197" y="4210050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882840" y="0"/>
            <a:ext cx="3037205" cy="2770505"/>
          </a:xfrm>
          <a:custGeom>
            <a:avLst/>
            <a:gdLst/>
            <a:ahLst/>
            <a:cxnLst/>
            <a:rect l="l" t="t" r="r" b="b"/>
            <a:pathLst>
              <a:path w="3037205" h="2770505">
                <a:moveTo>
                  <a:pt x="3009145" y="2769877"/>
                </a:moveTo>
                <a:lnTo>
                  <a:pt x="27543" y="2769877"/>
                </a:lnTo>
                <a:lnTo>
                  <a:pt x="16810" y="2767716"/>
                </a:lnTo>
                <a:lnTo>
                  <a:pt x="8056" y="2761818"/>
                </a:lnTo>
                <a:lnTo>
                  <a:pt x="2160" y="2753060"/>
                </a:lnTo>
                <a:lnTo>
                  <a:pt x="0" y="2742323"/>
                </a:lnTo>
                <a:lnTo>
                  <a:pt x="0" y="156796"/>
                </a:lnTo>
                <a:lnTo>
                  <a:pt x="772" y="108271"/>
                </a:lnTo>
                <a:lnTo>
                  <a:pt x="3075" y="60126"/>
                </a:lnTo>
                <a:lnTo>
                  <a:pt x="6885" y="12383"/>
                </a:lnTo>
                <a:lnTo>
                  <a:pt x="8270" y="0"/>
                </a:lnTo>
                <a:lnTo>
                  <a:pt x="3028419" y="0"/>
                </a:lnTo>
                <a:lnTo>
                  <a:pt x="3029804" y="12383"/>
                </a:lnTo>
                <a:lnTo>
                  <a:pt x="3033613" y="60126"/>
                </a:lnTo>
                <a:lnTo>
                  <a:pt x="3035916" y="108271"/>
                </a:lnTo>
                <a:lnTo>
                  <a:pt x="3036689" y="156796"/>
                </a:lnTo>
                <a:lnTo>
                  <a:pt x="3036689" y="2742323"/>
                </a:lnTo>
                <a:lnTo>
                  <a:pt x="3034528" y="2753060"/>
                </a:lnTo>
                <a:lnTo>
                  <a:pt x="3028632" y="2761818"/>
                </a:lnTo>
                <a:lnTo>
                  <a:pt x="3019879" y="2767716"/>
                </a:lnTo>
                <a:lnTo>
                  <a:pt x="3009145" y="2769877"/>
                </a:lnTo>
                <a:close/>
              </a:path>
            </a:pathLst>
          </a:custGeom>
          <a:solidFill>
            <a:srgbClr val="044BA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4535227"/>
            <a:ext cx="14211299" cy="34099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740"/>
              <a:t>THE</a:t>
            </a:r>
            <a:r>
              <a:rPr dirty="0" sz="5600" spc="-405"/>
              <a:t> RANGE()</a:t>
            </a:r>
            <a:r>
              <a:rPr dirty="0" sz="5600" spc="-400"/>
              <a:t> </a:t>
            </a:r>
            <a:r>
              <a:rPr dirty="0" sz="5600" spc="-415"/>
              <a:t>FUNCTION</a:t>
            </a:r>
            <a:endParaRPr sz="5600"/>
          </a:p>
        </p:txBody>
      </p:sp>
      <p:sp>
        <p:nvSpPr>
          <p:cNvPr id="7" name="object 7" descr=""/>
          <p:cNvSpPr txBox="1"/>
          <p:nvPr/>
        </p:nvSpPr>
        <p:spPr>
          <a:xfrm>
            <a:off x="1016000" y="2246745"/>
            <a:ext cx="14051915" cy="1648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25">
                <a:latin typeface="Century Gothic"/>
                <a:cs typeface="Century Gothic"/>
              </a:rPr>
              <a:t>To</a:t>
            </a:r>
            <a:r>
              <a:rPr dirty="0" sz="2400" spc="-7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loop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spc="-10">
                <a:latin typeface="Century Gothic"/>
                <a:cs typeface="Century Gothic"/>
              </a:rPr>
              <a:t>through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spc="-265">
                <a:latin typeface="Century Gothic"/>
                <a:cs typeface="Century Gothic"/>
              </a:rPr>
              <a:t>a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 spc="125">
                <a:latin typeface="Century Gothic"/>
                <a:cs typeface="Century Gothic"/>
              </a:rPr>
              <a:t>set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of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spc="-60">
                <a:latin typeface="Century Gothic"/>
                <a:cs typeface="Century Gothic"/>
              </a:rPr>
              <a:t>code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spc="-265">
                <a:latin typeface="Century Gothic"/>
                <a:cs typeface="Century Gothic"/>
              </a:rPr>
              <a:t>a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specified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spc="-35">
                <a:latin typeface="Century Gothic"/>
                <a:cs typeface="Century Gothic"/>
              </a:rPr>
              <a:t>number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of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spc="50">
                <a:latin typeface="Century Gothic"/>
                <a:cs typeface="Century Gothic"/>
              </a:rPr>
              <a:t>times,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we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spc="-145">
                <a:latin typeface="Century Gothic"/>
                <a:cs typeface="Century Gothic"/>
              </a:rPr>
              <a:t>can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spc="85">
                <a:latin typeface="Century Gothic"/>
                <a:cs typeface="Century Gothic"/>
              </a:rPr>
              <a:t>use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20">
                <a:latin typeface="Century Gothic"/>
                <a:cs typeface="Century Gothic"/>
              </a:rPr>
              <a:t> </a:t>
            </a:r>
            <a:r>
              <a:rPr dirty="0" sz="2400" spc="-95">
                <a:solidFill>
                  <a:srgbClr val="FF3131"/>
                </a:solidFill>
                <a:latin typeface="Century Gothic"/>
                <a:cs typeface="Century Gothic"/>
              </a:rPr>
              <a:t>range()</a:t>
            </a:r>
            <a:r>
              <a:rPr dirty="0" sz="2400" spc="-20">
                <a:solidFill>
                  <a:srgbClr val="FF3131"/>
                </a:solidFill>
                <a:latin typeface="Century Gothic"/>
                <a:cs typeface="Century Gothic"/>
              </a:rPr>
              <a:t> </a:t>
            </a:r>
            <a:r>
              <a:rPr dirty="0" sz="2400" spc="-10">
                <a:latin typeface="Century Gothic"/>
                <a:cs typeface="Century Gothic"/>
              </a:rPr>
              <a:t>function,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Century Gothic"/>
              <a:cs typeface="Century Gothic"/>
            </a:endParaRPr>
          </a:p>
          <a:p>
            <a:pPr marL="12700" marR="5080">
              <a:lnSpc>
                <a:spcPct val="114599"/>
              </a:lnSpc>
            </a:pPr>
            <a:r>
              <a:rPr dirty="0" sz="2400" spc="114">
                <a:latin typeface="Century Gothic"/>
                <a:cs typeface="Century Gothic"/>
              </a:rPr>
              <a:t>The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 spc="-95">
                <a:solidFill>
                  <a:srgbClr val="FF3131"/>
                </a:solidFill>
                <a:latin typeface="Century Gothic"/>
                <a:cs typeface="Century Gothic"/>
              </a:rPr>
              <a:t>range()</a:t>
            </a:r>
            <a:r>
              <a:rPr dirty="0" sz="2400">
                <a:solidFill>
                  <a:srgbClr val="FF3131"/>
                </a:solidFill>
                <a:latin typeface="Century Gothic"/>
                <a:cs typeface="Century Gothic"/>
              </a:rPr>
              <a:t> </a:t>
            </a:r>
            <a:r>
              <a:rPr dirty="0" sz="2400" spc="-10">
                <a:latin typeface="Century Gothic"/>
                <a:cs typeface="Century Gothic"/>
              </a:rPr>
              <a:t>function</a:t>
            </a:r>
            <a:r>
              <a:rPr dirty="0" sz="2400">
                <a:latin typeface="Century Gothic"/>
                <a:cs typeface="Century Gothic"/>
              </a:rPr>
              <a:t> </a:t>
            </a:r>
            <a:r>
              <a:rPr dirty="0" sz="2400" spc="70">
                <a:latin typeface="Century Gothic"/>
                <a:cs typeface="Century Gothic"/>
              </a:rPr>
              <a:t>returns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 spc="-265">
                <a:latin typeface="Century Gothic"/>
                <a:cs typeface="Century Gothic"/>
              </a:rPr>
              <a:t>a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 spc="-10">
                <a:latin typeface="Century Gothic"/>
                <a:cs typeface="Century Gothic"/>
              </a:rPr>
              <a:t>sequence</a:t>
            </a:r>
            <a:r>
              <a:rPr dirty="0" sz="2400">
                <a:latin typeface="Century Gothic"/>
                <a:cs typeface="Century Gothic"/>
              </a:rPr>
              <a:t> of numbers, starting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from </a:t>
            </a:r>
            <a:r>
              <a:rPr dirty="0" sz="2400" spc="250">
                <a:latin typeface="Century Gothic"/>
                <a:cs typeface="Century Gothic"/>
              </a:rPr>
              <a:t>0</a:t>
            </a:r>
            <a:r>
              <a:rPr dirty="0" sz="2400">
                <a:latin typeface="Century Gothic"/>
                <a:cs typeface="Century Gothic"/>
              </a:rPr>
              <a:t> by </a:t>
            </a:r>
            <a:r>
              <a:rPr dirty="0" sz="2400" spc="-10">
                <a:latin typeface="Century Gothic"/>
                <a:cs typeface="Century Gothic"/>
              </a:rPr>
              <a:t>default,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 spc="-165">
                <a:latin typeface="Century Gothic"/>
                <a:cs typeface="Century Gothic"/>
              </a:rPr>
              <a:t>and</a:t>
            </a:r>
            <a:r>
              <a:rPr dirty="0" sz="2400">
                <a:latin typeface="Century Gothic"/>
                <a:cs typeface="Century Gothic"/>
              </a:rPr>
              <a:t> </a:t>
            </a:r>
            <a:r>
              <a:rPr dirty="0" sz="2400" spc="-10">
                <a:latin typeface="Century Gothic"/>
                <a:cs typeface="Century Gothic"/>
              </a:rPr>
              <a:t>increments </a:t>
            </a:r>
            <a:r>
              <a:rPr dirty="0" sz="2400">
                <a:latin typeface="Century Gothic"/>
                <a:cs typeface="Century Gothic"/>
              </a:rPr>
              <a:t>by</a:t>
            </a:r>
            <a:r>
              <a:rPr dirty="0" sz="2400" spc="-50">
                <a:latin typeface="Century Gothic"/>
                <a:cs typeface="Century Gothic"/>
              </a:rPr>
              <a:t> </a:t>
            </a:r>
            <a:r>
              <a:rPr dirty="0" sz="2400" spc="-310">
                <a:latin typeface="Century Gothic"/>
                <a:cs typeface="Century Gothic"/>
              </a:rPr>
              <a:t>1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 spc="-65">
                <a:latin typeface="Century Gothic"/>
                <a:cs typeface="Century Gothic"/>
              </a:rPr>
              <a:t>(by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35">
                <a:latin typeface="Century Gothic"/>
                <a:cs typeface="Century Gothic"/>
              </a:rPr>
              <a:t>default),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165">
                <a:latin typeface="Century Gothic"/>
                <a:cs typeface="Century Gothic"/>
              </a:rPr>
              <a:t>and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ends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50">
                <a:latin typeface="Century Gothic"/>
                <a:cs typeface="Century Gothic"/>
              </a:rPr>
              <a:t>at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265">
                <a:latin typeface="Century Gothic"/>
                <a:cs typeface="Century Gothic"/>
              </a:rPr>
              <a:t>a</a:t>
            </a:r>
            <a:r>
              <a:rPr dirty="0" sz="2400" spc="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specified</a:t>
            </a:r>
            <a:r>
              <a:rPr dirty="0" sz="2400" spc="-10">
                <a:latin typeface="Century Gothic"/>
                <a:cs typeface="Century Gothic"/>
              </a:rPr>
              <a:t> number.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6852157"/>
              <a:ext cx="2268855" cy="3435350"/>
            </a:xfrm>
            <a:custGeom>
              <a:avLst/>
              <a:gdLst/>
              <a:ahLst/>
              <a:cxnLst/>
              <a:rect l="l" t="t" r="r" b="b"/>
              <a:pathLst>
                <a:path w="2268855" h="3435350">
                  <a:moveTo>
                    <a:pt x="0" y="0"/>
                  </a:moveTo>
                  <a:lnTo>
                    <a:pt x="2235362" y="0"/>
                  </a:lnTo>
                  <a:lnTo>
                    <a:pt x="2248207" y="2586"/>
                  </a:lnTo>
                  <a:lnTo>
                    <a:pt x="2258682" y="9646"/>
                  </a:lnTo>
                  <a:lnTo>
                    <a:pt x="2265738" y="20128"/>
                  </a:lnTo>
                  <a:lnTo>
                    <a:pt x="2268324" y="32979"/>
                  </a:lnTo>
                  <a:lnTo>
                    <a:pt x="2268324" y="3434842"/>
                  </a:lnTo>
                  <a:lnTo>
                    <a:pt x="0" y="3434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95070" y="1"/>
              <a:ext cx="17893030" cy="10287000"/>
            </a:xfrm>
            <a:custGeom>
              <a:avLst/>
              <a:gdLst/>
              <a:ahLst/>
              <a:cxnLst/>
              <a:rect l="l" t="t" r="r" b="b"/>
              <a:pathLst>
                <a:path w="17893030" h="10287000">
                  <a:moveTo>
                    <a:pt x="0" y="0"/>
                  </a:moveTo>
                  <a:lnTo>
                    <a:pt x="0" y="10286998"/>
                  </a:lnTo>
                  <a:lnTo>
                    <a:pt x="17892929" y="10286998"/>
                  </a:lnTo>
                  <a:lnTo>
                    <a:pt x="17892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4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672134" y="9663500"/>
              <a:ext cx="1178560" cy="196215"/>
            </a:xfrm>
            <a:custGeom>
              <a:avLst/>
              <a:gdLst/>
              <a:ahLst/>
              <a:cxnLst/>
              <a:rect l="l" t="t" r="r" b="b"/>
              <a:pathLst>
                <a:path w="1178559" h="196215">
                  <a:moveTo>
                    <a:pt x="1162569" y="195804"/>
                  </a:moveTo>
                  <a:lnTo>
                    <a:pt x="1156403" y="195804"/>
                  </a:lnTo>
                  <a:lnTo>
                    <a:pt x="1151423" y="195804"/>
                  </a:lnTo>
                  <a:lnTo>
                    <a:pt x="1146680" y="194162"/>
                  </a:lnTo>
                  <a:lnTo>
                    <a:pt x="967389" y="49478"/>
                  </a:lnTo>
                  <a:lnTo>
                    <a:pt x="792131" y="190879"/>
                  </a:lnTo>
                  <a:lnTo>
                    <a:pt x="785528" y="194572"/>
                  </a:lnTo>
                  <a:lnTo>
                    <a:pt x="778257" y="195804"/>
                  </a:lnTo>
                  <a:lnTo>
                    <a:pt x="770987" y="194572"/>
                  </a:lnTo>
                  <a:lnTo>
                    <a:pt x="764384" y="190879"/>
                  </a:lnTo>
                  <a:lnTo>
                    <a:pt x="589125" y="49478"/>
                  </a:lnTo>
                  <a:lnTo>
                    <a:pt x="413867" y="190879"/>
                  </a:lnTo>
                  <a:lnTo>
                    <a:pt x="407263" y="194572"/>
                  </a:lnTo>
                  <a:lnTo>
                    <a:pt x="399993" y="195804"/>
                  </a:lnTo>
                  <a:lnTo>
                    <a:pt x="392723" y="194572"/>
                  </a:lnTo>
                  <a:lnTo>
                    <a:pt x="386120" y="190879"/>
                  </a:lnTo>
                  <a:lnTo>
                    <a:pt x="210861" y="49478"/>
                  </a:lnTo>
                  <a:lnTo>
                    <a:pt x="35603" y="190879"/>
                  </a:lnTo>
                  <a:lnTo>
                    <a:pt x="27851" y="194855"/>
                  </a:lnTo>
                  <a:lnTo>
                    <a:pt x="19476" y="195598"/>
                  </a:lnTo>
                  <a:lnTo>
                    <a:pt x="11457" y="193220"/>
                  </a:lnTo>
                  <a:lnTo>
                    <a:pt x="4772" y="187831"/>
                  </a:lnTo>
                  <a:lnTo>
                    <a:pt x="752" y="180166"/>
                  </a:lnTo>
                  <a:lnTo>
                    <a:pt x="0" y="171885"/>
                  </a:lnTo>
                  <a:lnTo>
                    <a:pt x="2404" y="163956"/>
                  </a:lnTo>
                  <a:lnTo>
                    <a:pt x="7855" y="157346"/>
                  </a:lnTo>
                  <a:lnTo>
                    <a:pt x="196869" y="4924"/>
                  </a:lnTo>
                  <a:lnTo>
                    <a:pt x="203472" y="1231"/>
                  </a:lnTo>
                  <a:lnTo>
                    <a:pt x="210742" y="0"/>
                  </a:lnTo>
                  <a:lnTo>
                    <a:pt x="218013" y="1231"/>
                  </a:lnTo>
                  <a:lnTo>
                    <a:pt x="224616" y="4924"/>
                  </a:lnTo>
                  <a:lnTo>
                    <a:pt x="399875" y="146325"/>
                  </a:lnTo>
                  <a:lnTo>
                    <a:pt x="575133" y="4924"/>
                  </a:lnTo>
                  <a:lnTo>
                    <a:pt x="581736" y="1231"/>
                  </a:lnTo>
                  <a:lnTo>
                    <a:pt x="589007" y="0"/>
                  </a:lnTo>
                  <a:lnTo>
                    <a:pt x="596277" y="1231"/>
                  </a:lnTo>
                  <a:lnTo>
                    <a:pt x="602880" y="4924"/>
                  </a:lnTo>
                  <a:lnTo>
                    <a:pt x="778139" y="146325"/>
                  </a:lnTo>
                  <a:lnTo>
                    <a:pt x="953397" y="4924"/>
                  </a:lnTo>
                  <a:lnTo>
                    <a:pt x="960001" y="1231"/>
                  </a:lnTo>
                  <a:lnTo>
                    <a:pt x="967271" y="0"/>
                  </a:lnTo>
                  <a:lnTo>
                    <a:pt x="974541" y="1231"/>
                  </a:lnTo>
                  <a:lnTo>
                    <a:pt x="981145" y="4924"/>
                  </a:lnTo>
                  <a:lnTo>
                    <a:pt x="1170158" y="157346"/>
                  </a:lnTo>
                  <a:lnTo>
                    <a:pt x="1175709" y="163956"/>
                  </a:lnTo>
                  <a:lnTo>
                    <a:pt x="1178103" y="171885"/>
                  </a:lnTo>
                  <a:lnTo>
                    <a:pt x="1177295" y="180166"/>
                  </a:lnTo>
                  <a:lnTo>
                    <a:pt x="1173241" y="187831"/>
                  </a:lnTo>
                  <a:lnTo>
                    <a:pt x="1168972" y="192990"/>
                  </a:lnTo>
                  <a:lnTo>
                    <a:pt x="1162569" y="1958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6672134" y="9461720"/>
              <a:ext cx="1178560" cy="196215"/>
            </a:xfrm>
            <a:custGeom>
              <a:avLst/>
              <a:gdLst/>
              <a:ahLst/>
              <a:cxnLst/>
              <a:rect l="l" t="t" r="r" b="b"/>
              <a:pathLst>
                <a:path w="1178559" h="196215">
                  <a:moveTo>
                    <a:pt x="1162569" y="195804"/>
                  </a:moveTo>
                  <a:lnTo>
                    <a:pt x="1156403" y="195804"/>
                  </a:lnTo>
                  <a:lnTo>
                    <a:pt x="1151423" y="195804"/>
                  </a:lnTo>
                  <a:lnTo>
                    <a:pt x="1146680" y="194162"/>
                  </a:lnTo>
                  <a:lnTo>
                    <a:pt x="967389" y="49478"/>
                  </a:lnTo>
                  <a:lnTo>
                    <a:pt x="792131" y="190879"/>
                  </a:lnTo>
                  <a:lnTo>
                    <a:pt x="785528" y="194572"/>
                  </a:lnTo>
                  <a:lnTo>
                    <a:pt x="778257" y="195804"/>
                  </a:lnTo>
                  <a:lnTo>
                    <a:pt x="770987" y="194572"/>
                  </a:lnTo>
                  <a:lnTo>
                    <a:pt x="764384" y="190879"/>
                  </a:lnTo>
                  <a:lnTo>
                    <a:pt x="589125" y="49478"/>
                  </a:lnTo>
                  <a:lnTo>
                    <a:pt x="413867" y="190879"/>
                  </a:lnTo>
                  <a:lnTo>
                    <a:pt x="407263" y="194572"/>
                  </a:lnTo>
                  <a:lnTo>
                    <a:pt x="399993" y="195804"/>
                  </a:lnTo>
                  <a:lnTo>
                    <a:pt x="392723" y="194572"/>
                  </a:lnTo>
                  <a:lnTo>
                    <a:pt x="386120" y="190879"/>
                  </a:lnTo>
                  <a:lnTo>
                    <a:pt x="210861" y="49478"/>
                  </a:lnTo>
                  <a:lnTo>
                    <a:pt x="35603" y="190879"/>
                  </a:lnTo>
                  <a:lnTo>
                    <a:pt x="27851" y="194855"/>
                  </a:lnTo>
                  <a:lnTo>
                    <a:pt x="19476" y="195598"/>
                  </a:lnTo>
                  <a:lnTo>
                    <a:pt x="11457" y="193220"/>
                  </a:lnTo>
                  <a:lnTo>
                    <a:pt x="4772" y="187831"/>
                  </a:lnTo>
                  <a:lnTo>
                    <a:pt x="752" y="180166"/>
                  </a:lnTo>
                  <a:lnTo>
                    <a:pt x="0" y="171885"/>
                  </a:lnTo>
                  <a:lnTo>
                    <a:pt x="2404" y="163956"/>
                  </a:lnTo>
                  <a:lnTo>
                    <a:pt x="7855" y="157346"/>
                  </a:lnTo>
                  <a:lnTo>
                    <a:pt x="196869" y="4924"/>
                  </a:lnTo>
                  <a:lnTo>
                    <a:pt x="203472" y="1231"/>
                  </a:lnTo>
                  <a:lnTo>
                    <a:pt x="210742" y="0"/>
                  </a:lnTo>
                  <a:lnTo>
                    <a:pt x="218013" y="1231"/>
                  </a:lnTo>
                  <a:lnTo>
                    <a:pt x="224616" y="4924"/>
                  </a:lnTo>
                  <a:lnTo>
                    <a:pt x="399875" y="146325"/>
                  </a:lnTo>
                  <a:lnTo>
                    <a:pt x="575133" y="4924"/>
                  </a:lnTo>
                  <a:lnTo>
                    <a:pt x="581736" y="1231"/>
                  </a:lnTo>
                  <a:lnTo>
                    <a:pt x="589007" y="0"/>
                  </a:lnTo>
                  <a:lnTo>
                    <a:pt x="596277" y="1231"/>
                  </a:lnTo>
                  <a:lnTo>
                    <a:pt x="602880" y="4924"/>
                  </a:lnTo>
                  <a:lnTo>
                    <a:pt x="778139" y="146325"/>
                  </a:lnTo>
                  <a:lnTo>
                    <a:pt x="953397" y="4924"/>
                  </a:lnTo>
                  <a:lnTo>
                    <a:pt x="960001" y="1231"/>
                  </a:lnTo>
                  <a:lnTo>
                    <a:pt x="967271" y="0"/>
                  </a:lnTo>
                  <a:lnTo>
                    <a:pt x="974541" y="1231"/>
                  </a:lnTo>
                  <a:lnTo>
                    <a:pt x="981145" y="4924"/>
                  </a:lnTo>
                  <a:lnTo>
                    <a:pt x="1170158" y="157346"/>
                  </a:lnTo>
                  <a:lnTo>
                    <a:pt x="1175709" y="163956"/>
                  </a:lnTo>
                  <a:lnTo>
                    <a:pt x="1178103" y="171885"/>
                  </a:lnTo>
                  <a:lnTo>
                    <a:pt x="1177295" y="180166"/>
                  </a:lnTo>
                  <a:lnTo>
                    <a:pt x="1173241" y="187831"/>
                  </a:lnTo>
                  <a:lnTo>
                    <a:pt x="1168972" y="192990"/>
                  </a:lnTo>
                  <a:lnTo>
                    <a:pt x="1162569" y="195804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672134" y="9259941"/>
              <a:ext cx="1178560" cy="196215"/>
            </a:xfrm>
            <a:custGeom>
              <a:avLst/>
              <a:gdLst/>
              <a:ahLst/>
              <a:cxnLst/>
              <a:rect l="l" t="t" r="r" b="b"/>
              <a:pathLst>
                <a:path w="1178559" h="196215">
                  <a:moveTo>
                    <a:pt x="1162569" y="195804"/>
                  </a:moveTo>
                  <a:lnTo>
                    <a:pt x="1156403" y="195804"/>
                  </a:lnTo>
                  <a:lnTo>
                    <a:pt x="1151423" y="195804"/>
                  </a:lnTo>
                  <a:lnTo>
                    <a:pt x="1146680" y="194162"/>
                  </a:lnTo>
                  <a:lnTo>
                    <a:pt x="967389" y="49478"/>
                  </a:lnTo>
                  <a:lnTo>
                    <a:pt x="792131" y="190879"/>
                  </a:lnTo>
                  <a:lnTo>
                    <a:pt x="785528" y="194572"/>
                  </a:lnTo>
                  <a:lnTo>
                    <a:pt x="778257" y="195804"/>
                  </a:lnTo>
                  <a:lnTo>
                    <a:pt x="770987" y="194572"/>
                  </a:lnTo>
                  <a:lnTo>
                    <a:pt x="764384" y="190879"/>
                  </a:lnTo>
                  <a:lnTo>
                    <a:pt x="589125" y="49478"/>
                  </a:lnTo>
                  <a:lnTo>
                    <a:pt x="413867" y="190879"/>
                  </a:lnTo>
                  <a:lnTo>
                    <a:pt x="407263" y="194572"/>
                  </a:lnTo>
                  <a:lnTo>
                    <a:pt x="399993" y="195804"/>
                  </a:lnTo>
                  <a:lnTo>
                    <a:pt x="392723" y="194572"/>
                  </a:lnTo>
                  <a:lnTo>
                    <a:pt x="386120" y="190879"/>
                  </a:lnTo>
                  <a:lnTo>
                    <a:pt x="210861" y="49478"/>
                  </a:lnTo>
                  <a:lnTo>
                    <a:pt x="35603" y="190879"/>
                  </a:lnTo>
                  <a:lnTo>
                    <a:pt x="27851" y="194855"/>
                  </a:lnTo>
                  <a:lnTo>
                    <a:pt x="19476" y="195598"/>
                  </a:lnTo>
                  <a:lnTo>
                    <a:pt x="11457" y="193220"/>
                  </a:lnTo>
                  <a:lnTo>
                    <a:pt x="4772" y="187831"/>
                  </a:lnTo>
                  <a:lnTo>
                    <a:pt x="752" y="180166"/>
                  </a:lnTo>
                  <a:lnTo>
                    <a:pt x="0" y="171885"/>
                  </a:lnTo>
                  <a:lnTo>
                    <a:pt x="2404" y="163956"/>
                  </a:lnTo>
                  <a:lnTo>
                    <a:pt x="7855" y="157346"/>
                  </a:lnTo>
                  <a:lnTo>
                    <a:pt x="196869" y="4924"/>
                  </a:lnTo>
                  <a:lnTo>
                    <a:pt x="203472" y="1231"/>
                  </a:lnTo>
                  <a:lnTo>
                    <a:pt x="210742" y="0"/>
                  </a:lnTo>
                  <a:lnTo>
                    <a:pt x="218013" y="1231"/>
                  </a:lnTo>
                  <a:lnTo>
                    <a:pt x="224616" y="4924"/>
                  </a:lnTo>
                  <a:lnTo>
                    <a:pt x="399875" y="146325"/>
                  </a:lnTo>
                  <a:lnTo>
                    <a:pt x="575133" y="4924"/>
                  </a:lnTo>
                  <a:lnTo>
                    <a:pt x="581736" y="1231"/>
                  </a:lnTo>
                  <a:lnTo>
                    <a:pt x="589007" y="0"/>
                  </a:lnTo>
                  <a:lnTo>
                    <a:pt x="596277" y="1231"/>
                  </a:lnTo>
                  <a:lnTo>
                    <a:pt x="602880" y="4924"/>
                  </a:lnTo>
                  <a:lnTo>
                    <a:pt x="778139" y="146325"/>
                  </a:lnTo>
                  <a:lnTo>
                    <a:pt x="953397" y="4924"/>
                  </a:lnTo>
                  <a:lnTo>
                    <a:pt x="960001" y="1231"/>
                  </a:lnTo>
                  <a:lnTo>
                    <a:pt x="967271" y="0"/>
                  </a:lnTo>
                  <a:lnTo>
                    <a:pt x="974541" y="1231"/>
                  </a:lnTo>
                  <a:lnTo>
                    <a:pt x="981145" y="4924"/>
                  </a:lnTo>
                  <a:lnTo>
                    <a:pt x="1170158" y="157346"/>
                  </a:lnTo>
                  <a:lnTo>
                    <a:pt x="1175709" y="163956"/>
                  </a:lnTo>
                  <a:lnTo>
                    <a:pt x="1178103" y="171885"/>
                  </a:lnTo>
                  <a:lnTo>
                    <a:pt x="1177295" y="180166"/>
                  </a:lnTo>
                  <a:lnTo>
                    <a:pt x="1173241" y="187831"/>
                  </a:lnTo>
                  <a:lnTo>
                    <a:pt x="1168972" y="192990"/>
                  </a:lnTo>
                  <a:lnTo>
                    <a:pt x="1162569" y="1958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699" y="2520943"/>
              <a:ext cx="13506449" cy="32003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699" y="6765552"/>
              <a:ext cx="13496924" cy="3152774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016000" y="710937"/>
            <a:ext cx="15653385" cy="164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Note</a:t>
            </a:r>
            <a:r>
              <a:rPr dirty="0" sz="2200" spc="-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Century Gothic"/>
                <a:cs typeface="Century Gothic"/>
              </a:rPr>
              <a:t>that</a:t>
            </a:r>
            <a:r>
              <a:rPr dirty="0" sz="2200" spc="-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45">
                <a:solidFill>
                  <a:srgbClr val="FF3131"/>
                </a:solidFill>
                <a:latin typeface="Century Gothic"/>
                <a:cs typeface="Century Gothic"/>
              </a:rPr>
              <a:t>range(6)</a:t>
            </a:r>
            <a:r>
              <a:rPr dirty="0" sz="2200" spc="-35">
                <a:solidFill>
                  <a:srgbClr val="FF3131"/>
                </a:solidFill>
                <a:latin typeface="Century Gothic"/>
                <a:cs typeface="Century Gothic"/>
              </a:rPr>
              <a:t> </a:t>
            </a:r>
            <a:r>
              <a:rPr dirty="0" sz="2200" spc="21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dirty="0" sz="2200" spc="-3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not</a:t>
            </a:r>
            <a:r>
              <a:rPr dirty="0" sz="2200" spc="-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dirty="0" sz="2200" spc="-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values</a:t>
            </a:r>
            <a:r>
              <a:rPr dirty="0" sz="2200" spc="-3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dirty="0" sz="2200" spc="-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229">
                <a:solidFill>
                  <a:srgbClr val="FFFFFF"/>
                </a:solidFill>
                <a:latin typeface="Century Gothic"/>
                <a:cs typeface="Century Gothic"/>
              </a:rPr>
              <a:t>0</a:t>
            </a:r>
            <a:r>
              <a:rPr dirty="0" sz="2200" spc="-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dirty="0" sz="2200" spc="-3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95">
                <a:solidFill>
                  <a:srgbClr val="FFFFFF"/>
                </a:solidFill>
                <a:latin typeface="Century Gothic"/>
                <a:cs typeface="Century Gothic"/>
              </a:rPr>
              <a:t>6,</a:t>
            </a:r>
            <a:r>
              <a:rPr dirty="0" sz="2200" spc="-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but</a:t>
            </a:r>
            <a:r>
              <a:rPr dirty="0" sz="2200" spc="-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dirty="0" sz="2200" spc="-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values</a:t>
            </a:r>
            <a:r>
              <a:rPr dirty="0" sz="2200" spc="-3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229">
                <a:solidFill>
                  <a:srgbClr val="FFFFFF"/>
                </a:solidFill>
                <a:latin typeface="Century Gothic"/>
                <a:cs typeface="Century Gothic"/>
              </a:rPr>
              <a:t>0</a:t>
            </a:r>
            <a:r>
              <a:rPr dirty="0" sz="2200" spc="-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dirty="0" sz="2200" spc="-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Century Gothic"/>
                <a:cs typeface="Century Gothic"/>
              </a:rPr>
              <a:t>5.</a:t>
            </a:r>
            <a:endParaRPr sz="2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750">
              <a:latin typeface="Century Gothic"/>
              <a:cs typeface="Century Gothic"/>
            </a:endParaRPr>
          </a:p>
          <a:p>
            <a:pPr marL="12700" marR="5080">
              <a:lnSpc>
                <a:spcPct val="127800"/>
              </a:lnSpc>
              <a:spcBef>
                <a:spcPts val="5"/>
              </a:spcBef>
            </a:pPr>
            <a:r>
              <a:rPr dirty="0" sz="2200" spc="10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dirty="0" sz="2200" spc="1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95">
                <a:solidFill>
                  <a:srgbClr val="FF3131"/>
                </a:solidFill>
                <a:latin typeface="Century Gothic"/>
                <a:cs typeface="Century Gothic"/>
              </a:rPr>
              <a:t>range()</a:t>
            </a:r>
            <a:r>
              <a:rPr dirty="0" sz="2200" spc="10">
                <a:solidFill>
                  <a:srgbClr val="FF3131"/>
                </a:solidFill>
                <a:latin typeface="Century Gothic"/>
                <a:cs typeface="Century Gothic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function</a:t>
            </a:r>
            <a:r>
              <a:rPr dirty="0" sz="2200" spc="1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defaults</a:t>
            </a:r>
            <a:r>
              <a:rPr dirty="0" sz="2200" spc="1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dirty="0" sz="2200" spc="1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229">
                <a:solidFill>
                  <a:srgbClr val="FFFFFF"/>
                </a:solidFill>
                <a:latin typeface="Century Gothic"/>
                <a:cs typeface="Century Gothic"/>
              </a:rPr>
              <a:t>0</a:t>
            </a:r>
            <a:r>
              <a:rPr dirty="0" sz="2200" spc="1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Century Gothic"/>
                <a:cs typeface="Century Gothic"/>
              </a:rPr>
              <a:t>as</a:t>
            </a:r>
            <a:r>
              <a:rPr dirty="0" sz="2200" spc="1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25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dirty="0" sz="2200" spc="1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starting</a:t>
            </a:r>
            <a:r>
              <a:rPr dirty="0" sz="2200" spc="1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Century Gothic"/>
                <a:cs typeface="Century Gothic"/>
              </a:rPr>
              <a:t>value,</a:t>
            </a:r>
            <a:r>
              <a:rPr dirty="0" sz="2200" spc="1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entury Gothic"/>
                <a:cs typeface="Century Gothic"/>
              </a:rPr>
              <a:t>however</a:t>
            </a:r>
            <a:r>
              <a:rPr dirty="0" sz="2200" spc="1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Century Gothic"/>
                <a:cs typeface="Century Gothic"/>
              </a:rPr>
              <a:t>it</a:t>
            </a:r>
            <a:r>
              <a:rPr dirty="0" sz="2200" spc="1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21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dirty="0" sz="2200" spc="1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Century Gothic"/>
                <a:cs typeface="Century Gothic"/>
              </a:rPr>
              <a:t>possible</a:t>
            </a:r>
            <a:r>
              <a:rPr dirty="0" sz="2200" spc="1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dirty="0" sz="2200" spc="1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specify</a:t>
            </a:r>
            <a:r>
              <a:rPr dirty="0" sz="2200" spc="1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dirty="0" sz="2200" spc="1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starting</a:t>
            </a:r>
            <a:r>
              <a:rPr dirty="0" sz="2200" spc="1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45">
                <a:solidFill>
                  <a:srgbClr val="FFFFFF"/>
                </a:solidFill>
                <a:latin typeface="Century Gothic"/>
                <a:cs typeface="Century Gothic"/>
              </a:rPr>
              <a:t>value</a:t>
            </a:r>
            <a:r>
              <a:rPr dirty="0" sz="2200" spc="1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by</a:t>
            </a:r>
            <a:r>
              <a:rPr dirty="0" sz="2200" spc="1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95">
                <a:solidFill>
                  <a:srgbClr val="FFFFFF"/>
                </a:solidFill>
                <a:latin typeface="Century Gothic"/>
                <a:cs typeface="Century Gothic"/>
              </a:rPr>
              <a:t>adding</a:t>
            </a:r>
            <a:r>
              <a:rPr dirty="0" sz="2200" spc="1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dirty="0" sz="2200" spc="-65">
                <a:solidFill>
                  <a:srgbClr val="FFFFFF"/>
                </a:solidFill>
                <a:latin typeface="Century Gothic"/>
                <a:cs typeface="Century Gothic"/>
              </a:rPr>
              <a:t>parameter:</a:t>
            </a:r>
            <a:r>
              <a:rPr dirty="0" sz="2200" spc="-4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30">
                <a:solidFill>
                  <a:srgbClr val="FF3131"/>
                </a:solidFill>
                <a:latin typeface="Century Gothic"/>
                <a:cs typeface="Century Gothic"/>
              </a:rPr>
              <a:t>range(2,</a:t>
            </a:r>
            <a:r>
              <a:rPr dirty="0" sz="2200" spc="-40">
                <a:solidFill>
                  <a:srgbClr val="FF3131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3131"/>
                </a:solidFill>
                <a:latin typeface="Century Gothic"/>
                <a:cs typeface="Century Gothic"/>
              </a:rPr>
              <a:t>6)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,</a:t>
            </a:r>
            <a:r>
              <a:rPr dirty="0" sz="2200" spc="-4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entury Gothic"/>
                <a:cs typeface="Century Gothic"/>
              </a:rPr>
              <a:t>which</a:t>
            </a:r>
            <a:r>
              <a:rPr dirty="0" sz="2200" spc="-4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means</a:t>
            </a:r>
            <a:r>
              <a:rPr dirty="0" sz="2200" spc="-4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values</a:t>
            </a:r>
            <a:r>
              <a:rPr dirty="0" sz="2200" spc="-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from</a:t>
            </a:r>
            <a:r>
              <a:rPr dirty="0" sz="2200" spc="-4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195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r>
              <a:rPr dirty="0" sz="2200" spc="-4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dirty="0" sz="2200" spc="-4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215">
                <a:solidFill>
                  <a:srgbClr val="FFFFFF"/>
                </a:solidFill>
                <a:latin typeface="Century Gothic"/>
                <a:cs typeface="Century Gothic"/>
              </a:rPr>
              <a:t>6</a:t>
            </a:r>
            <a:r>
              <a:rPr dirty="0" sz="2200" spc="-4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55">
                <a:solidFill>
                  <a:srgbClr val="FFFFFF"/>
                </a:solidFill>
                <a:latin typeface="Century Gothic"/>
                <a:cs typeface="Century Gothic"/>
              </a:rPr>
              <a:t>(but</a:t>
            </a:r>
            <a:r>
              <a:rPr dirty="0" sz="2200" spc="-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not</a:t>
            </a:r>
            <a:r>
              <a:rPr dirty="0" sz="2200" spc="-4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entury Gothic"/>
                <a:cs typeface="Century Gothic"/>
              </a:rPr>
              <a:t>including</a:t>
            </a:r>
            <a:r>
              <a:rPr dirty="0" sz="2200" spc="-4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entury Gothic"/>
                <a:cs typeface="Century Gothic"/>
              </a:rPr>
              <a:t>6):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16000" y="5776639"/>
            <a:ext cx="15949930" cy="882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7800"/>
              </a:lnSpc>
              <a:spcBef>
                <a:spcPts val="100"/>
              </a:spcBef>
            </a:pPr>
            <a:r>
              <a:rPr dirty="0" sz="2200" spc="10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dirty="0" sz="2200" spc="-5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95">
                <a:solidFill>
                  <a:srgbClr val="FFFFFF"/>
                </a:solidFill>
                <a:latin typeface="Century Gothic"/>
                <a:cs typeface="Century Gothic"/>
              </a:rPr>
              <a:t>range()</a:t>
            </a:r>
            <a:r>
              <a:rPr dirty="0" sz="2200" spc="-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function</a:t>
            </a:r>
            <a:r>
              <a:rPr dirty="0" sz="2200" spc="-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defaults</a:t>
            </a:r>
            <a:r>
              <a:rPr dirty="0" sz="2200" spc="-2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dirty="0" sz="2200" spc="-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entury Gothic"/>
                <a:cs typeface="Century Gothic"/>
              </a:rPr>
              <a:t>increment</a:t>
            </a:r>
            <a:r>
              <a:rPr dirty="0" sz="2200" spc="-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dirty="0" sz="2200" spc="-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entury Gothic"/>
                <a:cs typeface="Century Gothic"/>
              </a:rPr>
              <a:t>sequence</a:t>
            </a:r>
            <a:r>
              <a:rPr dirty="0" sz="2200" spc="-2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by</a:t>
            </a:r>
            <a:r>
              <a:rPr dirty="0" sz="2200" spc="-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155">
                <a:solidFill>
                  <a:srgbClr val="FFFFFF"/>
                </a:solidFill>
                <a:latin typeface="Century Gothic"/>
                <a:cs typeface="Century Gothic"/>
              </a:rPr>
              <a:t>1,</a:t>
            </a:r>
            <a:r>
              <a:rPr dirty="0" sz="2200" spc="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entury Gothic"/>
                <a:cs typeface="Century Gothic"/>
              </a:rPr>
              <a:t>however</a:t>
            </a:r>
            <a:r>
              <a:rPr dirty="0" sz="2200" spc="-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Century Gothic"/>
                <a:cs typeface="Century Gothic"/>
              </a:rPr>
              <a:t>it</a:t>
            </a:r>
            <a:r>
              <a:rPr dirty="0" sz="2200" spc="-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21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dirty="0" sz="2200" spc="-2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Century Gothic"/>
                <a:cs typeface="Century Gothic"/>
              </a:rPr>
              <a:t>possible</a:t>
            </a:r>
            <a:r>
              <a:rPr dirty="0" sz="2200" spc="-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dirty="0" sz="2200" spc="-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specify</a:t>
            </a:r>
            <a:r>
              <a:rPr dirty="0" sz="2200" spc="-2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dirty="0" sz="2200" spc="-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entury Gothic"/>
                <a:cs typeface="Century Gothic"/>
              </a:rPr>
              <a:t>increment</a:t>
            </a:r>
            <a:r>
              <a:rPr dirty="0" sz="2200" spc="-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45">
                <a:solidFill>
                  <a:srgbClr val="FFFFFF"/>
                </a:solidFill>
                <a:latin typeface="Century Gothic"/>
                <a:cs typeface="Century Gothic"/>
              </a:rPr>
              <a:t>value</a:t>
            </a:r>
            <a:r>
              <a:rPr dirty="0" sz="2200" spc="-25">
                <a:solidFill>
                  <a:srgbClr val="FFFFFF"/>
                </a:solidFill>
                <a:latin typeface="Century Gothic"/>
                <a:cs typeface="Century Gothic"/>
              </a:rPr>
              <a:t> by </a:t>
            </a:r>
            <a:r>
              <a:rPr dirty="0" sz="2200" spc="-95">
                <a:solidFill>
                  <a:srgbClr val="FFFFFF"/>
                </a:solidFill>
                <a:latin typeface="Century Gothic"/>
                <a:cs typeface="Century Gothic"/>
              </a:rPr>
              <a:t>adding</a:t>
            </a:r>
            <a:r>
              <a:rPr dirty="0" sz="2200" spc="-6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25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dirty="0" sz="2200" spc="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>
                <a:solidFill>
                  <a:srgbClr val="FFFFFF"/>
                </a:solidFill>
                <a:latin typeface="Century Gothic"/>
                <a:cs typeface="Century Gothic"/>
              </a:rPr>
              <a:t>third</a:t>
            </a:r>
            <a:r>
              <a:rPr dirty="0" sz="2200" spc="-3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65">
                <a:solidFill>
                  <a:srgbClr val="FFFFFF"/>
                </a:solidFill>
                <a:latin typeface="Century Gothic"/>
                <a:cs typeface="Century Gothic"/>
              </a:rPr>
              <a:t>parameter:</a:t>
            </a:r>
            <a:r>
              <a:rPr dirty="0" sz="2200" spc="-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Century Gothic"/>
                <a:cs typeface="Century Gothic"/>
              </a:rPr>
              <a:t>range(2,</a:t>
            </a:r>
            <a:r>
              <a:rPr dirty="0" sz="2200" spc="-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140">
                <a:solidFill>
                  <a:srgbClr val="FFFFFF"/>
                </a:solidFill>
                <a:latin typeface="Century Gothic"/>
                <a:cs typeface="Century Gothic"/>
              </a:rPr>
              <a:t>30,</a:t>
            </a:r>
            <a:r>
              <a:rPr dirty="0" sz="2200" spc="-3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entury Gothic"/>
                <a:cs typeface="Century Gothic"/>
              </a:rPr>
              <a:t>3):</a:t>
            </a:r>
            <a:endParaRPr sz="2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887821" y="1"/>
            <a:ext cx="1790064" cy="2169160"/>
          </a:xfrm>
          <a:custGeom>
            <a:avLst/>
            <a:gdLst/>
            <a:ahLst/>
            <a:cxnLst/>
            <a:rect l="l" t="t" r="r" b="b"/>
            <a:pathLst>
              <a:path w="1790065" h="2169160">
                <a:moveTo>
                  <a:pt x="0" y="1275891"/>
                </a:moveTo>
                <a:lnTo>
                  <a:pt x="0" y="0"/>
                </a:lnTo>
                <a:lnTo>
                  <a:pt x="81981" y="0"/>
                </a:lnTo>
                <a:lnTo>
                  <a:pt x="81981" y="1275891"/>
                </a:lnTo>
                <a:lnTo>
                  <a:pt x="83364" y="1323478"/>
                </a:lnTo>
                <a:lnTo>
                  <a:pt x="87461" y="1370350"/>
                </a:lnTo>
                <a:lnTo>
                  <a:pt x="94195" y="1416430"/>
                </a:lnTo>
                <a:lnTo>
                  <a:pt x="103489" y="1461642"/>
                </a:lnTo>
                <a:lnTo>
                  <a:pt x="115267" y="1505909"/>
                </a:lnTo>
                <a:lnTo>
                  <a:pt x="129452" y="1549154"/>
                </a:lnTo>
                <a:lnTo>
                  <a:pt x="145967" y="1591301"/>
                </a:lnTo>
                <a:lnTo>
                  <a:pt x="164736" y="1632273"/>
                </a:lnTo>
                <a:lnTo>
                  <a:pt x="185680" y="1671993"/>
                </a:lnTo>
                <a:lnTo>
                  <a:pt x="208724" y="1710385"/>
                </a:lnTo>
                <a:lnTo>
                  <a:pt x="233791" y="1747373"/>
                </a:lnTo>
                <a:lnTo>
                  <a:pt x="260804" y="1782879"/>
                </a:lnTo>
                <a:lnTo>
                  <a:pt x="289686" y="1816827"/>
                </a:lnTo>
                <a:lnTo>
                  <a:pt x="320360" y="1849140"/>
                </a:lnTo>
                <a:lnTo>
                  <a:pt x="352749" y="1879741"/>
                </a:lnTo>
                <a:lnTo>
                  <a:pt x="386777" y="1908555"/>
                </a:lnTo>
                <a:lnTo>
                  <a:pt x="422367" y="1935504"/>
                </a:lnTo>
                <a:lnTo>
                  <a:pt x="459442" y="1960511"/>
                </a:lnTo>
                <a:lnTo>
                  <a:pt x="497925" y="1983501"/>
                </a:lnTo>
                <a:lnTo>
                  <a:pt x="537740" y="2004396"/>
                </a:lnTo>
                <a:lnTo>
                  <a:pt x="578809" y="2023120"/>
                </a:lnTo>
                <a:lnTo>
                  <a:pt x="621056" y="2039596"/>
                </a:lnTo>
                <a:lnTo>
                  <a:pt x="664403" y="2053748"/>
                </a:lnTo>
                <a:lnTo>
                  <a:pt x="708775" y="2065498"/>
                </a:lnTo>
                <a:lnTo>
                  <a:pt x="754094" y="2074771"/>
                </a:lnTo>
                <a:lnTo>
                  <a:pt x="800283" y="2081489"/>
                </a:lnTo>
                <a:lnTo>
                  <a:pt x="847266" y="2085576"/>
                </a:lnTo>
                <a:lnTo>
                  <a:pt x="894965" y="2086955"/>
                </a:lnTo>
                <a:lnTo>
                  <a:pt x="942665" y="2085576"/>
                </a:lnTo>
                <a:lnTo>
                  <a:pt x="989648" y="2081489"/>
                </a:lnTo>
                <a:lnTo>
                  <a:pt x="1035837" y="2074771"/>
                </a:lnTo>
                <a:lnTo>
                  <a:pt x="1081156" y="2065498"/>
                </a:lnTo>
                <a:lnTo>
                  <a:pt x="1125528" y="2053748"/>
                </a:lnTo>
                <a:lnTo>
                  <a:pt x="1168938" y="2039572"/>
                </a:lnTo>
                <a:lnTo>
                  <a:pt x="1211122" y="2023120"/>
                </a:lnTo>
                <a:lnTo>
                  <a:pt x="1252191" y="2004396"/>
                </a:lnTo>
                <a:lnTo>
                  <a:pt x="1292005" y="1983501"/>
                </a:lnTo>
                <a:lnTo>
                  <a:pt x="1330489" y="1960511"/>
                </a:lnTo>
                <a:lnTo>
                  <a:pt x="1367563" y="1935504"/>
                </a:lnTo>
                <a:lnTo>
                  <a:pt x="1403153" y="1908555"/>
                </a:lnTo>
                <a:lnTo>
                  <a:pt x="1437182" y="1879741"/>
                </a:lnTo>
                <a:lnTo>
                  <a:pt x="1469571" y="1849140"/>
                </a:lnTo>
                <a:lnTo>
                  <a:pt x="1500245" y="1816827"/>
                </a:lnTo>
                <a:lnTo>
                  <a:pt x="1529127" y="1782879"/>
                </a:lnTo>
                <a:lnTo>
                  <a:pt x="1556140" y="1747373"/>
                </a:lnTo>
                <a:lnTo>
                  <a:pt x="1581207" y="1710385"/>
                </a:lnTo>
                <a:lnTo>
                  <a:pt x="1604251" y="1671993"/>
                </a:lnTo>
                <a:lnTo>
                  <a:pt x="1625195" y="1632273"/>
                </a:lnTo>
                <a:lnTo>
                  <a:pt x="1643964" y="1591301"/>
                </a:lnTo>
                <a:lnTo>
                  <a:pt x="1660479" y="1549154"/>
                </a:lnTo>
                <a:lnTo>
                  <a:pt x="1674664" y="1505909"/>
                </a:lnTo>
                <a:lnTo>
                  <a:pt x="1686442" y="1461642"/>
                </a:lnTo>
                <a:lnTo>
                  <a:pt x="1695736" y="1416430"/>
                </a:lnTo>
                <a:lnTo>
                  <a:pt x="1702470" y="1370350"/>
                </a:lnTo>
                <a:lnTo>
                  <a:pt x="1706567" y="1323478"/>
                </a:lnTo>
                <a:lnTo>
                  <a:pt x="1707950" y="1275891"/>
                </a:lnTo>
                <a:lnTo>
                  <a:pt x="1707950" y="0"/>
                </a:lnTo>
                <a:lnTo>
                  <a:pt x="1789931" y="0"/>
                </a:lnTo>
                <a:lnTo>
                  <a:pt x="1789931" y="1275891"/>
                </a:lnTo>
                <a:lnTo>
                  <a:pt x="1788689" y="1323242"/>
                </a:lnTo>
                <a:lnTo>
                  <a:pt x="1785002" y="1369957"/>
                </a:lnTo>
                <a:lnTo>
                  <a:pt x="1778933" y="1415974"/>
                </a:lnTo>
                <a:lnTo>
                  <a:pt x="1770545" y="1461231"/>
                </a:lnTo>
                <a:lnTo>
                  <a:pt x="1759900" y="1505666"/>
                </a:lnTo>
                <a:lnTo>
                  <a:pt x="1747060" y="1549217"/>
                </a:lnTo>
                <a:lnTo>
                  <a:pt x="1732087" y="1591821"/>
                </a:lnTo>
                <a:lnTo>
                  <a:pt x="1715044" y="1633416"/>
                </a:lnTo>
                <a:lnTo>
                  <a:pt x="1695993" y="1673940"/>
                </a:lnTo>
                <a:lnTo>
                  <a:pt x="1674997" y="1713332"/>
                </a:lnTo>
                <a:lnTo>
                  <a:pt x="1652117" y="1751528"/>
                </a:lnTo>
                <a:lnTo>
                  <a:pt x="1627416" y="1788467"/>
                </a:lnTo>
                <a:lnTo>
                  <a:pt x="1600957" y="1824086"/>
                </a:lnTo>
                <a:lnTo>
                  <a:pt x="1572800" y="1858324"/>
                </a:lnTo>
                <a:lnTo>
                  <a:pt x="1543010" y="1891117"/>
                </a:lnTo>
                <a:lnTo>
                  <a:pt x="1511648" y="1922405"/>
                </a:lnTo>
                <a:lnTo>
                  <a:pt x="1478777" y="1952125"/>
                </a:lnTo>
                <a:lnTo>
                  <a:pt x="1444458" y="1980215"/>
                </a:lnTo>
                <a:lnTo>
                  <a:pt x="1408754" y="2006612"/>
                </a:lnTo>
                <a:lnTo>
                  <a:pt x="1371728" y="2031254"/>
                </a:lnTo>
                <a:lnTo>
                  <a:pt x="1333442" y="2054080"/>
                </a:lnTo>
                <a:lnTo>
                  <a:pt x="1293957" y="2075027"/>
                </a:lnTo>
                <a:lnTo>
                  <a:pt x="1253337" y="2094033"/>
                </a:lnTo>
                <a:lnTo>
                  <a:pt x="1211643" y="2111035"/>
                </a:lnTo>
                <a:lnTo>
                  <a:pt x="1168875" y="2125991"/>
                </a:lnTo>
                <a:lnTo>
                  <a:pt x="1125285" y="2138783"/>
                </a:lnTo>
                <a:lnTo>
                  <a:pt x="1080745" y="2149403"/>
                </a:lnTo>
                <a:lnTo>
                  <a:pt x="1035380" y="2157771"/>
                </a:lnTo>
                <a:lnTo>
                  <a:pt x="989254" y="2163825"/>
                </a:lnTo>
                <a:lnTo>
                  <a:pt x="942428" y="2167503"/>
                </a:lnTo>
                <a:lnTo>
                  <a:pt x="894965" y="2168743"/>
                </a:lnTo>
                <a:lnTo>
                  <a:pt x="847266" y="2167485"/>
                </a:lnTo>
                <a:lnTo>
                  <a:pt x="800677" y="2163825"/>
                </a:lnTo>
                <a:lnTo>
                  <a:pt x="754551" y="2157771"/>
                </a:lnTo>
                <a:lnTo>
                  <a:pt x="709186" y="2149403"/>
                </a:lnTo>
                <a:lnTo>
                  <a:pt x="664646" y="2138783"/>
                </a:lnTo>
                <a:lnTo>
                  <a:pt x="620993" y="2125973"/>
                </a:lnTo>
                <a:lnTo>
                  <a:pt x="578288" y="2111035"/>
                </a:lnTo>
                <a:lnTo>
                  <a:pt x="536594" y="2094033"/>
                </a:lnTo>
                <a:lnTo>
                  <a:pt x="495974" y="2075027"/>
                </a:lnTo>
                <a:lnTo>
                  <a:pt x="456489" y="2054080"/>
                </a:lnTo>
                <a:lnTo>
                  <a:pt x="418203" y="2031254"/>
                </a:lnTo>
                <a:lnTo>
                  <a:pt x="381176" y="2006612"/>
                </a:lnTo>
                <a:lnTo>
                  <a:pt x="345473" y="1980215"/>
                </a:lnTo>
                <a:lnTo>
                  <a:pt x="311154" y="1952125"/>
                </a:lnTo>
                <a:lnTo>
                  <a:pt x="278283" y="1922405"/>
                </a:lnTo>
                <a:lnTo>
                  <a:pt x="246921" y="1891117"/>
                </a:lnTo>
                <a:lnTo>
                  <a:pt x="217130" y="1858324"/>
                </a:lnTo>
                <a:lnTo>
                  <a:pt x="188974" y="1824086"/>
                </a:lnTo>
                <a:lnTo>
                  <a:pt x="162515" y="1788467"/>
                </a:lnTo>
                <a:lnTo>
                  <a:pt x="137814" y="1751528"/>
                </a:lnTo>
                <a:lnTo>
                  <a:pt x="114934" y="1713332"/>
                </a:lnTo>
                <a:lnTo>
                  <a:pt x="93938" y="1673940"/>
                </a:lnTo>
                <a:lnTo>
                  <a:pt x="74887" y="1633416"/>
                </a:lnTo>
                <a:lnTo>
                  <a:pt x="57844" y="1591821"/>
                </a:lnTo>
                <a:lnTo>
                  <a:pt x="42871" y="1549217"/>
                </a:lnTo>
                <a:lnTo>
                  <a:pt x="30031" y="1505666"/>
                </a:lnTo>
                <a:lnTo>
                  <a:pt x="19386" y="1461231"/>
                </a:lnTo>
                <a:lnTo>
                  <a:pt x="10998" y="1415974"/>
                </a:lnTo>
                <a:lnTo>
                  <a:pt x="4929" y="1369957"/>
                </a:lnTo>
                <a:lnTo>
                  <a:pt x="1242" y="1323242"/>
                </a:lnTo>
                <a:lnTo>
                  <a:pt x="0" y="1275891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6093226" y="8421913"/>
            <a:ext cx="2195195" cy="1865630"/>
          </a:xfrm>
          <a:custGeom>
            <a:avLst/>
            <a:gdLst/>
            <a:ahLst/>
            <a:cxnLst/>
            <a:rect l="l" t="t" r="r" b="b"/>
            <a:pathLst>
              <a:path w="2195194" h="1865629">
                <a:moveTo>
                  <a:pt x="2194772" y="0"/>
                </a:moveTo>
                <a:lnTo>
                  <a:pt x="2194772" y="1865085"/>
                </a:lnTo>
                <a:lnTo>
                  <a:pt x="0" y="1865085"/>
                </a:lnTo>
                <a:lnTo>
                  <a:pt x="0" y="1470422"/>
                </a:lnTo>
                <a:lnTo>
                  <a:pt x="44314" y="1491767"/>
                </a:lnTo>
                <a:lnTo>
                  <a:pt x="90216" y="1511524"/>
                </a:lnTo>
                <a:lnTo>
                  <a:pt x="137389" y="1529500"/>
                </a:lnTo>
                <a:lnTo>
                  <a:pt x="185520" y="1545500"/>
                </a:lnTo>
                <a:lnTo>
                  <a:pt x="234296" y="1559330"/>
                </a:lnTo>
                <a:lnTo>
                  <a:pt x="283402" y="1570795"/>
                </a:lnTo>
                <a:lnTo>
                  <a:pt x="332524" y="1579702"/>
                </a:lnTo>
                <a:lnTo>
                  <a:pt x="381349" y="1585854"/>
                </a:lnTo>
                <a:lnTo>
                  <a:pt x="429562" y="1589059"/>
                </a:lnTo>
                <a:lnTo>
                  <a:pt x="476849" y="1589122"/>
                </a:lnTo>
                <a:lnTo>
                  <a:pt x="522896" y="1585848"/>
                </a:lnTo>
                <a:lnTo>
                  <a:pt x="567390" y="1579043"/>
                </a:lnTo>
                <a:lnTo>
                  <a:pt x="610016" y="1568513"/>
                </a:lnTo>
                <a:lnTo>
                  <a:pt x="650461" y="1554063"/>
                </a:lnTo>
                <a:lnTo>
                  <a:pt x="688410" y="1535498"/>
                </a:lnTo>
                <a:lnTo>
                  <a:pt x="723550" y="1512625"/>
                </a:lnTo>
                <a:lnTo>
                  <a:pt x="758952" y="1481713"/>
                </a:lnTo>
                <a:lnTo>
                  <a:pt x="788004" y="1447180"/>
                </a:lnTo>
                <a:lnTo>
                  <a:pt x="811419" y="1409368"/>
                </a:lnTo>
                <a:lnTo>
                  <a:pt x="829909" y="1368621"/>
                </a:lnTo>
                <a:lnTo>
                  <a:pt x="844188" y="1325282"/>
                </a:lnTo>
                <a:lnTo>
                  <a:pt x="854968" y="1279694"/>
                </a:lnTo>
                <a:lnTo>
                  <a:pt x="862963" y="1232200"/>
                </a:lnTo>
                <a:lnTo>
                  <a:pt x="868886" y="1183144"/>
                </a:lnTo>
                <a:lnTo>
                  <a:pt x="873450" y="1132868"/>
                </a:lnTo>
                <a:lnTo>
                  <a:pt x="880924" y="1034282"/>
                </a:lnTo>
                <a:lnTo>
                  <a:pt x="884999" y="986791"/>
                </a:lnTo>
                <a:lnTo>
                  <a:pt x="890112" y="939438"/>
                </a:lnTo>
                <a:lnTo>
                  <a:pt x="896781" y="892421"/>
                </a:lnTo>
                <a:lnTo>
                  <a:pt x="905525" y="845936"/>
                </a:lnTo>
                <a:lnTo>
                  <a:pt x="916862" y="800181"/>
                </a:lnTo>
                <a:lnTo>
                  <a:pt x="931311" y="755350"/>
                </a:lnTo>
                <a:lnTo>
                  <a:pt x="949391" y="711642"/>
                </a:lnTo>
                <a:lnTo>
                  <a:pt x="971619" y="669252"/>
                </a:lnTo>
                <a:lnTo>
                  <a:pt x="998516" y="628378"/>
                </a:lnTo>
                <a:lnTo>
                  <a:pt x="1030600" y="589216"/>
                </a:lnTo>
                <a:lnTo>
                  <a:pt x="1068388" y="551963"/>
                </a:lnTo>
                <a:lnTo>
                  <a:pt x="1113583" y="516398"/>
                </a:lnTo>
                <a:lnTo>
                  <a:pt x="1159136" y="488903"/>
                </a:lnTo>
                <a:lnTo>
                  <a:pt x="1204936" y="468331"/>
                </a:lnTo>
                <a:lnTo>
                  <a:pt x="1250872" y="453537"/>
                </a:lnTo>
                <a:lnTo>
                  <a:pt x="1296835" y="443377"/>
                </a:lnTo>
                <a:lnTo>
                  <a:pt x="1342713" y="436705"/>
                </a:lnTo>
                <a:lnTo>
                  <a:pt x="1388396" y="432375"/>
                </a:lnTo>
                <a:lnTo>
                  <a:pt x="1478528" y="426147"/>
                </a:lnTo>
                <a:lnTo>
                  <a:pt x="1523609" y="421964"/>
                </a:lnTo>
                <a:lnTo>
                  <a:pt x="1568925" y="415607"/>
                </a:lnTo>
                <a:lnTo>
                  <a:pt x="1614383" y="405990"/>
                </a:lnTo>
                <a:lnTo>
                  <a:pt x="1659893" y="392026"/>
                </a:lnTo>
                <a:lnTo>
                  <a:pt x="1705365" y="372629"/>
                </a:lnTo>
                <a:lnTo>
                  <a:pt x="1750706" y="346711"/>
                </a:lnTo>
                <a:lnTo>
                  <a:pt x="1795826" y="313186"/>
                </a:lnTo>
                <a:lnTo>
                  <a:pt x="1831841" y="280142"/>
                </a:lnTo>
                <a:lnTo>
                  <a:pt x="1865544" y="243028"/>
                </a:lnTo>
                <a:lnTo>
                  <a:pt x="1896799" y="202058"/>
                </a:lnTo>
                <a:lnTo>
                  <a:pt x="1925470" y="157445"/>
                </a:lnTo>
                <a:lnTo>
                  <a:pt x="1951422" y="109403"/>
                </a:lnTo>
                <a:lnTo>
                  <a:pt x="1974518" y="58145"/>
                </a:lnTo>
                <a:lnTo>
                  <a:pt x="1994622" y="3887"/>
                </a:lnTo>
                <a:lnTo>
                  <a:pt x="1995732" y="0"/>
                </a:lnTo>
                <a:lnTo>
                  <a:pt x="2194772" y="0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3069882" y="0"/>
            <a:ext cx="5218430" cy="1365250"/>
          </a:xfrm>
          <a:custGeom>
            <a:avLst/>
            <a:gdLst/>
            <a:ahLst/>
            <a:cxnLst/>
            <a:rect l="l" t="t" r="r" b="b"/>
            <a:pathLst>
              <a:path w="5218430" h="1365250">
                <a:moveTo>
                  <a:pt x="5218115" y="1365220"/>
                </a:moveTo>
                <a:lnTo>
                  <a:pt x="0" y="1365220"/>
                </a:lnTo>
                <a:lnTo>
                  <a:pt x="0" y="0"/>
                </a:lnTo>
                <a:lnTo>
                  <a:pt x="5218115" y="0"/>
                </a:lnTo>
                <a:lnTo>
                  <a:pt x="5218115" y="1365220"/>
                </a:lnTo>
                <a:close/>
              </a:path>
            </a:pathLst>
          </a:custGeom>
          <a:solidFill>
            <a:srgbClr val="044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9126487"/>
            <a:ext cx="920115" cy="1160780"/>
          </a:xfrm>
          <a:custGeom>
            <a:avLst/>
            <a:gdLst/>
            <a:ahLst/>
            <a:cxnLst/>
            <a:rect l="l" t="t" r="r" b="b"/>
            <a:pathLst>
              <a:path w="920115" h="1160779">
                <a:moveTo>
                  <a:pt x="886035" y="1160512"/>
                </a:moveTo>
                <a:lnTo>
                  <a:pt x="0" y="1160512"/>
                </a:lnTo>
                <a:lnTo>
                  <a:pt x="0" y="14"/>
                </a:lnTo>
                <a:lnTo>
                  <a:pt x="566" y="0"/>
                </a:lnTo>
                <a:lnTo>
                  <a:pt x="49459" y="1262"/>
                </a:lnTo>
                <a:lnTo>
                  <a:pt x="97886" y="5031"/>
                </a:lnTo>
                <a:lnTo>
                  <a:pt x="145769" y="11273"/>
                </a:lnTo>
                <a:lnTo>
                  <a:pt x="193033" y="19957"/>
                </a:lnTo>
                <a:lnTo>
                  <a:pt x="239603" y="31053"/>
                </a:lnTo>
                <a:lnTo>
                  <a:pt x="285402" y="44530"/>
                </a:lnTo>
                <a:lnTo>
                  <a:pt x="330356" y="60355"/>
                </a:lnTo>
                <a:lnTo>
                  <a:pt x="374389" y="78498"/>
                </a:lnTo>
                <a:lnTo>
                  <a:pt x="417424" y="98928"/>
                </a:lnTo>
                <a:lnTo>
                  <a:pt x="459388" y="121613"/>
                </a:lnTo>
                <a:lnTo>
                  <a:pt x="500203" y="146523"/>
                </a:lnTo>
                <a:lnTo>
                  <a:pt x="539795" y="173625"/>
                </a:lnTo>
                <a:lnTo>
                  <a:pt x="578088" y="202889"/>
                </a:lnTo>
                <a:lnTo>
                  <a:pt x="615006" y="234283"/>
                </a:lnTo>
                <a:lnTo>
                  <a:pt x="650475" y="267777"/>
                </a:lnTo>
                <a:lnTo>
                  <a:pt x="684155" y="303071"/>
                </a:lnTo>
                <a:lnTo>
                  <a:pt x="715724" y="339808"/>
                </a:lnTo>
                <a:lnTo>
                  <a:pt x="745150" y="377911"/>
                </a:lnTo>
                <a:lnTo>
                  <a:pt x="772402" y="417305"/>
                </a:lnTo>
                <a:lnTo>
                  <a:pt x="797448" y="457916"/>
                </a:lnTo>
                <a:lnTo>
                  <a:pt x="820258" y="499669"/>
                </a:lnTo>
                <a:lnTo>
                  <a:pt x="840800" y="542488"/>
                </a:lnTo>
                <a:lnTo>
                  <a:pt x="859043" y="586297"/>
                </a:lnTo>
                <a:lnTo>
                  <a:pt x="874954" y="631023"/>
                </a:lnTo>
                <a:lnTo>
                  <a:pt x="888504" y="676589"/>
                </a:lnTo>
                <a:lnTo>
                  <a:pt x="899660" y="722921"/>
                </a:lnTo>
                <a:lnTo>
                  <a:pt x="908392" y="769943"/>
                </a:lnTo>
                <a:lnTo>
                  <a:pt x="914668" y="817580"/>
                </a:lnTo>
                <a:lnTo>
                  <a:pt x="918456" y="865757"/>
                </a:lnTo>
                <a:lnTo>
                  <a:pt x="919726" y="914399"/>
                </a:lnTo>
                <a:lnTo>
                  <a:pt x="918456" y="963042"/>
                </a:lnTo>
                <a:lnTo>
                  <a:pt x="914668" y="1011219"/>
                </a:lnTo>
                <a:lnTo>
                  <a:pt x="908392" y="1058856"/>
                </a:lnTo>
                <a:lnTo>
                  <a:pt x="899660" y="1105878"/>
                </a:lnTo>
                <a:lnTo>
                  <a:pt x="888504" y="1152210"/>
                </a:lnTo>
                <a:lnTo>
                  <a:pt x="886035" y="1160512"/>
                </a:lnTo>
                <a:close/>
              </a:path>
            </a:pathLst>
          </a:custGeom>
          <a:solidFill>
            <a:srgbClr val="044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1"/>
            <a:ext cx="1028700" cy="1025525"/>
          </a:xfrm>
          <a:custGeom>
            <a:avLst/>
            <a:gdLst/>
            <a:ahLst/>
            <a:cxnLst/>
            <a:rect l="l" t="t" r="r" b="b"/>
            <a:pathLst>
              <a:path w="1028700" h="1025525">
                <a:moveTo>
                  <a:pt x="1028652" y="1025379"/>
                </a:moveTo>
                <a:lnTo>
                  <a:pt x="0" y="1025379"/>
                </a:lnTo>
                <a:lnTo>
                  <a:pt x="0" y="0"/>
                </a:lnTo>
                <a:lnTo>
                  <a:pt x="1028652" y="0"/>
                </a:lnTo>
                <a:lnTo>
                  <a:pt x="1028652" y="1025379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565823"/>
            <a:ext cx="13496924" cy="31527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8647" y="1210600"/>
            <a:ext cx="737171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-965"/>
              <a:t>ELSE</a:t>
            </a:r>
            <a:r>
              <a:rPr dirty="0" sz="6400" spc="-465"/>
              <a:t> </a:t>
            </a:r>
            <a:r>
              <a:rPr dirty="0" sz="6400" spc="-145"/>
              <a:t>IN</a:t>
            </a:r>
            <a:r>
              <a:rPr dirty="0" sz="6400" spc="-465"/>
              <a:t> </a:t>
            </a:r>
            <a:r>
              <a:rPr dirty="0" sz="6400" spc="-595"/>
              <a:t>FOR</a:t>
            </a:r>
            <a:r>
              <a:rPr dirty="0" sz="6400" spc="-465"/>
              <a:t> </a:t>
            </a:r>
            <a:r>
              <a:rPr dirty="0" sz="6400" spc="-450"/>
              <a:t>LOOP</a:t>
            </a:r>
            <a:endParaRPr sz="6400"/>
          </a:p>
        </p:txBody>
      </p:sp>
      <p:sp>
        <p:nvSpPr>
          <p:cNvPr id="9" name="object 9" descr=""/>
          <p:cNvSpPr txBox="1"/>
          <p:nvPr/>
        </p:nvSpPr>
        <p:spPr>
          <a:xfrm>
            <a:off x="1016000" y="6964790"/>
            <a:ext cx="10666095" cy="901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7800"/>
              </a:lnSpc>
              <a:spcBef>
                <a:spcPts val="95"/>
              </a:spcBef>
            </a:pPr>
            <a:r>
              <a:rPr dirty="0" sz="2250" b="1">
                <a:latin typeface="Century Gothic"/>
                <a:cs typeface="Century Gothic"/>
              </a:rPr>
              <a:t>Note:</a:t>
            </a:r>
            <a:r>
              <a:rPr dirty="0" sz="2250" spc="-55" b="1">
                <a:latin typeface="Century Gothic"/>
                <a:cs typeface="Century Gothic"/>
              </a:rPr>
              <a:t> </a:t>
            </a:r>
            <a:r>
              <a:rPr dirty="0" sz="2250" spc="120">
                <a:latin typeface="Century Gothic"/>
                <a:cs typeface="Century Gothic"/>
              </a:rPr>
              <a:t>The</a:t>
            </a:r>
            <a:r>
              <a:rPr dirty="0" sz="2250" spc="5">
                <a:latin typeface="Century Gothic"/>
                <a:cs typeface="Century Gothic"/>
              </a:rPr>
              <a:t> </a:t>
            </a:r>
            <a:r>
              <a:rPr dirty="0" sz="2250" spc="110">
                <a:solidFill>
                  <a:srgbClr val="FF3131"/>
                </a:solidFill>
                <a:latin typeface="Century Gothic"/>
                <a:cs typeface="Century Gothic"/>
              </a:rPr>
              <a:t>else</a:t>
            </a:r>
            <a:r>
              <a:rPr dirty="0" sz="2250">
                <a:solidFill>
                  <a:srgbClr val="FF3131"/>
                </a:solidFill>
                <a:latin typeface="Century Gothic"/>
                <a:cs typeface="Century Gothic"/>
              </a:rPr>
              <a:t> </a:t>
            </a:r>
            <a:r>
              <a:rPr dirty="0" sz="2250">
                <a:latin typeface="Century Gothic"/>
                <a:cs typeface="Century Gothic"/>
              </a:rPr>
              <a:t>block</a:t>
            </a:r>
            <a:r>
              <a:rPr dirty="0" sz="2250" spc="5">
                <a:latin typeface="Century Gothic"/>
                <a:cs typeface="Century Gothic"/>
              </a:rPr>
              <a:t> </a:t>
            </a:r>
            <a:r>
              <a:rPr dirty="0" sz="2250" spc="95">
                <a:latin typeface="Century Gothic"/>
                <a:cs typeface="Century Gothic"/>
              </a:rPr>
              <a:t>will</a:t>
            </a:r>
            <a:r>
              <a:rPr dirty="0" sz="2250">
                <a:latin typeface="Century Gothic"/>
                <a:cs typeface="Century Gothic"/>
              </a:rPr>
              <a:t> </a:t>
            </a:r>
            <a:r>
              <a:rPr dirty="0" sz="2250" spc="110">
                <a:latin typeface="Century Gothic"/>
                <a:cs typeface="Century Gothic"/>
              </a:rPr>
              <a:t>NOT</a:t>
            </a:r>
            <a:r>
              <a:rPr dirty="0" sz="2250">
                <a:latin typeface="Century Gothic"/>
                <a:cs typeface="Century Gothic"/>
              </a:rPr>
              <a:t> be</a:t>
            </a:r>
            <a:r>
              <a:rPr dirty="0" sz="2250" spc="5">
                <a:latin typeface="Century Gothic"/>
                <a:cs typeface="Century Gothic"/>
              </a:rPr>
              <a:t> </a:t>
            </a:r>
            <a:r>
              <a:rPr dirty="0" sz="2250" spc="-10">
                <a:latin typeface="Century Gothic"/>
                <a:cs typeface="Century Gothic"/>
              </a:rPr>
              <a:t>executed</a:t>
            </a:r>
            <a:r>
              <a:rPr dirty="0" sz="2250">
                <a:latin typeface="Century Gothic"/>
                <a:cs typeface="Century Gothic"/>
              </a:rPr>
              <a:t> </a:t>
            </a:r>
            <a:r>
              <a:rPr dirty="0" sz="2250" spc="70">
                <a:latin typeface="Century Gothic"/>
                <a:cs typeface="Century Gothic"/>
              </a:rPr>
              <a:t>if</a:t>
            </a:r>
            <a:r>
              <a:rPr dirty="0" sz="2250">
                <a:latin typeface="Century Gothic"/>
                <a:cs typeface="Century Gothic"/>
              </a:rPr>
              <a:t> the</a:t>
            </a:r>
            <a:r>
              <a:rPr dirty="0" sz="2250" spc="5">
                <a:latin typeface="Century Gothic"/>
                <a:cs typeface="Century Gothic"/>
              </a:rPr>
              <a:t> </a:t>
            </a:r>
            <a:r>
              <a:rPr dirty="0" sz="2250">
                <a:latin typeface="Century Gothic"/>
                <a:cs typeface="Century Gothic"/>
              </a:rPr>
              <a:t>loop </a:t>
            </a:r>
            <a:r>
              <a:rPr dirty="0" sz="2250" spc="220">
                <a:latin typeface="Century Gothic"/>
                <a:cs typeface="Century Gothic"/>
              </a:rPr>
              <a:t>is</a:t>
            </a:r>
            <a:r>
              <a:rPr dirty="0" sz="2250" spc="5">
                <a:latin typeface="Century Gothic"/>
                <a:cs typeface="Century Gothic"/>
              </a:rPr>
              <a:t> </a:t>
            </a:r>
            <a:r>
              <a:rPr dirty="0" sz="2250">
                <a:latin typeface="Century Gothic"/>
                <a:cs typeface="Century Gothic"/>
              </a:rPr>
              <a:t>stopped</a:t>
            </a:r>
            <a:r>
              <a:rPr dirty="0" sz="2250" spc="5">
                <a:latin typeface="Century Gothic"/>
                <a:cs typeface="Century Gothic"/>
              </a:rPr>
              <a:t> </a:t>
            </a:r>
            <a:r>
              <a:rPr dirty="0" sz="2250">
                <a:latin typeface="Century Gothic"/>
                <a:cs typeface="Century Gothic"/>
              </a:rPr>
              <a:t>by</a:t>
            </a:r>
            <a:r>
              <a:rPr dirty="0" sz="2250" spc="-5">
                <a:latin typeface="Century Gothic"/>
                <a:cs typeface="Century Gothic"/>
              </a:rPr>
              <a:t> </a:t>
            </a:r>
            <a:r>
              <a:rPr dirty="0" sz="2250" spc="-240">
                <a:latin typeface="Century Gothic"/>
                <a:cs typeface="Century Gothic"/>
              </a:rPr>
              <a:t>a</a:t>
            </a:r>
            <a:r>
              <a:rPr dirty="0" sz="2250" spc="15">
                <a:latin typeface="Century Gothic"/>
                <a:cs typeface="Century Gothic"/>
              </a:rPr>
              <a:t> </a:t>
            </a:r>
            <a:r>
              <a:rPr dirty="0" sz="2250" spc="-10">
                <a:latin typeface="Century Gothic"/>
                <a:cs typeface="Century Gothic"/>
              </a:rPr>
              <a:t>break statement.</a:t>
            </a:r>
            <a:endParaRPr sz="2250">
              <a:latin typeface="Century Gothic"/>
              <a:cs typeface="Century Gothic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18647" y="2295578"/>
            <a:ext cx="12943205" cy="90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500" spc="180">
                <a:latin typeface="Century Gothic"/>
                <a:cs typeface="Century Gothic"/>
              </a:rPr>
              <a:t>The</a:t>
            </a:r>
            <a:r>
              <a:rPr dirty="0" sz="2500" spc="210">
                <a:latin typeface="Century Gothic"/>
                <a:cs typeface="Century Gothic"/>
              </a:rPr>
              <a:t> </a:t>
            </a:r>
            <a:r>
              <a:rPr dirty="0" sz="2500" spc="185">
                <a:solidFill>
                  <a:srgbClr val="FF3131"/>
                </a:solidFill>
                <a:latin typeface="Century Gothic"/>
                <a:cs typeface="Century Gothic"/>
              </a:rPr>
              <a:t>else</a:t>
            </a:r>
            <a:r>
              <a:rPr dirty="0" sz="2500" spc="210">
                <a:solidFill>
                  <a:srgbClr val="FF3131"/>
                </a:solidFill>
                <a:latin typeface="Century Gothic"/>
                <a:cs typeface="Century Gothic"/>
              </a:rPr>
              <a:t> </a:t>
            </a:r>
            <a:r>
              <a:rPr dirty="0" sz="2500" spc="75">
                <a:latin typeface="Century Gothic"/>
                <a:cs typeface="Century Gothic"/>
              </a:rPr>
              <a:t>keyword</a:t>
            </a:r>
            <a:r>
              <a:rPr dirty="0" sz="2500" spc="215">
                <a:latin typeface="Century Gothic"/>
                <a:cs typeface="Century Gothic"/>
              </a:rPr>
              <a:t> </a:t>
            </a:r>
            <a:r>
              <a:rPr dirty="0" sz="2500">
                <a:latin typeface="Century Gothic"/>
                <a:cs typeface="Century Gothic"/>
              </a:rPr>
              <a:t>in</a:t>
            </a:r>
            <a:r>
              <a:rPr dirty="0" sz="2500" spc="210">
                <a:latin typeface="Century Gothic"/>
                <a:cs typeface="Century Gothic"/>
              </a:rPr>
              <a:t> </a:t>
            </a:r>
            <a:r>
              <a:rPr dirty="0" sz="2500" spc="-275">
                <a:latin typeface="Century Gothic"/>
                <a:cs typeface="Century Gothic"/>
              </a:rPr>
              <a:t>a</a:t>
            </a:r>
            <a:r>
              <a:rPr dirty="0" sz="2500" spc="215">
                <a:latin typeface="Century Gothic"/>
                <a:cs typeface="Century Gothic"/>
              </a:rPr>
              <a:t> </a:t>
            </a:r>
            <a:r>
              <a:rPr dirty="0" sz="2500" spc="125">
                <a:solidFill>
                  <a:srgbClr val="FF3131"/>
                </a:solidFill>
                <a:latin typeface="Century Gothic"/>
                <a:cs typeface="Century Gothic"/>
              </a:rPr>
              <a:t>for</a:t>
            </a:r>
            <a:r>
              <a:rPr dirty="0" sz="2500" spc="210">
                <a:solidFill>
                  <a:srgbClr val="FF3131"/>
                </a:solidFill>
                <a:latin typeface="Century Gothic"/>
                <a:cs typeface="Century Gothic"/>
              </a:rPr>
              <a:t> </a:t>
            </a:r>
            <a:r>
              <a:rPr dirty="0" sz="2500" spc="55">
                <a:latin typeface="Century Gothic"/>
                <a:cs typeface="Century Gothic"/>
              </a:rPr>
              <a:t>loop</a:t>
            </a:r>
            <a:r>
              <a:rPr dirty="0" sz="2500" spc="215">
                <a:latin typeface="Century Gothic"/>
                <a:cs typeface="Century Gothic"/>
              </a:rPr>
              <a:t> </a:t>
            </a:r>
            <a:r>
              <a:rPr dirty="0" sz="2500" spc="155">
                <a:latin typeface="Century Gothic"/>
                <a:cs typeface="Century Gothic"/>
              </a:rPr>
              <a:t>specifies</a:t>
            </a:r>
            <a:r>
              <a:rPr dirty="0" sz="2500" spc="210">
                <a:latin typeface="Century Gothic"/>
                <a:cs typeface="Century Gothic"/>
              </a:rPr>
              <a:t> </a:t>
            </a:r>
            <a:r>
              <a:rPr dirty="0" sz="2500" spc="-275">
                <a:latin typeface="Century Gothic"/>
                <a:cs typeface="Century Gothic"/>
              </a:rPr>
              <a:t>a</a:t>
            </a:r>
            <a:r>
              <a:rPr dirty="0" sz="2500" spc="215">
                <a:latin typeface="Century Gothic"/>
                <a:cs typeface="Century Gothic"/>
              </a:rPr>
              <a:t> </a:t>
            </a:r>
            <a:r>
              <a:rPr dirty="0" sz="2500" spc="75">
                <a:latin typeface="Century Gothic"/>
                <a:cs typeface="Century Gothic"/>
              </a:rPr>
              <a:t>block</a:t>
            </a:r>
            <a:r>
              <a:rPr dirty="0" sz="2500" spc="210">
                <a:latin typeface="Century Gothic"/>
                <a:cs typeface="Century Gothic"/>
              </a:rPr>
              <a:t> </a:t>
            </a:r>
            <a:r>
              <a:rPr dirty="0" sz="2500" spc="65">
                <a:latin typeface="Century Gothic"/>
                <a:cs typeface="Century Gothic"/>
              </a:rPr>
              <a:t>of</a:t>
            </a:r>
            <a:r>
              <a:rPr dirty="0" sz="2500" spc="215">
                <a:latin typeface="Century Gothic"/>
                <a:cs typeface="Century Gothic"/>
              </a:rPr>
              <a:t> </a:t>
            </a:r>
            <a:r>
              <a:rPr dirty="0" sz="2500">
                <a:latin typeface="Century Gothic"/>
                <a:cs typeface="Century Gothic"/>
              </a:rPr>
              <a:t>code</a:t>
            </a:r>
            <a:r>
              <a:rPr dirty="0" sz="2500" spc="210">
                <a:latin typeface="Century Gothic"/>
                <a:cs typeface="Century Gothic"/>
              </a:rPr>
              <a:t> </a:t>
            </a:r>
            <a:r>
              <a:rPr dirty="0" sz="2500">
                <a:latin typeface="Century Gothic"/>
                <a:cs typeface="Century Gothic"/>
              </a:rPr>
              <a:t>to</a:t>
            </a:r>
            <a:r>
              <a:rPr dirty="0" sz="2500" spc="215">
                <a:latin typeface="Century Gothic"/>
                <a:cs typeface="Century Gothic"/>
              </a:rPr>
              <a:t> </a:t>
            </a:r>
            <a:r>
              <a:rPr dirty="0" sz="2500">
                <a:latin typeface="Century Gothic"/>
                <a:cs typeface="Century Gothic"/>
              </a:rPr>
              <a:t>be</a:t>
            </a:r>
            <a:r>
              <a:rPr dirty="0" sz="2500" spc="210">
                <a:latin typeface="Century Gothic"/>
                <a:cs typeface="Century Gothic"/>
              </a:rPr>
              <a:t> </a:t>
            </a:r>
            <a:r>
              <a:rPr dirty="0" sz="2500">
                <a:latin typeface="Century Gothic"/>
                <a:cs typeface="Century Gothic"/>
              </a:rPr>
              <a:t>executed</a:t>
            </a:r>
            <a:r>
              <a:rPr dirty="0" sz="2500" spc="215">
                <a:latin typeface="Century Gothic"/>
                <a:cs typeface="Century Gothic"/>
              </a:rPr>
              <a:t> </a:t>
            </a:r>
            <a:r>
              <a:rPr dirty="0" sz="2500" spc="-20">
                <a:latin typeface="Century Gothic"/>
                <a:cs typeface="Century Gothic"/>
              </a:rPr>
              <a:t>when </a:t>
            </a:r>
            <a:r>
              <a:rPr dirty="0" sz="2500">
                <a:latin typeface="Century Gothic"/>
                <a:cs typeface="Century Gothic"/>
              </a:rPr>
              <a:t>the</a:t>
            </a:r>
            <a:r>
              <a:rPr dirty="0" sz="2500" spc="215">
                <a:latin typeface="Century Gothic"/>
                <a:cs typeface="Century Gothic"/>
              </a:rPr>
              <a:t> </a:t>
            </a:r>
            <a:r>
              <a:rPr dirty="0" sz="2500" spc="55">
                <a:latin typeface="Century Gothic"/>
                <a:cs typeface="Century Gothic"/>
              </a:rPr>
              <a:t>loop</a:t>
            </a:r>
            <a:r>
              <a:rPr dirty="0" sz="2500" spc="215">
                <a:latin typeface="Century Gothic"/>
                <a:cs typeface="Century Gothic"/>
              </a:rPr>
              <a:t> </a:t>
            </a:r>
            <a:r>
              <a:rPr dirty="0" sz="2500" spc="285">
                <a:latin typeface="Century Gothic"/>
                <a:cs typeface="Century Gothic"/>
              </a:rPr>
              <a:t>is</a:t>
            </a:r>
            <a:r>
              <a:rPr dirty="0" sz="2500" spc="220">
                <a:latin typeface="Century Gothic"/>
                <a:cs typeface="Century Gothic"/>
              </a:rPr>
              <a:t> </a:t>
            </a:r>
            <a:r>
              <a:rPr dirty="0" sz="2500" spc="75">
                <a:latin typeface="Century Gothic"/>
                <a:cs typeface="Century Gothic"/>
              </a:rPr>
              <a:t>finished:</a:t>
            </a:r>
            <a:endParaRPr sz="25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20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639271" y="9645781"/>
            <a:ext cx="15648940" cy="641350"/>
          </a:xfrm>
          <a:custGeom>
            <a:avLst/>
            <a:gdLst/>
            <a:ahLst/>
            <a:cxnLst/>
            <a:rect l="l" t="t" r="r" b="b"/>
            <a:pathLst>
              <a:path w="15648940" h="641350">
                <a:moveTo>
                  <a:pt x="0" y="0"/>
                </a:moveTo>
                <a:lnTo>
                  <a:pt x="15648728" y="0"/>
                </a:lnTo>
                <a:lnTo>
                  <a:pt x="15648728" y="641217"/>
                </a:lnTo>
                <a:lnTo>
                  <a:pt x="0" y="641217"/>
                </a:lnTo>
                <a:lnTo>
                  <a:pt x="0" y="0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0"/>
            <a:ext cx="2635250" cy="554355"/>
          </a:xfrm>
          <a:custGeom>
            <a:avLst/>
            <a:gdLst/>
            <a:ahLst/>
            <a:cxnLst/>
            <a:rect l="l" t="t" r="r" b="b"/>
            <a:pathLst>
              <a:path w="2635250" h="554355">
                <a:moveTo>
                  <a:pt x="2595871" y="554034"/>
                </a:moveTo>
                <a:lnTo>
                  <a:pt x="0" y="554034"/>
                </a:lnTo>
                <a:lnTo>
                  <a:pt x="0" y="0"/>
                </a:lnTo>
                <a:lnTo>
                  <a:pt x="2634665" y="0"/>
                </a:lnTo>
                <a:lnTo>
                  <a:pt x="2634665" y="515263"/>
                </a:lnTo>
                <a:lnTo>
                  <a:pt x="2631622" y="530372"/>
                </a:lnTo>
                <a:lnTo>
                  <a:pt x="2623318" y="542693"/>
                </a:lnTo>
                <a:lnTo>
                  <a:pt x="2610989" y="550993"/>
                </a:lnTo>
                <a:lnTo>
                  <a:pt x="2595871" y="554034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110734"/>
            <a:ext cx="13468349" cy="40671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1147443"/>
            <a:ext cx="10365740" cy="11874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7099"/>
              </a:lnSpc>
              <a:spcBef>
                <a:spcPts val="100"/>
              </a:spcBef>
            </a:pPr>
            <a:r>
              <a:rPr dirty="0" sz="3000" b="1">
                <a:solidFill>
                  <a:srgbClr val="FFFFFF"/>
                </a:solidFill>
                <a:latin typeface="Century Gothic"/>
                <a:cs typeface="Century Gothic"/>
              </a:rPr>
              <a:t>Note:</a:t>
            </a:r>
            <a:r>
              <a:rPr dirty="0" sz="3000" spc="-7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3000" spc="14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dirty="0" sz="3000" spc="-3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3000" spc="135">
                <a:solidFill>
                  <a:srgbClr val="FF3131"/>
                </a:solidFill>
                <a:latin typeface="Century Gothic"/>
                <a:cs typeface="Century Gothic"/>
              </a:rPr>
              <a:t>else</a:t>
            </a:r>
            <a:r>
              <a:rPr dirty="0" sz="3000" spc="-25">
                <a:solidFill>
                  <a:srgbClr val="FF3131"/>
                </a:solidFill>
                <a:latin typeface="Century Gothic"/>
                <a:cs typeface="Century Gothic"/>
              </a:rPr>
              <a:t> </a:t>
            </a:r>
            <a:r>
              <a:rPr dirty="0" sz="3000">
                <a:solidFill>
                  <a:srgbClr val="FFFFFF"/>
                </a:solidFill>
                <a:latin typeface="Century Gothic"/>
                <a:cs typeface="Century Gothic"/>
              </a:rPr>
              <a:t>block</a:t>
            </a:r>
            <a:r>
              <a:rPr dirty="0" sz="3000" spc="-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3000" spc="114">
                <a:solidFill>
                  <a:srgbClr val="FFFFFF"/>
                </a:solidFill>
                <a:latin typeface="Century Gothic"/>
                <a:cs typeface="Century Gothic"/>
              </a:rPr>
              <a:t>will</a:t>
            </a:r>
            <a:r>
              <a:rPr dirty="0" sz="3000" spc="-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3000" spc="125">
                <a:solidFill>
                  <a:srgbClr val="FFFFFF"/>
                </a:solidFill>
                <a:latin typeface="Century Gothic"/>
                <a:cs typeface="Century Gothic"/>
              </a:rPr>
              <a:t>NOT</a:t>
            </a:r>
            <a:r>
              <a:rPr dirty="0" sz="3000" spc="-3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Century Gothic"/>
                <a:cs typeface="Century Gothic"/>
              </a:rPr>
              <a:t>be</a:t>
            </a:r>
            <a:r>
              <a:rPr dirty="0" sz="3000" spc="-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3000" spc="-30">
                <a:solidFill>
                  <a:srgbClr val="FFFFFF"/>
                </a:solidFill>
                <a:latin typeface="Century Gothic"/>
                <a:cs typeface="Century Gothic"/>
              </a:rPr>
              <a:t>executed</a:t>
            </a:r>
            <a:r>
              <a:rPr dirty="0" sz="3000" spc="-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3000" spc="90">
                <a:solidFill>
                  <a:srgbClr val="FFFFFF"/>
                </a:solidFill>
                <a:latin typeface="Century Gothic"/>
                <a:cs typeface="Century Gothic"/>
              </a:rPr>
              <a:t>if</a:t>
            </a:r>
            <a:r>
              <a:rPr dirty="0" sz="3000" spc="-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300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dirty="0" sz="3000" spc="-3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3000">
                <a:solidFill>
                  <a:srgbClr val="FFFFFF"/>
                </a:solidFill>
                <a:latin typeface="Century Gothic"/>
                <a:cs typeface="Century Gothic"/>
              </a:rPr>
              <a:t>loop</a:t>
            </a:r>
            <a:r>
              <a:rPr dirty="0" sz="3000" spc="-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3000" spc="26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dirty="0" sz="3000">
                <a:solidFill>
                  <a:srgbClr val="FFFFFF"/>
                </a:solidFill>
                <a:latin typeface="Century Gothic"/>
                <a:cs typeface="Century Gothic"/>
              </a:rPr>
              <a:t>stopped</a:t>
            </a:r>
            <a:r>
              <a:rPr dirty="0" sz="3000" spc="-19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3000">
                <a:solidFill>
                  <a:srgbClr val="FFFFFF"/>
                </a:solidFill>
                <a:latin typeface="Century Gothic"/>
                <a:cs typeface="Century Gothic"/>
              </a:rPr>
              <a:t>by</a:t>
            </a:r>
            <a:r>
              <a:rPr dirty="0" sz="3000" spc="-9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3000" spc="-33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dirty="0" sz="3000" spc="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3000" spc="-20">
                <a:solidFill>
                  <a:srgbClr val="FF3131"/>
                </a:solidFill>
                <a:latin typeface="Century Gothic"/>
                <a:cs typeface="Century Gothic"/>
              </a:rPr>
              <a:t>break</a:t>
            </a:r>
            <a:r>
              <a:rPr dirty="0" sz="3000" spc="-90">
                <a:solidFill>
                  <a:srgbClr val="FF3131"/>
                </a:solidFill>
                <a:latin typeface="Century Gothic"/>
                <a:cs typeface="Century Gothic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Century Gothic"/>
                <a:cs typeface="Century Gothic"/>
              </a:rPr>
              <a:t>statement.</a:t>
            </a:r>
            <a:endParaRPr sz="3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Agung Permama</dc:creator>
  <cp:keywords>DAFbKfa1mFI,BAD6mmF9tCw</cp:keywords>
  <dc:title>Python - For Loops</dc:title>
  <dcterms:created xsi:type="dcterms:W3CDTF">2023-02-24T02:17:01Z</dcterms:created>
  <dcterms:modified xsi:type="dcterms:W3CDTF">2023-02-24T02:17:01Z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2023-02-24T00:00:00Z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2023-02-24T00:00:00Z</vt:filetime>
  </property>
</Properties>
</file>