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7"/>
  </p:notesMasterIdLst>
  <p:sldIdLst>
    <p:sldId id="285" r:id="rId5"/>
    <p:sldId id="292" r:id="rId6"/>
    <p:sldId id="297" r:id="rId7"/>
    <p:sldId id="321" r:id="rId8"/>
    <p:sldId id="296" r:id="rId9"/>
    <p:sldId id="322" r:id="rId10"/>
    <p:sldId id="319" r:id="rId11"/>
    <p:sldId id="300" r:id="rId12"/>
    <p:sldId id="293" r:id="rId13"/>
    <p:sldId id="320" r:id="rId14"/>
    <p:sldId id="302" r:id="rId15"/>
    <p:sldId id="29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9503" autoAdjust="0"/>
  </p:normalViewPr>
  <p:slideViewPr>
    <p:cSldViewPr snapToGrid="0" showGuides="1">
      <p:cViewPr varScale="1">
        <p:scale>
          <a:sx n="150" d="100"/>
          <a:sy n="150" d="100"/>
        </p:scale>
        <p:origin x="1080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" TargetMode="External"/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10-14 December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phrases extraction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0295BB-168C-E744-9EE9-BEBD8275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Tokenize text into single list using predefined or custom tokenizer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/>
              <a:t>Counter </a:t>
            </a:r>
            <a:r>
              <a:rPr lang="en-US" dirty="0"/>
              <a:t>based on list of all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/>
              <a:t>Vocab </a:t>
            </a:r>
            <a:r>
              <a:rPr lang="en-US" dirty="0"/>
              <a:t>based on </a:t>
            </a:r>
            <a:r>
              <a:rPr lang="en-US" b="1" dirty="0"/>
              <a:t>Counter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/>
              <a:t>Embedding </a:t>
            </a:r>
            <a:r>
              <a:rPr lang="en-US" dirty="0"/>
              <a:t>from predefined list or custom file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</a:t>
            </a:r>
            <a:r>
              <a:rPr lang="en-US" b="1" dirty="0"/>
              <a:t>Embedding</a:t>
            </a:r>
            <a:r>
              <a:rPr lang="en-US" dirty="0"/>
              <a:t> to </a:t>
            </a:r>
            <a:r>
              <a:rPr lang="en-US" b="1" dirty="0"/>
              <a:t>Vocab</a:t>
            </a:r>
            <a:r>
              <a:rPr lang="en-US" dirty="0"/>
              <a:t> via </a:t>
            </a:r>
            <a:r>
              <a:rPr lang="en-CA" b="1" dirty="0" err="1"/>
              <a:t>vocab.set_embedding</a:t>
            </a:r>
            <a:r>
              <a:rPr lang="en-CA" b="1" dirty="0"/>
              <a:t>(…)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CA" b="1" dirty="0" err="1"/>
              <a:t>vocab.embedding.idx_to_vec</a:t>
            </a:r>
            <a:r>
              <a:rPr lang="en-CA" b="1" dirty="0"/>
              <a:t> </a:t>
            </a:r>
            <a:r>
              <a:rPr lang="en-CA" dirty="0"/>
              <a:t>to initialize </a:t>
            </a:r>
            <a:r>
              <a:rPr lang="en-CA" b="1" dirty="0"/>
              <a:t>Embedding layer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531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into the code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few lines of code reproduced the model and training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Achieved state-of-the-art results: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0.413 (vs. paper 0.428)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2B445-6158-8F46-B040-3496C99A1F86}"/>
              </a:ext>
            </a:extLst>
          </p:cNvPr>
          <p:cNvSpPr txBox="1"/>
          <p:nvPr/>
        </p:nvSpPr>
        <p:spPr>
          <a:xfrm>
            <a:off x="3375688" y="3378200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9D55B-2E9D-F84C-BD20-008E76D4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1" y="660677"/>
            <a:ext cx="4985987" cy="3665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1EDB51-0394-FA40-98AA-D812B6563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80" y="660677"/>
            <a:ext cx="3259667" cy="13952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2D052A-A1D6-4643-8005-66CFABFB1B03}"/>
              </a:ext>
            </a:extLst>
          </p:cNvPr>
          <p:cNvSpPr/>
          <p:nvPr/>
        </p:nvSpPr>
        <p:spPr>
          <a:xfrm>
            <a:off x="517591" y="4447283"/>
            <a:ext cx="8298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github.com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dmlc</a:t>
            </a:r>
            <a:r>
              <a:rPr lang="en-US" sz="1200" dirty="0">
                <a:solidFill>
                  <a:schemeClr val="bg1"/>
                </a:solidFill>
              </a:rPr>
              <a:t>/gluon-</a:t>
            </a:r>
            <a:r>
              <a:rPr lang="en-US" sz="1200" dirty="0" err="1">
                <a:solidFill>
                  <a:schemeClr val="bg1"/>
                </a:solidFill>
              </a:rPr>
              <a:t>nlp</a:t>
            </a:r>
            <a:r>
              <a:rPr lang="en-US" sz="1200" dirty="0">
                <a:solidFill>
                  <a:schemeClr val="bg1"/>
                </a:solidFill>
              </a:rPr>
              <a:t>/blob/</a:t>
            </a:r>
            <a:r>
              <a:rPr lang="en-US" sz="1200" dirty="0" err="1">
                <a:solidFill>
                  <a:schemeClr val="bg1"/>
                </a:solidFill>
              </a:rPr>
              <a:t>keyphrase</a:t>
            </a:r>
            <a:r>
              <a:rPr lang="en-US" sz="1200" dirty="0">
                <a:solidFill>
                  <a:schemeClr val="bg1"/>
                </a:solidFill>
              </a:rPr>
              <a:t>/scripts/</a:t>
            </a:r>
            <a:r>
              <a:rPr lang="en-US" sz="1200" dirty="0" err="1">
                <a:solidFill>
                  <a:schemeClr val="bg1"/>
                </a:solidFill>
              </a:rPr>
              <a:t>keyphrase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BiLSTM_for_Keyphrase_Extraction.pdf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D3073-209E-F142-947E-D71DB1C2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 – dataset of titles and abstracts of scientific papers with associated key phrases per each paper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Total: 2200 records = 1000 train + 500 </a:t>
            </a:r>
            <a:r>
              <a:rPr lang="en-US" dirty="0" err="1"/>
              <a:t>val</a:t>
            </a:r>
            <a:r>
              <a:rPr lang="en-US" dirty="0"/>
              <a:t> + 700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record: free text of paper’s title +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label: free text of key phrases from *.</a:t>
            </a:r>
            <a:r>
              <a:rPr lang="en-US" dirty="0" err="1"/>
              <a:t>uncontr</a:t>
            </a:r>
            <a:r>
              <a:rPr lang="en-US" dirty="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English only</a:t>
            </a:r>
          </a:p>
        </p:txBody>
      </p:sp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36D-86F1-C242-B7D3-CC26BCA4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ML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8D17-5DFB-C642-82FE-91CA64EE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1"/>
            <a:ext cx="8205304" cy="3698135"/>
          </a:xfrm>
        </p:spPr>
        <p:txBody>
          <a:bodyPr/>
          <a:lstStyle/>
          <a:p>
            <a:r>
              <a:rPr lang="en-US" dirty="0"/>
              <a:t>By predicting key phrases for the text, we mean classifying each word of the text into 3 classes: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Beginning of a key phrase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Continuation of a key phrase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 part of key phrases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Then, by taking continuous text of classes “beginning key phrase” to last ‘continuation of a </a:t>
            </a:r>
            <a:r>
              <a:rPr lang="en-US" dirty="0" err="1"/>
              <a:t>keyphrase</a:t>
            </a:r>
            <a:r>
              <a:rPr lang="en-US" dirty="0"/>
              <a:t>’ we solve business task</a:t>
            </a:r>
          </a:p>
        </p:txBody>
      </p:sp>
    </p:spTree>
    <p:extLst>
      <p:ext uri="{BB962C8B-B14F-4D97-AF65-F5344CB8AC3E}">
        <p14:creationId xmlns:p14="http://schemas.microsoft.com/office/powerpoint/2010/main" val="38301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CA544-2434-624B-AA56-5F34A2C1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0" y="660677"/>
            <a:ext cx="7850021" cy="38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1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311-94AD-2442-87B7-5FBA399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7230-8739-DC4E-B98D-A8F4C43B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indexed access to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“segments” of </a:t>
            </a:r>
            <a:r>
              <a:rPr lang="en-US" dirty="0" err="1"/>
              <a:t>dat</a:t>
            </a:r>
            <a:r>
              <a:rPr lang="en-CA" dirty="0"/>
              <a:t>a</a:t>
            </a:r>
            <a:r>
              <a:rPr lang="en-US" dirty="0"/>
              <a:t>set to load parts we need</a:t>
            </a:r>
          </a:p>
        </p:txBody>
      </p:sp>
    </p:spTree>
    <p:extLst>
      <p:ext uri="{BB962C8B-B14F-4D97-AF65-F5344CB8AC3E}">
        <p14:creationId xmlns:p14="http://schemas.microsoft.com/office/powerpoint/2010/main" val="163735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BD62-2D66-ED41-9CD1-4B4F5D23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2E6A-14A2-EF45-8CB0-075DA2A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Tokenize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record’s label by classifying each word of the record to 3 possible classes: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NO_KP – Not a key phrase, 0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BEGIN_KP – Beginning of a key phrase, 1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INSIDE_KP – Continuation of a key phrase, 2</a:t>
            </a:r>
          </a:p>
        </p:txBody>
      </p:sp>
    </p:spTree>
    <p:extLst>
      <p:ext uri="{BB962C8B-B14F-4D97-AF65-F5344CB8AC3E}">
        <p14:creationId xmlns:p14="http://schemas.microsoft.com/office/powerpoint/2010/main" val="355576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74428"/>
            <a:ext cx="6556420" cy="1250668"/>
          </a:xfrm>
        </p:spPr>
        <p:txBody>
          <a:bodyPr/>
          <a:lstStyle/>
          <a:p>
            <a:r>
              <a:rPr lang="en-US" dirty="0"/>
              <a:t>How to do embeddings in </a:t>
            </a:r>
            <a:r>
              <a:rPr lang="en-US" dirty="0" err="1"/>
              <a:t>GluonNLP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9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0295BB-168C-E744-9EE9-BEBD8275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to associate N-dimensional vector with a 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Currently supported embeddings: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GloVe</a:t>
            </a:r>
            <a:r>
              <a:rPr lang="en-US" dirty="0"/>
              <a:t> - </a:t>
            </a:r>
            <a:r>
              <a:rPr lang="en-CA" dirty="0">
                <a:hlinkClick r:id="rId2"/>
              </a:rPr>
              <a:t>https://nlp.stanford.edu/projects/glove/</a:t>
            </a:r>
            <a:r>
              <a:rPr lang="en-CA" dirty="0"/>
              <a:t> </a:t>
            </a:r>
            <a:endParaRPr lang="en-US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fastText</a:t>
            </a:r>
            <a:r>
              <a:rPr lang="en-US" dirty="0"/>
              <a:t> - </a:t>
            </a:r>
            <a:r>
              <a:rPr lang="en-CA" dirty="0">
                <a:hlinkClick r:id="rId3"/>
              </a:rPr>
              <a:t>https://fasttext.cc/</a:t>
            </a:r>
            <a:endParaRPr lang="en-CA" dirty="0"/>
          </a:p>
          <a:p>
            <a:pPr lvl="1" indent="0">
              <a:buNone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Create embedding via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CA" b="1" dirty="0" err="1"/>
              <a:t>nlp.embedding.create</a:t>
            </a:r>
            <a:r>
              <a:rPr lang="en-CA" b="1" dirty="0"/>
              <a:t>('</a:t>
            </a:r>
            <a:r>
              <a:rPr lang="en-CA" b="1" dirty="0" err="1"/>
              <a:t>fasttext</a:t>
            </a:r>
            <a:r>
              <a:rPr lang="en-CA" b="1" dirty="0"/>
              <a:t>', source='</a:t>
            </a:r>
            <a:r>
              <a:rPr lang="en-CA" b="1" dirty="0" err="1"/>
              <a:t>wiki.simple</a:t>
            </a:r>
            <a:r>
              <a:rPr lang="en-CA" b="1" dirty="0"/>
              <a:t>')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883205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743</TotalTime>
  <Words>377</Words>
  <Application>Microsoft Macintosh PowerPoint</Application>
  <PresentationFormat>On-screen Show (16:9)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Paper</vt:lpstr>
      <vt:lpstr>Dataset</vt:lpstr>
      <vt:lpstr>Formulate ML task</vt:lpstr>
      <vt:lpstr>Proposed approach</vt:lpstr>
      <vt:lpstr>Custom dataset</vt:lpstr>
      <vt:lpstr>Data preprocessing</vt:lpstr>
      <vt:lpstr>How to do embeddings in GluonNLP</vt:lpstr>
      <vt:lpstr>Embedding</vt:lpstr>
      <vt:lpstr>Data pipelining</vt:lpstr>
      <vt:lpstr>Let’s look into the code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2016-06-17T18:22:10Z</dcterms:created>
  <dcterms:modified xsi:type="dcterms:W3CDTF">2018-12-04T23:10:45Z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