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9"/>
  </p:notesMasterIdLst>
  <p:sldIdLst>
    <p:sldId id="285" r:id="rId5"/>
    <p:sldId id="292" r:id="rId6"/>
    <p:sldId id="297" r:id="rId7"/>
    <p:sldId id="321" r:id="rId8"/>
    <p:sldId id="327" r:id="rId9"/>
    <p:sldId id="324" r:id="rId10"/>
    <p:sldId id="302" r:id="rId11"/>
    <p:sldId id="294" r:id="rId12"/>
    <p:sldId id="328" r:id="rId13"/>
    <p:sldId id="329" r:id="rId14"/>
    <p:sldId id="330" r:id="rId15"/>
    <p:sldId id="322" r:id="rId16"/>
    <p:sldId id="319" r:id="rId17"/>
    <p:sldId id="326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17B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9503" autoAdjust="0"/>
  </p:normalViewPr>
  <p:slideViewPr>
    <p:cSldViewPr snapToGrid="0" showGuides="1">
      <p:cViewPr varScale="1">
        <p:scale>
          <a:sx n="150" d="100"/>
          <a:sy n="150" d="100"/>
        </p:scale>
        <p:origin x="1080" y="160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3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3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mlc/gluon-nlp/blob/master/scripts/sentiment_analysis/finetune_lm.p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Embedding/Chinese-Word-Vecto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luon-nlp.mxnet.io/examples/word_embedding/word_embedding_train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cci.ccf.org.cn/conference/2018/dldoc/taskgline01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Babylonpartners/fastText_multilingu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Sergey </a:t>
            </a:r>
            <a:r>
              <a:rPr lang="en-US" dirty="0" err="1"/>
              <a:t>Sokolov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10-14 December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7898" y="1908228"/>
            <a:ext cx="7705125" cy="744537"/>
          </a:xfrm>
        </p:spPr>
        <p:txBody>
          <a:bodyPr/>
          <a:lstStyle/>
          <a:p>
            <a:r>
              <a:rPr lang="en-US" dirty="0"/>
              <a:t>Code-switching sentiment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A64C-87C4-5F49-881E-7D363A8D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A598-6E89-5845-94BC-F083A57E5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text is pre-tokenized, but there are still some 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CA" i="1" dirty="0" err="1"/>
              <a:t>gluonnlp.data.JiebaTokenizer</a:t>
            </a:r>
            <a:r>
              <a:rPr lang="en-CA" i="1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i="1" dirty="0"/>
              <a:t>Or </a:t>
            </a:r>
            <a:r>
              <a:rPr lang="en-CA" i="1" dirty="0" err="1"/>
              <a:t>nltk.parse.corenlp.CoreNLPParser</a:t>
            </a:r>
            <a:r>
              <a:rPr lang="en-CA" i="1" dirty="0"/>
              <a:t>()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i="1" dirty="0"/>
              <a:t>Much slower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i="1" dirty="0"/>
              <a:t>Can parse emojis in code points to </a:t>
            </a:r>
            <a:r>
              <a:rPr lang="en-CA" i="1"/>
              <a:t>some extend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A64C-87C4-5F49-881E-7D363A8D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A598-6E89-5845-94BC-F083A57E5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Reuse encoder from pretrained language model and fine tune it for your dataset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>
                <a:hlinkClick r:id="rId2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1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9311-94AD-2442-87B7-5FBA3996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effective data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7230-8739-DC4E-B98D-A8F4C43BA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Using character embedding doesn’t add as much value for Chinese language as for European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Possible sources: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Character radicals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Character components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Character stroke n-grams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Pinyin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6E206-C6FF-BD4E-B2BD-088136230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1886046"/>
            <a:ext cx="4147159" cy="1390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0F7E01-E7F6-6E41-93DD-40039F7D9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318" y="3335868"/>
            <a:ext cx="5276241" cy="13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5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BD62-2D66-ED41-9CD1-4B4F5D23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Chinese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2E6A-14A2-EF45-8CB0-075DA2AA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best embedding is domain specific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100+ embeddings for different domains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Better Chinese-English alignment matrix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Another source of alignment: automatic translation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analogical reasoning for morphological and semantic relations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F0677-5B3B-CC4B-B9E9-EC23A7052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638" y="3071497"/>
            <a:ext cx="5026455" cy="14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6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8107-3260-7146-B765-9D29A3FD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embedding vs. pre-trained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212C-3114-1948-8484-1607EC57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Pro: Using pre-trained embedding saves computational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Con: Training embedding from scratch for specific domains can significantly decrease OOV words ratio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Con: Need a lot of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Another approach: use pre-trained word embeddings and fine-tune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Train your word embedding with </a:t>
            </a:r>
            <a:r>
              <a:rPr lang="en-US" dirty="0" err="1">
                <a:hlinkClick r:id="rId2"/>
              </a:rPr>
              <a:t>GluonNLP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4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NLPCC 2018 Competition: </a:t>
            </a:r>
            <a:r>
              <a:rPr lang="en-US" dirty="0">
                <a:hlinkClick r:id="rId3"/>
              </a:rPr>
              <a:t>Shared task 1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3CB9716-9D39-B44B-8B10-3BDAD01E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</p:spPr>
        <p:txBody>
          <a:bodyPr/>
          <a:lstStyle/>
          <a:p>
            <a:r>
              <a:rPr lang="en-US" dirty="0"/>
              <a:t>Given: short texts in Chinese/English</a:t>
            </a:r>
          </a:p>
          <a:p>
            <a:r>
              <a:rPr lang="en-US" dirty="0"/>
              <a:t>Find: Find sentiments of the text out of possible: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Happiness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Sadness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Anger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Fear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Surprise</a:t>
            </a:r>
          </a:p>
          <a:p>
            <a:r>
              <a:rPr lang="en-CA" dirty="0"/>
              <a:t>Each record can have zero or multiple sentiments (multitask classification)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1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D3073-209E-F142-947E-D71DB1C2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Pre-tokenized messages from Weibo selected to have English component as well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Total: 2200 records = 6000 train + 728 dev + 1202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record: pre-tokenized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label: 5 sentiments  (T/F)</a:t>
            </a:r>
          </a:p>
        </p:txBody>
      </p:sp>
    </p:spTree>
    <p:extLst>
      <p:ext uri="{BB962C8B-B14F-4D97-AF65-F5344CB8AC3E}">
        <p14:creationId xmlns:p14="http://schemas.microsoft.com/office/powerpoint/2010/main" val="24873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436D-86F1-C242-B7D3-CC26BCA4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approach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7435AF-7BED-6044-B236-6B3E7EA3542F}"/>
              </a:ext>
            </a:extLst>
          </p:cNvPr>
          <p:cNvSpPr/>
          <p:nvPr/>
        </p:nvSpPr>
        <p:spPr>
          <a:xfrm>
            <a:off x="1375664" y="2044531"/>
            <a:ext cx="1769533" cy="7112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1407BF4-8C8C-8D4F-878E-7AE71E2449D9}"/>
              </a:ext>
            </a:extLst>
          </p:cNvPr>
          <p:cNvSpPr/>
          <p:nvPr/>
        </p:nvSpPr>
        <p:spPr>
          <a:xfrm>
            <a:off x="5664699" y="2044531"/>
            <a:ext cx="1769533" cy="7112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72BD69E-EDEB-F644-A3D1-8E2695125FD6}"/>
              </a:ext>
            </a:extLst>
          </p:cNvPr>
          <p:cNvSpPr/>
          <p:nvPr/>
        </p:nvSpPr>
        <p:spPr>
          <a:xfrm>
            <a:off x="3520181" y="2044531"/>
            <a:ext cx="1769533" cy="7112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492D57-7E9E-5F40-A526-5A689719A186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3145197" y="2400131"/>
            <a:ext cx="3749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AC1D42-27E9-164C-83A9-F748333A927E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5289714" y="2400131"/>
            <a:ext cx="3749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13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7EB2-074A-3043-9533-6EEA1F99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encoder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48929-6505-2043-B663-95CFE8863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791" y="584728"/>
            <a:ext cx="6032500" cy="14224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9702CF-FF54-1D49-823A-4EBA5719D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270" y="1718733"/>
            <a:ext cx="3920341" cy="34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3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5A10-4448-7E42-8C70-BFB8BBF0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bilingual 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F817-E93E-0C49-B38D-BE41D16B3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Train embedding “online” from 2 monolingual sources with a small bilingual corpus acting like </a:t>
            </a:r>
            <a:r>
              <a:rPr lang="en-US" dirty="0" err="1"/>
              <a:t>regularizer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“offline” embedding matrix alignment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sz="2000" dirty="0">
                <a:hlinkClick r:id="rId2"/>
              </a:rPr>
              <a:t>Alignment matrices on </a:t>
            </a:r>
            <a:r>
              <a:rPr lang="en-US" sz="2000" dirty="0" err="1">
                <a:hlinkClick r:id="rId2"/>
              </a:rPr>
              <a:t>github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04673-C6F3-1A43-9A78-529F21F2F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34" y="2343151"/>
            <a:ext cx="5120495" cy="153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7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F1C-A7BB-3947-8E1E-055D8588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into the code</a:t>
            </a:r>
          </a:p>
        </p:txBody>
      </p:sp>
    </p:spTree>
    <p:extLst>
      <p:ext uri="{BB962C8B-B14F-4D97-AF65-F5344CB8AC3E}">
        <p14:creationId xmlns:p14="http://schemas.microsoft.com/office/powerpoint/2010/main" val="96863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beat baseline?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5ED3A61-C42E-0E47-92EB-2E746E3E5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Competition results: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19 effective submissions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Best Macro-F1: 0.515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Baseline: 0.342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 result: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varies between 0.39 and 0.41 (7-8</a:t>
            </a:r>
            <a:r>
              <a:rPr lang="en-US" baseline="30000" dirty="0"/>
              <a:t>th</a:t>
            </a:r>
            <a:r>
              <a:rPr lang="en-US" dirty="0"/>
              <a:t> place)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D13FC0-9FE4-0147-8F27-67707DA33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441" y="855133"/>
            <a:ext cx="4475758" cy="206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8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F1C-A7BB-3947-8E1E-055D8588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possible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841811186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2278</TotalTime>
  <Words>345</Words>
  <Application>Microsoft Macintosh PowerPoint</Application>
  <PresentationFormat>On-screen Show (16:9)</PresentationFormat>
  <Paragraphs>71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Amazon Ember Light</vt:lpstr>
      <vt:lpstr>Amazon Ember Regular</vt:lpstr>
      <vt:lpstr>Arial</vt:lpstr>
      <vt:lpstr>Calibri</vt:lpstr>
      <vt:lpstr>Consolas</vt:lpstr>
      <vt:lpstr>Lucida Console</vt:lpstr>
      <vt:lpstr>Times New Roman</vt:lpstr>
      <vt:lpstr>DeckTemplate-AWS</vt:lpstr>
      <vt:lpstr>PowerPoint Presentation</vt:lpstr>
      <vt:lpstr>NLPCC 2018 Competition: Shared task 1</vt:lpstr>
      <vt:lpstr>Dataset</vt:lpstr>
      <vt:lpstr>Classic approach</vt:lpstr>
      <vt:lpstr>Convolutional encoder</vt:lpstr>
      <vt:lpstr>How to deal with bilingual text?</vt:lpstr>
      <vt:lpstr>Let’s look into the code</vt:lpstr>
      <vt:lpstr>Can we beat baseline?</vt:lpstr>
      <vt:lpstr>Ideas for possible improvements</vt:lpstr>
      <vt:lpstr>Better tokenization</vt:lpstr>
      <vt:lpstr>Better encoder</vt:lpstr>
      <vt:lpstr>More effective data representation</vt:lpstr>
      <vt:lpstr>Better Chinese embedding</vt:lpstr>
      <vt:lpstr>Train embedding vs. pre-trained embedding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64</cp:revision>
  <dcterms:created xsi:type="dcterms:W3CDTF">2016-06-17T18:22:10Z</dcterms:created>
  <dcterms:modified xsi:type="dcterms:W3CDTF">2018-12-10T20:42:24Z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