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85" r:id="rId5"/>
    <p:sldId id="292" r:id="rId6"/>
    <p:sldId id="296" r:id="rId7"/>
    <p:sldId id="297" r:id="rId8"/>
    <p:sldId id="300" r:id="rId9"/>
    <p:sldId id="293" r:id="rId10"/>
    <p:sldId id="301" r:id="rId11"/>
    <p:sldId id="302" r:id="rId12"/>
    <p:sldId id="294" r:id="rId13"/>
    <p:sldId id="303" r:id="rId14"/>
    <p:sldId id="304" r:id="rId15"/>
    <p:sldId id="306" r:id="rId16"/>
    <p:sldId id="29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80" r:id="rId27"/>
    <p:sldId id="318" r:id="rId28"/>
    <p:sldId id="31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1" autoAdjust="0"/>
    <p:restoredTop sz="89521" autoAdjust="0"/>
  </p:normalViewPr>
  <p:slideViewPr>
    <p:cSldViewPr snapToGrid="0" showGuides="1">
      <p:cViewPr varScale="1">
        <p:scale>
          <a:sx n="269" d="100"/>
          <a:sy n="269" d="100"/>
        </p:scale>
        <p:origin x="4232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1"/>
                <c:pt idx="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E-BC47-B04A-8D2C1F4E72F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1"/>
                <c:pt idx="0">
                  <c:v>0.64900000000000002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E-BC47-B04A-8D2C1F4E72F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1"/>
                <c:pt idx="0">
                  <c:v>0.629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E-BC47-B04A-8D2C1F4E72F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EE-BC47-B04A-8D2C1F4E7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2"/>
                <c:pt idx="0">
                  <c:v>0.69</c:v>
                </c:pt>
                <c:pt idx="1">
                  <c:v>0.78700000000000003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1-4749-957E-45D660C286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2"/>
                <c:pt idx="0">
                  <c:v>0.64900000000000002</c:v>
                </c:pt>
                <c:pt idx="1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1-4749-957E-45D660C2864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2"/>
                <c:pt idx="0">
                  <c:v>0.629</c:v>
                </c:pt>
                <c:pt idx="1">
                  <c:v>0.72799999999999998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51-4749-957E-45D660C2864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2"/>
                <c:pt idx="0">
                  <c:v>0.52</c:v>
                </c:pt>
                <c:pt idx="1">
                  <c:v>0.70199999999999996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51-4749-957E-45D660C2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0.69</c:v>
                </c:pt>
                <c:pt idx="1">
                  <c:v>0.78700000000000003</c:v>
                </c:pt>
                <c:pt idx="2">
                  <c:v>0.56899999999999995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8-4644-B169-FF60040F5F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0.64900000000000002</c:v>
                </c:pt>
                <c:pt idx="1">
                  <c:v>0.80900000000000005</c:v>
                </c:pt>
                <c:pt idx="2">
                  <c:v>0.34899999999999998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08-4644-B169-FF60040F5FB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0.629</c:v>
                </c:pt>
                <c:pt idx="1">
                  <c:v>0.72799999999999998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08-4644-B169-FF60040F5F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0.52</c:v>
                </c:pt>
                <c:pt idx="1">
                  <c:v>0.70199999999999996</c:v>
                </c:pt>
                <c:pt idx="2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08-4644-B169-FF60040F5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 common myths among myself and my colleagues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last year </a:t>
            </a:r>
            <a:r>
              <a:rPr lang="en-US" dirty="0" err="1"/>
              <a:t>keyphrase</a:t>
            </a:r>
            <a:r>
              <a:rPr lang="en-US" dirty="0"/>
              <a:t> extraction</a:t>
            </a:r>
          </a:p>
          <a:p>
            <a:endParaRPr lang="en-US" dirty="0"/>
          </a:p>
          <a:p>
            <a:r>
              <a:rPr lang="en-US" dirty="0"/>
              <a:t>no need to read</a:t>
            </a:r>
          </a:p>
          <a:p>
            <a:r>
              <a:rPr lang="en-US" dirty="0"/>
              <a:t>a weird combination of function and script that does the job</a:t>
            </a:r>
          </a:p>
          <a:p>
            <a:r>
              <a:rPr lang="en-US" dirty="0"/>
              <a:t>cannot customize score function</a:t>
            </a:r>
          </a:p>
          <a:p>
            <a:endParaRPr lang="en-US" dirty="0"/>
          </a:p>
          <a:p>
            <a:r>
              <a:rPr lang="en-US" dirty="0"/>
              <a:t>later project cannot reuse, end up 3 copies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 toolkits and examples out there, how hard?</a:t>
            </a:r>
          </a:p>
          <a:p>
            <a:r>
              <a:rPr lang="en-US" dirty="0"/>
              <a:t>REALLY started looking, you find</a:t>
            </a:r>
          </a:p>
          <a:p>
            <a:r>
              <a:rPr lang="en-US" dirty="0"/>
              <a:t>utterly confusing situation in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master/scripts/index.html#machine-transla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master/scripts/index.html#machine-transla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api/modules/model.html#elmo" TargetMode="External"/><Relationship Id="rId2" Type="http://schemas.openxmlformats.org/officeDocument/2006/relationships/hyperlink" Target="http://gluon-nlp.mxnet.io/model_zoo/ber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luon-nlp.mxnet.io/model_zoo/parsing/index.html" TargetMode="External"/><Relationship Id="rId4" Type="http://schemas.openxmlformats.org/officeDocument/2006/relationships/hyperlink" Target="http://gluon-nlp.mxnet.io/model_zoo/natural_language_inference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Gluon NLP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Similarity</a:t>
            </a:r>
          </a:p>
        </p:txBody>
      </p:sp>
      <p:pic>
        <p:nvPicPr>
          <p:cNvPr id="3" name="cos.png" descr="cos.png">
            <a:extLst>
              <a:ext uri="{FF2B5EF4-FFF2-40B4-BE49-F238E27FC236}">
                <a16:creationId xmlns:a16="http://schemas.microsoft.com/office/drawing/2014/main" id="{F416F721-62F0-0048-9960-6656E3900C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801"/>
          <a:stretch>
            <a:fillRect/>
          </a:stretch>
        </p:blipFill>
        <p:spPr>
          <a:xfrm>
            <a:off x="476194" y="1679414"/>
            <a:ext cx="2445136" cy="191657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2D Column Chart">
            <a:extLst>
              <a:ext uri="{FF2B5EF4-FFF2-40B4-BE49-F238E27FC236}">
                <a16:creationId xmlns:a16="http://schemas.microsoft.com/office/drawing/2014/main" id="{37A79660-F5DC-2D4F-ABF8-9A88F4390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103992"/>
              </p:ext>
            </p:extLst>
          </p:nvPr>
        </p:nvGraphicFramePr>
        <p:xfrm>
          <a:off x="3479470" y="599704"/>
          <a:ext cx="4791947" cy="351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3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Analogy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CD11-8D81-744E-8CBC-8C66D0A2F947}"/>
              </a:ext>
            </a:extLst>
          </p:cNvPr>
          <p:cNvSpPr/>
          <p:nvPr/>
        </p:nvSpPr>
        <p:spPr>
          <a:xfrm>
            <a:off x="388525" y="1197924"/>
            <a:ext cx="416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Syntactic: Went - Go = Thought - Think</a:t>
            </a:r>
          </a:p>
        </p:txBody>
      </p:sp>
      <p:graphicFrame>
        <p:nvGraphicFramePr>
          <p:cNvPr id="6" name="2D Column Chart">
            <a:extLst>
              <a:ext uri="{FF2B5EF4-FFF2-40B4-BE49-F238E27FC236}">
                <a16:creationId xmlns:a16="http://schemas.microsoft.com/office/drawing/2014/main" id="{E1DD8DB7-F7F0-4747-A08E-93FF2FCEE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369689"/>
              </p:ext>
            </p:extLst>
          </p:nvPr>
        </p:nvGraphicFramePr>
        <p:xfrm>
          <a:off x="1076033" y="1784268"/>
          <a:ext cx="6698396" cy="286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7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Analogy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CD11-8D81-744E-8CBC-8C66D0A2F947}"/>
              </a:ext>
            </a:extLst>
          </p:cNvPr>
          <p:cNvSpPr/>
          <p:nvPr/>
        </p:nvSpPr>
        <p:spPr>
          <a:xfrm>
            <a:off x="388525" y="1197924"/>
            <a:ext cx="434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Semantic: Woman - Man = Queen - King</a:t>
            </a:r>
          </a:p>
        </p:txBody>
      </p:sp>
      <p:graphicFrame>
        <p:nvGraphicFramePr>
          <p:cNvPr id="7" name="2D Column Chart">
            <a:extLst>
              <a:ext uri="{FF2B5EF4-FFF2-40B4-BE49-F238E27FC236}">
                <a16:creationId xmlns:a16="http://schemas.microsoft.com/office/drawing/2014/main" id="{051C139D-B31B-8E48-8EAF-3A9A179C2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06040"/>
              </p:ext>
            </p:extLst>
          </p:nvPr>
        </p:nvGraphicFramePr>
        <p:xfrm>
          <a:off x="701381" y="1864426"/>
          <a:ext cx="7624670" cy="2671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7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5027055" cy="3553926"/>
          </a:xfrm>
        </p:spPr>
        <p:txBody>
          <a:bodyPr/>
          <a:lstStyle/>
          <a:p>
            <a:r>
              <a:rPr lang="en-US" dirty="0"/>
              <a:t>Skip-gram</a:t>
            </a:r>
          </a:p>
          <a:p>
            <a:pPr lvl="1"/>
            <a:r>
              <a:rPr lang="en-US" dirty="0"/>
              <a:t>Given a center word, predict surrounding words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E6266130-DA40-A141-A4C3-5CAE4E5015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33093"/>
            <a:ext cx="5367647" cy="1503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5D5BFC33-7B36-9849-A6D7-87284767D8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8534" y="365091"/>
            <a:ext cx="3445466" cy="41981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39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5027055" cy="3553926"/>
          </a:xfrm>
        </p:spPr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  <a:p>
            <a:pPr lvl="1"/>
            <a:r>
              <a:rPr lang="en-US" dirty="0"/>
              <a:t>(Unknown) word:</a:t>
            </a:r>
          </a:p>
          <a:p>
            <a:pPr lvl="2"/>
            <a:r>
              <a:rPr lang="en-US" dirty="0"/>
              <a:t>the sum of char-n-gram.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C5AE4-83DD-4845-B867-33954AFECF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" y="3047549"/>
            <a:ext cx="4709051" cy="639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ECB9300-FCD0-204A-8767-D2C9052F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3511" y="1286372"/>
            <a:ext cx="4300489" cy="24005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3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Neural Machine Translation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8FE9E3F-1D8B-684E-8129-4BE299FAD86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8858" y="1217009"/>
            <a:ext cx="4131896" cy="21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B0117473-7109-AA47-BF4E-8FE272BC8AEF}"/>
              </a:ext>
            </a:extLst>
          </p:cNvPr>
          <p:cNvSpPr txBox="1"/>
          <p:nvPr/>
        </p:nvSpPr>
        <p:spPr>
          <a:xfrm>
            <a:off x="427512" y="3663949"/>
            <a:ext cx="19831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sz="1200" dirty="0">
                <a:solidFill>
                  <a:schemeClr val="bg1"/>
                </a:solidFill>
              </a:rPr>
              <a:t>Encoder: </a:t>
            </a:r>
            <a:r>
              <a:rPr sz="1200" dirty="0" err="1">
                <a:solidFill>
                  <a:schemeClr val="bg1"/>
                </a:solidFill>
              </a:rPr>
              <a:t>Bidireciontal</a:t>
            </a:r>
            <a:r>
              <a:rPr sz="1200" dirty="0">
                <a:solidFill>
                  <a:schemeClr val="bg1"/>
                </a:solidFill>
              </a:rPr>
              <a:t> LSTM + LSTM + Residual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700472A-3392-F14E-93BC-7A40666CF5FE}"/>
              </a:ext>
            </a:extLst>
          </p:cNvPr>
          <p:cNvSpPr txBox="1"/>
          <p:nvPr/>
        </p:nvSpPr>
        <p:spPr>
          <a:xfrm>
            <a:off x="2755075" y="3663949"/>
            <a:ext cx="21613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sz="1200" dirty="0">
                <a:solidFill>
                  <a:schemeClr val="bg1"/>
                </a:solidFill>
              </a:rPr>
              <a:t>Decoder: LSTM + Residual + MLP Attention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16D1CC82-E1F9-2141-B852-C2C131289F27}"/>
              </a:ext>
            </a:extLst>
          </p:cNvPr>
          <p:cNvSpPr txBox="1">
            <a:spLocks/>
          </p:cNvSpPr>
          <p:nvPr/>
        </p:nvSpPr>
        <p:spPr>
          <a:xfrm>
            <a:off x="5098585" y="910915"/>
            <a:ext cx="362570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900" b="0" i="0" u="sng" kern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mazon Ember Regular" charset="0"/>
                <a:ea typeface="+mn-ea"/>
                <a:cs typeface="Amazon Ember Regular" charset="0"/>
                <a:hlinkClick r:id="rId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http://gluon-</a:t>
            </a:r>
            <a:r>
              <a:rPr lang="en-US" dirty="0" err="1">
                <a:solidFill>
                  <a:schemeClr val="bg1"/>
                </a:solidFill>
              </a:rPr>
              <a:t>nlp.mxnet.io</a:t>
            </a:r>
            <a:r>
              <a:rPr lang="en-US" dirty="0">
                <a:solidFill>
                  <a:schemeClr val="bg1"/>
                </a:solidFill>
              </a:rPr>
              <a:t>/master/scripts/</a:t>
            </a:r>
            <a:r>
              <a:rPr lang="en-US" dirty="0" err="1">
                <a:solidFill>
                  <a:schemeClr val="bg1"/>
                </a:solidFill>
              </a:rPr>
              <a:t>index.html#machine-translation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9D4FAAA7-BC29-774B-8162-7047AFDA522F}"/>
              </a:ext>
            </a:extLst>
          </p:cNvPr>
          <p:cNvSpPr txBox="1"/>
          <p:nvPr/>
        </p:nvSpPr>
        <p:spPr>
          <a:xfrm>
            <a:off x="5324215" y="2246354"/>
            <a:ext cx="3506955" cy="24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sz="2000" dirty="0">
                <a:solidFill>
                  <a:schemeClr val="bg1"/>
                </a:solidFill>
              </a:rPr>
              <a:t>Our implementation: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>
                <a:solidFill>
                  <a:schemeClr val="bg1"/>
                </a:solidFill>
              </a:rPr>
              <a:t>BLEU </a:t>
            </a:r>
            <a:r>
              <a:rPr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"/>
              </a:rPr>
              <a:t>26.22</a:t>
            </a:r>
            <a:r>
              <a:rPr sz="2000" dirty="0">
                <a:solidFill>
                  <a:schemeClr val="bg1"/>
                </a:solidFill>
              </a:rPr>
              <a:t> on IWSLT2015, 10 epochs, Beam Size=10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sz="2000" dirty="0" err="1">
                <a:solidFill>
                  <a:schemeClr val="bg1"/>
                </a:solidFill>
              </a:rPr>
              <a:t>Tensorflow</a:t>
            </a:r>
            <a:r>
              <a:rPr sz="2000" dirty="0">
                <a:solidFill>
                  <a:schemeClr val="bg1"/>
                </a:solidFill>
              </a:rPr>
              <a:t>/</a:t>
            </a:r>
            <a:r>
              <a:rPr sz="2000" dirty="0" err="1">
                <a:solidFill>
                  <a:schemeClr val="bg1"/>
                </a:solidFill>
              </a:rPr>
              <a:t>nmt</a:t>
            </a:r>
            <a:r>
              <a:rPr sz="2000" dirty="0">
                <a:solidFill>
                  <a:schemeClr val="bg1"/>
                </a:solidFill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>
                <a:solidFill>
                  <a:schemeClr val="bg1"/>
                </a:solidFill>
              </a:rPr>
              <a:t>BLEU </a:t>
            </a:r>
            <a:r>
              <a:rPr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"/>
              </a:rPr>
              <a:t>26.10</a:t>
            </a:r>
            <a:r>
              <a:rPr sz="2000" dirty="0">
                <a:solidFill>
                  <a:schemeClr val="bg1"/>
                </a:solidFill>
              </a:rPr>
              <a:t> on IWSLT2015, Beam Size=10</a:t>
            </a:r>
          </a:p>
        </p:txBody>
      </p:sp>
    </p:spTree>
    <p:extLst>
      <p:ext uri="{BB962C8B-B14F-4D97-AF65-F5344CB8AC3E}">
        <p14:creationId xmlns:p14="http://schemas.microsoft.com/office/powerpoint/2010/main" val="41796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3349B36-25BE-EC42-BEC5-29562F3A6B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5894" y="783771"/>
            <a:ext cx="2641052" cy="372377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3DA28E53-E9A3-E34E-A2E3-0BB32050CE99}"/>
              </a:ext>
            </a:extLst>
          </p:cNvPr>
          <p:cNvSpPr txBox="1">
            <a:spLocks/>
          </p:cNvSpPr>
          <p:nvPr/>
        </p:nvSpPr>
        <p:spPr>
          <a:xfrm>
            <a:off x="4691411" y="986353"/>
            <a:ext cx="445258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900"/>
            </a:pPr>
            <a:r>
              <a:rPr lang="en-US" sz="19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http://gluon-nlp.mxnet.io/master/scripts/index.html#machine-translation</a:t>
            </a:r>
            <a:endParaRPr lang="en-US" dirty="0"/>
          </a:p>
          <a:p>
            <a:r>
              <a:rPr lang="en-US" dirty="0"/>
              <a:t>Our implementation: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sz="2400" dirty="0"/>
              <a:t>BLEU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+mn-cs"/>
                <a:sym typeface="Helvetica"/>
              </a:rPr>
              <a:t>26.81</a:t>
            </a:r>
            <a:r>
              <a:rPr lang="en-US" sz="2400" dirty="0"/>
              <a:t> on WMT2014en_de, 40 epochs</a:t>
            </a:r>
          </a:p>
          <a:p>
            <a:r>
              <a:rPr lang="en-US" dirty="0" err="1"/>
              <a:t>Tensorflow</a:t>
            </a:r>
            <a:r>
              <a:rPr lang="en-US" dirty="0"/>
              <a:t>/t2t: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sz="2400" dirty="0"/>
              <a:t>BLEU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+mn-cs"/>
                <a:sym typeface="Helvetica"/>
              </a:rPr>
              <a:t>26.55</a:t>
            </a:r>
            <a:r>
              <a:rPr lang="en-US" sz="2400" dirty="0"/>
              <a:t> on WMT2014en_de</a:t>
            </a:r>
          </a:p>
        </p:txBody>
      </p:sp>
    </p:spTree>
    <p:extLst>
      <p:ext uri="{BB962C8B-B14F-4D97-AF65-F5344CB8AC3E}">
        <p14:creationId xmlns:p14="http://schemas.microsoft.com/office/powerpoint/2010/main" val="7364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14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pic>
        <p:nvPicPr>
          <p:cNvPr id="5" name="Picture 3" descr="Picture 3">
            <a:extLst>
              <a:ext uri="{FF2B5EF4-FFF2-40B4-BE49-F238E27FC236}">
                <a16:creationId xmlns:a16="http://schemas.microsoft.com/office/drawing/2014/main" id="{DA8C77D8-4AB7-D544-B1BD-FE67A66C7C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04" y="1227551"/>
            <a:ext cx="8066091" cy="199400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5315EEEE-C0AD-6F48-8758-71971C1EF2B8}"/>
              </a:ext>
            </a:extLst>
          </p:cNvPr>
          <p:cNvSpPr txBox="1"/>
          <p:nvPr/>
        </p:nvSpPr>
        <p:spPr>
          <a:xfrm>
            <a:off x="1443839" y="3668834"/>
            <a:ext cx="719325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>
                <a:solidFill>
                  <a:schemeClr val="bg1"/>
                </a:solidFill>
              </a:rPr>
              <a:t>How to generate the mini-batches?</a:t>
            </a:r>
          </a:p>
        </p:txBody>
      </p:sp>
    </p:spTree>
    <p:extLst>
      <p:ext uri="{BB962C8B-B14F-4D97-AF65-F5344CB8AC3E}">
        <p14:creationId xmlns:p14="http://schemas.microsoft.com/office/powerpoint/2010/main" val="2843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Bucketing + Directly Pad the Samples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11C47FE0-7302-CA47-ADCB-02702310C8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2554"/>
            <a:ext cx="6981702" cy="172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4" descr="Picture 4">
            <a:extLst>
              <a:ext uri="{FF2B5EF4-FFF2-40B4-BE49-F238E27FC236}">
                <a16:creationId xmlns:a16="http://schemas.microsoft.com/office/drawing/2014/main" id="{559323BA-0237-E24E-BD20-20968282D0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791739"/>
            <a:ext cx="7016525" cy="17345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994CB-A467-D149-96F7-90B445875098}"/>
              </a:ext>
            </a:extLst>
          </p:cNvPr>
          <p:cNvSpPr txBox="1"/>
          <p:nvPr/>
        </p:nvSpPr>
        <p:spPr>
          <a:xfrm>
            <a:off x="7062763" y="1281578"/>
            <a:ext cx="192685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 sz="2000" dirty="0">
                <a:solidFill>
                  <a:schemeClr val="bg1"/>
                </a:solidFill>
              </a:rPr>
              <a:t>Average Padding = 11.7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A55-3944-6F42-922D-C9F86C1401BA}"/>
              </a:ext>
            </a:extLst>
          </p:cNvPr>
          <p:cNvSpPr txBox="1"/>
          <p:nvPr/>
        </p:nvSpPr>
        <p:spPr>
          <a:xfrm>
            <a:off x="7062763" y="3168145"/>
            <a:ext cx="197309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Be Frugal! Use Bucketing.</a:t>
            </a:r>
          </a:p>
        </p:txBody>
      </p:sp>
    </p:spTree>
    <p:extLst>
      <p:ext uri="{BB962C8B-B14F-4D97-AF65-F5344CB8AC3E}">
        <p14:creationId xmlns:p14="http://schemas.microsoft.com/office/powerpoint/2010/main" val="36086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Bucketing Strategies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3010A-F563-904C-A842-C636B42374B8}"/>
              </a:ext>
            </a:extLst>
          </p:cNvPr>
          <p:cNvSpPr/>
          <p:nvPr/>
        </p:nvSpPr>
        <p:spPr>
          <a:xfrm>
            <a:off x="336789" y="10770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Bucketing Strategy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Fixed Bucketing Strategy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GluonNLP</a:t>
            </a:r>
            <a:r>
              <a:rPr lang="en-US" dirty="0">
                <a:solidFill>
                  <a:schemeClr val="bg1"/>
                </a:solidFill>
              </a:rPr>
              <a:t> is the first package that supports both strategies.</a:t>
            </a:r>
          </a:p>
        </p:txBody>
      </p:sp>
    </p:spTree>
    <p:extLst>
      <p:ext uri="{BB962C8B-B14F-4D97-AF65-F5344CB8AC3E}">
        <p14:creationId xmlns:p14="http://schemas.microsoft.com/office/powerpoint/2010/main" val="9043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I will write clean and reusable code when I’m prototyping this time.</a:t>
            </a:r>
          </a:p>
          <a:p>
            <a:endParaRPr lang="en-US" dirty="0"/>
          </a:p>
          <a:p>
            <a:pPr>
              <a:defRPr sz="1900"/>
            </a:pPr>
            <a:r>
              <a:rPr lang="en-US" dirty="0"/>
              <a:t>Variant:</a:t>
            </a:r>
          </a:p>
          <a:p>
            <a:pPr>
              <a:defRPr sz="1900"/>
            </a:pPr>
            <a:r>
              <a:rPr lang="en-US" dirty="0"/>
              <a:t>- I will write clean and reusable code next time.</a:t>
            </a:r>
          </a:p>
          <a:p>
            <a:endParaRPr lang="en-US" dirty="0"/>
          </a:p>
        </p:txBody>
      </p:sp>
      <p:pic>
        <p:nvPicPr>
          <p:cNvPr id="5" name="Picture Placeholder 2" descr="Picture Placeholder 2">
            <a:extLst>
              <a:ext uri="{FF2B5EF4-FFF2-40B4-BE49-F238E27FC236}">
                <a16:creationId xmlns:a16="http://schemas.microsoft.com/office/drawing/2014/main" id="{A663F543-45A7-8148-81BA-1CE08DCE02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73" r="10878" b="3173"/>
          <a:stretch>
            <a:fillRect/>
          </a:stretch>
        </p:blipFill>
        <p:spPr>
          <a:xfrm>
            <a:off x="3639395" y="-1"/>
            <a:ext cx="4076362" cy="5143501"/>
          </a:xfrm>
          <a:prstGeom prst="rect">
            <a:avLst/>
          </a:prstGeom>
        </p:spPr>
      </p:pic>
      <p:sp>
        <p:nvSpPr>
          <p:cNvPr id="6" name="func &amp; script?">
            <a:extLst>
              <a:ext uri="{FF2B5EF4-FFF2-40B4-BE49-F238E27FC236}">
                <a16:creationId xmlns:a16="http://schemas.microsoft.com/office/drawing/2014/main" id="{82177161-35E1-0145-8372-D73F1E3268BD}"/>
              </a:ext>
            </a:extLst>
          </p:cNvPr>
          <p:cNvSpPr/>
          <p:nvPr/>
        </p:nvSpPr>
        <p:spPr>
          <a:xfrm>
            <a:off x="6590183" y="2984201"/>
            <a:ext cx="1223480" cy="602329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sz="1200" dirty="0" err="1"/>
              <a:t>func</a:t>
            </a:r>
            <a:r>
              <a:rPr sz="1200" dirty="0"/>
              <a:t> &amp; script?</a:t>
            </a:r>
          </a:p>
        </p:txBody>
      </p:sp>
      <p:sp>
        <p:nvSpPr>
          <p:cNvPr id="7" name="hard-coded score func?">
            <a:extLst>
              <a:ext uri="{FF2B5EF4-FFF2-40B4-BE49-F238E27FC236}">
                <a16:creationId xmlns:a16="http://schemas.microsoft.com/office/drawing/2014/main" id="{21E136B0-2672-C946-8BD9-E28B66C6EA98}"/>
              </a:ext>
            </a:extLst>
          </p:cNvPr>
          <p:cNvSpPr/>
          <p:nvPr/>
        </p:nvSpPr>
        <p:spPr>
          <a:xfrm>
            <a:off x="6114034" y="1234786"/>
            <a:ext cx="1478587" cy="685556"/>
          </a:xfrm>
          <a:prstGeom prst="wedgeEllipseCallout">
            <a:avLst>
              <a:gd name="adj1" fmla="val -49420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sz="1200"/>
              <a:t>hard-coded score func?</a:t>
            </a:r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Bucketing</a:t>
            </a:r>
          </a:p>
        </p:txBody>
      </p: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18076E67-FE78-D346-A3A6-DCE8026192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1120"/>
            <a:ext cx="4667004" cy="115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5" descr="Picture 5">
            <a:extLst>
              <a:ext uri="{FF2B5EF4-FFF2-40B4-BE49-F238E27FC236}">
                <a16:creationId xmlns:a16="http://schemas.microsoft.com/office/drawing/2014/main" id="{AB83B9B4-59BE-BB43-89A3-C8D8AD3F11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175943"/>
            <a:ext cx="4667003" cy="115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CCCC5171-FA46-E94C-A361-CE65E02627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00766"/>
            <a:ext cx="4667004" cy="115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4E15B67C-6595-514A-AF32-5EE5978E8F76}"/>
              </a:ext>
            </a:extLst>
          </p:cNvPr>
          <p:cNvSpPr txBox="1"/>
          <p:nvPr/>
        </p:nvSpPr>
        <p:spPr>
          <a:xfrm>
            <a:off x="5019404" y="2491194"/>
            <a:ext cx="40295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bg1"/>
                </a:solidFill>
              </a:rPr>
              <a:t>Average Padding = 3.7</a:t>
            </a:r>
          </a:p>
        </p:txBody>
      </p:sp>
    </p:spTree>
    <p:extLst>
      <p:ext uri="{BB962C8B-B14F-4D97-AF65-F5344CB8AC3E}">
        <p14:creationId xmlns:p14="http://schemas.microsoft.com/office/powerpoint/2010/main" val="312537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Bucketing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6424B4B0-4AFC-224F-8EFD-0CDD7CEBC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9343"/>
            <a:ext cx="5403273" cy="13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4" descr="Picture 4">
            <a:extLst>
              <a:ext uri="{FF2B5EF4-FFF2-40B4-BE49-F238E27FC236}">
                <a16:creationId xmlns:a16="http://schemas.microsoft.com/office/drawing/2014/main" id="{5C0DE48E-6B54-4949-A34F-3C17FF0C75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09390"/>
            <a:ext cx="5402424" cy="13355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9AD3F-396F-344C-A33D-992A5990F81C}"/>
              </a:ext>
            </a:extLst>
          </p:cNvPr>
          <p:cNvSpPr txBox="1"/>
          <p:nvPr/>
        </p:nvSpPr>
        <p:spPr>
          <a:xfrm>
            <a:off x="5781080" y="1737155"/>
            <a:ext cx="39329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Average Padding = 1.7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C2BA-629E-F446-94A2-AA07FECB6DA4}"/>
              </a:ext>
            </a:extLst>
          </p:cNvPr>
          <p:cNvSpPr txBox="1"/>
          <p:nvPr/>
        </p:nvSpPr>
        <p:spPr>
          <a:xfrm>
            <a:off x="5781080" y="3421326"/>
            <a:ext cx="2612573" cy="66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Shorter sequences can have larger batch sizes.</a:t>
            </a:r>
          </a:p>
        </p:txBody>
      </p:sp>
      <p:grpSp>
        <p:nvGrpSpPr>
          <p:cNvPr id="15" name="TextBox 12">
            <a:extLst>
              <a:ext uri="{FF2B5EF4-FFF2-40B4-BE49-F238E27FC236}">
                <a16:creationId xmlns:a16="http://schemas.microsoft.com/office/drawing/2014/main" id="{E0CD6CDB-03AC-824A-8FDE-FF738A88DAC5}"/>
              </a:ext>
            </a:extLst>
          </p:cNvPr>
          <p:cNvGrpSpPr/>
          <p:nvPr/>
        </p:nvGrpSpPr>
        <p:grpSpPr>
          <a:xfrm>
            <a:off x="5682341" y="2605077"/>
            <a:ext cx="2648199" cy="794086"/>
            <a:chOff x="0" y="0"/>
            <a:chExt cx="2648197" cy="370840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521E7677-7910-9C42-BF13-7663EC4245C1}"/>
                </a:ext>
              </a:extLst>
            </p:cNvPr>
            <p:cNvSpPr/>
            <p:nvPr/>
          </p:nvSpPr>
          <p:spPr>
            <a:xfrm>
              <a:off x="0" y="0"/>
              <a:ext cx="2648198" cy="369333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Text">
              <a:extLst>
                <a:ext uri="{FF2B5EF4-FFF2-40B4-BE49-F238E27FC236}">
                  <a16:creationId xmlns:a16="http://schemas.microsoft.com/office/drawing/2014/main" id="{453153DD-57D8-4D4B-A38F-E684D6C827ED}"/>
                </a:ext>
              </a:extLst>
            </p:cNvPr>
            <p:cNvSpPr txBox="1"/>
            <p:nvPr/>
          </p:nvSpPr>
          <p:spPr>
            <a:xfrm>
              <a:off x="0" y="0"/>
              <a:ext cx="264819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2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Bucketing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6424B4B0-4AFC-224F-8EFD-0CDD7CEBC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9343"/>
            <a:ext cx="5403273" cy="13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009AB1B1-94A9-DB49-8580-D6B0E67645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99410"/>
            <a:ext cx="5403273" cy="133573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24FB7FD8-7BC1-9343-ADD2-C638271F6C4B}"/>
              </a:ext>
            </a:extLst>
          </p:cNvPr>
          <p:cNvSpPr txBox="1"/>
          <p:nvPr/>
        </p:nvSpPr>
        <p:spPr>
          <a:xfrm>
            <a:off x="5682341" y="1476100"/>
            <a:ext cx="333696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Average Padding = 1.8</a:t>
            </a:r>
          </a:p>
          <a:p>
            <a:pPr>
              <a:defRPr sz="2800">
                <a:solidFill>
                  <a:srgbClr val="FF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Better throughput! </a:t>
            </a:r>
            <a:r>
              <a:rPr sz="2000" dirty="0">
                <a:solidFill>
                  <a:schemeClr val="bg1"/>
                </a:solidFill>
                <a:latin typeface="Apple Color Emoji"/>
                <a:ea typeface="Apple Color Emoji"/>
                <a:cs typeface="Apple Color Emoji"/>
                <a:sym typeface="Apple Color Emoji"/>
              </a:rPr>
              <a:t>✌️</a:t>
            </a:r>
          </a:p>
        </p:txBody>
      </p:sp>
      <p:grpSp>
        <p:nvGrpSpPr>
          <p:cNvPr id="13" name="TextBox 17">
            <a:extLst>
              <a:ext uri="{FF2B5EF4-FFF2-40B4-BE49-F238E27FC236}">
                <a16:creationId xmlns:a16="http://schemas.microsoft.com/office/drawing/2014/main" id="{C13DF8C0-D175-EB4A-9250-066307D4FCA5}"/>
              </a:ext>
            </a:extLst>
          </p:cNvPr>
          <p:cNvGrpSpPr/>
          <p:nvPr/>
        </p:nvGrpSpPr>
        <p:grpSpPr>
          <a:xfrm>
            <a:off x="4939205" y="3294554"/>
            <a:ext cx="4043549" cy="663581"/>
            <a:chOff x="0" y="0"/>
            <a:chExt cx="4043548" cy="663579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255E26-23D5-7B45-AADC-D3CE632FCA92}"/>
                </a:ext>
              </a:extLst>
            </p:cNvPr>
            <p:cNvSpPr/>
            <p:nvPr/>
          </p:nvSpPr>
          <p:spPr>
            <a:xfrm>
              <a:off x="-1" y="0"/>
              <a:ext cx="4043550" cy="663580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Text">
              <a:extLst>
                <a:ext uri="{FF2B5EF4-FFF2-40B4-BE49-F238E27FC236}">
                  <a16:creationId xmlns:a16="http://schemas.microsoft.com/office/drawing/2014/main" id="{21CE62F1-77FC-5741-B313-951599D67DBE}"/>
                </a:ext>
              </a:extLst>
            </p:cNvPr>
            <p:cNvSpPr txBox="1"/>
            <p:nvPr/>
          </p:nvSpPr>
          <p:spPr>
            <a:xfrm>
              <a:off x="-1" y="0"/>
              <a:ext cx="40435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D08245-6BAF-9042-A76B-642CE06CECAC}"/>
              </a:ext>
            </a:extLst>
          </p:cNvPr>
          <p:cNvSpPr txBox="1"/>
          <p:nvPr/>
        </p:nvSpPr>
        <p:spPr>
          <a:xfrm>
            <a:off x="6184462" y="4107592"/>
            <a:ext cx="6887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20" name="Straight Arrow Connector 20">
            <a:extLst>
              <a:ext uri="{FF2B5EF4-FFF2-40B4-BE49-F238E27FC236}">
                <a16:creationId xmlns:a16="http://schemas.microsoft.com/office/drawing/2014/main" id="{7A705BEB-93E2-D340-B359-4D72A01F9582}"/>
              </a:ext>
            </a:extLst>
          </p:cNvPr>
          <p:cNvSpPr/>
          <p:nvPr/>
        </p:nvSpPr>
        <p:spPr>
          <a:xfrm flipH="1">
            <a:off x="6528848" y="3792356"/>
            <a:ext cx="238001" cy="31523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FD089882-A83E-2044-AB31-C7B4DEF01723}"/>
              </a:ext>
            </a:extLst>
          </p:cNvPr>
          <p:cNvSpPr txBox="1"/>
          <p:nvPr/>
        </p:nvSpPr>
        <p:spPr>
          <a:xfrm>
            <a:off x="6680856" y="2605077"/>
            <a:ext cx="23384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>
                <a:solidFill>
                  <a:schemeClr val="bg1"/>
                </a:solidFill>
              </a:rPr>
              <a:t>Length of the buckets</a:t>
            </a:r>
          </a:p>
        </p:txBody>
      </p:sp>
      <p:sp>
        <p:nvSpPr>
          <p:cNvPr id="22" name="Straight Arrow Connector 23">
            <a:extLst>
              <a:ext uri="{FF2B5EF4-FFF2-40B4-BE49-F238E27FC236}">
                <a16:creationId xmlns:a16="http://schemas.microsoft.com/office/drawing/2014/main" id="{8DF3CCD6-CD53-3141-BEF0-933030D0B10B}"/>
              </a:ext>
            </a:extLst>
          </p:cNvPr>
          <p:cNvSpPr/>
          <p:nvPr/>
        </p:nvSpPr>
        <p:spPr>
          <a:xfrm flipV="1">
            <a:off x="7446349" y="2996955"/>
            <a:ext cx="343519" cy="343518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0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ontent Placeholder 2"/>
          <p:cNvSpPr txBox="1"/>
          <p:nvPr/>
        </p:nvSpPr>
        <p:spPr>
          <a:xfrm>
            <a:off x="4949946" y="978070"/>
            <a:ext cx="3225322" cy="353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normAutofit/>
          </a:bodyPr>
          <a:lstStyle/>
          <a:p>
            <a:pPr marL="154304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Dataset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Many public datasets.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Streaming for very large datasets.</a:t>
            </a:r>
          </a:p>
          <a:p>
            <a:pPr marL="154304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Text data processing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Vocabulary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Tokenization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Bucketing</a:t>
            </a:r>
          </a:p>
          <a:p>
            <a:pPr marL="154304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Modeling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Attention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Beam Search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Weight Drop</a:t>
            </a:r>
          </a:p>
        </p:txBody>
      </p:sp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F</a:t>
            </a:r>
            <a:r>
              <a:rPr dirty="0" err="1"/>
              <a:t>eatures</a:t>
            </a:r>
            <a:endParaRPr dirty="0"/>
          </a:p>
        </p:txBody>
      </p:sp>
      <p:sp>
        <p:nvSpPr>
          <p:cNvPr id="32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4083259" cy="32635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State-of-the-art models</a:t>
            </a:r>
          </a:p>
          <a:p>
            <a:pPr>
              <a:lnSpc>
                <a:spcPct val="81000"/>
              </a:lnSpc>
            </a:pPr>
            <a:r>
              <a:rPr dirty="0"/>
              <a:t>Pre-trained Word Embeddings</a:t>
            </a:r>
          </a:p>
          <a:p>
            <a:pPr>
              <a:lnSpc>
                <a:spcPct val="81000"/>
              </a:lnSpc>
            </a:pPr>
            <a:r>
              <a:rPr dirty="0"/>
              <a:t>Embedding training and evaluation</a:t>
            </a:r>
          </a:p>
          <a:p>
            <a:pPr>
              <a:lnSpc>
                <a:spcPct val="81000"/>
              </a:lnSpc>
              <a:spcBef>
                <a:spcPts val="375"/>
              </a:spcBef>
            </a:pPr>
            <a:r>
              <a:rPr dirty="0"/>
              <a:t>Examples friendly to users that are new to the task</a:t>
            </a:r>
          </a:p>
          <a:p>
            <a:pPr>
              <a:lnSpc>
                <a:spcPct val="81000"/>
              </a:lnSpc>
              <a:spcBef>
                <a:spcPts val="375"/>
              </a:spcBef>
            </a:pPr>
            <a:r>
              <a:rPr dirty="0"/>
              <a:t>Reproducible training scripts</a:t>
            </a:r>
          </a:p>
        </p:txBody>
      </p:sp>
      <p:sp>
        <p:nvSpPr>
          <p:cNvPr id="32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081508" y="4803219"/>
            <a:ext cx="205243" cy="2019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22" name="Oval"/>
          <p:cNvSpPr/>
          <p:nvPr/>
        </p:nvSpPr>
        <p:spPr>
          <a:xfrm>
            <a:off x="5192798" y="2980797"/>
            <a:ext cx="1850132" cy="381001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  <p:sp>
        <p:nvSpPr>
          <p:cNvPr id="323" name="Oval"/>
          <p:cNvSpPr/>
          <p:nvPr/>
        </p:nvSpPr>
        <p:spPr>
          <a:xfrm>
            <a:off x="628650" y="2980797"/>
            <a:ext cx="3637333" cy="448346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  <p:sp>
        <p:nvSpPr>
          <p:cNvPr id="324" name="Oval"/>
          <p:cNvSpPr/>
          <p:nvPr/>
        </p:nvSpPr>
        <p:spPr>
          <a:xfrm>
            <a:off x="535514" y="2048082"/>
            <a:ext cx="4295414" cy="448346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7252211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 advAuto="0"/>
      <p:bldP spid="323" grpId="0" animBg="1" advAuto="0"/>
      <p:bldP spid="324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89AD-B58A-1C4F-A414-FBB1937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Release – 0.5.0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60A0-87E2-9B4A-8E7A-155C0882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BERT - T</a:t>
            </a:r>
            <a:r>
              <a:rPr lang="en-CA" dirty="0"/>
              <a:t>he </a:t>
            </a:r>
            <a:r>
              <a:rPr lang="en-CA" dirty="0">
                <a:hlinkClick r:id="rId2"/>
              </a:rPr>
              <a:t>Bidirectional Encoder Representations from Transformers</a:t>
            </a:r>
            <a:r>
              <a:rPr lang="en-CA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ELMo</a:t>
            </a:r>
            <a:r>
              <a:rPr lang="en-US" dirty="0"/>
              <a:t> - </a:t>
            </a:r>
            <a:r>
              <a:rPr lang="en-CA" dirty="0"/>
              <a:t>The </a:t>
            </a:r>
            <a:r>
              <a:rPr lang="en-CA" dirty="0">
                <a:hlinkClick r:id="rId3"/>
              </a:rPr>
              <a:t>Embeddings from Language Models</a:t>
            </a:r>
            <a:r>
              <a:rPr lang="en-CA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Natural Language Inference</a:t>
            </a:r>
            <a:r>
              <a:rPr lang="en-CA" dirty="0"/>
              <a:t>  - The </a:t>
            </a:r>
            <a:r>
              <a:rPr lang="en-CA" dirty="0">
                <a:hlinkClick r:id="rId4"/>
              </a:rPr>
              <a:t>Decomposable Attention Model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Dependency Parsing - The </a:t>
            </a:r>
            <a:r>
              <a:rPr lang="en-CA" dirty="0">
                <a:hlinkClick r:id="rId5"/>
              </a:rPr>
              <a:t>Deep Biaffine Attention Dependency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6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394229-C5FC-6D48-A16D-D31BFDA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3E1EA-00F0-054C-A29C-363E0422648A}"/>
              </a:ext>
            </a:extLst>
          </p:cNvPr>
          <p:cNvSpPr/>
          <p:nvPr/>
        </p:nvSpPr>
        <p:spPr>
          <a:xfrm>
            <a:off x="3537100" y="195120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gluon-nlp.mxnet.io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1584E-1401-014E-9A9C-242FD5F3A139}"/>
              </a:ext>
            </a:extLst>
          </p:cNvPr>
          <p:cNvSpPr/>
          <p:nvPr/>
        </p:nvSpPr>
        <p:spPr>
          <a:xfrm>
            <a:off x="3402447" y="2865605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2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My code will still run next year.</a:t>
            </a:r>
          </a:p>
          <a:p>
            <a:endParaRPr lang="en-US" dirty="0"/>
          </a:p>
          <a:p>
            <a:r>
              <a:rPr lang="en-US" dirty="0"/>
              <a:t>Sometimes, it’s not our fault.</a:t>
            </a:r>
          </a:p>
          <a:p>
            <a:endParaRPr lang="en-US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FF5BA43E-DE42-7147-8839-AE7785D714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041" y="293905"/>
            <a:ext cx="3720076" cy="313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0E07B53-8919-4E42-BB2A-1A5CDEF35C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5067" y="1862937"/>
            <a:ext cx="4938933" cy="25811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54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I will finish setting up the baseline model this afternoon.</a:t>
            </a:r>
          </a:p>
          <a:p>
            <a:endParaRPr lang="en-US" dirty="0"/>
          </a:p>
          <a:p>
            <a:r>
              <a:rPr lang="en-US" dirty="0"/>
              <a:t>Again, it may not be our fault.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2A3DAA4-6B3A-CD4E-BA69-4AFFB86D97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0742" y="356510"/>
            <a:ext cx="4833258" cy="1879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B2A09D46-A424-8249-B9D1-1DDC8F0C40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558" y="1920965"/>
            <a:ext cx="2900631" cy="2642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38600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Problem 1: prototype code is not reusable without copying.</a:t>
            </a:r>
          </a:p>
          <a:p>
            <a:r>
              <a:rPr lang="en-US" sz="1600" dirty="0"/>
              <a:t>Solution 1: carefully designed API for versatile needs.</a:t>
            </a:r>
          </a:p>
          <a:p>
            <a:endParaRPr lang="en-US" sz="1600" dirty="0"/>
          </a:p>
          <a:p>
            <a:r>
              <a:rPr lang="en-US" sz="1600" dirty="0"/>
              <a:t>Problem 2: code may break due to API changes.</a:t>
            </a:r>
          </a:p>
          <a:p>
            <a:r>
              <a:rPr lang="en-US" sz="1600" dirty="0"/>
              <a:t>Solution 2: integrated testing for examples.</a:t>
            </a:r>
          </a:p>
          <a:p>
            <a:endParaRPr lang="en-US" sz="1600" dirty="0"/>
          </a:p>
          <a:p>
            <a:pPr>
              <a:lnSpc>
                <a:spcPct val="90000"/>
              </a:lnSpc>
              <a:buSzPct val="100000"/>
              <a:defRPr sz="2800"/>
            </a:pPr>
            <a:r>
              <a:rPr lang="en-US" sz="1600" dirty="0"/>
              <a:t>Problem 3: setting up baseline for NLP tasks is hard.</a:t>
            </a:r>
          </a:p>
          <a:p>
            <a:pPr>
              <a:lnSpc>
                <a:spcPct val="90000"/>
              </a:lnSpc>
              <a:buSzPct val="100000"/>
              <a:defRPr sz="2800"/>
            </a:pPr>
            <a:r>
              <a:rPr lang="en-US" sz="1600" dirty="0"/>
              <a:t>Solution 3: implementation for state-of-the-art models.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88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Designed for engineers and researchers</a:t>
            </a:r>
          </a:p>
          <a:p>
            <a:r>
              <a:rPr lang="en-US" sz="1600" dirty="0"/>
              <a:t>Enable fast prototyping for NLP application and research</a:t>
            </a:r>
          </a:p>
        </p:txBody>
      </p:sp>
    </p:spTree>
    <p:extLst>
      <p:ext uri="{BB962C8B-B14F-4D97-AF65-F5344CB8AC3E}">
        <p14:creationId xmlns:p14="http://schemas.microsoft.com/office/powerpoint/2010/main" val="21834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Embedding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evaluation:</a:t>
            </a:r>
          </a:p>
          <a:p>
            <a:pPr marL="685800" lvl="1" indent="-228600"/>
            <a:r>
              <a:rPr lang="en-US" dirty="0"/>
              <a:t>Similarity</a:t>
            </a:r>
          </a:p>
          <a:p>
            <a:pPr marL="685800" lvl="1" indent="-228600"/>
            <a:r>
              <a:rPr lang="en-US" dirty="0"/>
              <a:t>Analogy (Syntactic, Semantic)</a:t>
            </a:r>
          </a:p>
        </p:txBody>
      </p:sp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618</TotalTime>
  <Words>542</Words>
  <Application>Microsoft Macintosh PowerPoint</Application>
  <PresentationFormat>On-screen Show (16:9)</PresentationFormat>
  <Paragraphs>124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Amazon Ember Light</vt:lpstr>
      <vt:lpstr>Amazon Ember Regular</vt:lpstr>
      <vt:lpstr>Apple Color Emoji</vt:lpstr>
      <vt:lpstr>Arial</vt:lpstr>
      <vt:lpstr>Calibri</vt:lpstr>
      <vt:lpstr>Consolas</vt:lpstr>
      <vt:lpstr>Helvetica</vt:lpstr>
      <vt:lpstr>Lucida Console</vt:lpstr>
      <vt:lpstr>Times New Roman</vt:lpstr>
      <vt:lpstr>DeckTemplate-AWS</vt:lpstr>
      <vt:lpstr>PowerPoint Presentation</vt:lpstr>
      <vt:lpstr>Common myth1</vt:lpstr>
      <vt:lpstr>Common myth2</vt:lpstr>
      <vt:lpstr>Common myth3</vt:lpstr>
      <vt:lpstr>GluonNLP Goals</vt:lpstr>
      <vt:lpstr>GluonNLP Goals</vt:lpstr>
      <vt:lpstr>GluonNLP Goals</vt:lpstr>
      <vt:lpstr>Features</vt:lpstr>
      <vt:lpstr>Pre-trained Embedding Evaluation</vt:lpstr>
      <vt:lpstr>PowerPoint Presentation</vt:lpstr>
      <vt:lpstr>PowerPoint Presentation</vt:lpstr>
      <vt:lpstr>PowerPoint Presentation</vt:lpstr>
      <vt:lpstr>Word Embedding Training</vt:lpstr>
      <vt:lpstr>Word Embedding Training</vt:lpstr>
      <vt:lpstr>Google Neural Machine Translation</vt:lpstr>
      <vt:lpstr>Transformer</vt:lpstr>
      <vt:lpstr>Bucketing</vt:lpstr>
      <vt:lpstr>No Bucketing + Directly Pad the Samples</vt:lpstr>
      <vt:lpstr>Two Bucketing Strategies</vt:lpstr>
      <vt:lpstr>Sorted Bucketing</vt:lpstr>
      <vt:lpstr>Fixed Bucketing</vt:lpstr>
      <vt:lpstr>Fixed Bucketing</vt:lpstr>
      <vt:lpstr>Features</vt:lpstr>
      <vt:lpstr>Latest Release – 0.5.0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2016-06-17T18:22:10Z</dcterms:created>
  <dcterms:modified xsi:type="dcterms:W3CDTF">2018-12-04T20:22:37Z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