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7"/>
  </p:notesMasterIdLst>
  <p:sldIdLst>
    <p:sldId id="285" r:id="rId5"/>
    <p:sldId id="260" r:id="rId6"/>
    <p:sldId id="330" r:id="rId7"/>
    <p:sldId id="331" r:id="rId8"/>
    <p:sldId id="332" r:id="rId9"/>
    <p:sldId id="333" r:id="rId10"/>
    <p:sldId id="334" r:id="rId11"/>
    <p:sldId id="345" r:id="rId12"/>
    <p:sldId id="329" r:id="rId13"/>
    <p:sldId id="346" r:id="rId14"/>
    <p:sldId id="347" r:id="rId15"/>
    <p:sldId id="34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Viacheslav Kovalevskyi" initials="V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14042"/>
    <a:srgbClr val="F2F4F4"/>
    <a:srgbClr val="0E2735"/>
    <a:srgbClr val="595A5D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77970" autoAdjust="0"/>
  </p:normalViewPr>
  <p:slideViewPr>
    <p:cSldViewPr snapToGrid="0" showGuides="1">
      <p:cViewPr varScale="1">
        <p:scale>
          <a:sx n="129" d="100"/>
          <a:sy n="129" d="100"/>
        </p:scale>
        <p:origin x="1360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Multi GPU </a:t>
            </a:r>
            <a:r>
              <a:rPr lang="de-DE" dirty="0" err="1"/>
              <a:t>and</a:t>
            </a:r>
            <a:r>
              <a:rPr lang="de-DE" dirty="0"/>
              <a:t> parallel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. This </a:t>
            </a:r>
            <a:r>
              <a:rPr lang="de-DE" dirty="0" err="1"/>
              <a:t>has</a:t>
            </a:r>
            <a:r>
              <a:rPr lang="de-DE" dirty="0"/>
              <a:t> a substantial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productivity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wisdom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premature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gluon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SageMaker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Optimise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productive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3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6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7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Sokolov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9" y="1908228"/>
            <a:ext cx="7324988" cy="744537"/>
          </a:xfrm>
        </p:spPr>
        <p:txBody>
          <a:bodyPr/>
          <a:lstStyle/>
          <a:p>
            <a:r>
              <a:rPr lang="en-US" dirty="0"/>
              <a:t>Scaling Training with </a:t>
            </a:r>
            <a:r>
              <a:rPr lang="en-US" dirty="0" err="1"/>
              <a:t>MXNet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502088" cy="769527"/>
          </a:xfrm>
        </p:spPr>
        <p:txBody>
          <a:bodyPr/>
          <a:lstStyle/>
          <a:p>
            <a:r>
              <a:rPr lang="en-US" sz="2200" dirty="0"/>
              <a:t>Multi GPU training with </a:t>
            </a:r>
            <a:r>
              <a:rPr lang="en-US" sz="2200" dirty="0" err="1"/>
              <a:t>MXNet</a:t>
            </a:r>
            <a:r>
              <a:rPr lang="en-US" sz="2200" dirty="0"/>
              <a:t> and </a:t>
            </a:r>
            <a:r>
              <a:rPr lang="en-US" sz="2200" dirty="0" err="1"/>
              <a:t>Sagemaker</a:t>
            </a:r>
            <a:endParaRPr lang="en-US" sz="22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10-14 December 2018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AF57-2630-E844-AE0F-122B2BC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 GPU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0856-9CBC-2448-9BFF-C77D6D88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multiple_gpus_gluon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multiple_gpus_gluon.ipynb</a:t>
            </a:r>
            <a:endParaRPr lang="en-US" b="1" dirty="0">
              <a:solidFill>
                <a:schemeClr val="tx1"/>
              </a:solidFill>
            </a:endParaRP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“</a:t>
            </a:r>
            <a:r>
              <a:rPr lang="de-DE" dirty="0" err="1"/>
              <a:t>local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“</a:t>
            </a:r>
            <a:r>
              <a:rPr lang="de-DE" dirty="0" err="1"/>
              <a:t>device</a:t>
            </a:r>
            <a:r>
              <a:rPr lang="de-DE" dirty="0"/>
              <a:t>“ </a:t>
            </a:r>
            <a:r>
              <a:rPr lang="de-DE" dirty="0" err="1"/>
              <a:t>kvstore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Initialize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Split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portions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portion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a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Run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backward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GPUs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broadcast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19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B160-BF55-4248-947E-726BF65F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3" y="1969202"/>
            <a:ext cx="8230771" cy="930105"/>
          </a:xfrm>
        </p:spPr>
        <p:txBody>
          <a:bodyPr/>
          <a:lstStyle/>
          <a:p>
            <a:r>
              <a:rPr lang="de-DE" dirty="0"/>
              <a:t>Multi GPU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endParaRPr lang="de-DE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A2FEA0-F6A8-0344-B467-FE8E778BE199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608012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multiple_gpus_gluon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multiple_gpus_gluon.ipynb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1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9853-5A5C-A047-99E7-5790F0F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BED0-FCC0-0247-8B0E-BB1AC3D6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422408" cy="355392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AWS Account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dirty="0"/>
              <a:t>t2.medium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instance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s3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a terminal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cd </a:t>
            </a:r>
            <a:r>
              <a:rPr lang="de-DE" dirty="0" err="1"/>
              <a:t>SageMaker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i="1" dirty="0"/>
              <a:t>`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r>
              <a:rPr lang="de-DE" b="1" dirty="0"/>
              <a:t> https://</a:t>
            </a:r>
            <a:r>
              <a:rPr lang="de-DE" b="1" dirty="0" err="1"/>
              <a:t>github.com</a:t>
            </a:r>
            <a:r>
              <a:rPr lang="de-DE" b="1" dirty="0"/>
              <a:t>/</a:t>
            </a:r>
            <a:r>
              <a:rPr lang="de-DE" b="1" dirty="0" err="1"/>
              <a:t>Ishitori</a:t>
            </a:r>
            <a:r>
              <a:rPr lang="de-DE" b="1" dirty="0"/>
              <a:t>/</a:t>
            </a:r>
            <a:r>
              <a:rPr lang="de-DE" b="1" dirty="0" err="1"/>
              <a:t>MXNetWorkshopHongKong</a:t>
            </a:r>
            <a:r>
              <a:rPr lang="de-DE" i="1" dirty="0"/>
              <a:t>`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‘</a:t>
            </a:r>
            <a:r>
              <a:rPr lang="de-DE" b="1" dirty="0" err="1"/>
              <a:t>multiple_gpus_gluon</a:t>
            </a:r>
            <a:r>
              <a:rPr lang="de-DE" b="1" dirty="0"/>
              <a:t>/ </a:t>
            </a:r>
            <a:r>
              <a:rPr lang="de-DE" b="1" dirty="0" err="1"/>
              <a:t>multiple_gpus_sagemaker.ipynb</a:t>
            </a:r>
            <a:r>
              <a:rPr lang="de-DE" dirty="0"/>
              <a:t>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6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592" y="1009331"/>
            <a:ext cx="8205304" cy="370471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 GPU Training in Gluon – 60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Multi GPU Training with </a:t>
            </a: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30 min</a:t>
            </a: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DD2-E2D9-A346-AE5B-D71DE9D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2795F-AA1E-B645-9AED-44A02105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009650"/>
            <a:ext cx="3552825" cy="3552825"/>
          </a:xfrm>
        </p:spPr>
      </p:pic>
    </p:spTree>
    <p:extLst>
      <p:ext uri="{BB962C8B-B14F-4D97-AF65-F5344CB8AC3E}">
        <p14:creationId xmlns:p14="http://schemas.microsoft.com/office/powerpoint/2010/main" val="16793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GPU</a:t>
            </a:r>
          </a:p>
        </p:txBody>
      </p:sp>
    </p:spTree>
    <p:extLst>
      <p:ext uri="{BB962C8B-B14F-4D97-AF65-F5344CB8AC3E}">
        <p14:creationId xmlns:p14="http://schemas.microsoft.com/office/powerpoint/2010/main" val="28813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7C-2D43-E346-9090-60817A12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39224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ResNet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CIFAR10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A090A4-A8C2-304F-8FC1-119EA948BA46}"/>
              </a:ext>
            </a:extLst>
          </p:cNvPr>
          <p:cNvSpPr/>
          <p:nvPr/>
        </p:nvSpPr>
        <p:spPr>
          <a:xfrm>
            <a:off x="443883" y="905522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70,000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4AD6F0-5B83-0141-9631-770F53514F81}"/>
              </a:ext>
            </a:extLst>
          </p:cNvPr>
          <p:cNvSpPr/>
          <p:nvPr/>
        </p:nvSpPr>
        <p:spPr>
          <a:xfrm>
            <a:off x="2634449" y="90552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10,000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test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05AB8A-5EF8-834C-96E8-F39B5800A84C}"/>
              </a:ext>
            </a:extLst>
          </p:cNvPr>
          <p:cNvSpPr/>
          <p:nvPr/>
        </p:nvSpPr>
        <p:spPr>
          <a:xfrm>
            <a:off x="2634449" y="2114365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60,000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284DF8-D5C7-8A4F-83FE-083289FCBA7E}"/>
              </a:ext>
            </a:extLst>
          </p:cNvPr>
          <p:cNvSpPr/>
          <p:nvPr/>
        </p:nvSpPr>
        <p:spPr>
          <a:xfrm>
            <a:off x="4974455" y="90629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AC5898-BDDC-3B42-868A-855DD395F582}"/>
              </a:ext>
            </a:extLst>
          </p:cNvPr>
          <p:cNvSpPr/>
          <p:nvPr/>
        </p:nvSpPr>
        <p:spPr>
          <a:xfrm>
            <a:off x="4974455" y="1026079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07CB4F-02CA-694A-A8D3-5D60613DEB2E}"/>
              </a:ext>
            </a:extLst>
          </p:cNvPr>
          <p:cNvSpPr/>
          <p:nvPr/>
        </p:nvSpPr>
        <p:spPr>
          <a:xfrm>
            <a:off x="4974455" y="1222867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3CAF16-4111-3F48-A0E8-7823DEE25FEE}"/>
              </a:ext>
            </a:extLst>
          </p:cNvPr>
          <p:cNvSpPr/>
          <p:nvPr/>
        </p:nvSpPr>
        <p:spPr>
          <a:xfrm>
            <a:off x="4959659" y="1445643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4A1A10-3CDA-1043-BC09-45602680AFBB}"/>
              </a:ext>
            </a:extLst>
          </p:cNvPr>
          <p:cNvSpPr/>
          <p:nvPr/>
        </p:nvSpPr>
        <p:spPr>
          <a:xfrm>
            <a:off x="4967057" y="1691196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00AF6F-F5C3-7546-AB1D-837D5E6E48CC}"/>
              </a:ext>
            </a:extLst>
          </p:cNvPr>
          <p:cNvSpPr/>
          <p:nvPr/>
        </p:nvSpPr>
        <p:spPr>
          <a:xfrm>
            <a:off x="4989251" y="1923141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96D7C8-495A-3546-8677-6CFA129DF465}"/>
              </a:ext>
            </a:extLst>
          </p:cNvPr>
          <p:cNvSpPr/>
          <p:nvPr/>
        </p:nvSpPr>
        <p:spPr>
          <a:xfrm>
            <a:off x="4990731" y="2124514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49DC3E3-DD68-E941-B8BA-145EF13E47ED}"/>
              </a:ext>
            </a:extLst>
          </p:cNvPr>
          <p:cNvSpPr/>
          <p:nvPr/>
        </p:nvSpPr>
        <p:spPr>
          <a:xfrm>
            <a:off x="2123051" y="1438509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E204B68-69B3-9F4F-9FCC-A3F303319B1F}"/>
              </a:ext>
            </a:extLst>
          </p:cNvPr>
          <p:cNvSpPr/>
          <p:nvPr/>
        </p:nvSpPr>
        <p:spPr>
          <a:xfrm>
            <a:off x="4364567" y="2597427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8694C-D03F-7D41-916A-026B45AD6F01}"/>
              </a:ext>
            </a:extLst>
          </p:cNvPr>
          <p:cNvSpPr txBox="1"/>
          <p:nvPr/>
        </p:nvSpPr>
        <p:spPr>
          <a:xfrm>
            <a:off x="2667144" y="4145872"/>
            <a:ext cx="14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epochs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C7FDC-6F8C-2347-B5E7-146E3A1DF13C}"/>
              </a:ext>
            </a:extLst>
          </p:cNvPr>
          <p:cNvSpPr txBox="1"/>
          <p:nvPr/>
        </p:nvSpPr>
        <p:spPr>
          <a:xfrm>
            <a:off x="4959659" y="4216054"/>
            <a:ext cx="159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~117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batches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Snip and Round Single Corner Rectangle 23">
            <a:extLst>
              <a:ext uri="{FF2B5EF4-FFF2-40B4-BE49-F238E27FC236}">
                <a16:creationId xmlns:a16="http://schemas.microsoft.com/office/drawing/2014/main" id="{C1F97F97-4F86-2A42-897E-DC186F75BB92}"/>
              </a:ext>
            </a:extLst>
          </p:cNvPr>
          <p:cNvSpPr/>
          <p:nvPr/>
        </p:nvSpPr>
        <p:spPr>
          <a:xfrm>
            <a:off x="7421732" y="905521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0" name="Snip and Round Single Corner Rectangle 29">
            <a:extLst>
              <a:ext uri="{FF2B5EF4-FFF2-40B4-BE49-F238E27FC236}">
                <a16:creationId xmlns:a16="http://schemas.microsoft.com/office/drawing/2014/main" id="{3AA19F1C-00ED-B241-85B4-BF14610E1F59}"/>
              </a:ext>
            </a:extLst>
          </p:cNvPr>
          <p:cNvSpPr/>
          <p:nvPr/>
        </p:nvSpPr>
        <p:spPr>
          <a:xfrm>
            <a:off x="7421731" y="1680825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3" name="Snip and Round Single Corner Rectangle 32">
            <a:extLst>
              <a:ext uri="{FF2B5EF4-FFF2-40B4-BE49-F238E27FC236}">
                <a16:creationId xmlns:a16="http://schemas.microsoft.com/office/drawing/2014/main" id="{B5CA95E1-1CBC-9348-B15E-1460763BE942}"/>
              </a:ext>
            </a:extLst>
          </p:cNvPr>
          <p:cNvSpPr/>
          <p:nvPr/>
        </p:nvSpPr>
        <p:spPr>
          <a:xfrm>
            <a:off x="7421731" y="2387733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4" name="Snip and Round Single Corner Rectangle 33">
            <a:extLst>
              <a:ext uri="{FF2B5EF4-FFF2-40B4-BE49-F238E27FC236}">
                <a16:creationId xmlns:a16="http://schemas.microsoft.com/office/drawing/2014/main" id="{3A6E33C2-B4CF-FD44-93B7-2D3C8107E06C}"/>
              </a:ext>
            </a:extLst>
          </p:cNvPr>
          <p:cNvSpPr/>
          <p:nvPr/>
        </p:nvSpPr>
        <p:spPr>
          <a:xfrm>
            <a:off x="7421730" y="3163037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B5FBF-57E4-1F48-831E-A8440CD3F714}"/>
              </a:ext>
            </a:extLst>
          </p:cNvPr>
          <p:cNvSpPr txBox="1"/>
          <p:nvPr/>
        </p:nvSpPr>
        <p:spPr>
          <a:xfrm>
            <a:off x="6765669" y="422255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 </a:t>
            </a:r>
            <a:r>
              <a:rPr lang="de-DE" dirty="0"/>
              <a:t>NVIDIA Tesla V100 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746D377-5A4A-8F40-90BA-510C86A4A7C6}"/>
              </a:ext>
            </a:extLst>
          </p:cNvPr>
          <p:cNvSpPr/>
          <p:nvPr/>
        </p:nvSpPr>
        <p:spPr>
          <a:xfrm>
            <a:off x="6784663" y="1989001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7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9" grpId="0" animBg="1"/>
      <p:bldP spid="15" grpId="0" animBg="1"/>
      <p:bldP spid="16" grpId="0" animBg="1"/>
      <p:bldP spid="17" grpId="0"/>
      <p:bldP spid="19" grpId="0"/>
      <p:bldP spid="24" grpId="0" animBg="1"/>
      <p:bldP spid="30" grpId="0" animBg="1"/>
      <p:bldP spid="33" grpId="0" animBg="1"/>
      <p:bldP spid="34" grpId="0" animBg="1"/>
      <p:bldP spid="37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CF7C-B579-194A-BEAC-3232311D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Locations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2FB6AAF-19A1-CC46-9DA7-EA3C796F97CE}"/>
              </a:ext>
            </a:extLst>
          </p:cNvPr>
          <p:cNvSpPr/>
          <p:nvPr/>
        </p:nvSpPr>
        <p:spPr>
          <a:xfrm>
            <a:off x="497150" y="994299"/>
            <a:ext cx="3861786" cy="3488924"/>
          </a:xfrm>
          <a:prstGeom prst="fram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0F976B-0649-E34A-846D-0967AF40B902}"/>
              </a:ext>
            </a:extLst>
          </p:cNvPr>
          <p:cNvSpPr/>
          <p:nvPr/>
        </p:nvSpPr>
        <p:spPr>
          <a:xfrm>
            <a:off x="5990258" y="1696465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X, Y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C802099E-0E84-A746-A86C-D033BE41DA3D}"/>
              </a:ext>
            </a:extLst>
          </p:cNvPr>
          <p:cNvSpPr/>
          <p:nvPr/>
        </p:nvSpPr>
        <p:spPr>
          <a:xfrm>
            <a:off x="1391479" y="3490588"/>
            <a:ext cx="1958008" cy="372862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P3 = 5,120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cores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CD396-A40F-3045-A4E4-1ED5105C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47" y="3490588"/>
            <a:ext cx="1264564" cy="1264564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B85B3B-79D9-554B-9CD2-6B2073D9443A}"/>
              </a:ext>
            </a:extLst>
          </p:cNvPr>
          <p:cNvSpPr/>
          <p:nvPr/>
        </p:nvSpPr>
        <p:spPr>
          <a:xfrm>
            <a:off x="1542359" y="1696466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8D59-5EE2-784A-9343-0D53FC68C919}"/>
              </a:ext>
            </a:extLst>
          </p:cNvPr>
          <p:cNvSpPr txBox="1"/>
          <p:nvPr/>
        </p:nvSpPr>
        <p:spPr>
          <a:xfrm>
            <a:off x="2004564" y="102912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GPU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AA4A1-D1FA-8F48-BC67-58E8D83FA064}"/>
              </a:ext>
            </a:extLst>
          </p:cNvPr>
          <p:cNvSpPr txBox="1"/>
          <p:nvPr/>
        </p:nvSpPr>
        <p:spPr>
          <a:xfrm>
            <a:off x="6373857" y="10291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CPU</a:t>
            </a:r>
          </a:p>
        </p:txBody>
      </p:sp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754A6862-C02C-224B-82AB-72E4F69F7828}"/>
              </a:ext>
            </a:extLst>
          </p:cNvPr>
          <p:cNvSpPr/>
          <p:nvPr/>
        </p:nvSpPr>
        <p:spPr>
          <a:xfrm>
            <a:off x="4744423" y="2403992"/>
            <a:ext cx="731520" cy="1216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29C00-3011-9245-95D8-6AB048D9C6D5}"/>
              </a:ext>
            </a:extLst>
          </p:cNvPr>
          <p:cNvSpPr txBox="1"/>
          <p:nvPr/>
        </p:nvSpPr>
        <p:spPr>
          <a:xfrm>
            <a:off x="6294508" y="53187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16869-8B1B-2046-9383-EFA042E32FAB}"/>
              </a:ext>
            </a:extLst>
          </p:cNvPr>
          <p:cNvSpPr txBox="1"/>
          <p:nvPr/>
        </p:nvSpPr>
        <p:spPr>
          <a:xfrm>
            <a:off x="1851476" y="53952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07168-778F-4F4F-A8A5-77995EFD85FF}"/>
              </a:ext>
            </a:extLst>
          </p:cNvPr>
          <p:cNvSpPr txBox="1"/>
          <p:nvPr/>
        </p:nvSpPr>
        <p:spPr>
          <a:xfrm>
            <a:off x="497150" y="5395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kvstore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960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6D65-B6E2-2046-B1AD-5D36C4D0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Writing Parallel Code in </a:t>
            </a:r>
            <a:r>
              <a:rPr lang="de-DE" dirty="0" err="1"/>
              <a:t>MXNet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B22DE-2609-6046-91E7-A72E6D0B6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572" y="1431692"/>
            <a:ext cx="1487750" cy="1487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B86A9-4DF3-B646-8A3D-303E6D4CF3FF}"/>
              </a:ext>
            </a:extLst>
          </p:cNvPr>
          <p:cNvSpPr txBox="1"/>
          <p:nvPr/>
        </p:nvSpPr>
        <p:spPr>
          <a:xfrm>
            <a:off x="336789" y="319739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Lazy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0EDA3-70FB-9344-A629-B5275BA8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956" y="1127557"/>
            <a:ext cx="2069837" cy="2069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E0E0A-E097-4143-BDC7-7B616E882B7E}"/>
              </a:ext>
            </a:extLst>
          </p:cNvPr>
          <p:cNvSpPr txBox="1"/>
          <p:nvPr/>
        </p:nvSpPr>
        <p:spPr>
          <a:xfrm>
            <a:off x="3049398" y="3197394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Scheduling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7AA80-9541-8344-B2F5-69226E4C028F}"/>
              </a:ext>
            </a:extLst>
          </p:cNvPr>
          <p:cNvSpPr txBox="1"/>
          <p:nvPr/>
        </p:nvSpPr>
        <p:spPr>
          <a:xfrm>
            <a:off x="5985740" y="3197394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NDArray.as_in_context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0EB2B-FF75-204F-9110-06B7D4EE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6" y="1380276"/>
            <a:ext cx="1539166" cy="15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B160-BF55-4248-947E-726BF65F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3" y="1969202"/>
            <a:ext cx="8230771" cy="930105"/>
          </a:xfrm>
        </p:spPr>
        <p:txBody>
          <a:bodyPr/>
          <a:lstStyle/>
          <a:p>
            <a:r>
              <a:rPr lang="de-DE" dirty="0"/>
              <a:t>Multi GPU Training in </a:t>
            </a:r>
            <a:r>
              <a:rPr lang="de-DE" dirty="0" err="1"/>
              <a:t>Gluon</a:t>
            </a:r>
            <a:r>
              <a:rPr lang="de-DE" dirty="0"/>
              <a:t>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A2FEA0-F6A8-0344-B467-FE8E778BE199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608012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multiple_gpus_gluon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multiple_gpus_gluon.ipynb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9853-5A5C-A047-99E7-5790F0F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BED0-FCC0-0247-8B0E-BB1AC3D6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422408" cy="355392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AWS Account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p3.8xlarge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multiple GPUs)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a terminal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cd </a:t>
            </a:r>
            <a:r>
              <a:rPr lang="de-DE" dirty="0" err="1"/>
              <a:t>SageMaker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i="1" dirty="0"/>
              <a:t>`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r>
              <a:rPr lang="de-DE" b="1" dirty="0"/>
              <a:t> https://</a:t>
            </a:r>
            <a:r>
              <a:rPr lang="de-DE" b="1" dirty="0" err="1"/>
              <a:t>github.com</a:t>
            </a:r>
            <a:r>
              <a:rPr lang="de-DE" b="1" dirty="0"/>
              <a:t>/</a:t>
            </a:r>
            <a:r>
              <a:rPr lang="de-DE" b="1" dirty="0" err="1"/>
              <a:t>Ishitori</a:t>
            </a:r>
            <a:r>
              <a:rPr lang="de-DE" b="1" dirty="0"/>
              <a:t>/</a:t>
            </a:r>
            <a:r>
              <a:rPr lang="de-DE" b="1" dirty="0" err="1"/>
              <a:t>MXNetWorkshopHongKong</a:t>
            </a:r>
            <a:r>
              <a:rPr lang="de-DE" i="1" dirty="0"/>
              <a:t>`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‘</a:t>
            </a:r>
            <a:r>
              <a:rPr lang="de-DE" b="1" dirty="0" err="1"/>
              <a:t>multiple_gpus_gluon</a:t>
            </a:r>
            <a:r>
              <a:rPr lang="de-DE" b="1" dirty="0"/>
              <a:t>/</a:t>
            </a:r>
            <a:r>
              <a:rPr lang="de-DE" b="1" dirty="0" err="1"/>
              <a:t>multiple_gpus_gluon.ipynb</a:t>
            </a:r>
            <a:r>
              <a:rPr lang="de-DE" dirty="0"/>
              <a:t>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46172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5472</TotalTime>
  <Words>389</Words>
  <Application>Microsoft Macintosh PowerPoint</Application>
  <PresentationFormat>On-screen Show (16:9)</PresentationFormat>
  <Paragraphs>92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Amazon Ember</vt:lpstr>
      <vt:lpstr>Amazon Ember Light</vt:lpstr>
      <vt:lpstr>Amazon Ember Regular</vt:lpstr>
      <vt:lpstr>Arial</vt:lpstr>
      <vt:lpstr>DeckTemplate-AWS</vt:lpstr>
      <vt:lpstr>PowerPoint Presentation</vt:lpstr>
      <vt:lpstr>Agenda</vt:lpstr>
      <vt:lpstr>Introduction</vt:lpstr>
      <vt:lpstr>Multiple GPU</vt:lpstr>
      <vt:lpstr>Data Parallel ResNet – CIFAR10</vt:lpstr>
      <vt:lpstr>Data Locations</vt:lpstr>
      <vt:lpstr>Writing Parallel Code in MXNet</vt:lpstr>
      <vt:lpstr>Multi GPU Training in Gluon: example</vt:lpstr>
      <vt:lpstr>Setting Up for the Labs</vt:lpstr>
      <vt:lpstr>Steps to Multiple GPU Training</vt:lpstr>
      <vt:lpstr>Multi GPU Training with Sagemaker</vt:lpstr>
      <vt:lpstr>Setting Up for the Labs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111</cp:revision>
  <dcterms:created xsi:type="dcterms:W3CDTF">2016-06-17T18:22:10Z</dcterms:created>
  <dcterms:modified xsi:type="dcterms:W3CDTF">2018-12-09T20:57:12Z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