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sldIdLst>
    <p:sldId id="285" r:id="rId5"/>
    <p:sldId id="302" r:id="rId6"/>
    <p:sldId id="291" r:id="rId7"/>
    <p:sldId id="303" r:id="rId8"/>
    <p:sldId id="351" r:id="rId9"/>
    <p:sldId id="311" r:id="rId10"/>
    <p:sldId id="344" r:id="rId11"/>
    <p:sldId id="317" r:id="rId12"/>
    <p:sldId id="318" r:id="rId13"/>
    <p:sldId id="312" r:id="rId14"/>
    <p:sldId id="313" r:id="rId15"/>
    <p:sldId id="314" r:id="rId16"/>
    <p:sldId id="350" r:id="rId17"/>
    <p:sldId id="316" r:id="rId18"/>
    <p:sldId id="345" r:id="rId19"/>
    <p:sldId id="346" r:id="rId20"/>
    <p:sldId id="319" r:id="rId21"/>
    <p:sldId id="34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F7F6"/>
    <a:srgbClr val="FCB64C"/>
    <a:srgbClr val="0C9B2E"/>
    <a:srgbClr val="0E8600"/>
    <a:srgbClr val="FFE17B"/>
    <a:srgbClr val="595A5D"/>
    <a:srgbClr val="414042"/>
    <a:srgbClr val="DCDCDC"/>
    <a:srgbClr val="4F81BD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 autoAdjust="0"/>
    <p:restoredTop sz="93715" autoAdjust="0"/>
  </p:normalViewPr>
  <p:slideViewPr>
    <p:cSldViewPr snapToGrid="0" showGuides="1">
      <p:cViewPr varScale="1">
        <p:scale>
          <a:sx n="132" d="100"/>
          <a:sy n="132" d="100"/>
        </p:scale>
        <p:origin x="184" y="5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salvaris/gpu_moni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MXNet</a:t>
            </a:r>
            <a:r>
              <a:rPr lang="en-US" dirty="0"/>
              <a:t> Performance tricks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53EEE-E4F5-E147-BFF5-1674C2A5B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8C4F8D-18F4-4249-9490-78573553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490465" y="792045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I/O Bound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→ GPU Starvation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0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#1 Asynchronously pre-fetching data (low CPU) </a:t>
            </a:r>
            <a:r>
              <a:rPr lang="en-US" dirty="0">
                <a:solidFill>
                  <a:srgbClr val="FF0000"/>
                </a:solidFill>
              </a:rPr>
              <a:t>(1.25x)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DataLoader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num_workers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=CPU_COUNT-3)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algn="ctr"/>
            <a:r>
              <a:rPr lang="en-US" dirty="0"/>
              <a:t>#2 Offline preprocessing (full CPU)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6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GPU → CPU </a:t>
            </a:r>
            <a:r>
              <a:rPr lang="en-US" dirty="0" err="1"/>
              <a:t>memcopy</a:t>
            </a:r>
            <a:r>
              <a:rPr lang="en-US" dirty="0"/>
              <a:t> synchronization idling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#3 Smart synchronization calls </a:t>
            </a:r>
            <a:r>
              <a:rPr lang="en-US" dirty="0">
                <a:solidFill>
                  <a:srgbClr val="FF0000"/>
                </a:solidFill>
              </a:rPr>
              <a:t>(2.46x)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CA426A-0AD0-6C49-86F2-1526CF86C128}"/>
              </a:ext>
            </a:extLst>
          </p:cNvPr>
          <p:cNvSpPr/>
          <p:nvPr/>
        </p:nvSpPr>
        <p:spPr>
          <a:xfrm>
            <a:off x="987552" y="502920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77282-B341-1B47-B019-31866023939B}"/>
              </a:ext>
            </a:extLst>
          </p:cNvPr>
          <p:cNvSpPr/>
          <p:nvPr/>
        </p:nvSpPr>
        <p:spPr>
          <a:xfrm>
            <a:off x="987552" y="1057656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041A9-6162-B04D-BF2A-56324186F77A}"/>
              </a:ext>
            </a:extLst>
          </p:cNvPr>
          <p:cNvSpPr/>
          <p:nvPr/>
        </p:nvSpPr>
        <p:spPr>
          <a:xfrm>
            <a:off x="987552" y="1606296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9300C-FBA1-8A4F-9B35-085A5ABD93DF}"/>
              </a:ext>
            </a:extLst>
          </p:cNvPr>
          <p:cNvSpPr/>
          <p:nvPr/>
        </p:nvSpPr>
        <p:spPr>
          <a:xfrm>
            <a:off x="987552" y="2130552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9E669-F8CF-834D-BFA6-CE8E382C1796}"/>
              </a:ext>
            </a:extLst>
          </p:cNvPr>
          <p:cNvSpPr/>
          <p:nvPr/>
        </p:nvSpPr>
        <p:spPr>
          <a:xfrm>
            <a:off x="987552" y="2685288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47BE9A-4845-5740-BE69-69739BCEAA5F}"/>
              </a:ext>
            </a:extLst>
          </p:cNvPr>
          <p:cNvSpPr/>
          <p:nvPr/>
        </p:nvSpPr>
        <p:spPr>
          <a:xfrm>
            <a:off x="987552" y="3233928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BEB4F-F2A3-2C40-9064-65E7292D6224}"/>
              </a:ext>
            </a:extLst>
          </p:cNvPr>
          <p:cNvSpPr/>
          <p:nvPr/>
        </p:nvSpPr>
        <p:spPr>
          <a:xfrm>
            <a:off x="6114288" y="950976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D0DD6-B41A-DB44-AD3B-9E30215CA7BA}"/>
              </a:ext>
            </a:extLst>
          </p:cNvPr>
          <p:cNvSpPr/>
          <p:nvPr/>
        </p:nvSpPr>
        <p:spPr>
          <a:xfrm>
            <a:off x="6114288" y="1505712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3361B-B724-1A45-9E41-582F92E067A1}"/>
              </a:ext>
            </a:extLst>
          </p:cNvPr>
          <p:cNvSpPr/>
          <p:nvPr/>
        </p:nvSpPr>
        <p:spPr>
          <a:xfrm>
            <a:off x="6114288" y="2054352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A5080-8506-0848-88C1-ADCDF2499AA2}"/>
              </a:ext>
            </a:extLst>
          </p:cNvPr>
          <p:cNvSpPr/>
          <p:nvPr/>
        </p:nvSpPr>
        <p:spPr>
          <a:xfrm>
            <a:off x="3919728" y="1837944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156B-6A69-BD49-BDA5-A80918440A8B}"/>
              </a:ext>
            </a:extLst>
          </p:cNvPr>
          <p:cNvSpPr/>
          <p:nvPr/>
        </p:nvSpPr>
        <p:spPr>
          <a:xfrm>
            <a:off x="6114288" y="2575560"/>
            <a:ext cx="2112264" cy="396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Forward/Backward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FEE54-7131-2048-BF3F-49B8D7EE2951}"/>
              </a:ext>
            </a:extLst>
          </p:cNvPr>
          <p:cNvSpPr/>
          <p:nvPr/>
        </p:nvSpPr>
        <p:spPr>
          <a:xfrm>
            <a:off x="6114288" y="3121152"/>
            <a:ext cx="2112264" cy="3718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B756E-B2E8-CC46-9439-BDD29AAE7994}"/>
              </a:ext>
            </a:extLst>
          </p:cNvPr>
          <p:cNvSpPr/>
          <p:nvPr/>
        </p:nvSpPr>
        <p:spPr>
          <a:xfrm>
            <a:off x="3919728" y="2843784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E15B01-222C-F848-BA23-1FACAC88EB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043684" y="90525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60E588-D1D8-E149-A7C6-3EF586C083AA}"/>
              </a:ext>
            </a:extLst>
          </p:cNvPr>
          <p:cNvCxnSpPr/>
          <p:nvPr/>
        </p:nvCxnSpPr>
        <p:spPr>
          <a:xfrm>
            <a:off x="2043684" y="145389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50A432-FA3F-C54F-93E3-C62DD6A13ACD}"/>
              </a:ext>
            </a:extLst>
          </p:cNvPr>
          <p:cNvCxnSpPr/>
          <p:nvPr/>
        </p:nvCxnSpPr>
        <p:spPr>
          <a:xfrm>
            <a:off x="2043684" y="2532888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6E1F08-9549-6942-9269-66B81C36D76D}"/>
              </a:ext>
            </a:extLst>
          </p:cNvPr>
          <p:cNvCxnSpPr/>
          <p:nvPr/>
        </p:nvCxnSpPr>
        <p:spPr>
          <a:xfrm>
            <a:off x="2043684" y="3081528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BD815-82ED-5B4A-ABD8-094E93D6EEB3}"/>
              </a:ext>
            </a:extLst>
          </p:cNvPr>
          <p:cNvCxnSpPr/>
          <p:nvPr/>
        </p:nvCxnSpPr>
        <p:spPr>
          <a:xfrm>
            <a:off x="7206996" y="135331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1F18C-4D5B-0046-98D2-117604B974B9}"/>
              </a:ext>
            </a:extLst>
          </p:cNvPr>
          <p:cNvCxnSpPr/>
          <p:nvPr/>
        </p:nvCxnSpPr>
        <p:spPr>
          <a:xfrm>
            <a:off x="7206996" y="19019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D9174-284D-4B41-AED2-DCB56D55C67F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flipH="1">
            <a:off x="4975860" y="1703832"/>
            <a:ext cx="1138428" cy="13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99F1BD-376B-8040-AFB4-68AD36C7D89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975859" y="2247900"/>
            <a:ext cx="2194561" cy="327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D667AD-9437-5B4D-8ACF-CC1D8C78E269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975860" y="2773680"/>
            <a:ext cx="1138428" cy="7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6741B6-D381-7B43-A0C8-552C3E94068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75860" y="3246120"/>
            <a:ext cx="2200654" cy="329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E44941-1759-7C48-8F78-846F55A000EA}"/>
              </a:ext>
            </a:extLst>
          </p:cNvPr>
          <p:cNvCxnSpPr/>
          <p:nvPr/>
        </p:nvCxnSpPr>
        <p:spPr>
          <a:xfrm>
            <a:off x="7170420" y="29687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9D82CAB-249C-5E4A-9FBD-1EA1C89ABE90}"/>
              </a:ext>
            </a:extLst>
          </p:cNvPr>
          <p:cNvSpPr/>
          <p:nvPr/>
        </p:nvSpPr>
        <p:spPr>
          <a:xfrm>
            <a:off x="987552" y="3761232"/>
            <a:ext cx="2112264" cy="402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 to GPU</a:t>
            </a:r>
          </a:p>
        </p:txBody>
      </p:sp>
    </p:spTree>
    <p:extLst>
      <p:ext uri="{BB962C8B-B14F-4D97-AF65-F5344CB8AC3E}">
        <p14:creationId xmlns:p14="http://schemas.microsoft.com/office/powerpoint/2010/main" val="18955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Execution engine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Imperative → Symbolic  </a:t>
            </a:r>
            <a:r>
              <a:rPr lang="en-US" dirty="0">
                <a:solidFill>
                  <a:srgbClr val="FF0000"/>
                </a:solidFill>
              </a:rPr>
              <a:t>(2.41x)</a:t>
            </a:r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net.hybridize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129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691633" y="691461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Hyperparameters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Batchsize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(2.56x)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ABEF-8F4A-2143-AFAA-B1DC06C24361}"/>
              </a:ext>
            </a:extLst>
          </p:cNvPr>
          <p:cNvSpPr txBox="1">
            <a:spLocks/>
          </p:cNvSpPr>
          <p:nvPr/>
        </p:nvSpPr>
        <p:spPr>
          <a:xfrm>
            <a:off x="-2124719" y="600021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Optimizer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Performance: </a:t>
            </a:r>
          </a:p>
          <a:p>
            <a:pPr algn="ctr"/>
            <a:r>
              <a:rPr lang="en-US" dirty="0"/>
              <a:t>Time to accuracy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6BB19-282E-9E4F-A05A-61B4EE7E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29" y="-9208"/>
            <a:ext cx="5162771" cy="51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Mixed precision training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float32 → float16 </a:t>
            </a:r>
            <a:r>
              <a:rPr lang="en-US" dirty="0">
                <a:solidFill>
                  <a:srgbClr val="FF0000"/>
                </a:solidFill>
              </a:rPr>
              <a:t>(3.84x)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net.cast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("float16")</a:t>
            </a:r>
          </a:p>
        </p:txBody>
      </p:sp>
    </p:spTree>
    <p:extLst>
      <p:ext uri="{BB962C8B-B14F-4D97-AF65-F5344CB8AC3E}">
        <p14:creationId xmlns:p14="http://schemas.microsoft.com/office/powerpoint/2010/main" val="110024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60E1-6597-B84C-A60C-6435A7AB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3CB26-8FBB-B84B-8279-57523EDC0426}"/>
              </a:ext>
            </a:extLst>
          </p:cNvPr>
          <p:cNvSpPr txBox="1"/>
          <p:nvPr/>
        </p:nvSpPr>
        <p:spPr>
          <a:xfrm>
            <a:off x="886968" y="1051560"/>
            <a:ext cx="7655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Use Gluon to debug and iterate quickly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Hybridize and optimize for speed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Know your model: Visualize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20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38F6-3FA4-284C-A2CC-8336998F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49" y="2358561"/>
            <a:ext cx="8205304" cy="545741"/>
          </a:xfrm>
        </p:spPr>
        <p:txBody>
          <a:bodyPr/>
          <a:lstStyle/>
          <a:p>
            <a:r>
              <a:rPr lang="en-US" dirty="0"/>
              <a:t>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270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5BF4-25D2-C446-B47D-3732EB62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GPU: </a:t>
            </a:r>
            <a:r>
              <a:rPr lang="en-US" dirty="0" err="1"/>
              <a:t>gpu_monitor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5773B-326C-0640-B4A6-72998230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6" y="660677"/>
            <a:ext cx="7146150" cy="40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5BF4-25D2-C446-B47D-3732EB62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/ RAM: </a:t>
            </a:r>
            <a:r>
              <a:rPr lang="en-US" dirty="0">
                <a:solidFill>
                  <a:srgbClr val="0E8600"/>
                </a:solidFill>
                <a:latin typeface="Courier" pitchFamily="2" charset="0"/>
              </a:rPr>
              <a:t>&gt;</a:t>
            </a:r>
            <a:r>
              <a:rPr lang="en-US" dirty="0">
                <a:solidFill>
                  <a:srgbClr val="0E8600"/>
                </a:solidFill>
              </a:rPr>
              <a:t> </a:t>
            </a:r>
            <a:r>
              <a:rPr lang="en-US" dirty="0" err="1">
                <a:solidFill>
                  <a:srgbClr val="0E8600"/>
                </a:solidFill>
              </a:rPr>
              <a:t>htop</a:t>
            </a:r>
            <a:br>
              <a:rPr lang="en-US" dirty="0">
                <a:solidFill>
                  <a:srgbClr val="0E8600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0C9B2E"/>
                </a:solidFill>
              </a:rPr>
            </a:br>
            <a:endParaRPr lang="en-US" dirty="0">
              <a:solidFill>
                <a:srgbClr val="0C9B2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E75E5-934E-6B43-A860-263057AF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3" y="837398"/>
            <a:ext cx="8672113" cy="29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86A0-2BC1-684D-BE2B-0A6F987C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(optional): Install GPU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DAC6-862B-564A-A975-730C8F16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Grafana by following:</a:t>
            </a:r>
          </a:p>
          <a:p>
            <a:r>
              <a:rPr lang="en-US" b="1" dirty="0"/>
              <a:t>/</a:t>
            </a:r>
            <a:r>
              <a:rPr lang="en-US" b="1" dirty="0" err="1"/>
              <a:t>performance_tricks_gpu_optimization</a:t>
            </a:r>
            <a:r>
              <a:rPr lang="en-US" b="1" dirty="0"/>
              <a:t>/</a:t>
            </a:r>
            <a:r>
              <a:rPr lang="en-US" b="1" dirty="0" err="1"/>
              <a:t>how_to_setup_grafana_on_dlami.txt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5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E89E-75D2-524D-9CB2-954C438D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2268947"/>
            <a:ext cx="7772400" cy="930105"/>
          </a:xfrm>
        </p:spPr>
        <p:txBody>
          <a:bodyPr/>
          <a:lstStyle/>
          <a:p>
            <a:r>
              <a:rPr lang="en-US" dirty="0">
                <a:effectLst>
                  <a:glow>
                    <a:schemeClr val="accent6"/>
                  </a:glow>
                </a:effectLst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3A35-C729-1C4D-97E9-B61B46BD0C2D}"/>
              </a:ext>
            </a:extLst>
          </p:cNvPr>
          <p:cNvSpPr txBox="1">
            <a:spLocks/>
          </p:cNvSpPr>
          <p:nvPr/>
        </p:nvSpPr>
        <p:spPr>
          <a:xfrm>
            <a:off x="429802" y="1385513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>
                    <a:schemeClr val="bg2">
                      <a:lumMod val="10000"/>
                    </a:schemeClr>
                  </a:glow>
                </a:effectLst>
              </a:rPr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409876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9B685-FA87-B446-9A87-D812AE594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75"/>
          <a:stretch/>
        </p:blipFill>
        <p:spPr>
          <a:xfrm>
            <a:off x="0" y="1078992"/>
            <a:ext cx="9144000" cy="2746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079AF-CABB-1F42-9D37-2BCB4B3B3AAA}"/>
              </a:ext>
            </a:extLst>
          </p:cNvPr>
          <p:cNvSpPr txBox="1"/>
          <p:nvPr/>
        </p:nvSpPr>
        <p:spPr>
          <a:xfrm>
            <a:off x="411480" y="303580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130 samples/sec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07D68-12AD-0047-8F90-A40C736C212C}"/>
              </a:ext>
            </a:extLst>
          </p:cNvPr>
          <p:cNvSpPr txBox="1"/>
          <p:nvPr/>
        </p:nvSpPr>
        <p:spPr>
          <a:xfrm>
            <a:off x="3314700" y="3035808"/>
            <a:ext cx="13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1.25x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5D8ED-C1F2-0E4B-86C7-8C08FF1E5AE8}"/>
              </a:ext>
            </a:extLst>
          </p:cNvPr>
          <p:cNvSpPr txBox="1"/>
          <p:nvPr/>
        </p:nvSpPr>
        <p:spPr>
          <a:xfrm>
            <a:off x="5127498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2.41x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E0B5-CC66-C14C-8EEA-DF96724C8A12}"/>
              </a:ext>
            </a:extLst>
          </p:cNvPr>
          <p:cNvSpPr txBox="1"/>
          <p:nvPr/>
        </p:nvSpPr>
        <p:spPr>
          <a:xfrm>
            <a:off x="6249162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2.46x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8CC60-9C49-4C4C-AEB2-96C34F245780}"/>
              </a:ext>
            </a:extLst>
          </p:cNvPr>
          <p:cNvSpPr txBox="1"/>
          <p:nvPr/>
        </p:nvSpPr>
        <p:spPr>
          <a:xfrm>
            <a:off x="7270623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2.53x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23B99-6DFC-C24A-8B6B-291C47BB1879}"/>
              </a:ext>
            </a:extLst>
          </p:cNvPr>
          <p:cNvSpPr txBox="1"/>
          <p:nvPr/>
        </p:nvSpPr>
        <p:spPr>
          <a:xfrm>
            <a:off x="8365617" y="3035808"/>
            <a:ext cx="15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3.84x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3048A-06DD-4549-BCB8-417362EC3020}"/>
              </a:ext>
            </a:extLst>
          </p:cNvPr>
          <p:cNvSpPr txBox="1"/>
          <p:nvPr/>
        </p:nvSpPr>
        <p:spPr>
          <a:xfrm>
            <a:off x="3008376" y="28346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7424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8D244-FD42-0541-821F-718FB48E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7" y="356135"/>
            <a:ext cx="8211114" cy="40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C114-F6F9-AF45-A139-6F55B149E3E6}"/>
              </a:ext>
            </a:extLst>
          </p:cNvPr>
          <p:cNvSpPr txBox="1">
            <a:spLocks/>
          </p:cNvSpPr>
          <p:nvPr/>
        </p:nvSpPr>
        <p:spPr>
          <a:xfrm>
            <a:off x="563617" y="618309"/>
            <a:ext cx="8205304" cy="3553926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F5F87-1245-B04E-8FA2-03718F560280}"/>
              </a:ext>
            </a:extLst>
          </p:cNvPr>
          <p:cNvSpPr txBox="1">
            <a:spLocks/>
          </p:cNvSpPr>
          <p:nvPr/>
        </p:nvSpPr>
        <p:spPr>
          <a:xfrm>
            <a:off x="563617" y="853005"/>
            <a:ext cx="8205304" cy="3553926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latin typeface="Courier" pitchFamily="2" charset="0"/>
              </a:rPr>
              <a:t>mxnet-mkl</a:t>
            </a:r>
            <a:r>
              <a:rPr lang="en-US" dirty="0"/>
              <a:t>   (32x)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 err="1">
                <a:latin typeface="Courier" pitchFamily="2" charset="0"/>
              </a:rPr>
              <a:t>mxnet</a:t>
            </a:r>
            <a:endParaRPr lang="en-US" dirty="0">
              <a:latin typeface="Courier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5626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5183</TotalTime>
  <Words>219</Words>
  <Application>Microsoft Macintosh PowerPoint</Application>
  <PresentationFormat>On-screen Show (16:9)</PresentationFormat>
  <Paragraphs>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Amazon Ember Light</vt:lpstr>
      <vt:lpstr>Amazon Ember Regular</vt:lpstr>
      <vt:lpstr>Arial</vt:lpstr>
      <vt:lpstr>Calibri</vt:lpstr>
      <vt:lpstr>Consolas</vt:lpstr>
      <vt:lpstr>Courier</vt:lpstr>
      <vt:lpstr>Lucida Console</vt:lpstr>
      <vt:lpstr>Times New Roman</vt:lpstr>
      <vt:lpstr>DeckTemplate-AWS</vt:lpstr>
      <vt:lpstr>PowerPoint Presentation</vt:lpstr>
      <vt:lpstr>System performance</vt:lpstr>
      <vt:lpstr>GPU: gpu_monitor (github)   </vt:lpstr>
      <vt:lpstr>CPU / RAM: &gt; htop  </vt:lpstr>
      <vt:lpstr>Lab (optional): Install GPU monitor</vt:lpstr>
      <vt:lpstr>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90</cp:revision>
  <dcterms:created xsi:type="dcterms:W3CDTF">2016-06-17T18:22:10Z</dcterms:created>
  <dcterms:modified xsi:type="dcterms:W3CDTF">2018-12-09T10:19:26Z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