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41"/>
  </p:notesMasterIdLst>
  <p:sldIdLst>
    <p:sldId id="285" r:id="rId5"/>
    <p:sldId id="260" r:id="rId6"/>
    <p:sldId id="330" r:id="rId7"/>
    <p:sldId id="331" r:id="rId8"/>
    <p:sldId id="332" r:id="rId9"/>
    <p:sldId id="333" r:id="rId10"/>
    <p:sldId id="334" r:id="rId11"/>
    <p:sldId id="345" r:id="rId12"/>
    <p:sldId id="329" r:id="rId13"/>
    <p:sldId id="346" r:id="rId14"/>
    <p:sldId id="347" r:id="rId15"/>
    <p:sldId id="367" r:id="rId16"/>
    <p:sldId id="271" r:id="rId17"/>
    <p:sldId id="350" r:id="rId18"/>
    <p:sldId id="351" r:id="rId19"/>
    <p:sldId id="352" r:id="rId20"/>
    <p:sldId id="353" r:id="rId21"/>
    <p:sldId id="354" r:id="rId22"/>
    <p:sldId id="355" r:id="rId23"/>
    <p:sldId id="286" r:id="rId24"/>
    <p:sldId id="287" r:id="rId25"/>
    <p:sldId id="288" r:id="rId26"/>
    <p:sldId id="289" r:id="rId27"/>
    <p:sldId id="356" r:id="rId28"/>
    <p:sldId id="357" r:id="rId29"/>
    <p:sldId id="358" r:id="rId30"/>
    <p:sldId id="359" r:id="rId31"/>
    <p:sldId id="360" r:id="rId32"/>
    <p:sldId id="361" r:id="rId33"/>
    <p:sldId id="362" r:id="rId34"/>
    <p:sldId id="363" r:id="rId35"/>
    <p:sldId id="364" r:id="rId36"/>
    <p:sldId id="365" r:id="rId37"/>
    <p:sldId id="366" r:id="rId38"/>
    <p:sldId id="348" r:id="rId39"/>
    <p:sldId id="349" r:id="rId4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50">
          <p15:clr>
            <a:srgbClr val="A4A3A4"/>
          </p15:clr>
        </p15:guide>
        <p15:guide id="6" orient="horz" pos="1378">
          <p15:clr>
            <a:srgbClr val="A4A3A4"/>
          </p15:clr>
        </p15:guide>
        <p15:guide id="7" orient="horz" pos="2078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883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053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  <p:cmAuthor id="2" name="Viacheslav Kovalevskyi" initials="VK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14042"/>
    <a:srgbClr val="F2F4F4"/>
    <a:srgbClr val="0E2735"/>
    <a:srgbClr val="595A5D"/>
    <a:srgbClr val="DCDCDC"/>
    <a:srgbClr val="4F81BD"/>
    <a:srgbClr val="0C9B2E"/>
    <a:srgbClr val="FFFAD0"/>
    <a:srgbClr val="FFF8AE"/>
    <a:srgbClr val="FCB6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25" autoAdjust="0"/>
    <p:restoredTop sz="77970" autoAdjust="0"/>
  </p:normalViewPr>
  <p:slideViewPr>
    <p:cSldViewPr snapToGrid="0" showGuides="1">
      <p:cViewPr varScale="1">
        <p:scale>
          <a:sx n="129" d="100"/>
          <a:sy n="129" d="100"/>
        </p:scale>
        <p:origin x="1360" y="184"/>
      </p:cViewPr>
      <p:guideLst>
        <p:guide orient="horz" pos="644"/>
        <p:guide orient="horz" pos="2898"/>
        <p:guide orient="horz" pos="2412"/>
        <p:guide orient="horz" pos="3196"/>
        <p:guide orient="horz" pos="1350"/>
        <p:guide orient="horz" pos="1378"/>
        <p:guide orient="horz" pos="2078"/>
        <p:guide orient="horz" pos="125"/>
        <p:guide orient="horz" pos="2106"/>
        <p:guide orient="horz" pos="2859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commentAuthors" Target="comment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10-12T15:47:29.448" idx="1">
    <p:pos x="11121" y="2782"/>
    <p:text>N workers 
M servers
Typically N &gt;= M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10-12T15:47:29.448" idx="1">
    <p:pos x="11121" y="2782"/>
    <p:text>N workers 
M servers
Typically N &gt;= M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0B25AC41-3BEC-9247-8322-91B80C013F2D}" type="datetimeFigureOut">
              <a:rPr lang="en-US" smtClean="0"/>
              <a:pPr/>
              <a:t>12/9/18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1pPr>
    <a:lvl2pPr marL="4572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2pPr>
    <a:lvl3pPr marL="9144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3pPr>
    <a:lvl4pPr marL="13716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4pPr>
    <a:lvl5pPr marL="18288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Multi GPU </a:t>
            </a:r>
            <a:r>
              <a:rPr lang="de-DE" dirty="0" err="1"/>
              <a:t>and</a:t>
            </a:r>
            <a:r>
              <a:rPr lang="de-DE" dirty="0"/>
              <a:t> parallel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cycle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faster</a:t>
            </a:r>
            <a:r>
              <a:rPr lang="de-DE" dirty="0"/>
              <a:t>. This </a:t>
            </a:r>
            <a:r>
              <a:rPr lang="de-DE" dirty="0" err="1"/>
              <a:t>has</a:t>
            </a:r>
            <a:r>
              <a:rPr lang="de-DE" dirty="0"/>
              <a:t> a substantial </a:t>
            </a:r>
            <a:r>
              <a:rPr lang="de-DE" dirty="0" err="1"/>
              <a:t>effect</a:t>
            </a:r>
            <a:r>
              <a:rPr lang="de-DE" dirty="0"/>
              <a:t> on </a:t>
            </a:r>
            <a:r>
              <a:rPr lang="de-DE" dirty="0" err="1"/>
              <a:t>productivity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developing</a:t>
            </a:r>
            <a:r>
              <a:rPr lang="de-DE" dirty="0"/>
              <a:t> </a:t>
            </a:r>
            <a:r>
              <a:rPr lang="de-DE" dirty="0" err="1"/>
              <a:t>models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wisdom</a:t>
            </a:r>
            <a:r>
              <a:rPr lang="de-DE" dirty="0"/>
              <a:t> was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avoid</a:t>
            </a:r>
            <a:r>
              <a:rPr lang="de-DE" dirty="0"/>
              <a:t> </a:t>
            </a:r>
            <a:r>
              <a:rPr lang="de-DE" dirty="0" err="1"/>
              <a:t>premature</a:t>
            </a:r>
            <a:r>
              <a:rPr lang="de-DE" dirty="0"/>
              <a:t> </a:t>
            </a:r>
            <a:r>
              <a:rPr lang="de-DE" dirty="0" err="1"/>
              <a:t>optimisation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easier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scale</a:t>
            </a:r>
            <a:r>
              <a:rPr lang="de-DE" dirty="0"/>
              <a:t> </a:t>
            </a:r>
            <a:r>
              <a:rPr lang="de-DE" dirty="0" err="1"/>
              <a:t>computation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gluon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SageMaker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Optimise</a:t>
            </a:r>
            <a:r>
              <a:rPr lang="de-DE" dirty="0"/>
              <a:t> </a:t>
            </a:r>
            <a:r>
              <a:rPr lang="de-DE" dirty="0" err="1"/>
              <a:t>early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become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productive</a:t>
            </a:r>
            <a:r>
              <a:rPr lang="de-DE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236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40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537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166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1340F2-306D-C649-A2E3-D1F8994795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9170"/>
            <a:ext cx="9144000" cy="51406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43" y="437056"/>
            <a:ext cx="848312" cy="50898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9366972-4B8E-EE4B-89C6-34A143B2201C}"/>
              </a:ext>
            </a:extLst>
          </p:cNvPr>
          <p:cNvSpPr txBox="1"/>
          <p:nvPr userDrawn="1"/>
        </p:nvSpPr>
        <p:spPr>
          <a:xfrm>
            <a:off x="48789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D3521FC-C508-104E-80D8-E2DD945D25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7504" y="3718972"/>
            <a:ext cx="3683000" cy="6228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Date, location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1A4C63CE-724C-A547-9CD4-8B4632C3CCF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7504" y="1908228"/>
            <a:ext cx="7324988" cy="74453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40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E11D19E0-362B-324D-B73A-FB792D5DD4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7504" y="2658575"/>
            <a:ext cx="6041582" cy="76952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Social handle</a:t>
            </a:r>
          </a:p>
        </p:txBody>
      </p:sp>
    </p:spTree>
    <p:extLst>
      <p:ext uri="{BB962C8B-B14F-4D97-AF65-F5344CB8AC3E}">
        <p14:creationId xmlns:p14="http://schemas.microsoft.com/office/powerpoint/2010/main" val="20053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ullet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6C5D45-2516-944B-852E-9416AD2871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6550" y="1064419"/>
            <a:ext cx="3989143" cy="31810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680DD99-A52C-8C44-9396-106AF36BB4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52950" y="1064419"/>
            <a:ext cx="3989143" cy="31810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6506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58B8829-AB11-E54F-AFFF-11D6AD397DE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51830" y="1065214"/>
            <a:ext cx="3955596" cy="318021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863CB81-2BA0-0B4C-95B7-83DDBF55229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6550" y="1065213"/>
            <a:ext cx="3973513" cy="31797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 sz="1200" b="1" dirty="0"/>
              <a:t>Lorem ipsum dolor sit </a:t>
            </a:r>
            <a:r>
              <a:rPr lang="en-US" sz="1200" b="1" dirty="0" err="1"/>
              <a:t>amet</a:t>
            </a:r>
            <a:r>
              <a:rPr lang="en-US" sz="1200" b="1" dirty="0"/>
              <a:t>, </a:t>
            </a:r>
            <a:r>
              <a:rPr lang="en-US" sz="1200" b="1" dirty="0" err="1"/>
              <a:t>consectetuer</a:t>
            </a:r>
            <a:r>
              <a:rPr lang="en-US" sz="1200" b="1" dirty="0"/>
              <a:t> </a:t>
            </a:r>
            <a:r>
              <a:rPr lang="en-US" sz="1200" b="1" dirty="0" err="1"/>
              <a:t>adipiscing</a:t>
            </a:r>
            <a:r>
              <a:rPr lang="en-US" sz="1200" b="1" dirty="0"/>
              <a:t> </a:t>
            </a:r>
            <a:r>
              <a:rPr lang="en-US" sz="1200" b="1" dirty="0" err="1"/>
              <a:t>elit</a:t>
            </a:r>
            <a:r>
              <a:rPr lang="en-US" sz="1200" b="1" dirty="0"/>
              <a:t>, </a:t>
            </a:r>
            <a:r>
              <a:rPr lang="en-US" sz="1200" b="1" dirty="0" err="1"/>
              <a:t>sed</a:t>
            </a:r>
            <a:r>
              <a:rPr lang="en-US" sz="1200" b="1" dirty="0"/>
              <a:t> </a:t>
            </a:r>
            <a:r>
              <a:rPr lang="en-US" sz="1200" b="1" dirty="0" err="1"/>
              <a:t>diam</a:t>
            </a:r>
            <a:r>
              <a:rPr lang="en-US" sz="1200" b="1" dirty="0"/>
              <a:t> </a:t>
            </a:r>
            <a:r>
              <a:rPr lang="en-US" sz="1200" b="1" dirty="0" err="1"/>
              <a:t>nonummy</a:t>
            </a:r>
            <a:r>
              <a:rPr lang="en-US" sz="1200" b="1" dirty="0"/>
              <a:t> </a:t>
            </a:r>
            <a:r>
              <a:rPr lang="en-US" sz="1200" b="1" dirty="0" err="1"/>
              <a:t>nibh</a:t>
            </a:r>
            <a:r>
              <a:rPr lang="en-US" sz="1200" b="1" dirty="0"/>
              <a:t> </a:t>
            </a:r>
            <a:r>
              <a:rPr lang="en-US" sz="1200" b="1" dirty="0" err="1"/>
              <a:t>euismod</a:t>
            </a:r>
            <a:r>
              <a:rPr lang="en-US" sz="1200" b="1" dirty="0"/>
              <a:t> </a:t>
            </a:r>
            <a:r>
              <a:rPr lang="en-US" sz="1200" b="1" dirty="0" err="1"/>
              <a:t>tincidunt</a:t>
            </a:r>
            <a:r>
              <a:rPr lang="en-US" sz="1200" b="1" dirty="0"/>
              <a:t> </a:t>
            </a:r>
            <a:r>
              <a:rPr lang="en-US" sz="1200" b="1" dirty="0" err="1"/>
              <a:t>ut</a:t>
            </a:r>
            <a:r>
              <a:rPr lang="en-US" sz="1200" b="1" dirty="0"/>
              <a:t> </a:t>
            </a:r>
            <a:r>
              <a:rPr lang="en-US" sz="1200" b="1" dirty="0" err="1"/>
              <a:t>laoreet</a:t>
            </a:r>
            <a:r>
              <a:rPr lang="en-US" sz="1200" b="1" dirty="0"/>
              <a:t> dolore magna </a:t>
            </a:r>
            <a:r>
              <a:rPr lang="en-US" sz="1200" b="1" dirty="0" err="1"/>
              <a:t>aliquam</a:t>
            </a:r>
            <a:r>
              <a:rPr lang="en-US" sz="1200" b="1" dirty="0"/>
              <a:t> </a:t>
            </a:r>
            <a:r>
              <a:rPr lang="en-US" sz="1200" b="1" dirty="0" err="1"/>
              <a:t>erat</a:t>
            </a:r>
            <a:r>
              <a:rPr lang="en-US" sz="1200" b="1" dirty="0"/>
              <a:t> </a:t>
            </a:r>
            <a:r>
              <a:rPr lang="en-US" sz="1200" b="1" dirty="0" err="1"/>
              <a:t>volutpat</a:t>
            </a:r>
            <a:r>
              <a:rPr lang="en-US" sz="1200" b="1" dirty="0"/>
              <a:t>. </a:t>
            </a:r>
          </a:p>
          <a:p>
            <a:endParaRPr lang="en-US" sz="1200" b="1" dirty="0"/>
          </a:p>
          <a:p>
            <a:r>
              <a:rPr lang="en-US" sz="1200" b="1" dirty="0"/>
              <a:t>Lorem ipsum dolor sit </a:t>
            </a:r>
            <a:r>
              <a:rPr lang="en-US" sz="1200" b="1" dirty="0" err="1"/>
              <a:t>amet</a:t>
            </a:r>
            <a:r>
              <a:rPr lang="en-US" sz="1200" b="1" dirty="0"/>
              <a:t>, </a:t>
            </a:r>
            <a:r>
              <a:rPr lang="en-US" sz="1200" b="1" dirty="0" err="1"/>
              <a:t>consectetuer</a:t>
            </a:r>
            <a:r>
              <a:rPr lang="en-US" sz="1200" b="1" dirty="0"/>
              <a:t> </a:t>
            </a:r>
            <a:r>
              <a:rPr lang="en-US" sz="1200" b="1" dirty="0" err="1"/>
              <a:t>adipiscing</a:t>
            </a:r>
            <a:r>
              <a:rPr lang="en-US" sz="1200" b="1" dirty="0"/>
              <a:t> </a:t>
            </a:r>
            <a:r>
              <a:rPr lang="en-US" sz="1200" b="1" dirty="0" err="1"/>
              <a:t>elit</a:t>
            </a:r>
            <a:r>
              <a:rPr lang="en-US" sz="1200" b="1" dirty="0"/>
              <a:t>, </a:t>
            </a:r>
            <a:r>
              <a:rPr lang="en-US" sz="1200" b="1" dirty="0" err="1"/>
              <a:t>sed</a:t>
            </a:r>
            <a:r>
              <a:rPr lang="en-US" sz="1200" b="1" dirty="0"/>
              <a:t> </a:t>
            </a:r>
            <a:r>
              <a:rPr lang="en-US" sz="1200" b="1" dirty="0" err="1"/>
              <a:t>diam</a:t>
            </a:r>
            <a:r>
              <a:rPr lang="en-US" sz="1200" b="1" dirty="0"/>
              <a:t> </a:t>
            </a:r>
            <a:r>
              <a:rPr lang="en-US" sz="1200" b="1" dirty="0" err="1"/>
              <a:t>nonummy</a:t>
            </a:r>
            <a:r>
              <a:rPr lang="en-US" sz="1200" b="1" dirty="0"/>
              <a:t> </a:t>
            </a:r>
            <a:r>
              <a:rPr lang="en-US" sz="1200" b="1" dirty="0" err="1"/>
              <a:t>nibh</a:t>
            </a:r>
            <a:r>
              <a:rPr lang="en-US" sz="1200" b="1" dirty="0"/>
              <a:t> </a:t>
            </a:r>
            <a:r>
              <a:rPr lang="en-US" sz="1200" b="1" dirty="0" err="1"/>
              <a:t>euismod</a:t>
            </a:r>
            <a:r>
              <a:rPr lang="en-US" sz="1200" b="1" dirty="0"/>
              <a:t> </a:t>
            </a:r>
            <a:r>
              <a:rPr lang="en-US" sz="1200" b="1" dirty="0" err="1"/>
              <a:t>tincidunt</a:t>
            </a:r>
            <a:r>
              <a:rPr lang="en-US" sz="1200" b="1" dirty="0"/>
              <a:t> </a:t>
            </a:r>
            <a:r>
              <a:rPr lang="en-US" sz="1200" b="1" dirty="0" err="1"/>
              <a:t>ut</a:t>
            </a:r>
            <a:r>
              <a:rPr lang="en-US" sz="1200" b="1" dirty="0"/>
              <a:t> </a:t>
            </a:r>
            <a:r>
              <a:rPr lang="en-US" sz="1200" b="1" dirty="0" err="1"/>
              <a:t>laoreet</a:t>
            </a:r>
            <a:r>
              <a:rPr lang="en-US" sz="1200" b="1" dirty="0"/>
              <a:t> dolore magna </a:t>
            </a:r>
            <a:r>
              <a:rPr lang="en-US" sz="1200" b="1" dirty="0" err="1"/>
              <a:t>aliquam</a:t>
            </a:r>
            <a:r>
              <a:rPr lang="en-US" sz="1200" b="1" dirty="0"/>
              <a:t> </a:t>
            </a:r>
            <a:r>
              <a:rPr lang="en-US" sz="1200" b="1" dirty="0" err="1"/>
              <a:t>erat</a:t>
            </a:r>
            <a:r>
              <a:rPr lang="en-US" sz="1200" b="1" dirty="0"/>
              <a:t> </a:t>
            </a:r>
            <a:r>
              <a:rPr lang="en-US" sz="1200" b="1" dirty="0" err="1"/>
              <a:t>volutpat</a:t>
            </a:r>
            <a:r>
              <a:rPr lang="en-US" sz="1200" b="1" dirty="0"/>
              <a:t>. </a:t>
            </a:r>
          </a:p>
          <a:p>
            <a:endParaRPr lang="en-US" sz="1200" b="1" dirty="0"/>
          </a:p>
          <a:p>
            <a:r>
              <a:rPr lang="en-US" sz="1200" b="1" dirty="0"/>
              <a:t>Lorem ipsum dolor sit </a:t>
            </a:r>
            <a:r>
              <a:rPr lang="en-US" sz="1200" b="1" dirty="0" err="1"/>
              <a:t>amet</a:t>
            </a:r>
            <a:r>
              <a:rPr lang="en-US" sz="1200" b="1" dirty="0"/>
              <a:t>, </a:t>
            </a:r>
            <a:r>
              <a:rPr lang="en-US" sz="1200" b="1" dirty="0" err="1"/>
              <a:t>consectetuer</a:t>
            </a:r>
            <a:r>
              <a:rPr lang="en-US" sz="1200" b="1" dirty="0"/>
              <a:t> </a:t>
            </a:r>
            <a:r>
              <a:rPr lang="en-US" sz="1200" b="1" dirty="0" err="1"/>
              <a:t>adipiscing</a:t>
            </a:r>
            <a:r>
              <a:rPr lang="en-US" sz="1200" b="1" dirty="0"/>
              <a:t> </a:t>
            </a:r>
            <a:r>
              <a:rPr lang="en-US" sz="1200" b="1" dirty="0" err="1"/>
              <a:t>elit</a:t>
            </a:r>
            <a:r>
              <a:rPr lang="en-US" sz="1200" b="1" dirty="0"/>
              <a:t>, </a:t>
            </a:r>
            <a:r>
              <a:rPr lang="en-US" sz="1200" b="1" dirty="0" err="1"/>
              <a:t>sed</a:t>
            </a:r>
            <a:r>
              <a:rPr lang="en-US" sz="1200" b="1" dirty="0"/>
              <a:t> </a:t>
            </a:r>
            <a:r>
              <a:rPr lang="en-US" sz="1200" b="1" dirty="0" err="1"/>
              <a:t>diam</a:t>
            </a:r>
            <a:r>
              <a:rPr lang="en-US" sz="1200" b="1" dirty="0"/>
              <a:t> </a:t>
            </a:r>
            <a:r>
              <a:rPr lang="en-US" sz="1200" b="1" dirty="0" err="1"/>
              <a:t>nonummy</a:t>
            </a:r>
            <a:r>
              <a:rPr lang="en-US" sz="1200" b="1" dirty="0"/>
              <a:t> </a:t>
            </a:r>
            <a:r>
              <a:rPr lang="en-US" sz="1200" b="1" dirty="0" err="1"/>
              <a:t>nibh</a:t>
            </a:r>
            <a:r>
              <a:rPr lang="en-US" sz="1200" b="1" dirty="0"/>
              <a:t> </a:t>
            </a:r>
            <a:r>
              <a:rPr lang="en-US" sz="1200" b="1" dirty="0" err="1"/>
              <a:t>euismod</a:t>
            </a:r>
            <a:r>
              <a:rPr lang="en-US" sz="1200" b="1" dirty="0"/>
              <a:t> </a:t>
            </a:r>
            <a:r>
              <a:rPr lang="en-US" sz="1200" b="1" dirty="0" err="1"/>
              <a:t>tincidunt</a:t>
            </a:r>
            <a:r>
              <a:rPr lang="en-US" sz="1200" b="1" dirty="0"/>
              <a:t> </a:t>
            </a:r>
            <a:r>
              <a:rPr lang="en-US" sz="1200" b="1" dirty="0" err="1"/>
              <a:t>ut</a:t>
            </a:r>
            <a:r>
              <a:rPr lang="en-US" sz="1200" b="1" dirty="0"/>
              <a:t> </a:t>
            </a:r>
            <a:r>
              <a:rPr lang="en-US" sz="1200" b="1" dirty="0" err="1"/>
              <a:t>laoreet</a:t>
            </a:r>
            <a:r>
              <a:rPr lang="en-US" sz="1200" b="1" dirty="0"/>
              <a:t> dolore magna </a:t>
            </a:r>
            <a:r>
              <a:rPr lang="en-US" sz="1200" b="1" dirty="0" err="1"/>
              <a:t>aliquam</a:t>
            </a:r>
            <a:r>
              <a:rPr lang="en-US" sz="1200" b="1" dirty="0"/>
              <a:t> </a:t>
            </a:r>
            <a:r>
              <a:rPr lang="en-US" sz="1200" b="1" dirty="0" err="1"/>
              <a:t>erat</a:t>
            </a:r>
            <a:r>
              <a:rPr lang="en-US" sz="1200" b="1" dirty="0"/>
              <a:t> </a:t>
            </a:r>
            <a:r>
              <a:rPr lang="en-US" sz="1200" b="1" dirty="0" err="1"/>
              <a:t>volutpat</a:t>
            </a:r>
            <a:r>
              <a:rPr lang="en-US" sz="1200" b="1" dirty="0"/>
              <a:t>. </a:t>
            </a:r>
          </a:p>
          <a:p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537760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(coll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D7E420A9-CC61-744A-929F-ECC58314AE6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6550" y="1119541"/>
            <a:ext cx="2836863" cy="31428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7C5ED34-8610-AF44-B5D4-DCA3634E5CF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61585" y="1119541"/>
            <a:ext cx="2836863" cy="31428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C8997369-9E26-AA4F-86C5-89CE9789BE0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417650" y="1119541"/>
            <a:ext cx="2001515" cy="167893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CE0D1CBE-2F23-DA4E-AF93-871DC6AE9A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417650" y="3079376"/>
            <a:ext cx="2001515" cy="118306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(2u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8820B8C-5E97-A44A-A9BF-CA38F1A95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0EF31DAE-CCCE-2B46-940F-8A65659D0A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6550" y="1119541"/>
            <a:ext cx="5077279" cy="31428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92F0690-6524-DB42-8F3D-7A53E8A2CD9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61585" y="1119541"/>
            <a:ext cx="2836863" cy="31428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(cente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3853F10-9B0B-734F-B4E4-C98A7D09B3B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6550" y="1119541"/>
            <a:ext cx="8205543" cy="333634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(full 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0174B360-4DA4-6744-ACFC-7DB49D4F8E7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49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logo customer w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961C43B1-F027-8D4C-A357-C0443C9527D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91671" y="1564012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1CAF2086-B0F7-3A42-9B32-5E8E98210D7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05186" y="1564012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FCEC5B2A-BC35-2443-A09C-60F189DA99A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818701" y="1564012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1140B1AE-19F8-B643-9F51-AF879A784B4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932217" y="1564012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11A4F132-9F85-FB40-8DAB-CAFBC0A8682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91671" y="2935611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C0CB52A-AAFF-3443-A1B6-90061B63DF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705186" y="2935611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F7C7411-4353-2C46-88BB-81BA2B34FAE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818701" y="2935611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BB39C439-B178-3B44-9A9B-CA908F41669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932217" y="2935611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able Placeholder 3">
            <a:extLst>
              <a:ext uri="{FF2B5EF4-FFF2-40B4-BE49-F238E27FC236}">
                <a16:creationId xmlns:a16="http://schemas.microsoft.com/office/drawing/2014/main" id="{2B2A2CF2-1B4F-AF47-A850-CCC66A8E1A3E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336788" y="1154113"/>
            <a:ext cx="8205549" cy="31273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Chart Placeholder 5">
            <a:extLst>
              <a:ext uri="{FF2B5EF4-FFF2-40B4-BE49-F238E27FC236}">
                <a16:creationId xmlns:a16="http://schemas.microsoft.com/office/drawing/2014/main" id="{591D1356-479B-2E4F-BA4E-AADD8155B389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36550" y="1058863"/>
            <a:ext cx="8205788" cy="3403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hart Placeholder 5">
            <a:extLst>
              <a:ext uri="{FF2B5EF4-FFF2-40B4-BE49-F238E27FC236}">
                <a16:creationId xmlns:a16="http://schemas.microsoft.com/office/drawing/2014/main" id="{17EE4A2A-D6A7-7149-9A3A-3B08D098FD9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36550" y="1058863"/>
            <a:ext cx="8205788" cy="3403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414042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rgbClr val="414042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084590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9EC97-1214-BB41-B092-F04934951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hart Placeholder 5">
            <a:extLst>
              <a:ext uri="{FF2B5EF4-FFF2-40B4-BE49-F238E27FC236}">
                <a16:creationId xmlns:a16="http://schemas.microsoft.com/office/drawing/2014/main" id="{E30F2D6E-10E2-6847-814E-E8B531A99EF9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36550" y="1058863"/>
            <a:ext cx="8205788" cy="3403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724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0CD439-66AA-B54A-8E95-37CD120E6E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9170"/>
            <a:ext cx="9144000" cy="51406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E417CEB-D5D2-0349-8B6C-412136DD4781}"/>
              </a:ext>
            </a:extLst>
          </p:cNvPr>
          <p:cNvSpPr txBox="1"/>
          <p:nvPr userDrawn="1"/>
        </p:nvSpPr>
        <p:spPr>
          <a:xfrm>
            <a:off x="48789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C39D3BE-5184-D545-A327-AE99FFA3A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47" y="1618393"/>
            <a:ext cx="6662921" cy="704387"/>
          </a:xfrm>
        </p:spPr>
        <p:txBody>
          <a:bodyPr anchor="ctr" anchorCtr="0">
            <a:no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F38406E-8093-114A-80F6-C8D7BE2CCE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8522" y="2322780"/>
            <a:ext cx="3987800" cy="4953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F86BE37E-764E-C74F-8FC4-1742D6FC0A3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1647" y="3718972"/>
            <a:ext cx="3683000" cy="6228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Date, location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D66EFE7-EC84-CD47-9909-3F9E29016A4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791" y="4706911"/>
            <a:ext cx="440655" cy="264393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763354F-D815-CB42-ABA6-4877489489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9170"/>
            <a:ext cx="9144000" cy="514065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961D4C6-43F6-D04A-9AB5-31F7980DE8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0702" y="1550831"/>
            <a:ext cx="7772400" cy="1021556"/>
          </a:xfrm>
        </p:spPr>
        <p:txBody>
          <a:bodyPr anchor="ctr">
            <a:noAutofit/>
          </a:bodyPr>
          <a:lstStyle>
            <a:lvl1pPr algn="l">
              <a:defRPr sz="4000" b="1" cap="none"/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509E35A8-0BD0-3943-81AF-27AD5871D5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7899" y="2572387"/>
            <a:ext cx="3683000" cy="4333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030730-23FD-084C-B180-980A8DAAB74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791" y="4706911"/>
            <a:ext cx="440655" cy="26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812727" y="1701106"/>
            <a:ext cx="5518547" cy="1741289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E42C8B05-EAF8-0B45-9A1B-04C50A353EF2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BF231D-9B96-9349-A685-979143B8227F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27632199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+ 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C282B30-6A38-FD49-90BA-B0F355F402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0263" r="16244"/>
          <a:stretch/>
        </p:blipFill>
        <p:spPr>
          <a:xfrm>
            <a:off x="0" y="0"/>
            <a:ext cx="914400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6875" y="2970213"/>
            <a:ext cx="5137150" cy="48942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3DE56E-F6B8-0543-817A-DCBF6129803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6A16C5-0127-F443-821D-7AC0F088CDAC}"/>
              </a:ext>
            </a:extLst>
          </p:cNvPr>
          <p:cNvSpPr txBox="1"/>
          <p:nvPr userDrawn="1"/>
        </p:nvSpPr>
        <p:spPr>
          <a:xfrm>
            <a:off x="48789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06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B736881-1F48-B949-8D20-7CB2DA6D04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0263" r="16244"/>
          <a:stretch/>
        </p:blipFill>
        <p:spPr>
          <a:xfrm>
            <a:off x="0" y="0"/>
            <a:ext cx="914400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3DE56E-F6B8-0543-817A-DCBF6129803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6A16C5-0127-F443-821D-7AC0F088CDAC}"/>
              </a:ext>
            </a:extLst>
          </p:cNvPr>
          <p:cNvSpPr txBox="1"/>
          <p:nvPr userDrawn="1"/>
        </p:nvSpPr>
        <p:spPr>
          <a:xfrm>
            <a:off x="48789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431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AB26A5B-DA33-954D-A132-24039ECE7F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6348" r="20161"/>
          <a:stretch/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3DE56E-F6B8-0543-817A-DCBF6129803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6A16C5-0127-F443-821D-7AC0F088CDAC}"/>
              </a:ext>
            </a:extLst>
          </p:cNvPr>
          <p:cNvSpPr txBox="1"/>
          <p:nvPr userDrawn="1"/>
        </p:nvSpPr>
        <p:spPr>
          <a:xfrm>
            <a:off x="48789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61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D578A1A-F7C9-A04C-B07A-ABEA4A42C4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6508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3DE56E-F6B8-0543-817A-DCBF6129803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6A16C5-0127-F443-821D-7AC0F088CDAC}"/>
              </a:ext>
            </a:extLst>
          </p:cNvPr>
          <p:cNvSpPr txBox="1"/>
          <p:nvPr userDrawn="1"/>
        </p:nvSpPr>
        <p:spPr>
          <a:xfrm>
            <a:off x="48789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662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EC77D13-6EFB-8F42-BB27-91F957615B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3063" r="13445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9207326-B28E-A84E-B683-0ED64933D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E1240B-0AF0-A544-8B13-4F6CE8C4914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CA9E18-FE88-8249-ABA3-AF097E5373F8}"/>
              </a:ext>
            </a:extLst>
          </p:cNvPr>
          <p:cNvSpPr txBox="1"/>
          <p:nvPr userDrawn="1"/>
        </p:nvSpPr>
        <p:spPr>
          <a:xfrm>
            <a:off x="48789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D9223EA-9961-BD43-9F4A-F879101FB6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5044" r="1146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5BE5736-B18C-C44C-8013-17CDACE3A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771130-A3F1-D24E-A5F9-FD45DA62A95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C23887-3318-1041-8574-2E814A03D6D4}"/>
              </a:ext>
            </a:extLst>
          </p:cNvPr>
          <p:cNvSpPr txBox="1"/>
          <p:nvPr userDrawn="1"/>
        </p:nvSpPr>
        <p:spPr>
          <a:xfrm>
            <a:off x="48789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414042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rgbClr val="414042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4495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791" y="4706911"/>
            <a:ext cx="440655" cy="2643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DC457E-9284-A34F-8F63-B4649C3DE34B}"/>
              </a:ext>
            </a:extLst>
          </p:cNvPr>
          <p:cNvSpPr txBox="1"/>
          <p:nvPr userDrawn="1"/>
        </p:nvSpPr>
        <p:spPr>
          <a:xfrm>
            <a:off x="48789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96" r:id="rId3"/>
    <p:sldLayoutId id="2147483697" r:id="rId4"/>
    <p:sldLayoutId id="2147483700" r:id="rId5"/>
    <p:sldLayoutId id="2147483701" r:id="rId6"/>
    <p:sldLayoutId id="2147483694" r:id="rId7"/>
    <p:sldLayoutId id="2147483695" r:id="rId8"/>
    <p:sldLayoutId id="2147483702" r:id="rId9"/>
    <p:sldLayoutId id="2147483703" r:id="rId10"/>
    <p:sldLayoutId id="2147483704" r:id="rId11"/>
    <p:sldLayoutId id="2147483692" r:id="rId12"/>
    <p:sldLayoutId id="2147483677" r:id="rId13"/>
    <p:sldLayoutId id="2147483678" r:id="rId14"/>
    <p:sldLayoutId id="2147483679" r:id="rId15"/>
    <p:sldLayoutId id="2147483689" r:id="rId16"/>
    <p:sldLayoutId id="2147483690" r:id="rId17"/>
    <p:sldLayoutId id="2147483691" r:id="rId18"/>
    <p:sldLayoutId id="2147483680" r:id="rId19"/>
    <p:sldLayoutId id="2147483682" r:id="rId20"/>
    <p:sldLayoutId id="2147483693" r:id="rId21"/>
    <p:sldLayoutId id="2147483687" r:id="rId22"/>
    <p:sldLayoutId id="2147483708" r:id="rId23"/>
  </p:sldLayoutIdLst>
  <p:txStyles>
    <p:titleStyle>
      <a:lvl1pPr algn="l" defTabSz="457200" rtl="0" eaLnBrk="1" latinLnBrk="0" hangingPunct="1">
        <a:spcBef>
          <a:spcPct val="0"/>
        </a:spcBef>
        <a:buNone/>
        <a:defRPr sz="2400" b="1" i="0" kern="1200">
          <a:solidFill>
            <a:srgbClr val="0E2735"/>
          </a:solidFill>
          <a:latin typeface="Amazon Ember Regular" charset="0"/>
          <a:ea typeface="+mj-ea"/>
          <a:cs typeface="Amazon Ember Regular" charset="0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18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3.xml"/><Relationship Id="rId5" Type="http://schemas.openxmlformats.org/officeDocument/2006/relationships/comments" Target="../comments/comment1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3.xml"/><Relationship Id="rId6" Type="http://schemas.openxmlformats.org/officeDocument/2006/relationships/comments" Target="../comments/commen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9.png"/><Relationship Id="rId5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6CCF0C0F-1A6B-1645-B60E-BB747DA69B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4739" y="3718972"/>
            <a:ext cx="3683000" cy="381541"/>
          </a:xfrm>
        </p:spPr>
        <p:txBody>
          <a:bodyPr/>
          <a:lstStyle/>
          <a:p>
            <a:r>
              <a:rPr lang="en-US" dirty="0"/>
              <a:t>Sergey </a:t>
            </a:r>
            <a:r>
              <a:rPr lang="en-US" dirty="0" err="1"/>
              <a:t>Sokolov</a:t>
            </a:r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568B5A0-D2B1-5D4A-B081-43D17C38ED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4739" y="1908228"/>
            <a:ext cx="7324988" cy="744537"/>
          </a:xfrm>
        </p:spPr>
        <p:txBody>
          <a:bodyPr/>
          <a:lstStyle/>
          <a:p>
            <a:r>
              <a:rPr lang="en-US" dirty="0"/>
              <a:t>Scaling Training with </a:t>
            </a:r>
            <a:r>
              <a:rPr lang="en-US" dirty="0" err="1"/>
              <a:t>MXNet</a:t>
            </a:r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26E46925-096C-E14E-833E-95A7D3E85E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4739" y="2658575"/>
            <a:ext cx="6502088" cy="769527"/>
          </a:xfrm>
        </p:spPr>
        <p:txBody>
          <a:bodyPr/>
          <a:lstStyle/>
          <a:p>
            <a:r>
              <a:rPr lang="en-US" sz="2200" dirty="0"/>
              <a:t>Multi GPU and Distributed Training with </a:t>
            </a:r>
            <a:r>
              <a:rPr lang="en-US" sz="2200" dirty="0" err="1"/>
              <a:t>MXNet</a:t>
            </a:r>
            <a:endParaRPr lang="en-US" sz="2200" dirty="0"/>
          </a:p>
          <a:p>
            <a:r>
              <a:rPr lang="en-US" sz="1600" dirty="0" err="1"/>
              <a:t>sssokolo@amazon.com</a:t>
            </a:r>
            <a:endParaRPr lang="en-US" sz="160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E5E68B6-02F0-0741-B884-275FB189C1EB}"/>
              </a:ext>
            </a:extLst>
          </p:cNvPr>
          <p:cNvSpPr txBox="1">
            <a:spLocks/>
          </p:cNvSpPr>
          <p:nvPr/>
        </p:nvSpPr>
        <p:spPr>
          <a:xfrm>
            <a:off x="404739" y="4100513"/>
            <a:ext cx="3683000" cy="3698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10-14 December 2018</a:t>
            </a:r>
          </a:p>
        </p:txBody>
      </p:sp>
    </p:spTree>
    <p:extLst>
      <p:ext uri="{BB962C8B-B14F-4D97-AF65-F5344CB8AC3E}">
        <p14:creationId xmlns:p14="http://schemas.microsoft.com/office/powerpoint/2010/main" val="330344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3AF57-2630-E844-AE0F-122B2BC0E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Multiple GPU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10856-9CBC-2448-9BFF-C77D6D887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1"/>
                </a:solidFill>
              </a:rPr>
              <a:t>multiple_gpus_gluon</a:t>
            </a:r>
            <a:r>
              <a:rPr lang="en-US" b="1" dirty="0">
                <a:solidFill>
                  <a:schemeClr val="tx1"/>
                </a:solidFill>
              </a:rPr>
              <a:t>/</a:t>
            </a:r>
            <a:r>
              <a:rPr lang="en-US" b="1" dirty="0" err="1">
                <a:solidFill>
                  <a:schemeClr val="tx1"/>
                </a:solidFill>
              </a:rPr>
              <a:t>multiple_gpus_gluon.ipynb</a:t>
            </a:r>
            <a:endParaRPr lang="en-US" b="1" dirty="0">
              <a:solidFill>
                <a:schemeClr val="tx1"/>
              </a:solidFill>
            </a:endParaRPr>
          </a:p>
          <a:p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Choose</a:t>
            </a:r>
            <a:r>
              <a:rPr lang="de-DE" dirty="0"/>
              <a:t> “</a:t>
            </a:r>
            <a:r>
              <a:rPr lang="de-DE" dirty="0" err="1"/>
              <a:t>local</a:t>
            </a:r>
            <a:r>
              <a:rPr lang="de-DE" dirty="0"/>
              <a:t>“ </a:t>
            </a:r>
            <a:r>
              <a:rPr lang="de-DE" dirty="0" err="1"/>
              <a:t>or</a:t>
            </a:r>
            <a:r>
              <a:rPr lang="de-DE" dirty="0"/>
              <a:t> “</a:t>
            </a:r>
            <a:r>
              <a:rPr lang="de-DE" dirty="0" err="1"/>
              <a:t>device</a:t>
            </a:r>
            <a:r>
              <a:rPr lang="de-DE" dirty="0"/>
              <a:t>“ </a:t>
            </a:r>
            <a:r>
              <a:rPr lang="de-DE" dirty="0" err="1"/>
              <a:t>kvstore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Initialise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copy</a:t>
            </a:r>
            <a:r>
              <a:rPr lang="de-DE" dirty="0"/>
              <a:t> all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GPU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Split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batch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portions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copy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portion</a:t>
            </a:r>
            <a:r>
              <a:rPr lang="de-DE" dirty="0"/>
              <a:t> </a:t>
            </a:r>
            <a:r>
              <a:rPr lang="de-DE" dirty="0" err="1"/>
              <a:t>onto</a:t>
            </a:r>
            <a:r>
              <a:rPr lang="de-DE" dirty="0"/>
              <a:t> a GPU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Run </a:t>
            </a:r>
            <a:r>
              <a:rPr lang="de-DE" dirty="0" err="1"/>
              <a:t>forward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backward</a:t>
            </a:r>
            <a:endParaRPr lang="de-DE" dirty="0"/>
          </a:p>
          <a:p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Sum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gradients</a:t>
            </a:r>
            <a:r>
              <a:rPr lang="de-DE" dirty="0"/>
              <a:t> </a:t>
            </a:r>
            <a:r>
              <a:rPr lang="de-DE" dirty="0" err="1"/>
              <a:t>across</a:t>
            </a:r>
            <a:r>
              <a:rPr lang="de-DE" dirty="0"/>
              <a:t> all GPUs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broadcast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all GPUs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Update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weights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6199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33A91-8E36-8446-8D75-DD3EFCF6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Distributed Training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MXNet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5504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A696F-2158-4C49-83EF-54E7BD457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kvstore</a:t>
            </a:r>
            <a:endParaRPr lang="de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1FEC4C-10E8-564F-A691-735FE2E9DF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789" y="965477"/>
            <a:ext cx="2546349" cy="254634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9FCA5D-F4E9-834A-ABFC-E40C098A7C07}"/>
              </a:ext>
            </a:extLst>
          </p:cNvPr>
          <p:cNvSpPr txBox="1"/>
          <p:nvPr/>
        </p:nvSpPr>
        <p:spPr>
          <a:xfrm>
            <a:off x="4072067" y="3982278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dist_async</a:t>
            </a:r>
            <a:endParaRPr lang="de-DE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4E8154-384D-1644-AA73-C774E1410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044" y="906394"/>
            <a:ext cx="2664514" cy="26645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A6DD59-FD2D-5B47-8D90-F32EBE62E3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7464" y="965477"/>
            <a:ext cx="2161761" cy="21617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1B3108B-D9A2-F64C-AA63-80E7B9D91541}"/>
              </a:ext>
            </a:extLst>
          </p:cNvPr>
          <p:cNvSpPr txBox="1"/>
          <p:nvPr/>
        </p:nvSpPr>
        <p:spPr>
          <a:xfrm>
            <a:off x="1189129" y="3982278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dist_sync</a:t>
            </a:r>
            <a:endParaRPr lang="de-DE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D027CA-4DB8-6E43-B403-0583F9BC658C}"/>
              </a:ext>
            </a:extLst>
          </p:cNvPr>
          <p:cNvSpPr txBox="1"/>
          <p:nvPr/>
        </p:nvSpPr>
        <p:spPr>
          <a:xfrm>
            <a:off x="6528786" y="3982278"/>
            <a:ext cx="191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dist_device_sync</a:t>
            </a:r>
            <a:endParaRPr lang="de-DE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737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1" name="Triangle">
            <a:extLst>
              <a:ext uri="{FF2B5EF4-FFF2-40B4-BE49-F238E27FC236}">
                <a16:creationId xmlns:a16="http://schemas.microsoft.com/office/drawing/2014/main" id="{B944CE79-DEBE-7C4E-AA31-E1CEFBA25D09}"/>
              </a:ext>
            </a:extLst>
          </p:cNvPr>
          <p:cNvGrpSpPr>
            <a:grpSpLocks/>
          </p:cNvGrpSpPr>
          <p:nvPr/>
        </p:nvGrpSpPr>
        <p:grpSpPr bwMode="auto">
          <a:xfrm>
            <a:off x="3090438" y="1645785"/>
            <a:ext cx="2984897" cy="2212181"/>
            <a:chOff x="0" y="0"/>
            <a:chExt cx="7960145" cy="5898850"/>
          </a:xfrm>
        </p:grpSpPr>
        <p:sp>
          <p:nvSpPr>
            <p:cNvPr id="234" name="Triangle">
              <a:extLst>
                <a:ext uri="{FF2B5EF4-FFF2-40B4-BE49-F238E27FC236}">
                  <a16:creationId xmlns:a16="http://schemas.microsoft.com/office/drawing/2014/main" id="{EA29B50B-B81C-0240-8B7D-742D400CF84A}"/>
                </a:ext>
              </a:extLst>
            </p:cNvPr>
            <p:cNvSpPr/>
            <p:nvPr/>
          </p:nvSpPr>
          <p:spPr>
            <a:xfrm>
              <a:off x="95255" y="90483"/>
              <a:ext cx="7769635" cy="5757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lIns="26789" tIns="26789" rIns="26789" bIns="26789" anchor="ctr"/>
            <a:lstStyle/>
            <a:p>
              <a:pPr algn="ctr" defTabSz="308074"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125" kern="0">
                <a:solidFill>
                  <a:srgbClr val="FFFFFF"/>
                </a:solidFill>
                <a:sym typeface="Helvetica Neue Medium"/>
              </a:endParaRPr>
            </a:p>
          </p:txBody>
        </p:sp>
        <p:pic>
          <p:nvPicPr>
            <p:cNvPr id="30733" name="Triangle" descr="Triangle">
              <a:extLst>
                <a:ext uri="{FF2B5EF4-FFF2-40B4-BE49-F238E27FC236}">
                  <a16:creationId xmlns:a16="http://schemas.microsoft.com/office/drawing/2014/main" id="{7D811DBB-9A6B-554E-AC53-142C988475CE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0"/>
              <a:ext cx="7960147" cy="5898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9" name="Group">
            <a:extLst>
              <a:ext uri="{FF2B5EF4-FFF2-40B4-BE49-F238E27FC236}">
                <a16:creationId xmlns:a16="http://schemas.microsoft.com/office/drawing/2014/main" id="{23DDAB0A-6639-C74C-A1E5-C95F5C96C86C}"/>
              </a:ext>
            </a:extLst>
          </p:cNvPr>
          <p:cNvGrpSpPr>
            <a:grpSpLocks/>
          </p:cNvGrpSpPr>
          <p:nvPr/>
        </p:nvGrpSpPr>
        <p:grpSpPr bwMode="auto">
          <a:xfrm>
            <a:off x="4052493" y="918313"/>
            <a:ext cx="1060787" cy="763720"/>
            <a:chOff x="-380910" y="0"/>
            <a:chExt cx="2828697" cy="2037474"/>
          </a:xfrm>
        </p:grpSpPr>
        <p:pic>
          <p:nvPicPr>
            <p:cNvPr id="30730" name="Image" descr="Image">
              <a:extLst>
                <a:ext uri="{FF2B5EF4-FFF2-40B4-BE49-F238E27FC236}">
                  <a16:creationId xmlns:a16="http://schemas.microsoft.com/office/drawing/2014/main" id="{2502272F-98D4-4D4A-839E-6A32B1330B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745" y="0"/>
              <a:ext cx="1213384" cy="1269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</p:pic>
        <p:sp>
          <p:nvSpPr>
            <p:cNvPr id="30731" name="scheduler">
              <a:extLst>
                <a:ext uri="{FF2B5EF4-FFF2-40B4-BE49-F238E27FC236}">
                  <a16:creationId xmlns:a16="http://schemas.microsoft.com/office/drawing/2014/main" id="{D72C6F20-AFDA-294E-A6C0-DCF17FB420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380910" y="1154156"/>
              <a:ext cx="2828697" cy="883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wrap="none" lIns="26789" tIns="26789" rIns="26789" bIns="26789" anchor="ctr">
              <a:spAutoFit/>
            </a:bodyPr>
            <a:lstStyle/>
            <a:p>
              <a:pPr algn="ctr" eaLnBrk="1"/>
              <a:r>
                <a:rPr lang="de-DE" altLang="de-DE" dirty="0" err="1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scheduler</a:t>
              </a:r>
              <a:endParaRPr lang="de-DE" alt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  <p:grpSp>
        <p:nvGrpSpPr>
          <p:cNvPr id="242" name="Group">
            <a:extLst>
              <a:ext uri="{FF2B5EF4-FFF2-40B4-BE49-F238E27FC236}">
                <a16:creationId xmlns:a16="http://schemas.microsoft.com/office/drawing/2014/main" id="{7C34BCFC-57B6-DC45-B7B7-E2B076A067E2}"/>
              </a:ext>
            </a:extLst>
          </p:cNvPr>
          <p:cNvGrpSpPr>
            <a:grpSpLocks/>
          </p:cNvGrpSpPr>
          <p:nvPr/>
        </p:nvGrpSpPr>
        <p:grpSpPr bwMode="auto">
          <a:xfrm>
            <a:off x="2121164" y="3533520"/>
            <a:ext cx="1027125" cy="964260"/>
            <a:chOff x="-381245" y="0"/>
            <a:chExt cx="2738740" cy="2570725"/>
          </a:xfrm>
        </p:grpSpPr>
        <p:sp>
          <p:nvSpPr>
            <p:cNvPr id="30728" name="worker(s)">
              <a:extLst>
                <a:ext uri="{FF2B5EF4-FFF2-40B4-BE49-F238E27FC236}">
                  <a16:creationId xmlns:a16="http://schemas.microsoft.com/office/drawing/2014/main" id="{0D263F8D-B5E2-C447-8586-ED07684910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381245" y="1688010"/>
              <a:ext cx="2738740" cy="882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wrap="none" lIns="26789" tIns="26789" rIns="26789" bIns="26789" anchor="ctr">
              <a:spAutoFit/>
            </a:bodyPr>
            <a:lstStyle/>
            <a:p>
              <a:pPr algn="ctr" eaLnBrk="1"/>
              <a:r>
                <a:rPr lang="de-DE" altLang="de-DE" dirty="0" err="1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worker</a:t>
              </a:r>
              <a:r>
                <a:rPr lang="de-DE" altLang="de-DE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(s)</a:t>
              </a:r>
              <a:endParaRPr lang="de-DE" altLang="de-DE" sz="675" dirty="0"/>
            </a:p>
          </p:txBody>
        </p:sp>
        <p:pic>
          <p:nvPicPr>
            <p:cNvPr id="30729" name="Image" descr="Image">
              <a:extLst>
                <a:ext uri="{FF2B5EF4-FFF2-40B4-BE49-F238E27FC236}">
                  <a16:creationId xmlns:a16="http://schemas.microsoft.com/office/drawing/2014/main" id="{F2176B80-0801-AB48-A5CC-B840F4F37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869" y="0"/>
              <a:ext cx="1784509" cy="19090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</p:pic>
      </p:grpSp>
      <p:grpSp>
        <p:nvGrpSpPr>
          <p:cNvPr id="245" name="Group">
            <a:extLst>
              <a:ext uri="{FF2B5EF4-FFF2-40B4-BE49-F238E27FC236}">
                <a16:creationId xmlns:a16="http://schemas.microsoft.com/office/drawing/2014/main" id="{FBA21A32-F873-4D48-85DE-161FB32C5419}"/>
              </a:ext>
            </a:extLst>
          </p:cNvPr>
          <p:cNvGrpSpPr>
            <a:grpSpLocks/>
          </p:cNvGrpSpPr>
          <p:nvPr/>
        </p:nvGrpSpPr>
        <p:grpSpPr bwMode="auto">
          <a:xfrm>
            <a:off x="6037298" y="3533520"/>
            <a:ext cx="930944" cy="964260"/>
            <a:chOff x="-253857" y="0"/>
            <a:chExt cx="2483965" cy="2570725"/>
          </a:xfrm>
        </p:grpSpPr>
        <p:sp>
          <p:nvSpPr>
            <p:cNvPr id="30726" name="server(s)">
              <a:extLst>
                <a:ext uri="{FF2B5EF4-FFF2-40B4-BE49-F238E27FC236}">
                  <a16:creationId xmlns:a16="http://schemas.microsoft.com/office/drawing/2014/main" id="{92D7941D-B7B7-C348-B3DD-2C820C9438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53857" y="1688010"/>
              <a:ext cx="2483965" cy="882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wrap="none" lIns="26789" tIns="26789" rIns="26789" bIns="26789" anchor="ctr">
              <a:spAutoFit/>
            </a:bodyPr>
            <a:lstStyle/>
            <a:p>
              <a:pPr algn="ctr" eaLnBrk="1"/>
              <a:r>
                <a:rPr lang="de-DE" altLang="de-DE" dirty="0" err="1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server</a:t>
              </a:r>
              <a:r>
                <a:rPr lang="de-DE" altLang="de-DE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(s)</a:t>
              </a:r>
            </a:p>
          </p:txBody>
        </p:sp>
        <p:pic>
          <p:nvPicPr>
            <p:cNvPr id="30727" name="Image" descr="Image">
              <a:extLst>
                <a:ext uri="{FF2B5EF4-FFF2-40B4-BE49-F238E27FC236}">
                  <a16:creationId xmlns:a16="http://schemas.microsoft.com/office/drawing/2014/main" id="{7C050E10-51A6-8B49-8DF9-318551AC13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869" y="0"/>
              <a:ext cx="1784509" cy="19090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</p:pic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685CEA10-94CA-904B-860C-44840EFFD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de-DE" dirty="0" err="1"/>
              <a:t>MainComponents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an </a:t>
            </a:r>
            <a:r>
              <a:rPr lang="de-DE" dirty="0" err="1"/>
              <a:t>MXNet</a:t>
            </a:r>
            <a:r>
              <a:rPr lang="de-DE" dirty="0"/>
              <a:t> Cluster</a:t>
            </a:r>
          </a:p>
        </p:txBody>
      </p:sp>
    </p:spTree>
    <p:extLst>
      <p:ext uri="{BB962C8B-B14F-4D97-AF65-F5344CB8AC3E}">
        <p14:creationId xmlns:p14="http://schemas.microsoft.com/office/powerpoint/2010/main" val="2826360382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0" animBg="1" advAuto="0"/>
      <p:bldP spid="242" grpId="0" animBg="1" advAuto="0"/>
      <p:bldP spid="245" grpId="0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CD056-B53E-2044-84D1-04497DF41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Start a </a:t>
            </a:r>
            <a:r>
              <a:rPr lang="de-DE" dirty="0" err="1"/>
              <a:t>Component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E5D82-8AAE-1D45-8927-1E3D352BC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os</a:t>
            </a:r>
            <a:endParaRPr lang="de-DE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de-DE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os.environ.update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({</a:t>
            </a:r>
          </a:p>
          <a:p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"DMLC_ROLE": "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scheduler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", </a:t>
            </a:r>
            <a:r>
              <a:rPr lang="de-DE" sz="1400" dirty="0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</a:t>
            </a:r>
            <a:r>
              <a:rPr lang="de-DE" sz="1400" dirty="0" err="1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Could</a:t>
            </a:r>
            <a:r>
              <a:rPr lang="de-DE" sz="1400" dirty="0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dirty="0" err="1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be</a:t>
            </a:r>
            <a:r>
              <a:rPr lang="de-DE" sz="1400" dirty="0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"</a:t>
            </a:r>
            <a:r>
              <a:rPr lang="de-DE" sz="1400" dirty="0" err="1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scheduler</a:t>
            </a:r>
            <a:r>
              <a:rPr lang="de-DE" sz="1400" dirty="0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", "</a:t>
            </a:r>
            <a:r>
              <a:rPr lang="de-DE" sz="1400" dirty="0" err="1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worker</a:t>
            </a:r>
            <a:r>
              <a:rPr lang="de-DE" sz="1400" dirty="0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 </a:t>
            </a:r>
            <a:r>
              <a:rPr lang="de-DE" sz="1400" dirty="0" err="1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or</a:t>
            </a:r>
            <a:r>
              <a:rPr lang="de-DE" sz="1400" dirty="0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"</a:t>
            </a:r>
            <a:r>
              <a:rPr lang="de-DE" sz="1400" dirty="0" err="1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server</a:t>
            </a:r>
            <a:r>
              <a:rPr lang="de-DE" sz="1400" dirty="0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</a:p>
          <a:p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"DMLC_PS_ROOT_URI": "127.0.0.1", </a:t>
            </a:r>
            <a:r>
              <a:rPr lang="de-DE" sz="1400" dirty="0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IP </a:t>
            </a:r>
            <a:r>
              <a:rPr lang="de-DE" sz="1400" dirty="0" err="1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address</a:t>
            </a:r>
            <a:r>
              <a:rPr lang="de-DE" sz="1400" dirty="0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dirty="0" err="1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of</a:t>
            </a:r>
            <a:r>
              <a:rPr lang="de-DE" sz="1400" dirty="0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 </a:t>
            </a:r>
            <a:r>
              <a:rPr lang="de-DE" sz="1400" dirty="0" err="1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scheduler</a:t>
            </a:r>
            <a:endParaRPr lang="de-DE" sz="1400" dirty="0">
              <a:solidFill>
                <a:schemeClr val="accent3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"DMLC_PS_ROOT_PORT": "9000", </a:t>
            </a:r>
            <a:r>
              <a:rPr lang="de-DE" sz="1400" dirty="0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Port </a:t>
            </a:r>
            <a:r>
              <a:rPr lang="de-DE" sz="1400" dirty="0" err="1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of</a:t>
            </a:r>
            <a:r>
              <a:rPr lang="de-DE" sz="1400" dirty="0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 </a:t>
            </a:r>
            <a:r>
              <a:rPr lang="de-DE" sz="1400" dirty="0" err="1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scheduler</a:t>
            </a:r>
            <a:endParaRPr lang="de-DE" sz="1400" dirty="0">
              <a:solidFill>
                <a:schemeClr val="accent3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"DMLC_NUM_SERVER": "1", </a:t>
            </a:r>
            <a:r>
              <a:rPr lang="de-DE" sz="1400" dirty="0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</a:t>
            </a:r>
            <a:r>
              <a:rPr lang="de-DE" sz="1400" dirty="0" err="1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Number</a:t>
            </a:r>
            <a:r>
              <a:rPr lang="de-DE" sz="1400" dirty="0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dirty="0" err="1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of</a:t>
            </a:r>
            <a:r>
              <a:rPr lang="de-DE" sz="1400" dirty="0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dirty="0" err="1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servers</a:t>
            </a:r>
            <a:r>
              <a:rPr lang="de-DE" sz="1400" dirty="0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</a:t>
            </a:r>
            <a:r>
              <a:rPr lang="de-DE" sz="1400" dirty="0" err="1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cluster</a:t>
            </a:r>
            <a:endParaRPr lang="de-DE" sz="1400" dirty="0">
              <a:solidFill>
                <a:schemeClr val="accent3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"DMLC_NUM_WORKER": "2", </a:t>
            </a:r>
            <a:r>
              <a:rPr lang="de-DE" sz="1400" dirty="0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</a:t>
            </a:r>
            <a:r>
              <a:rPr lang="de-DE" sz="1400" dirty="0" err="1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Number</a:t>
            </a:r>
            <a:r>
              <a:rPr lang="de-DE" sz="1400" dirty="0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dirty="0" err="1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of</a:t>
            </a:r>
            <a:r>
              <a:rPr lang="de-DE" sz="1400" dirty="0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dirty="0" err="1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workers</a:t>
            </a:r>
            <a:r>
              <a:rPr lang="de-DE" sz="1400" dirty="0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</a:t>
            </a:r>
            <a:r>
              <a:rPr lang="de-DE" sz="1400" dirty="0" err="1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cluster</a:t>
            </a:r>
            <a:endParaRPr lang="de-DE" sz="1400" dirty="0">
              <a:solidFill>
                <a:schemeClr val="accent3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"PS_VERBOSE": "0" # 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Could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be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0, 1 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or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2</a:t>
            </a:r>
          </a:p>
          <a:p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})</a:t>
            </a:r>
          </a:p>
          <a:p>
            <a:endParaRPr lang="de-DE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mxnet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mx</a:t>
            </a:r>
          </a:p>
        </p:txBody>
      </p:sp>
    </p:spTree>
    <p:extLst>
      <p:ext uri="{BB962C8B-B14F-4D97-AF65-F5344CB8AC3E}">
        <p14:creationId xmlns:p14="http://schemas.microsoft.com/office/powerpoint/2010/main" val="2021529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1" name="Triangle">
            <a:extLst>
              <a:ext uri="{FF2B5EF4-FFF2-40B4-BE49-F238E27FC236}">
                <a16:creationId xmlns:a16="http://schemas.microsoft.com/office/drawing/2014/main" id="{B944CE79-DEBE-7C4E-AA31-E1CEFBA25D09}"/>
              </a:ext>
            </a:extLst>
          </p:cNvPr>
          <p:cNvGrpSpPr>
            <a:grpSpLocks/>
          </p:cNvGrpSpPr>
          <p:nvPr/>
        </p:nvGrpSpPr>
        <p:grpSpPr bwMode="auto">
          <a:xfrm>
            <a:off x="3090438" y="1645785"/>
            <a:ext cx="2984897" cy="2212181"/>
            <a:chOff x="0" y="0"/>
            <a:chExt cx="7960145" cy="5898850"/>
          </a:xfrm>
        </p:grpSpPr>
        <p:sp>
          <p:nvSpPr>
            <p:cNvPr id="234" name="Triangle">
              <a:extLst>
                <a:ext uri="{FF2B5EF4-FFF2-40B4-BE49-F238E27FC236}">
                  <a16:creationId xmlns:a16="http://schemas.microsoft.com/office/drawing/2014/main" id="{EA29B50B-B81C-0240-8B7D-742D400CF84A}"/>
                </a:ext>
              </a:extLst>
            </p:cNvPr>
            <p:cNvSpPr/>
            <p:nvPr/>
          </p:nvSpPr>
          <p:spPr>
            <a:xfrm>
              <a:off x="95255" y="90483"/>
              <a:ext cx="7769635" cy="5757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lIns="26789" tIns="26789" rIns="26789" bIns="26789" anchor="ctr"/>
            <a:lstStyle/>
            <a:p>
              <a:pPr algn="ctr" defTabSz="308074"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125" kern="0">
                <a:solidFill>
                  <a:srgbClr val="FFFFFF"/>
                </a:solidFill>
                <a:sym typeface="Helvetica Neue Medium"/>
              </a:endParaRPr>
            </a:p>
          </p:txBody>
        </p:sp>
        <p:pic>
          <p:nvPicPr>
            <p:cNvPr id="30733" name="Triangle" descr="Triangle">
              <a:extLst>
                <a:ext uri="{FF2B5EF4-FFF2-40B4-BE49-F238E27FC236}">
                  <a16:creationId xmlns:a16="http://schemas.microsoft.com/office/drawing/2014/main" id="{7D811DBB-9A6B-554E-AC53-142C988475CE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0"/>
              <a:ext cx="7960147" cy="5898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9" name="Group">
            <a:extLst>
              <a:ext uri="{FF2B5EF4-FFF2-40B4-BE49-F238E27FC236}">
                <a16:creationId xmlns:a16="http://schemas.microsoft.com/office/drawing/2014/main" id="{23DDAB0A-6639-C74C-A1E5-C95F5C96C86C}"/>
              </a:ext>
            </a:extLst>
          </p:cNvPr>
          <p:cNvGrpSpPr>
            <a:grpSpLocks/>
          </p:cNvGrpSpPr>
          <p:nvPr/>
        </p:nvGrpSpPr>
        <p:grpSpPr bwMode="auto">
          <a:xfrm>
            <a:off x="3899407" y="918313"/>
            <a:ext cx="1366961" cy="763720"/>
            <a:chOff x="-789130" y="0"/>
            <a:chExt cx="3645141" cy="2037474"/>
          </a:xfrm>
        </p:grpSpPr>
        <p:pic>
          <p:nvPicPr>
            <p:cNvPr id="30730" name="Image" descr="Image">
              <a:extLst>
                <a:ext uri="{FF2B5EF4-FFF2-40B4-BE49-F238E27FC236}">
                  <a16:creationId xmlns:a16="http://schemas.microsoft.com/office/drawing/2014/main" id="{2502272F-98D4-4D4A-839E-6A32B1330B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745" y="0"/>
              <a:ext cx="1213384" cy="1269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</p:pic>
        <p:sp>
          <p:nvSpPr>
            <p:cNvPr id="30731" name="scheduler">
              <a:extLst>
                <a:ext uri="{FF2B5EF4-FFF2-40B4-BE49-F238E27FC236}">
                  <a16:creationId xmlns:a16="http://schemas.microsoft.com/office/drawing/2014/main" id="{D72C6F20-AFDA-294E-A6C0-DCF17FB420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789130" y="1154156"/>
              <a:ext cx="3645141" cy="883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wrap="none" lIns="26789" tIns="26789" rIns="26789" bIns="26789" anchor="ctr">
              <a:spAutoFit/>
            </a:bodyPr>
            <a:lstStyle/>
            <a:p>
              <a:pPr algn="ctr" eaLnBrk="1"/>
              <a:r>
                <a:rPr lang="de-DE" altLang="de-DE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1x </a:t>
              </a:r>
              <a:r>
                <a:rPr lang="de-DE" altLang="de-DE" dirty="0" err="1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scheduler</a:t>
              </a:r>
              <a:endParaRPr lang="de-DE" alt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  <p:grpSp>
        <p:nvGrpSpPr>
          <p:cNvPr id="242" name="Group">
            <a:extLst>
              <a:ext uri="{FF2B5EF4-FFF2-40B4-BE49-F238E27FC236}">
                <a16:creationId xmlns:a16="http://schemas.microsoft.com/office/drawing/2014/main" id="{7C34BCFC-57B6-DC45-B7B7-E2B076A067E2}"/>
              </a:ext>
            </a:extLst>
          </p:cNvPr>
          <p:cNvGrpSpPr>
            <a:grpSpLocks/>
          </p:cNvGrpSpPr>
          <p:nvPr/>
        </p:nvGrpSpPr>
        <p:grpSpPr bwMode="auto">
          <a:xfrm>
            <a:off x="1968079" y="3533520"/>
            <a:ext cx="1333299" cy="964260"/>
            <a:chOff x="-789432" y="0"/>
            <a:chExt cx="3555129" cy="2570725"/>
          </a:xfrm>
        </p:grpSpPr>
        <p:sp>
          <p:nvSpPr>
            <p:cNvPr id="30728" name="worker(s)">
              <a:extLst>
                <a:ext uri="{FF2B5EF4-FFF2-40B4-BE49-F238E27FC236}">
                  <a16:creationId xmlns:a16="http://schemas.microsoft.com/office/drawing/2014/main" id="{0D263F8D-B5E2-C447-8586-ED07684910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789432" y="1688010"/>
              <a:ext cx="3555129" cy="882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wrap="none" lIns="26789" tIns="26789" rIns="26789" bIns="26789" anchor="ctr">
              <a:spAutoFit/>
            </a:bodyPr>
            <a:lstStyle/>
            <a:p>
              <a:pPr algn="ctr" eaLnBrk="1"/>
              <a:r>
                <a:rPr lang="de-DE" altLang="de-DE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1x </a:t>
              </a:r>
              <a:r>
                <a:rPr lang="de-DE" altLang="de-DE" dirty="0" err="1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worker</a:t>
              </a:r>
              <a:r>
                <a:rPr lang="de-DE" altLang="de-DE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(s)</a:t>
              </a:r>
              <a:endParaRPr lang="de-DE" altLang="de-DE" sz="675" dirty="0"/>
            </a:p>
          </p:txBody>
        </p:sp>
        <p:pic>
          <p:nvPicPr>
            <p:cNvPr id="30729" name="Image" descr="Image">
              <a:extLst>
                <a:ext uri="{FF2B5EF4-FFF2-40B4-BE49-F238E27FC236}">
                  <a16:creationId xmlns:a16="http://schemas.microsoft.com/office/drawing/2014/main" id="{F2176B80-0801-AB48-A5CC-B840F4F37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869" y="0"/>
              <a:ext cx="1784509" cy="19090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</p:pic>
      </p:grpSp>
      <p:grpSp>
        <p:nvGrpSpPr>
          <p:cNvPr id="245" name="Group">
            <a:extLst>
              <a:ext uri="{FF2B5EF4-FFF2-40B4-BE49-F238E27FC236}">
                <a16:creationId xmlns:a16="http://schemas.microsoft.com/office/drawing/2014/main" id="{FBA21A32-F873-4D48-85DE-161FB32C5419}"/>
              </a:ext>
            </a:extLst>
          </p:cNvPr>
          <p:cNvGrpSpPr>
            <a:grpSpLocks/>
          </p:cNvGrpSpPr>
          <p:nvPr/>
        </p:nvGrpSpPr>
        <p:grpSpPr bwMode="auto">
          <a:xfrm>
            <a:off x="5884212" y="3533520"/>
            <a:ext cx="1237118" cy="964260"/>
            <a:chOff x="-662325" y="0"/>
            <a:chExt cx="3300905" cy="2570725"/>
          </a:xfrm>
        </p:grpSpPr>
        <p:sp>
          <p:nvSpPr>
            <p:cNvPr id="30726" name="server(s)">
              <a:extLst>
                <a:ext uri="{FF2B5EF4-FFF2-40B4-BE49-F238E27FC236}">
                  <a16:creationId xmlns:a16="http://schemas.microsoft.com/office/drawing/2014/main" id="{92D7941D-B7B7-C348-B3DD-2C820C9438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662325" y="1688010"/>
              <a:ext cx="3300905" cy="882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wrap="none" lIns="26789" tIns="26789" rIns="26789" bIns="26789" anchor="ctr">
              <a:spAutoFit/>
            </a:bodyPr>
            <a:lstStyle/>
            <a:p>
              <a:pPr algn="ctr" eaLnBrk="1"/>
              <a:r>
                <a:rPr lang="de-DE" altLang="de-DE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1x </a:t>
              </a:r>
              <a:r>
                <a:rPr lang="de-DE" altLang="de-DE" dirty="0" err="1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server</a:t>
              </a:r>
              <a:r>
                <a:rPr lang="de-DE" altLang="de-DE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(s)</a:t>
              </a:r>
            </a:p>
          </p:txBody>
        </p:sp>
        <p:pic>
          <p:nvPicPr>
            <p:cNvPr id="30727" name="Image" descr="Image">
              <a:extLst>
                <a:ext uri="{FF2B5EF4-FFF2-40B4-BE49-F238E27FC236}">
                  <a16:creationId xmlns:a16="http://schemas.microsoft.com/office/drawing/2014/main" id="{7C050E10-51A6-8B49-8DF9-318551AC13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869" y="0"/>
              <a:ext cx="1784509" cy="19090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</p:pic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685CEA10-94CA-904B-860C-44840EFFD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de-DE" dirty="0" err="1"/>
              <a:t>Our</a:t>
            </a:r>
            <a:r>
              <a:rPr lang="de-DE" dirty="0"/>
              <a:t> Test Cluster</a:t>
            </a:r>
          </a:p>
        </p:txBody>
      </p:sp>
      <p:pic>
        <p:nvPicPr>
          <p:cNvPr id="16" name="Rounded Rectangle" descr="Rounded Rectangle">
            <a:extLst>
              <a:ext uri="{FF2B5EF4-FFF2-40B4-BE49-F238E27FC236}">
                <a16:creationId xmlns:a16="http://schemas.microsoft.com/office/drawing/2014/main" id="{9ACAF9CC-57B7-9C43-B2F8-059F9DD589FF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89" y="753441"/>
            <a:ext cx="8376306" cy="3837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9779B82-74C1-C54F-8C3C-E444401F7E64}"/>
              </a:ext>
            </a:extLst>
          </p:cNvPr>
          <p:cNvSpPr txBox="1"/>
          <p:nvPr/>
        </p:nvSpPr>
        <p:spPr>
          <a:xfrm>
            <a:off x="6767248" y="899983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 </a:t>
            </a:r>
            <a:r>
              <a:rPr lang="de-DE" b="1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Physical</a:t>
            </a:r>
            <a:r>
              <a:rPr lang="de-DE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Host</a:t>
            </a:r>
          </a:p>
        </p:txBody>
      </p:sp>
    </p:spTree>
    <p:extLst>
      <p:ext uri="{BB962C8B-B14F-4D97-AF65-F5344CB8AC3E}">
        <p14:creationId xmlns:p14="http://schemas.microsoft.com/office/powerpoint/2010/main" val="2135483407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0" animBg="1" advAuto="0"/>
      <p:bldP spid="242" grpId="0" animBg="1" advAuto="0"/>
      <p:bldP spid="245" grpId="0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CD056-B53E-2044-84D1-04497DF41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Bootstrap a Cluster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E5D82-8AAE-1D45-8927-1E3D352BC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cd 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labs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distributed_training_mxnet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example_cluster</a:t>
            </a:r>
            <a:endParaRPr lang="de-DE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de-DE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python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start_scheduler.py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&amp;</a:t>
            </a:r>
          </a:p>
          <a:p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python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start_server.py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&amp; </a:t>
            </a:r>
          </a:p>
          <a:p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python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start_worker.py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&amp;</a:t>
            </a:r>
          </a:p>
        </p:txBody>
      </p:sp>
    </p:spTree>
    <p:extLst>
      <p:ext uri="{BB962C8B-B14F-4D97-AF65-F5344CB8AC3E}">
        <p14:creationId xmlns:p14="http://schemas.microsoft.com/office/powerpoint/2010/main" val="96343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CD056-B53E-2044-84D1-04497DF41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start_scheduler.py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E5D82-8AAE-1D45-8927-1E3D352BC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D73A4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 err="1">
                <a:solidFill>
                  <a:srgbClr val="D73A49"/>
                </a:solidFill>
                <a:latin typeface="Menlo"/>
                <a:ea typeface="Menlo"/>
                <a:cs typeface="Menlo"/>
                <a:sym typeface="Menlo"/>
              </a:rPr>
              <a:t>import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os</a:t>
            </a: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 err="1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os.environ.update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({</a:t>
            </a: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1B1F23">
                  <a:alpha val="29803"/>
                </a:srgbClr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"DMLC_ROLE"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</a:t>
            </a:r>
            <a:r>
              <a:rPr lang="de-DE" sz="1400" kern="0" dirty="0" err="1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scheduler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#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Could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be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"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scheduler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", "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worker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"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or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"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server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"</a:t>
            </a: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"DMLC_PS_ROOT_URI"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"127.0.0.1"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# IP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address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of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a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scheduler</a:t>
            </a: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"DMLC_PS_ROOT_PORT"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"9000"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# Port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of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a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scheduler</a:t>
            </a: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"DMLC_NUM_SERVER"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"1"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#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Number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of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servers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in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cluster</a:t>
            </a: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"DMLC_NUM_WORKER"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"1"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#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Number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of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workers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in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cluster</a:t>
            </a: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"PS_VERBOSE"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"2"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#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Debug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mode</a:t>
            </a: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})</a:t>
            </a: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1B1F23">
                  <a:alpha val="29803"/>
                </a:srgbClr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 err="1">
                <a:solidFill>
                  <a:srgbClr val="D73A49"/>
                </a:solidFill>
                <a:latin typeface="Menlo"/>
                <a:ea typeface="Menlo"/>
                <a:cs typeface="Menlo"/>
                <a:sym typeface="Menlo"/>
              </a:rPr>
              <a:t>import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mxnet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D73A49"/>
                </a:solidFill>
                <a:latin typeface="Menlo"/>
                <a:ea typeface="Menlo"/>
                <a:cs typeface="Menlo"/>
                <a:sym typeface="Menlo"/>
              </a:rPr>
              <a:t>as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mx</a:t>
            </a:r>
          </a:p>
        </p:txBody>
      </p:sp>
    </p:spTree>
    <p:extLst>
      <p:ext uri="{BB962C8B-B14F-4D97-AF65-F5344CB8AC3E}">
        <p14:creationId xmlns:p14="http://schemas.microsoft.com/office/powerpoint/2010/main" val="3354774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CD056-B53E-2044-84D1-04497DF41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start_server.py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E5D82-8AAE-1D45-8927-1E3D352BC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D73A4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 err="1">
                <a:solidFill>
                  <a:srgbClr val="D73A49"/>
                </a:solidFill>
                <a:latin typeface="Menlo"/>
                <a:ea typeface="Menlo"/>
                <a:cs typeface="Menlo"/>
                <a:sym typeface="Menlo"/>
              </a:rPr>
              <a:t>import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os</a:t>
            </a: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 err="1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os.environ.update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({</a:t>
            </a: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1B1F23">
                  <a:alpha val="29803"/>
                </a:srgbClr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"DMLC_ROLE"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</a:t>
            </a:r>
            <a:r>
              <a:rPr lang="de-DE" sz="1400" kern="0" dirty="0" err="1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server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#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Could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be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"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scheduler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", "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worker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"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or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"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server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"</a:t>
            </a: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"DMLC_PS_ROOT_URI"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"127.0.0.1"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# IP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address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of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a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scheduler</a:t>
            </a: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"DMLC_PS_ROOT_PORT"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"9000"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# Port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of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a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scheduler</a:t>
            </a: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"DMLC_NUM_SERVER"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"1"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#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Number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of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servers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in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cluster</a:t>
            </a: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"DMLC_NUM_WORKER"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"1"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#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Number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of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workers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in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cluster</a:t>
            </a: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"PS_VERBOSE"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"2"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#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Debug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mode</a:t>
            </a: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})</a:t>
            </a: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1B1F23">
                  <a:alpha val="29803"/>
                </a:srgbClr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 err="1">
                <a:solidFill>
                  <a:srgbClr val="D73A49"/>
                </a:solidFill>
                <a:latin typeface="Menlo"/>
                <a:ea typeface="Menlo"/>
                <a:cs typeface="Menlo"/>
                <a:sym typeface="Menlo"/>
              </a:rPr>
              <a:t>import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mxnet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D73A49"/>
                </a:solidFill>
                <a:latin typeface="Menlo"/>
                <a:ea typeface="Menlo"/>
                <a:cs typeface="Menlo"/>
                <a:sym typeface="Menlo"/>
              </a:rPr>
              <a:t>as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mx</a:t>
            </a:r>
          </a:p>
        </p:txBody>
      </p:sp>
    </p:spTree>
    <p:extLst>
      <p:ext uri="{BB962C8B-B14F-4D97-AF65-F5344CB8AC3E}">
        <p14:creationId xmlns:p14="http://schemas.microsoft.com/office/powerpoint/2010/main" val="2223384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CD056-B53E-2044-84D1-04497DF41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start_worker.py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E5D82-8AAE-1D45-8927-1E3D352BC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D73A4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 err="1">
                <a:solidFill>
                  <a:srgbClr val="D73A49"/>
                </a:solidFill>
                <a:latin typeface="Menlo"/>
                <a:ea typeface="Menlo"/>
                <a:cs typeface="Menlo"/>
                <a:sym typeface="Menlo"/>
              </a:rPr>
              <a:t>import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os</a:t>
            </a: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 err="1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os.environ.update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({</a:t>
            </a:r>
          </a:p>
          <a:p>
            <a:pPr algn="r"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1B1F23">
                  <a:alpha val="29803"/>
                </a:srgbClr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"DMLC_ROLE"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</a:t>
            </a:r>
            <a:r>
              <a:rPr lang="de-DE" sz="1400" kern="0" dirty="0" err="1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worker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</a:p>
          <a:p>
            <a:pPr algn="r"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"DMLC_PS_ROOT_URI"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"127.0.0.1"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</a:p>
          <a:p>
            <a:pPr algn="r"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"DMLC_PS_ROOT_PORT"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"9000"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</a:p>
          <a:p>
            <a:pPr algn="r"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"DMLC_NUM_SERVER"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"1"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</a:p>
          <a:p>
            <a:pPr algn="r"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"DMLC_NUM_WORKER"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"1"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</a:p>
          <a:p>
            <a:pPr algn="r"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"PS_VERBOSE"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"2"</a:t>
            </a: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})</a:t>
            </a: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…</a:t>
            </a: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 err="1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kv_store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>
                <a:solidFill>
                  <a:srgbClr val="D73A49"/>
                </a:solidFill>
                <a:latin typeface="Menlo"/>
                <a:ea typeface="Menlo"/>
                <a:cs typeface="Menlo"/>
                <a:sym typeface="Menlo"/>
              </a:rPr>
              <a:t>=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mx.kv.create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'</a:t>
            </a:r>
            <a:r>
              <a:rPr lang="de-DE" sz="1400" kern="0" dirty="0" err="1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dist_async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‘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)</a:t>
            </a: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…</a:t>
            </a: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1B1F23">
                  <a:alpha val="29803"/>
                </a:srgbClr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 err="1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model.fit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(…,</a:t>
            </a:r>
            <a:r>
              <a:rPr lang="de-DE" sz="1400" kern="0" dirty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E36209"/>
                </a:solidFill>
                <a:latin typeface="Menlo"/>
                <a:ea typeface="Menlo"/>
                <a:cs typeface="Menlo"/>
                <a:sym typeface="Menlo"/>
              </a:rPr>
              <a:t>kvstore</a:t>
            </a:r>
            <a:r>
              <a:rPr lang="de-DE" sz="1400" kern="0" dirty="0">
                <a:solidFill>
                  <a:srgbClr val="E36209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>
                <a:solidFill>
                  <a:srgbClr val="D73A49"/>
                </a:solidFill>
                <a:latin typeface="Menlo"/>
                <a:ea typeface="Menlo"/>
                <a:cs typeface="Menlo"/>
                <a:sym typeface="Menlo"/>
              </a:rPr>
              <a:t>= </a:t>
            </a:r>
            <a:r>
              <a:rPr lang="de-DE" sz="1400" kern="0" dirty="0" err="1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kv_store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)</a:t>
            </a: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D73A49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4223685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592" y="221468"/>
            <a:ext cx="8205304" cy="545741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40592" y="1009331"/>
            <a:ext cx="8205304" cy="3704711"/>
          </a:xfrm>
          <a:prstGeom prst="rect">
            <a:avLst/>
          </a:prstGeo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Multi GPU Training in Gluon – 15 min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Lab</a:t>
            </a:r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: Multi GPU Training in Gluon – 30 min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Distributed Training – 60 min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Lab</a:t>
            </a:r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: Distributed training with </a:t>
            </a:r>
            <a:r>
              <a:rPr lang="en-US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SageMaker</a:t>
            </a:r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and Gluon – 30 min</a:t>
            </a:r>
          </a:p>
        </p:txBody>
      </p:sp>
    </p:spTree>
    <p:extLst>
      <p:ext uri="{BB962C8B-B14F-4D97-AF65-F5344CB8AC3E}">
        <p14:creationId xmlns:p14="http://schemas.microsoft.com/office/powerpoint/2010/main" val="2399798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1" name="Triangle" descr="Triangle">
            <a:extLst>
              <a:ext uri="{FF2B5EF4-FFF2-40B4-BE49-F238E27FC236}">
                <a16:creationId xmlns:a16="http://schemas.microsoft.com/office/drawing/2014/main" id="{6005E227-CFC7-C34C-BA55-3B6D06622775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552" y="2005013"/>
            <a:ext cx="2984897" cy="2212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2" name="Image" descr="Image">
            <a:extLst>
              <a:ext uri="{FF2B5EF4-FFF2-40B4-BE49-F238E27FC236}">
                <a16:creationId xmlns:a16="http://schemas.microsoft.com/office/drawing/2014/main" id="{2AD6062F-3585-124F-BE8D-34E2C2E02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591" y="1277541"/>
            <a:ext cx="454819" cy="47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46083" name="1x scheduler (1)">
            <a:extLst>
              <a:ext uri="{FF2B5EF4-FFF2-40B4-BE49-F238E27FC236}">
                <a16:creationId xmlns:a16="http://schemas.microsoft.com/office/drawing/2014/main" id="{BD2DCE76-B603-2E43-AEC9-D87550637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8602" y="1710280"/>
            <a:ext cx="1706798" cy="33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</a:t>
            </a:r>
            <a:r>
              <a:rPr lang="de-DE" alt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scheduler</a:t>
            </a:r>
            <a:r>
              <a:rPr lang="de-DE" alt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(1)</a:t>
            </a:r>
          </a:p>
        </p:txBody>
      </p:sp>
      <p:sp>
        <p:nvSpPr>
          <p:cNvPr id="46084" name="1x worker (?)">
            <a:extLst>
              <a:ext uri="{FF2B5EF4-FFF2-40B4-BE49-F238E27FC236}">
                <a16:creationId xmlns:a16="http://schemas.microsoft.com/office/drawing/2014/main" id="{5ADAD254-2CAC-0043-8BCA-A2EC86E79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2269" y="4525810"/>
            <a:ext cx="1394213" cy="33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</a:t>
            </a:r>
            <a:r>
              <a:rPr lang="de-DE" alt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worker</a:t>
            </a:r>
            <a:r>
              <a:rPr lang="de-DE" alt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(?)</a:t>
            </a:r>
          </a:p>
        </p:txBody>
      </p:sp>
      <p:sp>
        <p:nvSpPr>
          <p:cNvPr id="46085" name="1x server (?)">
            <a:extLst>
              <a:ext uri="{FF2B5EF4-FFF2-40B4-BE49-F238E27FC236}">
                <a16:creationId xmlns:a16="http://schemas.microsoft.com/office/drawing/2014/main" id="{910AAB5D-C39B-2F43-9FB9-D31985A6A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867" y="4525810"/>
            <a:ext cx="1298033" cy="33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</a:t>
            </a:r>
            <a:r>
              <a:rPr lang="de-DE" alt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server</a:t>
            </a:r>
            <a:r>
              <a:rPr lang="de-DE" alt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(?)</a:t>
            </a:r>
          </a:p>
        </p:txBody>
      </p:sp>
      <p:pic>
        <p:nvPicPr>
          <p:cNvPr id="46086" name="Image" descr="Image">
            <a:extLst>
              <a:ext uri="{FF2B5EF4-FFF2-40B4-BE49-F238E27FC236}">
                <a16:creationId xmlns:a16="http://schemas.microsoft.com/office/drawing/2014/main" id="{E9C02804-E4FF-B542-A31C-4E6507D0F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474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46088" name="Line" descr="Line">
            <a:extLst>
              <a:ext uri="{FF2B5EF4-FFF2-40B4-BE49-F238E27FC236}">
                <a16:creationId xmlns:a16="http://schemas.microsoft.com/office/drawing/2014/main" id="{37954206-0FFD-7441-B708-4940E4B1BE3A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192692">
            <a:off x="3946029" y="2994125"/>
            <a:ext cx="2715220" cy="230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9" name="Image" descr="Image">
            <a:extLst>
              <a:ext uri="{FF2B5EF4-FFF2-40B4-BE49-F238E27FC236}">
                <a16:creationId xmlns:a16="http://schemas.microsoft.com/office/drawing/2014/main" id="{1A2EDC18-0FF8-724C-9710-237C1BE92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966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820CDB1D-3E65-6444-8EC1-E554912AE09F}"/>
              </a:ext>
            </a:extLst>
          </p:cNvPr>
          <p:cNvSpPr/>
          <p:nvPr/>
        </p:nvSpPr>
        <p:spPr>
          <a:xfrm>
            <a:off x="6297197" y="3101453"/>
            <a:ext cx="2590800" cy="417401"/>
          </a:xfrm>
          <a:prstGeom prst="wedgeRoundRectCallout">
            <a:avLst>
              <a:gd name="adj1" fmla="val -36519"/>
              <a:gd name="adj2" fmla="val 134929"/>
              <a:gd name="adj3" fmla="val 16667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6789" tIns="26789" rIns="26789" bIns="26789" spcCol="38100" anchor="ctr">
            <a:spAutoFit/>
          </a:bodyPr>
          <a:lstStyle/>
          <a:p>
            <a:pPr algn="ctr" defTabSz="308074">
              <a:defRPr/>
            </a:pPr>
            <a:r>
              <a:rPr lang="en-US" sz="1050" kern="0" dirty="0">
                <a:latin typeface="Helvetica Neue"/>
                <a:ea typeface="Helvetica Neue"/>
                <a:cs typeface="Helvetica Neue"/>
                <a:sym typeface="Helvetica Neue"/>
              </a:rPr>
              <a:t>Hey scheduler, I’m server, I’m up, my rank is ? please add me to the cluster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02D5752-52F1-D742-8430-732568C7D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de-DE" dirty="0"/>
              <a:t>Server: ADD_NODE( </a:t>
            </a:r>
            <a:r>
              <a:rPr lang="de-DE" dirty="0" err="1"/>
              <a:t>role</a:t>
            </a:r>
            <a:r>
              <a:rPr lang="de-DE" dirty="0"/>
              <a:t>=</a:t>
            </a:r>
            <a:r>
              <a:rPr lang="de-DE" dirty="0" err="1"/>
              <a:t>server</a:t>
            </a:r>
            <a:r>
              <a:rPr lang="de-DE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4249117046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5" name="Triangle" descr="Triangle">
            <a:extLst>
              <a:ext uri="{FF2B5EF4-FFF2-40B4-BE49-F238E27FC236}">
                <a16:creationId xmlns:a16="http://schemas.microsoft.com/office/drawing/2014/main" id="{A0E3583A-83FC-374D-AEDC-FCB496475DFD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552" y="2005013"/>
            <a:ext cx="2984897" cy="2212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6" name="Image" descr="Image">
            <a:extLst>
              <a:ext uri="{FF2B5EF4-FFF2-40B4-BE49-F238E27FC236}">
                <a16:creationId xmlns:a16="http://schemas.microsoft.com/office/drawing/2014/main" id="{5CD1F944-202D-6640-99BA-F5B318168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591" y="1277541"/>
            <a:ext cx="454819" cy="47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47107" name="1x scheduler (1)">
            <a:extLst>
              <a:ext uri="{FF2B5EF4-FFF2-40B4-BE49-F238E27FC236}">
                <a16:creationId xmlns:a16="http://schemas.microsoft.com/office/drawing/2014/main" id="{22DBEDBB-18AA-114D-ACD4-8F8C69AD63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371" y="1725669"/>
            <a:ext cx="1527261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</a:t>
            </a:r>
            <a:r>
              <a:rPr lang="de-DE" altLang="de-DE" sz="16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scheduler</a:t>
            </a:r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(1)</a:t>
            </a:r>
          </a:p>
        </p:txBody>
      </p:sp>
      <p:sp>
        <p:nvSpPr>
          <p:cNvPr id="47108" name="1x worker (?)">
            <a:extLst>
              <a:ext uri="{FF2B5EF4-FFF2-40B4-BE49-F238E27FC236}">
                <a16:creationId xmlns:a16="http://schemas.microsoft.com/office/drawing/2014/main" id="{7F803E95-9B28-854F-A422-2707DA24F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6809" y="4541199"/>
            <a:ext cx="1245133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</a:t>
            </a:r>
            <a:r>
              <a:rPr lang="de-DE" altLang="de-DE" sz="16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worker</a:t>
            </a:r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(?)</a:t>
            </a:r>
          </a:p>
        </p:txBody>
      </p:sp>
      <p:sp>
        <p:nvSpPr>
          <p:cNvPr id="47109" name="1x server (?)">
            <a:extLst>
              <a:ext uri="{FF2B5EF4-FFF2-40B4-BE49-F238E27FC236}">
                <a16:creationId xmlns:a16="http://schemas.microsoft.com/office/drawing/2014/main" id="{D1CDC0DC-21B8-084D-A70C-43521C689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0193" y="4541199"/>
            <a:ext cx="1163380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</a:t>
            </a:r>
            <a:r>
              <a:rPr lang="de-DE" altLang="de-DE" sz="16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server</a:t>
            </a:r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(?)</a:t>
            </a:r>
          </a:p>
        </p:txBody>
      </p:sp>
      <p:pic>
        <p:nvPicPr>
          <p:cNvPr id="47110" name="Image" descr="Image">
            <a:extLst>
              <a:ext uri="{FF2B5EF4-FFF2-40B4-BE49-F238E27FC236}">
                <a16:creationId xmlns:a16="http://schemas.microsoft.com/office/drawing/2014/main" id="{F6A7382A-D541-EE43-8086-C712AB561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474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47111" name="Line" descr="Line">
            <a:extLst>
              <a:ext uri="{FF2B5EF4-FFF2-40B4-BE49-F238E27FC236}">
                <a16:creationId xmlns:a16="http://schemas.microsoft.com/office/drawing/2014/main" id="{E0E98159-992B-C04C-8E8E-45C2943B45AA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192692">
            <a:off x="3946029" y="2994125"/>
            <a:ext cx="2715220" cy="230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3" name="Image" descr="Image">
            <a:extLst>
              <a:ext uri="{FF2B5EF4-FFF2-40B4-BE49-F238E27FC236}">
                <a16:creationId xmlns:a16="http://schemas.microsoft.com/office/drawing/2014/main" id="{C5E5F32E-70FF-804B-AA08-6285D3470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966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19" name="Rounded Rectangular Callout 18">
            <a:extLst>
              <a:ext uri="{FF2B5EF4-FFF2-40B4-BE49-F238E27FC236}">
                <a16:creationId xmlns:a16="http://schemas.microsoft.com/office/drawing/2014/main" id="{4224CCEC-3B0D-F048-9292-04CA0B669C45}"/>
              </a:ext>
            </a:extLst>
          </p:cNvPr>
          <p:cNvSpPr/>
          <p:nvPr/>
        </p:nvSpPr>
        <p:spPr>
          <a:xfrm>
            <a:off x="6297197" y="3101453"/>
            <a:ext cx="2590800" cy="417401"/>
          </a:xfrm>
          <a:prstGeom prst="wedgeRoundRectCallout">
            <a:avLst>
              <a:gd name="adj1" fmla="val -36519"/>
              <a:gd name="adj2" fmla="val 134929"/>
              <a:gd name="adj3" fmla="val 16667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6789" tIns="26789" rIns="26789" bIns="26789" spcCol="38100" anchor="ctr">
            <a:spAutoFit/>
          </a:bodyPr>
          <a:lstStyle/>
          <a:p>
            <a:pPr algn="ctr" defTabSz="308074">
              <a:defRPr/>
            </a:pPr>
            <a:r>
              <a:rPr lang="en-US" sz="1050" kern="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Helvetica Neue"/>
              </a:rPr>
              <a:t>Hey scheduler, I’m server, I’m up, my rank is ? please add me to the cluster</a:t>
            </a:r>
          </a:p>
        </p:txBody>
      </p:sp>
      <p:sp>
        <p:nvSpPr>
          <p:cNvPr id="20" name="Rounded Rectangular Callout 19">
            <a:extLst>
              <a:ext uri="{FF2B5EF4-FFF2-40B4-BE49-F238E27FC236}">
                <a16:creationId xmlns:a16="http://schemas.microsoft.com/office/drawing/2014/main" id="{0324FF9B-BBA8-9945-8E11-4EBD9E16ED20}"/>
              </a:ext>
            </a:extLst>
          </p:cNvPr>
          <p:cNvSpPr/>
          <p:nvPr/>
        </p:nvSpPr>
        <p:spPr>
          <a:xfrm>
            <a:off x="5303753" y="1228273"/>
            <a:ext cx="2590800" cy="596174"/>
          </a:xfrm>
          <a:prstGeom prst="wedgeRoundRectCallout">
            <a:avLst>
              <a:gd name="adj1" fmla="val -71813"/>
              <a:gd name="adj2" fmla="val 7114"/>
              <a:gd name="adj3" fmla="val 16667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6789" tIns="26789" rIns="26789" bIns="26789" spcCol="38100" anchor="ctr">
            <a:spAutoFit/>
          </a:bodyPr>
          <a:lstStyle/>
          <a:p>
            <a:pPr algn="ctr" defTabSz="308074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en-US" sz="1050" b="1" kern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Helvetica Neue Medium"/>
              </a:rPr>
              <a:t>I'm confirming that I got:</a:t>
            </a:r>
          </a:p>
          <a:p>
            <a:pPr algn="ctr" defTabSz="308074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en-US" sz="1050" b="1" kern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Helvetica Neue Medium"/>
              </a:rPr>
              <a:t>“Hey scheduler, I’m server, I’m up, my rank is ? please add me to the cluster”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7DB20A3-2299-1149-B7D2-C1C2AFF36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de-DE" dirty="0"/>
              <a:t>Scheduler: </a:t>
            </a:r>
            <a:r>
              <a:rPr lang="de-DE" dirty="0" err="1"/>
              <a:t>Confirm</a:t>
            </a:r>
            <a:r>
              <a:rPr lang="de-DE" dirty="0"/>
              <a:t> ADD_NODE( </a:t>
            </a:r>
            <a:r>
              <a:rPr lang="de-DE" dirty="0" err="1"/>
              <a:t>role</a:t>
            </a:r>
            <a:r>
              <a:rPr lang="de-DE" dirty="0"/>
              <a:t>=</a:t>
            </a:r>
            <a:r>
              <a:rPr lang="de-DE" dirty="0" err="1"/>
              <a:t>server</a:t>
            </a:r>
            <a:r>
              <a:rPr lang="de-DE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77143969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29" name="Triangle" descr="Triangle">
            <a:extLst>
              <a:ext uri="{FF2B5EF4-FFF2-40B4-BE49-F238E27FC236}">
                <a16:creationId xmlns:a16="http://schemas.microsoft.com/office/drawing/2014/main" id="{75AD4F53-1951-934A-85A1-D51A9EE2C72F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552" y="2005013"/>
            <a:ext cx="2984897" cy="2212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0" name="Image" descr="Image">
            <a:extLst>
              <a:ext uri="{FF2B5EF4-FFF2-40B4-BE49-F238E27FC236}">
                <a16:creationId xmlns:a16="http://schemas.microsoft.com/office/drawing/2014/main" id="{FF4F1073-A3CA-7D49-A6AE-0BEBA60E9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591" y="1277541"/>
            <a:ext cx="454819" cy="47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48131" name="1x scheduler (1)">
            <a:extLst>
              <a:ext uri="{FF2B5EF4-FFF2-40B4-BE49-F238E27FC236}">
                <a16:creationId xmlns:a16="http://schemas.microsoft.com/office/drawing/2014/main" id="{0DCFEC3A-BACA-D143-BEDE-D2D8683F7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371" y="1725669"/>
            <a:ext cx="1527261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</a:t>
            </a:r>
            <a:r>
              <a:rPr lang="de-DE" altLang="de-DE" sz="16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scheduler</a:t>
            </a:r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(1)</a:t>
            </a:r>
          </a:p>
        </p:txBody>
      </p:sp>
      <p:sp>
        <p:nvSpPr>
          <p:cNvPr id="48132" name="1x worker (?)">
            <a:extLst>
              <a:ext uri="{FF2B5EF4-FFF2-40B4-BE49-F238E27FC236}">
                <a16:creationId xmlns:a16="http://schemas.microsoft.com/office/drawing/2014/main" id="{2B656FB7-9A88-5048-9670-B1E342A02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6809" y="4541199"/>
            <a:ext cx="1245133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worker (?)</a:t>
            </a:r>
          </a:p>
        </p:txBody>
      </p:sp>
      <p:sp>
        <p:nvSpPr>
          <p:cNvPr id="48133" name="1x server (?)">
            <a:extLst>
              <a:ext uri="{FF2B5EF4-FFF2-40B4-BE49-F238E27FC236}">
                <a16:creationId xmlns:a16="http://schemas.microsoft.com/office/drawing/2014/main" id="{6D8F9595-1E73-1143-9C68-2BB1FEE48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0193" y="4541199"/>
            <a:ext cx="1163380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server (?)</a:t>
            </a:r>
          </a:p>
        </p:txBody>
      </p:sp>
      <p:pic>
        <p:nvPicPr>
          <p:cNvPr id="48134" name="Image" descr="Image">
            <a:extLst>
              <a:ext uri="{FF2B5EF4-FFF2-40B4-BE49-F238E27FC236}">
                <a16:creationId xmlns:a16="http://schemas.microsoft.com/office/drawing/2014/main" id="{421C06F7-BC65-504E-BB5E-1888711A9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474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48135" name="Line" descr="Line">
            <a:extLst>
              <a:ext uri="{FF2B5EF4-FFF2-40B4-BE49-F238E27FC236}">
                <a16:creationId xmlns:a16="http://schemas.microsoft.com/office/drawing/2014/main" id="{0002C738-A2F9-F441-B11F-070A540CE36F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06367">
            <a:off x="2514898" y="2974479"/>
            <a:ext cx="2668191" cy="231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6" name="Image" descr="Image">
            <a:extLst>
              <a:ext uri="{FF2B5EF4-FFF2-40B4-BE49-F238E27FC236}">
                <a16:creationId xmlns:a16="http://schemas.microsoft.com/office/drawing/2014/main" id="{28A182D9-75C0-A34E-A14F-955D424F3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966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6E315F5B-0F59-3F46-9D39-36E3B134BD68}"/>
              </a:ext>
            </a:extLst>
          </p:cNvPr>
          <p:cNvSpPr/>
          <p:nvPr/>
        </p:nvSpPr>
        <p:spPr>
          <a:xfrm>
            <a:off x="527885" y="3316283"/>
            <a:ext cx="2590800" cy="417401"/>
          </a:xfrm>
          <a:prstGeom prst="wedgeRoundRectCallout">
            <a:avLst>
              <a:gd name="adj1" fmla="val 26716"/>
              <a:gd name="adj2" fmla="val 119716"/>
              <a:gd name="adj3" fmla="val 16667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6789" tIns="26789" rIns="26789" bIns="26789" spcCol="38100" anchor="ctr">
            <a:spAutoFit/>
          </a:bodyPr>
          <a:lstStyle/>
          <a:p>
            <a:pPr algn="ctr" defTabSz="308074">
              <a:defRPr/>
            </a:pPr>
            <a:r>
              <a:rPr lang="en-US" sz="1050" kern="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Helvetica Neue"/>
              </a:rPr>
              <a:t>Hey scheduler, I’m worker, I’m up, my rank is ? please add me to the cluster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7E79DBF-9D07-3A40-A60D-9A87BB574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de-DE" dirty="0"/>
              <a:t>Worker: ADD_NODE( </a:t>
            </a:r>
            <a:r>
              <a:rPr lang="de-DE" dirty="0" err="1"/>
              <a:t>role</a:t>
            </a:r>
            <a:r>
              <a:rPr lang="de-DE" dirty="0"/>
              <a:t>=</a:t>
            </a:r>
            <a:r>
              <a:rPr lang="de-DE" dirty="0" err="1"/>
              <a:t>worker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0427780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3" name="Triangle" descr="Triangle">
            <a:extLst>
              <a:ext uri="{FF2B5EF4-FFF2-40B4-BE49-F238E27FC236}">
                <a16:creationId xmlns:a16="http://schemas.microsoft.com/office/drawing/2014/main" id="{3118ACC6-37CE-3F44-BAB6-489AF5BF0649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552" y="2005013"/>
            <a:ext cx="2984897" cy="2212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4" name="Image" descr="Image">
            <a:extLst>
              <a:ext uri="{FF2B5EF4-FFF2-40B4-BE49-F238E27FC236}">
                <a16:creationId xmlns:a16="http://schemas.microsoft.com/office/drawing/2014/main" id="{C31254C5-5A80-9D4B-B394-EE604DA9F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591" y="1277541"/>
            <a:ext cx="454819" cy="47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49155" name="1x scheduler (1)">
            <a:extLst>
              <a:ext uri="{FF2B5EF4-FFF2-40B4-BE49-F238E27FC236}">
                <a16:creationId xmlns:a16="http://schemas.microsoft.com/office/drawing/2014/main" id="{8D5A537A-8D49-204B-AB7E-7A9300B126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371" y="1725669"/>
            <a:ext cx="1527261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</a:t>
            </a:r>
            <a:r>
              <a:rPr lang="de-DE" altLang="de-DE" sz="16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scheduler</a:t>
            </a:r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(1)</a:t>
            </a:r>
          </a:p>
        </p:txBody>
      </p:sp>
      <p:sp>
        <p:nvSpPr>
          <p:cNvPr id="49156" name="1x worker (?)">
            <a:extLst>
              <a:ext uri="{FF2B5EF4-FFF2-40B4-BE49-F238E27FC236}">
                <a16:creationId xmlns:a16="http://schemas.microsoft.com/office/drawing/2014/main" id="{E985498A-DD1A-594F-8482-03D81539D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6809" y="4541199"/>
            <a:ext cx="1245133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worker (?)</a:t>
            </a:r>
          </a:p>
        </p:txBody>
      </p:sp>
      <p:sp>
        <p:nvSpPr>
          <p:cNvPr id="49157" name="1x server (?)">
            <a:extLst>
              <a:ext uri="{FF2B5EF4-FFF2-40B4-BE49-F238E27FC236}">
                <a16:creationId xmlns:a16="http://schemas.microsoft.com/office/drawing/2014/main" id="{A0B15B5E-678B-E346-8075-D5C177DB0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0193" y="4541199"/>
            <a:ext cx="1163380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server (?)</a:t>
            </a:r>
          </a:p>
        </p:txBody>
      </p:sp>
      <p:pic>
        <p:nvPicPr>
          <p:cNvPr id="49158" name="Image" descr="Image">
            <a:extLst>
              <a:ext uri="{FF2B5EF4-FFF2-40B4-BE49-F238E27FC236}">
                <a16:creationId xmlns:a16="http://schemas.microsoft.com/office/drawing/2014/main" id="{93F6865C-A073-D248-BE0B-BEBB89ADD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474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49159" name="Image" descr="Image">
            <a:extLst>
              <a:ext uri="{FF2B5EF4-FFF2-40B4-BE49-F238E27FC236}">
                <a16:creationId xmlns:a16="http://schemas.microsoft.com/office/drawing/2014/main" id="{447DD0A4-6D63-B448-8CED-855FCEF60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966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1F2150BD-5B3C-E549-998A-7AB878B6BB62}"/>
              </a:ext>
            </a:extLst>
          </p:cNvPr>
          <p:cNvSpPr/>
          <p:nvPr/>
        </p:nvSpPr>
        <p:spPr>
          <a:xfrm>
            <a:off x="1419374" y="1371540"/>
            <a:ext cx="2590800" cy="238629"/>
          </a:xfrm>
          <a:prstGeom prst="wedgeRoundRectCallout">
            <a:avLst>
              <a:gd name="adj1" fmla="val 62991"/>
              <a:gd name="adj2" fmla="val 2630"/>
              <a:gd name="adj3" fmla="val 16667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6789" tIns="26789" rIns="26789" bIns="26789" spcCol="38100" anchor="ctr">
            <a:spAutoFit/>
          </a:bodyPr>
          <a:lstStyle/>
          <a:p>
            <a:pPr algn="ctr" defTabSz="308074">
              <a:defRPr/>
            </a:pPr>
            <a:r>
              <a:rPr lang="en-US" sz="1050" kern="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Helvetica Neue"/>
              </a:rPr>
              <a:t>Assigning rank 8 to the server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ED92A00-705C-A740-9DEE-29F1933AF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de-DE" dirty="0"/>
              <a:t>Scheduler: ASSIGN_RANK( rank=8, </a:t>
            </a:r>
            <a:r>
              <a:rPr lang="de-DE" dirty="0" err="1"/>
              <a:t>node</a:t>
            </a:r>
            <a:r>
              <a:rPr lang="de-DE" dirty="0"/>
              <a:t>=</a:t>
            </a:r>
            <a:r>
              <a:rPr lang="de-DE" dirty="0" err="1"/>
              <a:t>server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35594826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7" name="Triangle" descr="Triangle">
            <a:extLst>
              <a:ext uri="{FF2B5EF4-FFF2-40B4-BE49-F238E27FC236}">
                <a16:creationId xmlns:a16="http://schemas.microsoft.com/office/drawing/2014/main" id="{F1594C64-4FF7-7840-A21F-44AB61BF6E2B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552" y="2005013"/>
            <a:ext cx="2984897" cy="2212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78" name="Image" descr="Image">
            <a:extLst>
              <a:ext uri="{FF2B5EF4-FFF2-40B4-BE49-F238E27FC236}">
                <a16:creationId xmlns:a16="http://schemas.microsoft.com/office/drawing/2014/main" id="{77009499-638D-2848-BDA5-D06884B60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591" y="1277541"/>
            <a:ext cx="454819" cy="47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50179" name="1x scheduler (1)">
            <a:extLst>
              <a:ext uri="{FF2B5EF4-FFF2-40B4-BE49-F238E27FC236}">
                <a16:creationId xmlns:a16="http://schemas.microsoft.com/office/drawing/2014/main" id="{9BEFE074-C37A-994C-91A7-749E17545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371" y="1725669"/>
            <a:ext cx="1527261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scheduler (1)</a:t>
            </a:r>
          </a:p>
        </p:txBody>
      </p:sp>
      <p:sp>
        <p:nvSpPr>
          <p:cNvPr id="50180" name="1x worker (?)">
            <a:extLst>
              <a:ext uri="{FF2B5EF4-FFF2-40B4-BE49-F238E27FC236}">
                <a16:creationId xmlns:a16="http://schemas.microsoft.com/office/drawing/2014/main" id="{4B0C811E-5D3E-734D-8726-734ED64A3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6809" y="4541199"/>
            <a:ext cx="1245133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worker (?)</a:t>
            </a:r>
          </a:p>
        </p:txBody>
      </p:sp>
      <p:sp>
        <p:nvSpPr>
          <p:cNvPr id="50181" name="1x server (?)">
            <a:extLst>
              <a:ext uri="{FF2B5EF4-FFF2-40B4-BE49-F238E27FC236}">
                <a16:creationId xmlns:a16="http://schemas.microsoft.com/office/drawing/2014/main" id="{490DFACC-D117-1E49-B9CD-2AA8C7B8FD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0193" y="4541199"/>
            <a:ext cx="1163380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server (?)</a:t>
            </a:r>
          </a:p>
        </p:txBody>
      </p:sp>
      <p:pic>
        <p:nvPicPr>
          <p:cNvPr id="50182" name="Image" descr="Image">
            <a:extLst>
              <a:ext uri="{FF2B5EF4-FFF2-40B4-BE49-F238E27FC236}">
                <a16:creationId xmlns:a16="http://schemas.microsoft.com/office/drawing/2014/main" id="{771680B1-8A9F-554C-9433-7108310C8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474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0183" name="Image" descr="Image">
            <a:extLst>
              <a:ext uri="{FF2B5EF4-FFF2-40B4-BE49-F238E27FC236}">
                <a16:creationId xmlns:a16="http://schemas.microsoft.com/office/drawing/2014/main" id="{25BEA7B3-C739-AA4F-B39A-BD5A39281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966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14" name="Rounded Rectangular Callout 13">
            <a:extLst>
              <a:ext uri="{FF2B5EF4-FFF2-40B4-BE49-F238E27FC236}">
                <a16:creationId xmlns:a16="http://schemas.microsoft.com/office/drawing/2014/main" id="{A3C40D42-B513-1F42-89E2-53110EC904BF}"/>
              </a:ext>
            </a:extLst>
          </p:cNvPr>
          <p:cNvSpPr/>
          <p:nvPr/>
        </p:nvSpPr>
        <p:spPr>
          <a:xfrm>
            <a:off x="1380530" y="1396940"/>
            <a:ext cx="2590800" cy="238629"/>
          </a:xfrm>
          <a:prstGeom prst="wedgeRoundRectCallout">
            <a:avLst>
              <a:gd name="adj1" fmla="val 62991"/>
              <a:gd name="adj2" fmla="val 2630"/>
              <a:gd name="adj3" fmla="val 16667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6789" tIns="26789" rIns="26789" bIns="26789" spcCol="38100" anchor="ctr">
            <a:spAutoFit/>
          </a:bodyPr>
          <a:lstStyle/>
          <a:p>
            <a:pPr algn="ctr" defTabSz="308074">
              <a:defRPr/>
            </a:pPr>
            <a:r>
              <a:rPr lang="en-US" sz="1050" kern="0" dirty="0">
                <a:latin typeface="Helvetica Neue"/>
                <a:ea typeface="Helvetica Neue"/>
                <a:cs typeface="Helvetica Neue"/>
                <a:sym typeface="Helvetica Neue"/>
              </a:rPr>
              <a:t>Assigning rank 9 to the </a:t>
            </a:r>
            <a:r>
              <a:rPr lang="en-US" sz="1050" kern="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Helvetica Neue"/>
              </a:rPr>
              <a:t>worker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DAFD261-96EA-E244-B4EF-D3A9F8CF7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de-DE" dirty="0"/>
              <a:t>Scheduler: ASSIGN_RANK( rank=9, </a:t>
            </a:r>
            <a:r>
              <a:rPr lang="de-DE" dirty="0" err="1"/>
              <a:t>node</a:t>
            </a:r>
            <a:r>
              <a:rPr lang="de-DE" dirty="0"/>
              <a:t>=</a:t>
            </a:r>
            <a:r>
              <a:rPr lang="de-DE" dirty="0" err="1"/>
              <a:t>worker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29205423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1" name="Triangle" descr="Triangle">
            <a:extLst>
              <a:ext uri="{FF2B5EF4-FFF2-40B4-BE49-F238E27FC236}">
                <a16:creationId xmlns:a16="http://schemas.microsoft.com/office/drawing/2014/main" id="{8DD04923-5075-C740-8B96-2D0E65E6B99C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552" y="2005013"/>
            <a:ext cx="2984897" cy="2212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2" name="Image" descr="Image">
            <a:extLst>
              <a:ext uri="{FF2B5EF4-FFF2-40B4-BE49-F238E27FC236}">
                <a16:creationId xmlns:a16="http://schemas.microsoft.com/office/drawing/2014/main" id="{CE8CB3FC-F3B9-0148-8765-0DF2E6F83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591" y="1277541"/>
            <a:ext cx="454819" cy="47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51203" name="1x scheduler (1)">
            <a:extLst>
              <a:ext uri="{FF2B5EF4-FFF2-40B4-BE49-F238E27FC236}">
                <a16:creationId xmlns:a16="http://schemas.microsoft.com/office/drawing/2014/main" id="{6C72E8E7-522B-AD4D-A6EB-0044589CA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371" y="1725669"/>
            <a:ext cx="1527261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scheduler (1)</a:t>
            </a:r>
          </a:p>
        </p:txBody>
      </p:sp>
      <p:sp>
        <p:nvSpPr>
          <p:cNvPr id="51204" name="1x worker (?)">
            <a:extLst>
              <a:ext uri="{FF2B5EF4-FFF2-40B4-BE49-F238E27FC236}">
                <a16:creationId xmlns:a16="http://schemas.microsoft.com/office/drawing/2014/main" id="{100F2E9D-35BC-A447-92BE-B01963D20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6809" y="4541199"/>
            <a:ext cx="1245133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worker (?)</a:t>
            </a:r>
          </a:p>
        </p:txBody>
      </p:sp>
      <p:sp>
        <p:nvSpPr>
          <p:cNvPr id="51205" name="1x server (?)">
            <a:extLst>
              <a:ext uri="{FF2B5EF4-FFF2-40B4-BE49-F238E27FC236}">
                <a16:creationId xmlns:a16="http://schemas.microsoft.com/office/drawing/2014/main" id="{D289D621-E5DE-234D-9AC7-E3F220AADC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0193" y="4541199"/>
            <a:ext cx="1163380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server (?)</a:t>
            </a:r>
          </a:p>
        </p:txBody>
      </p:sp>
      <p:pic>
        <p:nvPicPr>
          <p:cNvPr id="51206" name="Image" descr="Image">
            <a:extLst>
              <a:ext uri="{FF2B5EF4-FFF2-40B4-BE49-F238E27FC236}">
                <a16:creationId xmlns:a16="http://schemas.microsoft.com/office/drawing/2014/main" id="{B8E03A84-2E0E-A845-A1D4-8A345A464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474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1207" name="Image" descr="Image">
            <a:extLst>
              <a:ext uri="{FF2B5EF4-FFF2-40B4-BE49-F238E27FC236}">
                <a16:creationId xmlns:a16="http://schemas.microsoft.com/office/drawing/2014/main" id="{445C9605-8F67-B244-B3E6-369B55C26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966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1209" name="Line" descr="Line">
            <a:extLst>
              <a:ext uri="{FF2B5EF4-FFF2-40B4-BE49-F238E27FC236}">
                <a16:creationId xmlns:a16="http://schemas.microsoft.com/office/drawing/2014/main" id="{5521A06A-644E-974E-93FC-2E57E66A06AB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06367">
            <a:off x="2514898" y="2975075"/>
            <a:ext cx="2668786" cy="230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FCAA22BD-6222-2846-9404-9A8FF697DFA5}"/>
              </a:ext>
            </a:extLst>
          </p:cNvPr>
          <p:cNvSpPr/>
          <p:nvPr/>
        </p:nvSpPr>
        <p:spPr>
          <a:xfrm>
            <a:off x="1380530" y="1307554"/>
            <a:ext cx="2590800" cy="417401"/>
          </a:xfrm>
          <a:prstGeom prst="wedgeRoundRectCallout">
            <a:avLst>
              <a:gd name="adj1" fmla="val 62991"/>
              <a:gd name="adj2" fmla="val 2630"/>
              <a:gd name="adj3" fmla="val 16667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6789" tIns="26789" rIns="26789" bIns="26789" spcCol="38100" anchor="ctr">
            <a:spAutoFit/>
          </a:bodyPr>
          <a:lstStyle/>
          <a:p>
            <a:pPr algn="ctr" defTabSz="308074">
              <a:defRPr/>
            </a:pPr>
            <a:r>
              <a:rPr lang="en-US" sz="1050" kern="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Helvetica Neue"/>
              </a:rPr>
              <a:t>Hey, worker, you are now part of the cluster with rank 9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8CAB68F-3C7A-4D42-87E1-A53016D73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de-DE" dirty="0"/>
              <a:t>Scheduler: ADD_NODE( rank=9, </a:t>
            </a:r>
            <a:r>
              <a:rPr lang="de-DE" dirty="0" err="1"/>
              <a:t>node</a:t>
            </a:r>
            <a:r>
              <a:rPr lang="de-DE" dirty="0"/>
              <a:t>=</a:t>
            </a:r>
            <a:r>
              <a:rPr lang="de-DE" dirty="0" err="1"/>
              <a:t>worker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5170313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5" name="Triangle" descr="Triangle">
            <a:extLst>
              <a:ext uri="{FF2B5EF4-FFF2-40B4-BE49-F238E27FC236}">
                <a16:creationId xmlns:a16="http://schemas.microsoft.com/office/drawing/2014/main" id="{F1748765-A180-6D4D-89CB-AEC4D394DC57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552" y="2034183"/>
            <a:ext cx="2984897" cy="2212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6" name="Image" descr="Image">
            <a:extLst>
              <a:ext uri="{FF2B5EF4-FFF2-40B4-BE49-F238E27FC236}">
                <a16:creationId xmlns:a16="http://schemas.microsoft.com/office/drawing/2014/main" id="{3ACB2C88-D521-1941-9E7E-527269828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591" y="1277541"/>
            <a:ext cx="454819" cy="47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52227" name="1x scheduler (1)">
            <a:extLst>
              <a:ext uri="{FF2B5EF4-FFF2-40B4-BE49-F238E27FC236}">
                <a16:creationId xmlns:a16="http://schemas.microsoft.com/office/drawing/2014/main" id="{768923B0-4BBB-7043-A626-2BA2BD2177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371" y="1725669"/>
            <a:ext cx="1527261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scheduler (1)</a:t>
            </a:r>
          </a:p>
        </p:txBody>
      </p:sp>
      <p:sp>
        <p:nvSpPr>
          <p:cNvPr id="52228" name="1x worker (?)">
            <a:extLst>
              <a:ext uri="{FF2B5EF4-FFF2-40B4-BE49-F238E27FC236}">
                <a16:creationId xmlns:a16="http://schemas.microsoft.com/office/drawing/2014/main" id="{8A2604EA-915A-5E49-9C5E-F4A3FD729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6809" y="4541199"/>
            <a:ext cx="1245133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worker (?)</a:t>
            </a:r>
          </a:p>
        </p:txBody>
      </p:sp>
      <p:sp>
        <p:nvSpPr>
          <p:cNvPr id="52229" name="1x server (?)">
            <a:extLst>
              <a:ext uri="{FF2B5EF4-FFF2-40B4-BE49-F238E27FC236}">
                <a16:creationId xmlns:a16="http://schemas.microsoft.com/office/drawing/2014/main" id="{6EB78AA4-8925-B345-9E59-F21C85AE1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0193" y="4541199"/>
            <a:ext cx="1163380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server (?)</a:t>
            </a:r>
          </a:p>
        </p:txBody>
      </p:sp>
      <p:pic>
        <p:nvPicPr>
          <p:cNvPr id="52230" name="Image" descr="Image">
            <a:extLst>
              <a:ext uri="{FF2B5EF4-FFF2-40B4-BE49-F238E27FC236}">
                <a16:creationId xmlns:a16="http://schemas.microsoft.com/office/drawing/2014/main" id="{E8D289B7-B676-0A4F-B172-97A5FCC6F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474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2231" name="Image" descr="Image">
            <a:extLst>
              <a:ext uri="{FF2B5EF4-FFF2-40B4-BE49-F238E27FC236}">
                <a16:creationId xmlns:a16="http://schemas.microsoft.com/office/drawing/2014/main" id="{3ECEF5B3-D7F7-E442-BFC3-DB99AEA13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966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2234" name="Line" descr="Line">
            <a:extLst>
              <a:ext uri="{FF2B5EF4-FFF2-40B4-BE49-F238E27FC236}">
                <a16:creationId xmlns:a16="http://schemas.microsoft.com/office/drawing/2014/main" id="{4AADDF81-26D8-6D4C-8CE7-65917C59034A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192692">
            <a:off x="3946624" y="2994125"/>
            <a:ext cx="2715220" cy="230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ounded Rectangular Callout 15">
            <a:extLst>
              <a:ext uri="{FF2B5EF4-FFF2-40B4-BE49-F238E27FC236}">
                <a16:creationId xmlns:a16="http://schemas.microsoft.com/office/drawing/2014/main" id="{B60728E9-3912-D540-9FBF-091AB38A1F72}"/>
              </a:ext>
            </a:extLst>
          </p:cNvPr>
          <p:cNvSpPr/>
          <p:nvPr/>
        </p:nvSpPr>
        <p:spPr>
          <a:xfrm>
            <a:off x="5069214" y="1361917"/>
            <a:ext cx="2590800" cy="417401"/>
          </a:xfrm>
          <a:prstGeom prst="wedgeRoundRectCallout">
            <a:avLst>
              <a:gd name="adj1" fmla="val -61519"/>
              <a:gd name="adj2" fmla="val -27796"/>
              <a:gd name="adj3" fmla="val 16667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6789" tIns="26789" rIns="26789" bIns="26789" spcCol="38100" anchor="ctr">
            <a:spAutoFit/>
          </a:bodyPr>
          <a:lstStyle/>
          <a:p>
            <a:pPr algn="ctr" defTabSz="308074">
              <a:defRPr/>
            </a:pPr>
            <a:r>
              <a:rPr lang="en-US" sz="1050" kern="0" dirty="0">
                <a:latin typeface="Helvetica Neue"/>
                <a:ea typeface="Helvetica Neue"/>
                <a:cs typeface="Helvetica Neue"/>
                <a:sym typeface="Helvetica Neue"/>
              </a:rPr>
              <a:t>Hey, server, you are now part of the cluster with rank 8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63B3DDF-0C73-644C-A6A4-723AFAF87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de-DE" dirty="0"/>
              <a:t>Scheduler: ADD_NODE( rank=8, </a:t>
            </a:r>
            <a:r>
              <a:rPr lang="de-DE" dirty="0" err="1"/>
              <a:t>node</a:t>
            </a:r>
            <a:r>
              <a:rPr lang="de-DE" dirty="0"/>
              <a:t>=</a:t>
            </a:r>
            <a:r>
              <a:rPr lang="de-DE" dirty="0" err="1"/>
              <a:t>server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25419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49" name="Triangle" descr="Triangle">
            <a:extLst>
              <a:ext uri="{FF2B5EF4-FFF2-40B4-BE49-F238E27FC236}">
                <a16:creationId xmlns:a16="http://schemas.microsoft.com/office/drawing/2014/main" id="{73C5BED3-2968-4242-9214-34C4921565DE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552" y="2005013"/>
            <a:ext cx="2984897" cy="2212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0" name="Image" descr="Image">
            <a:extLst>
              <a:ext uri="{FF2B5EF4-FFF2-40B4-BE49-F238E27FC236}">
                <a16:creationId xmlns:a16="http://schemas.microsoft.com/office/drawing/2014/main" id="{069D10B8-AF74-A949-B38F-E98723B0D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591" y="1277541"/>
            <a:ext cx="454819" cy="47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53251" name="1x scheduler (1)">
            <a:extLst>
              <a:ext uri="{FF2B5EF4-FFF2-40B4-BE49-F238E27FC236}">
                <a16:creationId xmlns:a16="http://schemas.microsoft.com/office/drawing/2014/main" id="{BAEB01DC-7AB7-764F-87BA-86D8DF68AF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371" y="1725669"/>
            <a:ext cx="1527261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</a:t>
            </a:r>
            <a:r>
              <a:rPr lang="de-DE" altLang="de-DE" sz="16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scheduler</a:t>
            </a:r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(1)</a:t>
            </a:r>
          </a:p>
        </p:txBody>
      </p:sp>
      <p:sp>
        <p:nvSpPr>
          <p:cNvPr id="53252" name="1x worker (?)">
            <a:extLst>
              <a:ext uri="{FF2B5EF4-FFF2-40B4-BE49-F238E27FC236}">
                <a16:creationId xmlns:a16="http://schemas.microsoft.com/office/drawing/2014/main" id="{5DF2DE80-2AD7-034F-A885-ED8E165B4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6809" y="4541199"/>
            <a:ext cx="1245133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worker (?)</a:t>
            </a:r>
          </a:p>
        </p:txBody>
      </p:sp>
      <p:sp>
        <p:nvSpPr>
          <p:cNvPr id="53253" name="1x server (?)">
            <a:extLst>
              <a:ext uri="{FF2B5EF4-FFF2-40B4-BE49-F238E27FC236}">
                <a16:creationId xmlns:a16="http://schemas.microsoft.com/office/drawing/2014/main" id="{4A3BA6E8-D37F-2045-8BA7-B78BFBEDC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0193" y="4541199"/>
            <a:ext cx="1163380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server (?)</a:t>
            </a:r>
          </a:p>
        </p:txBody>
      </p:sp>
      <p:pic>
        <p:nvPicPr>
          <p:cNvPr id="53254" name="Image" descr="Image">
            <a:extLst>
              <a:ext uri="{FF2B5EF4-FFF2-40B4-BE49-F238E27FC236}">
                <a16:creationId xmlns:a16="http://schemas.microsoft.com/office/drawing/2014/main" id="{3F47DCE0-76C6-3D42-871F-0896AAE01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474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3255" name="Image" descr="Image">
            <a:extLst>
              <a:ext uri="{FF2B5EF4-FFF2-40B4-BE49-F238E27FC236}">
                <a16:creationId xmlns:a16="http://schemas.microsoft.com/office/drawing/2014/main" id="{A1DF5338-CF91-9242-8916-9CB3480EC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966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3258" name="Line" descr="Line">
            <a:extLst>
              <a:ext uri="{FF2B5EF4-FFF2-40B4-BE49-F238E27FC236}">
                <a16:creationId xmlns:a16="http://schemas.microsoft.com/office/drawing/2014/main" id="{BACAB222-040C-4B4D-BD0C-0FC14E4EADE9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214112">
            <a:off x="4211836" y="2524125"/>
            <a:ext cx="1463278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9" name="Line" descr="Line">
            <a:extLst>
              <a:ext uri="{FF2B5EF4-FFF2-40B4-BE49-F238E27FC236}">
                <a16:creationId xmlns:a16="http://schemas.microsoft.com/office/drawing/2014/main" id="{C184EEB3-673A-C149-A3D5-E6FA2AF1243C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95419">
            <a:off x="3461742" y="2524125"/>
            <a:ext cx="1465659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2BD39895-F5E2-5F41-8789-DE34F1FFA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de-DE" dirty="0"/>
              <a:t>Scheduler: CONNECTED( 1 </a:t>
            </a:r>
            <a:r>
              <a:rPr lang="de-DE" dirty="0" err="1"/>
              <a:t>worker</a:t>
            </a:r>
            <a:r>
              <a:rPr lang="de-DE" dirty="0"/>
              <a:t>, 1 </a:t>
            </a:r>
            <a:r>
              <a:rPr lang="de-DE" dirty="0" err="1"/>
              <a:t>server</a:t>
            </a:r>
            <a:r>
              <a:rPr lang="de-DE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264695550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3" name="Triangle" descr="Triangle">
            <a:extLst>
              <a:ext uri="{FF2B5EF4-FFF2-40B4-BE49-F238E27FC236}">
                <a16:creationId xmlns:a16="http://schemas.microsoft.com/office/drawing/2014/main" id="{4279AACD-A869-064F-9FB6-28B3A1EB592C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552" y="2005013"/>
            <a:ext cx="2984897" cy="2212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4" name="Image" descr="Image">
            <a:extLst>
              <a:ext uri="{FF2B5EF4-FFF2-40B4-BE49-F238E27FC236}">
                <a16:creationId xmlns:a16="http://schemas.microsoft.com/office/drawing/2014/main" id="{27F6B409-19E4-DC42-A046-E46718FC8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591" y="1277541"/>
            <a:ext cx="454819" cy="47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54275" name="1x scheduler (1)">
            <a:extLst>
              <a:ext uri="{FF2B5EF4-FFF2-40B4-BE49-F238E27FC236}">
                <a16:creationId xmlns:a16="http://schemas.microsoft.com/office/drawing/2014/main" id="{A6F79EDF-F686-254D-BB81-47C2E28C0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371" y="1725669"/>
            <a:ext cx="1527261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scheduler (1)</a:t>
            </a:r>
          </a:p>
        </p:txBody>
      </p:sp>
      <p:sp>
        <p:nvSpPr>
          <p:cNvPr id="54276" name="1x worker (?)">
            <a:extLst>
              <a:ext uri="{FF2B5EF4-FFF2-40B4-BE49-F238E27FC236}">
                <a16:creationId xmlns:a16="http://schemas.microsoft.com/office/drawing/2014/main" id="{F0BD20E1-F463-6D4B-BF79-5875B868A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6809" y="4541199"/>
            <a:ext cx="1245133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worker (?)</a:t>
            </a:r>
          </a:p>
        </p:txBody>
      </p:sp>
      <p:sp>
        <p:nvSpPr>
          <p:cNvPr id="54277" name="1x server (8)">
            <a:extLst>
              <a:ext uri="{FF2B5EF4-FFF2-40B4-BE49-F238E27FC236}">
                <a16:creationId xmlns:a16="http://schemas.microsoft.com/office/drawing/2014/main" id="{A9B4F0D9-A422-174E-A128-03C9021F02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4163" y="4541199"/>
            <a:ext cx="1195440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server (8)</a:t>
            </a:r>
          </a:p>
        </p:txBody>
      </p:sp>
      <p:pic>
        <p:nvPicPr>
          <p:cNvPr id="54278" name="Image" descr="Image">
            <a:extLst>
              <a:ext uri="{FF2B5EF4-FFF2-40B4-BE49-F238E27FC236}">
                <a16:creationId xmlns:a16="http://schemas.microsoft.com/office/drawing/2014/main" id="{9FA4B94F-8817-5C43-BE01-136291D37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474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4279" name="Image" descr="Image">
            <a:extLst>
              <a:ext uri="{FF2B5EF4-FFF2-40B4-BE49-F238E27FC236}">
                <a16:creationId xmlns:a16="http://schemas.microsoft.com/office/drawing/2014/main" id="{51B1098A-6E85-D343-BAA3-EDB5E11CA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966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4280" name="Line" descr="Line">
            <a:extLst>
              <a:ext uri="{FF2B5EF4-FFF2-40B4-BE49-F238E27FC236}">
                <a16:creationId xmlns:a16="http://schemas.microsoft.com/office/drawing/2014/main" id="{83D6AAD6-4379-3344-A65C-F8252894245E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196591">
            <a:off x="3923705" y="3063479"/>
            <a:ext cx="2758678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1" name="Line" descr="Line">
            <a:extLst>
              <a:ext uri="{FF2B5EF4-FFF2-40B4-BE49-F238E27FC236}">
                <a16:creationId xmlns:a16="http://schemas.microsoft.com/office/drawing/2014/main" id="{1532CD6A-F618-9643-ABE2-01EE4CAE9C1C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95419">
            <a:off x="3461742" y="2524125"/>
            <a:ext cx="1465659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4" name="Line" descr="Line">
            <a:extLst>
              <a:ext uri="{FF2B5EF4-FFF2-40B4-BE49-F238E27FC236}">
                <a16:creationId xmlns:a16="http://schemas.microsoft.com/office/drawing/2014/main" id="{8DFB9791-3208-C743-A5C8-5B69D7CEDC99}"/>
              </a:ext>
            </a:extLst>
          </p:cNvPr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087" y="4145161"/>
            <a:ext cx="1585913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ounded Rectangular Callout 16">
            <a:extLst>
              <a:ext uri="{FF2B5EF4-FFF2-40B4-BE49-F238E27FC236}">
                <a16:creationId xmlns:a16="http://schemas.microsoft.com/office/drawing/2014/main" id="{E5DD01DE-540C-7447-94EA-C62521ABAF19}"/>
              </a:ext>
            </a:extLst>
          </p:cNvPr>
          <p:cNvSpPr/>
          <p:nvPr/>
        </p:nvSpPr>
        <p:spPr>
          <a:xfrm>
            <a:off x="6156514" y="3562680"/>
            <a:ext cx="2590800" cy="238629"/>
          </a:xfrm>
          <a:prstGeom prst="wedgeRoundRectCallout">
            <a:avLst>
              <a:gd name="adj1" fmla="val -36519"/>
              <a:gd name="adj2" fmla="val 134929"/>
              <a:gd name="adj3" fmla="val 16667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6789" tIns="26789" rIns="26789" bIns="26789" spcCol="38100" anchor="ctr">
            <a:spAutoFit/>
          </a:bodyPr>
          <a:lstStyle/>
          <a:p>
            <a:pPr algn="ctr" defTabSz="308074">
              <a:defRPr/>
            </a:pPr>
            <a:r>
              <a:rPr lang="en-US" sz="1050" kern="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Helvetica Neue"/>
              </a:rPr>
              <a:t>Finally I’m connected and have rank 8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7F9FD6C3-3E64-4E46-90A0-C2C6E297E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de-DE" dirty="0"/>
              <a:t>Server: CONNECTED( 1 </a:t>
            </a:r>
            <a:r>
              <a:rPr lang="de-DE" dirty="0" err="1"/>
              <a:t>scheduler</a:t>
            </a:r>
            <a:r>
              <a:rPr lang="de-DE" dirty="0"/>
              <a:t>, 1 </a:t>
            </a:r>
            <a:r>
              <a:rPr lang="de-DE" dirty="0" err="1"/>
              <a:t>worker</a:t>
            </a:r>
            <a:r>
              <a:rPr lang="de-DE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096962666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7" name="Triangle" descr="Triangle">
            <a:extLst>
              <a:ext uri="{FF2B5EF4-FFF2-40B4-BE49-F238E27FC236}">
                <a16:creationId xmlns:a16="http://schemas.microsoft.com/office/drawing/2014/main" id="{83653FB7-BD8F-F44B-8BFF-A5C3F4FEF3A2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974" y="1953816"/>
            <a:ext cx="3092053" cy="2291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298" name="Image" descr="Image">
            <a:extLst>
              <a:ext uri="{FF2B5EF4-FFF2-40B4-BE49-F238E27FC236}">
                <a16:creationId xmlns:a16="http://schemas.microsoft.com/office/drawing/2014/main" id="{AC057B45-F311-DB41-85EE-CBD6C31EC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591" y="1277541"/>
            <a:ext cx="454819" cy="47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55299" name="1x scheduler (1)">
            <a:extLst>
              <a:ext uri="{FF2B5EF4-FFF2-40B4-BE49-F238E27FC236}">
                <a16:creationId xmlns:a16="http://schemas.microsoft.com/office/drawing/2014/main" id="{3A4BFBF2-2038-B246-81B3-67962E1FE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371" y="1725669"/>
            <a:ext cx="1527261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scheduler (1)</a:t>
            </a:r>
          </a:p>
        </p:txBody>
      </p:sp>
      <p:sp>
        <p:nvSpPr>
          <p:cNvPr id="55300" name="1x worker (9)">
            <a:extLst>
              <a:ext uri="{FF2B5EF4-FFF2-40B4-BE49-F238E27FC236}">
                <a16:creationId xmlns:a16="http://schemas.microsoft.com/office/drawing/2014/main" id="{E7F6465F-3A23-E14D-B67F-02D9FE8CAC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0779" y="4541199"/>
            <a:ext cx="1277193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worker (9)</a:t>
            </a:r>
          </a:p>
        </p:txBody>
      </p:sp>
      <p:sp>
        <p:nvSpPr>
          <p:cNvPr id="55301" name="1x server (8)">
            <a:extLst>
              <a:ext uri="{FF2B5EF4-FFF2-40B4-BE49-F238E27FC236}">
                <a16:creationId xmlns:a16="http://schemas.microsoft.com/office/drawing/2014/main" id="{58E41AD3-49CD-6744-BF92-EC2A0B78C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4163" y="4541199"/>
            <a:ext cx="1195440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server (8)</a:t>
            </a:r>
          </a:p>
        </p:txBody>
      </p:sp>
      <p:pic>
        <p:nvPicPr>
          <p:cNvPr id="55302" name="Image" descr="Image">
            <a:extLst>
              <a:ext uri="{FF2B5EF4-FFF2-40B4-BE49-F238E27FC236}">
                <a16:creationId xmlns:a16="http://schemas.microsoft.com/office/drawing/2014/main" id="{3D440C8E-7C3F-7D4F-BB73-C52D4D289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474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5303" name="Image" descr="Image">
            <a:extLst>
              <a:ext uri="{FF2B5EF4-FFF2-40B4-BE49-F238E27FC236}">
                <a16:creationId xmlns:a16="http://schemas.microsoft.com/office/drawing/2014/main" id="{904FE591-C97A-D443-AA2B-05726AC21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966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14" name="Rounded Rectangular Callout 13">
            <a:extLst>
              <a:ext uri="{FF2B5EF4-FFF2-40B4-BE49-F238E27FC236}">
                <a16:creationId xmlns:a16="http://schemas.microsoft.com/office/drawing/2014/main" id="{34B07B65-FCBD-4C4B-8528-4C9CBD8E02AC}"/>
              </a:ext>
            </a:extLst>
          </p:cNvPr>
          <p:cNvSpPr/>
          <p:nvPr/>
        </p:nvSpPr>
        <p:spPr>
          <a:xfrm>
            <a:off x="539620" y="3584425"/>
            <a:ext cx="2590800" cy="238629"/>
          </a:xfrm>
          <a:prstGeom prst="wedgeRoundRectCallout">
            <a:avLst>
              <a:gd name="adj1" fmla="val 26716"/>
              <a:gd name="adj2" fmla="val 119716"/>
              <a:gd name="adj3" fmla="val 16667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6789" tIns="26789" rIns="26789" bIns="26789" spcCol="38100" anchor="ctr">
            <a:spAutoFit/>
          </a:bodyPr>
          <a:lstStyle/>
          <a:p>
            <a:pPr algn="ctr" defTabSz="308074">
              <a:defRPr/>
            </a:pPr>
            <a:r>
              <a:rPr lang="en-US" sz="1050" kern="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Helvetica Neue"/>
              </a:rPr>
              <a:t>Finally I’m connected and have rank 9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094C154-2045-8840-9836-505263A3C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de-DE" dirty="0"/>
              <a:t>Worker: CONNECTED( 1 </a:t>
            </a:r>
            <a:r>
              <a:rPr lang="de-DE" dirty="0" err="1"/>
              <a:t>scheduler</a:t>
            </a:r>
            <a:r>
              <a:rPr lang="de-DE" dirty="0"/>
              <a:t>, 1 </a:t>
            </a:r>
            <a:r>
              <a:rPr lang="de-DE" dirty="0" err="1"/>
              <a:t>server</a:t>
            </a:r>
            <a:r>
              <a:rPr lang="de-DE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9702185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F7DD2-E2D9-A346-AE5B-D71DE9DF9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endParaRPr lang="de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B2795F-AA1E-B645-9AED-44A0210578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67000" y="1009650"/>
            <a:ext cx="3552825" cy="3552825"/>
          </a:xfrm>
        </p:spPr>
      </p:pic>
    </p:spTree>
    <p:extLst>
      <p:ext uri="{BB962C8B-B14F-4D97-AF65-F5344CB8AC3E}">
        <p14:creationId xmlns:p14="http://schemas.microsoft.com/office/powerpoint/2010/main" val="1679308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1" name="Triangle" descr="Triangle">
            <a:extLst>
              <a:ext uri="{FF2B5EF4-FFF2-40B4-BE49-F238E27FC236}">
                <a16:creationId xmlns:a16="http://schemas.microsoft.com/office/drawing/2014/main" id="{5D16C7CA-0FF9-B641-B722-16EA10F2869F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974" y="1953816"/>
            <a:ext cx="3092053" cy="2291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2" name="Image" descr="Image">
            <a:extLst>
              <a:ext uri="{FF2B5EF4-FFF2-40B4-BE49-F238E27FC236}">
                <a16:creationId xmlns:a16="http://schemas.microsoft.com/office/drawing/2014/main" id="{F733E778-9436-C346-B86A-D8C902714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591" y="1277541"/>
            <a:ext cx="454819" cy="47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56323" name="1x scheduler (1)">
            <a:extLst>
              <a:ext uri="{FF2B5EF4-FFF2-40B4-BE49-F238E27FC236}">
                <a16:creationId xmlns:a16="http://schemas.microsoft.com/office/drawing/2014/main" id="{8BDED0E4-9DF9-CA40-B919-4A8692893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371" y="1725669"/>
            <a:ext cx="1527261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</a:t>
            </a:r>
            <a:r>
              <a:rPr lang="de-DE" altLang="de-DE" sz="16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scheduler</a:t>
            </a:r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(1)</a:t>
            </a:r>
          </a:p>
        </p:txBody>
      </p:sp>
      <p:sp>
        <p:nvSpPr>
          <p:cNvPr id="56324" name="1x worker (9)">
            <a:extLst>
              <a:ext uri="{FF2B5EF4-FFF2-40B4-BE49-F238E27FC236}">
                <a16:creationId xmlns:a16="http://schemas.microsoft.com/office/drawing/2014/main" id="{33689E74-7E3D-9F48-9B18-FEF762DC4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0779" y="4541199"/>
            <a:ext cx="1277193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worker (9)</a:t>
            </a:r>
          </a:p>
        </p:txBody>
      </p:sp>
      <p:sp>
        <p:nvSpPr>
          <p:cNvPr id="56325" name="1x server (8)">
            <a:extLst>
              <a:ext uri="{FF2B5EF4-FFF2-40B4-BE49-F238E27FC236}">
                <a16:creationId xmlns:a16="http://schemas.microsoft.com/office/drawing/2014/main" id="{8D3DB5FB-5088-0D45-B042-D2C0893A0D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4163" y="4541199"/>
            <a:ext cx="1195440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server (8)</a:t>
            </a:r>
          </a:p>
        </p:txBody>
      </p:sp>
      <p:pic>
        <p:nvPicPr>
          <p:cNvPr id="56326" name="Image" descr="Image">
            <a:extLst>
              <a:ext uri="{FF2B5EF4-FFF2-40B4-BE49-F238E27FC236}">
                <a16:creationId xmlns:a16="http://schemas.microsoft.com/office/drawing/2014/main" id="{349A3EDF-F9B9-274B-9AB5-E0A4B57F1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474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6327" name="Image" descr="Image">
            <a:extLst>
              <a:ext uri="{FF2B5EF4-FFF2-40B4-BE49-F238E27FC236}">
                <a16:creationId xmlns:a16="http://schemas.microsoft.com/office/drawing/2014/main" id="{934D8610-8EF4-FD48-AE3A-F4D1295C2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966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6332" name="Line" descr="Line">
            <a:extLst>
              <a:ext uri="{FF2B5EF4-FFF2-40B4-BE49-F238E27FC236}">
                <a16:creationId xmlns:a16="http://schemas.microsoft.com/office/drawing/2014/main" id="{16975E74-A539-164F-9DA8-22426161CB9F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06367">
            <a:off x="2514898" y="2974479"/>
            <a:ext cx="2668191" cy="231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33" name="Line" descr="Line">
            <a:extLst>
              <a:ext uri="{FF2B5EF4-FFF2-40B4-BE49-F238E27FC236}">
                <a16:creationId xmlns:a16="http://schemas.microsoft.com/office/drawing/2014/main" id="{59EBEC8D-E58F-B343-8F57-F062E83FB5BF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192692">
            <a:off x="3946029" y="2994125"/>
            <a:ext cx="2715220" cy="230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ounded Rectangular Callout 17">
            <a:extLst>
              <a:ext uri="{FF2B5EF4-FFF2-40B4-BE49-F238E27FC236}">
                <a16:creationId xmlns:a16="http://schemas.microsoft.com/office/drawing/2014/main" id="{E820CACC-0B82-8445-85AE-2375B2EFF89E}"/>
              </a:ext>
            </a:extLst>
          </p:cNvPr>
          <p:cNvSpPr/>
          <p:nvPr/>
        </p:nvSpPr>
        <p:spPr>
          <a:xfrm>
            <a:off x="539620" y="3584425"/>
            <a:ext cx="2590800" cy="238629"/>
          </a:xfrm>
          <a:prstGeom prst="wedgeRoundRectCallout">
            <a:avLst>
              <a:gd name="adj1" fmla="val 26716"/>
              <a:gd name="adj2" fmla="val 119716"/>
              <a:gd name="adj3" fmla="val 16667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6789" tIns="26789" rIns="26789" bIns="26789" spcCol="38100" anchor="ctr">
            <a:spAutoFit/>
          </a:bodyPr>
          <a:lstStyle/>
          <a:p>
            <a:pPr algn="ctr" defTabSz="308074">
              <a:defRPr/>
            </a:pPr>
            <a:r>
              <a:rPr lang="en-US" sz="1050" kern="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Helvetica Neue"/>
              </a:rPr>
              <a:t>I have reached barrier</a:t>
            </a:r>
          </a:p>
        </p:txBody>
      </p:sp>
      <p:sp>
        <p:nvSpPr>
          <p:cNvPr id="19" name="Rounded Rectangular Callout 18">
            <a:extLst>
              <a:ext uri="{FF2B5EF4-FFF2-40B4-BE49-F238E27FC236}">
                <a16:creationId xmlns:a16="http://schemas.microsoft.com/office/drawing/2014/main" id="{8380B182-9CAB-A34E-90FF-91B1E5DA10C0}"/>
              </a:ext>
            </a:extLst>
          </p:cNvPr>
          <p:cNvSpPr/>
          <p:nvPr/>
        </p:nvSpPr>
        <p:spPr>
          <a:xfrm>
            <a:off x="6181685" y="3584424"/>
            <a:ext cx="2590800" cy="238629"/>
          </a:xfrm>
          <a:prstGeom prst="wedgeRoundRectCallout">
            <a:avLst>
              <a:gd name="adj1" fmla="val -37009"/>
              <a:gd name="adj2" fmla="val 119716"/>
              <a:gd name="adj3" fmla="val 16667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6789" tIns="26789" rIns="26789" bIns="26789" spcCol="38100" anchor="ctr">
            <a:spAutoFit/>
          </a:bodyPr>
          <a:lstStyle/>
          <a:p>
            <a:pPr algn="ctr" defTabSz="308074">
              <a:defRPr/>
            </a:pPr>
            <a:r>
              <a:rPr lang="en-US" sz="1050" kern="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Helvetica Neue"/>
              </a:rPr>
              <a:t>I have reached barrier</a:t>
            </a:r>
          </a:p>
        </p:txBody>
      </p:sp>
      <p:sp>
        <p:nvSpPr>
          <p:cNvPr id="20" name="Rounded Rectangular Callout 19">
            <a:extLst>
              <a:ext uri="{FF2B5EF4-FFF2-40B4-BE49-F238E27FC236}">
                <a16:creationId xmlns:a16="http://schemas.microsoft.com/office/drawing/2014/main" id="{F3A7EE34-8D7A-F449-A63E-335D96D0023A}"/>
              </a:ext>
            </a:extLst>
          </p:cNvPr>
          <p:cNvSpPr/>
          <p:nvPr/>
        </p:nvSpPr>
        <p:spPr>
          <a:xfrm>
            <a:off x="4680676" y="961042"/>
            <a:ext cx="2590800" cy="238629"/>
          </a:xfrm>
          <a:prstGeom prst="wedgeRoundRectCallout">
            <a:avLst>
              <a:gd name="adj1" fmla="val -44852"/>
              <a:gd name="adj2" fmla="val 172937"/>
              <a:gd name="adj3" fmla="val 16667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6789" tIns="26789" rIns="26789" bIns="26789" spcCol="38100" anchor="ctr">
            <a:spAutoFit/>
          </a:bodyPr>
          <a:lstStyle/>
          <a:p>
            <a:pPr algn="ctr" defTabSz="308074">
              <a:defRPr/>
            </a:pPr>
            <a:r>
              <a:rPr lang="en-US" sz="1050" kern="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Helvetica Neue"/>
              </a:rPr>
              <a:t>I have reached barrier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77898FC-84B4-814E-8ABF-18C73B1EA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542168" cy="545741"/>
          </a:xfrm>
        </p:spPr>
        <p:txBody>
          <a:bodyPr/>
          <a:lstStyle/>
          <a:p>
            <a:r>
              <a:rPr lang="de-DE" dirty="0"/>
              <a:t>Scheduler, Worker, Server: BARRIER_REACHED( </a:t>
            </a:r>
            <a:r>
              <a:rPr lang="de-DE" dirty="0" err="1"/>
              <a:t>barrier_group</a:t>
            </a:r>
            <a:r>
              <a:rPr lang="de-DE" dirty="0"/>
              <a:t> = 7)</a:t>
            </a:r>
          </a:p>
        </p:txBody>
      </p:sp>
    </p:spTree>
    <p:extLst>
      <p:ext uri="{BB962C8B-B14F-4D97-AF65-F5344CB8AC3E}">
        <p14:creationId xmlns:p14="http://schemas.microsoft.com/office/powerpoint/2010/main" val="2388350598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5" name="Triangle" descr="Triangle">
            <a:extLst>
              <a:ext uri="{FF2B5EF4-FFF2-40B4-BE49-F238E27FC236}">
                <a16:creationId xmlns:a16="http://schemas.microsoft.com/office/drawing/2014/main" id="{60C3D4A2-CC36-1E41-A82D-02740D8D3D0B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974" y="1953816"/>
            <a:ext cx="3092053" cy="2291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6" name="Image" descr="Image">
            <a:extLst>
              <a:ext uri="{FF2B5EF4-FFF2-40B4-BE49-F238E27FC236}">
                <a16:creationId xmlns:a16="http://schemas.microsoft.com/office/drawing/2014/main" id="{8A827E01-AD30-F540-B47D-B683D7CCE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591" y="1277541"/>
            <a:ext cx="454819" cy="47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57347" name="1x scheduler (1)">
            <a:extLst>
              <a:ext uri="{FF2B5EF4-FFF2-40B4-BE49-F238E27FC236}">
                <a16:creationId xmlns:a16="http://schemas.microsoft.com/office/drawing/2014/main" id="{AE4C0DD6-2760-C449-950C-EACF6D4E7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371" y="1725669"/>
            <a:ext cx="1527261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scheduler (1)</a:t>
            </a:r>
          </a:p>
        </p:txBody>
      </p:sp>
      <p:sp>
        <p:nvSpPr>
          <p:cNvPr id="57348" name="1x worker (9)">
            <a:extLst>
              <a:ext uri="{FF2B5EF4-FFF2-40B4-BE49-F238E27FC236}">
                <a16:creationId xmlns:a16="http://schemas.microsoft.com/office/drawing/2014/main" id="{862A892C-DFB2-F245-A383-411AF1020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0779" y="4541199"/>
            <a:ext cx="1277193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worker (9)</a:t>
            </a:r>
          </a:p>
        </p:txBody>
      </p:sp>
      <p:sp>
        <p:nvSpPr>
          <p:cNvPr id="57349" name="1x server (8)">
            <a:extLst>
              <a:ext uri="{FF2B5EF4-FFF2-40B4-BE49-F238E27FC236}">
                <a16:creationId xmlns:a16="http://schemas.microsoft.com/office/drawing/2014/main" id="{E1D0E08E-C19F-B64A-8700-F75FD6836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4163" y="4541199"/>
            <a:ext cx="1195440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server (8)</a:t>
            </a:r>
          </a:p>
        </p:txBody>
      </p:sp>
      <p:pic>
        <p:nvPicPr>
          <p:cNvPr id="57350" name="Image" descr="Image">
            <a:extLst>
              <a:ext uri="{FF2B5EF4-FFF2-40B4-BE49-F238E27FC236}">
                <a16:creationId xmlns:a16="http://schemas.microsoft.com/office/drawing/2014/main" id="{9E99C7C3-E565-6E42-9088-EA9492DFA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474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7351" name="Image" descr="Image">
            <a:extLst>
              <a:ext uri="{FF2B5EF4-FFF2-40B4-BE49-F238E27FC236}">
                <a16:creationId xmlns:a16="http://schemas.microsoft.com/office/drawing/2014/main" id="{02D3DE32-7C4A-2A44-B815-0A8EF6A5C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966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7352" name="Line" descr="Line">
            <a:extLst>
              <a:ext uri="{FF2B5EF4-FFF2-40B4-BE49-F238E27FC236}">
                <a16:creationId xmlns:a16="http://schemas.microsoft.com/office/drawing/2014/main" id="{F6A1A559-E067-AB4C-B60A-7488E260C50D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06367">
            <a:off x="2514898" y="2974479"/>
            <a:ext cx="2668191" cy="231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3" name="Line" descr="Line">
            <a:extLst>
              <a:ext uri="{FF2B5EF4-FFF2-40B4-BE49-F238E27FC236}">
                <a16:creationId xmlns:a16="http://schemas.microsoft.com/office/drawing/2014/main" id="{981F176E-3F80-B843-B2A0-1AC7CD4243FF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192692">
            <a:off x="3946029" y="2994125"/>
            <a:ext cx="2715220" cy="230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ounded Rectangular Callout 13">
            <a:extLst>
              <a:ext uri="{FF2B5EF4-FFF2-40B4-BE49-F238E27FC236}">
                <a16:creationId xmlns:a16="http://schemas.microsoft.com/office/drawing/2014/main" id="{9BA449FA-32FA-974F-B005-DAEA09EAFAEF}"/>
              </a:ext>
            </a:extLst>
          </p:cNvPr>
          <p:cNvSpPr/>
          <p:nvPr/>
        </p:nvSpPr>
        <p:spPr>
          <a:xfrm>
            <a:off x="4968994" y="1153488"/>
            <a:ext cx="2590800" cy="417401"/>
          </a:xfrm>
          <a:prstGeom prst="wedgeRoundRectCallout">
            <a:avLst>
              <a:gd name="adj1" fmla="val -56617"/>
              <a:gd name="adj2" fmla="val 26890"/>
              <a:gd name="adj3" fmla="val 16667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6789" tIns="26789" rIns="26789" bIns="26789" spcCol="38100" anchor="ctr">
            <a:spAutoFit/>
          </a:bodyPr>
          <a:lstStyle/>
          <a:p>
            <a:pPr algn="ctr" defTabSz="308074">
              <a:defRPr/>
            </a:pPr>
            <a:r>
              <a:rPr lang="en-US" sz="1050" kern="0" dirty="0">
                <a:latin typeface="Helvetica Neue"/>
                <a:ea typeface="Helvetica Neue"/>
                <a:cs typeface="Helvetica Neue"/>
                <a:sym typeface="Helvetica Neue"/>
              </a:rPr>
              <a:t>3 nodes have reached barrier, looks like all gang is here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1F90D53-5EEE-3B49-A8B2-A7126B9EC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de-DE" dirty="0"/>
              <a:t>Scheduler: BARRIER_COUNT( </a:t>
            </a:r>
            <a:r>
              <a:rPr lang="de-DE" dirty="0" err="1"/>
              <a:t>barrier_group</a:t>
            </a:r>
            <a:r>
              <a:rPr lang="de-DE" dirty="0"/>
              <a:t> = 7 ) = 3</a:t>
            </a:r>
          </a:p>
        </p:txBody>
      </p:sp>
    </p:spTree>
    <p:extLst>
      <p:ext uri="{BB962C8B-B14F-4D97-AF65-F5344CB8AC3E}">
        <p14:creationId xmlns:p14="http://schemas.microsoft.com/office/powerpoint/2010/main" val="1029688906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69" name="Triangle" descr="Triangle">
            <a:extLst>
              <a:ext uri="{FF2B5EF4-FFF2-40B4-BE49-F238E27FC236}">
                <a16:creationId xmlns:a16="http://schemas.microsoft.com/office/drawing/2014/main" id="{2FBE2429-CF76-C842-9E70-F0528E4D96B4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974" y="1953816"/>
            <a:ext cx="3092053" cy="2291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0" name="Image" descr="Image">
            <a:extLst>
              <a:ext uri="{FF2B5EF4-FFF2-40B4-BE49-F238E27FC236}">
                <a16:creationId xmlns:a16="http://schemas.microsoft.com/office/drawing/2014/main" id="{1886A10B-5817-5240-8645-0F2CC4B78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591" y="1277541"/>
            <a:ext cx="454819" cy="47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58371" name="1x scheduler (1)">
            <a:extLst>
              <a:ext uri="{FF2B5EF4-FFF2-40B4-BE49-F238E27FC236}">
                <a16:creationId xmlns:a16="http://schemas.microsoft.com/office/drawing/2014/main" id="{ACA258F6-EA51-204C-B718-A79CD2416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371" y="1725669"/>
            <a:ext cx="1527261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scheduler (1)</a:t>
            </a:r>
          </a:p>
        </p:txBody>
      </p:sp>
      <p:sp>
        <p:nvSpPr>
          <p:cNvPr id="58372" name="1x worker (9)">
            <a:extLst>
              <a:ext uri="{FF2B5EF4-FFF2-40B4-BE49-F238E27FC236}">
                <a16:creationId xmlns:a16="http://schemas.microsoft.com/office/drawing/2014/main" id="{59B01EC6-AEE8-EB40-A6AF-E32A9AE17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0779" y="4541199"/>
            <a:ext cx="1277193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worker (9)</a:t>
            </a:r>
          </a:p>
        </p:txBody>
      </p:sp>
      <p:sp>
        <p:nvSpPr>
          <p:cNvPr id="58373" name="1x server (8)">
            <a:extLst>
              <a:ext uri="{FF2B5EF4-FFF2-40B4-BE49-F238E27FC236}">
                <a16:creationId xmlns:a16="http://schemas.microsoft.com/office/drawing/2014/main" id="{B5E4B239-B479-1144-A0FA-757D2E5884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4163" y="4541199"/>
            <a:ext cx="1195440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server (8)</a:t>
            </a:r>
          </a:p>
        </p:txBody>
      </p:sp>
      <p:pic>
        <p:nvPicPr>
          <p:cNvPr id="58374" name="Image" descr="Image">
            <a:extLst>
              <a:ext uri="{FF2B5EF4-FFF2-40B4-BE49-F238E27FC236}">
                <a16:creationId xmlns:a16="http://schemas.microsoft.com/office/drawing/2014/main" id="{E8EEE0FE-384F-1E44-8D68-21C79FC4A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474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8375" name="Image" descr="Image">
            <a:extLst>
              <a:ext uri="{FF2B5EF4-FFF2-40B4-BE49-F238E27FC236}">
                <a16:creationId xmlns:a16="http://schemas.microsoft.com/office/drawing/2014/main" id="{7D99D405-4CB2-244C-9183-139F19673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966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8376" name="Line" descr="Line">
            <a:extLst>
              <a:ext uri="{FF2B5EF4-FFF2-40B4-BE49-F238E27FC236}">
                <a16:creationId xmlns:a16="http://schemas.microsoft.com/office/drawing/2014/main" id="{544ED3F4-187C-9F4E-AD57-5AB0B655D09B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06367">
            <a:off x="2514898" y="2975075"/>
            <a:ext cx="2668786" cy="230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7" name="Line" descr="Line">
            <a:extLst>
              <a:ext uri="{FF2B5EF4-FFF2-40B4-BE49-F238E27FC236}">
                <a16:creationId xmlns:a16="http://schemas.microsoft.com/office/drawing/2014/main" id="{320DB3E8-386E-6E40-961B-0E0A9BF834BA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192692">
            <a:off x="3946624" y="2994125"/>
            <a:ext cx="2715220" cy="230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ounded Rectangular Callout 13">
            <a:extLst>
              <a:ext uri="{FF2B5EF4-FFF2-40B4-BE49-F238E27FC236}">
                <a16:creationId xmlns:a16="http://schemas.microsoft.com/office/drawing/2014/main" id="{A1CE8F91-15E1-1645-800D-C625C2864AAA}"/>
              </a:ext>
            </a:extLst>
          </p:cNvPr>
          <p:cNvSpPr/>
          <p:nvPr/>
        </p:nvSpPr>
        <p:spPr>
          <a:xfrm>
            <a:off x="4968994" y="1153488"/>
            <a:ext cx="2590800" cy="417401"/>
          </a:xfrm>
          <a:prstGeom prst="wedgeRoundRectCallout">
            <a:avLst>
              <a:gd name="adj1" fmla="val -56617"/>
              <a:gd name="adj2" fmla="val 26890"/>
              <a:gd name="adj3" fmla="val 16667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6789" tIns="26789" rIns="26789" bIns="26789" spcCol="38100" anchor="ctr">
            <a:spAutoFit/>
          </a:bodyPr>
          <a:lstStyle/>
          <a:p>
            <a:pPr algn="ctr" defTabSz="308074">
              <a:defRPr/>
            </a:pPr>
            <a:r>
              <a:rPr lang="en-US" sz="1050" kern="0" dirty="0">
                <a:latin typeface="Helvetica Neue"/>
                <a:ea typeface="Helvetica Neue"/>
                <a:cs typeface="Helvetica Neue"/>
                <a:sym typeface="Helvetica Neue"/>
              </a:rPr>
              <a:t>Hey server and worker, you are free </a:t>
            </a:r>
            <a:r>
              <a:rPr lang="en-US" sz="1050" kern="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Helvetica Neue"/>
              </a:rPr>
              <a:t>to</a:t>
            </a:r>
            <a:r>
              <a:rPr lang="en-US" sz="1050" kern="0" dirty="0">
                <a:latin typeface="Helvetica Neue"/>
                <a:ea typeface="Helvetica Neue"/>
                <a:cs typeface="Helvetica Neue"/>
                <a:sym typeface="Helvetica Neue"/>
              </a:rPr>
              <a:t> go, barrier has been removed. 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2DE86A7-7166-824A-8F10-F88FB876B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de-DE" dirty="0"/>
              <a:t>Scheduler: BARRIER_REMOVED( </a:t>
            </a:r>
            <a:r>
              <a:rPr lang="de-DE" dirty="0" err="1"/>
              <a:t>barrier_group</a:t>
            </a:r>
            <a:r>
              <a:rPr lang="de-DE" dirty="0"/>
              <a:t> = 0 )</a:t>
            </a:r>
          </a:p>
        </p:txBody>
      </p:sp>
    </p:spTree>
    <p:extLst>
      <p:ext uri="{BB962C8B-B14F-4D97-AF65-F5344CB8AC3E}">
        <p14:creationId xmlns:p14="http://schemas.microsoft.com/office/powerpoint/2010/main" val="1260201975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3" name="Triangle" descr="Triangle">
            <a:extLst>
              <a:ext uri="{FF2B5EF4-FFF2-40B4-BE49-F238E27FC236}">
                <a16:creationId xmlns:a16="http://schemas.microsoft.com/office/drawing/2014/main" id="{8B3126E1-6273-1248-8D27-B64BD1D31774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974" y="1953816"/>
            <a:ext cx="3092053" cy="2291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4" name="Image" descr="Image">
            <a:extLst>
              <a:ext uri="{FF2B5EF4-FFF2-40B4-BE49-F238E27FC236}">
                <a16:creationId xmlns:a16="http://schemas.microsoft.com/office/drawing/2014/main" id="{5AC3E88A-5CCC-A349-B4CF-85FB05099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591" y="1277541"/>
            <a:ext cx="454819" cy="47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59395" name="1x scheduler (1)">
            <a:extLst>
              <a:ext uri="{FF2B5EF4-FFF2-40B4-BE49-F238E27FC236}">
                <a16:creationId xmlns:a16="http://schemas.microsoft.com/office/drawing/2014/main" id="{F3285699-3979-314A-9DE3-AE1C8ED3F2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371" y="1725669"/>
            <a:ext cx="1527261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scheduler (1)</a:t>
            </a:r>
          </a:p>
        </p:txBody>
      </p:sp>
      <p:sp>
        <p:nvSpPr>
          <p:cNvPr id="59396" name="1x worker (9)">
            <a:extLst>
              <a:ext uri="{FF2B5EF4-FFF2-40B4-BE49-F238E27FC236}">
                <a16:creationId xmlns:a16="http://schemas.microsoft.com/office/drawing/2014/main" id="{A7C190ED-EA7B-604B-A88A-D592985829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0779" y="4541199"/>
            <a:ext cx="1277193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worker (9)</a:t>
            </a:r>
          </a:p>
        </p:txBody>
      </p:sp>
      <p:sp>
        <p:nvSpPr>
          <p:cNvPr id="59397" name="1x server (8)">
            <a:extLst>
              <a:ext uri="{FF2B5EF4-FFF2-40B4-BE49-F238E27FC236}">
                <a16:creationId xmlns:a16="http://schemas.microsoft.com/office/drawing/2014/main" id="{308702EB-D209-7F48-8F0D-0A155D165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4163" y="4541199"/>
            <a:ext cx="1195440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server (8)</a:t>
            </a:r>
          </a:p>
        </p:txBody>
      </p:sp>
      <p:pic>
        <p:nvPicPr>
          <p:cNvPr id="59398" name="Image" descr="Image">
            <a:extLst>
              <a:ext uri="{FF2B5EF4-FFF2-40B4-BE49-F238E27FC236}">
                <a16:creationId xmlns:a16="http://schemas.microsoft.com/office/drawing/2014/main" id="{87933B3C-1E56-D14A-83A0-9AFA6266E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474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9399" name="Image" descr="Image">
            <a:extLst>
              <a:ext uri="{FF2B5EF4-FFF2-40B4-BE49-F238E27FC236}">
                <a16:creationId xmlns:a16="http://schemas.microsoft.com/office/drawing/2014/main" id="{C03E4F3A-3FCC-594E-8CD9-61311EBF3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966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346EC1CD-B106-9C4D-A7AA-D0822A2DD173}"/>
              </a:ext>
            </a:extLst>
          </p:cNvPr>
          <p:cNvSpPr/>
          <p:nvPr/>
        </p:nvSpPr>
        <p:spPr>
          <a:xfrm>
            <a:off x="4968994" y="1242875"/>
            <a:ext cx="2590800" cy="238629"/>
          </a:xfrm>
          <a:prstGeom prst="wedgeRoundRectCallout">
            <a:avLst>
              <a:gd name="adj1" fmla="val -56617"/>
              <a:gd name="adj2" fmla="val 26890"/>
              <a:gd name="adj3" fmla="val 16667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6789" tIns="26789" rIns="26789" bIns="26789" spcCol="38100" anchor="ctr">
            <a:spAutoFit/>
          </a:bodyPr>
          <a:lstStyle/>
          <a:p>
            <a:pPr algn="ctr" defTabSz="308074">
              <a:defRPr/>
            </a:pPr>
            <a:r>
              <a:rPr lang="en-US" sz="1050" kern="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Helvetica Neue"/>
              </a:rPr>
              <a:t>I will wait you all in the next barrier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B0F8F2A-A29F-0C42-96D2-6EB7062FA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de-DE" dirty="0"/>
              <a:t>Scheduler: BARRIER_COUNT( </a:t>
            </a:r>
            <a:r>
              <a:rPr lang="de-DE" dirty="0" err="1"/>
              <a:t>barrier_group</a:t>
            </a:r>
            <a:r>
              <a:rPr lang="de-DE" dirty="0"/>
              <a:t> = 7 ) = 1</a:t>
            </a:r>
          </a:p>
        </p:txBody>
      </p:sp>
    </p:spTree>
    <p:extLst>
      <p:ext uri="{BB962C8B-B14F-4D97-AF65-F5344CB8AC3E}">
        <p14:creationId xmlns:p14="http://schemas.microsoft.com/office/powerpoint/2010/main" val="1841485143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7" name="Triangle" descr="Triangle">
            <a:extLst>
              <a:ext uri="{FF2B5EF4-FFF2-40B4-BE49-F238E27FC236}">
                <a16:creationId xmlns:a16="http://schemas.microsoft.com/office/drawing/2014/main" id="{247525AD-A805-BB43-8459-3A770A5DDFA6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974" y="1953816"/>
            <a:ext cx="3092053" cy="2291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18" name="Image" descr="Image">
            <a:extLst>
              <a:ext uri="{FF2B5EF4-FFF2-40B4-BE49-F238E27FC236}">
                <a16:creationId xmlns:a16="http://schemas.microsoft.com/office/drawing/2014/main" id="{A0E40130-1FE8-324A-9E49-EFBC40719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591" y="1277541"/>
            <a:ext cx="454819" cy="47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60419" name="1x scheduler (1)">
            <a:extLst>
              <a:ext uri="{FF2B5EF4-FFF2-40B4-BE49-F238E27FC236}">
                <a16:creationId xmlns:a16="http://schemas.microsoft.com/office/drawing/2014/main" id="{DE69738D-6694-544F-954A-25446D9F9F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371" y="1725669"/>
            <a:ext cx="1527261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</a:t>
            </a:r>
            <a:r>
              <a:rPr lang="de-DE" altLang="de-DE" sz="16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scheduler</a:t>
            </a:r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(1)</a:t>
            </a:r>
          </a:p>
        </p:txBody>
      </p:sp>
      <p:sp>
        <p:nvSpPr>
          <p:cNvPr id="60420" name="1x worker (9)">
            <a:extLst>
              <a:ext uri="{FF2B5EF4-FFF2-40B4-BE49-F238E27FC236}">
                <a16:creationId xmlns:a16="http://schemas.microsoft.com/office/drawing/2014/main" id="{5BCE3394-48FD-534D-B57F-E85D0FF183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0779" y="4541199"/>
            <a:ext cx="1277193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</a:t>
            </a:r>
            <a:r>
              <a:rPr lang="de-DE" altLang="de-DE" sz="16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worker</a:t>
            </a:r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(9)</a:t>
            </a:r>
          </a:p>
        </p:txBody>
      </p:sp>
      <p:sp>
        <p:nvSpPr>
          <p:cNvPr id="60421" name="1x server (8)">
            <a:extLst>
              <a:ext uri="{FF2B5EF4-FFF2-40B4-BE49-F238E27FC236}">
                <a16:creationId xmlns:a16="http://schemas.microsoft.com/office/drawing/2014/main" id="{2C7B8488-1CCD-DA41-AFCC-11F9A3C334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4163" y="4541199"/>
            <a:ext cx="1195440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server (8)</a:t>
            </a:r>
          </a:p>
        </p:txBody>
      </p:sp>
      <p:pic>
        <p:nvPicPr>
          <p:cNvPr id="60422" name="Image" descr="Image">
            <a:extLst>
              <a:ext uri="{FF2B5EF4-FFF2-40B4-BE49-F238E27FC236}">
                <a16:creationId xmlns:a16="http://schemas.microsoft.com/office/drawing/2014/main" id="{C8DE16EF-4994-FD4E-BE3D-B48C4E3A1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474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60423" name="Image" descr="Image">
            <a:extLst>
              <a:ext uri="{FF2B5EF4-FFF2-40B4-BE49-F238E27FC236}">
                <a16:creationId xmlns:a16="http://schemas.microsoft.com/office/drawing/2014/main" id="{A39A07C4-D22F-6E40-B31C-A3829796E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966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60424" name="drowsiness-557700_1280.png" descr="drowsiness-557700_1280.png">
            <a:extLst>
              <a:ext uri="{FF2B5EF4-FFF2-40B4-BE49-F238E27FC236}">
                <a16:creationId xmlns:a16="http://schemas.microsoft.com/office/drawing/2014/main" id="{20709525-ED4C-6B43-83CF-34C6C8FC1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318" y="751285"/>
            <a:ext cx="1554956" cy="874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AF0C41A-97CF-A343-9C4D-BCBF7A857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de-DE" dirty="0"/>
              <a:t>Scheduler: SLEEP()</a:t>
            </a:r>
          </a:p>
        </p:txBody>
      </p:sp>
    </p:spTree>
    <p:extLst>
      <p:ext uri="{BB962C8B-B14F-4D97-AF65-F5344CB8AC3E}">
        <p14:creationId xmlns:p14="http://schemas.microsoft.com/office/powerpoint/2010/main" val="1458403187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640D9-45F8-7345-9CA8-1CE70736C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Lab 2: Distributed Training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SageMaker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Gluon</a:t>
            </a:r>
            <a:endParaRPr lang="de-D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CBEC41-2E67-EA47-AD5B-719274933C5B}"/>
              </a:ext>
            </a:extLst>
          </p:cNvPr>
          <p:cNvSpPr/>
          <p:nvPr/>
        </p:nvSpPr>
        <p:spPr>
          <a:xfrm>
            <a:off x="396393" y="3380700"/>
            <a:ext cx="67337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distributed_training_gluon</a:t>
            </a:r>
            <a:r>
              <a:rPr lang="de-DE" dirty="0">
                <a:solidFill>
                  <a:schemeClr val="bg1"/>
                </a:solidFill>
              </a:rPr>
              <a:t>/</a:t>
            </a:r>
            <a:r>
              <a:rPr lang="de-DE" dirty="0" err="1">
                <a:solidFill>
                  <a:schemeClr val="bg1"/>
                </a:solidFill>
              </a:rPr>
              <a:t>distributed_training_gluon.ipynb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2733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9410F-5C74-984F-8341-2D94B1AEA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Distributed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50EBF-1517-5148-9EEE-F35E5CF38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>
                <a:solidFill>
                  <a:schemeClr val="tx1"/>
                </a:solidFill>
              </a:rPr>
              <a:t>distributed</a:t>
            </a:r>
            <a:r>
              <a:rPr lang="de-DE" b="1" dirty="0" err="1">
                <a:solidFill>
                  <a:schemeClr val="tx1"/>
                </a:solidFill>
              </a:rPr>
              <a:t>_training_gluon</a:t>
            </a:r>
            <a:r>
              <a:rPr lang="de-DE" b="1" dirty="0">
                <a:solidFill>
                  <a:schemeClr val="tx1"/>
                </a:solidFill>
              </a:rPr>
              <a:t>/</a:t>
            </a:r>
            <a:r>
              <a:rPr lang="de-DE" b="1" dirty="0" err="1">
                <a:solidFill>
                  <a:schemeClr val="tx1"/>
                </a:solidFill>
              </a:rPr>
              <a:t>distributed_training_gluon.ipynb</a:t>
            </a:r>
            <a:endParaRPr lang="de-DE" b="1" dirty="0">
              <a:solidFill>
                <a:schemeClr val="tx1"/>
              </a:solidFill>
            </a:endParaRPr>
          </a:p>
          <a:p>
            <a:endParaRPr lang="de-DE" dirty="0"/>
          </a:p>
          <a:p>
            <a:r>
              <a:rPr lang="de-DE" dirty="0" err="1"/>
              <a:t>kvstore</a:t>
            </a:r>
            <a:r>
              <a:rPr lang="de-DE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dist_sync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dist_device_sync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dist_async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 err="1"/>
              <a:t>Shard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(at least 1 </a:t>
            </a:r>
            <a:r>
              <a:rPr lang="de-DE" dirty="0" err="1"/>
              <a:t>part</a:t>
            </a:r>
            <a:r>
              <a:rPr lang="de-DE" dirty="0"/>
              <a:t> per host)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upload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S3</a:t>
            </a:r>
          </a:p>
        </p:txBody>
      </p:sp>
    </p:spTree>
    <p:extLst>
      <p:ext uri="{BB962C8B-B14F-4D97-AF65-F5344CB8AC3E}">
        <p14:creationId xmlns:p14="http://schemas.microsoft.com/office/powerpoint/2010/main" val="2199768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8EF90-F117-0148-B110-0B18E7F63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GPU</a:t>
            </a:r>
          </a:p>
        </p:txBody>
      </p:sp>
    </p:spTree>
    <p:extLst>
      <p:ext uri="{BB962C8B-B14F-4D97-AF65-F5344CB8AC3E}">
        <p14:creationId xmlns:p14="http://schemas.microsoft.com/office/powerpoint/2010/main" val="2881378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137C-2D43-E346-9090-60817A123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239224"/>
            <a:ext cx="8205304" cy="545741"/>
          </a:xfrm>
        </p:spPr>
        <p:txBody>
          <a:bodyPr/>
          <a:lstStyle/>
          <a:p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Data Parallel </a:t>
            </a:r>
            <a:r>
              <a:rPr 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ResNet</a:t>
            </a:r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– CIFAR10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2A090A4-A8C2-304F-8FC1-119EA948BA46}"/>
              </a:ext>
            </a:extLst>
          </p:cNvPr>
          <p:cNvSpPr/>
          <p:nvPr/>
        </p:nvSpPr>
        <p:spPr>
          <a:xfrm>
            <a:off x="443883" y="905522"/>
            <a:ext cx="1562470" cy="157134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70,000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84AD6F0-5B83-0141-9631-770F53514F81}"/>
              </a:ext>
            </a:extLst>
          </p:cNvPr>
          <p:cNvSpPr/>
          <p:nvPr/>
        </p:nvSpPr>
        <p:spPr>
          <a:xfrm>
            <a:off x="2634449" y="905522"/>
            <a:ext cx="1562470" cy="157134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10,000</a:t>
            </a:r>
          </a:p>
          <a:p>
            <a:pPr algn="ctr"/>
            <a:r>
              <a:rPr lang="de-DE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test</a:t>
            </a:r>
            <a:endParaRPr lang="de-DE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805AB8A-5EF8-834C-96E8-F39B5800A84C}"/>
              </a:ext>
            </a:extLst>
          </p:cNvPr>
          <p:cNvSpPr/>
          <p:nvPr/>
        </p:nvSpPr>
        <p:spPr>
          <a:xfrm>
            <a:off x="2634449" y="2114365"/>
            <a:ext cx="1562470" cy="157134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60,000</a:t>
            </a:r>
          </a:p>
          <a:p>
            <a:pPr algn="ctr"/>
            <a:r>
              <a:rPr 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train</a:t>
            </a:r>
            <a:endParaRPr lang="de-DE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6284DF8-D5C7-8A4F-83FE-083289FCBA7E}"/>
              </a:ext>
            </a:extLst>
          </p:cNvPr>
          <p:cNvSpPr/>
          <p:nvPr/>
        </p:nvSpPr>
        <p:spPr>
          <a:xfrm>
            <a:off x="4974455" y="906292"/>
            <a:ext cx="1562470" cy="157134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512</a:t>
            </a:r>
          </a:p>
          <a:p>
            <a:pPr algn="ctr"/>
            <a:r>
              <a:rPr lang="de-DE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batch</a:t>
            </a:r>
            <a:endParaRPr lang="de-DE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2AC5898-BDDC-3B42-868A-855DD395F582}"/>
              </a:ext>
            </a:extLst>
          </p:cNvPr>
          <p:cNvSpPr/>
          <p:nvPr/>
        </p:nvSpPr>
        <p:spPr>
          <a:xfrm>
            <a:off x="4974455" y="1026079"/>
            <a:ext cx="1562470" cy="157134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512</a:t>
            </a:r>
          </a:p>
          <a:p>
            <a:pPr algn="ctr"/>
            <a:r>
              <a:rPr lang="de-DE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batch</a:t>
            </a:r>
            <a:endParaRPr lang="de-DE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F07CB4F-02CA-694A-A8D3-5D60613DEB2E}"/>
              </a:ext>
            </a:extLst>
          </p:cNvPr>
          <p:cNvSpPr/>
          <p:nvPr/>
        </p:nvSpPr>
        <p:spPr>
          <a:xfrm>
            <a:off x="4974455" y="1222867"/>
            <a:ext cx="1562470" cy="157134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512</a:t>
            </a:r>
          </a:p>
          <a:p>
            <a:pPr algn="ctr"/>
            <a:r>
              <a:rPr lang="de-DE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batch</a:t>
            </a:r>
            <a:endParaRPr lang="de-DE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F3CAF16-4111-3F48-A0E8-7823DEE25FEE}"/>
              </a:ext>
            </a:extLst>
          </p:cNvPr>
          <p:cNvSpPr/>
          <p:nvPr/>
        </p:nvSpPr>
        <p:spPr>
          <a:xfrm>
            <a:off x="4959659" y="1445643"/>
            <a:ext cx="1562470" cy="157134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512</a:t>
            </a:r>
          </a:p>
          <a:p>
            <a:pPr algn="ctr"/>
            <a:r>
              <a:rPr lang="de-DE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batch</a:t>
            </a:r>
            <a:endParaRPr lang="de-DE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C4A1A10-3CDA-1043-BC09-45602680AFBB}"/>
              </a:ext>
            </a:extLst>
          </p:cNvPr>
          <p:cNvSpPr/>
          <p:nvPr/>
        </p:nvSpPr>
        <p:spPr>
          <a:xfrm>
            <a:off x="4967057" y="1691196"/>
            <a:ext cx="1562470" cy="157134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512</a:t>
            </a:r>
          </a:p>
          <a:p>
            <a:pPr algn="ctr"/>
            <a:r>
              <a:rPr lang="de-DE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batch</a:t>
            </a:r>
            <a:endParaRPr lang="de-DE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200AF6F-F5C3-7546-AB1D-837D5E6E48CC}"/>
              </a:ext>
            </a:extLst>
          </p:cNvPr>
          <p:cNvSpPr/>
          <p:nvPr/>
        </p:nvSpPr>
        <p:spPr>
          <a:xfrm>
            <a:off x="4989251" y="1923141"/>
            <a:ext cx="1562470" cy="157134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512</a:t>
            </a:r>
          </a:p>
          <a:p>
            <a:pPr algn="ctr"/>
            <a:r>
              <a:rPr lang="de-DE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batch</a:t>
            </a:r>
            <a:endParaRPr lang="de-DE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296D7C8-495A-3546-8677-6CFA129DF465}"/>
              </a:ext>
            </a:extLst>
          </p:cNvPr>
          <p:cNvSpPr/>
          <p:nvPr/>
        </p:nvSpPr>
        <p:spPr>
          <a:xfrm>
            <a:off x="4990731" y="2124514"/>
            <a:ext cx="1562470" cy="157134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512</a:t>
            </a:r>
          </a:p>
          <a:p>
            <a:pPr algn="ctr"/>
            <a:r>
              <a:rPr 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batch</a:t>
            </a:r>
            <a:endParaRPr lang="de-DE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549DC3E3-DD68-E941-B8BA-145EF13E47ED}"/>
              </a:ext>
            </a:extLst>
          </p:cNvPr>
          <p:cNvSpPr/>
          <p:nvPr/>
        </p:nvSpPr>
        <p:spPr>
          <a:xfrm>
            <a:off x="2123051" y="1438509"/>
            <a:ext cx="389330" cy="484632"/>
          </a:xfrm>
          <a:prstGeom prst="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9E204B68-69B3-9F4F-9FCC-A3F303319B1F}"/>
              </a:ext>
            </a:extLst>
          </p:cNvPr>
          <p:cNvSpPr/>
          <p:nvPr/>
        </p:nvSpPr>
        <p:spPr>
          <a:xfrm>
            <a:off x="4364567" y="2597427"/>
            <a:ext cx="389330" cy="484632"/>
          </a:xfrm>
          <a:prstGeom prst="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B8694C-D03F-7D41-916A-026B45AD6F01}"/>
              </a:ext>
            </a:extLst>
          </p:cNvPr>
          <p:cNvSpPr txBox="1"/>
          <p:nvPr/>
        </p:nvSpPr>
        <p:spPr>
          <a:xfrm>
            <a:off x="2667144" y="4145872"/>
            <a:ext cx="1497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30 </a:t>
            </a:r>
            <a:r>
              <a:rPr 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epochs</a:t>
            </a:r>
            <a:endParaRPr lang="de-DE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CC7FDC-6F8C-2347-B5E7-146E3A1DF13C}"/>
              </a:ext>
            </a:extLst>
          </p:cNvPr>
          <p:cNvSpPr txBox="1"/>
          <p:nvPr/>
        </p:nvSpPr>
        <p:spPr>
          <a:xfrm>
            <a:off x="4959659" y="4216054"/>
            <a:ext cx="1592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~117 </a:t>
            </a:r>
            <a:r>
              <a:rPr 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batches</a:t>
            </a:r>
            <a:endParaRPr lang="de-DE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24" name="Snip and Round Single Corner Rectangle 23">
            <a:extLst>
              <a:ext uri="{FF2B5EF4-FFF2-40B4-BE49-F238E27FC236}">
                <a16:creationId xmlns:a16="http://schemas.microsoft.com/office/drawing/2014/main" id="{C1F97F97-4F86-2A42-897E-DC186F75BB92}"/>
              </a:ext>
            </a:extLst>
          </p:cNvPr>
          <p:cNvSpPr/>
          <p:nvPr/>
        </p:nvSpPr>
        <p:spPr>
          <a:xfrm>
            <a:off x="7421732" y="905521"/>
            <a:ext cx="1120361" cy="532987"/>
          </a:xfrm>
          <a:prstGeom prst="snip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128</a:t>
            </a:r>
          </a:p>
        </p:txBody>
      </p:sp>
      <p:sp>
        <p:nvSpPr>
          <p:cNvPr id="30" name="Snip and Round Single Corner Rectangle 29">
            <a:extLst>
              <a:ext uri="{FF2B5EF4-FFF2-40B4-BE49-F238E27FC236}">
                <a16:creationId xmlns:a16="http://schemas.microsoft.com/office/drawing/2014/main" id="{3AA19F1C-00ED-B241-85B4-BF14610E1F59}"/>
              </a:ext>
            </a:extLst>
          </p:cNvPr>
          <p:cNvSpPr/>
          <p:nvPr/>
        </p:nvSpPr>
        <p:spPr>
          <a:xfrm>
            <a:off x="7421731" y="1680825"/>
            <a:ext cx="1120361" cy="532987"/>
          </a:xfrm>
          <a:prstGeom prst="snip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128</a:t>
            </a:r>
          </a:p>
        </p:txBody>
      </p:sp>
      <p:sp>
        <p:nvSpPr>
          <p:cNvPr id="33" name="Snip and Round Single Corner Rectangle 32">
            <a:extLst>
              <a:ext uri="{FF2B5EF4-FFF2-40B4-BE49-F238E27FC236}">
                <a16:creationId xmlns:a16="http://schemas.microsoft.com/office/drawing/2014/main" id="{B5CA95E1-1CBC-9348-B15E-1460763BE942}"/>
              </a:ext>
            </a:extLst>
          </p:cNvPr>
          <p:cNvSpPr/>
          <p:nvPr/>
        </p:nvSpPr>
        <p:spPr>
          <a:xfrm>
            <a:off x="7421731" y="2387733"/>
            <a:ext cx="1120361" cy="532987"/>
          </a:xfrm>
          <a:prstGeom prst="snip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128</a:t>
            </a:r>
          </a:p>
        </p:txBody>
      </p:sp>
      <p:sp>
        <p:nvSpPr>
          <p:cNvPr id="34" name="Snip and Round Single Corner Rectangle 33">
            <a:extLst>
              <a:ext uri="{FF2B5EF4-FFF2-40B4-BE49-F238E27FC236}">
                <a16:creationId xmlns:a16="http://schemas.microsoft.com/office/drawing/2014/main" id="{3A6E33C2-B4CF-FD44-93B7-2D3C8107E06C}"/>
              </a:ext>
            </a:extLst>
          </p:cNvPr>
          <p:cNvSpPr/>
          <p:nvPr/>
        </p:nvSpPr>
        <p:spPr>
          <a:xfrm>
            <a:off x="7421730" y="3163037"/>
            <a:ext cx="1120361" cy="532987"/>
          </a:xfrm>
          <a:prstGeom prst="snip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128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6B5FBF-57E4-1F48-831E-A8440CD3F714}"/>
              </a:ext>
            </a:extLst>
          </p:cNvPr>
          <p:cNvSpPr txBox="1"/>
          <p:nvPr/>
        </p:nvSpPr>
        <p:spPr>
          <a:xfrm>
            <a:off x="6765669" y="4222552"/>
            <a:ext cx="2432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4 </a:t>
            </a:r>
            <a:r>
              <a:rPr lang="de-DE" dirty="0"/>
              <a:t>NVIDIA Tesla V100 </a:t>
            </a:r>
            <a:endParaRPr lang="de-DE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3746D377-5A4A-8F40-90BA-510C86A4A7C6}"/>
              </a:ext>
            </a:extLst>
          </p:cNvPr>
          <p:cNvSpPr/>
          <p:nvPr/>
        </p:nvSpPr>
        <p:spPr>
          <a:xfrm>
            <a:off x="6784663" y="1989001"/>
            <a:ext cx="389330" cy="484632"/>
          </a:xfrm>
          <a:prstGeom prst="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574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9" grpId="0" animBg="1"/>
      <p:bldP spid="15" grpId="0" animBg="1"/>
      <p:bldP spid="16" grpId="0" animBg="1"/>
      <p:bldP spid="17" grpId="0"/>
      <p:bldP spid="19" grpId="0"/>
      <p:bldP spid="24" grpId="0" animBg="1"/>
      <p:bldP spid="30" grpId="0" animBg="1"/>
      <p:bldP spid="33" grpId="0" animBg="1"/>
      <p:bldP spid="34" grpId="0" animBg="1"/>
      <p:bldP spid="37" grpId="0"/>
      <p:bldP spid="3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ECF7C-B579-194A-BEAC-3232311DA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Data Locations</a:t>
            </a: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72FB6AAF-19A1-CC46-9DA7-EA3C796F97CE}"/>
              </a:ext>
            </a:extLst>
          </p:cNvPr>
          <p:cNvSpPr/>
          <p:nvPr/>
        </p:nvSpPr>
        <p:spPr>
          <a:xfrm>
            <a:off x="497150" y="994299"/>
            <a:ext cx="3861786" cy="3488924"/>
          </a:xfrm>
          <a:prstGeom prst="fram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50F976B-0649-E34A-846D-0967AF40B902}"/>
              </a:ext>
            </a:extLst>
          </p:cNvPr>
          <p:cNvSpPr/>
          <p:nvPr/>
        </p:nvSpPr>
        <p:spPr>
          <a:xfrm>
            <a:off x="5990258" y="1696465"/>
            <a:ext cx="1570742" cy="1553593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X, Y</a:t>
            </a:r>
          </a:p>
        </p:txBody>
      </p:sp>
      <p:sp>
        <p:nvSpPr>
          <p:cNvPr id="7" name="Snip and Round Single Corner Rectangle 6">
            <a:extLst>
              <a:ext uri="{FF2B5EF4-FFF2-40B4-BE49-F238E27FC236}">
                <a16:creationId xmlns:a16="http://schemas.microsoft.com/office/drawing/2014/main" id="{C802099E-0E84-A746-A86C-D033BE41DA3D}"/>
              </a:ext>
            </a:extLst>
          </p:cNvPr>
          <p:cNvSpPr/>
          <p:nvPr/>
        </p:nvSpPr>
        <p:spPr>
          <a:xfrm>
            <a:off x="1391479" y="3490588"/>
            <a:ext cx="1958008" cy="372862"/>
          </a:xfrm>
          <a:prstGeom prst="snip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P3 = 5,120 </a:t>
            </a:r>
            <a:r>
              <a:rPr 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cores</a:t>
            </a:r>
            <a:endParaRPr lang="de-DE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A7CD396-A40F-3045-A4E4-1ED5105C3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347" y="3490588"/>
            <a:ext cx="1264564" cy="1264564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FB85B3B-79D9-554B-9CD2-6B2073D9443A}"/>
              </a:ext>
            </a:extLst>
          </p:cNvPr>
          <p:cNvSpPr/>
          <p:nvPr/>
        </p:nvSpPr>
        <p:spPr>
          <a:xfrm>
            <a:off x="1542359" y="1696466"/>
            <a:ext cx="1570742" cy="1553593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8C8D59-5EE2-784A-9343-0D53FC68C919}"/>
              </a:ext>
            </a:extLst>
          </p:cNvPr>
          <p:cNvSpPr txBox="1"/>
          <p:nvPr/>
        </p:nvSpPr>
        <p:spPr>
          <a:xfrm>
            <a:off x="2004564" y="1029123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GPU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BAA4A1-D1FA-8F48-BC67-58E8D83FA064}"/>
              </a:ext>
            </a:extLst>
          </p:cNvPr>
          <p:cNvSpPr txBox="1"/>
          <p:nvPr/>
        </p:nvSpPr>
        <p:spPr>
          <a:xfrm>
            <a:off x="6373857" y="1029123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CPU</a:t>
            </a:r>
          </a:p>
        </p:txBody>
      </p:sp>
      <p:sp>
        <p:nvSpPr>
          <p:cNvPr id="15" name="Curved Right Arrow 14">
            <a:extLst>
              <a:ext uri="{FF2B5EF4-FFF2-40B4-BE49-F238E27FC236}">
                <a16:creationId xmlns:a16="http://schemas.microsoft.com/office/drawing/2014/main" id="{754A6862-C02C-224B-82AB-72E4F69F7828}"/>
              </a:ext>
            </a:extLst>
          </p:cNvPr>
          <p:cNvSpPr/>
          <p:nvPr/>
        </p:nvSpPr>
        <p:spPr>
          <a:xfrm>
            <a:off x="4744423" y="2403992"/>
            <a:ext cx="731520" cy="1216152"/>
          </a:xfrm>
          <a:prstGeom prst="curved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829C00-3011-9245-95D8-6AB048D9C6D5}"/>
              </a:ext>
            </a:extLst>
          </p:cNvPr>
          <p:cNvSpPr txBox="1"/>
          <p:nvPr/>
        </p:nvSpPr>
        <p:spPr>
          <a:xfrm>
            <a:off x="6294508" y="531875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'</a:t>
            </a:r>
            <a:r>
              <a:rPr 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local</a:t>
            </a:r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916869-8B1B-2046-9383-EFA042E32FAB}"/>
              </a:ext>
            </a:extLst>
          </p:cNvPr>
          <p:cNvSpPr txBox="1"/>
          <p:nvPr/>
        </p:nvSpPr>
        <p:spPr>
          <a:xfrm>
            <a:off x="1851476" y="539527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'</a:t>
            </a:r>
            <a:r>
              <a:rPr 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device</a:t>
            </a:r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307168-778F-4F4F-A8A5-77995EFD85FF}"/>
              </a:ext>
            </a:extLst>
          </p:cNvPr>
          <p:cNvSpPr txBox="1"/>
          <p:nvPr/>
        </p:nvSpPr>
        <p:spPr>
          <a:xfrm>
            <a:off x="497150" y="539527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kvstore</a:t>
            </a:r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396027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B6D65-B6E2-2046-B1AD-5D36C4D09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Writing Parallel Code in </a:t>
            </a:r>
            <a:r>
              <a:rPr lang="de-DE" dirty="0" err="1"/>
              <a:t>MXNet</a:t>
            </a:r>
            <a:endParaRPr lang="de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6B22DE-2609-6046-91E7-A72E6D0B62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9572" y="1431692"/>
            <a:ext cx="1487750" cy="14877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3B86A9-4DF3-B646-8A3D-303E6D4CF3FF}"/>
              </a:ext>
            </a:extLst>
          </p:cNvPr>
          <p:cNvSpPr txBox="1"/>
          <p:nvPr/>
        </p:nvSpPr>
        <p:spPr>
          <a:xfrm>
            <a:off x="336789" y="3197394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Lazy</a:t>
            </a:r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Evaluation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F0EDA3-70FB-9344-A629-B5275BA856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956" y="1127557"/>
            <a:ext cx="2069837" cy="20698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2E0E0A-E097-4143-BDC7-7B616E882B7E}"/>
              </a:ext>
            </a:extLst>
          </p:cNvPr>
          <p:cNvSpPr txBox="1"/>
          <p:nvPr/>
        </p:nvSpPr>
        <p:spPr>
          <a:xfrm>
            <a:off x="3049398" y="3197394"/>
            <a:ext cx="2193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Parallel </a:t>
            </a:r>
            <a:r>
              <a:rPr 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Scheduling</a:t>
            </a:r>
            <a:endParaRPr lang="de-DE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87AA80-9541-8344-B2F5-69226E4C028F}"/>
              </a:ext>
            </a:extLst>
          </p:cNvPr>
          <p:cNvSpPr txBox="1"/>
          <p:nvPr/>
        </p:nvSpPr>
        <p:spPr>
          <a:xfrm>
            <a:off x="5985740" y="3197394"/>
            <a:ext cx="2702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NDArray.as_in_context</a:t>
            </a:r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()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370EB2B-FF75-204F-9110-06B7D4EEB6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0426" y="1380276"/>
            <a:ext cx="1539166" cy="153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19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5B160-BF55-4248-947E-726BF65FE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Lab 1: Multi GPU Training in </a:t>
            </a:r>
            <a:r>
              <a:rPr lang="de-DE" dirty="0" err="1"/>
              <a:t>Gluon</a:t>
            </a:r>
            <a:endParaRPr lang="de-DE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B6A2FEA0-F6A8-0344-B467-FE8E778BE199}"/>
              </a:ext>
            </a:extLst>
          </p:cNvPr>
          <p:cNvSpPr txBox="1">
            <a:spLocks/>
          </p:cNvSpPr>
          <p:nvPr/>
        </p:nvSpPr>
        <p:spPr>
          <a:xfrm>
            <a:off x="396874" y="2970213"/>
            <a:ext cx="6080125" cy="489424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multiple_gpus_gluon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multiple_gpus_gluon.ipynb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47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79853-5A5C-A047-99E7-5790F0FF1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Setting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9BED0-FCC0-0247-8B0E-BB1AC3D65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592" y="1009332"/>
            <a:ext cx="8422408" cy="3553926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/>
              <a:t>AWS Account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SageMaker</a:t>
            </a:r>
            <a:r>
              <a:rPr lang="de-DE" dirty="0"/>
              <a:t> </a:t>
            </a:r>
            <a:r>
              <a:rPr lang="de-DE" dirty="0" err="1"/>
              <a:t>permissions</a:t>
            </a:r>
            <a:endParaRPr lang="de-DE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/>
              <a:t>p3.8xlarge </a:t>
            </a:r>
            <a:r>
              <a:rPr lang="de-DE" dirty="0" err="1"/>
              <a:t>notebook</a:t>
            </a:r>
            <a:r>
              <a:rPr lang="de-DE" dirty="0"/>
              <a:t> </a:t>
            </a:r>
            <a:r>
              <a:rPr lang="de-DE" dirty="0" err="1"/>
              <a:t>instance</a:t>
            </a:r>
            <a:r>
              <a:rPr lang="de-DE" dirty="0"/>
              <a:t> (</a:t>
            </a:r>
            <a:r>
              <a:rPr lang="de-DE" dirty="0" err="1"/>
              <a:t>for</a:t>
            </a:r>
            <a:r>
              <a:rPr lang="de-DE" dirty="0"/>
              <a:t> multiple GPUs)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/>
              <a:t>s3 </a:t>
            </a:r>
            <a:r>
              <a:rPr lang="de-DE" dirty="0" err="1"/>
              <a:t>bucket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SageMaker</a:t>
            </a:r>
            <a:r>
              <a:rPr lang="de-DE" dirty="0"/>
              <a:t> </a:t>
            </a:r>
            <a:r>
              <a:rPr lang="de-DE" dirty="0" err="1"/>
              <a:t>role</a:t>
            </a:r>
            <a:endParaRPr lang="de-DE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/>
              <a:t>Open a terminal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notebook</a:t>
            </a:r>
            <a:endParaRPr lang="de-DE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/>
              <a:t>cd </a:t>
            </a:r>
            <a:r>
              <a:rPr lang="de-DE" dirty="0" err="1"/>
              <a:t>SageMaker</a:t>
            </a:r>
            <a:endParaRPr lang="de-DE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i="1" dirty="0"/>
              <a:t>`</a:t>
            </a:r>
            <a:r>
              <a:rPr lang="de-DE" b="1" dirty="0" err="1"/>
              <a:t>git</a:t>
            </a:r>
            <a:r>
              <a:rPr lang="de-DE" b="1" dirty="0"/>
              <a:t> </a:t>
            </a:r>
            <a:r>
              <a:rPr lang="de-DE" b="1" dirty="0" err="1"/>
              <a:t>clone</a:t>
            </a:r>
            <a:r>
              <a:rPr lang="de-DE" b="1" dirty="0"/>
              <a:t> https://</a:t>
            </a:r>
            <a:r>
              <a:rPr lang="de-DE" b="1" dirty="0" err="1"/>
              <a:t>github.com</a:t>
            </a:r>
            <a:r>
              <a:rPr lang="de-DE" b="1" dirty="0"/>
              <a:t>/</a:t>
            </a:r>
            <a:r>
              <a:rPr lang="de-DE" b="1" dirty="0" err="1"/>
              <a:t>Ishitori</a:t>
            </a:r>
            <a:r>
              <a:rPr lang="de-DE" b="1" dirty="0"/>
              <a:t>/</a:t>
            </a:r>
            <a:r>
              <a:rPr lang="de-DE" b="1"/>
              <a:t>MXNetWorkshopHongKong</a:t>
            </a:r>
            <a:r>
              <a:rPr lang="de-DE" i="1"/>
              <a:t>`</a:t>
            </a:r>
            <a:endParaRPr lang="de-DE" i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/>
              <a:t>Open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notebook</a:t>
            </a:r>
            <a:r>
              <a:rPr lang="de-DE" dirty="0"/>
              <a:t> ‘</a:t>
            </a:r>
            <a:r>
              <a:rPr lang="de-DE" b="1" dirty="0" err="1"/>
              <a:t>multiple_gpus_gluon</a:t>
            </a:r>
            <a:r>
              <a:rPr lang="de-DE" b="1" dirty="0"/>
              <a:t>/</a:t>
            </a:r>
            <a:r>
              <a:rPr lang="de-DE" b="1" dirty="0" err="1"/>
              <a:t>multiple_gpus_gluon.ipynb</a:t>
            </a:r>
            <a:r>
              <a:rPr lang="de-DE" dirty="0"/>
              <a:t>‘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7461729"/>
      </p:ext>
    </p:extLst>
  </p:cSld>
  <p:clrMapOvr>
    <a:masterClrMapping/>
  </p:clrMapOvr>
</p:sld>
</file>

<file path=ppt/theme/theme1.xml><?xml version="1.0" encoding="utf-8"?>
<a:theme xmlns:a="http://schemas.openxmlformats.org/drawingml/2006/main" name="DeckTemplate-AWS">
  <a:themeElements>
    <a:clrScheme name="AWS extended color">
      <a:dk1>
        <a:srgbClr val="002D43"/>
      </a:dk1>
      <a:lt1>
        <a:srgbClr val="FFFFFF"/>
      </a:lt1>
      <a:dk2>
        <a:srgbClr val="002D43"/>
      </a:dk2>
      <a:lt2>
        <a:srgbClr val="FFFFFF"/>
      </a:lt2>
      <a:accent1>
        <a:srgbClr val="FF9900"/>
      </a:accent1>
      <a:accent2>
        <a:srgbClr val="00A0C8"/>
      </a:accent2>
      <a:accent3>
        <a:srgbClr val="007DBC"/>
      </a:accent3>
      <a:accent4>
        <a:srgbClr val="69AE35"/>
      </a:accent4>
      <a:accent5>
        <a:srgbClr val="1D8900"/>
      </a:accent5>
      <a:accent6>
        <a:srgbClr val="FF5745"/>
      </a:accent6>
      <a:hlink>
        <a:srgbClr val="00E0EA"/>
      </a:hlink>
      <a:folHlink>
        <a:srgbClr val="00A0C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597C89A-FD0C-431E-81F6-90225B937683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DeckTemplate_AWS</Template>
  <TotalTime>5445</TotalTime>
  <Words>1526</Words>
  <Application>Microsoft Macintosh PowerPoint</Application>
  <PresentationFormat>On-screen Show (16:9)</PresentationFormat>
  <Paragraphs>286</Paragraphs>
  <Slides>36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Amazon Ember</vt:lpstr>
      <vt:lpstr>Amazon Ember Light</vt:lpstr>
      <vt:lpstr>Amazon Ember Regular</vt:lpstr>
      <vt:lpstr>Arial</vt:lpstr>
      <vt:lpstr>Helvetica Neue</vt:lpstr>
      <vt:lpstr>Helvetica Neue Medium</vt:lpstr>
      <vt:lpstr>Menlo</vt:lpstr>
      <vt:lpstr>DeckTemplate-AWS</vt:lpstr>
      <vt:lpstr>PowerPoint Presentation</vt:lpstr>
      <vt:lpstr>Agenda</vt:lpstr>
      <vt:lpstr>Introduction</vt:lpstr>
      <vt:lpstr>Multiple GPU</vt:lpstr>
      <vt:lpstr>Data Parallel ResNet – CIFAR10</vt:lpstr>
      <vt:lpstr>Data Locations</vt:lpstr>
      <vt:lpstr>Writing Parallel Code in MXNet</vt:lpstr>
      <vt:lpstr>Lab 1: Multi GPU Training in Gluon</vt:lpstr>
      <vt:lpstr>Setting Up for the Labs</vt:lpstr>
      <vt:lpstr>Steps to Multiple GPU Training</vt:lpstr>
      <vt:lpstr>Distributed Training with MXNet</vt:lpstr>
      <vt:lpstr>The kvstore</vt:lpstr>
      <vt:lpstr>MainComponents of an MXNet Cluster</vt:lpstr>
      <vt:lpstr>How to Start a Component</vt:lpstr>
      <vt:lpstr>Our Test Cluster</vt:lpstr>
      <vt:lpstr>Bootstrap a Cluster</vt:lpstr>
      <vt:lpstr>start_scheduler.py</vt:lpstr>
      <vt:lpstr>start_server.py</vt:lpstr>
      <vt:lpstr>start_worker.py</vt:lpstr>
      <vt:lpstr>Server: ADD_NODE( role=server )</vt:lpstr>
      <vt:lpstr>Scheduler: Confirm ADD_NODE( role=server )</vt:lpstr>
      <vt:lpstr>Worker: ADD_NODE( role=worker)</vt:lpstr>
      <vt:lpstr>Scheduler: ASSIGN_RANK( rank=8, node=server)</vt:lpstr>
      <vt:lpstr>Scheduler: ASSIGN_RANK( rank=9, node=worker)</vt:lpstr>
      <vt:lpstr>Scheduler: ADD_NODE( rank=9, node=worker)</vt:lpstr>
      <vt:lpstr>Scheduler: ADD_NODE( rank=8, node=server)</vt:lpstr>
      <vt:lpstr>Scheduler: CONNECTED( 1 worker, 1 server )</vt:lpstr>
      <vt:lpstr>Server: CONNECTED( 1 scheduler, 1 worker )</vt:lpstr>
      <vt:lpstr>Worker: CONNECTED( 1 scheduler, 1 server )</vt:lpstr>
      <vt:lpstr>Scheduler, Worker, Server: BARRIER_REACHED( barrier_group = 7)</vt:lpstr>
      <vt:lpstr>Scheduler: BARRIER_COUNT( barrier_group = 7 ) = 3</vt:lpstr>
      <vt:lpstr>Scheduler: BARRIER_REMOVED( barrier_group = 0 )</vt:lpstr>
      <vt:lpstr>Scheduler: BARRIER_COUNT( barrier_group = 7 ) = 1</vt:lpstr>
      <vt:lpstr>Scheduler: SLEEP()</vt:lpstr>
      <vt:lpstr>Lab 2: Distributed Training with SageMaker and Gluon</vt:lpstr>
      <vt:lpstr>Steps to Distributed Training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109</cp:revision>
  <dcterms:created xsi:type="dcterms:W3CDTF">2016-06-17T18:22:10Z</dcterms:created>
  <dcterms:modified xsi:type="dcterms:W3CDTF">2018-12-09T09:15:25Z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