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5"/>
  </p:notesMasterIdLst>
  <p:sldIdLst>
    <p:sldId id="285" r:id="rId5"/>
    <p:sldId id="292" r:id="rId6"/>
    <p:sldId id="297" r:id="rId7"/>
    <p:sldId id="331" r:id="rId8"/>
    <p:sldId id="332" r:id="rId9"/>
    <p:sldId id="321" r:id="rId10"/>
    <p:sldId id="327" r:id="rId11"/>
    <p:sldId id="324" r:id="rId12"/>
    <p:sldId id="302" r:id="rId13"/>
    <p:sldId id="29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17B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9503" autoAdjust="0"/>
  </p:normalViewPr>
  <p:slideViewPr>
    <p:cSldViewPr snapToGrid="0" showGuides="1">
      <p:cViewPr varScale="1">
        <p:scale>
          <a:sx n="150" d="100"/>
          <a:sy n="150" d="100"/>
        </p:scale>
        <p:origin x="1080" y="16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ipsco/nlu-benchmark/tree/master/2017-06-custom-intent-engin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snips-ai/benchmarking-natural-language-understanding-systems-google-facebook-microsoft-and-snips-2b8ddcf9fb1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2.05365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luon-nlp.mxnet.io/examples/sentence_embedding/elmo_sentence_representation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y.upenn.edu/cgi/viewcontent.cgi?article=1162&amp;context=cis_paper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Sokolov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10-14 December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908228"/>
            <a:ext cx="7705125" cy="744537"/>
          </a:xfrm>
        </p:spPr>
        <p:txBody>
          <a:bodyPr/>
          <a:lstStyle/>
          <a:p>
            <a:r>
              <a:rPr lang="en-CA" dirty="0"/>
              <a:t>Intent detection and slot filling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the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ED3A61-C42E-0E47-92EB-2E746E3E5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Improving F1 score doesn’t always mean improving training: getting final result correctly is also important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Visualization of the results is key to understanding the performance difference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ELMo</a:t>
            </a:r>
            <a:r>
              <a:rPr lang="en-US" dirty="0"/>
              <a:t> is simple to use with </a:t>
            </a:r>
            <a:r>
              <a:rPr lang="en-US" dirty="0" err="1"/>
              <a:t>GluonNLP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8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SNIPS NLU benchmark 2017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3CB9716-9D39-B44B-8B10-3BDAD01E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/>
          <a:p>
            <a:r>
              <a:rPr lang="en-US" dirty="0"/>
              <a:t>Benchmarking of various NLU engines: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err="1"/>
              <a:t>API.ai</a:t>
            </a:r>
            <a:r>
              <a:rPr lang="en-CA" dirty="0"/>
              <a:t>, </a:t>
            </a:r>
            <a:r>
              <a:rPr lang="en-CA" dirty="0" err="1"/>
              <a:t>Wit.ai</a:t>
            </a:r>
            <a:r>
              <a:rPr lang="en-CA" dirty="0"/>
              <a:t>, </a:t>
            </a:r>
            <a:r>
              <a:rPr lang="en-CA" dirty="0" err="1"/>
              <a:t>Luis.ai</a:t>
            </a:r>
            <a:r>
              <a:rPr lang="en-CA" dirty="0"/>
              <a:t>, Alexa, Snips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GitHub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Blog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D3073-209E-F142-947E-D71DB1C2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Labeled dataset of 7 intents and 50+ slots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Slots data is highly unbalanced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E.g. only 3 examples of ‘genre’ slot for ‘</a:t>
            </a:r>
            <a:r>
              <a:rPr lang="en-US" dirty="0" err="1"/>
              <a:t>PlayMusic</a:t>
            </a:r>
            <a:r>
              <a:rPr lang="en-US" dirty="0"/>
              <a:t>’ intent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Total: 13784 records in train set + 700 </a:t>
            </a:r>
            <a:r>
              <a:rPr lang="en-US" dirty="0" err="1"/>
              <a:t>val</a:t>
            </a:r>
            <a:r>
              <a:rPr lang="en-US" dirty="0"/>
              <a:t>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English only</a:t>
            </a:r>
          </a:p>
        </p:txBody>
      </p:sp>
    </p:spTree>
    <p:extLst>
      <p:ext uri="{BB962C8B-B14F-4D97-AF65-F5344CB8AC3E}">
        <p14:creationId xmlns:p14="http://schemas.microsoft.com/office/powerpoint/2010/main" val="2487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FB0B-CE66-354B-AF6E-83AF47B1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D0E1-D297-0B44-963E-A69AB85D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previous examples taken together: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Intent detection – sentence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Slot filling – classification of each word</a:t>
            </a:r>
          </a:p>
        </p:txBody>
      </p:sp>
    </p:spTree>
    <p:extLst>
      <p:ext uri="{BB962C8B-B14F-4D97-AF65-F5344CB8AC3E}">
        <p14:creationId xmlns:p14="http://schemas.microsoft.com/office/powerpoint/2010/main" val="415141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1EA2-D9D3-2F43-8BAE-8D6BA680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inspiration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6A3F03-EEC0-AF4A-B107-AF9B95665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99" y="581847"/>
            <a:ext cx="5218439" cy="390177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341C2A-C9BC-D749-862D-FA7129D6F368}"/>
              </a:ext>
            </a:extLst>
          </p:cNvPr>
          <p:cNvSpPr/>
          <p:nvPr/>
        </p:nvSpPr>
        <p:spPr>
          <a:xfrm>
            <a:off x="2717119" y="4483617"/>
            <a:ext cx="2984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arxiv.org</a:t>
            </a:r>
            <a:r>
              <a:rPr lang="en-US" sz="1400" dirty="0">
                <a:solidFill>
                  <a:schemeClr val="bg1"/>
                </a:solidFill>
              </a:rPr>
              <a:t>/pdf/1801.05149.pdf</a:t>
            </a:r>
          </a:p>
        </p:txBody>
      </p:sp>
    </p:spTree>
    <p:extLst>
      <p:ext uri="{BB962C8B-B14F-4D97-AF65-F5344CB8AC3E}">
        <p14:creationId xmlns:p14="http://schemas.microsoft.com/office/powerpoint/2010/main" val="189784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436D-86F1-C242-B7D3-CC26BCA4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2F452-DDB3-5344-98FF-DD2748A5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18" y="660677"/>
            <a:ext cx="5421246" cy="36487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0F97E3-93DA-CA45-B475-1F43CBE3AE3A}"/>
              </a:ext>
            </a:extLst>
          </p:cNvPr>
          <p:cNvSpPr/>
          <p:nvPr/>
        </p:nvSpPr>
        <p:spPr>
          <a:xfrm>
            <a:off x="2707493" y="4376751"/>
            <a:ext cx="3796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arxiv.org</a:t>
            </a:r>
            <a:r>
              <a:rPr lang="en-US" dirty="0">
                <a:solidFill>
                  <a:schemeClr val="bg1"/>
                </a:solidFill>
              </a:rPr>
              <a:t>/pdf/1706.05098.pdf</a:t>
            </a:r>
          </a:p>
        </p:txBody>
      </p:sp>
    </p:spTree>
    <p:extLst>
      <p:ext uri="{BB962C8B-B14F-4D97-AF65-F5344CB8AC3E}">
        <p14:creationId xmlns:p14="http://schemas.microsoft.com/office/powerpoint/2010/main" val="383013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7EB2-074A-3043-9533-6EEA1F9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from Language Models (</a:t>
            </a:r>
            <a:r>
              <a:rPr lang="en-US" dirty="0" err="1"/>
              <a:t>ELMo</a:t>
            </a:r>
            <a:r>
              <a:rPr lang="en-US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C71305-AECC-3148-9736-1C2C2E732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531" y="1938866"/>
            <a:ext cx="5593820" cy="1927282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D5663F-A860-F448-8063-C77279DB9EB7}"/>
              </a:ext>
            </a:extLst>
          </p:cNvPr>
          <p:cNvSpPr txBox="1">
            <a:spLocks/>
          </p:cNvSpPr>
          <p:nvPr/>
        </p:nvSpPr>
        <p:spPr>
          <a:xfrm>
            <a:off x="340592" y="1009332"/>
            <a:ext cx="8205304" cy="1048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get effective data representation by using pretrained </a:t>
            </a:r>
            <a:r>
              <a:rPr lang="en-US" dirty="0" err="1"/>
              <a:t>biLM</a:t>
            </a:r>
            <a:r>
              <a:rPr lang="en-US" dirty="0"/>
              <a:t> model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F2D161-E703-E24A-A04D-7E42C1C90348}"/>
              </a:ext>
            </a:extLst>
          </p:cNvPr>
          <p:cNvSpPr txBox="1">
            <a:spLocks/>
          </p:cNvSpPr>
          <p:nvPr/>
        </p:nvSpPr>
        <p:spPr>
          <a:xfrm>
            <a:off x="2601235" y="4094747"/>
            <a:ext cx="3676411" cy="477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hlinkClick r:id="rId3"/>
              </a:rPr>
              <a:t>Paper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GluonNLP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3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5A10-4448-7E42-8C70-BFB8BBF0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Random Fields (CRF)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CC0A4B-815A-4648-A0B9-7CF79D818741}"/>
              </a:ext>
            </a:extLst>
          </p:cNvPr>
          <p:cNvSpPr txBox="1">
            <a:spLocks/>
          </p:cNvSpPr>
          <p:nvPr/>
        </p:nvSpPr>
        <p:spPr>
          <a:xfrm>
            <a:off x="484524" y="839998"/>
            <a:ext cx="8380075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encode known relationships between observations</a:t>
            </a:r>
          </a:p>
          <a:p>
            <a:r>
              <a:rPr lang="en-US" dirty="0"/>
              <a:t> In our case, we know that, slot class order is non-random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E.g. a sequence ‘NO_ENTITY’, ‘</a:t>
            </a:r>
            <a:r>
              <a:rPr lang="en-US" dirty="0" err="1"/>
              <a:t>album_INSIDE</a:t>
            </a:r>
            <a:r>
              <a:rPr lang="en-US" dirty="0"/>
              <a:t>’ is invalid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1487B46-ACBB-6E45-BF84-FDE08F2F0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649" y="2338247"/>
            <a:ext cx="6159584" cy="205567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04A5EC-1670-A140-8D5C-8E1898F3188D}"/>
              </a:ext>
            </a:extLst>
          </p:cNvPr>
          <p:cNvSpPr txBox="1"/>
          <p:nvPr/>
        </p:nvSpPr>
        <p:spPr>
          <a:xfrm>
            <a:off x="3916180" y="4419356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Link to the paper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237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into the code</a:t>
            </a:r>
          </a:p>
        </p:txBody>
      </p:sp>
    </p:spTree>
    <p:extLst>
      <p:ext uri="{BB962C8B-B14F-4D97-AF65-F5344CB8AC3E}">
        <p14:creationId xmlns:p14="http://schemas.microsoft.com/office/powerpoint/2010/main" val="968638130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2464</TotalTime>
  <Words>248</Words>
  <Application>Microsoft Macintosh PowerPoint</Application>
  <PresentationFormat>On-screen Show (16:9)</PresentationFormat>
  <Paragraphs>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SNIPS NLU benchmark 2017</vt:lpstr>
      <vt:lpstr>Dataset</vt:lpstr>
      <vt:lpstr>Problem formulation</vt:lpstr>
      <vt:lpstr>Source of inspiration</vt:lpstr>
      <vt:lpstr>Multi-task learning</vt:lpstr>
      <vt:lpstr>Embeddings from Language Models (ELMo)</vt:lpstr>
      <vt:lpstr>Conditional Random Fields (CRF)</vt:lpstr>
      <vt:lpstr>Let’s look into the code</vt:lpstr>
      <vt:lpstr>Discussion of the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86</cp:revision>
  <dcterms:created xsi:type="dcterms:W3CDTF">2016-06-17T18:22:10Z</dcterms:created>
  <dcterms:modified xsi:type="dcterms:W3CDTF">2018-12-09T08:55:35Z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