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9"/>
  </p:notesMasterIdLst>
  <p:sldIdLst>
    <p:sldId id="285" r:id="rId5"/>
    <p:sldId id="292" r:id="rId6"/>
    <p:sldId id="297" r:id="rId7"/>
    <p:sldId id="321" r:id="rId8"/>
    <p:sldId id="327" r:id="rId9"/>
    <p:sldId id="324" r:id="rId10"/>
    <p:sldId id="302" r:id="rId11"/>
    <p:sldId id="294" r:id="rId12"/>
    <p:sldId id="328" r:id="rId13"/>
    <p:sldId id="329" r:id="rId14"/>
    <p:sldId id="330" r:id="rId15"/>
    <p:sldId id="322" r:id="rId16"/>
    <p:sldId id="319" r:id="rId17"/>
    <p:sldId id="326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E17B"/>
    <a:srgbClr val="595A5D"/>
    <a:srgbClr val="414042"/>
    <a:srgbClr val="DCDCDC"/>
    <a:srgbClr val="4F81BD"/>
    <a:srgbClr val="0C9B2E"/>
    <a:srgbClr val="FFFAD0"/>
    <a:srgbClr val="FFF8AE"/>
    <a:srgbClr val="FCB64C"/>
    <a:srgbClr val="FEC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89503" autoAdjust="0"/>
  </p:normalViewPr>
  <p:slideViewPr>
    <p:cSldViewPr snapToGrid="0" showGuides="1">
      <p:cViewPr varScale="1">
        <p:scale>
          <a:sx n="150" d="100"/>
          <a:sy n="150" d="100"/>
        </p:scale>
        <p:origin x="1080" y="160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432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31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956022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4337023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908228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658575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137" y="437055"/>
            <a:ext cx="979394" cy="5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475260" y="930149"/>
            <a:ext cx="6069541" cy="1250668"/>
          </a:xfrm>
        </p:spPr>
        <p:txBody>
          <a:bodyPr anchor="ctr" anchorCtr="0">
            <a:noAutofit/>
          </a:bodyPr>
          <a:lstStyle>
            <a:lvl1pPr algn="r"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9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1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80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9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bg1"/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94" r:id="rId14"/>
    <p:sldLayoutId id="2147483695" r:id="rId15"/>
    <p:sldLayoutId id="21474836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chemeClr val="bg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luon-nlp.mxnet.io/examples/sentence_embedding/self_attentive_sentence_embedding.html?highlight=attention" TargetMode="External"/><Relationship Id="rId2" Type="http://schemas.openxmlformats.org/officeDocument/2006/relationships/hyperlink" Target="https://github.com/dmlc/gluon-nlp/blob/master/scripts/sentiment_analysis/finetune_lm.p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Embedding/Chinese-Word-Vector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gluon-nlp.mxnet.io/examples/word_embedding/word_embedding_training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cci.ccf.org.cn/conference/2018/dldoc/taskgline01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Babylonpartners/fastText_multilingua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Sergey </a:t>
            </a:r>
            <a:r>
              <a:rPr lang="en-US" dirty="0" err="1"/>
              <a:t>Sokolov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10-14 December 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87898" y="1908228"/>
            <a:ext cx="7705125" cy="744537"/>
          </a:xfrm>
        </p:spPr>
        <p:txBody>
          <a:bodyPr/>
          <a:lstStyle/>
          <a:p>
            <a:r>
              <a:rPr lang="en-US" dirty="0"/>
              <a:t>Code-switching sentiment analysis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A64C-87C4-5F49-881E-7D363A8D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CA598-6E89-5845-94BC-F083A57E5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text is pre-tokenized, but there are still some noise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CA" i="1" dirty="0" err="1"/>
              <a:t>gluonnlp.data.JiebaTokenizer</a:t>
            </a:r>
            <a:r>
              <a:rPr lang="en-CA" i="1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i="1" dirty="0"/>
              <a:t>Or </a:t>
            </a:r>
            <a:r>
              <a:rPr lang="en-CA" i="1" dirty="0" err="1"/>
              <a:t>nltk.parse.corenlp.CoreNLPParser</a:t>
            </a:r>
            <a:r>
              <a:rPr lang="en-CA" i="1" dirty="0"/>
              <a:t>()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i="1" dirty="0"/>
              <a:t>Much slower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i="1" dirty="0"/>
              <a:t>Can parse emojis in code points to </a:t>
            </a:r>
            <a:r>
              <a:rPr lang="en-CA" i="1"/>
              <a:t>some extend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69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A64C-87C4-5F49-881E-7D363A8D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CA598-6E89-5845-94BC-F083A57E5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Reuse encoder from pretrained language model and fine tune it for your dataset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>
                <a:hlinkClick r:id="rId2"/>
              </a:rPr>
              <a:t>Example</a:t>
            </a: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Use self-attentive models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>
                <a:hlinkClick r:id="rId3"/>
              </a:rPr>
              <a:t>Official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317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B9311-94AD-2442-87B7-5FBA3996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effective data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97230-8739-DC4E-B98D-A8F4C43BA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Using character embedding doesn’t add as much value for Chinese language as for European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Possible sources: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Character radicals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Character components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Character stroke n-grams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Pinyin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56E206-C6FF-BD4E-B2BD-088136230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400" y="1886046"/>
            <a:ext cx="4147159" cy="13905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0F7E01-E7F6-6E41-93DD-40039F7D9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318" y="3335868"/>
            <a:ext cx="5276241" cy="131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52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1BD62-2D66-ED41-9CD1-4B4F5D23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Chinese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22E6A-14A2-EF45-8CB0-075DA2AA7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best embedding is domain specific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100+ embeddings for different domains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Better Chinese-English alignment matrix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Another source of alignment: automatic translation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analogical reasoning for morphological and semantic relations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F0677-5B3B-CC4B-B9E9-EC23A7052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638" y="3071497"/>
            <a:ext cx="5026455" cy="149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66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88107-3260-7146-B765-9D29A3FD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embedding vs. pre-trained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F212C-3114-1948-8484-1607EC57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Pro: Using pre-trained embedding saves computational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Con: Training embedding from scratch for specific domains can significantly decrease OOV words ratio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Con: Need a lot of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Another approach: use pre-trained word embeddings and fine-tune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Train your word embedding with </a:t>
            </a:r>
            <a:r>
              <a:rPr lang="en-US" dirty="0" err="1">
                <a:hlinkClick r:id="rId2"/>
              </a:rPr>
              <a:t>GluonNLP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4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NLPCC 2018 Competition: </a:t>
            </a:r>
            <a:r>
              <a:rPr lang="en-US" dirty="0">
                <a:hlinkClick r:id="rId3"/>
              </a:rPr>
              <a:t>Shared task 1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3CB9716-9D39-B44B-8B10-3BDAD01ED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3553926"/>
          </a:xfrm>
        </p:spPr>
        <p:txBody>
          <a:bodyPr/>
          <a:lstStyle/>
          <a:p>
            <a:r>
              <a:rPr lang="en-US" dirty="0"/>
              <a:t>Given: short texts in Chinese/English</a:t>
            </a:r>
          </a:p>
          <a:p>
            <a:r>
              <a:rPr lang="en-US" dirty="0"/>
              <a:t>Find: Find sentiments of the text out of possible: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Happiness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Sadness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Anger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Fear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Surprise</a:t>
            </a:r>
          </a:p>
          <a:p>
            <a:r>
              <a:rPr lang="en-CA" dirty="0"/>
              <a:t>Each record can have zero or multiple sentiments (multitask classification)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15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BD3073-209E-F142-947E-D71DB1C2E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Pre-tokenized messages from Weibo selected to have English component as well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Total: 2200 records = 6000 train + 728 dev + 1202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record: pre-tokenized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label: 5 sentiments  (T/F)</a:t>
            </a:r>
          </a:p>
        </p:txBody>
      </p:sp>
    </p:spTree>
    <p:extLst>
      <p:ext uri="{BB962C8B-B14F-4D97-AF65-F5344CB8AC3E}">
        <p14:creationId xmlns:p14="http://schemas.microsoft.com/office/powerpoint/2010/main" val="24873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436D-86F1-C242-B7D3-CC26BCA4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approach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D7435AF-7BED-6044-B236-6B3E7EA3542F}"/>
              </a:ext>
            </a:extLst>
          </p:cNvPr>
          <p:cNvSpPr/>
          <p:nvPr/>
        </p:nvSpPr>
        <p:spPr>
          <a:xfrm>
            <a:off x="1375664" y="2044531"/>
            <a:ext cx="1769533" cy="7112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Embedding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1407BF4-8C8C-8D4F-878E-7AE71E2449D9}"/>
              </a:ext>
            </a:extLst>
          </p:cNvPr>
          <p:cNvSpPr/>
          <p:nvPr/>
        </p:nvSpPr>
        <p:spPr>
          <a:xfrm>
            <a:off x="5664699" y="2044531"/>
            <a:ext cx="1769533" cy="7112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72BD69E-EDEB-F644-A3D1-8E2695125FD6}"/>
              </a:ext>
            </a:extLst>
          </p:cNvPr>
          <p:cNvSpPr/>
          <p:nvPr/>
        </p:nvSpPr>
        <p:spPr>
          <a:xfrm>
            <a:off x="3520181" y="2044531"/>
            <a:ext cx="1769533" cy="7112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492D57-7E9E-5F40-A526-5A689719A186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>
            <a:off x="3145197" y="2400131"/>
            <a:ext cx="3749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AC1D42-27E9-164C-83A9-F748333A927E}"/>
              </a:ext>
            </a:extLst>
          </p:cNvPr>
          <p:cNvCxnSpPr>
            <a:stCxn id="23" idx="3"/>
            <a:endCxn id="22" idx="1"/>
          </p:cNvCxnSpPr>
          <p:nvPr/>
        </p:nvCxnSpPr>
        <p:spPr>
          <a:xfrm>
            <a:off x="5289714" y="2400131"/>
            <a:ext cx="3749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13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7EB2-074A-3043-9533-6EEA1F99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encoder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348929-6505-2043-B663-95CFE8863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791" y="584728"/>
            <a:ext cx="6032500" cy="14224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9702CF-FF54-1D49-823A-4EBA5719D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270" y="1718733"/>
            <a:ext cx="3920341" cy="342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3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5A10-4448-7E42-8C70-BFB8BBF0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deal with bilingual text?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2F817-E93E-0C49-B38D-BE41D16B3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Train embedding “online” from 2 monolingual sources with a small bilingual corpus acting like </a:t>
            </a:r>
            <a:r>
              <a:rPr lang="en-US" dirty="0" err="1"/>
              <a:t>regularizer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 “offline” embedding matrix alignment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sz="2000" dirty="0">
                <a:hlinkClick r:id="rId2"/>
              </a:rPr>
              <a:t>Alignment matrices on </a:t>
            </a:r>
            <a:r>
              <a:rPr lang="en-US" sz="2000" dirty="0" err="1">
                <a:hlinkClick r:id="rId2"/>
              </a:rPr>
              <a:t>github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104673-C6F3-1A43-9A78-529F21F2F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34" y="2343151"/>
            <a:ext cx="5120495" cy="153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76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5F1C-A7BB-3947-8E1E-055D8588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into the code</a:t>
            </a:r>
          </a:p>
        </p:txBody>
      </p:sp>
    </p:spTree>
    <p:extLst>
      <p:ext uri="{BB962C8B-B14F-4D97-AF65-F5344CB8AC3E}">
        <p14:creationId xmlns:p14="http://schemas.microsoft.com/office/powerpoint/2010/main" val="968638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beat baseline?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5ED3A61-C42E-0E47-92EB-2E746E3E5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92" y="1009332"/>
            <a:ext cx="4180608" cy="35539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Competition results: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19 effective submissions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Best Macro-F1: 0.515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Baseline: 0.342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My result: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varies between 0.39 and 0.41 (7-8</a:t>
            </a:r>
            <a:r>
              <a:rPr lang="en-US" baseline="30000" dirty="0"/>
              <a:t>th</a:t>
            </a:r>
            <a:r>
              <a:rPr lang="en-US" dirty="0"/>
              <a:t> place)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F2EB34-9DDD-3548-A836-09E2FA04C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97754"/>
              </p:ext>
            </p:extLst>
          </p:nvPr>
        </p:nvGraphicFramePr>
        <p:xfrm>
          <a:off x="4521200" y="253121"/>
          <a:ext cx="4487332" cy="43101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9796">
                  <a:extLst>
                    <a:ext uri="{9D8B030D-6E8A-4147-A177-3AD203B41FA5}">
                      <a16:colId xmlns:a16="http://schemas.microsoft.com/office/drawing/2014/main" val="4103158699"/>
                    </a:ext>
                  </a:extLst>
                </a:gridCol>
                <a:gridCol w="706991">
                  <a:extLst>
                    <a:ext uri="{9D8B030D-6E8A-4147-A177-3AD203B41FA5}">
                      <a16:colId xmlns:a16="http://schemas.microsoft.com/office/drawing/2014/main" val="364529018"/>
                    </a:ext>
                  </a:extLst>
                </a:gridCol>
                <a:gridCol w="567244">
                  <a:extLst>
                    <a:ext uri="{9D8B030D-6E8A-4147-A177-3AD203B41FA5}">
                      <a16:colId xmlns:a16="http://schemas.microsoft.com/office/drawing/2014/main" val="2350558299"/>
                    </a:ext>
                  </a:extLst>
                </a:gridCol>
                <a:gridCol w="471511">
                  <a:extLst>
                    <a:ext uri="{9D8B030D-6E8A-4147-A177-3AD203B41FA5}">
                      <a16:colId xmlns:a16="http://schemas.microsoft.com/office/drawing/2014/main" val="3885851212"/>
                    </a:ext>
                  </a:extLst>
                </a:gridCol>
                <a:gridCol w="417043">
                  <a:extLst>
                    <a:ext uri="{9D8B030D-6E8A-4147-A177-3AD203B41FA5}">
                      <a16:colId xmlns:a16="http://schemas.microsoft.com/office/drawing/2014/main" val="4066941439"/>
                    </a:ext>
                  </a:extLst>
                </a:gridCol>
                <a:gridCol w="604105">
                  <a:extLst>
                    <a:ext uri="{9D8B030D-6E8A-4147-A177-3AD203B41FA5}">
                      <a16:colId xmlns:a16="http://schemas.microsoft.com/office/drawing/2014/main" val="2983975786"/>
                    </a:ext>
                  </a:extLst>
                </a:gridCol>
                <a:gridCol w="560642">
                  <a:extLst>
                    <a:ext uri="{9D8B030D-6E8A-4147-A177-3AD203B41FA5}">
                      <a16:colId xmlns:a16="http://schemas.microsoft.com/office/drawing/2014/main" val="1624538707"/>
                    </a:ext>
                  </a:extLst>
                </a:gridCol>
              </a:tblGrid>
              <a:tr h="2999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Team</a:t>
                      </a:r>
                      <a:endParaRPr lang="en-CA" sz="7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Happiness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Sadness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Anger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Fear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Surprise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Marco-F1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352336889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DeepIntell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0.734</a:t>
                      </a:r>
                      <a:endParaRPr lang="en-CA" sz="7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0.616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0.543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0.264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0.418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0.515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3377898960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DUTIR_938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0.715</a:t>
                      </a:r>
                      <a:endParaRPr lang="en-CA" sz="7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0.521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0.541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0.166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0.396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0.468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3002035478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Shining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0.710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0.652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0.540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0.292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0.139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0.467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5715086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lxzlx624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0.734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0.637</a:t>
                      </a:r>
                      <a:endParaRPr lang="en-CA" sz="7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0.570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0.204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0.164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0.462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3858993821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xiamx-rali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0.624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0.494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0.457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0.200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0.366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0.428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1688367689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zzuhhjx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0.692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0.428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0.406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0.186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0.376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0.418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2145078151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Team_1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0.594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0.510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0.440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0.143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0.310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0.399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1662766573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CASIA-ED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0.596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0.417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0.510</a:t>
                      </a:r>
                      <a:endParaRPr lang="en-CA" sz="7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0.130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0.337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0.398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360793121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cmos_nlp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0.632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0.414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0.352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0.161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0.265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0.365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2596748248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Yang_NEU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0.568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0.432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0.351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0.207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0.255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0.363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1229876198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rax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0.576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0.421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0.392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0.103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0.306</a:t>
                      </a:r>
                      <a:endParaRPr lang="en-CA" sz="7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0.360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2756645077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NLP@WUST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0.630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0.374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0.287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0.146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0.354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0.358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3538166350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scau_geek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0.615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0.480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0.398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0.000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0.230</a:t>
                      </a:r>
                      <a:endParaRPr lang="en-CA" sz="7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0.345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3459307652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Baseline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1" kern="0" dirty="0">
                          <a:effectLst/>
                        </a:rPr>
                        <a:t>0.587</a:t>
                      </a:r>
                      <a:endParaRPr lang="en-CA" sz="70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1" kern="0" dirty="0">
                          <a:effectLst/>
                        </a:rPr>
                        <a:t>0.500</a:t>
                      </a:r>
                      <a:endParaRPr lang="en-CA" sz="70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1" kern="0" dirty="0">
                          <a:effectLst/>
                        </a:rPr>
                        <a:t>0.390</a:t>
                      </a:r>
                      <a:endParaRPr lang="en-CA" sz="70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1" kern="0" dirty="0">
                          <a:effectLst/>
                        </a:rPr>
                        <a:t>0.108</a:t>
                      </a:r>
                      <a:endParaRPr lang="en-CA" sz="70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1" kern="0" dirty="0">
                          <a:effectLst/>
                        </a:rPr>
                        <a:t>0.128</a:t>
                      </a:r>
                      <a:endParaRPr lang="en-CA" sz="70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1" kern="0" dirty="0">
                          <a:effectLst/>
                        </a:rPr>
                        <a:t>0.342</a:t>
                      </a:r>
                      <a:endParaRPr lang="en-CA" sz="70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1274509362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Lab1010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0.385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0.458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0.271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0.061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0.063</a:t>
                      </a:r>
                      <a:endParaRPr lang="en-CA" sz="7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0.248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46513715"/>
                  </a:ext>
                </a:extLst>
              </a:tr>
              <a:tr h="2999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The Dream Team of NLP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0.480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0.350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0.160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0.062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0.137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0.238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593866933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GDUFSLEC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0.491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0.131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0.190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0.045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0.299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0.231</a:t>
                      </a:r>
                      <a:endParaRPr lang="en-CA" sz="7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359748272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CSUNLP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0.441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0.354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0.033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0.093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0.149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0.214</a:t>
                      </a:r>
                      <a:endParaRPr lang="en-CA" sz="7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1765727979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CQUT_301_1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0.246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0.161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0.093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0.053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0.049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0.121</a:t>
                      </a:r>
                      <a:endParaRPr lang="en-CA" sz="7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1834478020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BISTU_IIPI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0.456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0.007</a:t>
                      </a:r>
                      <a:endParaRPr lang="en-CA" sz="7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0.018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0.000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0.000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0.096</a:t>
                      </a:r>
                      <a:endParaRPr lang="en-CA" sz="7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1027536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583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5F1C-A7BB-3947-8E1E-055D8588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for possible improvements</a:t>
            </a:r>
          </a:p>
        </p:txBody>
      </p:sp>
    </p:spTree>
    <p:extLst>
      <p:ext uri="{BB962C8B-B14F-4D97-AF65-F5344CB8AC3E}">
        <p14:creationId xmlns:p14="http://schemas.microsoft.com/office/powerpoint/2010/main" val="3841811186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2332</TotalTime>
  <Words>517</Words>
  <Application>Microsoft Macintosh PowerPoint</Application>
  <PresentationFormat>On-screen Show (16:9)</PresentationFormat>
  <Paragraphs>220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DengXian</vt:lpstr>
      <vt:lpstr>Amazon Ember Light</vt:lpstr>
      <vt:lpstr>Amazon Ember Regular</vt:lpstr>
      <vt:lpstr>Arial</vt:lpstr>
      <vt:lpstr>Calibri</vt:lpstr>
      <vt:lpstr>Consolas</vt:lpstr>
      <vt:lpstr>Lucida Console</vt:lpstr>
      <vt:lpstr>Times New Roman</vt:lpstr>
      <vt:lpstr>DeckTemplate-AWS</vt:lpstr>
      <vt:lpstr>PowerPoint Presentation</vt:lpstr>
      <vt:lpstr>NLPCC 2018 Competition: Shared task 1</vt:lpstr>
      <vt:lpstr>Dataset</vt:lpstr>
      <vt:lpstr>Classic approach</vt:lpstr>
      <vt:lpstr>Convolutional encoder</vt:lpstr>
      <vt:lpstr>How to deal with bilingual text?</vt:lpstr>
      <vt:lpstr>Let’s look into the code</vt:lpstr>
      <vt:lpstr>Can we beat baseline?</vt:lpstr>
      <vt:lpstr>Ideas for possible improvements</vt:lpstr>
      <vt:lpstr>Better tokenization</vt:lpstr>
      <vt:lpstr>Different model</vt:lpstr>
      <vt:lpstr>More effective data representation</vt:lpstr>
      <vt:lpstr>Better Chinese embedding</vt:lpstr>
      <vt:lpstr>Train embedding vs. pre-trained embedding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68</cp:revision>
  <dcterms:created xsi:type="dcterms:W3CDTF">2016-06-17T18:22:10Z</dcterms:created>
  <dcterms:modified xsi:type="dcterms:W3CDTF">2018-12-10T22:05:08Z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