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4"/>
  </p:notesMasterIdLst>
  <p:sldIdLst>
    <p:sldId id="256" r:id="rId2"/>
    <p:sldId id="257" r:id="rId3"/>
    <p:sldId id="260" r:id="rId4"/>
    <p:sldId id="274" r:id="rId5"/>
    <p:sldId id="273" r:id="rId6"/>
    <p:sldId id="262" r:id="rId7"/>
    <p:sldId id="261" r:id="rId8"/>
    <p:sldId id="277" r:id="rId9"/>
    <p:sldId id="278" r:id="rId10"/>
    <p:sldId id="276" r:id="rId11"/>
    <p:sldId id="279" r:id="rId12"/>
    <p:sldId id="280" r:id="rId13"/>
    <p:sldId id="263" r:id="rId14"/>
    <p:sldId id="281" r:id="rId15"/>
    <p:sldId id="282" r:id="rId16"/>
    <p:sldId id="283" r:id="rId17"/>
    <p:sldId id="284" r:id="rId18"/>
    <p:sldId id="285" r:id="rId19"/>
    <p:sldId id="290" r:id="rId20"/>
    <p:sldId id="286" r:id="rId21"/>
    <p:sldId id="275" r:id="rId22"/>
    <p:sldId id="264" r:id="rId23"/>
    <p:sldId id="265" r:id="rId24"/>
    <p:sldId id="267" r:id="rId25"/>
    <p:sldId id="271" r:id="rId26"/>
    <p:sldId id="268" r:id="rId27"/>
    <p:sldId id="270" r:id="rId28"/>
    <p:sldId id="287" r:id="rId29"/>
    <p:sldId id="288" r:id="rId30"/>
    <p:sldId id="258" r:id="rId31"/>
    <p:sldId id="289" r:id="rId32"/>
    <p:sldId id="29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nejune" initials="WJ" lastIdx="1" clrIdx="0">
    <p:extLst>
      <p:ext uri="{19B8F6BF-5375-455C-9EA6-DF929625EA0E}">
        <p15:presenceInfo xmlns:p15="http://schemas.microsoft.com/office/powerpoint/2012/main" userId="onejun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D1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914" autoAdjust="0"/>
  </p:normalViewPr>
  <p:slideViewPr>
    <p:cSldViewPr snapToGrid="0">
      <p:cViewPr varScale="1">
        <p:scale>
          <a:sx n="73" d="100"/>
          <a:sy n="73" d="100"/>
        </p:scale>
        <p:origin x="5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F5BDD9-236A-457C-B1BF-83EC9D9B3D8A}" type="datetimeFigureOut">
              <a:rPr lang="zh-CN" altLang="en-US" smtClean="0"/>
              <a:t>2018/5/9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4E34FE-15C3-49CC-8BE0-88468143775F}" type="slidenum">
              <a:rPr lang="zh-CN" altLang="en-US" smtClean="0"/>
              <a:t>‹#›</a:t>
            </a:fld>
            <a:endParaRPr lang="zh-CN" altLang="en-US"/>
          </a:p>
        </p:txBody>
      </p:sp>
    </p:spTree>
    <p:extLst>
      <p:ext uri="{BB962C8B-B14F-4D97-AF65-F5344CB8AC3E}">
        <p14:creationId xmlns:p14="http://schemas.microsoft.com/office/powerpoint/2010/main" val="243045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4E34FE-15C3-49CC-8BE0-88468143775F}" type="slidenum">
              <a:rPr lang="zh-CN" altLang="en-US" smtClean="0"/>
              <a:t>3</a:t>
            </a:fld>
            <a:endParaRPr lang="zh-CN" altLang="en-US"/>
          </a:p>
        </p:txBody>
      </p:sp>
    </p:spTree>
    <p:extLst>
      <p:ext uri="{BB962C8B-B14F-4D97-AF65-F5344CB8AC3E}">
        <p14:creationId xmlns:p14="http://schemas.microsoft.com/office/powerpoint/2010/main" val="869802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L1-FOBOS </a:t>
            </a:r>
            <a:r>
              <a:rPr lang="zh-CN" altLang="en-US" sz="1200" b="0" i="0" kern="1200">
                <a:solidFill>
                  <a:schemeClr val="tx1"/>
                </a:solidFill>
                <a:effectLst/>
                <a:latin typeface="+mn-lt"/>
                <a:ea typeface="+mn-ea"/>
                <a:cs typeface="+mn-cs"/>
              </a:rPr>
              <a:t>和 </a:t>
            </a:r>
            <a:r>
              <a:rPr lang="en-US" altLang="zh-CN" sz="1200" b="0" i="0" kern="1200">
                <a:solidFill>
                  <a:schemeClr val="tx1"/>
                </a:solidFill>
                <a:effectLst/>
                <a:latin typeface="+mn-lt"/>
                <a:ea typeface="+mn-ea"/>
                <a:cs typeface="+mn-cs"/>
              </a:rPr>
              <a:t>L1-RDA </a:t>
            </a:r>
            <a:r>
              <a:rPr lang="zh-CN" altLang="en-US" sz="1200" b="0" i="0" kern="1200">
                <a:solidFill>
                  <a:schemeClr val="tx1"/>
                </a:solidFill>
                <a:effectLst/>
                <a:latin typeface="+mn-lt"/>
                <a:ea typeface="+mn-ea"/>
                <a:cs typeface="+mn-cs"/>
              </a:rPr>
              <a:t>的区别在于： </a:t>
            </a:r>
            <a:endParaRPr lang="en-US" altLang="zh-CN" sz="1200" b="0" i="0" kern="1200">
              <a:solidFill>
                <a:schemeClr val="tx1"/>
              </a:solidFill>
              <a:effectLst/>
              <a:latin typeface="+mn-lt"/>
              <a:ea typeface="+mn-ea"/>
              <a:cs typeface="+mn-cs"/>
            </a:endParaRPr>
          </a:p>
          <a:p>
            <a:r>
              <a:rPr lang="en-US" altLang="zh-CN" sz="1200" b="0" i="0" kern="1200">
                <a:solidFill>
                  <a:schemeClr val="tx1"/>
                </a:solidFill>
                <a:effectLst/>
                <a:latin typeface="+mn-lt"/>
                <a:ea typeface="+mn-ea"/>
                <a:cs typeface="+mn-cs"/>
              </a:rPr>
              <a:t>(1) </a:t>
            </a:r>
            <a:r>
              <a:rPr lang="zh-CN" altLang="en-US" sz="1200" b="0" i="0" kern="1200">
                <a:solidFill>
                  <a:schemeClr val="tx1"/>
                </a:solidFill>
                <a:effectLst/>
                <a:latin typeface="+mn-lt"/>
                <a:ea typeface="+mn-ea"/>
                <a:cs typeface="+mn-cs"/>
              </a:rPr>
              <a:t>前者对计算的是累加梯度以及 </a:t>
            </a:r>
            <a:r>
              <a:rPr lang="en-US" altLang="zh-CN" sz="1200" b="0" i="0" kern="1200">
                <a:solidFill>
                  <a:schemeClr val="tx1"/>
                </a:solidFill>
                <a:effectLst/>
                <a:latin typeface="+mn-lt"/>
                <a:ea typeface="+mn-ea"/>
                <a:cs typeface="+mn-cs"/>
              </a:rPr>
              <a:t>L1 </a:t>
            </a:r>
            <a:r>
              <a:rPr lang="zh-CN" altLang="en-US" sz="1200" b="0" i="0" kern="1200">
                <a:solidFill>
                  <a:schemeClr val="tx1"/>
                </a:solidFill>
                <a:effectLst/>
                <a:latin typeface="+mn-lt"/>
                <a:ea typeface="+mn-ea"/>
                <a:cs typeface="+mn-cs"/>
              </a:rPr>
              <a:t>正则项只考虑当前模的贡献，而后者采用了累加的处理方式；</a:t>
            </a:r>
            <a:br>
              <a:rPr lang="zh-CN" altLang="en-US" sz="1200" b="0" i="0" kern="1200">
                <a:solidFill>
                  <a:schemeClr val="tx1"/>
                </a:solidFill>
                <a:effectLst/>
                <a:latin typeface="+mn-lt"/>
                <a:ea typeface="+mn-ea"/>
                <a:cs typeface="+mn-cs"/>
              </a:rPr>
            </a:br>
            <a:r>
              <a:rPr lang="en-US" altLang="zh-CN" sz="1200" b="0" i="0" kern="1200">
                <a:solidFill>
                  <a:schemeClr val="tx1"/>
                </a:solidFill>
                <a:effectLst/>
                <a:latin typeface="+mn-lt"/>
                <a:ea typeface="+mn-ea"/>
                <a:cs typeface="+mn-cs"/>
              </a:rPr>
              <a:t>(2) </a:t>
            </a:r>
            <a:r>
              <a:rPr lang="zh-CN" altLang="en-US" sz="1200" b="0" i="0" kern="1200">
                <a:solidFill>
                  <a:schemeClr val="tx1"/>
                </a:solidFill>
                <a:effectLst/>
                <a:latin typeface="+mn-lt"/>
                <a:ea typeface="+mn-ea"/>
                <a:cs typeface="+mn-cs"/>
              </a:rPr>
              <a:t>前者的第三项限制</a:t>
            </a:r>
            <a:r>
              <a:rPr lang="en-US" altLang="zh-CN" sz="1200" b="0" i="0" kern="1200">
                <a:solidFill>
                  <a:schemeClr val="tx1"/>
                </a:solidFill>
                <a:effectLst/>
                <a:latin typeface="+mn-lt"/>
                <a:ea typeface="+mn-ea"/>
                <a:cs typeface="+mn-cs"/>
              </a:rPr>
              <a:t>W</a:t>
            </a:r>
            <a:r>
              <a:rPr lang="zh-CN" altLang="en-US" sz="1200" b="0" i="0" kern="1200">
                <a:solidFill>
                  <a:schemeClr val="tx1"/>
                </a:solidFill>
                <a:effectLst/>
                <a:latin typeface="+mn-lt"/>
                <a:ea typeface="+mn-ea"/>
                <a:cs typeface="+mn-cs"/>
              </a:rPr>
              <a:t>的变化不能离已迭代过的解太远，而后者则限制不能离 </a:t>
            </a:r>
            <a:r>
              <a:rPr lang="en-US" altLang="zh-CN" sz="1200" b="0" i="0" kern="1200">
                <a:solidFill>
                  <a:schemeClr val="tx1"/>
                </a:solidFill>
                <a:effectLst/>
                <a:latin typeface="+mn-lt"/>
                <a:ea typeface="+mn-ea"/>
                <a:cs typeface="+mn-cs"/>
              </a:rPr>
              <a:t>0 </a:t>
            </a:r>
            <a:r>
              <a:rPr lang="zh-CN" altLang="en-US" sz="1200" b="0" i="0" kern="1200">
                <a:solidFill>
                  <a:schemeClr val="tx1"/>
                </a:solidFill>
                <a:effectLst/>
                <a:latin typeface="+mn-lt"/>
                <a:ea typeface="+mn-ea"/>
                <a:cs typeface="+mn-cs"/>
              </a:rPr>
              <a:t>点太远。</a:t>
            </a:r>
            <a:endParaRPr lang="zh-CN" altLang="en-US"/>
          </a:p>
        </p:txBody>
      </p:sp>
      <p:sp>
        <p:nvSpPr>
          <p:cNvPr id="4" name="灯片编号占位符 3"/>
          <p:cNvSpPr>
            <a:spLocks noGrp="1"/>
          </p:cNvSpPr>
          <p:nvPr>
            <p:ph type="sldNum" sz="quarter" idx="10"/>
          </p:nvPr>
        </p:nvSpPr>
        <p:spPr/>
        <p:txBody>
          <a:bodyPr/>
          <a:lstStyle/>
          <a:p>
            <a:fld id="{C64E34FE-15C3-49CC-8BE0-88468143775F}" type="slidenum">
              <a:rPr lang="zh-CN" altLang="en-US" smtClean="0"/>
              <a:t>15</a:t>
            </a:fld>
            <a:endParaRPr lang="zh-CN" altLang="en-US"/>
          </a:p>
        </p:txBody>
      </p:sp>
    </p:spTree>
    <p:extLst>
      <p:ext uri="{BB962C8B-B14F-4D97-AF65-F5344CB8AC3E}">
        <p14:creationId xmlns:p14="http://schemas.microsoft.com/office/powerpoint/2010/main" val="2244428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考虑了训练样本在不同特征维度分布的不均匀性</a:t>
            </a:r>
            <a:r>
              <a:rPr lang="zh-CN" altLang="en-US" dirty="0"/>
              <a:t> 。</a:t>
            </a:r>
          </a:p>
        </p:txBody>
      </p:sp>
      <p:sp>
        <p:nvSpPr>
          <p:cNvPr id="4" name="灯片编号占位符 3"/>
          <p:cNvSpPr>
            <a:spLocks noGrp="1"/>
          </p:cNvSpPr>
          <p:nvPr>
            <p:ph type="sldNum" sz="quarter" idx="10"/>
          </p:nvPr>
        </p:nvSpPr>
        <p:spPr/>
        <p:txBody>
          <a:bodyPr/>
          <a:lstStyle/>
          <a:p>
            <a:fld id="{C64E34FE-15C3-49CC-8BE0-88468143775F}" type="slidenum">
              <a:rPr lang="zh-CN" altLang="en-US" smtClean="0"/>
              <a:t>16</a:t>
            </a:fld>
            <a:endParaRPr lang="zh-CN" altLang="en-US"/>
          </a:p>
        </p:txBody>
      </p:sp>
    </p:spTree>
    <p:extLst>
      <p:ext uri="{BB962C8B-B14F-4D97-AF65-F5344CB8AC3E}">
        <p14:creationId xmlns:p14="http://schemas.microsoft.com/office/powerpoint/2010/main" val="1407774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4E34FE-15C3-49CC-8BE0-88468143775F}" type="slidenum">
              <a:rPr lang="zh-CN" altLang="en-US" smtClean="0"/>
              <a:t>17</a:t>
            </a:fld>
            <a:endParaRPr lang="zh-CN" altLang="en-US"/>
          </a:p>
        </p:txBody>
      </p:sp>
    </p:spTree>
    <p:extLst>
      <p:ext uri="{BB962C8B-B14F-4D97-AF65-F5344CB8AC3E}">
        <p14:creationId xmlns:p14="http://schemas.microsoft.com/office/powerpoint/2010/main" val="4112046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4E34FE-15C3-49CC-8BE0-88468143775F}" type="slidenum">
              <a:rPr lang="zh-CN" altLang="en-US" smtClean="0"/>
              <a:t>18</a:t>
            </a:fld>
            <a:endParaRPr lang="zh-CN" altLang="en-US"/>
          </a:p>
        </p:txBody>
      </p:sp>
    </p:spTree>
    <p:extLst>
      <p:ext uri="{BB962C8B-B14F-4D97-AF65-F5344CB8AC3E}">
        <p14:creationId xmlns:p14="http://schemas.microsoft.com/office/powerpoint/2010/main" val="205758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目的就是为了</a:t>
            </a:r>
            <a:r>
              <a:rPr lang="en-US" altLang="zh-CN" sz="1200" i="0" kern="1200">
                <a:solidFill>
                  <a:schemeClr val="tx1"/>
                </a:solidFill>
                <a:effectLst/>
                <a:latin typeface="+mn-lt"/>
                <a:ea typeface="+mn-ea"/>
                <a:cs typeface="+mn-cs"/>
              </a:rPr>
              <a:t>decreases storage</a:t>
            </a:r>
            <a:endParaRPr lang="zh-CN" altLang="en-US"/>
          </a:p>
        </p:txBody>
      </p:sp>
      <p:sp>
        <p:nvSpPr>
          <p:cNvPr id="4" name="灯片编号占位符 3"/>
          <p:cNvSpPr>
            <a:spLocks noGrp="1"/>
          </p:cNvSpPr>
          <p:nvPr>
            <p:ph type="sldNum" sz="quarter" idx="10"/>
          </p:nvPr>
        </p:nvSpPr>
        <p:spPr/>
        <p:txBody>
          <a:bodyPr/>
          <a:lstStyle/>
          <a:p>
            <a:fld id="{C64E34FE-15C3-49CC-8BE0-88468143775F}" type="slidenum">
              <a:rPr lang="zh-CN" altLang="en-US" smtClean="0"/>
              <a:t>21</a:t>
            </a:fld>
            <a:endParaRPr lang="zh-CN" altLang="en-US"/>
          </a:p>
        </p:txBody>
      </p:sp>
    </p:spTree>
    <p:extLst>
      <p:ext uri="{BB962C8B-B14F-4D97-AF65-F5344CB8AC3E}">
        <p14:creationId xmlns:p14="http://schemas.microsoft.com/office/powerpoint/2010/main" val="1374848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4E34FE-15C3-49CC-8BE0-88468143775F}" type="slidenum">
              <a:rPr lang="zh-CN" altLang="en-US" smtClean="0"/>
              <a:t>22</a:t>
            </a:fld>
            <a:endParaRPr lang="zh-CN" altLang="en-US"/>
          </a:p>
        </p:txBody>
      </p:sp>
    </p:spTree>
    <p:extLst>
      <p:ext uri="{BB962C8B-B14F-4D97-AF65-F5344CB8AC3E}">
        <p14:creationId xmlns:p14="http://schemas.microsoft.com/office/powerpoint/2010/main" val="3897904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a:t>
            </a:r>
            <a:r>
              <a:rPr lang="en-US" altLang="zh-CN"/>
              <a:t>xgboost</a:t>
            </a:r>
            <a:r>
              <a:rPr lang="zh-CN" altLang="en-US"/>
              <a:t>建树方案中，对于曝光充分训练样本充足的广告，可以单独建树，发掘对单个广告有区分度的特征，但对于曝光不充分样本不充足的长尾广告，无法单独建树，需要一种方案来解决长尾广告的问题。</a:t>
            </a:r>
          </a:p>
        </p:txBody>
      </p:sp>
      <p:sp>
        <p:nvSpPr>
          <p:cNvPr id="4" name="灯片编号占位符 3"/>
          <p:cNvSpPr>
            <a:spLocks noGrp="1"/>
          </p:cNvSpPr>
          <p:nvPr>
            <p:ph type="sldNum" sz="quarter" idx="10"/>
          </p:nvPr>
        </p:nvSpPr>
        <p:spPr/>
        <p:txBody>
          <a:bodyPr/>
          <a:lstStyle/>
          <a:p>
            <a:fld id="{C64E34FE-15C3-49CC-8BE0-88468143775F}" type="slidenum">
              <a:rPr lang="zh-CN" altLang="en-US" smtClean="0"/>
              <a:t>30</a:t>
            </a:fld>
            <a:endParaRPr lang="zh-CN" altLang="en-US"/>
          </a:p>
        </p:txBody>
      </p:sp>
    </p:spTree>
    <p:extLst>
      <p:ext uri="{BB962C8B-B14F-4D97-AF65-F5344CB8AC3E}">
        <p14:creationId xmlns:p14="http://schemas.microsoft.com/office/powerpoint/2010/main" val="261484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传统</a:t>
            </a:r>
            <a:r>
              <a:rPr lang="en-US" altLang="zh-CN"/>
              <a:t>Batch</a:t>
            </a:r>
            <a:r>
              <a:rPr lang="zh-CN" altLang="en-US"/>
              <a:t>算法</a:t>
            </a:r>
            <a:r>
              <a:rPr lang="en-US" altLang="zh-CN"/>
              <a:t>(BGD, mini BGD)</a:t>
            </a:r>
            <a:r>
              <a:rPr lang="zh-CN" altLang="en-US"/>
              <a:t>每次迭代对全体训练数据集进行计算（例如计算全局梯度）</a:t>
            </a:r>
            <a:endParaRPr lang="en-US" altLang="zh-CN"/>
          </a:p>
          <a:p>
            <a:r>
              <a:rPr lang="zh-CN" altLang="en-US"/>
              <a:t>优点</a:t>
            </a:r>
            <a:r>
              <a:rPr lang="en-US" altLang="zh-CN"/>
              <a:t>: </a:t>
            </a:r>
            <a:r>
              <a:rPr lang="zh-CN" altLang="en-US"/>
              <a:t>精度和收敛还可以</a:t>
            </a:r>
            <a:endParaRPr lang="en-US" altLang="zh-CN"/>
          </a:p>
          <a:p>
            <a:r>
              <a:rPr lang="zh-CN" altLang="en-US"/>
              <a:t>缺点</a:t>
            </a:r>
            <a:r>
              <a:rPr lang="en-US" altLang="zh-CN"/>
              <a:t>: </a:t>
            </a:r>
            <a:r>
              <a:rPr lang="zh-CN" altLang="en-US"/>
              <a:t>无法有效处理大数据集（此时全局梯度计算代价太大），且没法应用于数据流做在线学习。</a:t>
            </a:r>
            <a:endParaRPr lang="en-US" altLang="zh-CN"/>
          </a:p>
          <a:p>
            <a:endParaRPr lang="en-US" altLang="zh-CN"/>
          </a:p>
          <a:p>
            <a:r>
              <a:rPr lang="zh-CN" altLang="en-US"/>
              <a:t>传统在线算法</a:t>
            </a:r>
            <a:r>
              <a:rPr lang="en-US" altLang="zh-CN"/>
              <a:t>(SGD, OGD)</a:t>
            </a:r>
            <a:r>
              <a:rPr lang="zh-CN" altLang="en-US"/>
              <a:t>每来一个训练样本，就用该样本产生的</a:t>
            </a:r>
            <a:r>
              <a:rPr lang="en-US" altLang="zh-CN"/>
              <a:t>loss</a:t>
            </a:r>
            <a:r>
              <a:rPr lang="zh-CN" altLang="en-US"/>
              <a:t>和梯度对模型迭代一次，因此可以处理大数据量训练和在线训练。</a:t>
            </a:r>
          </a:p>
        </p:txBody>
      </p:sp>
      <p:sp>
        <p:nvSpPr>
          <p:cNvPr id="4" name="灯片编号占位符 3"/>
          <p:cNvSpPr>
            <a:spLocks noGrp="1"/>
          </p:cNvSpPr>
          <p:nvPr>
            <p:ph type="sldNum" sz="quarter" idx="10"/>
          </p:nvPr>
        </p:nvSpPr>
        <p:spPr/>
        <p:txBody>
          <a:bodyPr/>
          <a:lstStyle/>
          <a:p>
            <a:fld id="{C64E34FE-15C3-49CC-8BE0-88468143775F}" type="slidenum">
              <a:rPr lang="zh-CN" altLang="en-US" smtClean="0"/>
              <a:t>4</a:t>
            </a:fld>
            <a:endParaRPr lang="zh-CN" altLang="en-US"/>
          </a:p>
        </p:txBody>
      </p:sp>
    </p:spTree>
    <p:extLst>
      <p:ext uri="{BB962C8B-B14F-4D97-AF65-F5344CB8AC3E}">
        <p14:creationId xmlns:p14="http://schemas.microsoft.com/office/powerpoint/2010/main" val="2257165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n-lt"/>
                <a:ea typeface="+mn-ea"/>
                <a:cs typeface="+mn-cs"/>
              </a:rPr>
              <a:t>在线学习算法的特点：</a:t>
            </a:r>
            <a:endParaRPr lang="en-US" altLang="zh-CN" sz="1200" b="0" i="0" kern="1200">
              <a:solidFill>
                <a:schemeClr val="tx1"/>
              </a:solidFill>
              <a:effectLst/>
              <a:latin typeface="+mn-lt"/>
              <a:ea typeface="+mn-ea"/>
              <a:cs typeface="+mn-cs"/>
            </a:endParaRPr>
          </a:p>
          <a:p>
            <a:r>
              <a:rPr lang="zh-CN" altLang="en-US" sz="1200" b="0" i="0" kern="1200">
                <a:solidFill>
                  <a:schemeClr val="tx1"/>
                </a:solidFill>
                <a:effectLst/>
                <a:latin typeface="+mn-lt"/>
                <a:ea typeface="+mn-ea"/>
                <a:cs typeface="+mn-cs"/>
              </a:rPr>
              <a:t>每来一个训练样本，就用该样本产生的</a:t>
            </a:r>
            <a:r>
              <a:rPr lang="en-US" altLang="zh-CN" sz="1200" b="0" i="0" kern="1200">
                <a:solidFill>
                  <a:schemeClr val="tx1"/>
                </a:solidFill>
                <a:effectLst/>
                <a:latin typeface="+mn-lt"/>
                <a:ea typeface="+mn-ea"/>
                <a:cs typeface="+mn-cs"/>
              </a:rPr>
              <a:t>loss</a:t>
            </a:r>
            <a:r>
              <a:rPr lang="zh-CN" altLang="en-US" sz="1200" b="0" i="0" kern="1200">
                <a:solidFill>
                  <a:schemeClr val="tx1"/>
                </a:solidFill>
                <a:effectLst/>
                <a:latin typeface="+mn-lt"/>
                <a:ea typeface="+mn-ea"/>
                <a:cs typeface="+mn-cs"/>
              </a:rPr>
              <a:t>和梯度对模型迭代一次，一个一个数据地进行训练，因此可以处理大数据量训练和在线训练。</a:t>
            </a:r>
            <a:endParaRPr lang="en-US" altLang="zh-CN" sz="1200" b="0" i="0" kern="1200">
              <a:solidFill>
                <a:schemeClr val="tx1"/>
              </a:solidFill>
              <a:effectLst/>
              <a:latin typeface="+mn-lt"/>
              <a:ea typeface="+mn-ea"/>
              <a:cs typeface="+mn-cs"/>
            </a:endParaRPr>
          </a:p>
          <a:p>
            <a:endParaRPr lang="en-US" altLang="zh-CN" sz="1200" b="0" i="0" kern="1200">
              <a:solidFill>
                <a:schemeClr val="tx1"/>
              </a:solidFill>
              <a:effectLst/>
              <a:latin typeface="+mn-lt"/>
              <a:ea typeface="+mn-ea"/>
              <a:cs typeface="+mn-cs"/>
            </a:endParaRPr>
          </a:p>
          <a:p>
            <a:r>
              <a:rPr lang="zh-CN" altLang="en-US" sz="1200" b="0" i="0" kern="1200">
                <a:solidFill>
                  <a:schemeClr val="tx1"/>
                </a:solidFill>
                <a:effectLst/>
                <a:latin typeface="+mn-lt"/>
                <a:ea typeface="+mn-ea"/>
                <a:cs typeface="+mn-cs"/>
              </a:rPr>
              <a:t>简单</a:t>
            </a:r>
            <a:r>
              <a:rPr lang="en-US" altLang="zh-CN" sz="1200" b="0" i="0" kern="1200">
                <a:solidFill>
                  <a:schemeClr val="tx1"/>
                </a:solidFill>
                <a:effectLst/>
                <a:latin typeface="+mn-lt"/>
                <a:ea typeface="+mn-ea"/>
                <a:cs typeface="+mn-cs"/>
              </a:rPr>
              <a:t>OGD</a:t>
            </a:r>
            <a:r>
              <a:rPr lang="zh-CN" altLang="en-US" sz="1200" b="0" i="0" kern="1200">
                <a:solidFill>
                  <a:schemeClr val="tx1"/>
                </a:solidFill>
                <a:effectLst/>
                <a:latin typeface="+mn-lt"/>
                <a:ea typeface="+mn-ea"/>
                <a:cs typeface="+mn-cs"/>
              </a:rPr>
              <a:t>的最大问题是：</a:t>
            </a:r>
            <a:endParaRPr lang="en-US" altLang="zh-CN" sz="1200" b="0" i="0" kern="1200">
              <a:solidFill>
                <a:schemeClr val="tx1"/>
              </a:solidFill>
              <a:effectLst/>
              <a:latin typeface="+mn-lt"/>
              <a:ea typeface="+mn-ea"/>
              <a:cs typeface="+mn-cs"/>
            </a:endParaRPr>
          </a:p>
          <a:p>
            <a:r>
              <a:rPr lang="zh-CN" altLang="en-US" sz="1200" b="0" i="0" kern="1200">
                <a:solidFill>
                  <a:schemeClr val="tx1"/>
                </a:solidFill>
                <a:effectLst/>
                <a:latin typeface="+mn-lt"/>
                <a:ea typeface="+mn-ea"/>
                <a:cs typeface="+mn-cs"/>
              </a:rPr>
              <a:t>很难产生稀疏解。导致产出的模型维度太高</a:t>
            </a:r>
            <a:endParaRPr lang="en-US" altLang="zh-CN" sz="1200" b="0" i="0" kern="1200">
              <a:solidFill>
                <a:schemeClr val="tx1"/>
              </a:solidFill>
              <a:effectLst/>
              <a:latin typeface="+mn-lt"/>
              <a:ea typeface="+mn-ea"/>
              <a:cs typeface="+mn-cs"/>
            </a:endParaRPr>
          </a:p>
          <a:p>
            <a:endParaRPr lang="en-US" altLang="zh-CN" sz="1200" b="0" i="0" kern="1200">
              <a:solidFill>
                <a:schemeClr val="tx1"/>
              </a:solidFill>
              <a:effectLst/>
              <a:latin typeface="+mn-lt"/>
              <a:ea typeface="+mn-ea"/>
              <a:cs typeface="+mn-cs"/>
            </a:endParaRPr>
          </a:p>
          <a:p>
            <a:r>
              <a:rPr lang="zh-CN" altLang="en-US" sz="1200" b="0" i="0" kern="1200">
                <a:solidFill>
                  <a:schemeClr val="tx1"/>
                </a:solidFill>
                <a:effectLst/>
                <a:latin typeface="+mn-lt"/>
                <a:ea typeface="+mn-ea"/>
                <a:cs typeface="+mn-cs"/>
              </a:rPr>
              <a:t>稀疏性是在线最优化求解追求的重要目标！</a:t>
            </a:r>
            <a:endParaRPr lang="zh-CN" altLang="en-US"/>
          </a:p>
        </p:txBody>
      </p:sp>
      <p:sp>
        <p:nvSpPr>
          <p:cNvPr id="4" name="灯片编号占位符 3"/>
          <p:cNvSpPr>
            <a:spLocks noGrp="1"/>
          </p:cNvSpPr>
          <p:nvPr>
            <p:ph type="sldNum" sz="quarter" idx="10"/>
          </p:nvPr>
        </p:nvSpPr>
        <p:spPr/>
        <p:txBody>
          <a:bodyPr/>
          <a:lstStyle/>
          <a:p>
            <a:fld id="{C64E34FE-15C3-49CC-8BE0-88468143775F}" type="slidenum">
              <a:rPr lang="zh-CN" altLang="en-US" smtClean="0"/>
              <a:t>5</a:t>
            </a:fld>
            <a:endParaRPr lang="zh-CN" altLang="en-US"/>
          </a:p>
        </p:txBody>
      </p:sp>
    </p:spTree>
    <p:extLst>
      <p:ext uri="{BB962C8B-B14F-4D97-AF65-F5344CB8AC3E}">
        <p14:creationId xmlns:p14="http://schemas.microsoft.com/office/powerpoint/2010/main" val="1683651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n-lt"/>
                <a:ea typeface="+mn-ea"/>
                <a:cs typeface="+mn-cs"/>
              </a:rPr>
              <a:t>稀疏模型将大量的冗余变量去除，只保留与响应变量最相关的解释变量，简化了模型的同时却保留了数据集中最重要的信息，有效地解决了高维数据集建模中的诸多问题。稀疏模型具有更好的解释性，便于数据可视化、减少计算量和传输存储。</a:t>
            </a:r>
            <a:endParaRPr lang="en-US" altLang="zh-CN" sz="1200" b="0" i="0" kern="1200">
              <a:solidFill>
                <a:schemeClr val="tx1"/>
              </a:solidFill>
              <a:effectLst/>
              <a:latin typeface="+mn-lt"/>
              <a:ea typeface="+mn-ea"/>
              <a:cs typeface="+mn-cs"/>
            </a:endParaRPr>
          </a:p>
          <a:p>
            <a:endParaRPr lang="en-US" altLang="zh-CN" sz="1200" b="0" i="0" kern="1200">
              <a:solidFill>
                <a:schemeClr val="tx1"/>
              </a:solidFill>
              <a:effectLst/>
              <a:latin typeface="+mn-lt"/>
              <a:ea typeface="+mn-ea"/>
              <a:cs typeface="+mn-cs"/>
            </a:endParaRPr>
          </a:p>
          <a:p>
            <a:r>
              <a:rPr lang="zh-CN" altLang="en-US" sz="1200" b="0" i="0" kern="1200">
                <a:solidFill>
                  <a:schemeClr val="tx1"/>
                </a:solidFill>
                <a:effectLst/>
                <a:latin typeface="+mn-lt"/>
                <a:ea typeface="+mn-ea"/>
                <a:cs typeface="+mn-cs"/>
              </a:rPr>
              <a:t>对于线性回归或逻辑回归的损失函数构成的模型，可能会有些权重很大，有些权重很小，导致过拟合（就是过分拟合了训练数据），使得模型的复杂度提高，泛化能力较差</a:t>
            </a:r>
            <a:r>
              <a:rPr lang="en-US" altLang="zh-CN" sz="1200" b="0" i="0" kern="1200">
                <a:solidFill>
                  <a:schemeClr val="tx1"/>
                </a:solidFill>
                <a:effectLst/>
                <a:latin typeface="+mn-lt"/>
                <a:ea typeface="+mn-ea"/>
                <a:cs typeface="+mn-cs"/>
              </a:rPr>
              <a:t>.</a:t>
            </a:r>
          </a:p>
          <a:p>
            <a:r>
              <a:rPr lang="zh-CN" altLang="en-US" sz="1200" b="0" i="0" kern="1200">
                <a:solidFill>
                  <a:schemeClr val="tx1"/>
                </a:solidFill>
                <a:effectLst/>
                <a:latin typeface="+mn-lt"/>
                <a:ea typeface="+mn-ea"/>
                <a:cs typeface="+mn-cs"/>
              </a:rPr>
              <a:t>正则化的目标就是，在保证特征数目不变的情况下，减小某些特征的权重，从而达到降低模型复杂度的效果</a:t>
            </a:r>
            <a:endParaRPr lang="zh-CN" altLang="en-US"/>
          </a:p>
        </p:txBody>
      </p:sp>
      <p:sp>
        <p:nvSpPr>
          <p:cNvPr id="4" name="灯片编号占位符 3"/>
          <p:cNvSpPr>
            <a:spLocks noGrp="1"/>
          </p:cNvSpPr>
          <p:nvPr>
            <p:ph type="sldNum" sz="quarter" idx="10"/>
          </p:nvPr>
        </p:nvSpPr>
        <p:spPr/>
        <p:txBody>
          <a:bodyPr/>
          <a:lstStyle/>
          <a:p>
            <a:fld id="{C64E34FE-15C3-49CC-8BE0-88468143775F}" type="slidenum">
              <a:rPr lang="zh-CN" altLang="en-US" smtClean="0"/>
              <a:t>6</a:t>
            </a:fld>
            <a:endParaRPr lang="zh-CN" altLang="en-US"/>
          </a:p>
        </p:txBody>
      </p:sp>
    </p:spTree>
    <p:extLst>
      <p:ext uri="{BB962C8B-B14F-4D97-AF65-F5344CB8AC3E}">
        <p14:creationId xmlns:p14="http://schemas.microsoft.com/office/powerpoint/2010/main" val="3830369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FOBOS </a:t>
            </a:r>
            <a:r>
              <a:rPr lang="zh-CN" altLang="en-US" sz="1200" b="0" i="0" kern="1200">
                <a:solidFill>
                  <a:schemeClr val="tx1"/>
                </a:solidFill>
                <a:effectLst/>
                <a:latin typeface="+mn-lt"/>
                <a:ea typeface="+mn-ea"/>
                <a:cs typeface="+mn-cs"/>
              </a:rPr>
              <a:t>如何在 </a:t>
            </a:r>
            <a:r>
              <a:rPr lang="en-US" altLang="zh-CN" sz="1200" b="0" i="0" kern="1200">
                <a:solidFill>
                  <a:schemeClr val="tx1"/>
                </a:solidFill>
                <a:effectLst/>
                <a:latin typeface="+mn-lt"/>
                <a:ea typeface="+mn-ea"/>
                <a:cs typeface="+mn-cs"/>
              </a:rPr>
              <a:t>L1 </a:t>
            </a:r>
            <a:r>
              <a:rPr lang="zh-CN" altLang="en-US" sz="1200" b="0" i="0" kern="1200">
                <a:solidFill>
                  <a:schemeClr val="tx1"/>
                </a:solidFill>
                <a:effectLst/>
                <a:latin typeface="+mn-lt"/>
                <a:ea typeface="+mn-ea"/>
                <a:cs typeface="+mn-cs"/>
              </a:rPr>
              <a:t>正则化下取得比较好的稀疏性</a:t>
            </a:r>
            <a:r>
              <a:rPr lang="zh-CN" altLang="en-US"/>
              <a:t> </a:t>
            </a:r>
          </a:p>
        </p:txBody>
      </p:sp>
      <p:sp>
        <p:nvSpPr>
          <p:cNvPr id="4" name="灯片编号占位符 3"/>
          <p:cNvSpPr>
            <a:spLocks noGrp="1"/>
          </p:cNvSpPr>
          <p:nvPr>
            <p:ph type="sldNum" sz="quarter" idx="10"/>
          </p:nvPr>
        </p:nvSpPr>
        <p:spPr/>
        <p:txBody>
          <a:bodyPr/>
          <a:lstStyle/>
          <a:p>
            <a:fld id="{C64E34FE-15C3-49CC-8BE0-88468143775F}" type="slidenum">
              <a:rPr lang="zh-CN" altLang="en-US" smtClean="0"/>
              <a:t>8</a:t>
            </a:fld>
            <a:endParaRPr lang="zh-CN" altLang="en-US"/>
          </a:p>
        </p:txBody>
      </p:sp>
    </p:spTree>
    <p:extLst>
      <p:ext uri="{BB962C8B-B14F-4D97-AF65-F5344CB8AC3E}">
        <p14:creationId xmlns:p14="http://schemas.microsoft.com/office/powerpoint/2010/main" val="4237694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TG</a:t>
            </a:r>
            <a:r>
              <a:rPr lang="zh-CN" altLang="en-US" sz="1200" b="0" i="0" kern="1200">
                <a:solidFill>
                  <a:schemeClr val="tx1"/>
                </a:solidFill>
                <a:effectLst/>
                <a:latin typeface="+mn-lt"/>
                <a:ea typeface="+mn-ea"/>
                <a:cs typeface="+mn-cs"/>
              </a:rPr>
              <a:t>、 </a:t>
            </a:r>
            <a:r>
              <a:rPr lang="en-US" altLang="zh-CN" sz="1200" b="0" i="0" kern="1200">
                <a:solidFill>
                  <a:schemeClr val="tx1"/>
                </a:solidFill>
                <a:effectLst/>
                <a:latin typeface="+mn-lt"/>
                <a:ea typeface="+mn-ea"/>
                <a:cs typeface="+mn-cs"/>
              </a:rPr>
              <a:t>FOBOS </a:t>
            </a:r>
            <a:r>
              <a:rPr lang="zh-CN" altLang="en-US" sz="1200" b="0" i="0" kern="1200">
                <a:solidFill>
                  <a:schemeClr val="tx1"/>
                </a:solidFill>
                <a:effectLst/>
                <a:latin typeface="+mn-lt"/>
                <a:ea typeface="+mn-ea"/>
                <a:cs typeface="+mn-cs"/>
              </a:rPr>
              <a:t>都还是建立在 </a:t>
            </a:r>
            <a:r>
              <a:rPr lang="en-US" altLang="zh-CN" sz="1200" b="0" i="0" kern="1200">
                <a:solidFill>
                  <a:schemeClr val="tx1"/>
                </a:solidFill>
                <a:effectLst/>
                <a:latin typeface="+mn-lt"/>
                <a:ea typeface="+mn-ea"/>
                <a:cs typeface="+mn-cs"/>
              </a:rPr>
              <a:t>SGD </a:t>
            </a:r>
            <a:r>
              <a:rPr lang="zh-CN" altLang="en-US" sz="1200" b="0" i="0" kern="1200">
                <a:solidFill>
                  <a:schemeClr val="tx1"/>
                </a:solidFill>
                <a:effectLst/>
                <a:latin typeface="+mn-lt"/>
                <a:ea typeface="+mn-ea"/>
                <a:cs typeface="+mn-cs"/>
              </a:rPr>
              <a:t>的基础之上的，属于梯度下降类型的方法，这类型方法的优点就是精度比较高，并且 </a:t>
            </a:r>
            <a:r>
              <a:rPr lang="en-US" altLang="zh-CN" sz="1200" b="0" i="0" kern="1200">
                <a:solidFill>
                  <a:schemeClr val="tx1"/>
                </a:solidFill>
                <a:effectLst/>
                <a:latin typeface="+mn-lt"/>
                <a:ea typeface="+mn-ea"/>
                <a:cs typeface="+mn-cs"/>
              </a:rPr>
              <a:t>TG</a:t>
            </a:r>
            <a:r>
              <a:rPr lang="zh-CN" altLang="en-US" sz="1200" b="0" i="0" kern="1200">
                <a:solidFill>
                  <a:schemeClr val="tx1"/>
                </a:solidFill>
                <a:effectLst/>
                <a:latin typeface="+mn-lt"/>
                <a:ea typeface="+mn-ea"/>
                <a:cs typeface="+mn-cs"/>
              </a:rPr>
              <a:t>、 </a:t>
            </a:r>
            <a:r>
              <a:rPr lang="en-US" altLang="zh-CN" sz="1200" b="0" i="0" kern="1200">
                <a:solidFill>
                  <a:schemeClr val="tx1"/>
                </a:solidFill>
                <a:effectLst/>
                <a:latin typeface="+mn-lt"/>
                <a:ea typeface="+mn-ea"/>
                <a:cs typeface="+mn-cs"/>
              </a:rPr>
              <a:t>FOBOS </a:t>
            </a:r>
            <a:r>
              <a:rPr lang="zh-CN" altLang="en-US" sz="1200" b="0" i="0" kern="1200">
                <a:solidFill>
                  <a:schemeClr val="tx1"/>
                </a:solidFill>
                <a:effectLst/>
                <a:latin typeface="+mn-lt"/>
                <a:ea typeface="+mn-ea"/>
                <a:cs typeface="+mn-cs"/>
              </a:rPr>
              <a:t>也都能在稀疏性上得到提</a:t>
            </a:r>
            <a:br>
              <a:rPr lang="zh-CN" altLang="en-US" sz="1200" b="0" i="0" kern="1200">
                <a:solidFill>
                  <a:schemeClr val="tx1"/>
                </a:solidFill>
                <a:effectLst/>
                <a:latin typeface="+mn-lt"/>
                <a:ea typeface="+mn-ea"/>
                <a:cs typeface="+mn-cs"/>
              </a:rPr>
            </a:br>
            <a:r>
              <a:rPr lang="zh-CN" altLang="en-US" sz="1200" b="0" i="0" kern="1200">
                <a:solidFill>
                  <a:schemeClr val="tx1"/>
                </a:solidFill>
                <a:effectLst/>
                <a:latin typeface="+mn-lt"/>
                <a:ea typeface="+mn-ea"/>
                <a:cs typeface="+mn-cs"/>
              </a:rPr>
              <a:t>升。 </a:t>
            </a:r>
            <a:r>
              <a:rPr lang="zh-CN" altLang="en-US"/>
              <a:t/>
            </a:r>
            <a:br>
              <a:rPr lang="zh-CN" altLang="en-US"/>
            </a:br>
            <a:endParaRPr lang="en-US" altLang="zh-CN"/>
          </a:p>
          <a:p>
            <a:r>
              <a:rPr lang="en-US" altLang="zh-CN"/>
              <a:t>RDA</a:t>
            </a:r>
            <a:r>
              <a:rPr lang="zh-CN" altLang="en-US"/>
              <a:t>属于非梯度下降法</a:t>
            </a:r>
          </a:p>
        </p:txBody>
      </p:sp>
      <p:sp>
        <p:nvSpPr>
          <p:cNvPr id="4" name="灯片编号占位符 3"/>
          <p:cNvSpPr>
            <a:spLocks noGrp="1"/>
          </p:cNvSpPr>
          <p:nvPr>
            <p:ph type="sldNum" sz="quarter" idx="10"/>
          </p:nvPr>
        </p:nvSpPr>
        <p:spPr/>
        <p:txBody>
          <a:bodyPr/>
          <a:lstStyle/>
          <a:p>
            <a:fld id="{C64E34FE-15C3-49CC-8BE0-88468143775F}" type="slidenum">
              <a:rPr lang="zh-CN" altLang="en-US" smtClean="0"/>
              <a:t>10</a:t>
            </a:fld>
            <a:endParaRPr lang="zh-CN" altLang="en-US"/>
          </a:p>
        </p:txBody>
      </p:sp>
    </p:spTree>
    <p:extLst>
      <p:ext uri="{BB962C8B-B14F-4D97-AF65-F5344CB8AC3E}">
        <p14:creationId xmlns:p14="http://schemas.microsoft.com/office/powerpoint/2010/main" val="3261996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i="0" kern="1200">
                <a:solidFill>
                  <a:schemeClr val="tx1"/>
                </a:solidFill>
                <a:effectLst/>
                <a:latin typeface="+mn-lt"/>
                <a:ea typeface="+mn-ea"/>
                <a:cs typeface="+mn-cs"/>
              </a:rPr>
              <a:t>当某个维度上累积梯度平均值的绝对值 小于阈值𝜆的时候，该维度权重将被置 </a:t>
            </a:r>
            <a:r>
              <a:rPr lang="en-US" altLang="zh-CN" sz="1200" i="0" kern="1200">
                <a:solidFill>
                  <a:schemeClr val="tx1"/>
                </a:solidFill>
                <a:effectLst/>
                <a:latin typeface="+mn-lt"/>
                <a:ea typeface="+mn-ea"/>
                <a:cs typeface="+mn-cs"/>
              </a:rPr>
              <a:t>0</a:t>
            </a:r>
            <a:r>
              <a:rPr lang="zh-CN" altLang="en-US" sz="1200" i="0" kern="1200">
                <a:solidFill>
                  <a:schemeClr val="tx1"/>
                </a:solidFill>
                <a:effectLst/>
                <a:latin typeface="+mn-lt"/>
                <a:ea typeface="+mn-ea"/>
                <a:cs typeface="+mn-cs"/>
              </a:rPr>
              <a:t>，特征权重的稀疏性由此产生。</a:t>
            </a:r>
            <a:br>
              <a:rPr lang="zh-CN" altLang="en-US" sz="1200" i="0" kern="1200">
                <a:solidFill>
                  <a:schemeClr val="tx1"/>
                </a:solidFill>
                <a:effectLst/>
                <a:latin typeface="+mn-lt"/>
                <a:ea typeface="+mn-ea"/>
                <a:cs typeface="+mn-cs"/>
              </a:rPr>
            </a:br>
            <a:endParaRPr lang="zh-CN" altLang="en-US"/>
          </a:p>
        </p:txBody>
      </p:sp>
      <p:sp>
        <p:nvSpPr>
          <p:cNvPr id="4" name="灯片编号占位符 3"/>
          <p:cNvSpPr>
            <a:spLocks noGrp="1"/>
          </p:cNvSpPr>
          <p:nvPr>
            <p:ph type="sldNum" sz="quarter" idx="10"/>
          </p:nvPr>
        </p:nvSpPr>
        <p:spPr/>
        <p:txBody>
          <a:bodyPr/>
          <a:lstStyle/>
          <a:p>
            <a:fld id="{C64E34FE-15C3-49CC-8BE0-88468143775F}" type="slidenum">
              <a:rPr lang="zh-CN" altLang="en-US" smtClean="0"/>
              <a:t>12</a:t>
            </a:fld>
            <a:endParaRPr lang="zh-CN" altLang="en-US"/>
          </a:p>
        </p:txBody>
      </p:sp>
    </p:spTree>
    <p:extLst>
      <p:ext uri="{BB962C8B-B14F-4D97-AF65-F5344CB8AC3E}">
        <p14:creationId xmlns:p14="http://schemas.microsoft.com/office/powerpoint/2010/main" val="2396796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RDA </a:t>
            </a:r>
            <a:r>
              <a:rPr lang="zh-CN" altLang="en-US" sz="1200" b="0" i="0" kern="1200">
                <a:solidFill>
                  <a:schemeClr val="tx1"/>
                </a:solidFill>
                <a:effectLst/>
                <a:latin typeface="+mn-lt"/>
                <a:ea typeface="+mn-ea"/>
                <a:cs typeface="+mn-cs"/>
              </a:rPr>
              <a:t>中判定对象是梯度的累加平均值</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不同于</a:t>
            </a:r>
            <a:r>
              <a:rPr lang="en-US" altLang="zh-CN" sz="1200" b="0" i="0" kern="1200">
                <a:solidFill>
                  <a:schemeClr val="tx1"/>
                </a:solidFill>
                <a:effectLst/>
                <a:latin typeface="+mn-lt"/>
                <a:ea typeface="+mn-ea"/>
                <a:cs typeface="+mn-cs"/>
              </a:rPr>
              <a:t>L1-FOBOS</a:t>
            </a:r>
            <a:r>
              <a:rPr lang="zh-CN" altLang="en-US" sz="1200" b="0" i="0" kern="1200">
                <a:solidFill>
                  <a:schemeClr val="tx1"/>
                </a:solidFill>
                <a:effectLst/>
                <a:latin typeface="+mn-lt"/>
                <a:ea typeface="+mn-ea"/>
                <a:cs typeface="+mn-cs"/>
              </a:rPr>
              <a:t>中针对单次梯度计算的结果进行判定，避免了由于某些维度由于训练不足导致截断的问题。 并且通过调节</a:t>
            </a:r>
            <a:r>
              <a:rPr lang="en-US" altLang="zh-CN" sz="1200" b="0" i="0" kern="1200">
                <a:solidFill>
                  <a:schemeClr val="tx1"/>
                </a:solidFill>
                <a:effectLst/>
                <a:latin typeface="+mn-lt"/>
                <a:ea typeface="+mn-ea"/>
                <a:cs typeface="+mn-cs"/>
              </a:rPr>
              <a:t>λ</a:t>
            </a:r>
            <a:r>
              <a:rPr lang="zh-CN" altLang="en-US" sz="1200" b="0" i="0" kern="1200">
                <a:solidFill>
                  <a:schemeClr val="tx1"/>
                </a:solidFill>
                <a:effectLst/>
                <a:latin typeface="+mn-lt"/>
                <a:ea typeface="+mn-ea"/>
                <a:cs typeface="+mn-cs"/>
              </a:rPr>
              <a:t>一个参数，很容易在精度和稀疏性上进行权衡。</a:t>
            </a:r>
            <a:br>
              <a:rPr lang="zh-CN" altLang="en-US" sz="1200" b="0" i="0" kern="1200">
                <a:solidFill>
                  <a:schemeClr val="tx1"/>
                </a:solidFill>
                <a:effectLst/>
                <a:latin typeface="+mn-lt"/>
                <a:ea typeface="+mn-ea"/>
                <a:cs typeface="+mn-cs"/>
              </a:rPr>
            </a:br>
            <a:endParaRPr lang="zh-CN" altLang="en-US"/>
          </a:p>
        </p:txBody>
      </p:sp>
      <p:sp>
        <p:nvSpPr>
          <p:cNvPr id="4" name="灯片编号占位符 3"/>
          <p:cNvSpPr>
            <a:spLocks noGrp="1"/>
          </p:cNvSpPr>
          <p:nvPr>
            <p:ph type="sldNum" sz="quarter" idx="10"/>
          </p:nvPr>
        </p:nvSpPr>
        <p:spPr/>
        <p:txBody>
          <a:bodyPr/>
          <a:lstStyle/>
          <a:p>
            <a:fld id="{C64E34FE-15C3-49CC-8BE0-88468143775F}" type="slidenum">
              <a:rPr lang="zh-CN" altLang="en-US" smtClean="0"/>
              <a:t>13</a:t>
            </a:fld>
            <a:endParaRPr lang="zh-CN" altLang="en-US"/>
          </a:p>
        </p:txBody>
      </p:sp>
    </p:spTree>
    <p:extLst>
      <p:ext uri="{BB962C8B-B14F-4D97-AF65-F5344CB8AC3E}">
        <p14:creationId xmlns:p14="http://schemas.microsoft.com/office/powerpoint/2010/main" val="2654584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4E34FE-15C3-49CC-8BE0-88468143775F}" type="slidenum">
              <a:rPr lang="zh-CN" altLang="en-US" smtClean="0"/>
              <a:t>14</a:t>
            </a:fld>
            <a:endParaRPr lang="zh-CN" altLang="en-US"/>
          </a:p>
        </p:txBody>
      </p:sp>
    </p:spTree>
    <p:extLst>
      <p:ext uri="{BB962C8B-B14F-4D97-AF65-F5344CB8AC3E}">
        <p14:creationId xmlns:p14="http://schemas.microsoft.com/office/powerpoint/2010/main" val="1928013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715C317-FFAE-4C65-9073-F333B6FCD792}" type="datetimeFigureOut">
              <a:rPr lang="zh-CN" altLang="en-US" smtClean="0"/>
              <a:t>2018/5/9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2253277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715C317-FFAE-4C65-9073-F333B6FCD792}" type="datetimeFigureOut">
              <a:rPr lang="zh-CN" altLang="en-US" smtClean="0"/>
              <a:t>2018/5/9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786161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715C317-FFAE-4C65-9073-F333B6FCD792}" type="datetimeFigureOut">
              <a:rPr lang="zh-CN" altLang="en-US" smtClean="0"/>
              <a:t>2018/5/9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3465369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zh-CN" altLang="en-US"/>
              <a:t>单击此处编辑母版标题样式</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715C317-FFAE-4C65-9073-F333B6FCD792}" type="datetimeFigureOut">
              <a:rPr lang="zh-CN" altLang="en-US" smtClean="0"/>
              <a:t>2018/5/9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AF6D7-A135-4D2A-8270-2C07AB3BC62C}"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215298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715C317-FFAE-4C65-9073-F333B6FCD792}" type="datetimeFigureOut">
              <a:rPr lang="zh-CN" altLang="en-US" smtClean="0"/>
              <a:t>2018/5/9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2818080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15C317-FFAE-4C65-9073-F333B6FCD792}" type="datetimeFigureOut">
              <a:rPr lang="zh-CN" altLang="en-US" smtClean="0"/>
              <a:t>2018/5/9</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1623797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15C317-FFAE-4C65-9073-F333B6FCD792}" type="datetimeFigureOut">
              <a:rPr lang="zh-CN" altLang="en-US" smtClean="0"/>
              <a:t>2018/5/9</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3799653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715C317-FFAE-4C65-9073-F333B6FCD792}" type="datetimeFigureOut">
              <a:rPr lang="zh-CN" altLang="en-US" smtClean="0"/>
              <a:t>2018/5/9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3706080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715C317-FFAE-4C65-9073-F333B6FCD792}" type="datetimeFigureOut">
              <a:rPr lang="zh-CN" altLang="en-US" smtClean="0"/>
              <a:t>2018/5/9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2867779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715C317-FFAE-4C65-9073-F333B6FCD792}" type="datetimeFigureOut">
              <a:rPr lang="zh-CN" altLang="en-US" smtClean="0"/>
              <a:t>2018/5/9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136364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715C317-FFAE-4C65-9073-F333B6FCD792}" type="datetimeFigureOut">
              <a:rPr lang="zh-CN" altLang="en-US" smtClean="0"/>
              <a:t>2018/5/9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241967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715C317-FFAE-4C65-9073-F333B6FCD792}" type="datetimeFigureOut">
              <a:rPr lang="zh-CN" altLang="en-US" smtClean="0"/>
              <a:t>2018/5/9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374873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715C317-FFAE-4C65-9073-F333B6FCD792}" type="datetimeFigureOut">
              <a:rPr lang="zh-CN" altLang="en-US" smtClean="0"/>
              <a:t>2018/5/9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2507516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5715C317-FFAE-4C65-9073-F333B6FCD792}" type="datetimeFigureOut">
              <a:rPr lang="zh-CN" altLang="en-US" smtClean="0"/>
              <a:t>2018/5/9</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37588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715C317-FFAE-4C65-9073-F333B6FCD792}" type="datetimeFigureOut">
              <a:rPr lang="zh-CN" altLang="en-US" smtClean="0"/>
              <a:t>2018/5/9</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355104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5715C317-FFAE-4C65-9073-F333B6FCD792}" type="datetimeFigureOut">
              <a:rPr lang="zh-CN" altLang="en-US" smtClean="0"/>
              <a:t>2018/5/9</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1781337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715C317-FFAE-4C65-9073-F333B6FCD792}" type="datetimeFigureOut">
              <a:rPr lang="zh-CN" altLang="en-US" smtClean="0"/>
              <a:t>2018/5/9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1538506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715C317-FFAE-4C65-9073-F333B6FCD792}" type="datetimeFigureOut">
              <a:rPr lang="zh-CN" altLang="en-US" smtClean="0"/>
              <a:t>2018/5/9</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23AF6D7-A135-4D2A-8270-2C07AB3BC62C}" type="slidenum">
              <a:rPr lang="zh-CN" altLang="en-US" smtClean="0"/>
              <a:t>‹#›</a:t>
            </a:fld>
            <a:endParaRPr lang="zh-CN" altLang="en-US"/>
          </a:p>
        </p:txBody>
      </p:sp>
    </p:spTree>
    <p:extLst>
      <p:ext uri="{BB962C8B-B14F-4D97-AF65-F5344CB8AC3E}">
        <p14:creationId xmlns:p14="http://schemas.microsoft.com/office/powerpoint/2010/main" val="389799279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5.png"/><Relationship Id="rId4" Type="http://schemas.openxmlformats.org/officeDocument/2006/relationships/image" Target="../media/image380.png"/><Relationship Id="rId9" Type="http://schemas.openxmlformats.org/officeDocument/2006/relationships/image" Target="../media/image43.png"/></Relationships>
</file>

<file path=ppt/slides/_rels/slide1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44.png"/><Relationship Id="rId7" Type="http://schemas.openxmlformats.org/officeDocument/2006/relationships/image" Target="../media/image56.png"/><Relationship Id="rId12" Type="http://schemas.openxmlformats.org/officeDocument/2006/relationships/image" Target="../media/image52.png"/><Relationship Id="rId2" Type="http://schemas.openxmlformats.org/officeDocument/2006/relationships/notesSlide" Target="../notesSlides/notesSlide10.xml"/><Relationship Id="rId1" Type="http://schemas.openxmlformats.org/officeDocument/2006/relationships/slideLayout" Target="../slideLayouts/slideLayout2.xml"/><Relationship Id="rId11" Type="http://schemas.openxmlformats.org/officeDocument/2006/relationships/image" Target="../media/image55.png"/><Relationship Id="rId10" Type="http://schemas.openxmlformats.org/officeDocument/2006/relationships/image" Target="../media/image54.png"/><Relationship Id="rId9" Type="http://schemas.openxmlformats.org/officeDocument/2006/relationships/image" Target="../media/image58.png"/></Relationships>
</file>

<file path=ppt/slides/_rels/slide16.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s>
</file>

<file path=ppt/slides/_rels/slide1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53.png"/><Relationship Id="rId7" Type="http://schemas.openxmlformats.org/officeDocument/2006/relationships/image" Target="../media/image7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2.png"/><Relationship Id="rId10" Type="http://schemas.openxmlformats.org/officeDocument/2006/relationships/image" Target="../media/image78.png"/><Relationship Id="rId4" Type="http://schemas.openxmlformats.org/officeDocument/2006/relationships/image" Target="../media/image71.png"/><Relationship Id="rId9" Type="http://schemas.openxmlformats.org/officeDocument/2006/relationships/image" Target="../media/image7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53724" y="2366879"/>
            <a:ext cx="7192546" cy="707886"/>
          </a:xfrm>
          <a:prstGeom prst="rect">
            <a:avLst/>
          </a:prstGeom>
        </p:spPr>
        <p:txBody>
          <a:bodyPr wrap="none">
            <a:spAutoFit/>
          </a:bodyPr>
          <a:lstStyle/>
          <a:p>
            <a:r>
              <a:rPr lang="zh-CN" altLang="en-US" sz="4000">
                <a:latin typeface="微软雅黑" panose="020B0503020204020204" pitchFamily="34" charset="-122"/>
                <a:ea typeface="微软雅黑" panose="020B0503020204020204" pitchFamily="34" charset="-122"/>
              </a:rPr>
              <a:t>FTRL原理及在normal中的应用</a:t>
            </a:r>
          </a:p>
        </p:txBody>
      </p:sp>
      <p:sp>
        <p:nvSpPr>
          <p:cNvPr id="3" name="文本框 2"/>
          <p:cNvSpPr txBox="1"/>
          <p:nvPr/>
        </p:nvSpPr>
        <p:spPr>
          <a:xfrm>
            <a:off x="4497233" y="3574472"/>
            <a:ext cx="1505527" cy="369332"/>
          </a:xfrm>
          <a:prstGeom prst="rect">
            <a:avLst/>
          </a:prstGeom>
          <a:noFill/>
        </p:spPr>
        <p:txBody>
          <a:bodyPr wrap="square" rtlCol="0">
            <a:spAutoFit/>
          </a:bodyPr>
          <a:lstStyle/>
          <a:p>
            <a:r>
              <a:rPr lang="en-US" altLang="zh-CN">
                <a:solidFill>
                  <a:srgbClr val="00B050"/>
                </a:solidFill>
                <a:latin typeface="微软雅黑" panose="020B0503020204020204" pitchFamily="34" charset="-122"/>
                <a:ea typeface="微软雅黑" panose="020B0503020204020204" pitchFamily="34" charset="-122"/>
              </a:rPr>
              <a:t> onejune</a:t>
            </a:r>
            <a:endParaRPr lang="zh-CN" altLang="en-US">
              <a:solidFill>
                <a:srgbClr val="00B05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460285" y="4166420"/>
            <a:ext cx="1505527" cy="369332"/>
          </a:xfrm>
          <a:prstGeom prst="rect">
            <a:avLst/>
          </a:prstGeom>
          <a:noFill/>
        </p:spPr>
        <p:txBody>
          <a:bodyPr wrap="square" rtlCol="0">
            <a:spAutoFit/>
          </a:bodyPr>
          <a:lstStyle/>
          <a:p>
            <a:r>
              <a:rPr lang="en-US" altLang="zh-CN">
                <a:solidFill>
                  <a:srgbClr val="00B050"/>
                </a:solidFill>
                <a:latin typeface="微软雅黑" panose="020B0503020204020204" pitchFamily="34" charset="-122"/>
                <a:ea typeface="微软雅黑" panose="020B0503020204020204" pitchFamily="34" charset="-122"/>
              </a:rPr>
              <a:t> 2018.2.27</a:t>
            </a:r>
            <a:endParaRPr lang="zh-CN" altLang="en-US">
              <a:solidFill>
                <a:srgbClr val="00B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346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2900" y="287666"/>
            <a:ext cx="3835400" cy="523220"/>
          </a:xfrm>
          <a:prstGeom prst="rect">
            <a:avLst/>
          </a:prstGeom>
        </p:spPr>
        <p:txBody>
          <a:bodyPr wrap="square">
            <a:spAutoFit/>
          </a:bodyPr>
          <a:lstStyle/>
          <a:p>
            <a:r>
              <a:rPr lang="en-US" altLang="zh-CN" sz="2800" b="1">
                <a:latin typeface="微软雅黑" panose="020B0503020204020204" pitchFamily="34" charset="-122"/>
                <a:ea typeface="微软雅黑" panose="020B0503020204020204" pitchFamily="34" charset="-122"/>
              </a:rPr>
              <a:t>RDA</a:t>
            </a:r>
            <a:r>
              <a:rPr lang="zh-CN" altLang="en-US" sz="2800">
                <a:latin typeface="微软雅黑" panose="020B0503020204020204" pitchFamily="34" charset="-122"/>
                <a:ea typeface="微软雅黑" panose="020B0503020204020204" pitchFamily="34" charset="-122"/>
              </a:rPr>
              <a:t>算法原理</a:t>
            </a:r>
          </a:p>
        </p:txBody>
      </p:sp>
      <p:cxnSp>
        <p:nvCxnSpPr>
          <p:cNvPr id="3" name="直接连接符 2"/>
          <p:cNvCxnSpPr/>
          <p:nvPr/>
        </p:nvCxnSpPr>
        <p:spPr>
          <a:xfrm>
            <a:off x="416792" y="912486"/>
            <a:ext cx="9385300" cy="0"/>
          </a:xfrm>
          <a:prstGeom prst="line">
            <a:avLst/>
          </a:prstGeom>
          <a:ln w="28575"/>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 name="文本框 3"/>
              <p:cNvSpPr txBox="1"/>
              <p:nvPr/>
            </p:nvSpPr>
            <p:spPr>
              <a:xfrm>
                <a:off x="682336" y="1569355"/>
                <a:ext cx="8525164" cy="117910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sz="2400" b="1" i="1" smtClean="0">
                              <a:solidFill>
                                <a:schemeClr val="tx1"/>
                              </a:solidFill>
                              <a:latin typeface="Cambria Math" panose="02040503050406030204" pitchFamily="18" charset="0"/>
                            </a:rPr>
                          </m:ctrlPr>
                        </m:sSupPr>
                        <m:e>
                          <m:r>
                            <a:rPr lang="en-US" altLang="zh-CN" sz="2400" b="1" i="1" smtClean="0">
                              <a:solidFill>
                                <a:schemeClr val="tx1"/>
                              </a:solidFill>
                              <a:latin typeface="Cambria Math" panose="02040503050406030204" pitchFamily="18" charset="0"/>
                            </a:rPr>
                            <m:t>𝑾</m:t>
                          </m:r>
                        </m:e>
                        <m:sup>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𝒕</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𝟏</m:t>
                          </m:r>
                          <m:r>
                            <a:rPr lang="en-US" altLang="zh-CN" sz="2400" b="1" i="1" smtClean="0">
                              <a:solidFill>
                                <a:schemeClr val="tx1"/>
                              </a:solidFill>
                              <a:latin typeface="Cambria Math" panose="02040503050406030204" pitchFamily="18" charset="0"/>
                            </a:rPr>
                            <m:t>)</m:t>
                          </m:r>
                        </m:sup>
                      </m:sSup>
                      <m:r>
                        <a:rPr lang="en-US" altLang="zh-CN" sz="2400" b="0" i="1" smtClean="0">
                          <a:solidFill>
                            <a:schemeClr val="tx1"/>
                          </a:solidFill>
                          <a:latin typeface="Cambria Math" panose="02040503050406030204" pitchFamily="18" charset="0"/>
                        </a:rPr>
                        <m:t>=</m:t>
                      </m:r>
                      <m:func>
                        <m:funcPr>
                          <m:ctrlPr>
                            <a:rPr lang="en-US" altLang="zh-CN" sz="2400" b="0" i="1" smtClean="0">
                              <a:solidFill>
                                <a:schemeClr val="tx1"/>
                              </a:solidFill>
                              <a:latin typeface="Cambria Math" panose="02040503050406030204" pitchFamily="18" charset="0"/>
                            </a:rPr>
                          </m:ctrlPr>
                        </m:funcPr>
                        <m:fName>
                          <m:limLow>
                            <m:limLowPr>
                              <m:ctrlPr>
                                <a:rPr lang="en-US" altLang="zh-CN" sz="2400" b="1" i="1" smtClean="0">
                                  <a:solidFill>
                                    <a:schemeClr val="tx1"/>
                                  </a:solidFill>
                                  <a:latin typeface="Cambria Math" panose="02040503050406030204" pitchFamily="18" charset="0"/>
                                </a:rPr>
                              </m:ctrlPr>
                            </m:limLowPr>
                            <m:e>
                              <m:r>
                                <a:rPr lang="en-US" altLang="zh-CN" sz="2400" b="1" i="0" smtClean="0">
                                  <a:solidFill>
                                    <a:schemeClr val="tx1"/>
                                  </a:solidFill>
                                  <a:latin typeface="Cambria Math" panose="02040503050406030204" pitchFamily="18" charset="0"/>
                                </a:rPr>
                                <m:t>𝐚𝐫𝐠𝐦𝐢𝐧</m:t>
                              </m:r>
                            </m:e>
                            <m:lim>
                              <m:r>
                                <a:rPr lang="en-US" altLang="zh-CN" sz="2400" b="1" i="1" smtClean="0">
                                  <a:solidFill>
                                    <a:schemeClr val="tx1"/>
                                  </a:solidFill>
                                  <a:latin typeface="Cambria Math" panose="02040503050406030204" pitchFamily="18" charset="0"/>
                                </a:rPr>
                                <m:t>𝑾</m:t>
                              </m:r>
                            </m:lim>
                          </m:limLow>
                        </m:fName>
                        <m:e>
                          <m:d>
                            <m:dPr>
                              <m:begChr m:val="{"/>
                              <m:endChr m:val="}"/>
                              <m:ctrlPr>
                                <a:rPr lang="en-US" altLang="zh-CN" sz="2400" b="0" i="1" smtClean="0">
                                  <a:solidFill>
                                    <a:schemeClr val="tx1"/>
                                  </a:solidFill>
                                  <a:latin typeface="Cambria Math" panose="02040503050406030204" pitchFamily="18" charset="0"/>
                                </a:rPr>
                              </m:ctrlPr>
                            </m:dPr>
                            <m:e>
                              <m:f>
                                <m:fPr>
                                  <m:ctrlPr>
                                    <a:rPr lang="en-US" altLang="zh-CN" sz="2400" b="1" i="1" smtClean="0">
                                      <a:solidFill>
                                        <a:schemeClr val="tx1"/>
                                      </a:solidFill>
                                      <a:latin typeface="Cambria Math" panose="02040503050406030204" pitchFamily="18" charset="0"/>
                                    </a:rPr>
                                  </m:ctrlPr>
                                </m:fPr>
                                <m:num>
                                  <m:r>
                                    <a:rPr lang="en-US" altLang="zh-CN" sz="2400" b="1" i="1" smtClean="0">
                                      <a:solidFill>
                                        <a:schemeClr val="tx1"/>
                                      </a:solidFill>
                                      <a:latin typeface="Cambria Math" panose="02040503050406030204" pitchFamily="18" charset="0"/>
                                    </a:rPr>
                                    <m:t>𝟏</m:t>
                                  </m:r>
                                </m:num>
                                <m:den>
                                  <m:r>
                                    <a:rPr lang="en-US" altLang="zh-CN" sz="2400" b="1" i="1" smtClean="0">
                                      <a:solidFill>
                                        <a:schemeClr val="tx1"/>
                                      </a:solidFill>
                                      <a:latin typeface="Cambria Math" panose="02040503050406030204" pitchFamily="18" charset="0"/>
                                    </a:rPr>
                                    <m:t>𝒕</m:t>
                                  </m:r>
                                </m:den>
                              </m:f>
                              <m:nary>
                                <m:naryPr>
                                  <m:chr m:val="∑"/>
                                  <m:ctrlPr>
                                    <a:rPr lang="en-US" altLang="zh-CN" sz="2400" b="1" i="1" smtClean="0">
                                      <a:solidFill>
                                        <a:schemeClr val="tx1"/>
                                      </a:solidFill>
                                      <a:latin typeface="Cambria Math" panose="02040503050406030204" pitchFamily="18" charset="0"/>
                                    </a:rPr>
                                  </m:ctrlPr>
                                </m:naryPr>
                                <m:sub>
                                  <m:r>
                                    <m:rPr>
                                      <m:brk m:alnAt="23"/>
                                    </m:rPr>
                                    <a:rPr lang="en-US" altLang="zh-CN" sz="2400" b="1" i="1" smtClean="0">
                                      <a:solidFill>
                                        <a:schemeClr val="tx1"/>
                                      </a:solidFill>
                                      <a:latin typeface="Cambria Math" panose="02040503050406030204" pitchFamily="18" charset="0"/>
                                    </a:rPr>
                                    <m:t>𝒓</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𝟏</m:t>
                                  </m:r>
                                </m:sub>
                                <m:sup>
                                  <m:r>
                                    <a:rPr lang="en-US" altLang="zh-CN" sz="2400" b="1" i="1" smtClean="0">
                                      <a:solidFill>
                                        <a:schemeClr val="tx1"/>
                                      </a:solidFill>
                                      <a:latin typeface="Cambria Math" panose="02040503050406030204" pitchFamily="18" charset="0"/>
                                    </a:rPr>
                                    <m:t>𝒕</m:t>
                                  </m:r>
                                </m:sup>
                                <m:e>
                                  <m:d>
                                    <m:dPr>
                                      <m:begChr m:val="〈"/>
                                      <m:endChr m:val="〉"/>
                                      <m:ctrlPr>
                                        <a:rPr lang="en-US" altLang="zh-CN" sz="2400" b="1" i="1">
                                          <a:latin typeface="Cambria Math" panose="02040503050406030204" pitchFamily="18" charset="0"/>
                                        </a:rPr>
                                      </m:ctrlPr>
                                    </m:dPr>
                                    <m:e>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𝑮</m:t>
                                          </m:r>
                                        </m:e>
                                        <m:sup>
                                          <m:r>
                                            <a:rPr lang="en-US" altLang="zh-CN" sz="2400" b="1" i="1" smtClean="0">
                                              <a:latin typeface="Cambria Math" panose="02040503050406030204" pitchFamily="18" charset="0"/>
                                            </a:rPr>
                                            <m:t>𝒓</m:t>
                                          </m:r>
                                        </m:sup>
                                      </m:sSup>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𝑾</m:t>
                                      </m:r>
                                    </m:e>
                                  </m:d>
                                  <m:r>
                                    <a:rPr lang="en-US" altLang="zh-CN" sz="2400" b="1" i="1" smtClean="0">
                                      <a:latin typeface="Cambria Math" panose="02040503050406030204" pitchFamily="18" charset="0"/>
                                    </a:rPr>
                                    <m:t>+</m:t>
                                  </m:r>
                                  <m:r>
                                    <a:rPr lang="el-GR" altLang="zh-CN" sz="2400" b="1" i="1">
                                      <a:latin typeface="Cambria Math" panose="02040503050406030204" pitchFamily="18" charset="0"/>
                                    </a:rPr>
                                    <m:t>𝜳</m:t>
                                  </m:r>
                                  <m:d>
                                    <m:dPr>
                                      <m:ctrlPr>
                                        <a:rPr lang="en-US" altLang="zh-CN" sz="2400" b="1" i="1" smtClean="0">
                                          <a:latin typeface="Cambria Math" panose="02040503050406030204" pitchFamily="18" charset="0"/>
                                        </a:rPr>
                                      </m:ctrlPr>
                                    </m:dPr>
                                    <m:e>
                                      <m:r>
                                        <a:rPr lang="zh-CN" altLang="el-GR" sz="2400" b="1" i="1">
                                          <a:latin typeface="Cambria Math" panose="02040503050406030204" pitchFamily="18" charset="0"/>
                                        </a:rPr>
                                        <m:t>𝑾</m:t>
                                      </m:r>
                                    </m:e>
                                  </m:d>
                                  <m:r>
                                    <a:rPr lang="el-GR" altLang="zh-CN" sz="2400" b="1" i="1">
                                      <a:latin typeface="Cambria Math" panose="02040503050406030204" pitchFamily="18" charset="0"/>
                                    </a:rPr>
                                    <m:t>+</m:t>
                                  </m:r>
                                  <m:f>
                                    <m:fPr>
                                      <m:ctrlPr>
                                        <a:rPr lang="en-US" altLang="zh-CN" sz="2400" b="1" i="1">
                                          <a:latin typeface="Cambria Math" panose="02040503050406030204" pitchFamily="18" charset="0"/>
                                        </a:rPr>
                                      </m:ctrlPr>
                                    </m:fPr>
                                    <m:num>
                                      <m:sSup>
                                        <m:sSupPr>
                                          <m:ctrlPr>
                                            <a:rPr lang="en-US" altLang="zh-CN" sz="2400" b="1" i="1">
                                              <a:latin typeface="Cambria Math" panose="02040503050406030204" pitchFamily="18" charset="0"/>
                                            </a:rPr>
                                          </m:ctrlPr>
                                        </m:sSupPr>
                                        <m:e>
                                          <m:r>
                                            <a:rPr lang="en-US" altLang="zh-CN" sz="2400" b="1" i="1" smtClean="0">
                                              <a:latin typeface="Cambria Math" panose="02040503050406030204" pitchFamily="18" charset="0"/>
                                            </a:rPr>
                                            <m:t>𝜷</m:t>
                                          </m:r>
                                        </m:e>
                                        <m:sup>
                                          <m:r>
                                            <a:rPr lang="en-US" altLang="zh-CN" sz="2400" b="1" i="1" smtClean="0">
                                              <a:latin typeface="Cambria Math" panose="02040503050406030204" pitchFamily="18" charset="0"/>
                                            </a:rPr>
                                            <m:t>𝒕</m:t>
                                          </m:r>
                                        </m:sup>
                                      </m:sSup>
                                    </m:num>
                                    <m:den>
                                      <m:r>
                                        <a:rPr lang="en-US" altLang="zh-CN" sz="2400" b="1" i="1">
                                          <a:latin typeface="Cambria Math" panose="02040503050406030204" pitchFamily="18" charset="0"/>
                                        </a:rPr>
                                        <m:t>𝒕</m:t>
                                      </m:r>
                                    </m:den>
                                  </m:f>
                                  <m:r>
                                    <a:rPr lang="en-US" altLang="zh-CN" sz="2400" b="1" i="1" smtClean="0">
                                      <a:latin typeface="Cambria Math" panose="02040503050406030204" pitchFamily="18" charset="0"/>
                                    </a:rPr>
                                    <m:t>𝒉</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𝑾</m:t>
                                      </m:r>
                                    </m:e>
                                  </m:d>
                                </m:e>
                              </m:nary>
                            </m:e>
                          </m:d>
                        </m:e>
                      </m:func>
                      <m:r>
                        <a:rPr lang="en-US" altLang="zh-CN" sz="2400" b="0" i="1" smtClean="0">
                          <a:solidFill>
                            <a:schemeClr val="tx1"/>
                          </a:solidFill>
                          <a:latin typeface="Cambria Math" panose="02040503050406030204" pitchFamily="18" charset="0"/>
                        </a:rPr>
                        <m:t> </m:t>
                      </m:r>
                    </m:oMath>
                  </m:oMathPara>
                </a14:m>
                <a:endParaRPr lang="zh-CN" altLang="en-US" sz="2400">
                  <a:solidFill>
                    <a:schemeClr val="tx1"/>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82336" y="1569355"/>
                <a:ext cx="8525164" cy="117910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637309" y="3492188"/>
                <a:ext cx="7998691" cy="1569660"/>
              </a:xfrm>
              <a:prstGeom prst="rect">
                <a:avLst/>
              </a:prstGeom>
              <a:noFill/>
            </p:spPr>
            <p:txBody>
              <a:bodyPr wrap="square" rtlCol="0">
                <a:spAutoFit/>
              </a:bodyPr>
              <a:lstStyle/>
              <a:p>
                <a:pPr marL="342900" indent="-342900">
                  <a:lnSpc>
                    <a:spcPct val="150000"/>
                  </a:lnSpc>
                  <a:buAutoNum type="circleNumDbPlain"/>
                </a:pPr>
                <a:r>
                  <a:rPr lang="zh-CN" altLang="en-US" sz="1600">
                    <a:latin typeface="微软雅黑" panose="020B0503020204020204" pitchFamily="34" charset="-122"/>
                    <a:ea typeface="微软雅黑" panose="020B0503020204020204" pitchFamily="34" charset="-122"/>
                  </a:rPr>
                  <a:t>梯度</a:t>
                </a:r>
                <a14:m>
                  <m:oMath xmlns:m="http://schemas.openxmlformats.org/officeDocument/2006/math">
                    <m:sSup>
                      <m:sSupPr>
                        <m:ctrlPr>
                          <a:rPr lang="en-US" altLang="zh-CN" sz="1600" b="1" i="1">
                            <a:latin typeface="Cambria Math" panose="02040503050406030204" pitchFamily="18" charset="0"/>
                          </a:rPr>
                        </m:ctrlPr>
                      </m:sSupPr>
                      <m:e>
                        <m:r>
                          <a:rPr lang="en-US" altLang="zh-CN" sz="1600" b="1" i="1">
                            <a:latin typeface="Cambria Math" panose="02040503050406030204" pitchFamily="18" charset="0"/>
                          </a:rPr>
                          <m:t>𝑮</m:t>
                        </m:r>
                      </m:e>
                      <m:sup>
                        <m:r>
                          <a:rPr lang="en-US" altLang="zh-CN" sz="1600" b="1" i="1">
                            <a:latin typeface="Cambria Math" panose="02040503050406030204" pitchFamily="18" charset="0"/>
                          </a:rPr>
                          <m:t>𝒓</m:t>
                        </m:r>
                      </m:sup>
                    </m:sSup>
                  </m:oMath>
                </a14:m>
                <a:r>
                  <a:rPr lang="zh-CN" altLang="en-US" sz="1600">
                    <a:latin typeface="微软雅黑" panose="020B0503020204020204" pitchFamily="34" charset="-122"/>
                    <a:ea typeface="微软雅黑" panose="020B0503020204020204" pitchFamily="34" charset="-122"/>
                  </a:rPr>
                  <a:t>对𝑊的积分平均值，包含了之前所有梯度（或次梯度）的平均值</a:t>
                </a:r>
                <a:endParaRPr lang="en-US" altLang="zh-CN" sz="1600">
                  <a:latin typeface="微软雅黑" panose="020B0503020204020204" pitchFamily="34" charset="-122"/>
                  <a:ea typeface="微软雅黑" panose="020B0503020204020204" pitchFamily="34" charset="-122"/>
                </a:endParaRPr>
              </a:p>
              <a:p>
                <a:pPr marL="342900" indent="-342900">
                  <a:lnSpc>
                    <a:spcPct val="150000"/>
                  </a:lnSpc>
                  <a:buAutoNum type="circleNumDbPlain"/>
                </a:pPr>
                <a:r>
                  <a:rPr lang="zh-CN" altLang="en-US" sz="1600">
                    <a:latin typeface="微软雅黑" panose="020B0503020204020204" pitchFamily="34" charset="-122"/>
                    <a:ea typeface="微软雅黑" panose="020B0503020204020204" pitchFamily="34" charset="-122"/>
                  </a:rPr>
                  <a:t>正则项</a:t>
                </a:r>
                <a:endParaRPr lang="en-US" altLang="zh-CN" sz="1600">
                  <a:latin typeface="微软雅黑" panose="020B0503020204020204" pitchFamily="34" charset="-122"/>
                  <a:ea typeface="微软雅黑" panose="020B0503020204020204" pitchFamily="34" charset="-122"/>
                </a:endParaRPr>
              </a:p>
              <a:p>
                <a:pPr marL="342900" indent="-342900">
                  <a:lnSpc>
                    <a:spcPct val="150000"/>
                  </a:lnSpc>
                  <a:buAutoNum type="circleNumDbPlain"/>
                </a:pPr>
                <a:r>
                  <a:rPr lang="zh-CN" altLang="en-US" sz="1600">
                    <a:latin typeface="微软雅黑" panose="020B0503020204020204" pitchFamily="34" charset="-122"/>
                    <a:ea typeface="微软雅黑" panose="020B0503020204020204" pitchFamily="34" charset="-122"/>
                  </a:rPr>
                  <a:t>非负且非自减序列</a:t>
                </a:r>
                <a:endParaRPr lang="en-US" altLang="zh-CN" sz="1600">
                  <a:latin typeface="微软雅黑" panose="020B0503020204020204" pitchFamily="34" charset="-122"/>
                  <a:ea typeface="微软雅黑" panose="020B0503020204020204" pitchFamily="34" charset="-122"/>
                </a:endParaRPr>
              </a:p>
              <a:p>
                <a:pPr marL="342900" indent="-342900">
                  <a:lnSpc>
                    <a:spcPct val="150000"/>
                  </a:lnSpc>
                  <a:buFontTx/>
                  <a:buAutoNum type="circleNumDbPlain"/>
                </a:pPr>
                <a:r>
                  <a:rPr lang="zh-CN" altLang="en-US" sz="1600">
                    <a:latin typeface="微软雅黑" panose="020B0503020204020204" pitchFamily="34" charset="-122"/>
                    <a:ea typeface="微软雅黑" panose="020B0503020204020204" pitchFamily="34" charset="-122"/>
                  </a:rPr>
                  <a:t>辅助的严格凸函数，和③一起提供额外的正则项</a:t>
                </a:r>
              </a:p>
            </p:txBody>
          </p:sp>
        </mc:Choice>
        <mc:Fallback xmlns="">
          <p:sp>
            <p:nvSpPr>
              <p:cNvPr id="22" name="文本框 21"/>
              <p:cNvSpPr txBox="1">
                <a:spLocks noRot="1" noChangeAspect="1" noMove="1" noResize="1" noEditPoints="1" noAdjustHandles="1" noChangeArrowheads="1" noChangeShapeType="1" noTextEdit="1"/>
              </p:cNvSpPr>
              <p:nvPr/>
            </p:nvSpPr>
            <p:spPr>
              <a:xfrm>
                <a:off x="637309" y="3492188"/>
                <a:ext cx="7998691" cy="1569660"/>
              </a:xfrm>
              <a:prstGeom prst="rect">
                <a:avLst/>
              </a:prstGeom>
              <a:blipFill>
                <a:blip r:embed="rId4"/>
                <a:stretch>
                  <a:fillRect l="-610" b="-2724"/>
                </a:stretch>
              </a:blipFill>
            </p:spPr>
            <p:txBody>
              <a:bodyPr/>
              <a:lstStyle/>
              <a:p>
                <a:r>
                  <a:rPr lang="zh-CN" altLang="en-US">
                    <a:noFill/>
                  </a:rPr>
                  <a:t> </a:t>
                </a:r>
              </a:p>
            </p:txBody>
          </p:sp>
        </mc:Fallback>
      </mc:AlternateContent>
      <p:grpSp>
        <p:nvGrpSpPr>
          <p:cNvPr id="28" name="组合 27"/>
          <p:cNvGrpSpPr/>
          <p:nvPr/>
        </p:nvGrpSpPr>
        <p:grpSpPr>
          <a:xfrm>
            <a:off x="3165873" y="2812997"/>
            <a:ext cx="4263737" cy="338554"/>
            <a:chOff x="3411681" y="2203711"/>
            <a:chExt cx="4263737" cy="338554"/>
          </a:xfrm>
        </p:grpSpPr>
        <p:cxnSp>
          <p:nvCxnSpPr>
            <p:cNvPr id="12" name="直接连接符 11"/>
            <p:cNvCxnSpPr/>
            <p:nvPr/>
          </p:nvCxnSpPr>
          <p:spPr>
            <a:xfrm>
              <a:off x="3411681" y="2207495"/>
              <a:ext cx="15332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29381" y="2207495"/>
              <a:ext cx="9513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520873" y="2207495"/>
              <a:ext cx="3325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010400" y="2216731"/>
              <a:ext cx="665018"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3947388" y="2203711"/>
              <a:ext cx="517237"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①</a:t>
              </a:r>
            </a:p>
          </p:txBody>
        </p:sp>
        <p:sp>
          <p:nvSpPr>
            <p:cNvPr id="25" name="文本框 24"/>
            <p:cNvSpPr txBox="1"/>
            <p:nvPr/>
          </p:nvSpPr>
          <p:spPr>
            <a:xfrm>
              <a:off x="5610509" y="2203711"/>
              <a:ext cx="51723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②</a:t>
              </a:r>
            </a:p>
          </p:txBody>
        </p:sp>
        <p:sp>
          <p:nvSpPr>
            <p:cNvPr id="26" name="文本框 25"/>
            <p:cNvSpPr txBox="1"/>
            <p:nvPr/>
          </p:nvSpPr>
          <p:spPr>
            <a:xfrm>
              <a:off x="6488543" y="2203711"/>
              <a:ext cx="374075"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③</a:t>
              </a:r>
            </a:p>
          </p:txBody>
        </p:sp>
        <p:sp>
          <p:nvSpPr>
            <p:cNvPr id="27" name="文本框 26"/>
            <p:cNvSpPr txBox="1"/>
            <p:nvPr/>
          </p:nvSpPr>
          <p:spPr>
            <a:xfrm>
              <a:off x="7151252" y="2203711"/>
              <a:ext cx="401785"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④</a:t>
              </a:r>
            </a:p>
          </p:txBody>
        </p:sp>
      </p:grpSp>
      <p:sp>
        <p:nvSpPr>
          <p:cNvPr id="29" name="圆角矩形 28"/>
          <p:cNvSpPr/>
          <p:nvPr/>
        </p:nvSpPr>
        <p:spPr>
          <a:xfrm>
            <a:off x="637309" y="1070592"/>
            <a:ext cx="2754820" cy="498763"/>
          </a:xfrm>
          <a:prstGeom prst="round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r>
              <a:rPr lang="zh-CN" altLang="en-US" sz="2400" b="1">
                <a:solidFill>
                  <a:srgbClr val="00B0F0"/>
                </a:solidFill>
                <a:latin typeface="华文新魏" panose="02010800040101010101" pitchFamily="2" charset="-122"/>
                <a:ea typeface="华文新魏" panose="02010800040101010101" pitchFamily="2" charset="-122"/>
              </a:rPr>
              <a:t>特征权重更新方式：</a:t>
            </a:r>
          </a:p>
        </p:txBody>
      </p:sp>
    </p:spTree>
    <p:extLst>
      <p:ext uri="{BB962C8B-B14F-4D97-AF65-F5344CB8AC3E}">
        <p14:creationId xmlns:p14="http://schemas.microsoft.com/office/powerpoint/2010/main" val="348257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2900" y="287666"/>
            <a:ext cx="3835400" cy="523220"/>
          </a:xfrm>
          <a:prstGeom prst="rect">
            <a:avLst/>
          </a:prstGeom>
        </p:spPr>
        <p:txBody>
          <a:bodyPr wrap="square">
            <a:spAutoFit/>
          </a:bodyPr>
          <a:lstStyle/>
          <a:p>
            <a:r>
              <a:rPr lang="en-US" altLang="zh-CN" sz="2800" b="1">
                <a:latin typeface="微软雅黑" panose="020B0503020204020204" pitchFamily="34" charset="-122"/>
                <a:ea typeface="微软雅黑" panose="020B0503020204020204" pitchFamily="34" charset="-122"/>
              </a:rPr>
              <a:t>L1-RDA </a:t>
            </a:r>
            <a:r>
              <a:rPr lang="zh-CN" altLang="en-US" sz="2800">
                <a:latin typeface="微软雅黑" panose="020B0503020204020204" pitchFamily="34" charset="-122"/>
                <a:ea typeface="微软雅黑" panose="020B0503020204020204" pitchFamily="34" charset="-122"/>
              </a:rPr>
              <a:t>算法原理</a:t>
            </a:r>
          </a:p>
        </p:txBody>
      </p:sp>
      <p:cxnSp>
        <p:nvCxnSpPr>
          <p:cNvPr id="3" name="直接连接符 2"/>
          <p:cNvCxnSpPr/>
          <p:nvPr/>
        </p:nvCxnSpPr>
        <p:spPr>
          <a:xfrm>
            <a:off x="342900" y="987138"/>
            <a:ext cx="9854045" cy="0"/>
          </a:xfrm>
          <a:prstGeom prst="line">
            <a:avLst/>
          </a:prstGeom>
          <a:ln w="28575"/>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文本框 10"/>
              <p:cNvSpPr txBox="1"/>
              <p:nvPr/>
            </p:nvSpPr>
            <p:spPr>
              <a:xfrm>
                <a:off x="1030657" y="1073057"/>
                <a:ext cx="8273476" cy="9825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sz="2000" b="1" i="1" smtClean="0">
                              <a:solidFill>
                                <a:schemeClr val="tx1"/>
                              </a:solidFill>
                              <a:latin typeface="Cambria Math" panose="02040503050406030204" pitchFamily="18" charset="0"/>
                            </a:rPr>
                          </m:ctrlPr>
                        </m:sSupPr>
                        <m:e>
                          <m:r>
                            <a:rPr lang="en-US" altLang="zh-CN" sz="2000" b="1" i="1" smtClean="0">
                              <a:solidFill>
                                <a:schemeClr val="tx1"/>
                              </a:solidFill>
                              <a:latin typeface="Cambria Math" panose="02040503050406030204" pitchFamily="18" charset="0"/>
                            </a:rPr>
                            <m:t>𝑾</m:t>
                          </m:r>
                        </m:e>
                        <m:sup>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𝒕</m:t>
                          </m:r>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𝟏</m:t>
                          </m:r>
                          <m:r>
                            <a:rPr lang="en-US" altLang="zh-CN" sz="2000" b="1" i="1" smtClean="0">
                              <a:solidFill>
                                <a:schemeClr val="tx1"/>
                              </a:solidFill>
                              <a:latin typeface="Cambria Math" panose="02040503050406030204" pitchFamily="18" charset="0"/>
                            </a:rPr>
                            <m:t>)</m:t>
                          </m:r>
                        </m:sup>
                      </m:sSup>
                      <m:r>
                        <a:rPr lang="en-US" altLang="zh-CN" sz="2000" b="0" i="1" smtClean="0">
                          <a:solidFill>
                            <a:schemeClr val="tx1"/>
                          </a:solidFill>
                          <a:latin typeface="Cambria Math" panose="02040503050406030204" pitchFamily="18" charset="0"/>
                        </a:rPr>
                        <m:t>=</m:t>
                      </m:r>
                      <m:func>
                        <m:funcPr>
                          <m:ctrlPr>
                            <a:rPr lang="en-US" altLang="zh-CN" sz="2000" b="0" i="1" smtClean="0">
                              <a:solidFill>
                                <a:schemeClr val="tx1"/>
                              </a:solidFill>
                              <a:latin typeface="Cambria Math" panose="02040503050406030204" pitchFamily="18" charset="0"/>
                            </a:rPr>
                          </m:ctrlPr>
                        </m:funcPr>
                        <m:fName>
                          <m:limLow>
                            <m:limLowPr>
                              <m:ctrlPr>
                                <a:rPr lang="en-US" altLang="zh-CN" sz="2000" b="1" i="1" smtClean="0">
                                  <a:solidFill>
                                    <a:schemeClr val="tx1"/>
                                  </a:solidFill>
                                  <a:latin typeface="Cambria Math" panose="02040503050406030204" pitchFamily="18" charset="0"/>
                                </a:rPr>
                              </m:ctrlPr>
                            </m:limLowPr>
                            <m:e>
                              <m:r>
                                <a:rPr lang="en-US" altLang="zh-CN" sz="2000" b="1" i="0" smtClean="0">
                                  <a:solidFill>
                                    <a:schemeClr val="tx1"/>
                                  </a:solidFill>
                                  <a:latin typeface="Cambria Math" panose="02040503050406030204" pitchFamily="18" charset="0"/>
                                </a:rPr>
                                <m:t>𝐚𝐫𝐠𝐦𝐢</m:t>
                              </m:r>
                              <m:r>
                                <a:rPr lang="en-US" altLang="zh-CN" sz="2000" b="1" i="1" smtClean="0">
                                  <a:solidFill>
                                    <a:schemeClr val="tx1"/>
                                  </a:solidFill>
                                  <a:latin typeface="Cambria Math" panose="02040503050406030204" pitchFamily="18" charset="0"/>
                                </a:rPr>
                                <m:t>𝒏</m:t>
                              </m:r>
                            </m:e>
                            <m:lim>
                              <m:r>
                                <a:rPr lang="en-US" altLang="zh-CN" sz="2000" b="1" i="1" smtClean="0">
                                  <a:solidFill>
                                    <a:schemeClr val="tx1"/>
                                  </a:solidFill>
                                  <a:latin typeface="Cambria Math" panose="02040503050406030204" pitchFamily="18" charset="0"/>
                                </a:rPr>
                                <m:t>𝑾</m:t>
                              </m:r>
                            </m:lim>
                          </m:limLow>
                        </m:fName>
                        <m:e>
                          <m:d>
                            <m:dPr>
                              <m:begChr m:val="{"/>
                              <m:endChr m:val="}"/>
                              <m:ctrlPr>
                                <a:rPr lang="en-US" altLang="zh-CN" sz="2000" b="0"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 </m:t>
                              </m:r>
                              <m:f>
                                <m:fPr>
                                  <m:ctrlPr>
                                    <a:rPr lang="en-US" altLang="zh-CN" sz="2000" b="1" i="1" smtClean="0">
                                      <a:solidFill>
                                        <a:schemeClr val="tx1"/>
                                      </a:solidFill>
                                      <a:latin typeface="Cambria Math" panose="02040503050406030204" pitchFamily="18" charset="0"/>
                                    </a:rPr>
                                  </m:ctrlPr>
                                </m:fPr>
                                <m:num>
                                  <m:r>
                                    <a:rPr lang="en-US" altLang="zh-CN" sz="2000" b="1" i="1" smtClean="0">
                                      <a:solidFill>
                                        <a:schemeClr val="tx1"/>
                                      </a:solidFill>
                                      <a:latin typeface="Cambria Math" panose="02040503050406030204" pitchFamily="18" charset="0"/>
                                    </a:rPr>
                                    <m:t>𝟏</m:t>
                                  </m:r>
                                </m:num>
                                <m:den>
                                  <m:r>
                                    <a:rPr lang="en-US" altLang="zh-CN" sz="2000" b="1" i="1" smtClean="0">
                                      <a:solidFill>
                                        <a:schemeClr val="tx1"/>
                                      </a:solidFill>
                                      <a:latin typeface="Cambria Math" panose="02040503050406030204" pitchFamily="18" charset="0"/>
                                    </a:rPr>
                                    <m:t>𝒕</m:t>
                                  </m:r>
                                </m:den>
                              </m:f>
                              <m:nary>
                                <m:naryPr>
                                  <m:chr m:val="∑"/>
                                  <m:ctrlPr>
                                    <a:rPr lang="en-US" altLang="zh-CN" sz="2000" b="1" i="1" smtClean="0">
                                      <a:solidFill>
                                        <a:schemeClr val="tx1"/>
                                      </a:solidFill>
                                      <a:latin typeface="Cambria Math" panose="02040503050406030204" pitchFamily="18" charset="0"/>
                                    </a:rPr>
                                  </m:ctrlPr>
                                </m:naryPr>
                                <m:sub>
                                  <m:r>
                                    <m:rPr>
                                      <m:brk m:alnAt="23"/>
                                    </m:rPr>
                                    <a:rPr lang="en-US" altLang="zh-CN" sz="2000" b="1" i="1" smtClean="0">
                                      <a:solidFill>
                                        <a:schemeClr val="tx1"/>
                                      </a:solidFill>
                                      <a:latin typeface="Cambria Math" panose="02040503050406030204" pitchFamily="18" charset="0"/>
                                    </a:rPr>
                                    <m:t>𝒓</m:t>
                                  </m:r>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𝟏</m:t>
                                  </m:r>
                                </m:sub>
                                <m:sup>
                                  <m:r>
                                    <a:rPr lang="en-US" altLang="zh-CN" sz="2000" b="1" i="1" smtClean="0">
                                      <a:solidFill>
                                        <a:schemeClr val="tx1"/>
                                      </a:solidFill>
                                      <a:latin typeface="Cambria Math" panose="02040503050406030204" pitchFamily="18" charset="0"/>
                                    </a:rPr>
                                    <m:t>𝒕</m:t>
                                  </m:r>
                                </m:sup>
                                <m:e>
                                  <m:d>
                                    <m:dPr>
                                      <m:begChr m:val="〈"/>
                                      <m:endChr m:val="〉"/>
                                      <m:ctrlPr>
                                        <a:rPr lang="en-US" altLang="zh-CN" sz="2000" b="1" i="1">
                                          <a:latin typeface="Cambria Math" panose="02040503050406030204" pitchFamily="18" charset="0"/>
                                        </a:rPr>
                                      </m:ctrlPr>
                                    </m:dPr>
                                    <m:e>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𝑮</m:t>
                                          </m:r>
                                        </m:e>
                                        <m:sup>
                                          <m:r>
                                            <a:rPr lang="en-US" altLang="zh-CN" sz="2000" b="1" i="1" smtClean="0">
                                              <a:latin typeface="Cambria Math" panose="02040503050406030204" pitchFamily="18" charset="0"/>
                                            </a:rPr>
                                            <m:t>𝒓</m:t>
                                          </m:r>
                                        </m:sup>
                                      </m:sSup>
                                      <m:r>
                                        <a:rPr lang="en-US" altLang="zh-CN" sz="2000" b="1" i="1" smtClean="0">
                                          <a:latin typeface="Cambria Math" panose="02040503050406030204" pitchFamily="18" charset="0"/>
                                        </a:rPr>
                                        <m:t>, </m:t>
                                      </m:r>
                                      <m:r>
                                        <a:rPr lang="en-US" altLang="zh-CN" sz="2000" b="1" i="1" smtClean="0">
                                          <a:latin typeface="Cambria Math" panose="02040503050406030204" pitchFamily="18" charset="0"/>
                                        </a:rPr>
                                        <m:t>𝑾</m:t>
                                      </m:r>
                                    </m:e>
                                  </m:d>
                                  <m:r>
                                    <a:rPr lang="en-US" altLang="zh-CN" sz="2000" b="1" i="1" smtClean="0">
                                      <a:latin typeface="Cambria Math" panose="02040503050406030204" pitchFamily="18" charset="0"/>
                                    </a:rPr>
                                    <m:t>+</m:t>
                                  </m:r>
                                  <m:r>
                                    <a:rPr lang="en-US" altLang="zh-CN" sz="2000" b="1" i="1">
                                      <a:latin typeface="Cambria Math" panose="02040503050406030204" pitchFamily="18" charset="0"/>
                                    </a:rPr>
                                    <m:t>𝝀</m:t>
                                  </m:r>
                                  <m:sSub>
                                    <m:sSubPr>
                                      <m:ctrlPr>
                                        <a:rPr lang="en-US" altLang="zh-CN" sz="2000" b="1" i="1">
                                          <a:solidFill>
                                            <a:srgbClr val="FFFF00"/>
                                          </a:solidFill>
                                          <a:latin typeface="Cambria Math" panose="02040503050406030204" pitchFamily="18" charset="0"/>
                                        </a:rPr>
                                      </m:ctrlPr>
                                    </m:sSubPr>
                                    <m:e>
                                      <m:d>
                                        <m:dPr>
                                          <m:begChr m:val="‖"/>
                                          <m:endChr m:val="‖"/>
                                          <m:ctrlPr>
                                            <a:rPr lang="en-US" altLang="zh-CN" sz="2000" b="1" i="1">
                                              <a:solidFill>
                                                <a:srgbClr val="FFFF00"/>
                                              </a:solidFill>
                                              <a:latin typeface="Cambria Math" panose="02040503050406030204" pitchFamily="18" charset="0"/>
                                            </a:rPr>
                                          </m:ctrlPr>
                                        </m:dPr>
                                        <m:e>
                                          <m:r>
                                            <a:rPr lang="en-US" altLang="zh-CN" sz="2000" b="1" i="1">
                                              <a:solidFill>
                                                <a:srgbClr val="FFFF00"/>
                                              </a:solidFill>
                                              <a:latin typeface="Cambria Math" panose="02040503050406030204" pitchFamily="18" charset="0"/>
                                            </a:rPr>
                                            <m:t>𝑾</m:t>
                                          </m:r>
                                        </m:e>
                                      </m:d>
                                    </m:e>
                                    <m:sub>
                                      <m:r>
                                        <a:rPr lang="en-US" altLang="zh-CN" sz="2000" b="1" i="1">
                                          <a:solidFill>
                                            <a:srgbClr val="FFFF00"/>
                                          </a:solidFill>
                                          <a:latin typeface="Cambria Math" panose="02040503050406030204" pitchFamily="18" charset="0"/>
                                        </a:rPr>
                                        <m:t>𝟏</m:t>
                                      </m:r>
                                    </m:sub>
                                  </m:sSub>
                                  <m:r>
                                    <a:rPr lang="el-GR" altLang="zh-CN" sz="2000" b="1" i="1">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smtClean="0">
                                          <a:latin typeface="Cambria Math" panose="02040503050406030204" pitchFamily="18" charset="0"/>
                                        </a:rPr>
                                        <m:t>𝒓</m:t>
                                      </m:r>
                                    </m:num>
                                    <m:den>
                                      <m:r>
                                        <a:rPr lang="en-US" altLang="zh-CN" sz="2000" b="1" i="1" smtClean="0">
                                          <a:latin typeface="Cambria Math" panose="02040503050406030204" pitchFamily="18" charset="0"/>
                                        </a:rPr>
                                        <m:t>𝟐</m:t>
                                      </m:r>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𝑡</m:t>
                                          </m:r>
                                        </m:e>
                                      </m:rad>
                                    </m:den>
                                  </m:f>
                                  <m:sSubSup>
                                    <m:sSubSupPr>
                                      <m:ctrlPr>
                                        <a:rPr lang="en-US" altLang="zh-CN" sz="2000" b="1" i="1" smtClean="0">
                                          <a:solidFill>
                                            <a:srgbClr val="FFFF00"/>
                                          </a:solidFill>
                                          <a:latin typeface="Cambria Math" panose="02040503050406030204" pitchFamily="18" charset="0"/>
                                        </a:rPr>
                                      </m:ctrlPr>
                                    </m:sSubSupPr>
                                    <m:e>
                                      <m:d>
                                        <m:dPr>
                                          <m:begChr m:val="‖"/>
                                          <m:endChr m:val="‖"/>
                                          <m:ctrlPr>
                                            <a:rPr lang="en-US" altLang="zh-CN" sz="2000" b="1" i="1">
                                              <a:solidFill>
                                                <a:srgbClr val="FFFF00"/>
                                              </a:solidFill>
                                              <a:latin typeface="Cambria Math" panose="02040503050406030204" pitchFamily="18" charset="0"/>
                                            </a:rPr>
                                          </m:ctrlPr>
                                        </m:dPr>
                                        <m:e>
                                          <m:r>
                                            <a:rPr lang="en-US" altLang="zh-CN" sz="2000" b="1" i="1">
                                              <a:solidFill>
                                                <a:srgbClr val="FFFF00"/>
                                              </a:solidFill>
                                              <a:latin typeface="Cambria Math" panose="02040503050406030204" pitchFamily="18" charset="0"/>
                                            </a:rPr>
                                            <m:t>𝑾</m:t>
                                          </m:r>
                                        </m:e>
                                      </m:d>
                                    </m:e>
                                    <m:sub>
                                      <m:r>
                                        <a:rPr lang="en-US" altLang="zh-CN" sz="2000" b="1" i="1">
                                          <a:solidFill>
                                            <a:srgbClr val="FFFF00"/>
                                          </a:solidFill>
                                          <a:latin typeface="Cambria Math" panose="02040503050406030204" pitchFamily="18" charset="0"/>
                                        </a:rPr>
                                        <m:t>𝟐</m:t>
                                      </m:r>
                                    </m:sub>
                                    <m:sup>
                                      <m:r>
                                        <a:rPr lang="en-US" altLang="zh-CN" sz="2000" b="1" i="1">
                                          <a:solidFill>
                                            <a:srgbClr val="FFFF00"/>
                                          </a:solidFill>
                                          <a:latin typeface="Cambria Math" panose="02040503050406030204" pitchFamily="18" charset="0"/>
                                        </a:rPr>
                                        <m:t>𝟐</m:t>
                                      </m:r>
                                    </m:sup>
                                  </m:sSubSup>
                                </m:e>
                              </m:nary>
                              <m:r>
                                <a:rPr lang="en-US" altLang="zh-CN" sz="2000" b="0" i="1" smtClean="0">
                                  <a:solidFill>
                                    <a:srgbClr val="FFFF00"/>
                                  </a:solidFill>
                                  <a:latin typeface="Cambria Math" panose="02040503050406030204" pitchFamily="18" charset="0"/>
                                </a:rPr>
                                <m:t> </m:t>
                              </m:r>
                            </m:e>
                          </m:d>
                        </m:e>
                      </m:func>
                      <m:r>
                        <a:rPr lang="en-US" altLang="zh-CN" sz="2000" b="0" i="1" smtClean="0">
                          <a:solidFill>
                            <a:schemeClr val="tx1"/>
                          </a:solidFill>
                          <a:latin typeface="Cambria Math" panose="02040503050406030204" pitchFamily="18" charset="0"/>
                        </a:rPr>
                        <m:t> </m:t>
                      </m:r>
                    </m:oMath>
                  </m:oMathPara>
                </a14:m>
                <a:endParaRPr lang="zh-CN" altLang="en-US" sz="2000">
                  <a:solidFill>
                    <a:schemeClr val="tx1"/>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1030657" y="1073057"/>
                <a:ext cx="8273476" cy="982577"/>
              </a:xfrm>
              <a:prstGeom prst="rect">
                <a:avLst/>
              </a:prstGeom>
              <a:blipFill>
                <a:blip r:embed="rId2"/>
                <a:stretch>
                  <a:fillRect/>
                </a:stretch>
              </a:blipFill>
            </p:spPr>
            <p:txBody>
              <a:bodyPr/>
              <a:lstStyle/>
              <a:p>
                <a:r>
                  <a:rPr lang="zh-CN" altLang="en-US">
                    <a:noFill/>
                  </a:rPr>
                  <a:t> </a:t>
                </a:r>
              </a:p>
            </p:txBody>
          </p:sp>
        </mc:Fallback>
      </mc:AlternateContent>
      <p:sp>
        <p:nvSpPr>
          <p:cNvPr id="6" name="文本框 5"/>
          <p:cNvSpPr txBox="1"/>
          <p:nvPr/>
        </p:nvSpPr>
        <p:spPr>
          <a:xfrm>
            <a:off x="525844" y="2085851"/>
            <a:ext cx="2001244" cy="288941"/>
          </a:xfrm>
          <a:prstGeom prst="rect">
            <a:avLst/>
          </a:prstGeom>
          <a:noFill/>
        </p:spPr>
        <p:txBody>
          <a:bodyPr wrap="square" rtlCol="0">
            <a:spAutoFit/>
          </a:bodyPr>
          <a:lstStyle/>
          <a:p>
            <a:r>
              <a:rPr lang="zh-CN" altLang="en-US">
                <a:latin typeface="华文新魏" panose="02010800040101010101" pitchFamily="2" charset="-122"/>
                <a:ea typeface="华文新魏" panose="02010800040101010101" pitchFamily="2" charset="-122"/>
              </a:rPr>
              <a:t>在</a:t>
            </a:r>
            <a:r>
              <a:rPr lang="en-US" altLang="zh-CN">
                <a:latin typeface="华文新魏" panose="02010800040101010101" pitchFamily="2" charset="-122"/>
                <a:ea typeface="华文新魏" panose="02010800040101010101" pitchFamily="2" charset="-122"/>
              </a:rPr>
              <a:t>L1</a:t>
            </a:r>
            <a:r>
              <a:rPr lang="zh-CN" altLang="en-US">
                <a:latin typeface="华文新魏" panose="02010800040101010101" pitchFamily="2" charset="-122"/>
                <a:ea typeface="华文新魏" panose="02010800040101010101" pitchFamily="2" charset="-122"/>
              </a:rPr>
              <a:t>正则化下，令：</a:t>
            </a:r>
          </a:p>
        </p:txBody>
      </p:sp>
      <p:grpSp>
        <p:nvGrpSpPr>
          <p:cNvPr id="12" name="组合 11"/>
          <p:cNvGrpSpPr/>
          <p:nvPr/>
        </p:nvGrpSpPr>
        <p:grpSpPr>
          <a:xfrm>
            <a:off x="972550" y="2500689"/>
            <a:ext cx="2065282" cy="1167459"/>
            <a:chOff x="1002046" y="2500689"/>
            <a:chExt cx="2065282" cy="1167459"/>
          </a:xfrm>
        </p:grpSpPr>
        <mc:AlternateContent xmlns:mc="http://schemas.openxmlformats.org/markup-compatibility/2006" xmlns:a14="http://schemas.microsoft.com/office/drawing/2010/main">
          <mc:Choice Requires="a14">
            <p:sp>
              <p:nvSpPr>
                <p:cNvPr id="7" name="矩形 6"/>
                <p:cNvSpPr/>
                <p:nvPr/>
              </p:nvSpPr>
              <p:spPr>
                <a:xfrm>
                  <a:off x="1016855" y="2500689"/>
                  <a:ext cx="2050473" cy="288941"/>
                </a:xfrm>
                <a:prstGeom prst="rect">
                  <a:avLst/>
                </a:prstGeom>
              </p:spPr>
              <p:txBody>
                <a:bodyPr wrap="square">
                  <a:spAutoFit/>
                </a:bodyPr>
                <a:lstStyle/>
                <a:p>
                  <a14:m>
                    <m:oMath xmlns:m="http://schemas.openxmlformats.org/officeDocument/2006/math">
                      <m:r>
                        <m:rPr>
                          <m:sty m:val="p"/>
                        </m:rPr>
                        <a:rPr lang="en-US" altLang="zh-CN" b="1" i="1">
                          <a:latin typeface="Cambria Math" panose="02040503050406030204" pitchFamily="18" charset="0"/>
                        </a:rPr>
                        <m:t>ψ</m:t>
                      </m:r>
                      <m:d>
                        <m:dPr>
                          <m:ctrlPr>
                            <a:rPr lang="en-US" altLang="zh-CN" b="1" i="1">
                              <a:latin typeface="Cambria Math" panose="02040503050406030204" pitchFamily="18" charset="0"/>
                            </a:rPr>
                          </m:ctrlPr>
                        </m:dPr>
                        <m:e>
                          <m:r>
                            <a:rPr lang="en-US" altLang="zh-CN" b="1" i="1">
                              <a:latin typeface="Cambria Math" panose="02040503050406030204" pitchFamily="18" charset="0"/>
                            </a:rPr>
                            <m:t>𝑾</m:t>
                          </m:r>
                        </m:e>
                      </m:d>
                    </m:oMath>
                  </a14:m>
                  <a:r>
                    <a:rPr lang="en-US" altLang="zh-CN"/>
                    <a:t> = </a:t>
                  </a:r>
                  <a14:m>
                    <m:oMath xmlns:m="http://schemas.openxmlformats.org/officeDocument/2006/math">
                      <m:r>
                        <a:rPr lang="en-US" altLang="zh-CN" b="1" i="1">
                          <a:latin typeface="Cambria Math" panose="02040503050406030204" pitchFamily="18" charset="0"/>
                        </a:rPr>
                        <m:t>𝝀</m:t>
                      </m:r>
                      <m:sSub>
                        <m:sSubPr>
                          <m:ctrlPr>
                            <a:rPr lang="en-US" altLang="zh-CN" b="1" i="1">
                              <a:solidFill>
                                <a:srgbClr val="FFFF00"/>
                              </a:solidFill>
                              <a:latin typeface="Cambria Math" panose="02040503050406030204" pitchFamily="18" charset="0"/>
                            </a:rPr>
                          </m:ctrlPr>
                        </m:sSubPr>
                        <m:e>
                          <m:d>
                            <m:dPr>
                              <m:begChr m:val="‖"/>
                              <m:endChr m:val="‖"/>
                              <m:ctrlPr>
                                <a:rPr lang="en-US" altLang="zh-CN" b="1" i="1">
                                  <a:solidFill>
                                    <a:srgbClr val="FFFF00"/>
                                  </a:solidFill>
                                  <a:latin typeface="Cambria Math" panose="02040503050406030204" pitchFamily="18" charset="0"/>
                                </a:rPr>
                              </m:ctrlPr>
                            </m:dPr>
                            <m:e>
                              <m:r>
                                <a:rPr lang="en-US" altLang="zh-CN" b="1" i="1">
                                  <a:solidFill>
                                    <a:srgbClr val="FFFF00"/>
                                  </a:solidFill>
                                  <a:latin typeface="Cambria Math" panose="02040503050406030204" pitchFamily="18" charset="0"/>
                                </a:rPr>
                                <m:t>𝑾</m:t>
                              </m:r>
                            </m:e>
                          </m:d>
                        </m:e>
                        <m:sub>
                          <m:r>
                            <a:rPr lang="en-US" altLang="zh-CN" b="1" i="1">
                              <a:solidFill>
                                <a:srgbClr val="FFFF00"/>
                              </a:solidFill>
                              <a:latin typeface="Cambria Math" panose="02040503050406030204" pitchFamily="18" charset="0"/>
                            </a:rPr>
                            <m:t>𝟏</m:t>
                          </m:r>
                        </m:sub>
                      </m:sSub>
                    </m:oMath>
                  </a14:m>
                  <a:endParaRPr lang="zh-CN" altLang="en-US"/>
                </a:p>
              </p:txBody>
            </p:sp>
          </mc:Choice>
          <mc:Fallback xmlns="">
            <p:sp>
              <p:nvSpPr>
                <p:cNvPr id="7" name="矩形 6"/>
                <p:cNvSpPr>
                  <a:spLocks noRot="1" noChangeAspect="1" noMove="1" noResize="1" noEditPoints="1" noAdjustHandles="1" noChangeArrowheads="1" noChangeShapeType="1" noTextEdit="1"/>
                </p:cNvSpPr>
                <p:nvPr/>
              </p:nvSpPr>
              <p:spPr>
                <a:xfrm>
                  <a:off x="1016855" y="2500689"/>
                  <a:ext cx="2050473" cy="288941"/>
                </a:xfrm>
                <a:prstGeom prst="rect">
                  <a:avLst/>
                </a:prstGeom>
                <a:blipFill>
                  <a:blip r:embed="rId3"/>
                  <a:stretch>
                    <a:fillRect l="-893" t="-10417" b="-5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030657" y="2900770"/>
                  <a:ext cx="2036667" cy="384201"/>
                </a:xfrm>
                <a:prstGeom prst="rect">
                  <a:avLst/>
                </a:prstGeom>
              </p:spPr>
              <p:txBody>
                <a:bodyPr wrap="square">
                  <a:spAutoFit/>
                </a:bodyPr>
                <a:lstStyle/>
                <a:p>
                  <a14:m>
                    <m:oMath xmlns:m="http://schemas.openxmlformats.org/officeDocument/2006/math">
                      <m:r>
                        <m:rPr>
                          <m:sty m:val="p"/>
                        </m:rPr>
                        <a:rPr lang="en-US" altLang="zh-CN" b="1" i="1" smtClean="0">
                          <a:latin typeface="Cambria Math" panose="02040503050406030204" pitchFamily="18" charset="0"/>
                        </a:rPr>
                        <m:t>h</m:t>
                      </m:r>
                      <m:d>
                        <m:dPr>
                          <m:ctrlPr>
                            <a:rPr lang="en-US" altLang="zh-CN" b="1" i="1">
                              <a:latin typeface="Cambria Math" panose="02040503050406030204" pitchFamily="18" charset="0"/>
                            </a:rPr>
                          </m:ctrlPr>
                        </m:dPr>
                        <m:e>
                          <m:r>
                            <a:rPr lang="en-US" altLang="zh-CN" b="1" i="1">
                              <a:latin typeface="Cambria Math" panose="02040503050406030204" pitchFamily="18" charset="0"/>
                            </a:rPr>
                            <m:t>𝑾</m:t>
                          </m:r>
                        </m:e>
                      </m:d>
                    </m:oMath>
                  </a14:m>
                  <a:r>
                    <a:rPr lang="en-US" altLang="zh-CN"/>
                    <a:t> = </a:t>
                  </a:r>
                  <a14:m>
                    <m:oMath xmlns:m="http://schemas.openxmlformats.org/officeDocument/2006/math">
                      <m:f>
                        <m:fPr>
                          <m:ctrlPr>
                            <a:rPr lang="en-US" altLang="zh-CN" b="1" i="1">
                              <a:latin typeface="Cambria Math" panose="02040503050406030204" pitchFamily="18" charset="0"/>
                            </a:rPr>
                          </m:ctrlPr>
                        </m:fPr>
                        <m:num>
                          <m:r>
                            <a:rPr lang="en-US" altLang="zh-CN" b="1" i="1">
                              <a:latin typeface="Cambria Math" panose="02040503050406030204" pitchFamily="18" charset="0"/>
                            </a:rPr>
                            <m:t>𝟏</m:t>
                          </m:r>
                        </m:num>
                        <m:den>
                          <m:r>
                            <a:rPr lang="en-US" altLang="zh-CN" b="1" i="1">
                              <a:latin typeface="Cambria Math" panose="02040503050406030204" pitchFamily="18" charset="0"/>
                            </a:rPr>
                            <m:t>𝟐</m:t>
                          </m:r>
                        </m:den>
                      </m:f>
                      <m:sSubSup>
                        <m:sSubSupPr>
                          <m:ctrlPr>
                            <a:rPr lang="en-US" altLang="zh-CN" b="1" i="1" smtClean="0">
                              <a:solidFill>
                                <a:srgbClr val="FFFF00"/>
                              </a:solidFill>
                              <a:latin typeface="Cambria Math" panose="02040503050406030204" pitchFamily="18" charset="0"/>
                            </a:rPr>
                          </m:ctrlPr>
                        </m:sSubSupPr>
                        <m:e>
                          <m:d>
                            <m:dPr>
                              <m:begChr m:val="‖"/>
                              <m:endChr m:val="‖"/>
                              <m:ctrlPr>
                                <a:rPr lang="en-US" altLang="zh-CN" b="1" i="1">
                                  <a:solidFill>
                                    <a:srgbClr val="FFFF00"/>
                                  </a:solidFill>
                                  <a:latin typeface="Cambria Math" panose="02040503050406030204" pitchFamily="18" charset="0"/>
                                </a:rPr>
                              </m:ctrlPr>
                            </m:dPr>
                            <m:e>
                              <m:r>
                                <a:rPr lang="en-US" altLang="zh-CN" b="1" i="1">
                                  <a:solidFill>
                                    <a:srgbClr val="FFFF00"/>
                                  </a:solidFill>
                                  <a:latin typeface="Cambria Math" panose="02040503050406030204" pitchFamily="18" charset="0"/>
                                </a:rPr>
                                <m:t>𝑾</m:t>
                              </m:r>
                            </m:e>
                          </m:d>
                        </m:e>
                        <m:sub>
                          <m:r>
                            <a:rPr lang="en-US" altLang="zh-CN" b="1" i="1">
                              <a:solidFill>
                                <a:srgbClr val="FFFF00"/>
                              </a:solidFill>
                              <a:latin typeface="Cambria Math" panose="02040503050406030204" pitchFamily="18" charset="0"/>
                            </a:rPr>
                            <m:t>𝟐</m:t>
                          </m:r>
                        </m:sub>
                        <m:sup>
                          <m:r>
                            <a:rPr lang="en-US" altLang="zh-CN" b="1" i="1">
                              <a:solidFill>
                                <a:srgbClr val="FFFF00"/>
                              </a:solidFill>
                              <a:latin typeface="Cambria Math" panose="02040503050406030204" pitchFamily="18" charset="0"/>
                            </a:rPr>
                            <m:t>𝟐</m:t>
                          </m:r>
                        </m:sup>
                      </m:sSubSup>
                    </m:oMath>
                  </a14:m>
                  <a:endParaRPr lang="zh-CN" altLang="en-US"/>
                </a:p>
              </p:txBody>
            </p:sp>
          </mc:Choice>
          <mc:Fallback xmlns="">
            <p:sp>
              <p:nvSpPr>
                <p:cNvPr id="8" name="矩形 7"/>
                <p:cNvSpPr>
                  <a:spLocks noRot="1" noChangeAspect="1" noMove="1" noResize="1" noEditPoints="1" noAdjustHandles="1" noChangeArrowheads="1" noChangeShapeType="1" noTextEdit="1"/>
                </p:cNvSpPr>
                <p:nvPr/>
              </p:nvSpPr>
              <p:spPr>
                <a:xfrm>
                  <a:off x="1030657" y="2900770"/>
                  <a:ext cx="2036667" cy="384201"/>
                </a:xfrm>
                <a:prstGeom prst="rect">
                  <a:avLst/>
                </a:prstGeom>
                <a:blipFill>
                  <a:blip r:embed="rId4"/>
                  <a:stretch>
                    <a:fillRect b="-349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002046" y="3366615"/>
                  <a:ext cx="2050473" cy="301533"/>
                </a:xfrm>
                <a:prstGeom prst="rect">
                  <a:avLst/>
                </a:prstGeom>
              </p:spPr>
              <p:txBody>
                <a:bodyPr wrap="square">
                  <a:spAutoFit/>
                </a:bodyPr>
                <a:lstStyle/>
                <a:p>
                  <a14:m>
                    <m:oMath xmlns:m="http://schemas.openxmlformats.org/officeDocument/2006/math">
                      <m:sSup>
                        <m:sSupPr>
                          <m:ctrlPr>
                            <a:rPr lang="en-US" altLang="zh-CN" b="1" i="1" smtClean="0">
                              <a:latin typeface="Cambria Math" panose="02040503050406030204" pitchFamily="18" charset="0"/>
                            </a:rPr>
                          </m:ctrlPr>
                        </m:sSupPr>
                        <m:e>
                          <m:r>
                            <a:rPr lang="en-US" altLang="zh-CN" b="1" i="1">
                              <a:latin typeface="Cambria Math" panose="02040503050406030204" pitchFamily="18" charset="0"/>
                            </a:rPr>
                            <m:t>𝜷</m:t>
                          </m:r>
                        </m:e>
                        <m:sup>
                          <m:r>
                            <a:rPr lang="en-US" altLang="zh-CN" b="1" i="1">
                              <a:latin typeface="Cambria Math" panose="02040503050406030204" pitchFamily="18" charset="0"/>
                            </a:rPr>
                            <m:t>𝒕</m:t>
                          </m:r>
                        </m:sup>
                      </m:sSup>
                    </m:oMath>
                  </a14:m>
                  <a:r>
                    <a:rPr lang="en-US" altLang="zh-CN"/>
                    <a:t> = r</a:t>
                  </a:r>
                  <a14:m>
                    <m:oMath xmlns:m="http://schemas.openxmlformats.org/officeDocument/2006/math">
                      <m:rad>
                        <m:radPr>
                          <m:degHide m:val="on"/>
                          <m:ctrlPr>
                            <a:rPr lang="en-US" altLang="zh-CN" i="1" smtClean="0">
                              <a:latin typeface="Cambria Math" panose="02040503050406030204" pitchFamily="18" charset="0"/>
                            </a:rPr>
                          </m:ctrlPr>
                        </m:radPr>
                        <m:deg/>
                        <m:e>
                          <m:r>
                            <a:rPr lang="en-US" altLang="zh-CN" b="0" i="1" smtClean="0">
                              <a:latin typeface="Cambria Math" panose="02040503050406030204" pitchFamily="18" charset="0"/>
                            </a:rPr>
                            <m:t>𝑡</m:t>
                          </m:r>
                        </m:e>
                      </m:rad>
                    </m:oMath>
                  </a14:m>
                  <a:endParaRPr lang="zh-CN" altLang="en-US"/>
                </a:p>
              </p:txBody>
            </p:sp>
          </mc:Choice>
          <mc:Fallback xmlns="">
            <p:sp>
              <p:nvSpPr>
                <p:cNvPr id="9" name="矩形 8"/>
                <p:cNvSpPr>
                  <a:spLocks noRot="1" noChangeAspect="1" noMove="1" noResize="1" noEditPoints="1" noAdjustHandles="1" noChangeArrowheads="1" noChangeShapeType="1" noTextEdit="1"/>
                </p:cNvSpPr>
                <p:nvPr/>
              </p:nvSpPr>
              <p:spPr>
                <a:xfrm>
                  <a:off x="1002046" y="3366615"/>
                  <a:ext cx="2050473" cy="301533"/>
                </a:xfrm>
                <a:prstGeom prst="rect">
                  <a:avLst/>
                </a:prstGeom>
                <a:blipFill>
                  <a:blip r:embed="rId5"/>
                  <a:stretch>
                    <a:fillRect l="-893" t="-6000" b="-56000"/>
                  </a:stretch>
                </a:blipFill>
              </p:spPr>
              <p:txBody>
                <a:bodyPr/>
                <a:lstStyle/>
                <a:p>
                  <a:r>
                    <a:rPr lang="zh-CN" altLang="en-US">
                      <a:noFill/>
                    </a:rPr>
                    <a:t> </a:t>
                  </a:r>
                </a:p>
              </p:txBody>
            </p:sp>
          </mc:Fallback>
        </mc:AlternateContent>
      </p:grpSp>
      <p:sp>
        <p:nvSpPr>
          <p:cNvPr id="13" name="文本框 12"/>
          <p:cNvSpPr txBox="1"/>
          <p:nvPr/>
        </p:nvSpPr>
        <p:spPr>
          <a:xfrm>
            <a:off x="8976238" y="1413996"/>
            <a:ext cx="785091" cy="369332"/>
          </a:xfrm>
          <a:prstGeom prst="rect">
            <a:avLst/>
          </a:prstGeom>
          <a:noFill/>
        </p:spPr>
        <p:txBody>
          <a:bodyPr wrap="square" rtlCol="0">
            <a:spAutoFit/>
          </a:bodyPr>
          <a:lstStyle/>
          <a:p>
            <a:r>
              <a:rPr lang="zh-CN" altLang="en-US" b="1">
                <a:latin typeface="微软雅黑" panose="020B0503020204020204" pitchFamily="34" charset="-122"/>
                <a:ea typeface="微软雅黑" panose="020B0503020204020204" pitchFamily="34" charset="-122"/>
              </a:rPr>
              <a:t>（</a:t>
            </a:r>
            <a:r>
              <a:rPr lang="en-US" altLang="zh-CN" b="1">
                <a:latin typeface="微软雅黑" panose="020B0503020204020204" pitchFamily="34" charset="-122"/>
                <a:ea typeface="微软雅黑" panose="020B0503020204020204" pitchFamily="34" charset="-122"/>
              </a:rPr>
              <a:t>1</a:t>
            </a:r>
            <a:r>
              <a:rPr lang="zh-CN" altLang="en-US" b="1">
                <a:latin typeface="微软雅黑" panose="020B0503020204020204" pitchFamily="34" charset="-122"/>
                <a:ea typeface="微软雅黑" panose="020B0503020204020204" pitchFamily="34" charset="-122"/>
              </a:rPr>
              <a:t>）</a:t>
            </a:r>
          </a:p>
        </p:txBody>
      </p:sp>
      <p:grpSp>
        <p:nvGrpSpPr>
          <p:cNvPr id="15" name="组合 14"/>
          <p:cNvGrpSpPr/>
          <p:nvPr/>
        </p:nvGrpSpPr>
        <p:grpSpPr>
          <a:xfrm>
            <a:off x="1058365" y="3648013"/>
            <a:ext cx="8702965" cy="982577"/>
            <a:chOff x="778740" y="3611911"/>
            <a:chExt cx="8702965" cy="982577"/>
          </a:xfrm>
        </p:grpSpPr>
        <mc:AlternateContent xmlns:mc="http://schemas.openxmlformats.org/markup-compatibility/2006" xmlns:a14="http://schemas.microsoft.com/office/drawing/2010/main">
          <mc:Choice Requires="a14">
            <p:sp>
              <p:nvSpPr>
                <p:cNvPr id="10" name="文本框 9"/>
                <p:cNvSpPr txBox="1"/>
                <p:nvPr/>
              </p:nvSpPr>
              <p:spPr>
                <a:xfrm>
                  <a:off x="778740" y="3611911"/>
                  <a:ext cx="8273476" cy="9825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sz="2000" b="1" i="1" smtClean="0">
                                <a:solidFill>
                                  <a:schemeClr val="tx1"/>
                                </a:solidFill>
                                <a:latin typeface="Cambria Math" panose="02040503050406030204" pitchFamily="18" charset="0"/>
                              </a:rPr>
                            </m:ctrlPr>
                          </m:sSupPr>
                          <m:e>
                            <m:r>
                              <a:rPr lang="en-US" altLang="zh-CN" sz="2000" b="1" i="1" smtClean="0">
                                <a:solidFill>
                                  <a:schemeClr val="tx1"/>
                                </a:solidFill>
                                <a:latin typeface="Cambria Math" panose="02040503050406030204" pitchFamily="18" charset="0"/>
                              </a:rPr>
                              <m:t>𝑾</m:t>
                            </m:r>
                          </m:e>
                          <m:sup>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𝒕</m:t>
                            </m:r>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𝟏</m:t>
                            </m:r>
                            <m:r>
                              <a:rPr lang="en-US" altLang="zh-CN" sz="2000" b="1" i="1" smtClean="0">
                                <a:solidFill>
                                  <a:schemeClr val="tx1"/>
                                </a:solidFill>
                                <a:latin typeface="Cambria Math" panose="02040503050406030204" pitchFamily="18" charset="0"/>
                              </a:rPr>
                              <m:t>)</m:t>
                            </m:r>
                          </m:sup>
                        </m:sSup>
                        <m:r>
                          <a:rPr lang="en-US" altLang="zh-CN" sz="2000" b="0" i="1" smtClean="0">
                            <a:solidFill>
                              <a:schemeClr val="tx1"/>
                            </a:solidFill>
                            <a:latin typeface="Cambria Math" panose="02040503050406030204" pitchFamily="18" charset="0"/>
                          </a:rPr>
                          <m:t>=</m:t>
                        </m:r>
                        <m:func>
                          <m:funcPr>
                            <m:ctrlPr>
                              <a:rPr lang="en-US" altLang="zh-CN" sz="2000" b="0" i="1" smtClean="0">
                                <a:solidFill>
                                  <a:schemeClr val="tx1"/>
                                </a:solidFill>
                                <a:latin typeface="Cambria Math" panose="02040503050406030204" pitchFamily="18" charset="0"/>
                              </a:rPr>
                            </m:ctrlPr>
                          </m:funcPr>
                          <m:fName>
                            <m:limLow>
                              <m:limLowPr>
                                <m:ctrlPr>
                                  <a:rPr lang="en-US" altLang="zh-CN" sz="2000" b="1" i="1" smtClean="0">
                                    <a:solidFill>
                                      <a:schemeClr val="tx1"/>
                                    </a:solidFill>
                                    <a:latin typeface="Cambria Math" panose="02040503050406030204" pitchFamily="18" charset="0"/>
                                  </a:rPr>
                                </m:ctrlPr>
                              </m:limLowPr>
                              <m:e>
                                <m:r>
                                  <a:rPr lang="en-US" altLang="zh-CN" sz="2000" b="1" i="0" smtClean="0">
                                    <a:solidFill>
                                      <a:schemeClr val="tx1"/>
                                    </a:solidFill>
                                    <a:latin typeface="Cambria Math" panose="02040503050406030204" pitchFamily="18" charset="0"/>
                                  </a:rPr>
                                  <m:t>𝐚𝐫𝐠𝐦𝐢𝐧</m:t>
                                </m:r>
                              </m:e>
                              <m:lim>
                                <m:r>
                                  <a:rPr lang="en-US" altLang="zh-CN" sz="2000" b="1" i="1" smtClean="0">
                                    <a:solidFill>
                                      <a:schemeClr val="tx1"/>
                                    </a:solidFill>
                                    <a:latin typeface="Cambria Math" panose="02040503050406030204" pitchFamily="18" charset="0"/>
                                  </a:rPr>
                                  <m:t>𝑾</m:t>
                                </m:r>
                              </m:lim>
                            </m:limLow>
                          </m:fName>
                          <m:e>
                            <m:d>
                              <m:dPr>
                                <m:begChr m:val="{"/>
                                <m:endChr m:val="}"/>
                                <m:ctrlPr>
                                  <a:rPr lang="en-US" altLang="zh-CN" sz="2000" b="0" i="1" smtClean="0">
                                    <a:solidFill>
                                      <a:schemeClr val="tx1"/>
                                    </a:solidFill>
                                    <a:latin typeface="Cambria Math" panose="02040503050406030204" pitchFamily="18" charset="0"/>
                                  </a:rPr>
                                </m:ctrlPr>
                              </m:dPr>
                              <m:e>
                                <m:f>
                                  <m:fPr>
                                    <m:ctrlPr>
                                      <a:rPr lang="en-US" altLang="zh-CN" sz="2000" b="1" i="1" smtClean="0">
                                        <a:solidFill>
                                          <a:schemeClr val="tx1"/>
                                        </a:solidFill>
                                        <a:latin typeface="Cambria Math" panose="02040503050406030204" pitchFamily="18" charset="0"/>
                                      </a:rPr>
                                    </m:ctrlPr>
                                  </m:fPr>
                                  <m:num>
                                    <m:r>
                                      <a:rPr lang="en-US" altLang="zh-CN" sz="2000" b="1" i="1" smtClean="0">
                                        <a:solidFill>
                                          <a:schemeClr val="tx1"/>
                                        </a:solidFill>
                                        <a:latin typeface="Cambria Math" panose="02040503050406030204" pitchFamily="18" charset="0"/>
                                      </a:rPr>
                                      <m:t>𝟏</m:t>
                                    </m:r>
                                  </m:num>
                                  <m:den>
                                    <m:r>
                                      <a:rPr lang="en-US" altLang="zh-CN" sz="2000" b="1" i="1" smtClean="0">
                                        <a:solidFill>
                                          <a:schemeClr val="tx1"/>
                                        </a:solidFill>
                                        <a:latin typeface="Cambria Math" panose="02040503050406030204" pitchFamily="18" charset="0"/>
                                      </a:rPr>
                                      <m:t>𝒕</m:t>
                                    </m:r>
                                  </m:den>
                                </m:f>
                                <m:nary>
                                  <m:naryPr>
                                    <m:chr m:val="∑"/>
                                    <m:ctrlPr>
                                      <a:rPr lang="en-US" altLang="zh-CN" sz="2000" b="1" i="1" smtClean="0">
                                        <a:solidFill>
                                          <a:schemeClr val="tx1"/>
                                        </a:solidFill>
                                        <a:latin typeface="Cambria Math" panose="02040503050406030204" pitchFamily="18" charset="0"/>
                                      </a:rPr>
                                    </m:ctrlPr>
                                  </m:naryPr>
                                  <m:sub>
                                    <m:r>
                                      <m:rPr>
                                        <m:brk m:alnAt="23"/>
                                      </m:rPr>
                                      <a:rPr lang="en-US" altLang="zh-CN" sz="2000" b="1" i="1" smtClean="0">
                                        <a:solidFill>
                                          <a:schemeClr val="tx1"/>
                                        </a:solidFill>
                                        <a:latin typeface="Cambria Math" panose="02040503050406030204" pitchFamily="18" charset="0"/>
                                      </a:rPr>
                                      <m:t>𝒓</m:t>
                                    </m:r>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𝟏</m:t>
                                    </m:r>
                                  </m:sub>
                                  <m:sup>
                                    <m:r>
                                      <a:rPr lang="en-US" altLang="zh-CN" sz="2000" b="1" i="1" smtClean="0">
                                        <a:solidFill>
                                          <a:schemeClr val="tx1"/>
                                        </a:solidFill>
                                        <a:latin typeface="Cambria Math" panose="02040503050406030204" pitchFamily="18" charset="0"/>
                                      </a:rPr>
                                      <m:t>𝒕</m:t>
                                    </m:r>
                                  </m:sup>
                                  <m:e>
                                    <m:d>
                                      <m:dPr>
                                        <m:begChr m:val="〈"/>
                                        <m:endChr m:val="〉"/>
                                        <m:ctrlPr>
                                          <a:rPr lang="en-US" altLang="zh-CN" sz="2000" b="1" i="1">
                                            <a:latin typeface="Cambria Math" panose="02040503050406030204" pitchFamily="18" charset="0"/>
                                          </a:rPr>
                                        </m:ctrlPr>
                                      </m:dPr>
                                      <m:e>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𝑮</m:t>
                                            </m:r>
                                          </m:e>
                                          <m:sup>
                                            <m:r>
                                              <a:rPr lang="en-US" altLang="zh-CN" sz="2000" b="1" i="1" smtClean="0">
                                                <a:latin typeface="Cambria Math" panose="02040503050406030204" pitchFamily="18" charset="0"/>
                                              </a:rPr>
                                              <m:t>𝒓</m:t>
                                            </m:r>
                                          </m:sup>
                                        </m:sSup>
                                        <m:r>
                                          <a:rPr lang="en-US" altLang="zh-CN" sz="2000" b="1" i="1" smtClean="0">
                                            <a:latin typeface="Cambria Math" panose="02040503050406030204" pitchFamily="18" charset="0"/>
                                          </a:rPr>
                                          <m:t>, </m:t>
                                        </m:r>
                                        <m:r>
                                          <a:rPr lang="en-US" altLang="zh-CN" sz="2000" b="1" i="1" smtClean="0">
                                            <a:latin typeface="Cambria Math" panose="02040503050406030204" pitchFamily="18" charset="0"/>
                                          </a:rPr>
                                          <m:t>𝑾</m:t>
                                        </m:r>
                                      </m:e>
                                    </m:d>
                                    <m:r>
                                      <a:rPr lang="en-US" altLang="zh-CN" sz="2000" b="1" i="1" smtClean="0">
                                        <a:latin typeface="Cambria Math" panose="02040503050406030204" pitchFamily="18" charset="0"/>
                                      </a:rPr>
                                      <m:t>+</m:t>
                                    </m:r>
                                    <m:r>
                                      <a:rPr lang="en-US" altLang="zh-CN" sz="2000" b="1" i="1">
                                        <a:latin typeface="Cambria Math" panose="02040503050406030204" pitchFamily="18" charset="0"/>
                                      </a:rPr>
                                      <m:t>𝝀</m:t>
                                    </m:r>
                                    <m:sSub>
                                      <m:sSubPr>
                                        <m:ctrlPr>
                                          <a:rPr lang="en-US" altLang="zh-CN" sz="2000" b="1" i="1">
                                            <a:solidFill>
                                              <a:srgbClr val="FFFF00"/>
                                            </a:solidFill>
                                            <a:latin typeface="Cambria Math" panose="02040503050406030204" pitchFamily="18" charset="0"/>
                                          </a:rPr>
                                        </m:ctrlPr>
                                      </m:sSubPr>
                                      <m:e>
                                        <m:d>
                                          <m:dPr>
                                            <m:begChr m:val="‖"/>
                                            <m:endChr m:val="‖"/>
                                            <m:ctrlPr>
                                              <a:rPr lang="en-US" altLang="zh-CN" sz="2000" b="1" i="1">
                                                <a:solidFill>
                                                  <a:srgbClr val="FFFF00"/>
                                                </a:solidFill>
                                                <a:latin typeface="Cambria Math" panose="02040503050406030204" pitchFamily="18" charset="0"/>
                                              </a:rPr>
                                            </m:ctrlPr>
                                          </m:dPr>
                                          <m:e>
                                            <m:r>
                                              <a:rPr lang="en-US" altLang="zh-CN" sz="2000" b="1" i="1">
                                                <a:solidFill>
                                                  <a:srgbClr val="FFFF00"/>
                                                </a:solidFill>
                                                <a:latin typeface="Cambria Math" panose="02040503050406030204" pitchFamily="18" charset="0"/>
                                              </a:rPr>
                                              <m:t>𝑾</m:t>
                                            </m:r>
                                          </m:e>
                                        </m:d>
                                      </m:e>
                                      <m:sub>
                                        <m:r>
                                          <a:rPr lang="en-US" altLang="zh-CN" sz="2000" b="1" i="1">
                                            <a:solidFill>
                                              <a:srgbClr val="FFFF00"/>
                                            </a:solidFill>
                                            <a:latin typeface="Cambria Math" panose="02040503050406030204" pitchFamily="18" charset="0"/>
                                          </a:rPr>
                                          <m:t>𝟏</m:t>
                                        </m:r>
                                      </m:sub>
                                    </m:sSub>
                                    <m:r>
                                      <a:rPr lang="el-GR" altLang="zh-CN" sz="2000" b="1" i="1">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smtClean="0">
                                            <a:latin typeface="Cambria Math" panose="02040503050406030204" pitchFamily="18" charset="0"/>
                                          </a:rPr>
                                          <m:t>𝒓</m:t>
                                        </m:r>
                                      </m:num>
                                      <m:den>
                                        <m:r>
                                          <a:rPr lang="en-US" altLang="zh-CN" sz="2000" b="1" i="1" smtClean="0">
                                            <a:latin typeface="Cambria Math" panose="02040503050406030204" pitchFamily="18" charset="0"/>
                                          </a:rPr>
                                          <m:t>𝟐</m:t>
                                        </m:r>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𝑡</m:t>
                                            </m:r>
                                          </m:e>
                                        </m:rad>
                                      </m:den>
                                    </m:f>
                                    <m:sSubSup>
                                      <m:sSubSupPr>
                                        <m:ctrlPr>
                                          <a:rPr lang="en-US" altLang="zh-CN" sz="2000" b="1" i="1" smtClean="0">
                                            <a:solidFill>
                                              <a:srgbClr val="FFFF00"/>
                                            </a:solidFill>
                                            <a:latin typeface="Cambria Math" panose="02040503050406030204" pitchFamily="18" charset="0"/>
                                          </a:rPr>
                                        </m:ctrlPr>
                                      </m:sSubSupPr>
                                      <m:e>
                                        <m:d>
                                          <m:dPr>
                                            <m:begChr m:val="‖"/>
                                            <m:endChr m:val="‖"/>
                                            <m:ctrlPr>
                                              <a:rPr lang="en-US" altLang="zh-CN" sz="2000" b="1" i="1">
                                                <a:solidFill>
                                                  <a:srgbClr val="FFFF00"/>
                                                </a:solidFill>
                                                <a:latin typeface="Cambria Math" panose="02040503050406030204" pitchFamily="18" charset="0"/>
                                              </a:rPr>
                                            </m:ctrlPr>
                                          </m:dPr>
                                          <m:e>
                                            <m:r>
                                              <a:rPr lang="en-US" altLang="zh-CN" sz="2000" b="1" i="1">
                                                <a:solidFill>
                                                  <a:srgbClr val="FFFF00"/>
                                                </a:solidFill>
                                                <a:latin typeface="Cambria Math" panose="02040503050406030204" pitchFamily="18" charset="0"/>
                                              </a:rPr>
                                              <m:t>𝑾</m:t>
                                            </m:r>
                                          </m:e>
                                        </m:d>
                                      </m:e>
                                      <m:sub>
                                        <m:r>
                                          <a:rPr lang="en-US" altLang="zh-CN" sz="2000" b="1" i="1">
                                            <a:solidFill>
                                              <a:srgbClr val="FFFF00"/>
                                            </a:solidFill>
                                            <a:latin typeface="Cambria Math" panose="02040503050406030204" pitchFamily="18" charset="0"/>
                                          </a:rPr>
                                          <m:t>𝟐</m:t>
                                        </m:r>
                                      </m:sub>
                                      <m:sup>
                                        <m:r>
                                          <a:rPr lang="en-US" altLang="zh-CN" sz="2000" b="1" i="1">
                                            <a:solidFill>
                                              <a:srgbClr val="FFFF00"/>
                                            </a:solidFill>
                                            <a:latin typeface="Cambria Math" panose="02040503050406030204" pitchFamily="18" charset="0"/>
                                          </a:rPr>
                                          <m:t>𝟐</m:t>
                                        </m:r>
                                      </m:sup>
                                    </m:sSubSup>
                                  </m:e>
                                </m:nary>
                              </m:e>
                            </m:d>
                          </m:e>
                        </m:func>
                        <m:r>
                          <a:rPr lang="en-US" altLang="zh-CN" sz="2000" b="0" i="1" smtClean="0">
                            <a:solidFill>
                              <a:schemeClr val="tx1"/>
                            </a:solidFill>
                            <a:latin typeface="Cambria Math" panose="02040503050406030204" pitchFamily="18" charset="0"/>
                          </a:rPr>
                          <m:t> </m:t>
                        </m:r>
                      </m:oMath>
                    </m:oMathPara>
                  </a14:m>
                  <a:endParaRPr lang="zh-CN" altLang="en-US" sz="2000">
                    <a:solidFill>
                      <a:schemeClr val="tx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778740" y="3611911"/>
                  <a:ext cx="8273476" cy="982577"/>
                </a:xfrm>
                <a:prstGeom prst="rect">
                  <a:avLst/>
                </a:prstGeom>
                <a:blipFill>
                  <a:blip r:embed="rId6"/>
                  <a:stretch>
                    <a:fillRect/>
                  </a:stretch>
                </a:blipFill>
              </p:spPr>
              <p:txBody>
                <a:bodyPr/>
                <a:lstStyle/>
                <a:p>
                  <a:r>
                    <a:rPr lang="zh-CN" altLang="en-US">
                      <a:noFill/>
                    </a:rPr>
                    <a:t> </a:t>
                  </a:r>
                </a:p>
              </p:txBody>
            </p:sp>
          </mc:Fallback>
        </mc:AlternateContent>
        <p:sp>
          <p:nvSpPr>
            <p:cNvPr id="14" name="文本框 13"/>
            <p:cNvSpPr txBox="1"/>
            <p:nvPr/>
          </p:nvSpPr>
          <p:spPr>
            <a:xfrm>
              <a:off x="8696614" y="3942482"/>
              <a:ext cx="785091" cy="369332"/>
            </a:xfrm>
            <a:prstGeom prst="rect">
              <a:avLst/>
            </a:prstGeom>
            <a:noFill/>
          </p:spPr>
          <p:txBody>
            <a:bodyPr wrap="square" rtlCol="0">
              <a:spAutoFit/>
            </a:bodyPr>
            <a:lstStyle/>
            <a:p>
              <a:r>
                <a:rPr lang="zh-CN" altLang="en-US" b="1">
                  <a:latin typeface="微软雅黑" panose="020B0503020204020204" pitchFamily="34" charset="-122"/>
                  <a:ea typeface="微软雅黑" panose="020B0503020204020204" pitchFamily="34" charset="-122"/>
                </a:rPr>
                <a:t>（</a:t>
              </a:r>
              <a:r>
                <a:rPr lang="en-US" altLang="zh-CN" b="1">
                  <a:latin typeface="微软雅黑" panose="020B0503020204020204" pitchFamily="34" charset="-122"/>
                  <a:ea typeface="微软雅黑" panose="020B0503020204020204" pitchFamily="34" charset="-122"/>
                </a:rPr>
                <a:t>2</a:t>
              </a:r>
              <a:r>
                <a:rPr lang="zh-CN" altLang="en-US" b="1">
                  <a:latin typeface="微软雅黑" panose="020B0503020204020204" pitchFamily="34" charset="-122"/>
                  <a:ea typeface="微软雅黑" panose="020B0503020204020204" pitchFamily="34" charset="-122"/>
                </a:rPr>
                <a:t>）</a:t>
              </a:r>
            </a:p>
          </p:txBody>
        </p:sp>
      </p:grpSp>
      <p:sp>
        <p:nvSpPr>
          <p:cNvPr id="16" name="文本框 15"/>
          <p:cNvSpPr txBox="1"/>
          <p:nvPr/>
        </p:nvSpPr>
        <p:spPr>
          <a:xfrm>
            <a:off x="525844" y="4860844"/>
            <a:ext cx="3266787" cy="369332"/>
          </a:xfrm>
          <a:prstGeom prst="rect">
            <a:avLst/>
          </a:prstGeom>
          <a:noFill/>
        </p:spPr>
        <p:txBody>
          <a:bodyPr wrap="square" rtlCol="0">
            <a:spAutoFit/>
          </a:bodyPr>
          <a:lstStyle/>
          <a:p>
            <a:r>
              <a:rPr lang="zh-CN" altLang="en-US">
                <a:latin typeface="华文新魏" panose="02010800040101010101" pitchFamily="2" charset="-122"/>
                <a:ea typeface="华文新魏" panose="02010800040101010101" pitchFamily="2" charset="-122"/>
              </a:rPr>
              <a:t>按维度拆解成</a:t>
            </a:r>
            <a:r>
              <a:rPr lang="en-US" altLang="zh-CN">
                <a:latin typeface="华文新魏" panose="02010800040101010101" pitchFamily="2" charset="-122"/>
                <a:ea typeface="华文新魏" panose="02010800040101010101" pitchFamily="2" charset="-122"/>
              </a:rPr>
              <a:t>N</a:t>
            </a:r>
            <a:r>
              <a:rPr lang="zh-CN" altLang="en-US">
                <a:latin typeface="华文新魏" panose="02010800040101010101" pitchFamily="2" charset="-122"/>
                <a:ea typeface="华文新魏" panose="02010800040101010101" pitchFamily="2" charset="-122"/>
              </a:rPr>
              <a:t>个独立标量：</a:t>
            </a:r>
          </a:p>
        </p:txBody>
      </p:sp>
      <mc:AlternateContent xmlns:mc="http://schemas.openxmlformats.org/markup-compatibility/2006" xmlns:a14="http://schemas.microsoft.com/office/drawing/2010/main">
        <mc:Choice Requires="a14">
          <p:sp>
            <p:nvSpPr>
              <p:cNvPr id="18" name="文本框 17"/>
              <p:cNvSpPr txBox="1"/>
              <p:nvPr/>
            </p:nvSpPr>
            <p:spPr>
              <a:xfrm>
                <a:off x="1058365" y="5414271"/>
                <a:ext cx="4709944" cy="686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000" i="1" smtClean="0">
                              <a:latin typeface="Cambria Math" panose="02040503050406030204" pitchFamily="18" charset="0"/>
                            </a:rPr>
                          </m:ctrlPr>
                        </m:funcPr>
                        <m:fNa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r>
                            <a:rPr lang="en-US" altLang="zh-CN" sz="2000" b="0" i="1" smtClean="0">
                              <a:latin typeface="Cambria Math" panose="02040503050406030204" pitchFamily="18" charset="0"/>
                            </a:rPr>
                            <m:t>=</m:t>
                          </m:r>
                          <m:limLow>
                            <m:limLowPr>
                              <m:ctrlPr>
                                <a:rPr lang="en-US" altLang="zh-CN" sz="2000" i="1" smtClean="0">
                                  <a:latin typeface="Cambria Math" panose="02040503050406030204" pitchFamily="18" charset="0"/>
                                </a:rPr>
                              </m:ctrlPr>
                            </m:limLowPr>
                            <m:e>
                              <m:r>
                                <m:rPr>
                                  <m:sty m:val="p"/>
                                </m:rPr>
                                <a:rPr lang="en-US" altLang="zh-CN" sz="2000" i="0" smtClean="0">
                                  <a:latin typeface="Cambria Math" panose="02040503050406030204" pitchFamily="18" charset="0"/>
                                </a:rPr>
                                <m:t>min</m:t>
                              </m:r>
                              <m:r>
                                <a:rPr lang="en-US" altLang="zh-CN" sz="2000" b="0" i="1" smtClean="0">
                                  <a:latin typeface="Cambria Math" panose="02040503050406030204" pitchFamily="18" charset="0"/>
                                </a:rPr>
                                <m:t>𝑖𝑚𝑖𝑧𝑒</m:t>
                              </m:r>
                            </m:e>
                            <m:lim>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m:t>
                                  </m:r>
                                </m:sub>
                              </m:sSub>
                              <m:r>
                                <a:rPr lang="zh-CN" altLang="en-US" sz="2000" b="0" i="1" smtClean="0">
                                  <a:latin typeface="Cambria Math" panose="02040503050406030204" pitchFamily="18" charset="0"/>
                                </a:rPr>
                                <m:t>∈</m:t>
                              </m:r>
                              <m:r>
                                <a:rPr lang="en-US" altLang="zh-CN" sz="2000" b="0" i="1" smtClean="0">
                                  <a:latin typeface="Cambria Math" panose="02040503050406030204" pitchFamily="18" charset="0"/>
                                </a:rPr>
                                <m:t>𝑅</m:t>
                              </m:r>
                            </m:lim>
                          </m:limLow>
                        </m:fName>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 </m:t>
                              </m:r>
                              <m:sSup>
                                <m:sSupPr>
                                  <m:ctrlPr>
                                    <a:rPr lang="en-US" altLang="zh-CN" sz="2000" b="0" i="1" smtClean="0">
                                      <a:latin typeface="Cambria Math" panose="02040503050406030204" pitchFamily="18" charset="0"/>
                                    </a:rPr>
                                  </m:ctrlPr>
                                </m:sSupPr>
                                <m:e>
                                  <m:acc>
                                    <m:accPr>
                                      <m:chr m:val="̅"/>
                                      <m:ctrlPr>
                                        <a:rPr lang="en-US" altLang="zh-CN" sz="2000" b="0" i="1" smtClean="0">
                                          <a:latin typeface="Cambria Math" panose="02040503050406030204" pitchFamily="18" charset="0"/>
                                        </a:rPr>
                                      </m:ctrlPr>
                                    </m:acc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𝑔</m:t>
                                          </m:r>
                                        </m:e>
                                        <m:sub>
                                          <m:r>
                                            <a:rPr lang="en-US" altLang="zh-CN" sz="2000" b="0" i="1" smtClean="0">
                                              <a:latin typeface="Cambria Math" panose="02040503050406030204" pitchFamily="18" charset="0"/>
                                            </a:rPr>
                                            <m:t>𝑖</m:t>
                                          </m:r>
                                        </m:sub>
                                      </m:sSub>
                                    </m:e>
                                  </m:acc>
                                </m:e>
                                <m:sup>
                                  <m:r>
                                    <a:rPr lang="en-US" altLang="zh-CN" sz="2000" b="0" i="1" smtClean="0">
                                      <a:latin typeface="Cambria Math" panose="02040503050406030204" pitchFamily="18" charset="0"/>
                                    </a:rPr>
                                    <m:t>𝑡</m:t>
                                  </m:r>
                                </m:sup>
                              </m:sSup>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𝜆</m:t>
                              </m:r>
                              <m:d>
                                <m:dPr>
                                  <m:begChr m:val="|"/>
                                  <m:endChr m:val="|"/>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e>
                              </m:d>
                              <m:r>
                                <a:rPr lang="en-US" altLang="zh-CN" sz="2000" b="0" i="1" smtClean="0">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a:latin typeface="Cambria Math" panose="02040503050406030204" pitchFamily="18" charset="0"/>
                                    </a:rPr>
                                    <m:t>𝒓</m:t>
                                  </m:r>
                                </m:num>
                                <m:den>
                                  <m:r>
                                    <a:rPr lang="en-US" altLang="zh-CN" sz="2000" b="1" i="1">
                                      <a:latin typeface="Cambria Math" panose="02040503050406030204" pitchFamily="18" charset="0"/>
                                    </a:rPr>
                                    <m:t>𝟐</m:t>
                                  </m:r>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𝑡</m:t>
                                      </m:r>
                                    </m:e>
                                  </m:rad>
                                </m:den>
                              </m:f>
                              <m:sSup>
                                <m:sSupPr>
                                  <m:ctrlPr>
                                    <a:rPr lang="en-US" altLang="zh-CN" sz="2000" b="1" i="1" smtClean="0">
                                      <a:latin typeface="Cambria Math" panose="02040503050406030204" pitchFamily="18" charset="0"/>
                                    </a:rPr>
                                  </m:ctrlPr>
                                </m:sSup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e>
                                <m:sup>
                                  <m:r>
                                    <a:rPr lang="en-US" altLang="zh-CN" sz="2000" b="1" i="1" smtClean="0">
                                      <a:latin typeface="Cambria Math" panose="02040503050406030204" pitchFamily="18" charset="0"/>
                                    </a:rPr>
                                    <m:t>𝟐</m:t>
                                  </m:r>
                                </m:sup>
                              </m:sSup>
                            </m:e>
                          </m:d>
                        </m:e>
                      </m:func>
                    </m:oMath>
                  </m:oMathPara>
                </a14:m>
                <a:endParaRPr lang="zh-CN" altLang="en-US" sz="2000"/>
              </a:p>
            </p:txBody>
          </p:sp>
        </mc:Choice>
        <mc:Fallback xmlns="">
          <p:sp>
            <p:nvSpPr>
              <p:cNvPr id="18" name="文本框 17"/>
              <p:cNvSpPr txBox="1">
                <a:spLocks noRot="1" noChangeAspect="1" noMove="1" noResize="1" noEditPoints="1" noAdjustHandles="1" noChangeArrowheads="1" noChangeShapeType="1" noTextEdit="1"/>
              </p:cNvSpPr>
              <p:nvPr/>
            </p:nvSpPr>
            <p:spPr>
              <a:xfrm>
                <a:off x="1058365" y="5414271"/>
                <a:ext cx="4709944" cy="686535"/>
              </a:xfrm>
              <a:prstGeom prst="rect">
                <a:avLst/>
              </a:prstGeom>
              <a:blipFill>
                <a:blip r:embed="rId7"/>
                <a:stretch>
                  <a:fillRect/>
                </a:stretch>
              </a:blipFill>
            </p:spPr>
            <p:txBody>
              <a:bodyPr/>
              <a:lstStyle/>
              <a:p>
                <a:r>
                  <a:rPr lang="zh-CN" altLang="en-US">
                    <a:noFill/>
                  </a:rPr>
                  <a:t> </a:t>
                </a:r>
              </a:p>
            </p:txBody>
          </p:sp>
        </mc:Fallback>
      </mc:AlternateContent>
      <p:sp>
        <p:nvSpPr>
          <p:cNvPr id="20" name="文本框 19"/>
          <p:cNvSpPr txBox="1"/>
          <p:nvPr/>
        </p:nvSpPr>
        <p:spPr>
          <a:xfrm>
            <a:off x="9019886" y="5638793"/>
            <a:ext cx="785091" cy="369332"/>
          </a:xfrm>
          <a:prstGeom prst="rect">
            <a:avLst/>
          </a:prstGeom>
          <a:noFill/>
        </p:spPr>
        <p:txBody>
          <a:bodyPr wrap="square" rtlCol="0">
            <a:spAutoFit/>
          </a:bodyPr>
          <a:lstStyle/>
          <a:p>
            <a:r>
              <a:rPr lang="zh-CN" altLang="en-US" b="1">
                <a:latin typeface="微软雅黑" panose="020B0503020204020204" pitchFamily="34" charset="-122"/>
                <a:ea typeface="微软雅黑" panose="020B0503020204020204" pitchFamily="34" charset="-122"/>
              </a:rPr>
              <a:t>（</a:t>
            </a:r>
            <a:r>
              <a:rPr lang="en-US" altLang="zh-CN" b="1">
                <a:latin typeface="微软雅黑" panose="020B0503020204020204" pitchFamily="34" charset="-122"/>
                <a:ea typeface="微软雅黑" panose="020B0503020204020204" pitchFamily="34" charset="-122"/>
              </a:rPr>
              <a:t>3</a:t>
            </a:r>
            <a:r>
              <a:rPr lang="zh-CN" altLang="en-US" b="1">
                <a:latin typeface="微软雅黑" panose="020B0503020204020204" pitchFamily="34" charset="-122"/>
                <a:ea typeface="微软雅黑" panose="020B0503020204020204" pitchFamily="34" charset="-122"/>
              </a:rPr>
              <a:t>）</a:t>
            </a:r>
          </a:p>
        </p:txBody>
      </p:sp>
      <p:sp>
        <p:nvSpPr>
          <p:cNvPr id="21" name="文本框 20"/>
          <p:cNvSpPr txBox="1"/>
          <p:nvPr/>
        </p:nvSpPr>
        <p:spPr>
          <a:xfrm>
            <a:off x="702820" y="6414366"/>
            <a:ext cx="4839855" cy="369332"/>
          </a:xfrm>
          <a:prstGeom prst="rect">
            <a:avLst/>
          </a:prstGeom>
          <a:noFill/>
        </p:spPr>
        <p:txBody>
          <a:bodyPr wrap="square" rtlCol="0">
            <a:spAutoFit/>
          </a:bodyPr>
          <a:lstStyle/>
          <a:p>
            <a:r>
              <a:rPr lang="zh-CN" altLang="en-US" b="1">
                <a:solidFill>
                  <a:srgbClr val="FFC000"/>
                </a:solidFill>
                <a:latin typeface="华文新魏" panose="02010800040101010101" pitchFamily="2" charset="-122"/>
                <a:ea typeface="华文新魏" panose="02010800040101010101" pitchFamily="2" charset="-122"/>
              </a:rPr>
              <a:t>无约束最优化求解</a:t>
            </a:r>
            <a:r>
              <a:rPr lang="en-US" altLang="zh-CN" b="1">
                <a:solidFill>
                  <a:srgbClr val="FFC000"/>
                </a:solidFill>
                <a:latin typeface="华文新魏" panose="02010800040101010101" pitchFamily="2" charset="-122"/>
                <a:ea typeface="华文新魏" panose="02010800040101010101" pitchFamily="2" charset="-122"/>
              </a:rPr>
              <a:t>……</a:t>
            </a:r>
            <a:endParaRPr lang="zh-CN" altLang="en-US" b="1">
              <a:solidFill>
                <a:srgbClr val="FFC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13649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2900" y="228674"/>
            <a:ext cx="3835400" cy="461665"/>
          </a:xfrm>
          <a:prstGeom prst="rect">
            <a:avLst/>
          </a:prstGeom>
        </p:spPr>
        <p:txBody>
          <a:bodyPr wrap="square">
            <a:spAutoFit/>
          </a:bodyPr>
          <a:lstStyle/>
          <a:p>
            <a:r>
              <a:rPr lang="en-US" altLang="zh-CN" sz="2400" b="1">
                <a:latin typeface="微软雅黑" panose="020B0503020204020204" pitchFamily="34" charset="-122"/>
                <a:ea typeface="微软雅黑" panose="020B0503020204020204" pitchFamily="34" charset="-122"/>
              </a:rPr>
              <a:t>L1-RDA </a:t>
            </a:r>
            <a:r>
              <a:rPr lang="zh-CN" altLang="en-US" sz="2400">
                <a:latin typeface="微软雅黑" panose="020B0503020204020204" pitchFamily="34" charset="-122"/>
                <a:ea typeface="微软雅黑" panose="020B0503020204020204" pitchFamily="34" charset="-122"/>
              </a:rPr>
              <a:t>算法逻辑</a:t>
            </a:r>
          </a:p>
        </p:txBody>
      </p:sp>
      <p:cxnSp>
        <p:nvCxnSpPr>
          <p:cNvPr id="3" name="直接连接符 2"/>
          <p:cNvCxnSpPr/>
          <p:nvPr/>
        </p:nvCxnSpPr>
        <p:spPr>
          <a:xfrm>
            <a:off x="342900" y="824910"/>
            <a:ext cx="985404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9" name="文本框 18"/>
          <p:cNvSpPr txBox="1"/>
          <p:nvPr/>
        </p:nvSpPr>
        <p:spPr>
          <a:xfrm>
            <a:off x="646548" y="1039697"/>
            <a:ext cx="4839855" cy="369332"/>
          </a:xfrm>
          <a:prstGeom prst="rect">
            <a:avLst/>
          </a:prstGeom>
          <a:noFill/>
        </p:spPr>
        <p:txBody>
          <a:bodyPr wrap="square" rtlCol="0">
            <a:spAutoFit/>
          </a:bodyPr>
          <a:lstStyle/>
          <a:p>
            <a:r>
              <a:rPr lang="zh-CN" altLang="en-US" b="1">
                <a:solidFill>
                  <a:srgbClr val="FFC000"/>
                </a:solidFill>
                <a:latin typeface="华文新魏" panose="02010800040101010101" pitchFamily="2" charset="-122"/>
                <a:ea typeface="华文新魏" panose="02010800040101010101" pitchFamily="2" charset="-122"/>
              </a:rPr>
              <a:t>解析解：</a:t>
            </a:r>
          </a:p>
        </p:txBody>
      </p:sp>
      <p:grpSp>
        <p:nvGrpSpPr>
          <p:cNvPr id="24" name="组合 23"/>
          <p:cNvGrpSpPr/>
          <p:nvPr/>
        </p:nvGrpSpPr>
        <p:grpSpPr>
          <a:xfrm>
            <a:off x="1174170" y="1122705"/>
            <a:ext cx="8820723" cy="1686079"/>
            <a:chOff x="649436" y="4262137"/>
            <a:chExt cx="8386621" cy="1686079"/>
          </a:xfrm>
        </p:grpSpPr>
        <mc:AlternateContent xmlns:mc="http://schemas.openxmlformats.org/markup-compatibility/2006" xmlns:a14="http://schemas.microsoft.com/office/drawing/2010/main">
          <mc:Choice Requires="a14">
            <p:sp>
              <p:nvSpPr>
                <p:cNvPr id="27" name="矩形 26"/>
                <p:cNvSpPr/>
                <p:nvPr/>
              </p:nvSpPr>
              <p:spPr>
                <a:xfrm>
                  <a:off x="665018" y="4924499"/>
                  <a:ext cx="990248" cy="484107"/>
                </a:xfrm>
                <a:prstGeom prst="rect">
                  <a:avLst/>
                </a:prstGeom>
                <a:ln>
                  <a:noFill/>
                </a:ln>
              </p:spPr>
              <p:txBody>
                <a:bodyPr wrap="none">
                  <a:spAutoFit/>
                </a:bodyPr>
                <a:lstStyle/>
                <a:p>
                  <a14:m>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m:t>
                          </m:r>
                          <m:r>
                            <a:rPr lang="en-US" altLang="zh-CN" sz="2000" i="1">
                              <a:latin typeface="Cambria Math" panose="02040503050406030204" pitchFamily="18" charset="0"/>
                            </a:rPr>
                            <m:t>𝑡</m:t>
                          </m:r>
                          <m:r>
                            <a:rPr lang="en-US" altLang="zh-CN" sz="2000" i="1">
                              <a:latin typeface="Cambria Math" panose="02040503050406030204" pitchFamily="18" charset="0"/>
                            </a:rPr>
                            <m:t>+1)</m:t>
                          </m:r>
                        </m:sup>
                      </m:sSubSup>
                    </m:oMath>
                  </a14:m>
                  <a:r>
                    <a:rPr lang="en-US" altLang="zh-CN" sz="2000"/>
                    <a:t>=</a:t>
                  </a:r>
                  <a:endParaRPr lang="zh-CN" altLang="en-US" sz="2000"/>
                </a:p>
              </p:txBody>
            </p:sp>
          </mc:Choice>
          <mc:Fallback xmlns="">
            <p:sp>
              <p:nvSpPr>
                <p:cNvPr id="27" name="矩形 26"/>
                <p:cNvSpPr>
                  <a:spLocks noRot="1" noChangeAspect="1" noMove="1" noResize="1" noEditPoints="1" noAdjustHandles="1" noChangeArrowheads="1" noChangeShapeType="1" noTextEdit="1"/>
                </p:cNvSpPr>
                <p:nvPr/>
              </p:nvSpPr>
              <p:spPr>
                <a:xfrm>
                  <a:off x="665018" y="4924499"/>
                  <a:ext cx="990248" cy="484107"/>
                </a:xfrm>
                <a:prstGeom prst="rect">
                  <a:avLst/>
                </a:prstGeom>
                <a:blipFill>
                  <a:blip r:embed="rId3"/>
                  <a:stretch>
                    <a:fillRect r="-5263" b="-1645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1825916" y="4459539"/>
                  <a:ext cx="7200905" cy="439736"/>
                </a:xfrm>
                <a:prstGeom prst="rect">
                  <a:avLst/>
                </a:prstGeom>
                <a:ln>
                  <a:noFill/>
                </a:ln>
              </p:spPr>
              <p:txBody>
                <a:bodyPr wrap="square">
                  <a:spAutoFit/>
                </a:bodyPr>
                <a:lstStyle/>
                <a:p>
                  <a:r>
                    <a:rPr lang="en-US" altLang="zh-CN" sz="2000"/>
                    <a:t>0			        if </a:t>
                  </a:r>
                  <a14:m>
                    <m:oMath xmlns:m="http://schemas.openxmlformats.org/officeDocument/2006/math">
                      <m:d>
                        <m:dPr>
                          <m:begChr m:val="|"/>
                          <m:endChr m:val="|"/>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𝑖</m:t>
                                      </m:r>
                                    </m:sub>
                                  </m:sSub>
                                </m:e>
                              </m:acc>
                            </m:e>
                            <m:sup>
                              <m:r>
                                <a:rPr lang="en-US" altLang="zh-CN" sz="2000" i="1">
                                  <a:latin typeface="Cambria Math" panose="02040503050406030204" pitchFamily="18" charset="0"/>
                                </a:rPr>
                                <m:t>𝑡</m:t>
                              </m:r>
                            </m:sup>
                          </m:sSup>
                        </m:e>
                      </m:d>
                      <m:r>
                        <a:rPr lang="en-US" altLang="zh-CN" sz="2000" b="1" i="1" smtClean="0">
                          <a:latin typeface="Cambria Math" panose="02040503050406030204" pitchFamily="18" charset="0"/>
                        </a:rPr>
                        <m:t>&lt;</m:t>
                      </m:r>
                      <m:r>
                        <a:rPr lang="en-US" altLang="zh-CN" sz="2000" b="1" i="1">
                          <a:latin typeface="Cambria Math" panose="02040503050406030204" pitchFamily="18" charset="0"/>
                        </a:rPr>
                        <m:t>𝝀</m:t>
                      </m:r>
                    </m:oMath>
                  </a14:m>
                  <a:endParaRPr lang="zh-CN" altLang="en-US" sz="2000"/>
                </a:p>
              </p:txBody>
            </p:sp>
          </mc:Choice>
          <mc:Fallback xmlns="">
            <p:sp>
              <p:nvSpPr>
                <p:cNvPr id="28" name="矩形 27"/>
                <p:cNvSpPr>
                  <a:spLocks noRot="1" noChangeAspect="1" noMove="1" noResize="1" noEditPoints="1" noAdjustHandles="1" noChangeArrowheads="1" noChangeShapeType="1" noTextEdit="1"/>
                </p:cNvSpPr>
                <p:nvPr/>
              </p:nvSpPr>
              <p:spPr>
                <a:xfrm>
                  <a:off x="1825916" y="4459539"/>
                  <a:ext cx="7200905" cy="439736"/>
                </a:xfrm>
                <a:prstGeom prst="rect">
                  <a:avLst/>
                </a:prstGeom>
                <a:blipFill>
                  <a:blip r:embed="rId4"/>
                  <a:stretch>
                    <a:fillRect l="-886" t="-5556" b="-1805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1798213" y="5221171"/>
                  <a:ext cx="6797536" cy="589392"/>
                </a:xfrm>
                <a:prstGeom prst="rect">
                  <a:avLst/>
                </a:prstGeom>
                <a:ln>
                  <a:noFill/>
                </a:ln>
              </p:spPr>
              <p:txBody>
                <a:bodyPr wrap="square">
                  <a:spAutoFit/>
                </a:bodyPr>
                <a:lstStyle/>
                <a:p>
                  <a:r>
                    <a:rPr lang="en-US" altLang="zh-CN" sz="2000" b="0"/>
                    <a:t>-</a:t>
                  </a:r>
                  <a14:m>
                    <m:oMath xmlns:m="http://schemas.openxmlformats.org/officeDocument/2006/math">
                      <m:r>
                        <a:rPr lang="en-US" altLang="zh-CN" sz="2000" b="0" i="0" smtClean="0">
                          <a:latin typeface="Cambria Math" panose="02040503050406030204" pitchFamily="18" charset="0"/>
                        </a:rPr>
                        <m:t> </m:t>
                      </m:r>
                      <m:f>
                        <m:fPr>
                          <m:ctrlPr>
                            <a:rPr lang="en-US" altLang="zh-CN" sz="2000" b="1" i="1">
                              <a:latin typeface="Cambria Math" panose="02040503050406030204" pitchFamily="18" charset="0"/>
                            </a:rPr>
                          </m:ctrlPr>
                        </m:fPr>
                        <m:num>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𝑡</m:t>
                              </m:r>
                            </m:e>
                          </m:rad>
                        </m:num>
                        <m:den>
                          <m:r>
                            <a:rPr lang="en-US" altLang="zh-CN" sz="2000" b="1" i="1" smtClean="0">
                              <a:latin typeface="Cambria Math" panose="02040503050406030204" pitchFamily="18" charset="0"/>
                            </a:rPr>
                            <m:t>𝒓</m:t>
                          </m:r>
                        </m:den>
                      </m:f>
                      <m:d>
                        <m:dPr>
                          <m:ctrlPr>
                            <a:rPr lang="en-US" altLang="zh-CN" sz="2000" b="1" i="1" smtClean="0">
                              <a:latin typeface="Cambria Math" panose="02040503050406030204" pitchFamily="18" charset="0"/>
                            </a:rPr>
                          </m:ctrlPr>
                        </m:dPr>
                        <m:e>
                          <m:sSup>
                            <m:sSupPr>
                              <m:ctrlPr>
                                <a:rPr lang="en-US" altLang="zh-CN" sz="2000" i="1">
                                  <a:latin typeface="Cambria Math" panose="02040503050406030204" pitchFamily="18" charset="0"/>
                                </a:rPr>
                              </m:ctrlPr>
                            </m:sSupPr>
                            <m:e>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𝑖</m:t>
                                      </m:r>
                                    </m:sub>
                                  </m:sSub>
                                </m:e>
                              </m:acc>
                            </m:e>
                            <m:sup>
                              <m:r>
                                <a:rPr lang="en-US" altLang="zh-CN" sz="2000" i="1">
                                  <a:latin typeface="Cambria Math" panose="02040503050406030204" pitchFamily="18" charset="0"/>
                                </a:rPr>
                                <m:t>𝑡</m:t>
                              </m:r>
                            </m:sup>
                          </m:sSup>
                          <m:r>
                            <a:rPr lang="en-US" altLang="zh-CN" sz="2000" b="0" i="1" smtClean="0">
                              <a:latin typeface="Cambria Math" panose="02040503050406030204" pitchFamily="18" charset="0"/>
                            </a:rPr>
                            <m:t>−</m:t>
                          </m:r>
                          <m:r>
                            <a:rPr lang="en-US" altLang="zh-CN" sz="2000" b="1" i="1">
                              <a:latin typeface="Cambria Math" panose="02040503050406030204" pitchFamily="18" charset="0"/>
                            </a:rPr>
                            <m:t>𝝀</m:t>
                          </m:r>
                          <m:r>
                            <a:rPr lang="en-US" altLang="zh-CN" sz="2000" i="1">
                              <a:latin typeface="Cambria Math" panose="02040503050406030204" pitchFamily="18" charset="0"/>
                            </a:rPr>
                            <m:t>𝑠𝑔𝑛</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𝑖</m:t>
                                          </m:r>
                                        </m:sub>
                                      </m:sSub>
                                    </m:e>
                                  </m:acc>
                                </m:e>
                                <m:sup>
                                  <m:r>
                                    <a:rPr lang="en-US" altLang="zh-CN" sz="2000" i="1">
                                      <a:latin typeface="Cambria Math" panose="02040503050406030204" pitchFamily="18" charset="0"/>
                                    </a:rPr>
                                    <m:t>𝑡</m:t>
                                  </m:r>
                                </m:sup>
                              </m:sSup>
                            </m:e>
                          </m:d>
                        </m:e>
                      </m:d>
                      <m:r>
                        <a:rPr lang="en-US" altLang="zh-CN" sz="2000" b="0" i="0" smtClean="0">
                          <a:latin typeface="Cambria Math" panose="02040503050406030204" pitchFamily="18" charset="0"/>
                        </a:rPr>
                        <m:t>         </m:t>
                      </m:r>
                    </m:oMath>
                  </a14:m>
                  <a:r>
                    <a:rPr lang="en-US" altLang="zh-CN" sz="2000"/>
                    <a:t>       otherwise</a:t>
                  </a:r>
                  <a:r>
                    <a:rPr lang="zh-CN" altLang="en-US" sz="2000"/>
                    <a:t> </a:t>
                  </a:r>
                </a:p>
              </p:txBody>
            </p:sp>
          </mc:Choice>
          <mc:Fallback xmlns="">
            <p:sp>
              <p:nvSpPr>
                <p:cNvPr id="29" name="矩形 28"/>
                <p:cNvSpPr>
                  <a:spLocks noRot="1" noChangeAspect="1" noMove="1" noResize="1" noEditPoints="1" noAdjustHandles="1" noChangeArrowheads="1" noChangeShapeType="1" noTextEdit="1"/>
                </p:cNvSpPr>
                <p:nvPr/>
              </p:nvSpPr>
              <p:spPr>
                <a:xfrm>
                  <a:off x="1798213" y="5221171"/>
                  <a:ext cx="6797536" cy="589392"/>
                </a:xfrm>
                <a:prstGeom prst="rect">
                  <a:avLst/>
                </a:prstGeom>
                <a:blipFill>
                  <a:blip r:embed="rId5"/>
                  <a:stretch>
                    <a:fillRect l="-938" b="-3093"/>
                  </a:stretch>
                </a:blipFill>
                <a:ln>
                  <a:noFill/>
                </a:ln>
              </p:spPr>
              <p:txBody>
                <a:bodyPr/>
                <a:lstStyle/>
                <a:p>
                  <a:r>
                    <a:rPr lang="zh-CN" altLang="en-US">
                      <a:noFill/>
                    </a:rPr>
                    <a:t> </a:t>
                  </a:r>
                </a:p>
              </p:txBody>
            </p:sp>
          </mc:Fallback>
        </mc:AlternateContent>
        <p:sp>
          <p:nvSpPr>
            <p:cNvPr id="30" name="文本框 29"/>
            <p:cNvSpPr txBox="1"/>
            <p:nvPr/>
          </p:nvSpPr>
          <p:spPr>
            <a:xfrm>
              <a:off x="1335815" y="4429392"/>
              <a:ext cx="748145" cy="1323439"/>
            </a:xfrm>
            <a:prstGeom prst="rect">
              <a:avLst/>
            </a:prstGeom>
            <a:noFill/>
            <a:ln>
              <a:noFill/>
            </a:ln>
          </p:spPr>
          <p:txBody>
            <a:bodyPr wrap="square" rtlCol="0">
              <a:spAutoFit/>
            </a:bodyPr>
            <a:lstStyle/>
            <a:p>
              <a:r>
                <a:rPr lang="en-US" altLang="zh-CN" sz="8000">
                  <a:latin typeface="+mj-ea"/>
                  <a:ea typeface="+mj-ea"/>
                </a:rPr>
                <a:t>{</a:t>
              </a:r>
              <a:endParaRPr lang="zh-CN" altLang="en-US" sz="8000">
                <a:latin typeface="+mj-ea"/>
                <a:ea typeface="+mj-ea"/>
              </a:endParaRPr>
            </a:p>
          </p:txBody>
        </p:sp>
        <p:sp>
          <p:nvSpPr>
            <p:cNvPr id="31" name="矩形 30"/>
            <p:cNvSpPr/>
            <p:nvPr/>
          </p:nvSpPr>
          <p:spPr>
            <a:xfrm>
              <a:off x="649436" y="4262137"/>
              <a:ext cx="8386621" cy="1686079"/>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grpSp>
      <p:grpSp>
        <p:nvGrpSpPr>
          <p:cNvPr id="5" name="组合 4"/>
          <p:cNvGrpSpPr/>
          <p:nvPr/>
        </p:nvGrpSpPr>
        <p:grpSpPr>
          <a:xfrm>
            <a:off x="730834" y="2814892"/>
            <a:ext cx="9294225" cy="3739021"/>
            <a:chOff x="897083" y="2814892"/>
            <a:chExt cx="9294225" cy="3739021"/>
          </a:xfrm>
        </p:grpSpPr>
        <mc:AlternateContent xmlns:mc="http://schemas.openxmlformats.org/markup-compatibility/2006" xmlns:a14="http://schemas.microsoft.com/office/drawing/2010/main">
          <mc:Choice Requires="a14">
            <p:sp>
              <p:nvSpPr>
                <p:cNvPr id="33" name="文本框 32"/>
                <p:cNvSpPr txBox="1"/>
                <p:nvPr/>
              </p:nvSpPr>
              <p:spPr>
                <a:xfrm>
                  <a:off x="1209031" y="2942027"/>
                  <a:ext cx="7498773" cy="3611886"/>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altLang="zh-CN">
                      <a:solidFill>
                        <a:schemeClr val="bg2">
                          <a:lumMod val="10000"/>
                          <a:lumOff val="90000"/>
                        </a:schemeClr>
                      </a:solidFill>
                      <a:latin typeface="Consolas" panose="020B0609020204030204" pitchFamily="49" charset="0"/>
                      <a:cs typeface="Consolas" panose="020B0609020204030204" pitchFamily="49" charset="0"/>
                    </a:rPr>
                    <a:t>input </a:t>
                  </a:r>
                  <a:r>
                    <a:rPr lang="en-US" altLang="zh-CN" err="1">
                      <a:solidFill>
                        <a:schemeClr val="bg2">
                          <a:lumMod val="10000"/>
                          <a:lumOff val="90000"/>
                        </a:schemeClr>
                      </a:solidFill>
                      <a:latin typeface="Consolas" panose="020B0609020204030204" pitchFamily="49" charset="0"/>
                      <a:cs typeface="Consolas" panose="020B0609020204030204" pitchFamily="49" charset="0"/>
                    </a:rPr>
                    <a:t>r,λ</a:t>
                  </a:r>
                  <a:endParaRPr lang="en-US" altLang="zh-CN">
                    <a:solidFill>
                      <a:schemeClr val="bg2">
                        <a:lumMod val="10000"/>
                        <a:lumOff val="90000"/>
                      </a:schemeClr>
                    </a:solidFill>
                    <a:latin typeface="Consolas" panose="020B0609020204030204" pitchFamily="49" charset="0"/>
                    <a:cs typeface="Consolas" panose="020B0609020204030204" pitchFamily="49" charset="0"/>
                  </a:endParaRPr>
                </a:p>
                <a:p>
                  <a:r>
                    <a:rPr lang="en-US" altLang="zh-CN">
                      <a:solidFill>
                        <a:schemeClr val="bg2">
                          <a:lumMod val="10000"/>
                          <a:lumOff val="90000"/>
                        </a:schemeClr>
                      </a:solidFill>
                      <a:latin typeface="Consolas" panose="020B0609020204030204" pitchFamily="49" charset="0"/>
                      <a:cs typeface="Consolas" panose="020B0609020204030204" pitchFamily="49" charset="0"/>
                    </a:rPr>
                    <a:t>initial W</a:t>
                  </a:r>
                  <a:r>
                    <a:rPr lang="zh-CN" altLang="en-US">
                      <a:solidFill>
                        <a:schemeClr val="bg2">
                          <a:lumMod val="10000"/>
                          <a:lumOff val="90000"/>
                        </a:schemeClr>
                      </a:solidFill>
                      <a:latin typeface="Consolas" panose="020B0609020204030204" pitchFamily="49" charset="0"/>
                      <a:cs typeface="Consolas" panose="020B0609020204030204" pitchFamily="49" charset="0"/>
                    </a:rPr>
                    <a:t>∈</a:t>
                  </a:r>
                  <a14:m>
                    <m:oMath xmlns:m="http://schemas.openxmlformats.org/officeDocument/2006/math">
                      <m:sSup>
                        <m:sSupPr>
                          <m:ctrlPr>
                            <a:rPr lang="en-US" altLang="zh-CN" b="1" i="1">
                              <a:solidFill>
                                <a:schemeClr val="bg2">
                                  <a:lumMod val="10000"/>
                                  <a:lumOff val="90000"/>
                                </a:schemeClr>
                              </a:solidFill>
                              <a:latin typeface="Cambria Math" panose="02040503050406030204" pitchFamily="18" charset="0"/>
                            </a:rPr>
                          </m:ctrlPr>
                        </m:sSupPr>
                        <m:e>
                          <m:r>
                            <a:rPr lang="en-US" altLang="zh-CN" b="1" i="1" smtClean="0">
                              <a:solidFill>
                                <a:schemeClr val="bg2">
                                  <a:lumMod val="10000"/>
                                  <a:lumOff val="90000"/>
                                </a:schemeClr>
                              </a:solidFill>
                              <a:latin typeface="Cambria Math" panose="02040503050406030204" pitchFamily="18" charset="0"/>
                            </a:rPr>
                            <m:t>𝑹</m:t>
                          </m:r>
                        </m:e>
                        <m:sup>
                          <m:r>
                            <a:rPr lang="en-US" altLang="zh-CN" b="1" i="1" smtClean="0">
                              <a:solidFill>
                                <a:schemeClr val="bg2">
                                  <a:lumMod val="10000"/>
                                  <a:lumOff val="90000"/>
                                </a:schemeClr>
                              </a:solidFill>
                              <a:latin typeface="Cambria Math" panose="02040503050406030204" pitchFamily="18" charset="0"/>
                            </a:rPr>
                            <m:t>𝑵</m:t>
                          </m:r>
                        </m:sup>
                      </m:sSup>
                    </m:oMath>
                  </a14:m>
                  <a:r>
                    <a:rPr lang="en-US" altLang="zh-CN">
                      <a:solidFill>
                        <a:schemeClr val="bg2">
                          <a:lumMod val="10000"/>
                          <a:lumOff val="90000"/>
                        </a:schemeClr>
                      </a:solidFill>
                      <a:latin typeface="Consolas" panose="020B0609020204030204" pitchFamily="49" charset="0"/>
                      <a:cs typeface="Consolas" panose="020B0609020204030204" pitchFamily="49" charset="0"/>
                    </a:rPr>
                    <a:t>, G=0 </a:t>
                  </a:r>
                  <a:r>
                    <a:rPr lang="zh-CN" altLang="en-US">
                      <a:solidFill>
                        <a:schemeClr val="bg2">
                          <a:lumMod val="10000"/>
                          <a:lumOff val="90000"/>
                        </a:schemeClr>
                      </a:solidFill>
                      <a:latin typeface="Consolas" panose="020B0609020204030204" pitchFamily="49" charset="0"/>
                      <a:cs typeface="Consolas" panose="020B0609020204030204" pitchFamily="49" charset="0"/>
                    </a:rPr>
                    <a:t>∈ </a:t>
                  </a:r>
                  <a14:m>
                    <m:oMath xmlns:m="http://schemas.openxmlformats.org/officeDocument/2006/math">
                      <m:sSup>
                        <m:sSupPr>
                          <m:ctrlPr>
                            <a:rPr lang="en-US" altLang="zh-CN" b="1" i="1">
                              <a:solidFill>
                                <a:schemeClr val="bg2">
                                  <a:lumMod val="10000"/>
                                  <a:lumOff val="90000"/>
                                </a:schemeClr>
                              </a:solidFill>
                              <a:latin typeface="Cambria Math" panose="02040503050406030204" pitchFamily="18" charset="0"/>
                            </a:rPr>
                          </m:ctrlPr>
                        </m:sSupPr>
                        <m:e>
                          <m:r>
                            <a:rPr lang="en-US" altLang="zh-CN" b="1" i="1">
                              <a:solidFill>
                                <a:schemeClr val="bg2">
                                  <a:lumMod val="10000"/>
                                  <a:lumOff val="90000"/>
                                </a:schemeClr>
                              </a:solidFill>
                              <a:latin typeface="Cambria Math" panose="02040503050406030204" pitchFamily="18" charset="0"/>
                            </a:rPr>
                            <m:t>𝑹</m:t>
                          </m:r>
                        </m:e>
                        <m:sup>
                          <m:r>
                            <a:rPr lang="en-US" altLang="zh-CN" b="1" i="1">
                              <a:solidFill>
                                <a:schemeClr val="bg2">
                                  <a:lumMod val="10000"/>
                                  <a:lumOff val="90000"/>
                                </a:schemeClr>
                              </a:solidFill>
                              <a:latin typeface="Cambria Math" panose="02040503050406030204" pitchFamily="18" charset="0"/>
                            </a:rPr>
                            <m:t>𝑵</m:t>
                          </m:r>
                        </m:sup>
                      </m:sSup>
                    </m:oMath>
                  </a14:m>
                  <a:endParaRPr lang="en-US" altLang="zh-CN">
                    <a:solidFill>
                      <a:schemeClr val="bg2">
                        <a:lumMod val="10000"/>
                        <a:lumOff val="90000"/>
                      </a:schemeClr>
                    </a:solidFill>
                    <a:latin typeface="Consolas" panose="020B0609020204030204" pitchFamily="49" charset="0"/>
                    <a:cs typeface="Consolas" panose="020B0609020204030204" pitchFamily="49" charset="0"/>
                  </a:endParaRPr>
                </a:p>
                <a:p>
                  <a:r>
                    <a:rPr lang="en-US" altLang="zh-CN">
                      <a:solidFill>
                        <a:schemeClr val="bg2">
                          <a:lumMod val="10000"/>
                          <a:lumOff val="90000"/>
                        </a:schemeClr>
                      </a:solidFill>
                      <a:latin typeface="Consolas" panose="020B0609020204030204" pitchFamily="49" charset="0"/>
                      <a:cs typeface="Consolas" panose="020B0609020204030204" pitchFamily="49" charset="0"/>
                    </a:rPr>
                    <a:t>for t = 1,2,3…… do</a:t>
                  </a:r>
                </a:p>
                <a:p>
                  <a:r>
                    <a:rPr lang="zh-CN" altLang="en-US" sz="2000">
                      <a:solidFill>
                        <a:schemeClr val="bg2">
                          <a:lumMod val="10000"/>
                          <a:lumOff val="9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a:solidFill>
                        <a:schemeClr val="bg2">
                          <a:lumMod val="10000"/>
                          <a:lumOff val="90000"/>
                        </a:schemeClr>
                      </a:solidFill>
                      <a:latin typeface="Cambria Math" panose="02040503050406030204" pitchFamily="18" charset="0"/>
                    </a:rPr>
                    <a:t>𝐺 </a:t>
                  </a:r>
                  <a:r>
                    <a:rPr lang="en-US" altLang="zh-CN">
                      <a:solidFill>
                        <a:schemeClr val="bg2">
                          <a:lumMod val="10000"/>
                          <a:lumOff val="90000"/>
                        </a:schemeClr>
                      </a:solidFill>
                      <a:latin typeface="Cambria Math" panose="02040503050406030204" pitchFamily="18" charset="0"/>
                    </a:rPr>
                    <a:t>=  </a:t>
                  </a:r>
                  <a14:m>
                    <m:oMath xmlns:m="http://schemas.openxmlformats.org/officeDocument/2006/math">
                      <m:f>
                        <m:fPr>
                          <m:ctrlPr>
                            <a:rPr lang="en-US" altLang="zh-CN" i="1" smtClean="0">
                              <a:solidFill>
                                <a:schemeClr val="bg2">
                                  <a:lumMod val="10000"/>
                                  <a:lumOff val="90000"/>
                                </a:schemeClr>
                              </a:solidFill>
                              <a:latin typeface="Cambria Math" panose="02040503050406030204" pitchFamily="18" charset="0"/>
                            </a:rPr>
                          </m:ctrlPr>
                        </m:fPr>
                        <m:num>
                          <m:r>
                            <a:rPr lang="en-US" altLang="zh-CN" b="0" i="1" smtClean="0">
                              <a:solidFill>
                                <a:schemeClr val="bg2">
                                  <a:lumMod val="10000"/>
                                  <a:lumOff val="90000"/>
                                </a:schemeClr>
                              </a:solidFill>
                              <a:latin typeface="Cambria Math" panose="02040503050406030204" pitchFamily="18" charset="0"/>
                            </a:rPr>
                            <m:t>𝑡</m:t>
                          </m:r>
                          <m:r>
                            <a:rPr lang="en-US" altLang="zh-CN" b="0" i="1" smtClean="0">
                              <a:solidFill>
                                <a:schemeClr val="bg2">
                                  <a:lumMod val="10000"/>
                                  <a:lumOff val="90000"/>
                                </a:schemeClr>
                              </a:solidFill>
                              <a:latin typeface="Cambria Math" panose="02040503050406030204" pitchFamily="18" charset="0"/>
                            </a:rPr>
                            <m:t>−1</m:t>
                          </m:r>
                        </m:num>
                        <m:den>
                          <m:r>
                            <a:rPr lang="en-US" altLang="zh-CN" b="0" i="1" smtClean="0">
                              <a:solidFill>
                                <a:schemeClr val="bg2">
                                  <a:lumMod val="10000"/>
                                  <a:lumOff val="90000"/>
                                </a:schemeClr>
                              </a:solidFill>
                              <a:latin typeface="Cambria Math" panose="02040503050406030204" pitchFamily="18" charset="0"/>
                            </a:rPr>
                            <m:t>𝑡</m:t>
                          </m:r>
                        </m:den>
                      </m:f>
                      <m:r>
                        <a:rPr lang="en-US" altLang="zh-CN" b="0" i="1" smtClean="0">
                          <a:solidFill>
                            <a:schemeClr val="bg2">
                              <a:lumMod val="10000"/>
                              <a:lumOff val="90000"/>
                            </a:schemeClr>
                          </a:solidFill>
                          <a:latin typeface="Cambria Math" panose="02040503050406030204" pitchFamily="18" charset="0"/>
                        </a:rPr>
                        <m:t>𝐺</m:t>
                      </m:r>
                      <m:r>
                        <a:rPr lang="en-US" altLang="zh-CN" b="0" i="1" smtClean="0">
                          <a:solidFill>
                            <a:schemeClr val="bg2">
                              <a:lumMod val="10000"/>
                              <a:lumOff val="90000"/>
                            </a:schemeClr>
                          </a:solidFill>
                          <a:latin typeface="Cambria Math" panose="02040503050406030204" pitchFamily="18" charset="0"/>
                        </a:rPr>
                        <m:t>+</m:t>
                      </m:r>
                      <m:f>
                        <m:fPr>
                          <m:ctrlPr>
                            <a:rPr lang="en-US" altLang="zh-CN" b="0" i="1" smtClean="0">
                              <a:solidFill>
                                <a:schemeClr val="bg2">
                                  <a:lumMod val="10000"/>
                                  <a:lumOff val="90000"/>
                                </a:schemeClr>
                              </a:solidFill>
                              <a:latin typeface="Cambria Math" panose="02040503050406030204" pitchFamily="18" charset="0"/>
                            </a:rPr>
                          </m:ctrlPr>
                        </m:fPr>
                        <m:num>
                          <m:r>
                            <a:rPr lang="en-US" altLang="zh-CN" b="0" i="1" smtClean="0">
                              <a:solidFill>
                                <a:schemeClr val="bg2">
                                  <a:lumMod val="10000"/>
                                  <a:lumOff val="90000"/>
                                </a:schemeClr>
                              </a:solidFill>
                              <a:latin typeface="Cambria Math" panose="02040503050406030204" pitchFamily="18" charset="0"/>
                            </a:rPr>
                            <m:t>1</m:t>
                          </m:r>
                        </m:num>
                        <m:den>
                          <m:r>
                            <a:rPr lang="en-US" altLang="zh-CN" b="0" i="1" smtClean="0">
                              <a:solidFill>
                                <a:schemeClr val="bg2">
                                  <a:lumMod val="10000"/>
                                  <a:lumOff val="90000"/>
                                </a:schemeClr>
                              </a:solidFill>
                              <a:latin typeface="Cambria Math" panose="02040503050406030204" pitchFamily="18" charset="0"/>
                            </a:rPr>
                            <m:t>𝑡</m:t>
                          </m:r>
                        </m:den>
                      </m:f>
                      <m:sSub>
                        <m:sSubPr>
                          <m:ctrlPr>
                            <a:rPr lang="en-US" altLang="zh-CN" i="1">
                              <a:solidFill>
                                <a:schemeClr val="bg2">
                                  <a:lumMod val="10000"/>
                                  <a:lumOff val="90000"/>
                                </a:schemeClr>
                              </a:solidFill>
                              <a:latin typeface="Cambria Math" panose="02040503050406030204" pitchFamily="18" charset="0"/>
                            </a:rPr>
                          </m:ctrlPr>
                        </m:sSubPr>
                        <m:e>
                          <m:r>
                            <m:rPr>
                              <m:nor/>
                            </m:rPr>
                            <a:rPr lang="zh-CN" altLang="en-US">
                              <a:solidFill>
                                <a:schemeClr val="bg2">
                                  <a:lumMod val="10000"/>
                                  <a:lumOff val="90000"/>
                                </a:schemeClr>
                              </a:solidFill>
                              <a:latin typeface="Cambria Math" panose="02040503050406030204" pitchFamily="18" charset="0"/>
                            </a:rPr>
                            <m:t>𝛻</m:t>
                          </m:r>
                        </m:e>
                        <m:sub>
                          <m:r>
                            <m:rPr>
                              <m:sty m:val="p"/>
                            </m:rPr>
                            <a:rPr lang="en-US" altLang="zh-CN" i="0">
                              <a:solidFill>
                                <a:schemeClr val="bg2">
                                  <a:lumMod val="10000"/>
                                  <a:lumOff val="90000"/>
                                </a:schemeClr>
                              </a:solidFill>
                              <a:latin typeface="Cambria Math" panose="02040503050406030204" pitchFamily="18" charset="0"/>
                            </a:rPr>
                            <m:t>W</m:t>
                          </m:r>
                        </m:sub>
                      </m:sSub>
                    </m:oMath>
                  </a14:m>
                  <a:r>
                    <a:rPr lang="en-US" altLang="zh-CN">
                      <a:solidFill>
                        <a:schemeClr val="bg2">
                          <a:lumMod val="10000"/>
                          <a:lumOff val="90000"/>
                        </a:schemeClr>
                      </a:solidFill>
                      <a:latin typeface="Cambria Math" panose="02040503050406030204" pitchFamily="18" charset="0"/>
                    </a:rPr>
                    <a:t>ℓ(</a:t>
                  </a:r>
                  <a:r>
                    <a:rPr lang="zh-CN" altLang="en-US">
                      <a:solidFill>
                        <a:schemeClr val="bg2">
                          <a:lumMod val="10000"/>
                          <a:lumOff val="90000"/>
                        </a:schemeClr>
                      </a:solidFill>
                      <a:latin typeface="Cambria Math" panose="02040503050406030204" pitchFamily="18" charset="0"/>
                    </a:rPr>
                    <a:t>𝑊</a:t>
                  </a:r>
                  <a:r>
                    <a:rPr lang="en-US" altLang="zh-CN">
                      <a:solidFill>
                        <a:schemeClr val="bg2">
                          <a:lumMod val="10000"/>
                          <a:lumOff val="90000"/>
                        </a:schemeClr>
                      </a:solidFill>
                      <a:latin typeface="Cambria Math" panose="02040503050406030204" pitchFamily="18" charset="0"/>
                    </a:rPr>
                    <a:t>, </a:t>
                  </a:r>
                  <a14:m>
                    <m:oMath xmlns:m="http://schemas.openxmlformats.org/officeDocument/2006/math">
                      <m:sSup>
                        <m:sSupPr>
                          <m:ctrlPr>
                            <a:rPr lang="en-US" altLang="zh-CN" i="1">
                              <a:solidFill>
                                <a:schemeClr val="bg2">
                                  <a:lumMod val="10000"/>
                                  <a:lumOff val="90000"/>
                                </a:schemeClr>
                              </a:solidFill>
                              <a:latin typeface="Cambria Math" panose="02040503050406030204" pitchFamily="18" charset="0"/>
                            </a:rPr>
                          </m:ctrlPr>
                        </m:sSupPr>
                        <m:e>
                          <m:r>
                            <m:rPr>
                              <m:sty m:val="p"/>
                            </m:rPr>
                            <a:rPr lang="en-US" altLang="zh-CN" i="0">
                              <a:solidFill>
                                <a:schemeClr val="bg2">
                                  <a:lumMod val="10000"/>
                                  <a:lumOff val="90000"/>
                                </a:schemeClr>
                              </a:solidFill>
                              <a:latin typeface="Cambria Math" panose="02040503050406030204" pitchFamily="18" charset="0"/>
                            </a:rPr>
                            <m:t>X</m:t>
                          </m:r>
                        </m:e>
                        <m:sup>
                          <m:r>
                            <m:rPr>
                              <m:sty m:val="p"/>
                            </m:rPr>
                            <a:rPr lang="en-US" altLang="zh-CN" i="0">
                              <a:solidFill>
                                <a:schemeClr val="bg2">
                                  <a:lumMod val="10000"/>
                                  <a:lumOff val="90000"/>
                                </a:schemeClr>
                              </a:solidFill>
                              <a:latin typeface="Cambria Math" panose="02040503050406030204" pitchFamily="18" charset="0"/>
                            </a:rPr>
                            <m:t>t</m:t>
                          </m:r>
                        </m:sup>
                      </m:sSup>
                    </m:oMath>
                  </a14:m>
                  <a:r>
                    <a:rPr lang="en-US" altLang="zh-CN">
                      <a:solidFill>
                        <a:schemeClr val="bg2">
                          <a:lumMod val="10000"/>
                          <a:lumOff val="90000"/>
                        </a:schemeClr>
                      </a:solidFill>
                      <a:latin typeface="Cambria Math" panose="02040503050406030204" pitchFamily="18" charset="0"/>
                    </a:rPr>
                    <a:t>, </a:t>
                  </a:r>
                  <a14:m>
                    <m:oMath xmlns:m="http://schemas.openxmlformats.org/officeDocument/2006/math">
                      <m:sSup>
                        <m:sSupPr>
                          <m:ctrlPr>
                            <a:rPr lang="en-US" altLang="zh-CN" i="1">
                              <a:solidFill>
                                <a:schemeClr val="bg2">
                                  <a:lumMod val="10000"/>
                                  <a:lumOff val="90000"/>
                                </a:schemeClr>
                              </a:solidFill>
                              <a:latin typeface="Cambria Math" panose="02040503050406030204" pitchFamily="18" charset="0"/>
                            </a:rPr>
                          </m:ctrlPr>
                        </m:sSupPr>
                        <m:e>
                          <m:r>
                            <m:rPr>
                              <m:sty m:val="p"/>
                            </m:rPr>
                            <a:rPr lang="en-US" altLang="zh-CN" i="0">
                              <a:solidFill>
                                <a:schemeClr val="bg2">
                                  <a:lumMod val="10000"/>
                                  <a:lumOff val="90000"/>
                                </a:schemeClr>
                              </a:solidFill>
                              <a:latin typeface="Cambria Math" panose="02040503050406030204" pitchFamily="18" charset="0"/>
                            </a:rPr>
                            <m:t>y</m:t>
                          </m:r>
                        </m:e>
                        <m:sup>
                          <m:r>
                            <m:rPr>
                              <m:sty m:val="p"/>
                            </m:rPr>
                            <a:rPr lang="en-US" altLang="zh-CN" i="0">
                              <a:solidFill>
                                <a:schemeClr val="bg2">
                                  <a:lumMod val="10000"/>
                                  <a:lumOff val="90000"/>
                                </a:schemeClr>
                              </a:solidFill>
                              <a:latin typeface="Cambria Math" panose="02040503050406030204" pitchFamily="18" charset="0"/>
                            </a:rPr>
                            <m:t>t</m:t>
                          </m:r>
                        </m:sup>
                      </m:sSup>
                    </m:oMath>
                  </a14:m>
                  <a:r>
                    <a:rPr lang="en-US" altLang="zh-CN">
                      <a:solidFill>
                        <a:schemeClr val="bg2">
                          <a:lumMod val="10000"/>
                          <a:lumOff val="90000"/>
                        </a:schemeClr>
                      </a:solidFill>
                      <a:latin typeface="Cambria Math" panose="02040503050406030204" pitchFamily="18" charset="0"/>
                    </a:rPr>
                    <a:t>)</a:t>
                  </a:r>
                </a:p>
                <a:p>
                  <a:r>
                    <a:rPr lang="en-US" altLang="zh-CN" sz="2000">
                      <a:solidFill>
                        <a:schemeClr val="bg2">
                          <a:lumMod val="10000"/>
                          <a:lumOff val="90000"/>
                        </a:schemeClr>
                      </a:solidFill>
                      <a:latin typeface="Consolas" panose="020B0609020204030204" pitchFamily="49" charset="0"/>
                      <a:cs typeface="Consolas" panose="020B0609020204030204" pitchFamily="49" charset="0"/>
                    </a:rPr>
                    <a:t>    </a:t>
                  </a:r>
                  <a:r>
                    <a:rPr lang="en-US" altLang="zh-CN" i="1">
                      <a:solidFill>
                        <a:schemeClr val="bg2">
                          <a:lumMod val="10000"/>
                          <a:lumOff val="90000"/>
                        </a:schemeClr>
                      </a:solidFill>
                      <a:latin typeface="Consolas" panose="020B0609020204030204" pitchFamily="49" charset="0"/>
                      <a:cs typeface="Consolas" panose="020B0609020204030204" pitchFamily="49" charset="0"/>
                    </a:rPr>
                    <a:t>refresh </a:t>
                  </a:r>
                  <a:r>
                    <a:rPr lang="zh-CN" altLang="en-US" i="1">
                      <a:solidFill>
                        <a:schemeClr val="bg2">
                          <a:lumMod val="10000"/>
                          <a:lumOff val="90000"/>
                        </a:schemeClr>
                      </a:solidFill>
                      <a:latin typeface="Consolas" panose="020B0609020204030204" pitchFamily="49" charset="0"/>
                      <a:cs typeface="Consolas" panose="020B0609020204030204" pitchFamily="49" charset="0"/>
                    </a:rPr>
                    <a:t>𝑊 </a:t>
                  </a:r>
                  <a:r>
                    <a:rPr lang="en-US" altLang="zh-CN" i="1">
                      <a:solidFill>
                        <a:schemeClr val="bg2">
                          <a:lumMod val="10000"/>
                          <a:lumOff val="90000"/>
                        </a:schemeClr>
                      </a:solidFill>
                      <a:latin typeface="Consolas" panose="020B0609020204030204" pitchFamily="49" charset="0"/>
                      <a:cs typeface="Consolas" panose="020B0609020204030204" pitchFamily="49" charset="0"/>
                    </a:rPr>
                    <a:t>according to</a:t>
                  </a:r>
                  <a:r>
                    <a:rPr lang="en-US" altLang="zh-CN" sz="2000" i="1">
                      <a:solidFill>
                        <a:schemeClr val="bg2">
                          <a:lumMod val="10000"/>
                          <a:lumOff val="90000"/>
                        </a:schemeClr>
                      </a:solidFill>
                      <a:latin typeface="Consolas" panose="020B0609020204030204" pitchFamily="49" charset="0"/>
                      <a:cs typeface="Consolas" panose="020B0609020204030204" pitchFamily="49" charset="0"/>
                    </a:rPr>
                    <a:t/>
                  </a:r>
                  <a:br>
                    <a:rPr lang="en-US" altLang="zh-CN" sz="2000" i="1">
                      <a:solidFill>
                        <a:schemeClr val="bg2">
                          <a:lumMod val="10000"/>
                          <a:lumOff val="90000"/>
                        </a:schemeClr>
                      </a:solidFill>
                      <a:latin typeface="Consolas" panose="020B0609020204030204" pitchFamily="49" charset="0"/>
                      <a:cs typeface="Consolas" panose="020B0609020204030204" pitchFamily="49" charset="0"/>
                    </a:rPr>
                  </a:br>
                  <a:r>
                    <a:rPr lang="en-US" altLang="zh-CN" sz="2000">
                      <a:solidFill>
                        <a:schemeClr val="bg2">
                          <a:lumMod val="10000"/>
                          <a:lumOff val="90000"/>
                        </a:schemeClr>
                      </a:solidFill>
                      <a:latin typeface="Consolas" panose="020B0609020204030204" pitchFamily="49" charset="0"/>
                      <a:cs typeface="Consolas" panose="020B0609020204030204" pitchFamily="49" charset="0"/>
                    </a:rPr>
                    <a:t>    </a:t>
                  </a:r>
                </a:p>
                <a:p>
                  <a:endParaRPr lang="en-US" altLang="zh-CN" sz="2000">
                    <a:solidFill>
                      <a:schemeClr val="bg2">
                        <a:lumMod val="10000"/>
                        <a:lumOff val="90000"/>
                      </a:schemeClr>
                    </a:solidFill>
                    <a:latin typeface="Consolas" panose="020B0609020204030204" pitchFamily="49" charset="0"/>
                    <a:cs typeface="Consolas" panose="020B0609020204030204" pitchFamily="49" charset="0"/>
                  </a:endParaRPr>
                </a:p>
                <a:p>
                  <a:endParaRPr lang="en-US" altLang="zh-CN" sz="2000">
                    <a:solidFill>
                      <a:schemeClr val="bg2">
                        <a:lumMod val="10000"/>
                        <a:lumOff val="90000"/>
                      </a:schemeClr>
                    </a:solidFill>
                    <a:latin typeface="Consolas" panose="020B0609020204030204" pitchFamily="49" charset="0"/>
                    <a:cs typeface="Consolas" panose="020B0609020204030204" pitchFamily="49" charset="0"/>
                  </a:endParaRPr>
                </a:p>
                <a:p>
                  <a:endParaRPr lang="en-US" altLang="zh-CN" sz="2000">
                    <a:solidFill>
                      <a:schemeClr val="bg2">
                        <a:lumMod val="10000"/>
                        <a:lumOff val="90000"/>
                      </a:schemeClr>
                    </a:solidFill>
                    <a:latin typeface="Consolas" panose="020B0609020204030204" pitchFamily="49" charset="0"/>
                    <a:cs typeface="Consolas" panose="020B0609020204030204" pitchFamily="49" charset="0"/>
                  </a:endParaRPr>
                </a:p>
                <a:p>
                  <a:r>
                    <a:rPr lang="en-US" altLang="zh-CN" sz="2000">
                      <a:solidFill>
                        <a:schemeClr val="bg2">
                          <a:lumMod val="10000"/>
                          <a:lumOff val="90000"/>
                        </a:schemeClr>
                      </a:solidFill>
                      <a:latin typeface="Consolas" panose="020B0609020204030204" pitchFamily="49" charset="0"/>
                      <a:cs typeface="Consolas" panose="020B0609020204030204" pitchFamily="49" charset="0"/>
                    </a:rPr>
                    <a:t>end</a:t>
                  </a:r>
                </a:p>
                <a:p>
                  <a:r>
                    <a:rPr lang="en-US" altLang="zh-CN" sz="2000">
                      <a:solidFill>
                        <a:schemeClr val="bg2">
                          <a:lumMod val="10000"/>
                          <a:lumOff val="90000"/>
                        </a:schemeClr>
                      </a:solidFill>
                      <a:latin typeface="Consolas" panose="020B0609020204030204" pitchFamily="49" charset="0"/>
                      <a:cs typeface="Consolas" panose="020B0609020204030204" pitchFamily="49" charset="0"/>
                    </a:rPr>
                    <a:t>return W</a:t>
                  </a:r>
                </a:p>
              </p:txBody>
            </p:sp>
          </mc:Choice>
          <mc:Fallback xmlns="">
            <p:sp>
              <p:nvSpPr>
                <p:cNvPr id="33" name="文本框 32"/>
                <p:cNvSpPr txBox="1">
                  <a:spLocks noRot="1" noChangeAspect="1" noMove="1" noResize="1" noEditPoints="1" noAdjustHandles="1" noChangeArrowheads="1" noChangeShapeType="1" noTextEdit="1"/>
                </p:cNvSpPr>
                <p:nvPr/>
              </p:nvSpPr>
              <p:spPr>
                <a:xfrm>
                  <a:off x="1209031" y="2942027"/>
                  <a:ext cx="7498773" cy="3611886"/>
                </a:xfrm>
                <a:prstGeom prst="rect">
                  <a:avLst/>
                </a:prstGeom>
                <a:blipFill>
                  <a:blip r:embed="rId6"/>
                  <a:stretch>
                    <a:fillRect l="-813" t="-1014"/>
                  </a:stretch>
                </a:blipFill>
                <a:ln>
                  <a:noFill/>
                </a:ln>
              </p:spPr>
              <p:txBody>
                <a:bodyPr/>
                <a:lstStyle/>
                <a:p>
                  <a:r>
                    <a:rPr lang="zh-CN" altLang="en-US">
                      <a:noFill/>
                    </a:rPr>
                    <a:t> </a:t>
                  </a:r>
                </a:p>
              </p:txBody>
            </p:sp>
          </mc:Fallback>
        </mc:AlternateContent>
        <p:cxnSp>
          <p:nvCxnSpPr>
            <p:cNvPr id="34" name="直接连接符 33"/>
            <p:cNvCxnSpPr/>
            <p:nvPr/>
          </p:nvCxnSpPr>
          <p:spPr>
            <a:xfrm>
              <a:off x="897083" y="2814892"/>
              <a:ext cx="7591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97083" y="6441915"/>
              <a:ext cx="7591136"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1741365" y="4471560"/>
              <a:ext cx="8449943" cy="1195906"/>
              <a:chOff x="649436" y="4262137"/>
              <a:chExt cx="8386621" cy="1890994"/>
            </a:xfrm>
          </p:grpSpPr>
          <mc:AlternateContent xmlns:mc="http://schemas.openxmlformats.org/markup-compatibility/2006" xmlns:a14="http://schemas.microsoft.com/office/drawing/2010/main">
            <mc:Choice Requires="a14">
              <p:sp>
                <p:nvSpPr>
                  <p:cNvPr id="37" name="矩形 36"/>
                  <p:cNvSpPr/>
                  <p:nvPr/>
                </p:nvSpPr>
                <p:spPr>
                  <a:xfrm>
                    <a:off x="665018" y="4924499"/>
                    <a:ext cx="1473317" cy="765481"/>
                  </a:xfrm>
                  <a:prstGeom prst="rect">
                    <a:avLst/>
                  </a:prstGeom>
                  <a:ln>
                    <a:noFill/>
                  </a:ln>
                </p:spPr>
                <p:txBody>
                  <a:bodyPr wrap="none">
                    <a:spAutoFit/>
                  </a:bodyPr>
                  <a:lstStyle/>
                  <a:p>
                    <a14:m>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m:t>
                            </m:r>
                            <m:r>
                              <a:rPr lang="en-US" altLang="zh-CN" sz="2000" i="1">
                                <a:latin typeface="Cambria Math" panose="02040503050406030204" pitchFamily="18" charset="0"/>
                              </a:rPr>
                              <m:t>𝑡</m:t>
                            </m:r>
                            <m:r>
                              <a:rPr lang="en-US" altLang="zh-CN" sz="2000" i="1">
                                <a:latin typeface="Cambria Math" panose="02040503050406030204" pitchFamily="18" charset="0"/>
                              </a:rPr>
                              <m:t>+1)</m:t>
                            </m:r>
                          </m:sup>
                        </m:sSubSup>
                      </m:oMath>
                    </a14:m>
                    <a:r>
                      <a:rPr lang="en-US" altLang="zh-CN" sz="2000"/>
                      <a:t>=</a:t>
                    </a:r>
                    <a:endParaRPr lang="zh-CN" altLang="en-US" sz="2000"/>
                  </a:p>
                </p:txBody>
              </p:sp>
            </mc:Choice>
            <mc:Fallback xmlns="">
              <p:sp>
                <p:nvSpPr>
                  <p:cNvPr id="37" name="矩形 36"/>
                  <p:cNvSpPr>
                    <a:spLocks noRot="1" noChangeAspect="1" noMove="1" noResize="1" noEditPoints="1" noAdjustHandles="1" noChangeArrowheads="1" noChangeShapeType="1" noTextEdit="1"/>
                  </p:cNvSpPr>
                  <p:nvPr/>
                </p:nvSpPr>
                <p:spPr>
                  <a:xfrm>
                    <a:off x="665018" y="4924499"/>
                    <a:ext cx="1473317" cy="765481"/>
                  </a:xfrm>
                  <a:prstGeom prst="rect">
                    <a:avLst/>
                  </a:prstGeom>
                  <a:blipFill>
                    <a:blip r:embed="rId7"/>
                    <a:stretch>
                      <a:fillRect b="-15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矩形 37"/>
                  <p:cNvSpPr/>
                  <p:nvPr/>
                </p:nvSpPr>
                <p:spPr>
                  <a:xfrm>
                    <a:off x="1835329" y="4620184"/>
                    <a:ext cx="4907697" cy="583996"/>
                  </a:xfrm>
                  <a:prstGeom prst="rect">
                    <a:avLst/>
                  </a:prstGeom>
                  <a:ln>
                    <a:noFill/>
                  </a:ln>
                </p:spPr>
                <p:txBody>
                  <a:bodyPr wrap="square">
                    <a:spAutoFit/>
                  </a:bodyPr>
                  <a:lstStyle/>
                  <a:p>
                    <a:r>
                      <a:rPr lang="en-US" altLang="zh-CN"/>
                      <a:t>0			         if </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𝑖</m:t>
                                </m:r>
                              </m:sub>
                            </m:sSub>
                          </m:e>
                        </m:d>
                        <m:r>
                          <a:rPr lang="en-US" altLang="zh-CN" b="1" i="1" smtClean="0">
                            <a:latin typeface="Cambria Math" panose="02040503050406030204" pitchFamily="18" charset="0"/>
                          </a:rPr>
                          <m:t>&lt;</m:t>
                        </m:r>
                        <m:r>
                          <a:rPr lang="en-US" altLang="zh-CN" b="1" i="1">
                            <a:latin typeface="Cambria Math" panose="02040503050406030204" pitchFamily="18" charset="0"/>
                          </a:rPr>
                          <m:t>𝝀</m:t>
                        </m:r>
                      </m:oMath>
                    </a14:m>
                    <a:endParaRPr lang="zh-CN" altLang="en-US"/>
                  </a:p>
                </p:txBody>
              </p:sp>
            </mc:Choice>
            <mc:Fallback xmlns="">
              <p:sp>
                <p:nvSpPr>
                  <p:cNvPr id="38" name="矩形 37"/>
                  <p:cNvSpPr>
                    <a:spLocks noRot="1" noChangeAspect="1" noMove="1" noResize="1" noEditPoints="1" noAdjustHandles="1" noChangeArrowheads="1" noChangeShapeType="1" noTextEdit="1"/>
                  </p:cNvSpPr>
                  <p:nvPr/>
                </p:nvSpPr>
                <p:spPr>
                  <a:xfrm>
                    <a:off x="1835329" y="4620184"/>
                    <a:ext cx="4907697" cy="583996"/>
                  </a:xfrm>
                  <a:prstGeom prst="rect">
                    <a:avLst/>
                  </a:prstGeom>
                  <a:blipFill>
                    <a:blip r:embed="rId8"/>
                    <a:stretch>
                      <a:fillRect l="-985" t="-10000" b="-2666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矩形 38"/>
                  <p:cNvSpPr/>
                  <p:nvPr/>
                </p:nvSpPr>
                <p:spPr>
                  <a:xfrm>
                    <a:off x="1798213" y="5221171"/>
                    <a:ext cx="4733968" cy="931960"/>
                  </a:xfrm>
                  <a:prstGeom prst="rect">
                    <a:avLst/>
                  </a:prstGeom>
                  <a:ln>
                    <a:noFill/>
                  </a:ln>
                </p:spPr>
                <p:txBody>
                  <a:bodyPr wrap="square">
                    <a:spAutoFit/>
                  </a:bodyPr>
                  <a:lstStyle/>
                  <a:p>
                    <a:r>
                      <a:rPr lang="en-US" altLang="zh-CN" sz="2000" b="0"/>
                      <a:t>-</a:t>
                    </a:r>
                    <a14:m>
                      <m:oMath xmlns:m="http://schemas.openxmlformats.org/officeDocument/2006/math">
                        <m:r>
                          <a:rPr lang="en-US" altLang="zh-CN" sz="2000" b="0" i="0" smtClean="0">
                            <a:latin typeface="Cambria Math" panose="02040503050406030204" pitchFamily="18" charset="0"/>
                          </a:rPr>
                          <m:t> </m:t>
                        </m:r>
                        <m:f>
                          <m:fPr>
                            <m:ctrlPr>
                              <a:rPr lang="en-US" altLang="zh-CN" sz="2000" b="1" i="1">
                                <a:latin typeface="Cambria Math" panose="02040503050406030204" pitchFamily="18" charset="0"/>
                              </a:rPr>
                            </m:ctrlPr>
                          </m:fPr>
                          <m:num>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𝑡</m:t>
                                </m:r>
                              </m:e>
                            </m:rad>
                          </m:num>
                          <m:den>
                            <m:r>
                              <a:rPr lang="en-US" altLang="zh-CN" sz="2000" b="1" i="1" smtClean="0">
                                <a:latin typeface="Cambria Math" panose="02040503050406030204" pitchFamily="18" charset="0"/>
                              </a:rPr>
                              <m:t>𝒓</m:t>
                            </m:r>
                          </m:den>
                        </m:f>
                        <m:d>
                          <m:dPr>
                            <m:ctrlPr>
                              <a:rPr lang="en-US" altLang="zh-CN" sz="2000" b="1"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1" i="1">
                                <a:latin typeface="Cambria Math" panose="02040503050406030204" pitchFamily="18" charset="0"/>
                              </a:rPr>
                              <m:t>𝝀</m:t>
                            </m:r>
                            <m:r>
                              <a:rPr lang="en-US" altLang="zh-CN" sz="2000" i="1">
                                <a:latin typeface="Cambria Math" panose="02040503050406030204" pitchFamily="18" charset="0"/>
                              </a:rPr>
                              <m:t>𝑠𝑔𝑛</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𝑖</m:t>
                                    </m:r>
                                  </m:sub>
                                </m:sSub>
                              </m:e>
                            </m:d>
                          </m:e>
                        </m:d>
                        <m:r>
                          <a:rPr lang="en-US" altLang="zh-CN" sz="2000" b="0" i="0" smtClean="0">
                            <a:latin typeface="Cambria Math" panose="02040503050406030204" pitchFamily="18" charset="0"/>
                          </a:rPr>
                          <m:t>         </m:t>
                        </m:r>
                      </m:oMath>
                    </a14:m>
                    <a:r>
                      <a:rPr lang="en-US" altLang="zh-CN" sz="2000"/>
                      <a:t>          </a:t>
                    </a:r>
                    <a:r>
                      <a:rPr lang="en-US" altLang="zh-CN"/>
                      <a:t>otherwise</a:t>
                    </a:r>
                    <a:r>
                      <a:rPr lang="zh-CN" altLang="en-US" sz="2000"/>
                      <a:t> </a:t>
                    </a:r>
                  </a:p>
                </p:txBody>
              </p:sp>
            </mc:Choice>
            <mc:Fallback xmlns="">
              <p:sp>
                <p:nvSpPr>
                  <p:cNvPr id="39" name="矩形 38"/>
                  <p:cNvSpPr>
                    <a:spLocks noRot="1" noChangeAspect="1" noMove="1" noResize="1" noEditPoints="1" noAdjustHandles="1" noChangeArrowheads="1" noChangeShapeType="1" noTextEdit="1"/>
                  </p:cNvSpPr>
                  <p:nvPr/>
                </p:nvSpPr>
                <p:spPr>
                  <a:xfrm>
                    <a:off x="1798213" y="5221171"/>
                    <a:ext cx="4733968" cy="931960"/>
                  </a:xfrm>
                  <a:prstGeom prst="rect">
                    <a:avLst/>
                  </a:prstGeom>
                  <a:blipFill>
                    <a:blip r:embed="rId9"/>
                    <a:stretch>
                      <a:fillRect l="-1277" b="-3093"/>
                    </a:stretch>
                  </a:blipFill>
                  <a:ln>
                    <a:noFill/>
                  </a:ln>
                </p:spPr>
                <p:txBody>
                  <a:bodyPr/>
                  <a:lstStyle/>
                  <a:p>
                    <a:r>
                      <a:rPr lang="zh-CN" altLang="en-US">
                        <a:noFill/>
                      </a:rPr>
                      <a:t> </a:t>
                    </a:r>
                  </a:p>
                </p:txBody>
              </p:sp>
            </mc:Fallback>
          </mc:AlternateContent>
          <p:sp>
            <p:nvSpPr>
              <p:cNvPr id="40" name="文本框 39"/>
              <p:cNvSpPr txBox="1"/>
              <p:nvPr/>
            </p:nvSpPr>
            <p:spPr>
              <a:xfrm>
                <a:off x="1451841" y="4698909"/>
                <a:ext cx="748145" cy="1216658"/>
              </a:xfrm>
              <a:prstGeom prst="rect">
                <a:avLst/>
              </a:prstGeom>
              <a:noFill/>
              <a:ln>
                <a:noFill/>
              </a:ln>
            </p:spPr>
            <p:txBody>
              <a:bodyPr wrap="square" rtlCol="0">
                <a:spAutoFit/>
              </a:bodyPr>
              <a:lstStyle/>
              <a:p>
                <a:r>
                  <a:rPr lang="en-US" altLang="zh-CN" sz="4400">
                    <a:latin typeface="+mj-ea"/>
                    <a:ea typeface="+mj-ea"/>
                  </a:rPr>
                  <a:t>{</a:t>
                </a:r>
                <a:endParaRPr lang="zh-CN" altLang="en-US" sz="4400">
                  <a:latin typeface="+mj-ea"/>
                  <a:ea typeface="+mj-ea"/>
                </a:endParaRPr>
              </a:p>
            </p:txBody>
          </p:sp>
          <p:sp>
            <p:nvSpPr>
              <p:cNvPr id="41" name="矩形 40"/>
              <p:cNvSpPr/>
              <p:nvPr/>
            </p:nvSpPr>
            <p:spPr>
              <a:xfrm>
                <a:off x="649436" y="4262137"/>
                <a:ext cx="8386621" cy="1686079"/>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sz="2000"/>
              </a:p>
            </p:txBody>
          </p:sp>
        </p:grpSp>
      </p:grpSp>
      <mc:AlternateContent xmlns:mc="http://schemas.openxmlformats.org/markup-compatibility/2006" xmlns:a14="http://schemas.microsoft.com/office/drawing/2010/main">
        <mc:Choice Requires="a14">
          <p:sp>
            <p:nvSpPr>
              <p:cNvPr id="42" name="线形标注 2 41"/>
              <p:cNvSpPr/>
              <p:nvPr/>
            </p:nvSpPr>
            <p:spPr>
              <a:xfrm>
                <a:off x="9985179" y="3122544"/>
                <a:ext cx="1793460" cy="1625240"/>
              </a:xfrm>
              <a:prstGeom prst="borderCallout2">
                <a:avLst>
                  <a:gd name="adj1" fmla="val -4898"/>
                  <a:gd name="adj2" fmla="val 49862"/>
                  <a:gd name="adj3" fmla="val -54156"/>
                  <a:gd name="adj4" fmla="val 31743"/>
                  <a:gd name="adj5" fmla="val -81728"/>
                  <a:gd name="adj6" fmla="val -196532"/>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r>
                  <a:rPr lang="zh-CN" altLang="en-US" sz="1400" b="1">
                    <a:solidFill>
                      <a:srgbClr val="FF0000"/>
                    </a:solidFill>
                  </a:rPr>
                  <a:t>物理意义：</a:t>
                </a:r>
                <a:endParaRPr lang="en-US" altLang="zh-CN" sz="1400" b="1">
                  <a:solidFill>
                    <a:srgbClr val="FF0000"/>
                  </a:solidFill>
                </a:endParaRPr>
              </a:p>
              <a:p>
                <a:r>
                  <a:rPr lang="zh-CN" altLang="en-US" sz="1400"/>
                  <a:t>        当某个维度上累积梯度平均值的绝对值 </a:t>
                </a:r>
                <a14:m>
                  <m:oMath xmlns:m="http://schemas.openxmlformats.org/officeDocument/2006/math">
                    <m:d>
                      <m:dPr>
                        <m:begChr m:val="|"/>
                        <m:endChr m:val="|"/>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acc>
                              <m:accPr>
                                <m:chr m:val="̅"/>
                                <m:ctrlPr>
                                  <a:rPr lang="en-US" altLang="zh-CN"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𝑔</m:t>
                                    </m:r>
                                  </m:e>
                                  <m:sub>
                                    <m:r>
                                      <a:rPr lang="en-US" altLang="zh-CN" sz="1400" i="1">
                                        <a:latin typeface="Cambria Math" panose="02040503050406030204" pitchFamily="18" charset="0"/>
                                      </a:rPr>
                                      <m:t>𝑖</m:t>
                                    </m:r>
                                  </m:sub>
                                </m:sSub>
                              </m:e>
                            </m:acc>
                          </m:e>
                          <m:sup>
                            <m:r>
                              <a:rPr lang="en-US" altLang="zh-CN" sz="1400" i="1">
                                <a:latin typeface="Cambria Math" panose="02040503050406030204" pitchFamily="18" charset="0"/>
                              </a:rPr>
                              <m:t>𝑡</m:t>
                            </m:r>
                          </m:sup>
                        </m:sSup>
                      </m:e>
                    </m:d>
                  </m:oMath>
                </a14:m>
                <a:r>
                  <a:rPr lang="zh-CN" altLang="en-US" sz="1400"/>
                  <a:t>小于阈值𝜆的时候，该维度权重</a:t>
                </a:r>
              </a:p>
              <a:p>
                <a:r>
                  <a:rPr lang="zh-CN" altLang="en-US" sz="1400"/>
                  <a:t>将被置 </a:t>
                </a:r>
                <a:r>
                  <a:rPr lang="en-US" altLang="zh-CN" sz="1400"/>
                  <a:t>0</a:t>
                </a:r>
                <a:r>
                  <a:rPr lang="zh-CN" altLang="en-US" sz="1400"/>
                  <a:t>。</a:t>
                </a:r>
              </a:p>
            </p:txBody>
          </p:sp>
        </mc:Choice>
        <mc:Fallback xmlns="">
          <p:sp>
            <p:nvSpPr>
              <p:cNvPr id="42" name="线形标注 2 41"/>
              <p:cNvSpPr>
                <a:spLocks noRot="1" noChangeAspect="1" noMove="1" noResize="1" noEditPoints="1" noAdjustHandles="1" noChangeArrowheads="1" noChangeShapeType="1" noTextEdit="1"/>
              </p:cNvSpPr>
              <p:nvPr/>
            </p:nvSpPr>
            <p:spPr>
              <a:xfrm>
                <a:off x="9985179" y="3122544"/>
                <a:ext cx="1793460" cy="1625240"/>
              </a:xfrm>
              <a:prstGeom prst="borderCallout2">
                <a:avLst>
                  <a:gd name="adj1" fmla="val -4898"/>
                  <a:gd name="adj2" fmla="val 49862"/>
                  <a:gd name="adj3" fmla="val -54156"/>
                  <a:gd name="adj4" fmla="val 31743"/>
                  <a:gd name="adj5" fmla="val -81728"/>
                  <a:gd name="adj6" fmla="val -196532"/>
                </a:avLst>
              </a:prstGeom>
              <a:blipFill>
                <a:blip r:embed="rId10"/>
                <a:stretch>
                  <a:fillRect/>
                </a:stretch>
              </a:blipFill>
              <a:ln w="9525" cap="flat" cmpd="sng" algn="ctr">
                <a:solidFill>
                  <a:schemeClr val="accent4"/>
                </a:solidFill>
                <a:prstDash val="solid"/>
                <a:round/>
                <a:headEnd type="none" w="med" len="med"/>
                <a:tailEnd type="none" w="med" len="med"/>
              </a:ln>
            </p:spPr>
            <p:txBody>
              <a:bodyPr/>
              <a:lstStyle/>
              <a:p>
                <a:r>
                  <a:rPr lang="zh-CN" altLang="en-US">
                    <a:noFill/>
                  </a:rPr>
                  <a:t> </a:t>
                </a:r>
              </a:p>
            </p:txBody>
          </p:sp>
        </mc:Fallback>
      </mc:AlternateContent>
    </p:spTree>
    <p:extLst>
      <p:ext uri="{BB962C8B-B14F-4D97-AF65-F5344CB8AC3E}">
        <p14:creationId xmlns:p14="http://schemas.microsoft.com/office/powerpoint/2010/main" val="141442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heel(1)">
                                      <p:cBhvr>
                                        <p:cTn id="15" dur="2000"/>
                                        <p:tgtEl>
                                          <p:spTgt spid="42"/>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79918" y="198539"/>
            <a:ext cx="5300518" cy="461665"/>
          </a:xfrm>
          <a:prstGeom prst="rect">
            <a:avLst/>
          </a:prstGeom>
        </p:spPr>
        <p:txBody>
          <a:bodyPr wrap="square">
            <a:spAutoFit/>
          </a:bodyPr>
          <a:lstStyle/>
          <a:p>
            <a:r>
              <a:rPr lang="en-US" altLang="zh-CN" sz="2400">
                <a:latin typeface="微软雅黑" panose="020B0503020204020204" pitchFamily="34" charset="-122"/>
                <a:ea typeface="微软雅黑" panose="020B0503020204020204" pitchFamily="34" charset="-122"/>
              </a:rPr>
              <a:t>L1-FOBOS  vs  L1-RDA</a:t>
            </a:r>
            <a:endParaRPr lang="zh-CN" altLang="en-US" sz="2400">
              <a:latin typeface="微软雅黑" panose="020B0503020204020204" pitchFamily="34" charset="-122"/>
              <a:ea typeface="微软雅黑" panose="020B0503020204020204" pitchFamily="34" charset="-122"/>
            </a:endParaRPr>
          </a:p>
        </p:txBody>
      </p:sp>
      <p:cxnSp>
        <p:nvCxnSpPr>
          <p:cNvPr id="19" name="直接连接符 18"/>
          <p:cNvCxnSpPr>
            <a:cxnSpLocks/>
          </p:cNvCxnSpPr>
          <p:nvPr/>
        </p:nvCxnSpPr>
        <p:spPr>
          <a:xfrm>
            <a:off x="379918" y="786171"/>
            <a:ext cx="9899708"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1" name="文本框 10"/>
          <p:cNvSpPr txBox="1"/>
          <p:nvPr/>
        </p:nvSpPr>
        <p:spPr>
          <a:xfrm>
            <a:off x="7789688" y="4011945"/>
            <a:ext cx="4341091" cy="1708160"/>
          </a:xfrm>
          <a:prstGeom prst="rect">
            <a:avLst/>
          </a:prstGeom>
          <a:noFill/>
        </p:spPr>
        <p:txBody>
          <a:bodyPr wrap="square" rtlCol="0">
            <a:spAutoFit/>
          </a:bodyPr>
          <a:lstStyle/>
          <a:p>
            <a:pPr marL="342900" indent="-342900">
              <a:lnSpc>
                <a:spcPct val="150000"/>
              </a:lnSpc>
              <a:buFont typeface="+mj-lt"/>
              <a:buAutoNum type="arabicPeriod"/>
            </a:pP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截断阈值</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为</a:t>
            </a:r>
            <a:r>
              <a:rPr lang="en-US" altLang="zh-CN" sz="1400" dirty="0">
                <a:solidFill>
                  <a:srgbClr val="FFFF00"/>
                </a:solidFill>
                <a:latin typeface="微软雅黑" panose="020B0503020204020204" pitchFamily="34" charset="-122"/>
                <a:ea typeface="微软雅黑" panose="020B0503020204020204" pitchFamily="34" charset="-122"/>
              </a:rPr>
              <a:t>λ</a:t>
            </a:r>
            <a:r>
              <a:rPr lang="zh-CN" altLang="en-US" sz="1400" dirty="0">
                <a:latin typeface="微软雅黑" panose="020B0503020204020204" pitchFamily="34" charset="-122"/>
                <a:ea typeface="微软雅黑" panose="020B0503020204020204" pitchFamily="34" charset="-122"/>
              </a:rPr>
              <a:t>，不随</a:t>
            </a:r>
            <a:r>
              <a:rPr lang="en-US" altLang="zh-CN" sz="1400" dirty="0">
                <a:latin typeface="微软雅黑" panose="020B0503020204020204" pitchFamily="34" charset="-122"/>
                <a:ea typeface="微软雅黑" panose="020B0503020204020204" pitchFamily="34" charset="-122"/>
              </a:rPr>
              <a:t>t</a:t>
            </a:r>
            <a:r>
              <a:rPr lang="zh-CN" altLang="en-US" sz="1400" dirty="0">
                <a:latin typeface="微软雅黑" panose="020B0503020204020204" pitchFamily="34" charset="-122"/>
                <a:ea typeface="微软雅黑" panose="020B0503020204020204" pitchFamily="34" charset="-122"/>
              </a:rPr>
              <a:t>变化，截断判定更加</a:t>
            </a:r>
            <a:r>
              <a:rPr lang="en-US" altLang="zh-CN" sz="1400" dirty="0">
                <a:latin typeface="微软雅黑" panose="020B0503020204020204" pitchFamily="34" charset="-122"/>
                <a:ea typeface="微软雅黑" panose="020B0503020204020204" pitchFamily="34" charset="-122"/>
              </a:rPr>
              <a:t>aggressive</a:t>
            </a:r>
            <a:r>
              <a:rPr lang="zh-CN" altLang="en-US" sz="1400" dirty="0">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稀疏性更好</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dirty="0">
                <a:latin typeface="微软雅黑" panose="020B0503020204020204" pitchFamily="34" charset="-122"/>
                <a:ea typeface="微软雅黑" panose="020B0503020204020204" pitchFamily="34" charset="-122"/>
              </a:rPr>
              <a:t>判定对象是之前所有的</a:t>
            </a:r>
            <a:r>
              <a:rPr lang="zh-CN" altLang="en-US" sz="1400" b="1" dirty="0">
                <a:solidFill>
                  <a:srgbClr val="00B0F0"/>
                </a:solidFill>
                <a:latin typeface="微软雅黑" panose="020B0503020204020204" pitchFamily="34" charset="-122"/>
                <a:ea typeface="微软雅黑" panose="020B0503020204020204" pitchFamily="34" charset="-122"/>
              </a:rPr>
              <a:t>梯度累加均值</a:t>
            </a:r>
            <a:r>
              <a:rPr lang="zh-CN" altLang="en-US" sz="1400" dirty="0">
                <a:latin typeface="微软雅黑" panose="020B0503020204020204" pitchFamily="34" charset="-122"/>
                <a:ea typeface="微软雅黑" panose="020B0503020204020204" pitchFamily="34" charset="-122"/>
              </a:rPr>
              <a:t>，而不是单次梯度，避免了由于某些维度由于训练不足导致截断的问题，更加合理！</a:t>
            </a:r>
          </a:p>
        </p:txBody>
      </p:sp>
      <mc:AlternateContent xmlns:mc="http://schemas.openxmlformats.org/markup-compatibility/2006" xmlns:a14="http://schemas.microsoft.com/office/drawing/2010/main">
        <mc:Choice Requires="a14">
          <p:sp>
            <p:nvSpPr>
              <p:cNvPr id="41" name="文本框 40"/>
              <p:cNvSpPr txBox="1"/>
              <p:nvPr/>
            </p:nvSpPr>
            <p:spPr>
              <a:xfrm>
                <a:off x="7789688" y="1503908"/>
                <a:ext cx="4341091" cy="1522533"/>
              </a:xfrm>
              <a:prstGeom prst="rect">
                <a:avLst/>
              </a:prstGeom>
              <a:noFill/>
            </p:spPr>
            <p:txBody>
              <a:bodyPr wrap="square" rtlCol="0">
                <a:spAutoFit/>
              </a:bodyPr>
              <a:lstStyle/>
              <a:p>
                <a:pPr marL="342900" indent="-342900">
                  <a:lnSpc>
                    <a:spcPct val="150000"/>
                  </a:lnSpc>
                  <a:buFont typeface="+mj-lt"/>
                  <a:buAutoNum type="arabicPeriod"/>
                </a:pP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截断阈值</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为</a:t>
                </a:r>
                <a14:m>
                  <m:oMath xmlns:m="http://schemas.openxmlformats.org/officeDocument/2006/math">
                    <m:sSup>
                      <m:sSupPr>
                        <m:ctrlPr>
                          <a:rPr lang="en-US" altLang="zh-CN" sz="1400" b="1" i="1">
                            <a:solidFill>
                              <a:srgbClr val="FFFF00"/>
                            </a:solidFill>
                            <a:latin typeface="Cambria Math" panose="02040503050406030204" pitchFamily="18" charset="0"/>
                          </a:rPr>
                        </m:ctrlPr>
                      </m:sSupPr>
                      <m:e>
                        <m:r>
                          <a:rPr lang="en-US" altLang="zh-CN" sz="1400" b="1" i="1">
                            <a:solidFill>
                              <a:srgbClr val="FFFF00"/>
                            </a:solidFill>
                            <a:latin typeface="Cambria Math" panose="02040503050406030204" pitchFamily="18" charset="0"/>
                          </a:rPr>
                          <m:t>𝝁</m:t>
                        </m:r>
                      </m:e>
                      <m:sup>
                        <m:d>
                          <m:dPr>
                            <m:ctrlPr>
                              <a:rPr lang="en-US" altLang="zh-CN" sz="1400" b="1" i="1">
                                <a:solidFill>
                                  <a:srgbClr val="FFFF00"/>
                                </a:solidFill>
                                <a:latin typeface="Cambria Math" panose="02040503050406030204" pitchFamily="18" charset="0"/>
                              </a:rPr>
                            </m:ctrlPr>
                          </m:dPr>
                          <m:e>
                            <m:r>
                              <a:rPr lang="en-US" altLang="zh-CN" sz="1400" b="1" i="1">
                                <a:solidFill>
                                  <a:srgbClr val="FFFF00"/>
                                </a:solidFill>
                                <a:latin typeface="Cambria Math" panose="02040503050406030204" pitchFamily="18" charset="0"/>
                              </a:rPr>
                              <m:t>𝒕</m:t>
                            </m:r>
                            <m:r>
                              <a:rPr lang="en-US" altLang="zh-CN" sz="1400" b="1" i="1">
                                <a:solidFill>
                                  <a:srgbClr val="FFFF00"/>
                                </a:solidFill>
                                <a:latin typeface="Cambria Math" panose="02040503050406030204" pitchFamily="18" charset="0"/>
                              </a:rPr>
                              <m:t>+</m:t>
                            </m:r>
                            <m:f>
                              <m:fPr>
                                <m:ctrlPr>
                                  <a:rPr lang="en-US" altLang="zh-CN" sz="1400" b="1" i="1">
                                    <a:solidFill>
                                      <a:srgbClr val="FFFF00"/>
                                    </a:solidFill>
                                    <a:latin typeface="Cambria Math" panose="02040503050406030204" pitchFamily="18" charset="0"/>
                                  </a:rPr>
                                </m:ctrlPr>
                              </m:fPr>
                              <m:num>
                                <m:r>
                                  <a:rPr lang="en-US" altLang="zh-CN" sz="1400" b="1" i="1">
                                    <a:solidFill>
                                      <a:srgbClr val="FFFF00"/>
                                    </a:solidFill>
                                    <a:latin typeface="Cambria Math" panose="02040503050406030204" pitchFamily="18" charset="0"/>
                                  </a:rPr>
                                  <m:t>𝟏</m:t>
                                </m:r>
                              </m:num>
                              <m:den>
                                <m:r>
                                  <a:rPr lang="en-US" altLang="zh-CN" sz="1400" b="1" i="1">
                                    <a:solidFill>
                                      <a:srgbClr val="FFFF00"/>
                                    </a:solidFill>
                                    <a:latin typeface="Cambria Math" panose="02040503050406030204" pitchFamily="18" charset="0"/>
                                  </a:rPr>
                                  <m:t>𝟐</m:t>
                                </m:r>
                              </m:den>
                            </m:f>
                          </m:e>
                        </m:d>
                      </m:sup>
                    </m:sSup>
                    <m:r>
                      <a:rPr lang="en-US" altLang="zh-CN" sz="1400" b="1" i="1">
                        <a:solidFill>
                          <a:srgbClr val="FFFF00"/>
                        </a:solidFill>
                        <a:latin typeface="Cambria Math" panose="02040503050406030204" pitchFamily="18" charset="0"/>
                      </a:rPr>
                      <m:t>𝝀</m:t>
                    </m:r>
                  </m:oMath>
                </a14:m>
                <a:r>
                  <a:rPr lang="zh-CN" altLang="en-US" sz="1400" dirty="0">
                    <a:latin typeface="微软雅黑" panose="020B0503020204020204" pitchFamily="34" charset="-122"/>
                    <a:ea typeface="微软雅黑" panose="020B0503020204020204" pitchFamily="34" charset="-122"/>
                  </a:rPr>
                  <a:t>，随着𝑡的增加，阈值会不断减小，稀疏性降低。</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dirty="0">
                    <a:latin typeface="微软雅黑" panose="020B0503020204020204" pitchFamily="34" charset="-122"/>
                    <a:ea typeface="微软雅黑" panose="020B0503020204020204" pitchFamily="34" charset="-122"/>
                  </a:rPr>
                  <a:t>判定对象是</a:t>
                </a:r>
                <a:r>
                  <a:rPr lang="zh-CN" altLang="en-US" sz="1400" b="1" dirty="0">
                    <a:solidFill>
                      <a:srgbClr val="00B0F0"/>
                    </a:solidFill>
                    <a:latin typeface="微软雅黑" panose="020B0503020204020204" pitchFamily="34" charset="-122"/>
                    <a:ea typeface="微软雅黑" panose="020B0503020204020204" pitchFamily="34" charset="-122"/>
                  </a:rPr>
                  <a:t>当前样本</a:t>
                </a:r>
                <a:r>
                  <a:rPr lang="zh-CN" altLang="en-US" sz="1400" dirty="0">
                    <a:latin typeface="微软雅黑" panose="020B0503020204020204" pitchFamily="34" charset="-122"/>
                    <a:ea typeface="微软雅黑" panose="020B0503020204020204" pitchFamily="34" charset="-122"/>
                  </a:rPr>
                  <a:t>产生的梯度变化。</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dirty="0">
                    <a:latin typeface="微软雅黑" panose="020B0503020204020204" pitchFamily="34" charset="-122"/>
                    <a:ea typeface="微软雅黑" panose="020B0503020204020204" pitchFamily="34" charset="-122"/>
                  </a:rPr>
                  <a:t>基于梯度下降的方法有</a:t>
                </a:r>
                <a:r>
                  <a:rPr lang="zh-CN" altLang="en-US" sz="1400" b="1" dirty="0">
                    <a:solidFill>
                      <a:srgbClr val="FF0000"/>
                    </a:solidFill>
                    <a:latin typeface="微软雅黑" panose="020B0503020204020204" pitchFamily="34" charset="-122"/>
                    <a:ea typeface="微软雅黑" panose="020B0503020204020204" pitchFamily="34" charset="-122"/>
                  </a:rPr>
                  <a:t>比较高的精度！</a:t>
                </a:r>
                <a:endParaRPr lang="zh-CN" altLang="en-US" sz="1400" dirty="0">
                  <a:solidFill>
                    <a:srgbClr val="FFFF00"/>
                  </a:solidFill>
                  <a:latin typeface="微软雅黑" panose="020B0503020204020204" pitchFamily="34" charset="-122"/>
                  <a:ea typeface="微软雅黑" panose="020B0503020204020204" pitchFamily="34" charset="-122"/>
                </a:endParaRPr>
              </a:p>
            </p:txBody>
          </p:sp>
        </mc:Choice>
        <mc:Fallback xmlns="">
          <p:sp>
            <p:nvSpPr>
              <p:cNvPr id="41" name="文本框 40"/>
              <p:cNvSpPr txBox="1">
                <a:spLocks noRot="1" noChangeAspect="1" noMove="1" noResize="1" noEditPoints="1" noAdjustHandles="1" noChangeArrowheads="1" noChangeShapeType="1" noTextEdit="1"/>
              </p:cNvSpPr>
              <p:nvPr/>
            </p:nvSpPr>
            <p:spPr>
              <a:xfrm>
                <a:off x="7789688" y="1503908"/>
                <a:ext cx="4341091" cy="1522533"/>
              </a:xfrm>
              <a:prstGeom prst="rect">
                <a:avLst/>
              </a:prstGeom>
              <a:blipFill>
                <a:blip r:embed="rId3"/>
                <a:stretch>
                  <a:fillRect l="-702" b="-2008"/>
                </a:stretch>
              </a:blipFill>
            </p:spPr>
            <p:txBody>
              <a:bodyPr/>
              <a:lstStyle/>
              <a:p>
                <a:r>
                  <a:rPr lang="zh-CN" altLang="en-US">
                    <a:noFill/>
                  </a:rPr>
                  <a:t> </a:t>
                </a:r>
              </a:p>
            </p:txBody>
          </p:sp>
        </mc:Fallback>
      </mc:AlternateContent>
      <p:sp>
        <p:nvSpPr>
          <p:cNvPr id="42" name="文本框 41"/>
          <p:cNvSpPr txBox="1"/>
          <p:nvPr/>
        </p:nvSpPr>
        <p:spPr>
          <a:xfrm>
            <a:off x="420854" y="6168672"/>
            <a:ext cx="8411789" cy="523220"/>
          </a:xfrm>
          <a:prstGeom prst="rect">
            <a:avLst/>
          </a:prstGeom>
          <a:noFill/>
        </p:spPr>
        <p:txBody>
          <a:bodyPr wrap="square" rtlCol="0">
            <a:spAutoFit/>
          </a:bodyPr>
          <a:lstStyle/>
          <a:p>
            <a:r>
              <a:rPr lang="zh-CN" altLang="en-US" sz="2800">
                <a:solidFill>
                  <a:srgbClr val="FF0000"/>
                </a:solidFill>
                <a:latin typeface="华文新魏" panose="02010800040101010101" pitchFamily="2" charset="-122"/>
                <a:ea typeface="华文新魏" panose="02010800040101010101" pitchFamily="2" charset="-122"/>
              </a:rPr>
              <a:t>如何充分利用</a:t>
            </a:r>
            <a:r>
              <a:rPr lang="en-US" altLang="zh-CN" sz="2800">
                <a:solidFill>
                  <a:srgbClr val="FF0000"/>
                </a:solidFill>
                <a:latin typeface="华文新魏" panose="02010800040101010101" pitchFamily="2" charset="-122"/>
                <a:ea typeface="华文新魏" panose="02010800040101010101" pitchFamily="2" charset="-122"/>
              </a:rPr>
              <a:t>L1-FOBOS</a:t>
            </a:r>
            <a:r>
              <a:rPr lang="zh-CN" altLang="en-US" sz="2800">
                <a:solidFill>
                  <a:srgbClr val="FF0000"/>
                </a:solidFill>
                <a:latin typeface="华文新魏" panose="02010800040101010101" pitchFamily="2" charset="-122"/>
                <a:ea typeface="华文新魏" panose="02010800040101010101" pitchFamily="2" charset="-122"/>
              </a:rPr>
              <a:t>的精度和</a:t>
            </a:r>
            <a:r>
              <a:rPr lang="en-US" altLang="zh-CN" sz="2800">
                <a:solidFill>
                  <a:srgbClr val="FF0000"/>
                </a:solidFill>
                <a:latin typeface="华文新魏" panose="02010800040101010101" pitchFamily="2" charset="-122"/>
                <a:ea typeface="华文新魏" panose="02010800040101010101" pitchFamily="2" charset="-122"/>
              </a:rPr>
              <a:t>L1-RDA</a:t>
            </a:r>
            <a:r>
              <a:rPr lang="zh-CN" altLang="en-US" sz="2800">
                <a:solidFill>
                  <a:srgbClr val="FF0000"/>
                </a:solidFill>
                <a:latin typeface="华文新魏" panose="02010800040101010101" pitchFamily="2" charset="-122"/>
                <a:ea typeface="华文新魏" panose="02010800040101010101" pitchFamily="2" charset="-122"/>
              </a:rPr>
              <a:t>的稀疏性？</a:t>
            </a:r>
          </a:p>
        </p:txBody>
      </p:sp>
      <p:grpSp>
        <p:nvGrpSpPr>
          <p:cNvPr id="3" name="组合 2">
            <a:extLst>
              <a:ext uri="{FF2B5EF4-FFF2-40B4-BE49-F238E27FC236}">
                <a16:creationId xmlns:a16="http://schemas.microsoft.com/office/drawing/2014/main" xmlns="" id="{F35F761C-1B7F-4EF6-B73F-DC6512ADA2E2}"/>
              </a:ext>
            </a:extLst>
          </p:cNvPr>
          <p:cNvGrpSpPr/>
          <p:nvPr/>
        </p:nvGrpSpPr>
        <p:grpSpPr>
          <a:xfrm>
            <a:off x="256936" y="1195099"/>
            <a:ext cx="7446191" cy="4511289"/>
            <a:chOff x="256936" y="1195099"/>
            <a:chExt cx="7446191" cy="4511289"/>
          </a:xfrm>
        </p:grpSpPr>
        <p:grpSp>
          <p:nvGrpSpPr>
            <p:cNvPr id="43" name="组合 42"/>
            <p:cNvGrpSpPr/>
            <p:nvPr/>
          </p:nvGrpSpPr>
          <p:grpSpPr>
            <a:xfrm>
              <a:off x="1207345" y="2288937"/>
              <a:ext cx="6311055" cy="1015663"/>
              <a:chOff x="1207345" y="1771699"/>
              <a:chExt cx="6311055" cy="1015663"/>
            </a:xfrm>
          </p:grpSpPr>
          <mc:AlternateContent xmlns:mc="http://schemas.openxmlformats.org/markup-compatibility/2006" xmlns:a14="http://schemas.microsoft.com/office/drawing/2010/main">
            <mc:Choice Requires="a14">
              <p:sp>
                <p:nvSpPr>
                  <p:cNvPr id="24" name="矩形 23"/>
                  <p:cNvSpPr/>
                  <p:nvPr/>
                </p:nvSpPr>
                <p:spPr>
                  <a:xfrm>
                    <a:off x="1207345" y="2136426"/>
                    <a:ext cx="785280" cy="366511"/>
                  </a:xfrm>
                  <a:prstGeom prst="rect">
                    <a:avLst/>
                  </a:prstGeom>
                </p:spPr>
                <p:txBody>
                  <a:bodyPr wrap="none">
                    <a:spAutoFit/>
                  </a:bodyPr>
                  <a:lstStyle/>
                  <a:p>
                    <a14:m>
                      <m:oMath xmlns:m="http://schemas.openxmlformats.org/officeDocument/2006/math">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𝑤</m:t>
                            </m:r>
                          </m:e>
                          <m:sub>
                            <m:r>
                              <a:rPr lang="en-US" altLang="zh-CN" sz="1400" i="1">
                                <a:latin typeface="Cambria Math" panose="02040503050406030204" pitchFamily="18" charset="0"/>
                              </a:rPr>
                              <m:t>𝑖</m:t>
                            </m:r>
                          </m:sub>
                          <m:sup>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+1)</m:t>
                            </m:r>
                          </m:sup>
                        </m:sSubSup>
                      </m:oMath>
                    </a14:m>
                    <a:r>
                      <a:rPr lang="en-US" altLang="zh-CN" sz="1400"/>
                      <a:t>=</a:t>
                    </a:r>
                    <a:endParaRPr lang="zh-CN" altLang="en-US" sz="1400"/>
                  </a:p>
                </p:txBody>
              </p:sp>
            </mc:Choice>
            <mc:Fallback xmlns="">
              <p:sp>
                <p:nvSpPr>
                  <p:cNvPr id="24" name="矩形 23"/>
                  <p:cNvSpPr>
                    <a:spLocks noRot="1" noChangeAspect="1" noMove="1" noResize="1" noEditPoints="1" noAdjustHandles="1" noChangeArrowheads="1" noChangeShapeType="1" noTextEdit="1"/>
                  </p:cNvSpPr>
                  <p:nvPr/>
                </p:nvSpPr>
                <p:spPr>
                  <a:xfrm>
                    <a:off x="1207345" y="2136426"/>
                    <a:ext cx="785280" cy="366511"/>
                  </a:xfrm>
                  <a:prstGeom prst="rect">
                    <a:avLst/>
                  </a:prstGeom>
                  <a:blipFill>
                    <a:blip r:embed="rId4"/>
                    <a:stretch>
                      <a:fillRect r="-1550" b="-1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2168872" y="1779383"/>
                    <a:ext cx="5349528" cy="416717"/>
                  </a:xfrm>
                  <a:prstGeom prst="rect">
                    <a:avLst/>
                  </a:prstGeom>
                </p:spPr>
                <p:txBody>
                  <a:bodyPr wrap="square">
                    <a:spAutoFit/>
                  </a:bodyPr>
                  <a:lstStyle/>
                  <a:p>
                    <a:r>
                      <a:rPr lang="en-US" altLang="zh-CN" sz="1400"/>
                      <a:t>0			           if </a:t>
                    </a:r>
                    <a14:m>
                      <m:oMath xmlns:m="http://schemas.openxmlformats.org/officeDocument/2006/math">
                        <m:d>
                          <m:dPr>
                            <m:begChr m:val="|"/>
                            <m:endChr m:val="|"/>
                            <m:ctrlPr>
                              <a:rPr lang="en-US" altLang="zh-CN" sz="1400" i="1">
                                <a:latin typeface="Cambria Math" panose="02040503050406030204" pitchFamily="18" charset="0"/>
                              </a:rPr>
                            </m:ctrlPr>
                          </m:dPr>
                          <m:e>
                            <m:sSubSup>
                              <m:sSubSupPr>
                                <m:ctrlPr>
                                  <a:rPr lang="en-US" altLang="zh-CN" sz="1400" i="1" smtClean="0">
                                    <a:solidFill>
                                      <a:srgbClr val="FF0000"/>
                                    </a:solidFill>
                                    <a:latin typeface="Cambria Math" panose="02040503050406030204" pitchFamily="18" charset="0"/>
                                  </a:rPr>
                                </m:ctrlPr>
                              </m:sSubSupPr>
                              <m:e>
                                <m:r>
                                  <a:rPr lang="en-US" altLang="zh-CN" sz="1400" i="1">
                                    <a:solidFill>
                                      <a:srgbClr val="FF0000"/>
                                    </a:solidFill>
                                    <a:latin typeface="Cambria Math" panose="02040503050406030204" pitchFamily="18" charset="0"/>
                                  </a:rPr>
                                  <m:t>𝑤</m:t>
                                </m:r>
                              </m:e>
                              <m:sub>
                                <m:r>
                                  <a:rPr lang="en-US" altLang="zh-CN" sz="1400" i="1">
                                    <a:solidFill>
                                      <a:srgbClr val="FF0000"/>
                                    </a:solidFill>
                                    <a:latin typeface="Cambria Math" panose="02040503050406030204" pitchFamily="18" charset="0"/>
                                  </a:rPr>
                                  <m:t>𝑖</m:t>
                                </m:r>
                              </m:sub>
                              <m:sup>
                                <m:r>
                                  <a:rPr lang="en-US" altLang="zh-CN" sz="1400" i="1">
                                    <a:solidFill>
                                      <a:srgbClr val="FF0000"/>
                                    </a:solidFill>
                                    <a:latin typeface="Cambria Math" panose="02040503050406030204" pitchFamily="18" charset="0"/>
                                  </a:rPr>
                                  <m:t>𝑡</m:t>
                                </m:r>
                              </m:sup>
                            </m:sSubSup>
                            <m:r>
                              <a:rPr lang="en-US" altLang="zh-CN" sz="1400" i="1">
                                <a:solidFill>
                                  <a:srgbClr val="FF0000"/>
                                </a:solidFill>
                                <a:latin typeface="Cambria Math" panose="02040503050406030204" pitchFamily="18" charset="0"/>
                              </a:rPr>
                              <m:t>−</m:t>
                            </m:r>
                            <m:sSup>
                              <m:sSupPr>
                                <m:ctrlPr>
                                  <a:rPr lang="en-US" altLang="zh-CN" sz="1400" b="1" i="1">
                                    <a:solidFill>
                                      <a:srgbClr val="FF0000"/>
                                    </a:solidFill>
                                    <a:latin typeface="Cambria Math" panose="02040503050406030204" pitchFamily="18" charset="0"/>
                                  </a:rPr>
                                </m:ctrlPr>
                              </m:sSupPr>
                              <m:e>
                                <m:r>
                                  <a:rPr lang="en-US" altLang="zh-CN" sz="1400" b="1" i="1">
                                    <a:solidFill>
                                      <a:srgbClr val="FF0000"/>
                                    </a:solidFill>
                                    <a:latin typeface="Cambria Math" panose="02040503050406030204" pitchFamily="18" charset="0"/>
                                  </a:rPr>
                                  <m:t>𝝁</m:t>
                                </m:r>
                              </m:e>
                              <m:sup>
                                <m:r>
                                  <a:rPr lang="en-US" altLang="zh-CN" sz="1400" b="1" i="1">
                                    <a:solidFill>
                                      <a:srgbClr val="FF0000"/>
                                    </a:solidFill>
                                    <a:latin typeface="Cambria Math" panose="02040503050406030204" pitchFamily="18" charset="0"/>
                                  </a:rPr>
                                  <m:t>𝒕</m:t>
                                </m:r>
                              </m:sup>
                            </m:sSup>
                            <m:sSubSup>
                              <m:sSubSupPr>
                                <m:ctrlPr>
                                  <a:rPr lang="en-US" altLang="zh-CN" sz="1400" i="1">
                                    <a:solidFill>
                                      <a:srgbClr val="FF0000"/>
                                    </a:solidFill>
                                    <a:latin typeface="Cambria Math" panose="02040503050406030204" pitchFamily="18" charset="0"/>
                                  </a:rPr>
                                </m:ctrlPr>
                              </m:sSubSupPr>
                              <m:e>
                                <m:r>
                                  <a:rPr lang="en-US" altLang="zh-CN" sz="1400" i="1">
                                    <a:solidFill>
                                      <a:srgbClr val="FF0000"/>
                                    </a:solidFill>
                                    <a:latin typeface="Cambria Math" panose="02040503050406030204" pitchFamily="18" charset="0"/>
                                  </a:rPr>
                                  <m:t>𝑔</m:t>
                                </m:r>
                              </m:e>
                              <m:sub>
                                <m:r>
                                  <a:rPr lang="en-US" altLang="zh-CN" sz="1400" i="1">
                                    <a:solidFill>
                                      <a:srgbClr val="FF0000"/>
                                    </a:solidFill>
                                    <a:latin typeface="Cambria Math" panose="02040503050406030204" pitchFamily="18" charset="0"/>
                                  </a:rPr>
                                  <m:t>𝑖</m:t>
                                </m:r>
                              </m:sub>
                              <m:sup>
                                <m:r>
                                  <a:rPr lang="en-US" altLang="zh-CN" sz="1400" i="1">
                                    <a:solidFill>
                                      <a:srgbClr val="FF0000"/>
                                    </a:solidFill>
                                    <a:latin typeface="Cambria Math" panose="02040503050406030204" pitchFamily="18" charset="0"/>
                                  </a:rPr>
                                  <m:t>𝑡</m:t>
                                </m:r>
                              </m:sup>
                            </m:sSubSup>
                          </m:e>
                        </m:d>
                        <m:r>
                          <a:rPr lang="en-US" altLang="zh-CN" sz="1400" i="1" smtClean="0">
                            <a:latin typeface="Cambria Math" panose="02040503050406030204" pitchFamily="18" charset="0"/>
                          </a:rPr>
                          <m:t>≤</m:t>
                        </m:r>
                        <m:sSup>
                          <m:sSupPr>
                            <m:ctrlPr>
                              <a:rPr lang="en-US" altLang="zh-CN" sz="1400" b="1" i="1" smtClean="0">
                                <a:solidFill>
                                  <a:srgbClr val="FFFF00"/>
                                </a:solidFill>
                                <a:latin typeface="Cambria Math" panose="02040503050406030204" pitchFamily="18" charset="0"/>
                              </a:rPr>
                            </m:ctrlPr>
                          </m:sSupPr>
                          <m:e>
                            <m:r>
                              <a:rPr lang="en-US" altLang="zh-CN" sz="1400" b="1" i="1">
                                <a:solidFill>
                                  <a:srgbClr val="FFFF00"/>
                                </a:solidFill>
                                <a:latin typeface="Cambria Math" panose="02040503050406030204" pitchFamily="18" charset="0"/>
                              </a:rPr>
                              <m:t>𝝁</m:t>
                            </m:r>
                          </m:e>
                          <m:sup>
                            <m:d>
                              <m:dPr>
                                <m:ctrlPr>
                                  <a:rPr lang="en-US" altLang="zh-CN" sz="1400" b="1" i="1">
                                    <a:solidFill>
                                      <a:srgbClr val="FFFF00"/>
                                    </a:solidFill>
                                    <a:latin typeface="Cambria Math" panose="02040503050406030204" pitchFamily="18" charset="0"/>
                                  </a:rPr>
                                </m:ctrlPr>
                              </m:dPr>
                              <m:e>
                                <m:r>
                                  <a:rPr lang="en-US" altLang="zh-CN" sz="1400" b="1" i="1">
                                    <a:solidFill>
                                      <a:srgbClr val="FFFF00"/>
                                    </a:solidFill>
                                    <a:latin typeface="Cambria Math" panose="02040503050406030204" pitchFamily="18" charset="0"/>
                                  </a:rPr>
                                  <m:t>𝒕</m:t>
                                </m:r>
                                <m:r>
                                  <a:rPr lang="en-US" altLang="zh-CN" sz="1400" b="1" i="1">
                                    <a:solidFill>
                                      <a:srgbClr val="FFFF00"/>
                                    </a:solidFill>
                                    <a:latin typeface="Cambria Math" panose="02040503050406030204" pitchFamily="18" charset="0"/>
                                  </a:rPr>
                                  <m:t>+</m:t>
                                </m:r>
                                <m:f>
                                  <m:fPr>
                                    <m:ctrlPr>
                                      <a:rPr lang="en-US" altLang="zh-CN" sz="1400" b="1" i="1">
                                        <a:solidFill>
                                          <a:srgbClr val="FFFF00"/>
                                        </a:solidFill>
                                        <a:latin typeface="Cambria Math" panose="02040503050406030204" pitchFamily="18" charset="0"/>
                                      </a:rPr>
                                    </m:ctrlPr>
                                  </m:fPr>
                                  <m:num>
                                    <m:r>
                                      <a:rPr lang="en-US" altLang="zh-CN" sz="1400" b="1" i="1">
                                        <a:solidFill>
                                          <a:srgbClr val="FFFF00"/>
                                        </a:solidFill>
                                        <a:latin typeface="Cambria Math" panose="02040503050406030204" pitchFamily="18" charset="0"/>
                                      </a:rPr>
                                      <m:t>𝟏</m:t>
                                    </m:r>
                                  </m:num>
                                  <m:den>
                                    <m:r>
                                      <a:rPr lang="en-US" altLang="zh-CN" sz="1400" b="1" i="1">
                                        <a:solidFill>
                                          <a:srgbClr val="FFFF00"/>
                                        </a:solidFill>
                                        <a:latin typeface="Cambria Math" panose="02040503050406030204" pitchFamily="18" charset="0"/>
                                      </a:rPr>
                                      <m:t>𝟐</m:t>
                                    </m:r>
                                  </m:den>
                                </m:f>
                              </m:e>
                            </m:d>
                          </m:sup>
                        </m:sSup>
                        <m:r>
                          <a:rPr lang="en-US" altLang="zh-CN" sz="1400" b="1" i="1">
                            <a:solidFill>
                              <a:srgbClr val="FFFF00"/>
                            </a:solidFill>
                            <a:latin typeface="Cambria Math" panose="02040503050406030204" pitchFamily="18" charset="0"/>
                          </a:rPr>
                          <m:t>𝝀</m:t>
                        </m:r>
                      </m:oMath>
                    </a14:m>
                    <a:endParaRPr lang="zh-CN" altLang="en-US" sz="1400">
                      <a:solidFill>
                        <a:srgbClr val="FFFF00"/>
                      </a:solidFill>
                    </a:endParaRPr>
                  </a:p>
                </p:txBody>
              </p:sp>
            </mc:Choice>
            <mc:Fallback xmlns="">
              <p:sp>
                <p:nvSpPr>
                  <p:cNvPr id="25" name="矩形 24"/>
                  <p:cNvSpPr>
                    <a:spLocks noRot="1" noChangeAspect="1" noMove="1" noResize="1" noEditPoints="1" noAdjustHandles="1" noChangeArrowheads="1" noChangeShapeType="1" noTextEdit="1"/>
                  </p:cNvSpPr>
                  <p:nvPr/>
                </p:nvSpPr>
                <p:spPr>
                  <a:xfrm>
                    <a:off x="2168872" y="1779383"/>
                    <a:ext cx="5349528" cy="416717"/>
                  </a:xfrm>
                  <a:prstGeom prst="rect">
                    <a:avLst/>
                  </a:prstGeom>
                  <a:blipFill>
                    <a:blip r:embed="rId5"/>
                    <a:stretch>
                      <a:fillRect l="-342" b="-88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2150735" y="2370645"/>
                    <a:ext cx="4952029" cy="416717"/>
                  </a:xfrm>
                  <a:prstGeom prst="rect">
                    <a:avLst/>
                  </a:prstGeom>
                </p:spPr>
                <p:txBody>
                  <a:bodyPr wrap="square">
                    <a:spAutoFit/>
                  </a:bodyPr>
                  <a:lstStyle/>
                  <a:p>
                    <a14:m>
                      <m:oMath xmlns:m="http://schemas.openxmlformats.org/officeDocument/2006/math">
                        <m:d>
                          <m:dPr>
                            <m:ctrlPr>
                              <a:rPr lang="en-US" altLang="zh-CN" sz="1400" b="0" i="1" smtClean="0">
                                <a:latin typeface="Cambria Math" panose="02040503050406030204" pitchFamily="18" charset="0"/>
                              </a:rPr>
                            </m:ctrlPr>
                          </m:dPr>
                          <m:e>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𝑤</m:t>
                                </m:r>
                              </m:e>
                              <m:sub>
                                <m:r>
                                  <a:rPr lang="en-US" altLang="zh-CN" sz="1400" i="1">
                                    <a:latin typeface="Cambria Math" panose="02040503050406030204" pitchFamily="18" charset="0"/>
                                  </a:rPr>
                                  <m:t>𝑖</m:t>
                                </m:r>
                              </m:sub>
                              <m:sup>
                                <m:r>
                                  <a:rPr lang="en-US" altLang="zh-CN" sz="1400" i="1">
                                    <a:latin typeface="Cambria Math" panose="02040503050406030204" pitchFamily="18" charset="0"/>
                                  </a:rPr>
                                  <m:t>𝑡</m:t>
                                </m:r>
                              </m:sup>
                            </m:sSubSup>
                            <m:r>
                              <a:rPr lang="en-US" altLang="zh-CN" sz="1400" i="1">
                                <a:latin typeface="Cambria Math" panose="02040503050406030204" pitchFamily="18" charset="0"/>
                              </a:rPr>
                              <m:t>−</m:t>
                            </m:r>
                            <m:sSup>
                              <m:sSupPr>
                                <m:ctrlPr>
                                  <a:rPr lang="en-US" altLang="zh-CN" sz="1400" b="1" i="1">
                                    <a:latin typeface="Cambria Math" panose="02040503050406030204" pitchFamily="18" charset="0"/>
                                  </a:rPr>
                                </m:ctrlPr>
                              </m:sSupPr>
                              <m:e>
                                <m:r>
                                  <a:rPr lang="en-US" altLang="zh-CN" sz="1400" b="1" i="1">
                                    <a:latin typeface="Cambria Math" panose="02040503050406030204" pitchFamily="18" charset="0"/>
                                  </a:rPr>
                                  <m:t>𝝁</m:t>
                                </m:r>
                              </m:e>
                              <m:sup>
                                <m:r>
                                  <a:rPr lang="en-US" altLang="zh-CN" sz="1400" b="1" i="1">
                                    <a:latin typeface="Cambria Math" panose="02040503050406030204" pitchFamily="18" charset="0"/>
                                  </a:rPr>
                                  <m:t>𝒕</m:t>
                                </m:r>
                              </m:sup>
                            </m:sSup>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𝑔</m:t>
                                </m:r>
                              </m:e>
                              <m:sub>
                                <m:r>
                                  <a:rPr lang="en-US" altLang="zh-CN" sz="1400" i="1">
                                    <a:latin typeface="Cambria Math" panose="02040503050406030204" pitchFamily="18" charset="0"/>
                                  </a:rPr>
                                  <m:t>𝑖</m:t>
                                </m:r>
                              </m:sub>
                              <m:sup>
                                <m:r>
                                  <a:rPr lang="en-US" altLang="zh-CN" sz="1400" i="1">
                                    <a:latin typeface="Cambria Math" panose="02040503050406030204" pitchFamily="18" charset="0"/>
                                  </a:rPr>
                                  <m:t>𝑡</m:t>
                                </m:r>
                              </m:sup>
                            </m:sSubSup>
                          </m:e>
                        </m:d>
                        <m:r>
                          <a:rPr lang="en-US" altLang="zh-CN" sz="1400" b="0" i="1" smtClean="0">
                            <a:latin typeface="Cambria Math" panose="02040503050406030204" pitchFamily="18" charset="0"/>
                          </a:rPr>
                          <m:t>−</m:t>
                        </m:r>
                        <m:sSup>
                          <m:sSupPr>
                            <m:ctrlPr>
                              <a:rPr lang="en-US" altLang="zh-CN" sz="1400" b="1" i="1">
                                <a:latin typeface="Cambria Math" panose="02040503050406030204" pitchFamily="18" charset="0"/>
                              </a:rPr>
                            </m:ctrlPr>
                          </m:sSupPr>
                          <m:e>
                            <m:r>
                              <a:rPr lang="en-US" altLang="zh-CN" sz="1400" b="1" i="1">
                                <a:latin typeface="Cambria Math" panose="02040503050406030204" pitchFamily="18" charset="0"/>
                              </a:rPr>
                              <m:t>𝝁</m:t>
                            </m:r>
                          </m:e>
                          <m:sup>
                            <m:d>
                              <m:dPr>
                                <m:ctrlPr>
                                  <a:rPr lang="en-US" altLang="zh-CN" sz="1400" b="1" i="1">
                                    <a:latin typeface="Cambria Math" panose="02040503050406030204" pitchFamily="18" charset="0"/>
                                  </a:rPr>
                                </m:ctrlPr>
                              </m:dPr>
                              <m:e>
                                <m:r>
                                  <a:rPr lang="en-US" altLang="zh-CN" sz="1400" b="1" i="1">
                                    <a:latin typeface="Cambria Math" panose="02040503050406030204" pitchFamily="18" charset="0"/>
                                  </a:rPr>
                                  <m:t>𝒕</m:t>
                                </m:r>
                                <m:r>
                                  <a:rPr lang="en-US" altLang="zh-CN" sz="1400" b="1" i="1">
                                    <a:latin typeface="Cambria Math" panose="02040503050406030204" pitchFamily="18" charset="0"/>
                                  </a:rPr>
                                  <m:t>+</m:t>
                                </m:r>
                                <m:f>
                                  <m:fPr>
                                    <m:ctrlPr>
                                      <a:rPr lang="en-US" altLang="zh-CN" sz="1400" b="1" i="1">
                                        <a:latin typeface="Cambria Math" panose="02040503050406030204" pitchFamily="18" charset="0"/>
                                      </a:rPr>
                                    </m:ctrlPr>
                                  </m:fPr>
                                  <m:num>
                                    <m:r>
                                      <a:rPr lang="en-US" altLang="zh-CN" sz="1400" b="1" i="1">
                                        <a:latin typeface="Cambria Math" panose="02040503050406030204" pitchFamily="18" charset="0"/>
                                      </a:rPr>
                                      <m:t>𝟏</m:t>
                                    </m:r>
                                  </m:num>
                                  <m:den>
                                    <m:r>
                                      <a:rPr lang="en-US" altLang="zh-CN" sz="1400" b="1" i="1">
                                        <a:latin typeface="Cambria Math" panose="02040503050406030204" pitchFamily="18" charset="0"/>
                                      </a:rPr>
                                      <m:t>𝟐</m:t>
                                    </m:r>
                                  </m:den>
                                </m:f>
                              </m:e>
                            </m:d>
                          </m:sup>
                        </m:sSup>
                        <m:r>
                          <a:rPr lang="en-US" altLang="zh-CN" sz="1400" b="1" i="1">
                            <a:latin typeface="Cambria Math" panose="02040503050406030204" pitchFamily="18" charset="0"/>
                          </a:rPr>
                          <m:t>𝝀</m:t>
                        </m:r>
                        <m:r>
                          <a:rPr lang="en-US" altLang="zh-CN" sz="1400" i="1">
                            <a:latin typeface="Cambria Math" panose="02040503050406030204" pitchFamily="18" charset="0"/>
                          </a:rPr>
                          <m:t>𝑠𝑔𝑛</m:t>
                        </m:r>
                        <m:d>
                          <m:dPr>
                            <m:ctrlPr>
                              <a:rPr lang="en-US" altLang="zh-CN" sz="1400" i="1">
                                <a:latin typeface="Cambria Math" panose="02040503050406030204" pitchFamily="18" charset="0"/>
                              </a:rPr>
                            </m:ctrlPr>
                          </m:dPr>
                          <m:e>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𝑤</m:t>
                                </m:r>
                              </m:e>
                              <m:sub>
                                <m:r>
                                  <a:rPr lang="en-US" altLang="zh-CN" sz="1400" i="1">
                                    <a:latin typeface="Cambria Math" panose="02040503050406030204" pitchFamily="18" charset="0"/>
                                  </a:rPr>
                                  <m:t>𝑖</m:t>
                                </m:r>
                              </m:sub>
                              <m:sup>
                                <m:r>
                                  <a:rPr lang="en-US" altLang="zh-CN" sz="1400" i="1">
                                    <a:latin typeface="Cambria Math" panose="02040503050406030204" pitchFamily="18" charset="0"/>
                                  </a:rPr>
                                  <m:t>𝑡</m:t>
                                </m:r>
                              </m:sup>
                            </m:sSubSup>
                            <m:r>
                              <a:rPr lang="en-US" altLang="zh-CN" sz="1400" i="1">
                                <a:latin typeface="Cambria Math" panose="02040503050406030204" pitchFamily="18" charset="0"/>
                              </a:rPr>
                              <m:t>−</m:t>
                            </m:r>
                            <m:sSup>
                              <m:sSupPr>
                                <m:ctrlPr>
                                  <a:rPr lang="en-US" altLang="zh-CN" sz="1400" b="1" i="1">
                                    <a:latin typeface="Cambria Math" panose="02040503050406030204" pitchFamily="18" charset="0"/>
                                  </a:rPr>
                                </m:ctrlPr>
                              </m:sSupPr>
                              <m:e>
                                <m:r>
                                  <a:rPr lang="en-US" altLang="zh-CN" sz="1400" b="1" i="1">
                                    <a:latin typeface="Cambria Math" panose="02040503050406030204" pitchFamily="18" charset="0"/>
                                  </a:rPr>
                                  <m:t>𝝁</m:t>
                                </m:r>
                              </m:e>
                              <m:sup>
                                <m:r>
                                  <a:rPr lang="en-US" altLang="zh-CN" sz="1400" b="1" i="1">
                                    <a:latin typeface="Cambria Math" panose="02040503050406030204" pitchFamily="18" charset="0"/>
                                  </a:rPr>
                                  <m:t>𝒕</m:t>
                                </m:r>
                              </m:sup>
                            </m:sSup>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𝑔</m:t>
                                </m:r>
                              </m:e>
                              <m:sub>
                                <m:r>
                                  <a:rPr lang="en-US" altLang="zh-CN" sz="1400" i="1">
                                    <a:latin typeface="Cambria Math" panose="02040503050406030204" pitchFamily="18" charset="0"/>
                                  </a:rPr>
                                  <m:t>𝑖</m:t>
                                </m:r>
                              </m:sub>
                              <m:sup>
                                <m:r>
                                  <a:rPr lang="en-US" altLang="zh-CN" sz="1400" i="1">
                                    <a:latin typeface="Cambria Math" panose="02040503050406030204" pitchFamily="18" charset="0"/>
                                  </a:rPr>
                                  <m:t>𝑡</m:t>
                                </m:r>
                              </m:sup>
                            </m:sSubSup>
                          </m:e>
                        </m:d>
                        <m:r>
                          <a:rPr lang="en-US" altLang="zh-CN" sz="1400" b="0" i="0" smtClean="0">
                            <a:latin typeface="Cambria Math" panose="02040503050406030204" pitchFamily="18" charset="0"/>
                          </a:rPr>
                          <m:t>         </m:t>
                        </m:r>
                      </m:oMath>
                    </a14:m>
                    <a:r>
                      <a:rPr lang="en-US" altLang="zh-CN" sz="1400"/>
                      <a:t>otherwise</a:t>
                    </a:r>
                    <a:endParaRPr lang="zh-CN" altLang="en-US" sz="1400"/>
                  </a:p>
                </p:txBody>
              </p:sp>
            </mc:Choice>
            <mc:Fallback xmlns="">
              <p:sp>
                <p:nvSpPr>
                  <p:cNvPr id="26" name="矩形 25"/>
                  <p:cNvSpPr>
                    <a:spLocks noRot="1" noChangeAspect="1" noMove="1" noResize="1" noEditPoints="1" noAdjustHandles="1" noChangeArrowheads="1" noChangeShapeType="1" noTextEdit="1"/>
                  </p:cNvSpPr>
                  <p:nvPr/>
                </p:nvSpPr>
                <p:spPr>
                  <a:xfrm>
                    <a:off x="2150735" y="2370645"/>
                    <a:ext cx="4952029" cy="416717"/>
                  </a:xfrm>
                  <a:prstGeom prst="rect">
                    <a:avLst/>
                  </a:prstGeom>
                  <a:blipFill>
                    <a:blip r:embed="rId6"/>
                    <a:stretch>
                      <a:fillRect b="-8824"/>
                    </a:stretch>
                  </a:blipFill>
                </p:spPr>
                <p:txBody>
                  <a:bodyPr/>
                  <a:lstStyle/>
                  <a:p>
                    <a:r>
                      <a:rPr lang="zh-CN" altLang="en-US">
                        <a:noFill/>
                      </a:rPr>
                      <a:t> </a:t>
                    </a:r>
                  </a:p>
                </p:txBody>
              </p:sp>
            </mc:Fallback>
          </mc:AlternateContent>
          <p:sp>
            <p:nvSpPr>
              <p:cNvPr id="27" name="文本框 26"/>
              <p:cNvSpPr txBox="1"/>
              <p:nvPr/>
            </p:nvSpPr>
            <p:spPr>
              <a:xfrm>
                <a:off x="1716777" y="1771699"/>
                <a:ext cx="452095" cy="1015663"/>
              </a:xfrm>
              <a:prstGeom prst="rect">
                <a:avLst/>
              </a:prstGeom>
              <a:noFill/>
            </p:spPr>
            <p:txBody>
              <a:bodyPr wrap="square" rtlCol="0">
                <a:spAutoFit/>
              </a:bodyPr>
              <a:lstStyle/>
              <a:p>
                <a:r>
                  <a:rPr lang="en-US" altLang="zh-CN" sz="6000">
                    <a:latin typeface="+mj-ea"/>
                    <a:ea typeface="+mj-ea"/>
                  </a:rPr>
                  <a:t>{</a:t>
                </a:r>
                <a:endParaRPr lang="zh-CN" altLang="en-US" sz="6000">
                  <a:latin typeface="+mj-ea"/>
                  <a:ea typeface="+mj-ea"/>
                </a:endParaRPr>
              </a:p>
            </p:txBody>
          </p:sp>
        </p:grpSp>
        <p:grpSp>
          <p:nvGrpSpPr>
            <p:cNvPr id="46" name="组合 45"/>
            <p:cNvGrpSpPr/>
            <p:nvPr/>
          </p:nvGrpSpPr>
          <p:grpSpPr>
            <a:xfrm>
              <a:off x="1191134" y="4540734"/>
              <a:ext cx="5814376" cy="1095439"/>
              <a:chOff x="1191134" y="4540734"/>
              <a:chExt cx="5814376" cy="1095439"/>
            </a:xfrm>
          </p:grpSpPr>
          <mc:AlternateContent xmlns:mc="http://schemas.openxmlformats.org/markup-compatibility/2006" xmlns:a14="http://schemas.microsoft.com/office/drawing/2010/main">
            <mc:Choice Requires="a14">
              <p:sp>
                <p:nvSpPr>
                  <p:cNvPr id="30" name="矩形 29"/>
                  <p:cNvSpPr/>
                  <p:nvPr/>
                </p:nvSpPr>
                <p:spPr>
                  <a:xfrm>
                    <a:off x="1191134" y="4895597"/>
                    <a:ext cx="785280" cy="366511"/>
                  </a:xfrm>
                  <a:prstGeom prst="rect">
                    <a:avLst/>
                  </a:prstGeom>
                  <a:ln>
                    <a:noFill/>
                  </a:ln>
                </p:spPr>
                <p:txBody>
                  <a:bodyPr wrap="none">
                    <a:spAutoFit/>
                  </a:bodyPr>
                  <a:lstStyle/>
                  <a:p>
                    <a14:m>
                      <m:oMath xmlns:m="http://schemas.openxmlformats.org/officeDocument/2006/math">
                        <m:sSubSup>
                          <m:sSubSupPr>
                            <m:ctrlPr>
                              <a:rPr lang="en-US" altLang="zh-CN" sz="1400" i="1">
                                <a:latin typeface="Cambria Math" panose="02040503050406030204" pitchFamily="18" charset="0"/>
                              </a:rPr>
                            </m:ctrlPr>
                          </m:sSubSupPr>
                          <m:e>
                            <m:r>
                              <a:rPr lang="en-US" altLang="zh-CN" sz="1400" i="1">
                                <a:latin typeface="Cambria Math" panose="02040503050406030204" pitchFamily="18" charset="0"/>
                              </a:rPr>
                              <m:t>𝑤</m:t>
                            </m:r>
                          </m:e>
                          <m:sub>
                            <m:r>
                              <a:rPr lang="en-US" altLang="zh-CN" sz="1400" i="1">
                                <a:latin typeface="Cambria Math" panose="02040503050406030204" pitchFamily="18" charset="0"/>
                              </a:rPr>
                              <m:t>𝑖</m:t>
                            </m:r>
                          </m:sub>
                          <m:sup>
                            <m:r>
                              <a:rPr lang="en-US" altLang="zh-CN" sz="1400" i="1">
                                <a:latin typeface="Cambria Math" panose="02040503050406030204" pitchFamily="18" charset="0"/>
                              </a:rPr>
                              <m:t>(</m:t>
                            </m:r>
                            <m:r>
                              <a:rPr lang="en-US" altLang="zh-CN" sz="1400" i="1">
                                <a:latin typeface="Cambria Math" panose="02040503050406030204" pitchFamily="18" charset="0"/>
                              </a:rPr>
                              <m:t>𝑡</m:t>
                            </m:r>
                            <m:r>
                              <a:rPr lang="en-US" altLang="zh-CN" sz="1400" i="1">
                                <a:latin typeface="Cambria Math" panose="02040503050406030204" pitchFamily="18" charset="0"/>
                              </a:rPr>
                              <m:t>+1)</m:t>
                            </m:r>
                          </m:sup>
                        </m:sSubSup>
                      </m:oMath>
                    </a14:m>
                    <a:r>
                      <a:rPr lang="en-US" altLang="zh-CN" sz="1400"/>
                      <a:t>=</a:t>
                    </a:r>
                    <a:endParaRPr lang="zh-CN" altLang="en-US" sz="1400"/>
                  </a:p>
                </p:txBody>
              </p:sp>
            </mc:Choice>
            <mc:Fallback xmlns="">
              <p:sp>
                <p:nvSpPr>
                  <p:cNvPr id="30" name="矩形 29"/>
                  <p:cNvSpPr>
                    <a:spLocks noRot="1" noChangeAspect="1" noMove="1" noResize="1" noEditPoints="1" noAdjustHandles="1" noChangeArrowheads="1" noChangeShapeType="1" noTextEdit="1"/>
                  </p:cNvSpPr>
                  <p:nvPr/>
                </p:nvSpPr>
                <p:spPr>
                  <a:xfrm>
                    <a:off x="1191134" y="4895597"/>
                    <a:ext cx="785280" cy="366511"/>
                  </a:xfrm>
                  <a:prstGeom prst="rect">
                    <a:avLst/>
                  </a:prstGeom>
                  <a:blipFill>
                    <a:blip r:embed="rId4"/>
                    <a:stretch>
                      <a:fillRect r="-1550" b="-11667"/>
                    </a:stretch>
                  </a:blipFill>
                  <a:ln>
                    <a:noFill/>
                  </a:ln>
                </p:spPr>
                <p:txBody>
                  <a:bodyPr/>
                  <a:lstStyle/>
                  <a:p>
                    <a:r>
                      <a:rPr lang="zh-CN" altLang="en-US">
                        <a:noFill/>
                      </a:rPr>
                      <a:t> </a:t>
                    </a:r>
                  </a:p>
                </p:txBody>
              </p:sp>
            </mc:Fallback>
          </mc:AlternateContent>
          <p:grpSp>
            <p:nvGrpSpPr>
              <p:cNvPr id="45" name="组合 44"/>
              <p:cNvGrpSpPr/>
              <p:nvPr/>
            </p:nvGrpSpPr>
            <p:grpSpPr>
              <a:xfrm>
                <a:off x="1703586" y="4540734"/>
                <a:ext cx="5301924" cy="1095439"/>
                <a:chOff x="1703586" y="4540734"/>
                <a:chExt cx="5301924" cy="1095439"/>
              </a:xfrm>
            </p:grpSpPr>
            <mc:AlternateContent xmlns:mc="http://schemas.openxmlformats.org/markup-compatibility/2006" xmlns:a14="http://schemas.microsoft.com/office/drawing/2010/main">
              <mc:Choice Requires="a14">
                <p:sp>
                  <p:nvSpPr>
                    <p:cNvPr id="31" name="矩形 30"/>
                    <p:cNvSpPr/>
                    <p:nvPr/>
                  </p:nvSpPr>
                  <p:spPr>
                    <a:xfrm>
                      <a:off x="2136273" y="4624206"/>
                      <a:ext cx="4666037" cy="335476"/>
                    </a:xfrm>
                    <a:prstGeom prst="rect">
                      <a:avLst/>
                    </a:prstGeom>
                    <a:ln>
                      <a:noFill/>
                    </a:ln>
                  </p:spPr>
                  <p:txBody>
                    <a:bodyPr wrap="square">
                      <a:spAutoFit/>
                    </a:bodyPr>
                    <a:lstStyle/>
                    <a:p>
                      <a:r>
                        <a:rPr lang="en-US" altLang="zh-CN" sz="1400"/>
                        <a:t>0			            if </a:t>
                      </a:r>
                      <a14:m>
                        <m:oMath xmlns:m="http://schemas.openxmlformats.org/officeDocument/2006/math">
                          <m:d>
                            <m:dPr>
                              <m:begChr m:val="|"/>
                              <m:endChr m:val="|"/>
                              <m:ctrlPr>
                                <a:rPr lang="en-US" altLang="zh-CN" sz="1400" i="1">
                                  <a:latin typeface="Cambria Math" panose="02040503050406030204" pitchFamily="18" charset="0"/>
                                </a:rPr>
                              </m:ctrlPr>
                            </m:dPr>
                            <m:e>
                              <m:sSup>
                                <m:sSupPr>
                                  <m:ctrlPr>
                                    <a:rPr lang="en-US" altLang="zh-CN" sz="1400" i="1" smtClean="0">
                                      <a:solidFill>
                                        <a:srgbClr val="FF0000"/>
                                      </a:solidFill>
                                      <a:latin typeface="Cambria Math" panose="02040503050406030204" pitchFamily="18" charset="0"/>
                                    </a:rPr>
                                  </m:ctrlPr>
                                </m:sSupPr>
                                <m:e>
                                  <m:acc>
                                    <m:accPr>
                                      <m:chr m:val="̅"/>
                                      <m:ctrlPr>
                                        <a:rPr lang="en-US" altLang="zh-CN" sz="1400" i="1">
                                          <a:solidFill>
                                            <a:srgbClr val="FF0000"/>
                                          </a:solidFill>
                                          <a:latin typeface="Cambria Math" panose="02040503050406030204" pitchFamily="18" charset="0"/>
                                        </a:rPr>
                                      </m:ctrlPr>
                                    </m:accPr>
                                    <m:e>
                                      <m:sSub>
                                        <m:sSubPr>
                                          <m:ctrlPr>
                                            <a:rPr lang="en-US" altLang="zh-CN" sz="1400" i="1">
                                              <a:solidFill>
                                                <a:srgbClr val="FF0000"/>
                                              </a:solidFill>
                                              <a:latin typeface="Cambria Math" panose="02040503050406030204" pitchFamily="18" charset="0"/>
                                            </a:rPr>
                                          </m:ctrlPr>
                                        </m:sSubPr>
                                        <m:e>
                                          <m:r>
                                            <a:rPr lang="en-US" altLang="zh-CN" sz="1400" i="1">
                                              <a:solidFill>
                                                <a:srgbClr val="FF0000"/>
                                              </a:solidFill>
                                              <a:latin typeface="Cambria Math" panose="02040503050406030204" pitchFamily="18" charset="0"/>
                                            </a:rPr>
                                            <m:t>𝑔</m:t>
                                          </m:r>
                                        </m:e>
                                        <m:sub>
                                          <m:r>
                                            <a:rPr lang="en-US" altLang="zh-CN" sz="1400" i="1">
                                              <a:solidFill>
                                                <a:srgbClr val="FF0000"/>
                                              </a:solidFill>
                                              <a:latin typeface="Cambria Math" panose="02040503050406030204" pitchFamily="18" charset="0"/>
                                            </a:rPr>
                                            <m:t>𝑖</m:t>
                                          </m:r>
                                        </m:sub>
                                      </m:sSub>
                                    </m:e>
                                  </m:acc>
                                </m:e>
                                <m:sup>
                                  <m:r>
                                    <a:rPr lang="en-US" altLang="zh-CN" sz="1400" i="1">
                                      <a:solidFill>
                                        <a:srgbClr val="FF0000"/>
                                      </a:solidFill>
                                      <a:latin typeface="Cambria Math" panose="02040503050406030204" pitchFamily="18" charset="0"/>
                                    </a:rPr>
                                    <m:t>𝑡</m:t>
                                  </m:r>
                                </m:sup>
                              </m:sSup>
                            </m:e>
                          </m:d>
                          <m:r>
                            <a:rPr lang="en-US" altLang="zh-CN" sz="1400" b="1" i="1" smtClean="0">
                              <a:latin typeface="Cambria Math" panose="02040503050406030204" pitchFamily="18" charset="0"/>
                            </a:rPr>
                            <m:t>&lt;</m:t>
                          </m:r>
                          <m:r>
                            <a:rPr lang="en-US" altLang="zh-CN" sz="1400" b="1" i="1" smtClean="0">
                              <a:solidFill>
                                <a:srgbClr val="FFFF00"/>
                              </a:solidFill>
                              <a:latin typeface="Cambria Math" panose="02040503050406030204" pitchFamily="18" charset="0"/>
                            </a:rPr>
                            <m:t>𝝀</m:t>
                          </m:r>
                        </m:oMath>
                      </a14:m>
                      <a:endParaRPr lang="zh-CN" altLang="en-US" sz="1400">
                        <a:solidFill>
                          <a:srgbClr val="FFFF00"/>
                        </a:solidFill>
                      </a:endParaRPr>
                    </a:p>
                  </p:txBody>
                </p:sp>
              </mc:Choice>
              <mc:Fallback xmlns="">
                <p:sp>
                  <p:nvSpPr>
                    <p:cNvPr id="31" name="矩形 30"/>
                    <p:cNvSpPr>
                      <a:spLocks noRot="1" noChangeAspect="1" noMove="1" noResize="1" noEditPoints="1" noAdjustHandles="1" noChangeArrowheads="1" noChangeShapeType="1" noTextEdit="1"/>
                    </p:cNvSpPr>
                    <p:nvPr/>
                  </p:nvSpPr>
                  <p:spPr>
                    <a:xfrm>
                      <a:off x="2136273" y="4624206"/>
                      <a:ext cx="4666037" cy="335476"/>
                    </a:xfrm>
                    <a:prstGeom prst="rect">
                      <a:avLst/>
                    </a:prstGeom>
                    <a:blipFill>
                      <a:blip r:embed="rId7"/>
                      <a:stretch>
                        <a:fillRect l="-392" t="-1818" b="-1090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2136273" y="5176880"/>
                      <a:ext cx="4869237" cy="459293"/>
                    </a:xfrm>
                    <a:prstGeom prst="rect">
                      <a:avLst/>
                    </a:prstGeom>
                    <a:ln>
                      <a:noFill/>
                    </a:ln>
                  </p:spPr>
                  <p:txBody>
                    <a:bodyPr wrap="square">
                      <a:spAutoFit/>
                    </a:bodyPr>
                    <a:lstStyle/>
                    <a:p>
                      <a:r>
                        <a:rPr lang="en-US" altLang="zh-CN" sz="1400" b="0"/>
                        <a:t>-</a:t>
                      </a:r>
                      <a14:m>
                        <m:oMath xmlns:m="http://schemas.openxmlformats.org/officeDocument/2006/math">
                          <m:r>
                            <a:rPr lang="en-US" altLang="zh-CN" sz="1400" b="0" i="0" smtClean="0">
                              <a:latin typeface="Cambria Math" panose="02040503050406030204" pitchFamily="18" charset="0"/>
                            </a:rPr>
                            <m:t> </m:t>
                          </m:r>
                          <m:f>
                            <m:fPr>
                              <m:ctrlPr>
                                <a:rPr lang="en-US" altLang="zh-CN" sz="1400" b="1" i="1">
                                  <a:latin typeface="Cambria Math" panose="02040503050406030204" pitchFamily="18" charset="0"/>
                                </a:rPr>
                              </m:ctrlPr>
                            </m:fPr>
                            <m:num>
                              <m:rad>
                                <m:radPr>
                                  <m:degHide m:val="on"/>
                                  <m:ctrlPr>
                                    <a:rPr lang="en-US" altLang="zh-CN" sz="1400" i="1">
                                      <a:latin typeface="Cambria Math" panose="02040503050406030204" pitchFamily="18" charset="0"/>
                                    </a:rPr>
                                  </m:ctrlPr>
                                </m:radPr>
                                <m:deg/>
                                <m:e>
                                  <m:r>
                                    <a:rPr lang="en-US" altLang="zh-CN" sz="1400" i="1">
                                      <a:latin typeface="Cambria Math" panose="02040503050406030204" pitchFamily="18" charset="0"/>
                                    </a:rPr>
                                    <m:t>𝑡</m:t>
                                  </m:r>
                                </m:e>
                              </m:rad>
                            </m:num>
                            <m:den>
                              <m:r>
                                <a:rPr lang="en-US" altLang="zh-CN" sz="1400" b="1" i="1" smtClean="0">
                                  <a:latin typeface="Cambria Math" panose="02040503050406030204" pitchFamily="18" charset="0"/>
                                </a:rPr>
                                <m:t>𝜸</m:t>
                              </m:r>
                            </m:den>
                          </m:f>
                          <m:d>
                            <m:dPr>
                              <m:ctrlPr>
                                <a:rPr lang="en-US" altLang="zh-CN" sz="1400" b="1" i="1" smtClean="0">
                                  <a:latin typeface="Cambria Math" panose="02040503050406030204" pitchFamily="18" charset="0"/>
                                </a:rPr>
                              </m:ctrlPr>
                            </m:dPr>
                            <m:e>
                              <m:sSup>
                                <m:sSupPr>
                                  <m:ctrlPr>
                                    <a:rPr lang="en-US" altLang="zh-CN" sz="1400" i="1">
                                      <a:latin typeface="Cambria Math" panose="02040503050406030204" pitchFamily="18" charset="0"/>
                                    </a:rPr>
                                  </m:ctrlPr>
                                </m:sSupPr>
                                <m:e>
                                  <m:acc>
                                    <m:accPr>
                                      <m:chr m:val="̅"/>
                                      <m:ctrlPr>
                                        <a:rPr lang="en-US" altLang="zh-CN"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𝑔</m:t>
                                          </m:r>
                                        </m:e>
                                        <m:sub>
                                          <m:r>
                                            <a:rPr lang="en-US" altLang="zh-CN" sz="1400" i="1">
                                              <a:latin typeface="Cambria Math" panose="02040503050406030204" pitchFamily="18" charset="0"/>
                                            </a:rPr>
                                            <m:t>𝑖</m:t>
                                          </m:r>
                                        </m:sub>
                                      </m:sSub>
                                    </m:e>
                                  </m:acc>
                                </m:e>
                                <m:sup>
                                  <m:r>
                                    <a:rPr lang="en-US" altLang="zh-CN" sz="1400" i="1">
                                      <a:latin typeface="Cambria Math" panose="02040503050406030204" pitchFamily="18" charset="0"/>
                                    </a:rPr>
                                    <m:t>𝑡</m:t>
                                  </m:r>
                                </m:sup>
                              </m:sSup>
                              <m:r>
                                <a:rPr lang="en-US" altLang="zh-CN" sz="1400" b="0" i="1" smtClean="0">
                                  <a:latin typeface="Cambria Math" panose="02040503050406030204" pitchFamily="18" charset="0"/>
                                </a:rPr>
                                <m:t>−</m:t>
                              </m:r>
                              <m:r>
                                <a:rPr lang="en-US" altLang="zh-CN" sz="1400" b="1" i="1">
                                  <a:latin typeface="Cambria Math" panose="02040503050406030204" pitchFamily="18" charset="0"/>
                                </a:rPr>
                                <m:t>𝝀</m:t>
                              </m:r>
                              <m:r>
                                <a:rPr lang="en-US" altLang="zh-CN" sz="1400" i="1">
                                  <a:latin typeface="Cambria Math" panose="02040503050406030204" pitchFamily="18" charset="0"/>
                                </a:rPr>
                                <m:t>𝑠𝑔𝑛</m:t>
                              </m:r>
                              <m:d>
                                <m:dPr>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acc>
                                        <m:accPr>
                                          <m:chr m:val="̅"/>
                                          <m:ctrlPr>
                                            <a:rPr lang="en-US" altLang="zh-CN" sz="1400" i="1">
                                              <a:latin typeface="Cambria Math" panose="02040503050406030204" pitchFamily="18" charset="0"/>
                                            </a:rPr>
                                          </m:ctrlPr>
                                        </m:acc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𝑔</m:t>
                                              </m:r>
                                            </m:e>
                                            <m:sub>
                                              <m:r>
                                                <a:rPr lang="en-US" altLang="zh-CN" sz="1400" i="1">
                                                  <a:latin typeface="Cambria Math" panose="02040503050406030204" pitchFamily="18" charset="0"/>
                                                </a:rPr>
                                                <m:t>𝑖</m:t>
                                              </m:r>
                                            </m:sub>
                                          </m:sSub>
                                        </m:e>
                                      </m:acc>
                                    </m:e>
                                    <m:sup>
                                      <m:r>
                                        <a:rPr lang="en-US" altLang="zh-CN" sz="1400" i="1">
                                          <a:latin typeface="Cambria Math" panose="02040503050406030204" pitchFamily="18" charset="0"/>
                                        </a:rPr>
                                        <m:t>𝑡</m:t>
                                      </m:r>
                                    </m:sup>
                                  </m:sSup>
                                </m:e>
                              </m:d>
                            </m:e>
                          </m:d>
                          <m:r>
                            <a:rPr lang="en-US" altLang="zh-CN" sz="1400" b="0" i="0" smtClean="0">
                              <a:latin typeface="Cambria Math" panose="02040503050406030204" pitchFamily="18" charset="0"/>
                            </a:rPr>
                            <m:t>         </m:t>
                          </m:r>
                        </m:oMath>
                      </a14:m>
                      <a:r>
                        <a:rPr lang="en-US" altLang="zh-CN" sz="1400"/>
                        <a:t>                          otherwise</a:t>
                      </a:r>
                      <a:r>
                        <a:rPr lang="zh-CN" altLang="en-US" sz="1400"/>
                        <a:t> </a:t>
                      </a:r>
                    </a:p>
                  </p:txBody>
                </p:sp>
              </mc:Choice>
              <mc:Fallback xmlns="">
                <p:sp>
                  <p:nvSpPr>
                    <p:cNvPr id="32" name="矩形 31"/>
                    <p:cNvSpPr>
                      <a:spLocks noRot="1" noChangeAspect="1" noMove="1" noResize="1" noEditPoints="1" noAdjustHandles="1" noChangeArrowheads="1" noChangeShapeType="1" noTextEdit="1"/>
                    </p:cNvSpPr>
                    <p:nvPr/>
                  </p:nvSpPr>
                  <p:spPr>
                    <a:xfrm>
                      <a:off x="2136273" y="5176880"/>
                      <a:ext cx="4869237" cy="459293"/>
                    </a:xfrm>
                    <a:prstGeom prst="rect">
                      <a:avLst/>
                    </a:prstGeom>
                    <a:blipFill>
                      <a:blip r:embed="rId8"/>
                      <a:stretch>
                        <a:fillRect l="-375"/>
                      </a:stretch>
                    </a:blipFill>
                    <a:ln>
                      <a:noFill/>
                    </a:ln>
                  </p:spPr>
                  <p:txBody>
                    <a:bodyPr/>
                    <a:lstStyle/>
                    <a:p>
                      <a:r>
                        <a:rPr lang="zh-CN" altLang="en-US">
                          <a:noFill/>
                        </a:rPr>
                        <a:t> </a:t>
                      </a:r>
                    </a:p>
                  </p:txBody>
                </p:sp>
              </mc:Fallback>
            </mc:AlternateContent>
            <p:sp>
              <p:nvSpPr>
                <p:cNvPr id="33" name="文本框 32"/>
                <p:cNvSpPr txBox="1"/>
                <p:nvPr/>
              </p:nvSpPr>
              <p:spPr>
                <a:xfrm>
                  <a:off x="1703586" y="4540734"/>
                  <a:ext cx="515469" cy="1015663"/>
                </a:xfrm>
                <a:prstGeom prst="rect">
                  <a:avLst/>
                </a:prstGeom>
                <a:noFill/>
                <a:ln>
                  <a:noFill/>
                </a:ln>
              </p:spPr>
              <p:txBody>
                <a:bodyPr wrap="square" rtlCol="0">
                  <a:spAutoFit/>
                </a:bodyPr>
                <a:lstStyle/>
                <a:p>
                  <a:r>
                    <a:rPr lang="en-US" altLang="zh-CN" sz="6000">
                      <a:latin typeface="+mj-ea"/>
                      <a:ea typeface="+mj-ea"/>
                    </a:rPr>
                    <a:t>{</a:t>
                  </a:r>
                  <a:endParaRPr lang="zh-CN" altLang="en-US" sz="6000">
                    <a:latin typeface="+mj-ea"/>
                    <a:ea typeface="+mj-ea"/>
                  </a:endParaRPr>
                </a:p>
              </p:txBody>
            </p:sp>
          </p:grpSp>
        </p:grpSp>
        <p:sp>
          <p:nvSpPr>
            <p:cNvPr id="4" name="矩形 3"/>
            <p:cNvSpPr/>
            <p:nvPr/>
          </p:nvSpPr>
          <p:spPr>
            <a:xfrm>
              <a:off x="256936" y="2047691"/>
              <a:ext cx="873957" cy="338554"/>
            </a:xfrm>
            <a:prstGeom prst="rect">
              <a:avLst/>
            </a:prstGeom>
          </p:spPr>
          <p:txBody>
            <a:bodyPr wrap="none">
              <a:spAutoFit/>
            </a:bodyPr>
            <a:lstStyle/>
            <a:p>
              <a:r>
                <a:rPr lang="en-US" altLang="zh-CN" sz="1600">
                  <a:latin typeface="微软雅黑" panose="020B0503020204020204" pitchFamily="34" charset="-122"/>
                  <a:ea typeface="微软雅黑" panose="020B0503020204020204" pitchFamily="34" charset="-122"/>
                </a:rPr>
                <a:t>FOBOS</a:t>
              </a:r>
              <a:endParaRPr lang="zh-CN" altLang="en-US" sz="1600"/>
            </a:p>
          </p:txBody>
        </p:sp>
        <p:sp>
          <p:nvSpPr>
            <p:cNvPr id="5" name="矩形 4"/>
            <p:cNvSpPr/>
            <p:nvPr/>
          </p:nvSpPr>
          <p:spPr>
            <a:xfrm>
              <a:off x="405322" y="4362221"/>
              <a:ext cx="617092" cy="338554"/>
            </a:xfrm>
            <a:prstGeom prst="rect">
              <a:avLst/>
            </a:prstGeom>
          </p:spPr>
          <p:txBody>
            <a:bodyPr wrap="none">
              <a:spAutoFit/>
            </a:bodyPr>
            <a:lstStyle/>
            <a:p>
              <a:r>
                <a:rPr lang="en-US" altLang="zh-CN" sz="1600">
                  <a:latin typeface="微软雅黑" panose="020B0503020204020204" pitchFamily="34" charset="-122"/>
                  <a:ea typeface="微软雅黑" panose="020B0503020204020204" pitchFamily="34" charset="-122"/>
                </a:rPr>
                <a:t>RDA</a:t>
              </a:r>
              <a:endParaRPr lang="zh-CN" altLang="en-US" sz="160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4" name="文本框 43"/>
                <p:cNvSpPr txBox="1"/>
                <p:nvPr/>
              </p:nvSpPr>
              <p:spPr>
                <a:xfrm>
                  <a:off x="1328874" y="1482367"/>
                  <a:ext cx="4748653" cy="43165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sz="1400" b="1" i="1" smtClean="0">
                                <a:solidFill>
                                  <a:schemeClr val="tx1"/>
                                </a:solidFill>
                                <a:latin typeface="Cambria Math" panose="02040503050406030204" pitchFamily="18" charset="0"/>
                              </a:rPr>
                            </m:ctrlPr>
                          </m:sSupPr>
                          <m:e>
                            <m:r>
                              <a:rPr lang="en-US" altLang="zh-CN" sz="1400" b="1" i="1" smtClean="0">
                                <a:solidFill>
                                  <a:schemeClr val="tx1"/>
                                </a:solidFill>
                                <a:latin typeface="Cambria Math" panose="02040503050406030204" pitchFamily="18" charset="0"/>
                              </a:rPr>
                              <m:t>𝑾</m:t>
                            </m:r>
                          </m:e>
                          <m:sup>
                            <m:r>
                              <a:rPr lang="en-US" altLang="zh-CN" sz="1400" b="1" i="1" smtClean="0">
                                <a:solidFill>
                                  <a:schemeClr val="tx1"/>
                                </a:solidFill>
                                <a:latin typeface="Cambria Math" panose="02040503050406030204" pitchFamily="18" charset="0"/>
                              </a:rPr>
                              <m:t>(</m:t>
                            </m:r>
                            <m:r>
                              <a:rPr lang="en-US" altLang="zh-CN" sz="1400" b="1" i="1" smtClean="0">
                                <a:solidFill>
                                  <a:schemeClr val="tx1"/>
                                </a:solidFill>
                                <a:latin typeface="Cambria Math" panose="02040503050406030204" pitchFamily="18" charset="0"/>
                              </a:rPr>
                              <m:t>𝒕</m:t>
                            </m:r>
                            <m:r>
                              <a:rPr lang="en-US" altLang="zh-CN" sz="1400" b="1" i="1" smtClean="0">
                                <a:solidFill>
                                  <a:schemeClr val="tx1"/>
                                </a:solidFill>
                                <a:latin typeface="Cambria Math" panose="02040503050406030204" pitchFamily="18" charset="0"/>
                              </a:rPr>
                              <m:t>+</m:t>
                            </m:r>
                            <m:r>
                              <a:rPr lang="en-US" altLang="zh-CN" sz="1400" b="1" i="1" smtClean="0">
                                <a:solidFill>
                                  <a:schemeClr val="tx1"/>
                                </a:solidFill>
                                <a:latin typeface="Cambria Math" panose="02040503050406030204" pitchFamily="18" charset="0"/>
                              </a:rPr>
                              <m:t>𝟏</m:t>
                            </m:r>
                            <m:r>
                              <a:rPr lang="en-US" altLang="zh-CN" sz="1400" b="1" i="1" smtClean="0">
                                <a:solidFill>
                                  <a:schemeClr val="tx1"/>
                                </a:solidFill>
                                <a:latin typeface="Cambria Math" panose="02040503050406030204" pitchFamily="18" charset="0"/>
                              </a:rPr>
                              <m:t>)</m:t>
                            </m:r>
                          </m:sup>
                        </m:sSup>
                        <m:r>
                          <a:rPr lang="en-US" altLang="zh-CN" sz="1400" b="0" i="1" smtClean="0">
                            <a:solidFill>
                              <a:schemeClr val="tx1"/>
                            </a:solidFill>
                            <a:latin typeface="Cambria Math" panose="02040503050406030204" pitchFamily="18" charset="0"/>
                          </a:rPr>
                          <m:t>=</m:t>
                        </m:r>
                        <m:func>
                          <m:funcPr>
                            <m:ctrlPr>
                              <a:rPr lang="en-US" altLang="zh-CN" sz="1400" b="0" i="1" smtClean="0">
                                <a:solidFill>
                                  <a:schemeClr val="tx1"/>
                                </a:solidFill>
                                <a:latin typeface="Cambria Math" panose="02040503050406030204" pitchFamily="18" charset="0"/>
                              </a:rPr>
                            </m:ctrlPr>
                          </m:funcPr>
                          <m:fName>
                            <m:limLow>
                              <m:limLowPr>
                                <m:ctrlPr>
                                  <a:rPr lang="en-US" altLang="zh-CN" sz="1400" b="1" i="1" smtClean="0">
                                    <a:solidFill>
                                      <a:schemeClr val="tx1"/>
                                    </a:solidFill>
                                    <a:latin typeface="Cambria Math" panose="02040503050406030204" pitchFamily="18" charset="0"/>
                                  </a:rPr>
                                </m:ctrlPr>
                              </m:limLowPr>
                              <m:e>
                                <m:r>
                                  <a:rPr lang="en-US" altLang="zh-CN" sz="1400" b="1" i="0" smtClean="0">
                                    <a:solidFill>
                                      <a:schemeClr val="tx1"/>
                                    </a:solidFill>
                                    <a:latin typeface="Cambria Math" panose="02040503050406030204" pitchFamily="18" charset="0"/>
                                  </a:rPr>
                                  <m:t>𝐚𝐫𝐠𝐦𝐢𝐧</m:t>
                                </m:r>
                              </m:e>
                              <m:lim>
                                <m:r>
                                  <a:rPr lang="en-US" altLang="zh-CN" sz="1400" b="1" i="1" smtClean="0">
                                    <a:solidFill>
                                      <a:schemeClr val="tx1"/>
                                    </a:solidFill>
                                    <a:latin typeface="Cambria Math" panose="02040503050406030204" pitchFamily="18" charset="0"/>
                                  </a:rPr>
                                  <m:t>𝑾</m:t>
                                </m:r>
                              </m:lim>
                            </m:limLow>
                          </m:fName>
                          <m:e>
                            <m:d>
                              <m:dPr>
                                <m:begChr m:val="{"/>
                                <m:endChr m:val="}"/>
                                <m:ctrlPr>
                                  <a:rPr lang="en-US" altLang="zh-CN" sz="1400" b="0" i="1" smtClean="0">
                                    <a:solidFill>
                                      <a:schemeClr val="tx1"/>
                                    </a:solidFill>
                                    <a:latin typeface="Cambria Math" panose="02040503050406030204" pitchFamily="18" charset="0"/>
                                  </a:rPr>
                                </m:ctrlPr>
                              </m:dPr>
                              <m:e>
                                <m:r>
                                  <a:rPr lang="en-US" altLang="zh-CN" sz="1400" b="1" i="1" smtClean="0">
                                    <a:solidFill>
                                      <a:schemeClr val="tx1"/>
                                    </a:solidFill>
                                    <a:latin typeface="Cambria Math" panose="02040503050406030204" pitchFamily="18" charset="0"/>
                                  </a:rPr>
                                  <m:t> </m:t>
                                </m:r>
                                <m:f>
                                  <m:fPr>
                                    <m:ctrlPr>
                                      <a:rPr lang="en-US" altLang="zh-CN" sz="1400" b="1" i="1" smtClean="0">
                                        <a:solidFill>
                                          <a:schemeClr val="tx1"/>
                                        </a:solidFill>
                                        <a:latin typeface="Cambria Math" panose="02040503050406030204" pitchFamily="18" charset="0"/>
                                      </a:rPr>
                                    </m:ctrlPr>
                                  </m:fPr>
                                  <m:num>
                                    <m:r>
                                      <a:rPr lang="en-US" altLang="zh-CN" sz="1400" b="1" i="1" smtClean="0">
                                        <a:solidFill>
                                          <a:schemeClr val="tx1"/>
                                        </a:solidFill>
                                        <a:latin typeface="Cambria Math" panose="02040503050406030204" pitchFamily="18" charset="0"/>
                                      </a:rPr>
                                      <m:t>𝟏</m:t>
                                    </m:r>
                                  </m:num>
                                  <m:den>
                                    <m:r>
                                      <a:rPr lang="en-US" altLang="zh-CN" sz="1400" b="1" i="1" smtClean="0">
                                        <a:solidFill>
                                          <a:schemeClr val="tx1"/>
                                        </a:solidFill>
                                        <a:latin typeface="Cambria Math" panose="02040503050406030204" pitchFamily="18" charset="0"/>
                                      </a:rPr>
                                      <m:t>𝟐</m:t>
                                    </m:r>
                                  </m:den>
                                </m:f>
                                <m:sSubSup>
                                  <m:sSubSupPr>
                                    <m:ctrlPr>
                                      <a:rPr lang="en-US" altLang="zh-CN" sz="1400" b="1" i="1" smtClean="0">
                                        <a:solidFill>
                                          <a:schemeClr val="tx1"/>
                                        </a:solidFill>
                                        <a:latin typeface="Cambria Math" panose="02040503050406030204" pitchFamily="18" charset="0"/>
                                      </a:rPr>
                                    </m:ctrlPr>
                                  </m:sSubSupPr>
                                  <m:e>
                                    <m:d>
                                      <m:dPr>
                                        <m:begChr m:val="‖"/>
                                        <m:endChr m:val="‖"/>
                                        <m:ctrlPr>
                                          <a:rPr lang="en-US" altLang="zh-CN" sz="1400" b="1" i="1" smtClean="0">
                                            <a:solidFill>
                                              <a:schemeClr val="tx1"/>
                                            </a:solidFill>
                                            <a:latin typeface="Cambria Math" panose="02040503050406030204" pitchFamily="18" charset="0"/>
                                          </a:rPr>
                                        </m:ctrlPr>
                                      </m:dPr>
                                      <m:e>
                                        <m:r>
                                          <a:rPr lang="en-US" altLang="zh-CN" sz="1400" b="1" i="1" smtClean="0">
                                            <a:solidFill>
                                              <a:schemeClr val="tx1"/>
                                            </a:solidFill>
                                            <a:latin typeface="Cambria Math" panose="02040503050406030204" pitchFamily="18" charset="0"/>
                                          </a:rPr>
                                          <m:t>𝑾</m:t>
                                        </m:r>
                                        <m:r>
                                          <a:rPr lang="en-US" altLang="zh-CN" sz="1400" b="1" i="1">
                                            <a:solidFill>
                                              <a:schemeClr val="tx1"/>
                                            </a:solidFill>
                                            <a:latin typeface="Cambria Math" panose="02040503050406030204" pitchFamily="18" charset="0"/>
                                          </a:rPr>
                                          <m:t>−</m:t>
                                        </m:r>
                                        <m:sSup>
                                          <m:sSupPr>
                                            <m:ctrlPr>
                                              <a:rPr lang="en-US" altLang="zh-CN" sz="1400" b="1" i="1">
                                                <a:latin typeface="Cambria Math" panose="02040503050406030204" pitchFamily="18" charset="0"/>
                                              </a:rPr>
                                            </m:ctrlPr>
                                          </m:sSupPr>
                                          <m:e>
                                            <m:r>
                                              <a:rPr lang="en-US" altLang="zh-CN" sz="1400" b="1" i="1">
                                                <a:latin typeface="Cambria Math" panose="02040503050406030204" pitchFamily="18" charset="0"/>
                                              </a:rPr>
                                              <m:t>𝑾</m:t>
                                            </m:r>
                                          </m:e>
                                          <m:sup>
                                            <m:r>
                                              <a:rPr lang="en-US" altLang="zh-CN" sz="1400" b="1" i="1">
                                                <a:latin typeface="Cambria Math" panose="02040503050406030204" pitchFamily="18" charset="0"/>
                                              </a:rPr>
                                              <m:t>𝒕</m:t>
                                            </m:r>
                                          </m:sup>
                                        </m:sSup>
                                        <m:r>
                                          <a:rPr lang="en-US" altLang="zh-CN" sz="1400" b="1" i="1" smtClean="0">
                                            <a:latin typeface="Cambria Math" panose="02040503050406030204" pitchFamily="18" charset="0"/>
                                          </a:rPr>
                                          <m:t>+</m:t>
                                        </m:r>
                                        <m:sSup>
                                          <m:sSupPr>
                                            <m:ctrlPr>
                                              <a:rPr lang="en-US" altLang="zh-CN" sz="1400" b="1" i="1">
                                                <a:latin typeface="Cambria Math" panose="02040503050406030204" pitchFamily="18" charset="0"/>
                                              </a:rPr>
                                            </m:ctrlPr>
                                          </m:sSupPr>
                                          <m:e>
                                            <m:r>
                                              <a:rPr lang="en-US" altLang="zh-CN" sz="1400" b="1" i="1">
                                                <a:latin typeface="Cambria Math" panose="02040503050406030204" pitchFamily="18" charset="0"/>
                                              </a:rPr>
                                              <m:t>𝝁</m:t>
                                            </m:r>
                                          </m:e>
                                          <m:sup>
                                            <m:r>
                                              <a:rPr lang="en-US" altLang="zh-CN" sz="1400" b="1" i="1">
                                                <a:latin typeface="Cambria Math" panose="02040503050406030204" pitchFamily="18" charset="0"/>
                                              </a:rPr>
                                              <m:t>𝒕</m:t>
                                            </m:r>
                                          </m:sup>
                                        </m:sSup>
                                        <m:r>
                                          <a:rPr lang="en-US" altLang="zh-CN" sz="1400" b="1" i="1">
                                            <a:latin typeface="Cambria Math" panose="02040503050406030204" pitchFamily="18" charset="0"/>
                                          </a:rPr>
                                          <m:t>.</m:t>
                                        </m:r>
                                        <m:sSup>
                                          <m:sSupPr>
                                            <m:ctrlPr>
                                              <a:rPr lang="en-US" altLang="zh-CN" sz="1400" b="1" i="1">
                                                <a:latin typeface="Cambria Math" panose="02040503050406030204" pitchFamily="18" charset="0"/>
                                              </a:rPr>
                                            </m:ctrlPr>
                                          </m:sSupPr>
                                          <m:e>
                                            <m:r>
                                              <a:rPr lang="en-US" altLang="zh-CN" sz="1400" b="1" i="1">
                                                <a:latin typeface="Cambria Math" panose="02040503050406030204" pitchFamily="18" charset="0"/>
                                              </a:rPr>
                                              <m:t>𝑮</m:t>
                                            </m:r>
                                          </m:e>
                                          <m:sup>
                                            <m:r>
                                              <a:rPr lang="en-US" altLang="zh-CN" sz="1400" b="1" i="1">
                                                <a:latin typeface="Cambria Math" panose="02040503050406030204" pitchFamily="18" charset="0"/>
                                              </a:rPr>
                                              <m:t>𝒕</m:t>
                                            </m:r>
                                          </m:sup>
                                        </m:sSup>
                                      </m:e>
                                    </m:d>
                                  </m:e>
                                  <m:sub>
                                    <m:r>
                                      <a:rPr lang="en-US" altLang="zh-CN" sz="1400" b="1" i="1" smtClean="0">
                                        <a:solidFill>
                                          <a:schemeClr val="tx1"/>
                                        </a:solidFill>
                                        <a:latin typeface="Cambria Math" panose="02040503050406030204" pitchFamily="18" charset="0"/>
                                      </a:rPr>
                                      <m:t>𝟐</m:t>
                                    </m:r>
                                  </m:sub>
                                  <m:sup>
                                    <m:r>
                                      <a:rPr lang="en-US" altLang="zh-CN" sz="1400" b="1" i="1" smtClean="0">
                                        <a:solidFill>
                                          <a:schemeClr val="tx1"/>
                                        </a:solidFill>
                                        <a:latin typeface="Cambria Math" panose="02040503050406030204" pitchFamily="18" charset="0"/>
                                      </a:rPr>
                                      <m:t>𝟐</m:t>
                                    </m:r>
                                  </m:sup>
                                </m:sSubSup>
                                <m:r>
                                  <a:rPr lang="en-US" altLang="zh-CN" sz="1400" b="0" i="1" smtClean="0">
                                    <a:solidFill>
                                      <a:schemeClr val="tx1"/>
                                    </a:solidFill>
                                    <a:latin typeface="Cambria Math" panose="02040503050406030204" pitchFamily="18" charset="0"/>
                                  </a:rPr>
                                  <m:t>+</m:t>
                                </m:r>
                                <m:sSup>
                                  <m:sSupPr>
                                    <m:ctrlPr>
                                      <a:rPr lang="en-US" altLang="zh-CN" sz="1400" b="1" i="1">
                                        <a:solidFill>
                                          <a:schemeClr val="tx1"/>
                                        </a:solidFill>
                                        <a:latin typeface="Cambria Math" panose="02040503050406030204" pitchFamily="18" charset="0"/>
                                      </a:rPr>
                                    </m:ctrlPr>
                                  </m:sSupPr>
                                  <m:e>
                                    <m:r>
                                      <a:rPr lang="en-US" altLang="zh-CN" sz="1400" b="1" i="1" smtClean="0">
                                        <a:solidFill>
                                          <a:schemeClr val="tx1"/>
                                        </a:solidFill>
                                        <a:latin typeface="Cambria Math" panose="02040503050406030204" pitchFamily="18" charset="0"/>
                                      </a:rPr>
                                      <m:t>𝝁</m:t>
                                    </m:r>
                                  </m:e>
                                  <m:sup>
                                    <m:d>
                                      <m:dPr>
                                        <m:ctrlPr>
                                          <a:rPr lang="en-US" altLang="zh-CN" sz="1400" b="1" i="1" smtClean="0">
                                            <a:solidFill>
                                              <a:schemeClr val="tx1"/>
                                            </a:solidFill>
                                            <a:latin typeface="Cambria Math" panose="02040503050406030204" pitchFamily="18" charset="0"/>
                                          </a:rPr>
                                        </m:ctrlPr>
                                      </m:dPr>
                                      <m:e>
                                        <m:r>
                                          <a:rPr lang="en-US" altLang="zh-CN" sz="1400" b="1" i="1" smtClean="0">
                                            <a:solidFill>
                                              <a:schemeClr val="tx1"/>
                                            </a:solidFill>
                                            <a:latin typeface="Cambria Math" panose="02040503050406030204" pitchFamily="18" charset="0"/>
                                          </a:rPr>
                                          <m:t>𝒕</m:t>
                                        </m:r>
                                        <m:r>
                                          <a:rPr lang="en-US" altLang="zh-CN" sz="1400" b="1" i="1" smtClean="0">
                                            <a:solidFill>
                                              <a:schemeClr val="tx1"/>
                                            </a:solidFill>
                                            <a:latin typeface="Cambria Math" panose="02040503050406030204" pitchFamily="18" charset="0"/>
                                          </a:rPr>
                                          <m:t>+</m:t>
                                        </m:r>
                                        <m:f>
                                          <m:fPr>
                                            <m:ctrlPr>
                                              <a:rPr lang="en-US" altLang="zh-CN" sz="1400" b="1" i="1">
                                                <a:latin typeface="Cambria Math" panose="02040503050406030204" pitchFamily="18" charset="0"/>
                                              </a:rPr>
                                            </m:ctrlPr>
                                          </m:fPr>
                                          <m:num>
                                            <m:r>
                                              <a:rPr lang="en-US" altLang="zh-CN" sz="1400" b="1" i="1">
                                                <a:latin typeface="Cambria Math" panose="02040503050406030204" pitchFamily="18" charset="0"/>
                                              </a:rPr>
                                              <m:t>𝟏</m:t>
                                            </m:r>
                                          </m:num>
                                          <m:den>
                                            <m:r>
                                              <a:rPr lang="en-US" altLang="zh-CN" sz="1400" b="1" i="1">
                                                <a:latin typeface="Cambria Math" panose="02040503050406030204" pitchFamily="18" charset="0"/>
                                              </a:rPr>
                                              <m:t>𝟐</m:t>
                                            </m:r>
                                          </m:den>
                                        </m:f>
                                      </m:e>
                                    </m:d>
                                  </m:sup>
                                </m:sSup>
                                <m:r>
                                  <a:rPr lang="en-US" altLang="zh-CN" sz="1400" b="1" i="1" smtClean="0">
                                    <a:solidFill>
                                      <a:schemeClr val="tx1"/>
                                    </a:solidFill>
                                    <a:latin typeface="Cambria Math" panose="02040503050406030204" pitchFamily="18" charset="0"/>
                                  </a:rPr>
                                  <m:t>𝝀</m:t>
                                </m:r>
                                <m:sSub>
                                  <m:sSubPr>
                                    <m:ctrlPr>
                                      <a:rPr lang="en-US" altLang="zh-CN" sz="1400" b="1" i="1" smtClean="0">
                                        <a:solidFill>
                                          <a:schemeClr val="tx1"/>
                                        </a:solidFill>
                                        <a:latin typeface="Cambria Math" panose="02040503050406030204" pitchFamily="18" charset="0"/>
                                      </a:rPr>
                                    </m:ctrlPr>
                                  </m:sSubPr>
                                  <m:e>
                                    <m:d>
                                      <m:dPr>
                                        <m:begChr m:val="‖"/>
                                        <m:endChr m:val="‖"/>
                                        <m:ctrlPr>
                                          <a:rPr lang="en-US" altLang="zh-CN" sz="1400" b="1" i="1">
                                            <a:solidFill>
                                              <a:schemeClr val="tx1"/>
                                            </a:solidFill>
                                            <a:latin typeface="Cambria Math" panose="02040503050406030204" pitchFamily="18" charset="0"/>
                                          </a:rPr>
                                        </m:ctrlPr>
                                      </m:dPr>
                                      <m:e>
                                        <m:r>
                                          <a:rPr lang="en-US" altLang="zh-CN" sz="1400" b="1" i="1">
                                            <a:solidFill>
                                              <a:schemeClr val="tx1"/>
                                            </a:solidFill>
                                            <a:latin typeface="Cambria Math" panose="02040503050406030204" pitchFamily="18" charset="0"/>
                                          </a:rPr>
                                          <m:t>𝑾</m:t>
                                        </m:r>
                                      </m:e>
                                    </m:d>
                                  </m:e>
                                  <m:sub>
                                    <m:r>
                                      <a:rPr lang="en-US" altLang="zh-CN" sz="1400" b="1" i="1">
                                        <a:solidFill>
                                          <a:schemeClr val="tx1"/>
                                        </a:solidFill>
                                        <a:latin typeface="Cambria Math" panose="02040503050406030204" pitchFamily="18" charset="0"/>
                                      </a:rPr>
                                      <m:t>𝟏</m:t>
                                    </m:r>
                                  </m:sub>
                                </m:sSub>
                              </m:e>
                            </m:d>
                          </m:e>
                        </m:func>
                        <m:r>
                          <a:rPr lang="en-US" altLang="zh-CN" sz="1400" b="0" i="1" smtClean="0">
                            <a:solidFill>
                              <a:schemeClr val="tx1"/>
                            </a:solidFill>
                            <a:latin typeface="Cambria Math" panose="02040503050406030204" pitchFamily="18" charset="0"/>
                          </a:rPr>
                          <m:t> </m:t>
                        </m:r>
                      </m:oMath>
                    </m:oMathPara>
                  </a14:m>
                  <a:endParaRPr lang="zh-CN" altLang="en-US" sz="1400">
                    <a:solidFill>
                      <a:schemeClr val="tx1"/>
                    </a:solidFill>
                  </a:endParaRPr>
                </a:p>
              </p:txBody>
            </p:sp>
          </mc:Choice>
          <mc:Fallback xmlns="">
            <p:sp>
              <p:nvSpPr>
                <p:cNvPr id="44" name="文本框 43"/>
                <p:cNvSpPr txBox="1">
                  <a:spLocks noRot="1" noChangeAspect="1" noMove="1" noResize="1" noEditPoints="1" noAdjustHandles="1" noChangeArrowheads="1" noChangeShapeType="1" noTextEdit="1"/>
                </p:cNvSpPr>
                <p:nvPr/>
              </p:nvSpPr>
              <p:spPr>
                <a:xfrm>
                  <a:off x="1328874" y="1482367"/>
                  <a:ext cx="4748653" cy="431657"/>
                </a:xfrm>
                <a:prstGeom prst="rect">
                  <a:avLst/>
                </a:prstGeom>
                <a:blipFill>
                  <a:blip r:embed="rId9"/>
                  <a:stretch>
                    <a:fillRect l="-1284" b="-9859"/>
                  </a:stretch>
                </a:blipFill>
              </p:spPr>
              <p:txBody>
                <a:bodyPr/>
                <a:lstStyle/>
                <a:p>
                  <a:r>
                    <a:rPr lang="zh-CN" altLang="en-US">
                      <a:noFill/>
                    </a:rPr>
                    <a:t> </a:t>
                  </a:r>
                </a:p>
              </p:txBody>
            </p:sp>
          </mc:Fallback>
        </mc:AlternateContent>
        <p:sp>
          <p:nvSpPr>
            <p:cNvPr id="28" name="矩形 27"/>
            <p:cNvSpPr/>
            <p:nvPr/>
          </p:nvSpPr>
          <p:spPr>
            <a:xfrm>
              <a:off x="1174174" y="1195099"/>
              <a:ext cx="6528953" cy="2183126"/>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sz="1400"/>
            </a:p>
          </p:txBody>
        </p:sp>
        <p:grpSp>
          <p:nvGrpSpPr>
            <p:cNvPr id="54" name="组合 53"/>
            <p:cNvGrpSpPr/>
            <p:nvPr/>
          </p:nvGrpSpPr>
          <p:grpSpPr>
            <a:xfrm>
              <a:off x="1141575" y="3669327"/>
              <a:ext cx="6528953" cy="2037061"/>
              <a:chOff x="1141575" y="3669327"/>
              <a:chExt cx="6528953" cy="2037061"/>
            </a:xfrm>
          </p:grpSpPr>
          <p:sp>
            <p:nvSpPr>
              <p:cNvPr id="34" name="矩形 33"/>
              <p:cNvSpPr/>
              <p:nvPr/>
            </p:nvSpPr>
            <p:spPr>
              <a:xfrm>
                <a:off x="1141575" y="3669327"/>
                <a:ext cx="6528953" cy="203706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endParaRPr lang="zh-CN" altLang="en-US" sz="1400"/>
              </a:p>
            </p:txBody>
          </p:sp>
          <mc:AlternateContent xmlns:mc="http://schemas.openxmlformats.org/markup-compatibility/2006" xmlns:a14="http://schemas.microsoft.com/office/drawing/2010/main">
            <mc:Choice Requires="a14">
              <p:sp>
                <p:nvSpPr>
                  <p:cNvPr id="48" name="文本框 47"/>
                  <p:cNvSpPr txBox="1"/>
                  <p:nvPr/>
                </p:nvSpPr>
                <p:spPr>
                  <a:xfrm>
                    <a:off x="1328874" y="3695611"/>
                    <a:ext cx="4501926" cy="68781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sz="1400" b="1" i="1" smtClean="0">
                                  <a:solidFill>
                                    <a:schemeClr val="tx1"/>
                                  </a:solidFill>
                                  <a:latin typeface="Cambria Math" panose="02040503050406030204" pitchFamily="18" charset="0"/>
                                </a:rPr>
                              </m:ctrlPr>
                            </m:sSupPr>
                            <m:e>
                              <m:r>
                                <a:rPr lang="en-US" altLang="zh-CN" sz="1400" b="1" i="1" smtClean="0">
                                  <a:solidFill>
                                    <a:schemeClr val="tx1"/>
                                  </a:solidFill>
                                  <a:latin typeface="Cambria Math" panose="02040503050406030204" pitchFamily="18" charset="0"/>
                                </a:rPr>
                                <m:t>𝑾</m:t>
                              </m:r>
                            </m:e>
                            <m:sup>
                              <m:r>
                                <a:rPr lang="en-US" altLang="zh-CN" sz="1400" b="1" i="1" smtClean="0">
                                  <a:solidFill>
                                    <a:schemeClr val="tx1"/>
                                  </a:solidFill>
                                  <a:latin typeface="Cambria Math" panose="02040503050406030204" pitchFamily="18" charset="0"/>
                                </a:rPr>
                                <m:t>(</m:t>
                              </m:r>
                              <m:r>
                                <a:rPr lang="en-US" altLang="zh-CN" sz="1400" b="1" i="1" smtClean="0">
                                  <a:solidFill>
                                    <a:schemeClr val="tx1"/>
                                  </a:solidFill>
                                  <a:latin typeface="Cambria Math" panose="02040503050406030204" pitchFamily="18" charset="0"/>
                                </a:rPr>
                                <m:t>𝒕</m:t>
                              </m:r>
                              <m:r>
                                <a:rPr lang="en-US" altLang="zh-CN" sz="1400" b="1" i="1" smtClean="0">
                                  <a:solidFill>
                                    <a:schemeClr val="tx1"/>
                                  </a:solidFill>
                                  <a:latin typeface="Cambria Math" panose="02040503050406030204" pitchFamily="18" charset="0"/>
                                </a:rPr>
                                <m:t>+</m:t>
                              </m:r>
                              <m:r>
                                <a:rPr lang="en-US" altLang="zh-CN" sz="1400" b="1" i="1" smtClean="0">
                                  <a:solidFill>
                                    <a:schemeClr val="tx1"/>
                                  </a:solidFill>
                                  <a:latin typeface="Cambria Math" panose="02040503050406030204" pitchFamily="18" charset="0"/>
                                </a:rPr>
                                <m:t>𝟏</m:t>
                              </m:r>
                              <m:r>
                                <a:rPr lang="en-US" altLang="zh-CN" sz="1400" b="1" i="1" smtClean="0">
                                  <a:solidFill>
                                    <a:schemeClr val="tx1"/>
                                  </a:solidFill>
                                  <a:latin typeface="Cambria Math" panose="02040503050406030204" pitchFamily="18" charset="0"/>
                                </a:rPr>
                                <m:t>)</m:t>
                              </m:r>
                            </m:sup>
                          </m:sSup>
                          <m:r>
                            <a:rPr lang="en-US" altLang="zh-CN" sz="1400" b="0" i="1" smtClean="0">
                              <a:solidFill>
                                <a:schemeClr val="tx1"/>
                              </a:solidFill>
                              <a:latin typeface="Cambria Math" panose="02040503050406030204" pitchFamily="18" charset="0"/>
                            </a:rPr>
                            <m:t>=</m:t>
                          </m:r>
                          <m:func>
                            <m:funcPr>
                              <m:ctrlPr>
                                <a:rPr lang="en-US" altLang="zh-CN" sz="1400" b="0" i="1" smtClean="0">
                                  <a:solidFill>
                                    <a:schemeClr val="tx1"/>
                                  </a:solidFill>
                                  <a:latin typeface="Cambria Math" panose="02040503050406030204" pitchFamily="18" charset="0"/>
                                </a:rPr>
                              </m:ctrlPr>
                            </m:funcPr>
                            <m:fName>
                              <m:limLow>
                                <m:limLowPr>
                                  <m:ctrlPr>
                                    <a:rPr lang="en-US" altLang="zh-CN" sz="1400" b="1" i="1" smtClean="0">
                                      <a:solidFill>
                                        <a:schemeClr val="tx1"/>
                                      </a:solidFill>
                                      <a:latin typeface="Cambria Math" panose="02040503050406030204" pitchFamily="18" charset="0"/>
                                    </a:rPr>
                                  </m:ctrlPr>
                                </m:limLowPr>
                                <m:e>
                                  <m:r>
                                    <a:rPr lang="en-US" altLang="zh-CN" sz="1400" b="1" i="0" smtClean="0">
                                      <a:solidFill>
                                        <a:schemeClr val="tx1"/>
                                      </a:solidFill>
                                      <a:latin typeface="Cambria Math" panose="02040503050406030204" pitchFamily="18" charset="0"/>
                                    </a:rPr>
                                    <m:t>𝐚𝐫𝐠𝐦𝐢𝐧</m:t>
                                  </m:r>
                                </m:e>
                                <m:lim>
                                  <m:r>
                                    <a:rPr lang="en-US" altLang="zh-CN" sz="1400" b="1" i="1" smtClean="0">
                                      <a:solidFill>
                                        <a:schemeClr val="tx1"/>
                                      </a:solidFill>
                                      <a:latin typeface="Cambria Math" panose="02040503050406030204" pitchFamily="18" charset="0"/>
                                    </a:rPr>
                                    <m:t>𝑾</m:t>
                                  </m:r>
                                </m:lim>
                              </m:limLow>
                            </m:fName>
                            <m:e>
                              <m:d>
                                <m:dPr>
                                  <m:begChr m:val="{"/>
                                  <m:endChr m:val="}"/>
                                  <m:ctrlPr>
                                    <a:rPr lang="en-US" altLang="zh-CN" sz="1400" b="0" i="1" smtClean="0">
                                      <a:solidFill>
                                        <a:schemeClr val="tx1"/>
                                      </a:solidFill>
                                      <a:latin typeface="Cambria Math" panose="02040503050406030204" pitchFamily="18" charset="0"/>
                                    </a:rPr>
                                  </m:ctrlPr>
                                </m:dPr>
                                <m:e>
                                  <m:f>
                                    <m:fPr>
                                      <m:ctrlPr>
                                        <a:rPr lang="en-US" altLang="zh-CN" sz="1400" b="1" i="1" smtClean="0">
                                          <a:solidFill>
                                            <a:schemeClr val="tx1"/>
                                          </a:solidFill>
                                          <a:latin typeface="Cambria Math" panose="02040503050406030204" pitchFamily="18" charset="0"/>
                                        </a:rPr>
                                      </m:ctrlPr>
                                    </m:fPr>
                                    <m:num>
                                      <m:r>
                                        <a:rPr lang="en-US" altLang="zh-CN" sz="1400" b="1" i="1" smtClean="0">
                                          <a:solidFill>
                                            <a:schemeClr val="tx1"/>
                                          </a:solidFill>
                                          <a:latin typeface="Cambria Math" panose="02040503050406030204" pitchFamily="18" charset="0"/>
                                        </a:rPr>
                                        <m:t>𝟏</m:t>
                                      </m:r>
                                    </m:num>
                                    <m:den>
                                      <m:r>
                                        <a:rPr lang="en-US" altLang="zh-CN" sz="1400" b="1" i="1" smtClean="0">
                                          <a:solidFill>
                                            <a:schemeClr val="tx1"/>
                                          </a:solidFill>
                                          <a:latin typeface="Cambria Math" panose="02040503050406030204" pitchFamily="18" charset="0"/>
                                        </a:rPr>
                                        <m:t>𝒕</m:t>
                                      </m:r>
                                    </m:den>
                                  </m:f>
                                  <m:nary>
                                    <m:naryPr>
                                      <m:chr m:val="∑"/>
                                      <m:ctrlPr>
                                        <a:rPr lang="en-US" altLang="zh-CN" sz="1400" b="1" i="1" smtClean="0">
                                          <a:solidFill>
                                            <a:schemeClr val="tx1"/>
                                          </a:solidFill>
                                          <a:latin typeface="Cambria Math" panose="02040503050406030204" pitchFamily="18" charset="0"/>
                                        </a:rPr>
                                      </m:ctrlPr>
                                    </m:naryPr>
                                    <m:sub>
                                      <m:r>
                                        <m:rPr>
                                          <m:brk m:alnAt="23"/>
                                        </m:rPr>
                                        <a:rPr lang="en-US" altLang="zh-CN" sz="1400" b="1" i="1" smtClean="0">
                                          <a:solidFill>
                                            <a:schemeClr val="tx1"/>
                                          </a:solidFill>
                                          <a:latin typeface="Cambria Math" panose="02040503050406030204" pitchFamily="18" charset="0"/>
                                        </a:rPr>
                                        <m:t>𝒓</m:t>
                                      </m:r>
                                      <m:r>
                                        <a:rPr lang="en-US" altLang="zh-CN" sz="1400" b="1" i="1" smtClean="0">
                                          <a:solidFill>
                                            <a:schemeClr val="tx1"/>
                                          </a:solidFill>
                                          <a:latin typeface="Cambria Math" panose="02040503050406030204" pitchFamily="18" charset="0"/>
                                        </a:rPr>
                                        <m:t>=</m:t>
                                      </m:r>
                                      <m:r>
                                        <a:rPr lang="en-US" altLang="zh-CN" sz="1400" b="1" i="1" smtClean="0">
                                          <a:solidFill>
                                            <a:schemeClr val="tx1"/>
                                          </a:solidFill>
                                          <a:latin typeface="Cambria Math" panose="02040503050406030204" pitchFamily="18" charset="0"/>
                                        </a:rPr>
                                        <m:t>𝟏</m:t>
                                      </m:r>
                                    </m:sub>
                                    <m:sup>
                                      <m:r>
                                        <a:rPr lang="en-US" altLang="zh-CN" sz="1400" b="1" i="1" smtClean="0">
                                          <a:solidFill>
                                            <a:schemeClr val="tx1"/>
                                          </a:solidFill>
                                          <a:latin typeface="Cambria Math" panose="02040503050406030204" pitchFamily="18" charset="0"/>
                                        </a:rPr>
                                        <m:t>𝒕</m:t>
                                      </m:r>
                                    </m:sup>
                                    <m:e>
                                      <m:d>
                                        <m:dPr>
                                          <m:begChr m:val="〈"/>
                                          <m:endChr m:val="〉"/>
                                          <m:ctrlPr>
                                            <a:rPr lang="en-US" altLang="zh-CN" sz="1400" b="1" i="1">
                                              <a:solidFill>
                                                <a:schemeClr val="tx1"/>
                                              </a:solidFill>
                                              <a:latin typeface="Cambria Math" panose="02040503050406030204" pitchFamily="18" charset="0"/>
                                            </a:rPr>
                                          </m:ctrlPr>
                                        </m:dPr>
                                        <m:e>
                                          <m:sSup>
                                            <m:sSupPr>
                                              <m:ctrlPr>
                                                <a:rPr lang="en-US" altLang="zh-CN" sz="1400" b="1" i="1">
                                                  <a:solidFill>
                                                    <a:schemeClr val="tx1"/>
                                                  </a:solidFill>
                                                  <a:latin typeface="Cambria Math" panose="02040503050406030204" pitchFamily="18" charset="0"/>
                                                </a:rPr>
                                              </m:ctrlPr>
                                            </m:sSupPr>
                                            <m:e>
                                              <m:r>
                                                <a:rPr lang="en-US" altLang="zh-CN" sz="1400" b="1" i="1">
                                                  <a:solidFill>
                                                    <a:schemeClr val="tx1"/>
                                                  </a:solidFill>
                                                  <a:latin typeface="Cambria Math" panose="02040503050406030204" pitchFamily="18" charset="0"/>
                                                </a:rPr>
                                                <m:t>𝑮</m:t>
                                              </m:r>
                                            </m:e>
                                            <m:sup>
                                              <m:r>
                                                <a:rPr lang="en-US" altLang="zh-CN" sz="1400" b="1" i="1" smtClean="0">
                                                  <a:solidFill>
                                                    <a:schemeClr val="tx1"/>
                                                  </a:solidFill>
                                                  <a:latin typeface="Cambria Math" panose="02040503050406030204" pitchFamily="18" charset="0"/>
                                                </a:rPr>
                                                <m:t>𝒓</m:t>
                                              </m:r>
                                            </m:sup>
                                          </m:sSup>
                                          <m:r>
                                            <a:rPr lang="en-US" altLang="zh-CN" sz="1400" b="1" i="1" smtClean="0">
                                              <a:solidFill>
                                                <a:schemeClr val="tx1"/>
                                              </a:solidFill>
                                              <a:latin typeface="Cambria Math" panose="02040503050406030204" pitchFamily="18" charset="0"/>
                                            </a:rPr>
                                            <m:t>, </m:t>
                                          </m:r>
                                          <m:r>
                                            <a:rPr lang="en-US" altLang="zh-CN" sz="1400" b="1" i="1" smtClean="0">
                                              <a:solidFill>
                                                <a:schemeClr val="tx1"/>
                                              </a:solidFill>
                                              <a:latin typeface="Cambria Math" panose="02040503050406030204" pitchFamily="18" charset="0"/>
                                            </a:rPr>
                                            <m:t>𝑾</m:t>
                                          </m:r>
                                        </m:e>
                                      </m:d>
                                      <m:r>
                                        <a:rPr lang="en-US" altLang="zh-CN" sz="1400" b="1" i="1" smtClean="0">
                                          <a:solidFill>
                                            <a:schemeClr val="tx1"/>
                                          </a:solidFill>
                                          <a:latin typeface="Cambria Math" panose="02040503050406030204" pitchFamily="18" charset="0"/>
                                        </a:rPr>
                                        <m:t>+</m:t>
                                      </m:r>
                                      <m:r>
                                        <a:rPr lang="en-US" altLang="zh-CN" sz="1400" b="1" i="1">
                                          <a:solidFill>
                                            <a:schemeClr val="tx1"/>
                                          </a:solidFill>
                                          <a:latin typeface="Cambria Math" panose="02040503050406030204" pitchFamily="18" charset="0"/>
                                        </a:rPr>
                                        <m:t>𝝀</m:t>
                                      </m:r>
                                      <m:sSub>
                                        <m:sSubPr>
                                          <m:ctrlPr>
                                            <a:rPr lang="en-US" altLang="zh-CN" sz="1400" b="1" i="1">
                                              <a:solidFill>
                                                <a:schemeClr val="tx1"/>
                                              </a:solidFill>
                                              <a:latin typeface="Cambria Math" panose="02040503050406030204" pitchFamily="18" charset="0"/>
                                            </a:rPr>
                                          </m:ctrlPr>
                                        </m:sSubPr>
                                        <m:e>
                                          <m:d>
                                            <m:dPr>
                                              <m:begChr m:val="‖"/>
                                              <m:endChr m:val="‖"/>
                                              <m:ctrlPr>
                                                <a:rPr lang="en-US" altLang="zh-CN" sz="1400" b="1" i="1">
                                                  <a:solidFill>
                                                    <a:schemeClr val="tx1"/>
                                                  </a:solidFill>
                                                  <a:latin typeface="Cambria Math" panose="02040503050406030204" pitchFamily="18" charset="0"/>
                                                </a:rPr>
                                              </m:ctrlPr>
                                            </m:dPr>
                                            <m:e>
                                              <m:r>
                                                <a:rPr lang="en-US" altLang="zh-CN" sz="1400" b="1" i="1">
                                                  <a:solidFill>
                                                    <a:schemeClr val="tx1"/>
                                                  </a:solidFill>
                                                  <a:latin typeface="Cambria Math" panose="02040503050406030204" pitchFamily="18" charset="0"/>
                                                </a:rPr>
                                                <m:t>𝑾</m:t>
                                              </m:r>
                                            </m:e>
                                          </m:d>
                                        </m:e>
                                        <m:sub>
                                          <m:r>
                                            <a:rPr lang="en-US" altLang="zh-CN" sz="1400" b="1" i="1">
                                              <a:solidFill>
                                                <a:schemeClr val="tx1"/>
                                              </a:solidFill>
                                              <a:latin typeface="Cambria Math" panose="02040503050406030204" pitchFamily="18" charset="0"/>
                                            </a:rPr>
                                            <m:t>𝟏</m:t>
                                          </m:r>
                                        </m:sub>
                                      </m:sSub>
                                      <m:r>
                                        <a:rPr lang="el-GR" altLang="zh-CN" sz="1400" b="1" i="1">
                                          <a:solidFill>
                                            <a:schemeClr val="tx1"/>
                                          </a:solidFill>
                                          <a:latin typeface="Cambria Math" panose="02040503050406030204" pitchFamily="18" charset="0"/>
                                        </a:rPr>
                                        <m:t>+</m:t>
                                      </m:r>
                                      <m:f>
                                        <m:fPr>
                                          <m:ctrlPr>
                                            <a:rPr lang="en-US" altLang="zh-CN" sz="1400" b="1" i="1">
                                              <a:solidFill>
                                                <a:schemeClr val="tx1"/>
                                              </a:solidFill>
                                              <a:latin typeface="Cambria Math" panose="02040503050406030204" pitchFamily="18" charset="0"/>
                                            </a:rPr>
                                          </m:ctrlPr>
                                        </m:fPr>
                                        <m:num>
                                          <m:r>
                                            <a:rPr lang="en-US" altLang="zh-CN" sz="1400" b="1" i="1" smtClean="0">
                                              <a:solidFill>
                                                <a:schemeClr val="tx1"/>
                                              </a:solidFill>
                                              <a:latin typeface="Cambria Math" panose="02040503050406030204" pitchFamily="18" charset="0"/>
                                            </a:rPr>
                                            <m:t>𝜸</m:t>
                                          </m:r>
                                        </m:num>
                                        <m:den>
                                          <m:r>
                                            <a:rPr lang="en-US" altLang="zh-CN" sz="1400" b="1" i="1" smtClean="0">
                                              <a:solidFill>
                                                <a:schemeClr val="tx1"/>
                                              </a:solidFill>
                                              <a:latin typeface="Cambria Math" panose="02040503050406030204" pitchFamily="18" charset="0"/>
                                            </a:rPr>
                                            <m:t>𝟐</m:t>
                                          </m:r>
                                          <m:rad>
                                            <m:radPr>
                                              <m:degHide m:val="on"/>
                                              <m:ctrlPr>
                                                <a:rPr lang="en-US" altLang="zh-CN" sz="1400" i="1">
                                                  <a:solidFill>
                                                    <a:schemeClr val="tx1"/>
                                                  </a:solidFill>
                                                  <a:latin typeface="Cambria Math" panose="02040503050406030204" pitchFamily="18" charset="0"/>
                                                </a:rPr>
                                              </m:ctrlPr>
                                            </m:radPr>
                                            <m:deg/>
                                            <m:e>
                                              <m:r>
                                                <a:rPr lang="en-US" altLang="zh-CN" sz="1400" i="1">
                                                  <a:solidFill>
                                                    <a:schemeClr val="tx1"/>
                                                  </a:solidFill>
                                                  <a:latin typeface="Cambria Math" panose="02040503050406030204" pitchFamily="18" charset="0"/>
                                                </a:rPr>
                                                <m:t>𝑡</m:t>
                                              </m:r>
                                            </m:e>
                                          </m:rad>
                                        </m:den>
                                      </m:f>
                                      <m:sSubSup>
                                        <m:sSubSupPr>
                                          <m:ctrlPr>
                                            <a:rPr lang="en-US" altLang="zh-CN" sz="1400" b="1" i="1" smtClean="0">
                                              <a:solidFill>
                                                <a:schemeClr val="tx1"/>
                                              </a:solidFill>
                                              <a:latin typeface="Cambria Math" panose="02040503050406030204" pitchFamily="18" charset="0"/>
                                            </a:rPr>
                                          </m:ctrlPr>
                                        </m:sSubSupPr>
                                        <m:e>
                                          <m:d>
                                            <m:dPr>
                                              <m:begChr m:val="‖"/>
                                              <m:endChr m:val="‖"/>
                                              <m:ctrlPr>
                                                <a:rPr lang="en-US" altLang="zh-CN" sz="1400" b="1" i="1">
                                                  <a:solidFill>
                                                    <a:schemeClr val="tx1"/>
                                                  </a:solidFill>
                                                  <a:latin typeface="Cambria Math" panose="02040503050406030204" pitchFamily="18" charset="0"/>
                                                </a:rPr>
                                              </m:ctrlPr>
                                            </m:dPr>
                                            <m:e>
                                              <m:r>
                                                <a:rPr lang="en-US" altLang="zh-CN" sz="1400" b="1" i="1">
                                                  <a:solidFill>
                                                    <a:schemeClr val="tx1"/>
                                                  </a:solidFill>
                                                  <a:latin typeface="Cambria Math" panose="02040503050406030204" pitchFamily="18" charset="0"/>
                                                </a:rPr>
                                                <m:t>𝑾</m:t>
                                              </m:r>
                                            </m:e>
                                          </m:d>
                                        </m:e>
                                        <m:sub>
                                          <m:r>
                                            <a:rPr lang="en-US" altLang="zh-CN" sz="1400" b="1" i="1">
                                              <a:solidFill>
                                                <a:schemeClr val="tx1"/>
                                              </a:solidFill>
                                              <a:latin typeface="Cambria Math" panose="02040503050406030204" pitchFamily="18" charset="0"/>
                                            </a:rPr>
                                            <m:t>𝟐</m:t>
                                          </m:r>
                                        </m:sub>
                                        <m:sup>
                                          <m:r>
                                            <a:rPr lang="en-US" altLang="zh-CN" sz="1400" b="1" i="1">
                                              <a:solidFill>
                                                <a:schemeClr val="tx1"/>
                                              </a:solidFill>
                                              <a:latin typeface="Cambria Math" panose="02040503050406030204" pitchFamily="18" charset="0"/>
                                            </a:rPr>
                                            <m:t>𝟐</m:t>
                                          </m:r>
                                        </m:sup>
                                      </m:sSubSup>
                                    </m:e>
                                  </m:nary>
                                </m:e>
                              </m:d>
                            </m:e>
                          </m:func>
                          <m:r>
                            <a:rPr lang="en-US" altLang="zh-CN" sz="1400" b="0" i="1" smtClean="0">
                              <a:solidFill>
                                <a:schemeClr val="tx1"/>
                              </a:solidFill>
                              <a:latin typeface="Cambria Math" panose="02040503050406030204" pitchFamily="18" charset="0"/>
                            </a:rPr>
                            <m:t> </m:t>
                          </m:r>
                        </m:oMath>
                      </m:oMathPara>
                    </a14:m>
                    <a:endParaRPr lang="zh-CN" altLang="en-US" sz="1400">
                      <a:solidFill>
                        <a:schemeClr val="tx1"/>
                      </a:solidFill>
                    </a:endParaRPr>
                  </a:p>
                </p:txBody>
              </p:sp>
            </mc:Choice>
            <mc:Fallback xmlns="">
              <p:sp>
                <p:nvSpPr>
                  <p:cNvPr id="48" name="文本框 47"/>
                  <p:cNvSpPr txBox="1">
                    <a:spLocks noRot="1" noChangeAspect="1" noMove="1" noResize="1" noEditPoints="1" noAdjustHandles="1" noChangeArrowheads="1" noChangeShapeType="1" noTextEdit="1"/>
                  </p:cNvSpPr>
                  <p:nvPr/>
                </p:nvSpPr>
                <p:spPr>
                  <a:xfrm>
                    <a:off x="1328874" y="3695611"/>
                    <a:ext cx="4501926" cy="687817"/>
                  </a:xfrm>
                  <a:prstGeom prst="rect">
                    <a:avLst/>
                  </a:prstGeom>
                  <a:blipFill>
                    <a:blip r:embed="rId10"/>
                    <a:stretch>
                      <a:fillRect/>
                    </a:stretch>
                  </a:blipFill>
                </p:spPr>
                <p:txBody>
                  <a:bodyPr/>
                  <a:lstStyle/>
                  <a:p>
                    <a:r>
                      <a:rPr lang="zh-CN" altLang="en-US">
                        <a:noFill/>
                      </a:rPr>
                      <a:t> </a:t>
                    </a:r>
                  </a:p>
                </p:txBody>
              </p:sp>
            </mc:Fallback>
          </mc:AlternateContent>
        </p:grpSp>
      </p:grpSp>
    </p:spTree>
    <p:extLst>
      <p:ext uri="{BB962C8B-B14F-4D97-AF65-F5344CB8AC3E}">
        <p14:creationId xmlns:p14="http://schemas.microsoft.com/office/powerpoint/2010/main" val="15972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barn(inVertical)">
                                      <p:cBhvr>
                                        <p:cTn id="2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42900" y="287666"/>
            <a:ext cx="3835400" cy="461665"/>
          </a:xfrm>
          <a:prstGeom prst="rect">
            <a:avLst/>
          </a:prstGeom>
        </p:spPr>
        <p:txBody>
          <a:bodyPr wrap="square">
            <a:spAutoFit/>
          </a:bodyPr>
          <a:lstStyle/>
          <a:p>
            <a:r>
              <a:rPr lang="en-US" altLang="zh-CN" sz="2400" b="1">
                <a:latin typeface="微软雅黑" panose="020B0503020204020204" pitchFamily="34" charset="-122"/>
                <a:ea typeface="微软雅黑" panose="020B0503020204020204" pitchFamily="34" charset="-122"/>
              </a:rPr>
              <a:t>FTRL </a:t>
            </a:r>
            <a:r>
              <a:rPr lang="zh-CN" altLang="en-US" sz="2400">
                <a:latin typeface="微软雅黑" panose="020B0503020204020204" pitchFamily="34" charset="-122"/>
                <a:ea typeface="微软雅黑" panose="020B0503020204020204" pitchFamily="34" charset="-122"/>
              </a:rPr>
              <a:t>算法原理</a:t>
            </a:r>
          </a:p>
        </p:txBody>
      </p:sp>
      <p:cxnSp>
        <p:nvCxnSpPr>
          <p:cNvPr id="19" name="直接连接符 18"/>
          <p:cNvCxnSpPr/>
          <p:nvPr/>
        </p:nvCxnSpPr>
        <p:spPr>
          <a:xfrm>
            <a:off x="353273" y="915182"/>
            <a:ext cx="9789391" cy="0"/>
          </a:xfrm>
          <a:prstGeom prst="line">
            <a:avLst/>
          </a:prstGeom>
          <a:ln w="28575"/>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p:cNvSpPr txBox="1"/>
              <p:nvPr/>
            </p:nvSpPr>
            <p:spPr>
              <a:xfrm>
                <a:off x="589964" y="1639387"/>
                <a:ext cx="7122399" cy="61664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sz="2000" b="1" i="1" smtClean="0">
                              <a:solidFill>
                                <a:schemeClr val="tx1"/>
                              </a:solidFill>
                              <a:latin typeface="Cambria Math" panose="02040503050406030204" pitchFamily="18" charset="0"/>
                            </a:rPr>
                          </m:ctrlPr>
                        </m:sSupPr>
                        <m:e>
                          <m:r>
                            <a:rPr lang="en-US" altLang="zh-CN" sz="2000" b="1" i="1" smtClean="0">
                              <a:solidFill>
                                <a:schemeClr val="tx1"/>
                              </a:solidFill>
                              <a:latin typeface="Cambria Math" panose="02040503050406030204" pitchFamily="18" charset="0"/>
                            </a:rPr>
                            <m:t>𝑾</m:t>
                          </m:r>
                        </m:e>
                        <m:sup>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𝒕</m:t>
                          </m:r>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𝟏</m:t>
                          </m:r>
                          <m:r>
                            <a:rPr lang="en-US" altLang="zh-CN" sz="2000" b="1" i="1" smtClean="0">
                              <a:solidFill>
                                <a:schemeClr val="tx1"/>
                              </a:solidFill>
                              <a:latin typeface="Cambria Math" panose="02040503050406030204" pitchFamily="18" charset="0"/>
                            </a:rPr>
                            <m:t>)</m:t>
                          </m:r>
                        </m:sup>
                      </m:sSup>
                      <m:r>
                        <a:rPr lang="en-US" altLang="zh-CN" sz="2000" b="0" i="1" smtClean="0">
                          <a:solidFill>
                            <a:schemeClr val="tx1"/>
                          </a:solidFill>
                          <a:latin typeface="Cambria Math" panose="02040503050406030204" pitchFamily="18" charset="0"/>
                        </a:rPr>
                        <m:t>=</m:t>
                      </m:r>
                      <m:func>
                        <m:funcPr>
                          <m:ctrlPr>
                            <a:rPr lang="en-US" altLang="zh-CN" sz="2000" b="0" i="1" smtClean="0">
                              <a:solidFill>
                                <a:schemeClr val="tx1"/>
                              </a:solidFill>
                              <a:latin typeface="Cambria Math" panose="02040503050406030204" pitchFamily="18" charset="0"/>
                            </a:rPr>
                          </m:ctrlPr>
                        </m:funcPr>
                        <m:fName>
                          <m:limLow>
                            <m:limLowPr>
                              <m:ctrlPr>
                                <a:rPr lang="en-US" altLang="zh-CN" sz="2000" b="1" i="1" smtClean="0">
                                  <a:solidFill>
                                    <a:schemeClr val="tx1"/>
                                  </a:solidFill>
                                  <a:latin typeface="Cambria Math" panose="02040503050406030204" pitchFamily="18" charset="0"/>
                                </a:rPr>
                              </m:ctrlPr>
                            </m:limLowPr>
                            <m:e>
                              <m:r>
                                <a:rPr lang="en-US" altLang="zh-CN" sz="2000" b="1" i="0" smtClean="0">
                                  <a:solidFill>
                                    <a:schemeClr val="tx1"/>
                                  </a:solidFill>
                                  <a:latin typeface="Cambria Math" panose="02040503050406030204" pitchFamily="18" charset="0"/>
                                </a:rPr>
                                <m:t>𝐚𝐫𝐠𝐦𝐢𝐧</m:t>
                              </m:r>
                            </m:e>
                            <m:lim>
                              <m:r>
                                <a:rPr lang="en-US" altLang="zh-CN" sz="2000" b="1" i="1" smtClean="0">
                                  <a:solidFill>
                                    <a:schemeClr val="tx1"/>
                                  </a:solidFill>
                                  <a:latin typeface="Cambria Math" panose="02040503050406030204" pitchFamily="18" charset="0"/>
                                </a:rPr>
                                <m:t>𝑾</m:t>
                              </m:r>
                            </m:lim>
                          </m:limLow>
                        </m:fName>
                        <m:e>
                          <m:d>
                            <m:dPr>
                              <m:begChr m:val="{"/>
                              <m:endChr m:val="}"/>
                              <m:ctrlPr>
                                <a:rPr lang="en-US" altLang="zh-CN" sz="2000" b="0"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 </m:t>
                              </m:r>
                              <m:f>
                                <m:fPr>
                                  <m:ctrlPr>
                                    <a:rPr lang="en-US" altLang="zh-CN" sz="2000" b="1" i="1" smtClean="0">
                                      <a:solidFill>
                                        <a:schemeClr val="tx1"/>
                                      </a:solidFill>
                                      <a:latin typeface="Cambria Math" panose="02040503050406030204" pitchFamily="18" charset="0"/>
                                    </a:rPr>
                                  </m:ctrlPr>
                                </m:fPr>
                                <m:num>
                                  <m:r>
                                    <a:rPr lang="en-US" altLang="zh-CN" sz="2000" b="1" i="1" smtClean="0">
                                      <a:solidFill>
                                        <a:schemeClr val="tx1"/>
                                      </a:solidFill>
                                      <a:latin typeface="Cambria Math" panose="02040503050406030204" pitchFamily="18" charset="0"/>
                                    </a:rPr>
                                    <m:t>𝟏</m:t>
                                  </m:r>
                                </m:num>
                                <m:den>
                                  <m:r>
                                    <a:rPr lang="en-US" altLang="zh-CN" sz="2000" b="1" i="1" smtClean="0">
                                      <a:solidFill>
                                        <a:schemeClr val="tx1"/>
                                      </a:solidFill>
                                      <a:latin typeface="Cambria Math" panose="02040503050406030204" pitchFamily="18" charset="0"/>
                                    </a:rPr>
                                    <m:t>𝟐</m:t>
                                  </m:r>
                                </m:den>
                              </m:f>
                              <m:sSubSup>
                                <m:sSubSupPr>
                                  <m:ctrlPr>
                                    <a:rPr lang="en-US" altLang="zh-CN" sz="2000" b="1" i="1" smtClean="0">
                                      <a:solidFill>
                                        <a:schemeClr val="tx1"/>
                                      </a:solidFill>
                                      <a:latin typeface="Cambria Math" panose="02040503050406030204" pitchFamily="18" charset="0"/>
                                    </a:rPr>
                                  </m:ctrlPr>
                                </m:sSubSupPr>
                                <m:e>
                                  <m:d>
                                    <m:dPr>
                                      <m:begChr m:val="‖"/>
                                      <m:endChr m:val="‖"/>
                                      <m:ctrlPr>
                                        <a:rPr lang="en-US" altLang="zh-CN" sz="2000" b="1"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𝑾</m:t>
                                      </m:r>
                                      <m:r>
                                        <a:rPr lang="en-US" altLang="zh-CN" sz="2000" b="1" i="1">
                                          <a:solidFill>
                                            <a:schemeClr val="tx1"/>
                                          </a:solidFill>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𝑾</m:t>
                                          </m:r>
                                        </m:e>
                                        <m:sup>
                                          <m:r>
                                            <a:rPr lang="en-US" altLang="zh-CN" sz="2000" b="1" i="1">
                                              <a:latin typeface="Cambria Math" panose="02040503050406030204" pitchFamily="18" charset="0"/>
                                            </a:rPr>
                                            <m:t>𝒕</m:t>
                                          </m:r>
                                        </m:sup>
                                      </m:sSup>
                                      <m:r>
                                        <a:rPr lang="en-US" altLang="zh-CN" sz="2000" b="1" i="1" smtClean="0">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a:latin typeface="Cambria Math" panose="02040503050406030204" pitchFamily="18" charset="0"/>
                                            </a:rPr>
                                            <m:t>𝒕</m:t>
                                          </m:r>
                                        </m:sup>
                                      </m:sSup>
                                      <m:r>
                                        <a:rPr lang="en-US" altLang="zh-CN" sz="2000" b="1" i="1">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𝑮</m:t>
                                          </m:r>
                                        </m:e>
                                        <m:sup>
                                          <m:r>
                                            <a:rPr lang="en-US" altLang="zh-CN" sz="2000" b="1" i="1">
                                              <a:latin typeface="Cambria Math" panose="02040503050406030204" pitchFamily="18" charset="0"/>
                                            </a:rPr>
                                            <m:t>𝒕</m:t>
                                          </m:r>
                                        </m:sup>
                                      </m:sSup>
                                    </m:e>
                                  </m:d>
                                </m:e>
                                <m:sub>
                                  <m:r>
                                    <a:rPr lang="en-US" altLang="zh-CN" sz="2000" b="1" i="1" smtClean="0">
                                      <a:solidFill>
                                        <a:schemeClr val="tx1"/>
                                      </a:solidFill>
                                      <a:latin typeface="Cambria Math" panose="02040503050406030204" pitchFamily="18" charset="0"/>
                                    </a:rPr>
                                    <m:t>𝟐</m:t>
                                  </m:r>
                                </m:sub>
                                <m:sup>
                                  <m:r>
                                    <a:rPr lang="en-US" altLang="zh-CN" sz="2000" b="1" i="1" smtClean="0">
                                      <a:solidFill>
                                        <a:schemeClr val="tx1"/>
                                      </a:solidFill>
                                      <a:latin typeface="Cambria Math" panose="02040503050406030204" pitchFamily="18" charset="0"/>
                                    </a:rPr>
                                    <m:t>𝟐</m:t>
                                  </m:r>
                                </m:sup>
                              </m:sSubSup>
                              <m:r>
                                <a:rPr lang="en-US" altLang="zh-CN" sz="2000" b="0" i="1" smtClean="0">
                                  <a:solidFill>
                                    <a:schemeClr val="tx1"/>
                                  </a:solidFill>
                                  <a:latin typeface="Cambria Math" panose="02040503050406030204" pitchFamily="18" charset="0"/>
                                </a:rPr>
                                <m:t>+</m:t>
                              </m:r>
                              <m:sSup>
                                <m:sSupPr>
                                  <m:ctrlPr>
                                    <a:rPr lang="en-US" altLang="zh-CN" sz="2000" b="1" i="1">
                                      <a:solidFill>
                                        <a:schemeClr val="tx1"/>
                                      </a:solidFill>
                                      <a:latin typeface="Cambria Math" panose="02040503050406030204" pitchFamily="18" charset="0"/>
                                    </a:rPr>
                                  </m:ctrlPr>
                                </m:sSupPr>
                                <m:e>
                                  <m:r>
                                    <a:rPr lang="en-US" altLang="zh-CN" sz="2000" b="1" i="1" smtClean="0">
                                      <a:solidFill>
                                        <a:schemeClr val="tx1"/>
                                      </a:solidFill>
                                      <a:latin typeface="Cambria Math" panose="02040503050406030204" pitchFamily="18" charset="0"/>
                                    </a:rPr>
                                    <m:t>𝝁</m:t>
                                  </m:r>
                                </m:e>
                                <m:sup>
                                  <m:d>
                                    <m:dPr>
                                      <m:ctrlPr>
                                        <a:rPr lang="en-US" altLang="zh-CN" sz="2000" b="1"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𝒕</m:t>
                                      </m:r>
                                      <m:r>
                                        <a:rPr lang="en-US" altLang="zh-CN" sz="2000" b="1" i="1" smtClean="0">
                                          <a:solidFill>
                                            <a:schemeClr val="tx1"/>
                                          </a:solidFill>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a:latin typeface="Cambria Math" panose="02040503050406030204" pitchFamily="18" charset="0"/>
                                            </a:rPr>
                                            <m:t>𝟏</m:t>
                                          </m:r>
                                        </m:num>
                                        <m:den>
                                          <m:r>
                                            <a:rPr lang="en-US" altLang="zh-CN" sz="2000" b="1" i="1">
                                              <a:latin typeface="Cambria Math" panose="02040503050406030204" pitchFamily="18" charset="0"/>
                                            </a:rPr>
                                            <m:t>𝟐</m:t>
                                          </m:r>
                                        </m:den>
                                      </m:f>
                                    </m:e>
                                  </m:d>
                                </m:sup>
                              </m:sSup>
                              <m:r>
                                <a:rPr lang="en-US" altLang="zh-CN" sz="2000" b="1" i="1" smtClean="0">
                                  <a:solidFill>
                                    <a:schemeClr val="tx1"/>
                                  </a:solidFill>
                                  <a:latin typeface="Cambria Math" panose="02040503050406030204" pitchFamily="18" charset="0"/>
                                </a:rPr>
                                <m:t>𝝀</m:t>
                              </m:r>
                              <m:sSub>
                                <m:sSubPr>
                                  <m:ctrlPr>
                                    <a:rPr lang="en-US" altLang="zh-CN" sz="2000" b="1" i="1" smtClean="0">
                                      <a:solidFill>
                                        <a:schemeClr val="tx1"/>
                                      </a:solidFill>
                                      <a:latin typeface="Cambria Math" panose="02040503050406030204" pitchFamily="18" charset="0"/>
                                    </a:rPr>
                                  </m:ctrlPr>
                                </m:sSubPr>
                                <m:e>
                                  <m:d>
                                    <m:dPr>
                                      <m:begChr m:val="‖"/>
                                      <m:endChr m:val="‖"/>
                                      <m:ctrlPr>
                                        <a:rPr lang="en-US" altLang="zh-CN" sz="2000" b="1" i="1">
                                          <a:solidFill>
                                            <a:schemeClr val="tx1"/>
                                          </a:solidFill>
                                          <a:latin typeface="Cambria Math" panose="02040503050406030204" pitchFamily="18" charset="0"/>
                                        </a:rPr>
                                      </m:ctrlPr>
                                    </m:dPr>
                                    <m:e>
                                      <m:r>
                                        <a:rPr lang="en-US" altLang="zh-CN" sz="2000" b="1" i="1">
                                          <a:solidFill>
                                            <a:schemeClr val="tx1"/>
                                          </a:solidFill>
                                          <a:latin typeface="Cambria Math" panose="02040503050406030204" pitchFamily="18" charset="0"/>
                                        </a:rPr>
                                        <m:t>𝑾</m:t>
                                      </m:r>
                                    </m:e>
                                  </m:d>
                                </m:e>
                                <m:sub>
                                  <m:r>
                                    <a:rPr lang="en-US" altLang="zh-CN" sz="2000" b="1" i="1">
                                      <a:solidFill>
                                        <a:schemeClr val="tx1"/>
                                      </a:solidFill>
                                      <a:latin typeface="Cambria Math" panose="02040503050406030204" pitchFamily="18" charset="0"/>
                                    </a:rPr>
                                    <m:t>𝟏</m:t>
                                  </m:r>
                                </m:sub>
                              </m:sSub>
                            </m:e>
                          </m:d>
                        </m:e>
                      </m:func>
                      <m:r>
                        <a:rPr lang="en-US" altLang="zh-CN" sz="2000" b="0" i="1" smtClean="0">
                          <a:solidFill>
                            <a:schemeClr val="tx1"/>
                          </a:solidFill>
                          <a:latin typeface="Cambria Math" panose="02040503050406030204" pitchFamily="18" charset="0"/>
                        </a:rPr>
                        <m:t> </m:t>
                      </m:r>
                    </m:oMath>
                  </m:oMathPara>
                </a14:m>
                <a:endParaRPr lang="zh-CN" altLang="en-US" sz="2000">
                  <a:solidFill>
                    <a:schemeClr val="tx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589964" y="1639387"/>
                <a:ext cx="7122399" cy="616644"/>
              </a:xfrm>
              <a:prstGeom prst="rect">
                <a:avLst/>
              </a:prstGeom>
              <a:blipFill>
                <a:blip r:embed="rId3"/>
                <a:stretch>
                  <a:fillRect/>
                </a:stretch>
              </a:blipFill>
            </p:spPr>
            <p:txBody>
              <a:bodyPr/>
              <a:lstStyle/>
              <a:p>
                <a:r>
                  <a:rPr lang="zh-CN" altLang="en-US">
                    <a:noFill/>
                  </a:rPr>
                  <a:t> </a:t>
                </a:r>
              </a:p>
            </p:txBody>
          </p:sp>
        </mc:Fallback>
      </mc:AlternateContent>
      <p:sp>
        <p:nvSpPr>
          <p:cNvPr id="4" name="文本框 3"/>
          <p:cNvSpPr txBox="1"/>
          <p:nvPr/>
        </p:nvSpPr>
        <p:spPr>
          <a:xfrm>
            <a:off x="498765" y="1200727"/>
            <a:ext cx="3040847" cy="369332"/>
          </a:xfrm>
          <a:prstGeom prst="rect">
            <a:avLst/>
          </a:prstGeom>
          <a:noFill/>
        </p:spPr>
        <p:txBody>
          <a:bodyPr wrap="square" rtlCol="0">
            <a:spAutoFit/>
          </a:bodyPr>
          <a:lstStyle/>
          <a:p>
            <a:r>
              <a:rPr lang="en-US" altLang="zh-CN" b="1">
                <a:solidFill>
                  <a:srgbClr val="FFFF00"/>
                </a:solidFill>
                <a:latin typeface="微软雅黑" panose="020B0503020204020204" pitchFamily="34" charset="-122"/>
                <a:ea typeface="微软雅黑" panose="020B0503020204020204" pitchFamily="34" charset="-122"/>
              </a:rPr>
              <a:t>L1-FOBOS</a:t>
            </a:r>
            <a:r>
              <a:rPr lang="zh-CN" altLang="en-US" b="1">
                <a:solidFill>
                  <a:srgbClr val="FFFF00"/>
                </a:solidFill>
                <a:latin typeface="微软雅黑" panose="020B0503020204020204" pitchFamily="34" charset="-122"/>
                <a:ea typeface="微软雅黑" panose="020B0503020204020204" pitchFamily="34" charset="-122"/>
              </a:rPr>
              <a:t>另外一种形式</a:t>
            </a:r>
            <a:r>
              <a:rPr lang="en-US" altLang="zh-CN" b="1">
                <a:solidFill>
                  <a:srgbClr val="FFFF00"/>
                </a:solidFill>
                <a:latin typeface="微软雅黑" panose="020B0503020204020204" pitchFamily="34" charset="-122"/>
                <a:ea typeface="微软雅黑" panose="020B0503020204020204" pitchFamily="34" charset="-122"/>
              </a:rPr>
              <a:t>:</a:t>
            </a:r>
            <a:endParaRPr lang="zh-CN" altLang="en-US" b="1">
              <a:solidFill>
                <a:srgbClr val="FFFF00"/>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44201" y="2294480"/>
            <a:ext cx="4866708" cy="369332"/>
          </a:xfrm>
          <a:prstGeom prst="rect">
            <a:avLst/>
          </a:prstGeom>
          <a:noFill/>
        </p:spPr>
        <p:txBody>
          <a:bodyPr wrap="square" rtlCol="0">
            <a:spAutoFit/>
          </a:bodyPr>
          <a:lstStyle/>
          <a:p>
            <a:r>
              <a:rPr lang="zh-CN" altLang="en-US">
                <a:latin typeface="华文新魏" panose="02010800040101010101" pitchFamily="2" charset="-122"/>
                <a:ea typeface="华文新魏" panose="02010800040101010101" pitchFamily="2" charset="-122"/>
              </a:rPr>
              <a:t>按维度拆解成</a:t>
            </a:r>
            <a:r>
              <a:rPr lang="en-US" altLang="zh-CN">
                <a:latin typeface="华文新魏" panose="02010800040101010101" pitchFamily="2" charset="-122"/>
                <a:ea typeface="华文新魏" panose="02010800040101010101" pitchFamily="2" charset="-122"/>
              </a:rPr>
              <a:t>N</a:t>
            </a:r>
            <a:r>
              <a:rPr lang="zh-CN" altLang="en-US">
                <a:latin typeface="华文新魏" panose="02010800040101010101" pitchFamily="2" charset="-122"/>
                <a:ea typeface="华文新魏" panose="02010800040101010101" pitchFamily="2" charset="-122"/>
              </a:rPr>
              <a:t>个独立最优化子步骤：</a:t>
            </a:r>
          </a:p>
        </p:txBody>
      </p:sp>
      <mc:AlternateContent xmlns:mc="http://schemas.openxmlformats.org/markup-compatibility/2006" xmlns:a14="http://schemas.microsoft.com/office/drawing/2010/main">
        <mc:Choice Requires="a14">
          <p:sp>
            <p:nvSpPr>
              <p:cNvPr id="21" name="文本框 20"/>
              <p:cNvSpPr txBox="1"/>
              <p:nvPr/>
            </p:nvSpPr>
            <p:spPr>
              <a:xfrm>
                <a:off x="499943" y="2779320"/>
                <a:ext cx="5256375" cy="603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000" i="1" smtClean="0">
                              <a:latin typeface="Cambria Math" panose="02040503050406030204" pitchFamily="18" charset="0"/>
                            </a:rPr>
                          </m:ctrlPr>
                        </m:funcPr>
                        <m:fNa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r>
                            <a:rPr lang="en-US" altLang="zh-CN" sz="2000" b="0" i="1" smtClean="0">
                              <a:latin typeface="Cambria Math" panose="02040503050406030204" pitchFamily="18" charset="0"/>
                            </a:rPr>
                            <m:t>=</m:t>
                          </m:r>
                          <m:limLow>
                            <m:limLowPr>
                              <m:ctrlPr>
                                <a:rPr lang="en-US" altLang="zh-CN" sz="2000" i="1" smtClean="0">
                                  <a:latin typeface="Cambria Math" panose="02040503050406030204" pitchFamily="18" charset="0"/>
                                </a:rPr>
                              </m:ctrlPr>
                            </m:limLowPr>
                            <m:e>
                              <m:r>
                                <m:rPr>
                                  <m:sty m:val="p"/>
                                </m:rPr>
                                <a:rPr lang="en-US" altLang="zh-CN" sz="2000" i="0" smtClean="0">
                                  <a:latin typeface="Cambria Math" panose="02040503050406030204" pitchFamily="18" charset="0"/>
                                </a:rPr>
                                <m:t>min</m:t>
                              </m:r>
                              <m:r>
                                <a:rPr lang="en-US" altLang="zh-CN" sz="2000" b="0" i="1" smtClean="0">
                                  <a:latin typeface="Cambria Math" panose="02040503050406030204" pitchFamily="18" charset="0"/>
                                </a:rPr>
                                <m:t>𝑖𝑚𝑖𝑧𝑒</m:t>
                              </m:r>
                            </m:e>
                            <m:lim>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m:t>
                                  </m:r>
                                </m:sub>
                              </m:sSub>
                              <m:r>
                                <a:rPr lang="zh-CN" altLang="en-US" sz="2000" b="0" i="1" smtClean="0">
                                  <a:latin typeface="Cambria Math" panose="02040503050406030204" pitchFamily="18" charset="0"/>
                                </a:rPr>
                                <m:t>∈</m:t>
                              </m:r>
                              <m:r>
                                <a:rPr lang="en-US" altLang="zh-CN" sz="2000" b="0" i="1" smtClean="0">
                                  <a:latin typeface="Cambria Math" panose="02040503050406030204" pitchFamily="18" charset="0"/>
                                </a:rPr>
                                <m:t>𝑅</m:t>
                              </m:r>
                            </m:lim>
                          </m:limLow>
                        </m:fName>
                        <m:e>
                          <m:d>
                            <m:dPr>
                              <m:begChr m:val="{"/>
                              <m:endChr m:val="}"/>
                              <m:ctrlPr>
                                <a:rPr lang="en-US" altLang="zh-CN" sz="2000" b="0" i="1" smtClean="0">
                                  <a:latin typeface="Cambria Math" panose="02040503050406030204" pitchFamily="18" charset="0"/>
                                </a:rPr>
                              </m:ctrlPr>
                            </m:dPr>
                            <m:e>
                              <m:f>
                                <m:fPr>
                                  <m:ctrlPr>
                                    <a:rPr lang="en-US" altLang="zh-CN" sz="2000" b="1" i="1">
                                      <a:latin typeface="Cambria Math" panose="02040503050406030204" pitchFamily="18" charset="0"/>
                                    </a:rPr>
                                  </m:ctrlPr>
                                </m:fPr>
                                <m:num>
                                  <m:r>
                                    <a:rPr lang="en-US" altLang="zh-CN" sz="2000" b="1" i="1">
                                      <a:latin typeface="Cambria Math" panose="02040503050406030204" pitchFamily="18" charset="0"/>
                                    </a:rPr>
                                    <m:t>𝟏</m:t>
                                  </m:r>
                                </m:num>
                                <m:den>
                                  <m:r>
                                    <a:rPr lang="en-US" altLang="zh-CN" sz="2000" b="1" i="1">
                                      <a:latin typeface="Cambria Math" panose="02040503050406030204" pitchFamily="18" charset="0"/>
                                    </a:rPr>
                                    <m:t>𝟐</m:t>
                                  </m:r>
                                </m:den>
                              </m:f>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r>
                                    <a:rPr lang="en-US" altLang="zh-CN" sz="2000" b="1" i="1" smtClean="0">
                                      <a:latin typeface="Cambria Math" panose="02040503050406030204" pitchFamily="18" charset="0"/>
                                    </a:rPr>
                                    <m:t>−</m:t>
                                  </m:r>
                                  <m:sSubSup>
                                    <m:sSubSupPr>
                                      <m:ctrlPr>
                                        <a:rPr lang="en-US" altLang="zh-CN" sz="2000" b="1" i="1" smtClean="0">
                                          <a:latin typeface="Cambria Math" panose="02040503050406030204" pitchFamily="18" charset="0"/>
                                        </a:rPr>
                                      </m:ctrlPr>
                                    </m:sSubSupPr>
                                    <m:e>
                                      <m:r>
                                        <a:rPr lang="en-US" altLang="zh-CN" sz="2000" b="1" i="1" smtClean="0">
                                          <a:latin typeface="Cambria Math" panose="02040503050406030204" pitchFamily="18" charset="0"/>
                                        </a:rPr>
                                        <m:t>𝒘</m:t>
                                      </m:r>
                                    </m:e>
                                    <m:sub>
                                      <m:r>
                                        <a:rPr lang="en-US" altLang="zh-CN" sz="2000" b="1" i="1" smtClean="0">
                                          <a:latin typeface="Cambria Math" panose="02040503050406030204" pitchFamily="18" charset="0"/>
                                        </a:rPr>
                                        <m:t>𝒊</m:t>
                                      </m:r>
                                    </m:sub>
                                    <m:sup>
                                      <m:r>
                                        <a:rPr lang="en-US" altLang="zh-CN" sz="2000" b="1" i="1" smtClean="0">
                                          <a:latin typeface="Cambria Math" panose="02040503050406030204" pitchFamily="18" charset="0"/>
                                        </a:rPr>
                                        <m:t>𝒕</m:t>
                                      </m:r>
                                    </m:sup>
                                  </m:sSubSup>
                                  <m:r>
                                    <a:rPr lang="en-US" altLang="zh-CN" sz="2000" b="1" i="1" smtClean="0">
                                      <a:latin typeface="Cambria Math" panose="02040503050406030204" pitchFamily="18" charset="0"/>
                                    </a:rPr>
                                    <m:t> +</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a:latin typeface="Cambria Math" panose="02040503050406030204" pitchFamily="18" charset="0"/>
                                        </a:rPr>
                                        <m:t>𝒕</m:t>
                                      </m:r>
                                    </m:sup>
                                  </m:sSup>
                                  <m:sSubSup>
                                    <m:sSubSupPr>
                                      <m:ctrlPr>
                                        <a:rPr lang="en-US" altLang="zh-CN" sz="2000" b="1" i="1">
                                          <a:latin typeface="Cambria Math" panose="02040503050406030204" pitchFamily="18" charset="0"/>
                                        </a:rPr>
                                      </m:ctrlPr>
                                    </m:sSubSupPr>
                                    <m:e>
                                      <m:r>
                                        <a:rPr lang="en-US" altLang="zh-CN" sz="2000" b="1" i="1" smtClean="0">
                                          <a:latin typeface="Cambria Math" panose="02040503050406030204" pitchFamily="18" charset="0"/>
                                        </a:rPr>
                                        <m:t>𝒈</m:t>
                                      </m:r>
                                    </m:e>
                                    <m:sub>
                                      <m:r>
                                        <a:rPr lang="en-US" altLang="zh-CN" sz="2000" b="1" i="1">
                                          <a:latin typeface="Cambria Math" panose="02040503050406030204" pitchFamily="18" charset="0"/>
                                        </a:rPr>
                                        <m:t>𝒊</m:t>
                                      </m:r>
                                    </m:sub>
                                    <m:sup>
                                      <m:r>
                                        <a:rPr lang="en-US" altLang="zh-CN" sz="2000" b="1" i="1">
                                          <a:latin typeface="Cambria Math" panose="02040503050406030204" pitchFamily="18" charset="0"/>
                                        </a:rPr>
                                        <m:t>𝒕</m:t>
                                      </m:r>
                                    </m:sup>
                                  </m:sSubSup>
                                  <m:r>
                                    <a:rPr lang="en-US" altLang="zh-CN" sz="2000" b="1" i="1" smtClean="0">
                                      <a:latin typeface="Cambria Math" panose="02040503050406030204" pitchFamily="18" charset="0"/>
                                    </a:rPr>
                                    <m:t>)</m:t>
                                  </m:r>
                                </m:e>
                                <m:sup>
                                  <m:r>
                                    <a:rPr lang="en-US" altLang="zh-CN" sz="2000" b="1" i="1" smtClean="0">
                                      <a:latin typeface="Cambria Math" panose="02040503050406030204" pitchFamily="18" charset="0"/>
                                    </a:rPr>
                                    <m:t>𝟐</m:t>
                                  </m:r>
                                </m:sup>
                              </m:sSup>
                              <m:r>
                                <a:rPr lang="en-US" altLang="zh-CN" sz="2000" b="1" i="1" smtClean="0">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a:latin typeface="Cambria Math" panose="02040503050406030204" pitchFamily="18" charset="0"/>
                                    </a:rPr>
                                    <m:t>𝒕</m:t>
                                  </m:r>
                                </m:sup>
                              </m:sSup>
                              <m:r>
                                <a:rPr lang="en-US" altLang="zh-CN" sz="2000" b="1" i="1" smtClean="0">
                                  <a:latin typeface="Cambria Math" panose="02040503050406030204" pitchFamily="18" charset="0"/>
                                </a:rPr>
                                <m:t>𝝀</m:t>
                              </m:r>
                              <m:r>
                                <a:rPr lang="en-US" altLang="zh-CN" sz="2000" b="1"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r>
                                <a:rPr lang="en-US" altLang="zh-CN" sz="2000" b="1" i="1" smtClean="0">
                                  <a:latin typeface="Cambria Math" panose="02040503050406030204" pitchFamily="18" charset="0"/>
                                </a:rPr>
                                <m:t>|</m:t>
                              </m:r>
                            </m:e>
                          </m:d>
                        </m:e>
                      </m:func>
                    </m:oMath>
                  </m:oMathPara>
                </a14:m>
                <a:endParaRPr lang="zh-CN" altLang="en-US" sz="2000"/>
              </a:p>
            </p:txBody>
          </p:sp>
        </mc:Choice>
        <mc:Fallback xmlns="">
          <p:sp>
            <p:nvSpPr>
              <p:cNvPr id="21" name="文本框 20"/>
              <p:cNvSpPr txBox="1">
                <a:spLocks noRot="1" noChangeAspect="1" noMove="1" noResize="1" noEditPoints="1" noAdjustHandles="1" noChangeArrowheads="1" noChangeShapeType="1" noTextEdit="1"/>
              </p:cNvSpPr>
              <p:nvPr/>
            </p:nvSpPr>
            <p:spPr>
              <a:xfrm>
                <a:off x="499943" y="2779320"/>
                <a:ext cx="5256375" cy="60356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834586" y="3395301"/>
                <a:ext cx="7522829" cy="603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000" i="1" smtClean="0">
                              <a:latin typeface="Cambria Math" panose="02040503050406030204" pitchFamily="18" charset="0"/>
                            </a:rPr>
                          </m:ctrlPr>
                        </m:funcPr>
                        <m:fName>
                          <m:r>
                            <a:rPr lang="en-US" altLang="zh-CN" sz="2000" b="0" i="1" smtClean="0">
                              <a:latin typeface="Cambria Math" panose="02040503050406030204" pitchFamily="18" charset="0"/>
                            </a:rPr>
                            <m:t>=</m:t>
                          </m:r>
                          <m:limLow>
                            <m:limLowPr>
                              <m:ctrlPr>
                                <a:rPr lang="en-US" altLang="zh-CN" sz="2000" i="1" smtClean="0">
                                  <a:latin typeface="Cambria Math" panose="02040503050406030204" pitchFamily="18" charset="0"/>
                                </a:rPr>
                              </m:ctrlPr>
                            </m:limLowPr>
                            <m:e>
                              <m:r>
                                <m:rPr>
                                  <m:sty m:val="p"/>
                                </m:rPr>
                                <a:rPr lang="en-US" altLang="zh-CN" sz="2000" i="0" smtClean="0">
                                  <a:latin typeface="Cambria Math" panose="02040503050406030204" pitchFamily="18" charset="0"/>
                                </a:rPr>
                                <m:t>min</m:t>
                              </m:r>
                              <m:r>
                                <a:rPr lang="en-US" altLang="zh-CN" sz="2000" b="0" i="1" smtClean="0">
                                  <a:latin typeface="Cambria Math" panose="02040503050406030204" pitchFamily="18" charset="0"/>
                                </a:rPr>
                                <m:t>𝑖𝑚𝑖𝑧𝑒</m:t>
                              </m:r>
                            </m:e>
                            <m:lim>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m:t>
                                  </m:r>
                                </m:sub>
                              </m:sSub>
                              <m:r>
                                <a:rPr lang="zh-CN" altLang="en-US" sz="2000" b="0" i="1" smtClean="0">
                                  <a:latin typeface="Cambria Math" panose="02040503050406030204" pitchFamily="18" charset="0"/>
                                </a:rPr>
                                <m:t>∈</m:t>
                              </m:r>
                              <m:r>
                                <a:rPr lang="en-US" altLang="zh-CN" sz="2000" b="0" i="1" smtClean="0">
                                  <a:latin typeface="Cambria Math" panose="02040503050406030204" pitchFamily="18" charset="0"/>
                                </a:rPr>
                                <m:t>𝑅</m:t>
                              </m:r>
                            </m:lim>
                          </m:limLow>
                        </m:fName>
                        <m:e>
                          <m:d>
                            <m:dPr>
                              <m:begChr m:val="{"/>
                              <m:endChr m:val="}"/>
                              <m:ctrlPr>
                                <a:rPr lang="en-US" altLang="zh-CN" sz="2000" b="0" i="1" smtClean="0">
                                  <a:latin typeface="Cambria Math" panose="02040503050406030204" pitchFamily="18" charset="0"/>
                                </a:rPr>
                              </m:ctrlPr>
                            </m:dPr>
                            <m:e>
                              <m:f>
                                <m:fPr>
                                  <m:ctrlPr>
                                    <a:rPr lang="en-US" altLang="zh-CN" sz="2000" b="1" i="1">
                                      <a:latin typeface="Cambria Math" panose="02040503050406030204" pitchFamily="18" charset="0"/>
                                    </a:rPr>
                                  </m:ctrlPr>
                                </m:fPr>
                                <m:num>
                                  <m:r>
                                    <a:rPr lang="en-US" altLang="zh-CN" sz="2000" b="1" i="1">
                                      <a:latin typeface="Cambria Math" panose="02040503050406030204" pitchFamily="18" charset="0"/>
                                    </a:rPr>
                                    <m:t>𝟏</m:t>
                                  </m:r>
                                </m:num>
                                <m:den>
                                  <m:r>
                                    <a:rPr lang="en-US" altLang="zh-CN" sz="2000" b="1" i="1">
                                      <a:latin typeface="Cambria Math" panose="02040503050406030204" pitchFamily="18" charset="0"/>
                                    </a:rPr>
                                    <m:t>𝟐</m:t>
                                  </m:r>
                                </m:den>
                              </m:f>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r>
                                    <a:rPr lang="en-US" altLang="zh-CN" sz="2000" b="1" i="1" smtClean="0">
                                      <a:latin typeface="Cambria Math" panose="02040503050406030204" pitchFamily="18" charset="0"/>
                                    </a:rPr>
                                    <m:t>−</m:t>
                                  </m:r>
                                  <m:sSubSup>
                                    <m:sSubSupPr>
                                      <m:ctrlPr>
                                        <a:rPr lang="en-US" altLang="zh-CN" sz="2000" b="1" i="1" smtClean="0">
                                          <a:latin typeface="Cambria Math" panose="02040503050406030204" pitchFamily="18" charset="0"/>
                                        </a:rPr>
                                      </m:ctrlPr>
                                    </m:sSubSupPr>
                                    <m:e>
                                      <m:r>
                                        <a:rPr lang="en-US" altLang="zh-CN" sz="2000" b="1" i="1" smtClean="0">
                                          <a:latin typeface="Cambria Math" panose="02040503050406030204" pitchFamily="18" charset="0"/>
                                        </a:rPr>
                                        <m:t>𝒘</m:t>
                                      </m:r>
                                    </m:e>
                                    <m:sub>
                                      <m:r>
                                        <a:rPr lang="en-US" altLang="zh-CN" sz="2000" b="1" i="1" smtClean="0">
                                          <a:latin typeface="Cambria Math" panose="02040503050406030204" pitchFamily="18" charset="0"/>
                                        </a:rPr>
                                        <m:t>𝒊</m:t>
                                      </m:r>
                                    </m:sub>
                                    <m:sup>
                                      <m:r>
                                        <a:rPr lang="en-US" altLang="zh-CN" sz="2000" b="1" i="1" smtClean="0">
                                          <a:latin typeface="Cambria Math" panose="02040503050406030204" pitchFamily="18" charset="0"/>
                                        </a:rPr>
                                        <m:t>𝒕</m:t>
                                      </m:r>
                                    </m:sup>
                                  </m:sSubSup>
                                  <m:r>
                                    <a:rPr lang="en-US" altLang="zh-CN" sz="2000" b="1" i="1" smtClean="0">
                                      <a:latin typeface="Cambria Math" panose="02040503050406030204" pitchFamily="18" charset="0"/>
                                    </a:rPr>
                                    <m:t>)</m:t>
                                  </m:r>
                                </m:e>
                                <m:sup>
                                  <m:r>
                                    <a:rPr lang="en-US" altLang="zh-CN" sz="2000" b="1" i="1" smtClean="0">
                                      <a:latin typeface="Cambria Math" panose="02040503050406030204" pitchFamily="18" charset="0"/>
                                    </a:rPr>
                                    <m:t>𝟐</m:t>
                                  </m:r>
                                </m:sup>
                              </m:sSup>
                              <m:r>
                                <a:rPr lang="en-US" altLang="zh-CN" sz="2000" b="1" i="1" smtClean="0">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a:latin typeface="Cambria Math" panose="02040503050406030204" pitchFamily="18" charset="0"/>
                                    </a:rPr>
                                    <m:t>𝟏</m:t>
                                  </m:r>
                                </m:num>
                                <m:den>
                                  <m:r>
                                    <a:rPr lang="en-US" altLang="zh-CN" sz="2000" b="1" i="1">
                                      <a:latin typeface="Cambria Math" panose="02040503050406030204" pitchFamily="18" charset="0"/>
                                    </a:rPr>
                                    <m:t>𝟐</m:t>
                                  </m:r>
                                </m:den>
                              </m:f>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a:latin typeface="Cambria Math" panose="02040503050406030204" pitchFamily="18" charset="0"/>
                                        </a:rPr>
                                        <m:t>𝒕</m:t>
                                      </m:r>
                                    </m:sup>
                                  </m:sSup>
                                  <m:sSubSup>
                                    <m:sSubSupPr>
                                      <m:ctrlPr>
                                        <a:rPr lang="en-US" altLang="zh-CN" sz="2000" b="1" i="1">
                                          <a:latin typeface="Cambria Math" panose="02040503050406030204" pitchFamily="18" charset="0"/>
                                        </a:rPr>
                                      </m:ctrlPr>
                                    </m:sSubSupPr>
                                    <m:e>
                                      <m:r>
                                        <a:rPr lang="en-US" altLang="zh-CN" sz="2000" b="1" i="1">
                                          <a:latin typeface="Cambria Math" panose="02040503050406030204" pitchFamily="18" charset="0"/>
                                        </a:rPr>
                                        <m:t>𝒈</m:t>
                                      </m:r>
                                    </m:e>
                                    <m:sub>
                                      <m:r>
                                        <a:rPr lang="en-US" altLang="zh-CN" sz="2000" b="1" i="1">
                                          <a:latin typeface="Cambria Math" panose="02040503050406030204" pitchFamily="18" charset="0"/>
                                        </a:rPr>
                                        <m:t>𝒊</m:t>
                                      </m:r>
                                    </m:sub>
                                    <m:sup>
                                      <m:r>
                                        <a:rPr lang="en-US" altLang="zh-CN" sz="2000" b="1" i="1">
                                          <a:latin typeface="Cambria Math" panose="02040503050406030204" pitchFamily="18" charset="0"/>
                                        </a:rPr>
                                        <m:t>𝒕</m:t>
                                      </m:r>
                                    </m:sup>
                                  </m:sSubSup>
                                  <m:r>
                                    <a:rPr lang="en-US" altLang="zh-CN" sz="2000" b="1" i="1">
                                      <a:latin typeface="Cambria Math" panose="02040503050406030204" pitchFamily="18" charset="0"/>
                                    </a:rPr>
                                    <m:t>)</m:t>
                                  </m:r>
                                </m:e>
                                <m:sup>
                                  <m:r>
                                    <a:rPr lang="en-US" altLang="zh-CN" sz="2000" b="1" i="1">
                                      <a:latin typeface="Cambria Math" panose="02040503050406030204" pitchFamily="18" charset="0"/>
                                    </a:rPr>
                                    <m:t>𝟐</m:t>
                                  </m:r>
                                </m:sup>
                              </m:sSup>
                              <m:r>
                                <a:rPr lang="en-US" altLang="zh-CN" sz="2000" b="1"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a:latin typeface="Cambria Math" panose="02040503050406030204" pitchFamily="18" charset="0"/>
                                    </a:rPr>
                                    <m:t>𝒕</m:t>
                                  </m:r>
                                </m:sup>
                              </m:sSup>
                              <m:sSubSup>
                                <m:sSubSupPr>
                                  <m:ctrlPr>
                                    <a:rPr lang="en-US" altLang="zh-CN" sz="2000" b="1" i="1">
                                      <a:latin typeface="Cambria Math" panose="02040503050406030204" pitchFamily="18" charset="0"/>
                                    </a:rPr>
                                  </m:ctrlPr>
                                </m:sSubSupPr>
                                <m:e>
                                  <m:r>
                                    <a:rPr lang="en-US" altLang="zh-CN" sz="2000" b="1" i="1">
                                      <a:latin typeface="Cambria Math" panose="02040503050406030204" pitchFamily="18" charset="0"/>
                                    </a:rPr>
                                    <m:t>𝒈</m:t>
                                  </m:r>
                                </m:e>
                                <m:sub>
                                  <m:r>
                                    <a:rPr lang="en-US" altLang="zh-CN" sz="2000" b="1" i="1">
                                      <a:latin typeface="Cambria Math" panose="02040503050406030204" pitchFamily="18" charset="0"/>
                                    </a:rPr>
                                    <m:t>𝒊</m:t>
                                  </m:r>
                                </m:sub>
                                <m:sup>
                                  <m:r>
                                    <a:rPr lang="en-US" altLang="zh-CN" sz="2000" b="1" i="1">
                                      <a:latin typeface="Cambria Math" panose="02040503050406030204" pitchFamily="18" charset="0"/>
                                    </a:rPr>
                                    <m:t>𝒕</m:t>
                                  </m:r>
                                </m:sup>
                              </m:sSubSup>
                              <m:r>
                                <a:rPr lang="en-US" altLang="zh-CN" sz="2000" b="0" i="1" smtClean="0">
                                  <a:latin typeface="Cambria Math" panose="02040503050406030204" pitchFamily="18" charset="0"/>
                                </a:rPr>
                                <m:t>+</m:t>
                              </m:r>
                              <m:sSubSup>
                                <m:sSubSupPr>
                                  <m:ctrlPr>
                                    <a:rPr lang="en-US" altLang="zh-CN" sz="2000" b="1" i="1">
                                      <a:latin typeface="Cambria Math" panose="02040503050406030204" pitchFamily="18" charset="0"/>
                                    </a:rPr>
                                  </m:ctrlPr>
                                </m:sSubSupPr>
                                <m:e>
                                  <m:r>
                                    <a:rPr lang="en-US" altLang="zh-CN" sz="2000" b="1" i="1">
                                      <a:latin typeface="Cambria Math" panose="02040503050406030204" pitchFamily="18" charset="0"/>
                                    </a:rPr>
                                    <m:t>𝒘</m:t>
                                  </m:r>
                                </m:e>
                                <m:sub>
                                  <m:r>
                                    <a:rPr lang="en-US" altLang="zh-CN" sz="2000" b="1" i="1">
                                      <a:latin typeface="Cambria Math" panose="02040503050406030204" pitchFamily="18" charset="0"/>
                                    </a:rPr>
                                    <m:t>𝒊</m:t>
                                  </m:r>
                                </m:sub>
                                <m:sup>
                                  <m:r>
                                    <a:rPr lang="en-US" altLang="zh-CN" sz="2000" b="1" i="1">
                                      <a:latin typeface="Cambria Math" panose="02040503050406030204" pitchFamily="18" charset="0"/>
                                    </a:rPr>
                                    <m:t>𝒕</m:t>
                                  </m:r>
                                </m:sup>
                              </m:sSubSup>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a:latin typeface="Cambria Math" panose="02040503050406030204" pitchFamily="18" charset="0"/>
                                    </a:rPr>
                                    <m:t>𝒕</m:t>
                                  </m:r>
                                </m:sup>
                              </m:sSup>
                              <m:sSubSup>
                                <m:sSubSupPr>
                                  <m:ctrlPr>
                                    <a:rPr lang="en-US" altLang="zh-CN" sz="2000" b="1" i="1">
                                      <a:latin typeface="Cambria Math" panose="02040503050406030204" pitchFamily="18" charset="0"/>
                                    </a:rPr>
                                  </m:ctrlPr>
                                </m:sSubSupPr>
                                <m:e>
                                  <m:r>
                                    <a:rPr lang="en-US" altLang="zh-CN" sz="2000" b="1" i="1">
                                      <a:latin typeface="Cambria Math" panose="02040503050406030204" pitchFamily="18" charset="0"/>
                                    </a:rPr>
                                    <m:t>𝒈</m:t>
                                  </m:r>
                                </m:e>
                                <m:sub>
                                  <m:r>
                                    <a:rPr lang="en-US" altLang="zh-CN" sz="2000" b="1" i="1">
                                      <a:latin typeface="Cambria Math" panose="02040503050406030204" pitchFamily="18" charset="0"/>
                                    </a:rPr>
                                    <m:t>𝒊</m:t>
                                  </m:r>
                                </m:sub>
                                <m:sup>
                                  <m:r>
                                    <a:rPr lang="en-US" altLang="zh-CN" sz="2000" b="1" i="1">
                                      <a:latin typeface="Cambria Math" panose="02040503050406030204" pitchFamily="18" charset="0"/>
                                    </a:rPr>
                                    <m:t>𝒕</m:t>
                                  </m:r>
                                </m:sup>
                              </m:sSubSup>
                              <m:r>
                                <a:rPr lang="en-US" altLang="zh-CN" sz="2000" b="0" i="1" smtClean="0">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a:latin typeface="Cambria Math" panose="02040503050406030204" pitchFamily="18" charset="0"/>
                                    </a:rPr>
                                    <m:t>𝒕</m:t>
                                  </m:r>
                                </m:sup>
                              </m:sSup>
                              <m:r>
                                <a:rPr lang="en-US" altLang="zh-CN" sz="2000" b="1" i="1">
                                  <a:latin typeface="Cambria Math" panose="02040503050406030204" pitchFamily="18" charset="0"/>
                                </a:rPr>
                                <m:t>𝝀</m:t>
                              </m:r>
                              <m:r>
                                <a:rPr lang="en-US" altLang="zh-CN" sz="2000" b="1"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r>
                                <a:rPr lang="en-US" altLang="zh-CN" sz="2000" b="1" i="1">
                                  <a:latin typeface="Cambria Math" panose="02040503050406030204" pitchFamily="18" charset="0"/>
                                </a:rPr>
                                <m:t>|</m:t>
                              </m:r>
                            </m:e>
                          </m:d>
                        </m:e>
                      </m:func>
                    </m:oMath>
                  </m:oMathPara>
                </a14:m>
                <a:endParaRPr lang="zh-CN" altLang="en-US" sz="2000"/>
              </a:p>
            </p:txBody>
          </p:sp>
        </mc:Choice>
        <mc:Fallback xmlns="">
          <p:sp>
            <p:nvSpPr>
              <p:cNvPr id="22" name="文本框 21"/>
              <p:cNvSpPr txBox="1">
                <a:spLocks noRot="1" noChangeAspect="1" noMove="1" noResize="1" noEditPoints="1" noAdjustHandles="1" noChangeArrowheads="1" noChangeShapeType="1" noTextEdit="1"/>
              </p:cNvSpPr>
              <p:nvPr/>
            </p:nvSpPr>
            <p:spPr>
              <a:xfrm>
                <a:off x="834586" y="3395301"/>
                <a:ext cx="7522829" cy="60356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908473" y="4005932"/>
                <a:ext cx="6967100" cy="548676"/>
              </a:xfrm>
              <a:prstGeom prst="rect">
                <a:avLst/>
              </a:prstGeom>
              <a:noFill/>
            </p:spPr>
            <p:txBody>
              <a:bodyPr wrap="none" lIns="0" tIns="0" rIns="0" bIns="0" rtlCol="0">
                <a:spAutoFit/>
              </a:bodyPr>
              <a:lstStyle/>
              <a:p>
                <a14:m>
                  <m:oMath xmlns:m="http://schemas.openxmlformats.org/officeDocument/2006/math">
                    <m:func>
                      <m:funcPr>
                        <m:ctrlPr>
                          <a:rPr lang="en-US" altLang="zh-CN" sz="2000" i="1" smtClean="0">
                            <a:latin typeface="Cambria Math" panose="02040503050406030204" pitchFamily="18" charset="0"/>
                          </a:rPr>
                        </m:ctrlPr>
                      </m:funcPr>
                      <m:fName>
                        <m:r>
                          <a:rPr lang="en-US" altLang="zh-CN" sz="2000" b="0" i="1" smtClean="0">
                            <a:latin typeface="Cambria Math" panose="02040503050406030204" pitchFamily="18" charset="0"/>
                          </a:rPr>
                          <m:t>=</m:t>
                        </m:r>
                        <m:limLow>
                          <m:limLowPr>
                            <m:ctrlPr>
                              <a:rPr lang="en-US" altLang="zh-CN" sz="2000" i="1" smtClean="0">
                                <a:latin typeface="Cambria Math" panose="02040503050406030204" pitchFamily="18" charset="0"/>
                              </a:rPr>
                            </m:ctrlPr>
                          </m:limLowPr>
                          <m:e>
                            <m:r>
                              <m:rPr>
                                <m:sty m:val="p"/>
                              </m:rPr>
                              <a:rPr lang="en-US" altLang="zh-CN" sz="2000" i="0" smtClean="0">
                                <a:latin typeface="Cambria Math" panose="02040503050406030204" pitchFamily="18" charset="0"/>
                              </a:rPr>
                              <m:t>min</m:t>
                            </m:r>
                            <m:r>
                              <a:rPr lang="en-US" altLang="zh-CN" sz="2000" b="0" i="1" smtClean="0">
                                <a:latin typeface="Cambria Math" panose="02040503050406030204" pitchFamily="18" charset="0"/>
                              </a:rPr>
                              <m:t>𝑖𝑚𝑖𝑧𝑒</m:t>
                            </m:r>
                          </m:e>
                          <m:lim>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m:t>
                                </m:r>
                              </m:sub>
                            </m:sSub>
                            <m:r>
                              <a:rPr lang="zh-CN" altLang="en-US" sz="2000" b="0" i="1" smtClean="0">
                                <a:latin typeface="Cambria Math" panose="02040503050406030204" pitchFamily="18" charset="0"/>
                              </a:rPr>
                              <m:t>∈</m:t>
                            </m:r>
                            <m:r>
                              <a:rPr lang="en-US" altLang="zh-CN" sz="2000" b="0" i="1" smtClean="0">
                                <a:latin typeface="Cambria Math" panose="02040503050406030204" pitchFamily="18" charset="0"/>
                              </a:rPr>
                              <m:t>𝑅</m:t>
                            </m:r>
                          </m:lim>
                        </m:limLow>
                      </m:fName>
                      <m:e>
                        <m:d>
                          <m:dPr>
                            <m:begChr m:val="{"/>
                            <m:endChr m:val="}"/>
                            <m:ctrlPr>
                              <a:rPr lang="en-US" altLang="zh-CN" sz="2000" b="0" i="1" smtClean="0">
                                <a:latin typeface="Cambria Math" panose="02040503050406030204" pitchFamily="18" charset="0"/>
                              </a:rPr>
                            </m:ctrlPr>
                          </m:dPr>
                          <m:e>
                            <m:sSub>
                              <m:sSubPr>
                                <m:ctrlPr>
                                  <a:rPr lang="en-US" altLang="zh-CN" sz="2000" i="1" smtClean="0">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𝑤</m:t>
                                </m:r>
                              </m:e>
                              <m:sub>
                                <m:r>
                                  <a:rPr lang="en-US" altLang="zh-CN" sz="2000" i="1">
                                    <a:solidFill>
                                      <a:srgbClr val="FF0000"/>
                                    </a:solidFill>
                                    <a:latin typeface="Cambria Math" panose="02040503050406030204" pitchFamily="18" charset="0"/>
                                  </a:rPr>
                                  <m:t>𝑖</m:t>
                                </m:r>
                              </m:sub>
                            </m:sSub>
                            <m:sSubSup>
                              <m:sSubSupPr>
                                <m:ctrlPr>
                                  <a:rPr lang="en-US" altLang="zh-CN" sz="2000" b="1" i="1" smtClean="0">
                                    <a:latin typeface="Cambria Math" panose="02040503050406030204" pitchFamily="18" charset="0"/>
                                  </a:rPr>
                                </m:ctrlPr>
                              </m:sSubSupPr>
                              <m:e>
                                <m:r>
                                  <a:rPr lang="en-US" altLang="zh-CN" sz="2000" b="1" i="1">
                                    <a:latin typeface="Cambria Math" panose="02040503050406030204" pitchFamily="18" charset="0"/>
                                  </a:rPr>
                                  <m:t>𝒈</m:t>
                                </m:r>
                              </m:e>
                              <m:sub>
                                <m:r>
                                  <a:rPr lang="en-US" altLang="zh-CN" sz="2000" b="1" i="1">
                                    <a:latin typeface="Cambria Math" panose="02040503050406030204" pitchFamily="18" charset="0"/>
                                  </a:rPr>
                                  <m:t>𝒊</m:t>
                                </m:r>
                              </m:sub>
                              <m:sup>
                                <m:r>
                                  <a:rPr lang="en-US" altLang="zh-CN" sz="2000" b="1" i="1">
                                    <a:latin typeface="Cambria Math" panose="02040503050406030204" pitchFamily="18" charset="0"/>
                                  </a:rPr>
                                  <m:t>𝒕</m:t>
                                </m:r>
                              </m:sup>
                            </m:sSubSup>
                            <m:r>
                              <a:rPr lang="en-US" altLang="zh-CN" sz="2000" b="0" i="1" smtClean="0">
                                <a:latin typeface="Cambria Math" panose="02040503050406030204" pitchFamily="18" charset="0"/>
                              </a:rPr>
                              <m:t>+</m:t>
                            </m:r>
                            <m:r>
                              <a:rPr lang="en-US" altLang="zh-CN" sz="2000" b="1" i="1">
                                <a:latin typeface="Cambria Math" panose="02040503050406030204" pitchFamily="18" charset="0"/>
                              </a:rPr>
                              <m:t>𝝀</m:t>
                            </m:r>
                            <m:d>
                              <m:dPr>
                                <m:begChr m:val="|"/>
                                <m:endChr m:val="|"/>
                                <m:ctrlPr>
                                  <a:rPr lang="en-US" altLang="zh-CN" sz="2000" b="1" i="1">
                                    <a:latin typeface="Cambria Math" panose="02040503050406030204" pitchFamily="18" charset="0"/>
                                  </a:rPr>
                                </m:ctrlPr>
                              </m:dPr>
                              <m:e>
                                <m:sSub>
                                  <m:sSubPr>
                                    <m:ctrlPr>
                                      <a:rPr lang="en-US" altLang="zh-CN" sz="2000" i="1" smtClean="0">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𝑤</m:t>
                                    </m:r>
                                  </m:e>
                                  <m:sub>
                                    <m:r>
                                      <a:rPr lang="en-US" altLang="zh-CN" sz="2000" i="1">
                                        <a:solidFill>
                                          <a:srgbClr val="FF0000"/>
                                        </a:solidFill>
                                        <a:latin typeface="Cambria Math" panose="02040503050406030204" pitchFamily="18" charset="0"/>
                                      </a:rPr>
                                      <m:t>𝑖</m:t>
                                    </m:r>
                                  </m:sub>
                                </m:sSub>
                              </m:e>
                            </m:d>
                            <m:r>
                              <a:rPr lang="en-US" altLang="zh-CN" sz="2000" b="1" i="1" smtClean="0">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a:latin typeface="Cambria Math" panose="02040503050406030204" pitchFamily="18" charset="0"/>
                                  </a:rPr>
                                  <m:t>𝟏</m:t>
                                </m:r>
                              </m:num>
                              <m:den>
                                <m:r>
                                  <a:rPr lang="en-US" altLang="zh-CN" sz="2000" b="1" i="1">
                                    <a:latin typeface="Cambria Math" panose="02040503050406030204" pitchFamily="18" charset="0"/>
                                  </a:rPr>
                                  <m:t>𝟐</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a:latin typeface="Cambria Math" panose="02040503050406030204" pitchFamily="18" charset="0"/>
                                      </a:rPr>
                                      <m:t>𝒕</m:t>
                                    </m:r>
                                  </m:sup>
                                </m:sSup>
                              </m:den>
                            </m:f>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m:t>
                                </m:r>
                                <m:sSub>
                                  <m:sSubPr>
                                    <m:ctrlPr>
                                      <a:rPr lang="en-US" altLang="zh-CN" sz="2000" i="1" smtClean="0">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𝑤</m:t>
                                    </m:r>
                                  </m:e>
                                  <m:sub>
                                    <m:r>
                                      <a:rPr lang="en-US" altLang="zh-CN" sz="2000" i="1">
                                        <a:solidFill>
                                          <a:srgbClr val="FF0000"/>
                                        </a:solidFill>
                                        <a:latin typeface="Cambria Math" panose="02040503050406030204" pitchFamily="18" charset="0"/>
                                      </a:rPr>
                                      <m:t>𝑖</m:t>
                                    </m:r>
                                  </m:sub>
                                </m:sSub>
                                <m:r>
                                  <a:rPr lang="en-US" altLang="zh-CN" sz="2000" b="1" i="1">
                                    <a:latin typeface="Cambria Math" panose="02040503050406030204" pitchFamily="18" charset="0"/>
                                  </a:rPr>
                                  <m:t>−</m:t>
                                </m:r>
                                <m:sSubSup>
                                  <m:sSubSupPr>
                                    <m:ctrlPr>
                                      <a:rPr lang="en-US" altLang="zh-CN" sz="2000" b="1" i="1">
                                        <a:latin typeface="Cambria Math" panose="02040503050406030204" pitchFamily="18" charset="0"/>
                                      </a:rPr>
                                    </m:ctrlPr>
                                  </m:sSubSupPr>
                                  <m:e>
                                    <m:r>
                                      <a:rPr lang="en-US" altLang="zh-CN" sz="2000" b="1" i="1">
                                        <a:latin typeface="Cambria Math" panose="02040503050406030204" pitchFamily="18" charset="0"/>
                                      </a:rPr>
                                      <m:t>𝒘</m:t>
                                    </m:r>
                                  </m:e>
                                  <m:sub>
                                    <m:r>
                                      <a:rPr lang="en-US" altLang="zh-CN" sz="2000" b="1" i="1">
                                        <a:latin typeface="Cambria Math" panose="02040503050406030204" pitchFamily="18" charset="0"/>
                                      </a:rPr>
                                      <m:t>𝒊</m:t>
                                    </m:r>
                                  </m:sub>
                                  <m:sup>
                                    <m:r>
                                      <a:rPr lang="en-US" altLang="zh-CN" sz="2000" b="1" i="1">
                                        <a:latin typeface="Cambria Math" panose="02040503050406030204" pitchFamily="18" charset="0"/>
                                      </a:rPr>
                                      <m:t>𝒕</m:t>
                                    </m:r>
                                  </m:sup>
                                </m:sSubSup>
                                <m:r>
                                  <a:rPr lang="en-US" altLang="zh-CN" sz="2000" b="1" i="1">
                                    <a:latin typeface="Cambria Math" panose="02040503050406030204" pitchFamily="18" charset="0"/>
                                  </a:rPr>
                                  <m:t>)</m:t>
                                </m:r>
                              </m:e>
                              <m:sup>
                                <m:r>
                                  <a:rPr lang="en-US" altLang="zh-CN" sz="2000" b="1" i="1">
                                    <a:latin typeface="Cambria Math" panose="02040503050406030204" pitchFamily="18" charset="0"/>
                                  </a:rPr>
                                  <m:t>𝟐</m:t>
                                </m:r>
                              </m:sup>
                            </m:sSup>
                            <m:r>
                              <a:rPr lang="en-US" altLang="zh-CN" sz="2000" b="0" i="1" smtClean="0">
                                <a:latin typeface="Cambria Math" panose="02040503050406030204" pitchFamily="18" charset="0"/>
                              </a:rPr>
                              <m:t>+[</m:t>
                            </m:r>
                            <m:f>
                              <m:fPr>
                                <m:ctrlPr>
                                  <a:rPr lang="en-US" altLang="zh-CN" sz="2000" b="1" i="1">
                                    <a:latin typeface="Cambria Math" panose="02040503050406030204" pitchFamily="18" charset="0"/>
                                  </a:rPr>
                                </m:ctrlPr>
                              </m:fPr>
                              <m:num>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a:latin typeface="Cambria Math" panose="02040503050406030204" pitchFamily="18" charset="0"/>
                                      </a:rPr>
                                      <m:t>𝒕</m:t>
                                    </m:r>
                                  </m:sup>
                                </m:sSup>
                              </m:num>
                              <m:den>
                                <m:r>
                                  <a:rPr lang="en-US" altLang="zh-CN" sz="2000" b="1" i="1">
                                    <a:latin typeface="Cambria Math" panose="02040503050406030204" pitchFamily="18" charset="0"/>
                                  </a:rPr>
                                  <m:t>𝟐</m:t>
                                </m:r>
                              </m:den>
                            </m:f>
                            <m:sSup>
                              <m:sSupPr>
                                <m:ctrlPr>
                                  <a:rPr lang="en-US" altLang="zh-CN" sz="2000" b="1" i="1">
                                    <a:latin typeface="Cambria Math" panose="02040503050406030204" pitchFamily="18" charset="0"/>
                                  </a:rPr>
                                </m:ctrlPr>
                              </m:sSupPr>
                              <m:e>
                                <m:d>
                                  <m:dPr>
                                    <m:ctrlPr>
                                      <a:rPr lang="en-US" altLang="zh-CN" sz="2000" b="1" i="1">
                                        <a:latin typeface="Cambria Math" panose="02040503050406030204" pitchFamily="18" charset="0"/>
                                      </a:rPr>
                                    </m:ctrlPr>
                                  </m:dPr>
                                  <m:e>
                                    <m:sSubSup>
                                      <m:sSubSupPr>
                                        <m:ctrlPr>
                                          <a:rPr lang="en-US" altLang="zh-CN" sz="2000" b="1" i="1">
                                            <a:latin typeface="Cambria Math" panose="02040503050406030204" pitchFamily="18" charset="0"/>
                                          </a:rPr>
                                        </m:ctrlPr>
                                      </m:sSubSupPr>
                                      <m:e>
                                        <m:r>
                                          <a:rPr lang="en-US" altLang="zh-CN" sz="2000" b="1" i="1">
                                            <a:latin typeface="Cambria Math" panose="02040503050406030204" pitchFamily="18" charset="0"/>
                                          </a:rPr>
                                          <m:t>𝒈</m:t>
                                        </m:r>
                                      </m:e>
                                      <m:sub>
                                        <m:r>
                                          <a:rPr lang="en-US" altLang="zh-CN" sz="2000" b="1" i="1">
                                            <a:latin typeface="Cambria Math" panose="02040503050406030204" pitchFamily="18" charset="0"/>
                                          </a:rPr>
                                          <m:t>𝒊</m:t>
                                        </m:r>
                                      </m:sub>
                                      <m:sup>
                                        <m:r>
                                          <a:rPr lang="en-US" altLang="zh-CN" sz="2000" b="1" i="1">
                                            <a:latin typeface="Cambria Math" panose="02040503050406030204" pitchFamily="18" charset="0"/>
                                          </a:rPr>
                                          <m:t>𝒕</m:t>
                                        </m:r>
                                      </m:sup>
                                    </m:sSubSup>
                                  </m:e>
                                </m:d>
                              </m:e>
                              <m:sup>
                                <m:r>
                                  <a:rPr lang="en-US" altLang="zh-CN" sz="2000" b="1" i="1">
                                    <a:latin typeface="Cambria Math" panose="02040503050406030204" pitchFamily="18" charset="0"/>
                                  </a:rPr>
                                  <m:t>𝟐</m:t>
                                </m:r>
                              </m:sup>
                            </m:sSup>
                            <m:r>
                              <a:rPr lang="en-US" altLang="zh-CN" sz="2000" b="0" i="1" smtClean="0">
                                <a:latin typeface="Cambria Math" panose="02040503050406030204" pitchFamily="18" charset="0"/>
                              </a:rPr>
                              <m:t>+</m:t>
                            </m:r>
                            <m:sSubSup>
                              <m:sSubSupPr>
                                <m:ctrlPr>
                                  <a:rPr lang="en-US" altLang="zh-CN" sz="2000" b="1" i="1">
                                    <a:latin typeface="Cambria Math" panose="02040503050406030204" pitchFamily="18" charset="0"/>
                                  </a:rPr>
                                </m:ctrlPr>
                              </m:sSubSupPr>
                              <m:e>
                                <m:r>
                                  <a:rPr lang="en-US" altLang="zh-CN" sz="2000" b="1" i="1">
                                    <a:latin typeface="Cambria Math" panose="02040503050406030204" pitchFamily="18" charset="0"/>
                                  </a:rPr>
                                  <m:t>𝒘</m:t>
                                </m:r>
                              </m:e>
                              <m:sub>
                                <m:r>
                                  <a:rPr lang="en-US" altLang="zh-CN" sz="2000" b="1" i="1">
                                    <a:latin typeface="Cambria Math" panose="02040503050406030204" pitchFamily="18" charset="0"/>
                                  </a:rPr>
                                  <m:t>𝒊</m:t>
                                </m:r>
                              </m:sub>
                              <m:sup>
                                <m:r>
                                  <a:rPr lang="en-US" altLang="zh-CN" sz="2000" b="1" i="1">
                                    <a:latin typeface="Cambria Math" panose="02040503050406030204" pitchFamily="18" charset="0"/>
                                  </a:rPr>
                                  <m:t>𝒕</m:t>
                                </m:r>
                              </m:sup>
                            </m:sSubSup>
                            <m:sSubSup>
                              <m:sSubSupPr>
                                <m:ctrlPr>
                                  <a:rPr lang="en-US" altLang="zh-CN" sz="2000" b="1" i="1">
                                    <a:latin typeface="Cambria Math" panose="02040503050406030204" pitchFamily="18" charset="0"/>
                                  </a:rPr>
                                </m:ctrlPr>
                              </m:sSubSupPr>
                              <m:e>
                                <m:r>
                                  <a:rPr lang="en-US" altLang="zh-CN" sz="2000" b="1" i="1">
                                    <a:latin typeface="Cambria Math" panose="02040503050406030204" pitchFamily="18" charset="0"/>
                                  </a:rPr>
                                  <m:t>𝒈</m:t>
                                </m:r>
                              </m:e>
                              <m:sub>
                                <m:r>
                                  <a:rPr lang="en-US" altLang="zh-CN" sz="2000" b="1" i="1">
                                    <a:latin typeface="Cambria Math" panose="02040503050406030204" pitchFamily="18" charset="0"/>
                                  </a:rPr>
                                  <m:t>𝒊</m:t>
                                </m:r>
                              </m:sub>
                              <m:sup>
                                <m:r>
                                  <a:rPr lang="en-US" altLang="zh-CN" sz="2000" b="1" i="1">
                                    <a:latin typeface="Cambria Math" panose="02040503050406030204" pitchFamily="18" charset="0"/>
                                  </a:rPr>
                                  <m:t>𝒕</m:t>
                                </m:r>
                              </m:sup>
                            </m:sSubSup>
                            <m:r>
                              <a:rPr lang="en-US" altLang="zh-CN" sz="2000" b="0" i="1" smtClean="0">
                                <a:latin typeface="Cambria Math" panose="02040503050406030204" pitchFamily="18" charset="0"/>
                              </a:rPr>
                              <m:t>]</m:t>
                            </m:r>
                          </m:e>
                        </m:d>
                      </m:e>
                    </m:func>
                  </m:oMath>
                </a14:m>
                <a:r>
                  <a:rPr lang="zh-CN" altLang="en-US" sz="2000"/>
                  <a:t> </a:t>
                </a:r>
              </a:p>
            </p:txBody>
          </p:sp>
        </mc:Choice>
        <mc:Fallback xmlns="">
          <p:sp>
            <p:nvSpPr>
              <p:cNvPr id="23" name="文本框 22"/>
              <p:cNvSpPr txBox="1">
                <a:spLocks noRot="1" noChangeAspect="1" noMove="1" noResize="1" noEditPoints="1" noAdjustHandles="1" noChangeArrowheads="1" noChangeShapeType="1" noTextEdit="1"/>
              </p:cNvSpPr>
              <p:nvPr/>
            </p:nvSpPr>
            <p:spPr>
              <a:xfrm>
                <a:off x="908473" y="4005932"/>
                <a:ext cx="6967100" cy="54867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908473" y="4551009"/>
                <a:ext cx="4904035" cy="519951"/>
              </a:xfrm>
              <a:prstGeom prst="rect">
                <a:avLst/>
              </a:prstGeom>
              <a:noFill/>
            </p:spPr>
            <p:txBody>
              <a:bodyPr wrap="none" lIns="0" tIns="0" rIns="0" bIns="0" rtlCol="0">
                <a:spAutoFit/>
              </a:bodyPr>
              <a:lstStyle/>
              <a:p>
                <a14:m>
                  <m:oMath xmlns:m="http://schemas.openxmlformats.org/officeDocument/2006/math">
                    <m:func>
                      <m:funcPr>
                        <m:ctrlPr>
                          <a:rPr lang="en-US" altLang="zh-CN" sz="2000" i="1" smtClean="0">
                            <a:latin typeface="Cambria Math" panose="02040503050406030204" pitchFamily="18" charset="0"/>
                          </a:rPr>
                        </m:ctrlPr>
                      </m:funcPr>
                      <m:fName>
                        <m:r>
                          <a:rPr lang="en-US" altLang="zh-CN" sz="2000" b="0" i="1" smtClean="0">
                            <a:latin typeface="Cambria Math" panose="02040503050406030204" pitchFamily="18" charset="0"/>
                          </a:rPr>
                          <m:t>=</m:t>
                        </m:r>
                        <m:limLow>
                          <m:limLowPr>
                            <m:ctrlPr>
                              <a:rPr lang="en-US" altLang="zh-CN" sz="2000" i="1" smtClean="0">
                                <a:latin typeface="Cambria Math" panose="02040503050406030204" pitchFamily="18" charset="0"/>
                              </a:rPr>
                            </m:ctrlPr>
                          </m:limLowPr>
                          <m:e>
                            <m:r>
                              <m:rPr>
                                <m:sty m:val="p"/>
                              </m:rPr>
                              <a:rPr lang="en-US" altLang="zh-CN" sz="2000" i="0" smtClean="0">
                                <a:latin typeface="Cambria Math" panose="02040503050406030204" pitchFamily="18" charset="0"/>
                              </a:rPr>
                              <m:t>min</m:t>
                            </m:r>
                            <m:r>
                              <a:rPr lang="en-US" altLang="zh-CN" sz="2000" b="0" i="1" smtClean="0">
                                <a:latin typeface="Cambria Math" panose="02040503050406030204" pitchFamily="18" charset="0"/>
                              </a:rPr>
                              <m:t>𝑖𝑚𝑖𝑧𝑒</m:t>
                            </m:r>
                          </m:e>
                          <m:lim>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m:t>
                                </m:r>
                              </m:sub>
                            </m:sSub>
                            <m:r>
                              <a:rPr lang="zh-CN" altLang="en-US" sz="2000" b="0" i="1" smtClean="0">
                                <a:latin typeface="Cambria Math" panose="02040503050406030204" pitchFamily="18" charset="0"/>
                              </a:rPr>
                              <m:t>∈</m:t>
                            </m:r>
                            <m:r>
                              <a:rPr lang="en-US" altLang="zh-CN" sz="2000" b="0" i="1" smtClean="0">
                                <a:latin typeface="Cambria Math" panose="02040503050406030204" pitchFamily="18" charset="0"/>
                              </a:rPr>
                              <m:t>𝑅</m:t>
                            </m:r>
                          </m:lim>
                        </m:limLow>
                      </m:fName>
                      <m:e>
                        <m:d>
                          <m:dPr>
                            <m:begChr m:val="{"/>
                            <m:endChr m:val="}"/>
                            <m:ctrlPr>
                              <a:rPr lang="en-US" altLang="zh-CN" sz="2000" b="0" i="1" smtClean="0">
                                <a:latin typeface="Cambria Math" panose="02040503050406030204" pitchFamily="18" charset="0"/>
                              </a:rPr>
                            </m:ctrlPr>
                          </m:dPr>
                          <m:e>
                            <m:sSub>
                              <m:sSubPr>
                                <m:ctrlPr>
                                  <a:rPr lang="en-US" altLang="zh-CN" sz="2000" i="1" smtClean="0">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𝑤</m:t>
                                </m:r>
                              </m:e>
                              <m:sub>
                                <m:r>
                                  <a:rPr lang="en-US" altLang="zh-CN" sz="2000" i="1">
                                    <a:solidFill>
                                      <a:srgbClr val="FF0000"/>
                                    </a:solidFill>
                                    <a:latin typeface="Cambria Math" panose="02040503050406030204" pitchFamily="18" charset="0"/>
                                  </a:rPr>
                                  <m:t>𝑖</m:t>
                                </m:r>
                              </m:sub>
                            </m:sSub>
                            <m:sSubSup>
                              <m:sSubSupPr>
                                <m:ctrlPr>
                                  <a:rPr lang="en-US" altLang="zh-CN" sz="2000" b="1" i="1" smtClean="0">
                                    <a:latin typeface="Cambria Math" panose="02040503050406030204" pitchFamily="18" charset="0"/>
                                  </a:rPr>
                                </m:ctrlPr>
                              </m:sSubSupPr>
                              <m:e>
                                <m:r>
                                  <a:rPr lang="en-US" altLang="zh-CN" sz="2000" b="1" i="1">
                                    <a:latin typeface="Cambria Math" panose="02040503050406030204" pitchFamily="18" charset="0"/>
                                  </a:rPr>
                                  <m:t>𝒈</m:t>
                                </m:r>
                              </m:e>
                              <m:sub>
                                <m:r>
                                  <a:rPr lang="en-US" altLang="zh-CN" sz="2000" b="1" i="1">
                                    <a:latin typeface="Cambria Math" panose="02040503050406030204" pitchFamily="18" charset="0"/>
                                  </a:rPr>
                                  <m:t>𝒊</m:t>
                                </m:r>
                              </m:sub>
                              <m:sup>
                                <m:r>
                                  <a:rPr lang="en-US" altLang="zh-CN" sz="2000" b="1" i="1">
                                    <a:latin typeface="Cambria Math" panose="02040503050406030204" pitchFamily="18" charset="0"/>
                                  </a:rPr>
                                  <m:t>𝒕</m:t>
                                </m:r>
                              </m:sup>
                            </m:sSubSup>
                            <m:r>
                              <a:rPr lang="en-US" altLang="zh-CN" sz="2000" b="0" i="1" smtClean="0">
                                <a:latin typeface="Cambria Math" panose="02040503050406030204" pitchFamily="18" charset="0"/>
                              </a:rPr>
                              <m:t>+</m:t>
                            </m:r>
                            <m:r>
                              <a:rPr lang="en-US" altLang="zh-CN" sz="2000" b="1" i="1">
                                <a:latin typeface="Cambria Math" panose="02040503050406030204" pitchFamily="18" charset="0"/>
                              </a:rPr>
                              <m:t>𝝀</m:t>
                            </m:r>
                            <m:d>
                              <m:dPr>
                                <m:begChr m:val="|"/>
                                <m:endChr m:val="|"/>
                                <m:ctrlPr>
                                  <a:rPr lang="en-US" altLang="zh-CN" sz="2000" b="1" i="1">
                                    <a:latin typeface="Cambria Math" panose="02040503050406030204" pitchFamily="18" charset="0"/>
                                  </a:rPr>
                                </m:ctrlPr>
                              </m:dPr>
                              <m:e>
                                <m:sSub>
                                  <m:sSubPr>
                                    <m:ctrlPr>
                                      <a:rPr lang="en-US" altLang="zh-CN" sz="2000" i="1" smtClean="0">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𝑤</m:t>
                                    </m:r>
                                  </m:e>
                                  <m:sub>
                                    <m:r>
                                      <a:rPr lang="en-US" altLang="zh-CN" sz="2000" i="1">
                                        <a:solidFill>
                                          <a:srgbClr val="FF0000"/>
                                        </a:solidFill>
                                        <a:latin typeface="Cambria Math" panose="02040503050406030204" pitchFamily="18" charset="0"/>
                                      </a:rPr>
                                      <m:t>𝑖</m:t>
                                    </m:r>
                                  </m:sub>
                                </m:sSub>
                              </m:e>
                            </m:d>
                            <m:r>
                              <a:rPr lang="en-US" altLang="zh-CN" sz="2000" b="1" i="1" smtClean="0">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a:latin typeface="Cambria Math" panose="02040503050406030204" pitchFamily="18" charset="0"/>
                                  </a:rPr>
                                  <m:t>𝟏</m:t>
                                </m:r>
                              </m:num>
                              <m:den>
                                <m:r>
                                  <a:rPr lang="en-US" altLang="zh-CN" sz="2000" b="1" i="1">
                                    <a:latin typeface="Cambria Math" panose="02040503050406030204" pitchFamily="18" charset="0"/>
                                  </a:rPr>
                                  <m:t>𝟐</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a:latin typeface="Cambria Math" panose="02040503050406030204" pitchFamily="18" charset="0"/>
                                      </a:rPr>
                                      <m:t>𝒕</m:t>
                                    </m:r>
                                  </m:sup>
                                </m:sSup>
                              </m:den>
                            </m:f>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m:t>
                                </m:r>
                                <m:sSub>
                                  <m:sSubPr>
                                    <m:ctrlPr>
                                      <a:rPr lang="en-US" altLang="zh-CN" sz="2000" i="1" smtClean="0">
                                        <a:solidFill>
                                          <a:srgbClr val="FF0000"/>
                                        </a:solidFill>
                                        <a:latin typeface="Cambria Math" panose="02040503050406030204" pitchFamily="18" charset="0"/>
                                      </a:rPr>
                                    </m:ctrlPr>
                                  </m:sSubPr>
                                  <m:e>
                                    <m:r>
                                      <a:rPr lang="en-US" altLang="zh-CN" sz="2000" i="1">
                                        <a:solidFill>
                                          <a:srgbClr val="FF0000"/>
                                        </a:solidFill>
                                        <a:latin typeface="Cambria Math" panose="02040503050406030204" pitchFamily="18" charset="0"/>
                                      </a:rPr>
                                      <m:t>𝑤</m:t>
                                    </m:r>
                                  </m:e>
                                  <m:sub>
                                    <m:r>
                                      <a:rPr lang="en-US" altLang="zh-CN" sz="2000" i="1">
                                        <a:solidFill>
                                          <a:srgbClr val="FF0000"/>
                                        </a:solidFill>
                                        <a:latin typeface="Cambria Math" panose="02040503050406030204" pitchFamily="18" charset="0"/>
                                      </a:rPr>
                                      <m:t>𝑖</m:t>
                                    </m:r>
                                  </m:sub>
                                </m:sSub>
                                <m:r>
                                  <a:rPr lang="en-US" altLang="zh-CN" sz="2000" b="1" i="1">
                                    <a:latin typeface="Cambria Math" panose="02040503050406030204" pitchFamily="18" charset="0"/>
                                  </a:rPr>
                                  <m:t>−</m:t>
                                </m:r>
                                <m:sSubSup>
                                  <m:sSubSupPr>
                                    <m:ctrlPr>
                                      <a:rPr lang="en-US" altLang="zh-CN" sz="2000" b="1" i="1">
                                        <a:latin typeface="Cambria Math" panose="02040503050406030204" pitchFamily="18" charset="0"/>
                                      </a:rPr>
                                    </m:ctrlPr>
                                  </m:sSubSupPr>
                                  <m:e>
                                    <m:r>
                                      <a:rPr lang="en-US" altLang="zh-CN" sz="2000" b="1" i="1">
                                        <a:latin typeface="Cambria Math" panose="02040503050406030204" pitchFamily="18" charset="0"/>
                                      </a:rPr>
                                      <m:t>𝒘</m:t>
                                    </m:r>
                                  </m:e>
                                  <m:sub>
                                    <m:r>
                                      <a:rPr lang="en-US" altLang="zh-CN" sz="2000" b="1" i="1">
                                        <a:latin typeface="Cambria Math" panose="02040503050406030204" pitchFamily="18" charset="0"/>
                                      </a:rPr>
                                      <m:t>𝒊</m:t>
                                    </m:r>
                                  </m:sub>
                                  <m:sup>
                                    <m:r>
                                      <a:rPr lang="en-US" altLang="zh-CN" sz="2000" b="1" i="1">
                                        <a:latin typeface="Cambria Math" panose="02040503050406030204" pitchFamily="18" charset="0"/>
                                      </a:rPr>
                                      <m:t>𝒕</m:t>
                                    </m:r>
                                  </m:sup>
                                </m:sSubSup>
                                <m:r>
                                  <a:rPr lang="en-US" altLang="zh-CN" sz="2000" b="1" i="1">
                                    <a:latin typeface="Cambria Math" panose="02040503050406030204" pitchFamily="18" charset="0"/>
                                  </a:rPr>
                                  <m:t>)</m:t>
                                </m:r>
                              </m:e>
                              <m:sup>
                                <m:r>
                                  <a:rPr lang="en-US" altLang="zh-CN" sz="2000" b="1" i="1">
                                    <a:latin typeface="Cambria Math" panose="02040503050406030204" pitchFamily="18" charset="0"/>
                                  </a:rPr>
                                  <m:t>𝟐</m:t>
                                </m:r>
                              </m:sup>
                            </m:sSup>
                          </m:e>
                        </m:d>
                      </m:e>
                    </m:func>
                  </m:oMath>
                </a14:m>
                <a:r>
                  <a:rPr lang="zh-CN" altLang="en-US" sz="2000"/>
                  <a:t> </a:t>
                </a:r>
              </a:p>
            </p:txBody>
          </p:sp>
        </mc:Choice>
        <mc:Fallback xmlns="">
          <p:sp>
            <p:nvSpPr>
              <p:cNvPr id="24" name="文本框 23"/>
              <p:cNvSpPr txBox="1">
                <a:spLocks noRot="1" noChangeAspect="1" noMove="1" noResize="1" noEditPoints="1" noAdjustHandles="1" noChangeArrowheads="1" noChangeShapeType="1" noTextEdit="1"/>
              </p:cNvSpPr>
              <p:nvPr/>
            </p:nvSpPr>
            <p:spPr>
              <a:xfrm>
                <a:off x="908473" y="4551009"/>
                <a:ext cx="4904035" cy="519951"/>
              </a:xfrm>
              <a:prstGeom prst="rect">
                <a:avLst/>
              </a:prstGeom>
              <a:blipFill>
                <a:blip r:embed="rId7"/>
                <a:stretch>
                  <a:fillRect/>
                </a:stretch>
              </a:blipFill>
            </p:spPr>
            <p:txBody>
              <a:bodyPr/>
              <a:lstStyle/>
              <a:p>
                <a:r>
                  <a:rPr lang="zh-CN" altLang="en-US">
                    <a:noFill/>
                  </a:rPr>
                  <a:t> </a:t>
                </a:r>
              </a:p>
            </p:txBody>
          </p:sp>
        </mc:Fallback>
      </mc:AlternateContent>
      <p:sp>
        <p:nvSpPr>
          <p:cNvPr id="25" name="文本框 24"/>
          <p:cNvSpPr txBox="1"/>
          <p:nvPr/>
        </p:nvSpPr>
        <p:spPr>
          <a:xfrm>
            <a:off x="563418" y="5138134"/>
            <a:ext cx="3266787" cy="369332"/>
          </a:xfrm>
          <a:prstGeom prst="rect">
            <a:avLst/>
          </a:prstGeom>
          <a:noFill/>
        </p:spPr>
        <p:txBody>
          <a:bodyPr wrap="square" rtlCol="0">
            <a:spAutoFit/>
          </a:bodyPr>
          <a:lstStyle/>
          <a:p>
            <a:r>
              <a:rPr lang="zh-CN" altLang="en-US">
                <a:latin typeface="华文新魏" panose="02010800040101010101" pitchFamily="2" charset="-122"/>
                <a:ea typeface="华文新魏" panose="02010800040101010101" pitchFamily="2" charset="-122"/>
              </a:rPr>
              <a:t>按维度合并</a:t>
            </a:r>
            <a:r>
              <a:rPr lang="en-US" altLang="zh-CN">
                <a:latin typeface="华文新魏" panose="02010800040101010101" pitchFamily="2" charset="-122"/>
                <a:ea typeface="华文新魏" panose="02010800040101010101" pitchFamily="2" charset="-122"/>
              </a:rPr>
              <a:t>N</a:t>
            </a:r>
            <a:r>
              <a:rPr lang="zh-CN" altLang="en-US">
                <a:latin typeface="华文新魏" panose="02010800040101010101" pitchFamily="2" charset="-122"/>
                <a:ea typeface="华文新魏" panose="02010800040101010101" pitchFamily="2" charset="-122"/>
              </a:rPr>
              <a:t>个最优化子步骤：</a:t>
            </a:r>
          </a:p>
        </p:txBody>
      </p:sp>
      <mc:AlternateContent xmlns:mc="http://schemas.openxmlformats.org/markup-compatibility/2006" xmlns:a14="http://schemas.microsoft.com/office/drawing/2010/main">
        <mc:Choice Requires="a14">
          <p:sp>
            <p:nvSpPr>
              <p:cNvPr id="26" name="文本框 25"/>
              <p:cNvSpPr txBox="1"/>
              <p:nvPr/>
            </p:nvSpPr>
            <p:spPr>
              <a:xfrm>
                <a:off x="644809" y="5575851"/>
                <a:ext cx="6273228" cy="62639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sz="2000" b="1" i="1" smtClean="0">
                              <a:solidFill>
                                <a:srgbClr val="00B050"/>
                              </a:solidFill>
                              <a:latin typeface="Cambria Math" panose="02040503050406030204" pitchFamily="18" charset="0"/>
                            </a:rPr>
                          </m:ctrlPr>
                        </m:sSupPr>
                        <m:e>
                          <m:r>
                            <a:rPr lang="en-US" altLang="zh-CN" sz="2000" b="1" i="1" smtClean="0">
                              <a:solidFill>
                                <a:srgbClr val="00B050"/>
                              </a:solidFill>
                              <a:latin typeface="Cambria Math" panose="02040503050406030204" pitchFamily="18" charset="0"/>
                            </a:rPr>
                            <m:t>𝑾</m:t>
                          </m:r>
                        </m:e>
                        <m:sup>
                          <m:r>
                            <a:rPr lang="en-US" altLang="zh-CN" sz="2000" b="1" i="1" smtClean="0">
                              <a:solidFill>
                                <a:srgbClr val="00B050"/>
                              </a:solidFill>
                              <a:latin typeface="Cambria Math" panose="02040503050406030204" pitchFamily="18" charset="0"/>
                            </a:rPr>
                            <m:t>(</m:t>
                          </m:r>
                          <m:r>
                            <a:rPr lang="en-US" altLang="zh-CN" sz="2000" b="1" i="1" smtClean="0">
                              <a:solidFill>
                                <a:srgbClr val="00B050"/>
                              </a:solidFill>
                              <a:latin typeface="Cambria Math" panose="02040503050406030204" pitchFamily="18" charset="0"/>
                            </a:rPr>
                            <m:t>𝒕</m:t>
                          </m:r>
                          <m:r>
                            <a:rPr lang="en-US" altLang="zh-CN" sz="2000" b="1" i="1" smtClean="0">
                              <a:solidFill>
                                <a:srgbClr val="00B050"/>
                              </a:solidFill>
                              <a:latin typeface="Cambria Math" panose="02040503050406030204" pitchFamily="18" charset="0"/>
                            </a:rPr>
                            <m:t>+</m:t>
                          </m:r>
                          <m:r>
                            <a:rPr lang="en-US" altLang="zh-CN" sz="2000" b="1" i="1" smtClean="0">
                              <a:solidFill>
                                <a:srgbClr val="00B050"/>
                              </a:solidFill>
                              <a:latin typeface="Cambria Math" panose="02040503050406030204" pitchFamily="18" charset="0"/>
                            </a:rPr>
                            <m:t>𝟏</m:t>
                          </m:r>
                          <m:r>
                            <a:rPr lang="en-US" altLang="zh-CN" sz="2000" b="1" i="1" smtClean="0">
                              <a:solidFill>
                                <a:srgbClr val="00B050"/>
                              </a:solidFill>
                              <a:latin typeface="Cambria Math" panose="02040503050406030204" pitchFamily="18" charset="0"/>
                            </a:rPr>
                            <m:t>)</m:t>
                          </m:r>
                        </m:sup>
                      </m:sSup>
                      <m:r>
                        <a:rPr lang="en-US" altLang="zh-CN" sz="2000" b="0" i="1" smtClean="0">
                          <a:solidFill>
                            <a:srgbClr val="00B050"/>
                          </a:solidFill>
                          <a:latin typeface="Cambria Math" panose="02040503050406030204" pitchFamily="18" charset="0"/>
                        </a:rPr>
                        <m:t>=</m:t>
                      </m:r>
                      <m:func>
                        <m:funcPr>
                          <m:ctrlPr>
                            <a:rPr lang="en-US" altLang="zh-CN" sz="2000" b="0" i="1" smtClean="0">
                              <a:solidFill>
                                <a:srgbClr val="00B050"/>
                              </a:solidFill>
                              <a:latin typeface="Cambria Math" panose="02040503050406030204" pitchFamily="18" charset="0"/>
                            </a:rPr>
                          </m:ctrlPr>
                        </m:funcPr>
                        <m:fName>
                          <m:limLow>
                            <m:limLowPr>
                              <m:ctrlPr>
                                <a:rPr lang="en-US" altLang="zh-CN" sz="2000" b="1" i="1" smtClean="0">
                                  <a:solidFill>
                                    <a:srgbClr val="00B050"/>
                                  </a:solidFill>
                                  <a:latin typeface="Cambria Math" panose="02040503050406030204" pitchFamily="18" charset="0"/>
                                </a:rPr>
                              </m:ctrlPr>
                            </m:limLowPr>
                            <m:e>
                              <m:r>
                                <a:rPr lang="en-US" altLang="zh-CN" sz="2000" b="1" i="0" smtClean="0">
                                  <a:solidFill>
                                    <a:srgbClr val="00B050"/>
                                  </a:solidFill>
                                  <a:latin typeface="Cambria Math" panose="02040503050406030204" pitchFamily="18" charset="0"/>
                                </a:rPr>
                                <m:t>𝐚𝐫𝐠𝐦𝐢𝐧</m:t>
                              </m:r>
                            </m:e>
                            <m:lim>
                              <m:r>
                                <a:rPr lang="en-US" altLang="zh-CN" sz="2000" b="1" i="1" smtClean="0">
                                  <a:solidFill>
                                    <a:srgbClr val="00B050"/>
                                  </a:solidFill>
                                  <a:latin typeface="Cambria Math" panose="02040503050406030204" pitchFamily="18" charset="0"/>
                                </a:rPr>
                                <m:t>𝑾</m:t>
                              </m:r>
                            </m:lim>
                          </m:limLow>
                        </m:fName>
                        <m:e>
                          <m:d>
                            <m:dPr>
                              <m:begChr m:val="{"/>
                              <m:endChr m:val="}"/>
                              <m:ctrlPr>
                                <a:rPr lang="en-US" altLang="zh-CN" sz="2000" b="0" i="1" smtClean="0">
                                  <a:solidFill>
                                    <a:srgbClr val="00B050"/>
                                  </a:solidFill>
                                  <a:latin typeface="Cambria Math" panose="02040503050406030204" pitchFamily="18" charset="0"/>
                                </a:rPr>
                              </m:ctrlPr>
                            </m:dPr>
                            <m:e>
                              <m:sSup>
                                <m:sSupPr>
                                  <m:ctrlPr>
                                    <a:rPr lang="en-US" altLang="zh-CN" sz="2000" b="1" i="1">
                                      <a:solidFill>
                                        <a:srgbClr val="00B050"/>
                                      </a:solidFill>
                                      <a:latin typeface="Cambria Math" panose="02040503050406030204" pitchFamily="18" charset="0"/>
                                    </a:rPr>
                                  </m:ctrlPr>
                                </m:sSupPr>
                                <m:e>
                                  <m:r>
                                    <a:rPr lang="en-US" altLang="zh-CN" sz="2000" b="1" i="1" smtClean="0">
                                      <a:solidFill>
                                        <a:srgbClr val="00B050"/>
                                      </a:solidFill>
                                      <a:latin typeface="Cambria Math" panose="02040503050406030204" pitchFamily="18" charset="0"/>
                                    </a:rPr>
                                    <m:t>𝑮</m:t>
                                  </m:r>
                                </m:e>
                                <m:sup>
                                  <m:r>
                                    <a:rPr lang="en-US" altLang="zh-CN" sz="2000" b="1" i="1">
                                      <a:solidFill>
                                        <a:srgbClr val="00B050"/>
                                      </a:solidFill>
                                      <a:latin typeface="Cambria Math" panose="02040503050406030204" pitchFamily="18" charset="0"/>
                                    </a:rPr>
                                    <m:t>𝒕</m:t>
                                  </m:r>
                                </m:sup>
                              </m:sSup>
                              <m:r>
                                <a:rPr lang="en-US" altLang="zh-CN" sz="2000" b="1" i="1">
                                  <a:solidFill>
                                    <a:srgbClr val="00B050"/>
                                  </a:solidFill>
                                  <a:latin typeface="Cambria Math" panose="02040503050406030204" pitchFamily="18" charset="0"/>
                                </a:rPr>
                                <m:t>∙</m:t>
                              </m:r>
                              <m:r>
                                <a:rPr lang="en-US" altLang="zh-CN" sz="2000" b="1" i="1" smtClean="0">
                                  <a:solidFill>
                                    <a:srgbClr val="00B050"/>
                                  </a:solidFill>
                                  <a:latin typeface="Cambria Math" panose="02040503050406030204" pitchFamily="18" charset="0"/>
                                </a:rPr>
                                <m:t>𝑾</m:t>
                              </m:r>
                              <m:r>
                                <a:rPr lang="en-US" altLang="zh-CN" sz="2000" b="1" i="1" smtClean="0">
                                  <a:solidFill>
                                    <a:srgbClr val="00B050"/>
                                  </a:solidFill>
                                  <a:latin typeface="Cambria Math" panose="02040503050406030204" pitchFamily="18" charset="0"/>
                                </a:rPr>
                                <m:t>+</m:t>
                              </m:r>
                              <m:r>
                                <a:rPr lang="en-US" altLang="zh-CN" sz="2000" b="1" i="1" smtClean="0">
                                  <a:solidFill>
                                    <a:srgbClr val="00B050"/>
                                  </a:solidFill>
                                  <a:latin typeface="Cambria Math" panose="02040503050406030204" pitchFamily="18" charset="0"/>
                                </a:rPr>
                                <m:t>𝝀</m:t>
                              </m:r>
                              <m:sSub>
                                <m:sSubPr>
                                  <m:ctrlPr>
                                    <a:rPr lang="en-US" altLang="zh-CN" sz="2000" b="1" i="1" smtClean="0">
                                      <a:solidFill>
                                        <a:srgbClr val="00B050"/>
                                      </a:solidFill>
                                      <a:latin typeface="Cambria Math" panose="02040503050406030204" pitchFamily="18" charset="0"/>
                                    </a:rPr>
                                  </m:ctrlPr>
                                </m:sSubPr>
                                <m:e>
                                  <m:d>
                                    <m:dPr>
                                      <m:begChr m:val="‖"/>
                                      <m:endChr m:val="‖"/>
                                      <m:ctrlPr>
                                        <a:rPr lang="en-US" altLang="zh-CN" sz="2000" b="1" i="1">
                                          <a:solidFill>
                                            <a:srgbClr val="00B050"/>
                                          </a:solidFill>
                                          <a:latin typeface="Cambria Math" panose="02040503050406030204" pitchFamily="18" charset="0"/>
                                        </a:rPr>
                                      </m:ctrlPr>
                                    </m:dPr>
                                    <m:e>
                                      <m:r>
                                        <a:rPr lang="en-US" altLang="zh-CN" sz="2000" b="1" i="1">
                                          <a:solidFill>
                                            <a:srgbClr val="00B050"/>
                                          </a:solidFill>
                                          <a:latin typeface="Cambria Math" panose="02040503050406030204" pitchFamily="18" charset="0"/>
                                        </a:rPr>
                                        <m:t>𝑾</m:t>
                                      </m:r>
                                    </m:e>
                                  </m:d>
                                </m:e>
                                <m:sub>
                                  <m:r>
                                    <a:rPr lang="en-US" altLang="zh-CN" sz="2000" b="1" i="1">
                                      <a:solidFill>
                                        <a:srgbClr val="00B050"/>
                                      </a:solidFill>
                                      <a:latin typeface="Cambria Math" panose="02040503050406030204" pitchFamily="18" charset="0"/>
                                    </a:rPr>
                                    <m:t>𝟏</m:t>
                                  </m:r>
                                </m:sub>
                              </m:sSub>
                              <m:r>
                                <a:rPr lang="en-US" altLang="zh-CN" sz="2000" b="1" i="1" smtClean="0">
                                  <a:solidFill>
                                    <a:srgbClr val="00B050"/>
                                  </a:solidFill>
                                  <a:latin typeface="Cambria Math" panose="02040503050406030204" pitchFamily="18" charset="0"/>
                                </a:rPr>
                                <m:t>+</m:t>
                              </m:r>
                              <m:f>
                                <m:fPr>
                                  <m:ctrlPr>
                                    <a:rPr lang="en-US" altLang="zh-CN" sz="2000" b="1" i="1">
                                      <a:solidFill>
                                        <a:srgbClr val="00B050"/>
                                      </a:solidFill>
                                      <a:latin typeface="Cambria Math" panose="02040503050406030204" pitchFamily="18" charset="0"/>
                                    </a:rPr>
                                  </m:ctrlPr>
                                </m:fPr>
                                <m:num>
                                  <m:r>
                                    <a:rPr lang="en-US" altLang="zh-CN" sz="2000" b="1" i="1">
                                      <a:solidFill>
                                        <a:srgbClr val="00B050"/>
                                      </a:solidFill>
                                      <a:latin typeface="Cambria Math" panose="02040503050406030204" pitchFamily="18" charset="0"/>
                                    </a:rPr>
                                    <m:t>𝟏</m:t>
                                  </m:r>
                                </m:num>
                                <m:den>
                                  <m:r>
                                    <a:rPr lang="en-US" altLang="zh-CN" sz="2000" b="1" i="1">
                                      <a:solidFill>
                                        <a:srgbClr val="00B050"/>
                                      </a:solidFill>
                                      <a:latin typeface="Cambria Math" panose="02040503050406030204" pitchFamily="18" charset="0"/>
                                    </a:rPr>
                                    <m:t>𝟐</m:t>
                                  </m:r>
                                  <m:sSup>
                                    <m:sSupPr>
                                      <m:ctrlPr>
                                        <a:rPr lang="en-US" altLang="zh-CN" sz="2000" b="1" i="1">
                                          <a:solidFill>
                                            <a:srgbClr val="00B050"/>
                                          </a:solidFill>
                                          <a:latin typeface="Cambria Math" panose="02040503050406030204" pitchFamily="18" charset="0"/>
                                        </a:rPr>
                                      </m:ctrlPr>
                                    </m:sSupPr>
                                    <m:e>
                                      <m:r>
                                        <a:rPr lang="en-US" altLang="zh-CN" sz="2000" b="1" i="1">
                                          <a:solidFill>
                                            <a:srgbClr val="00B050"/>
                                          </a:solidFill>
                                          <a:latin typeface="Cambria Math" panose="02040503050406030204" pitchFamily="18" charset="0"/>
                                        </a:rPr>
                                        <m:t>𝝁</m:t>
                                      </m:r>
                                    </m:e>
                                    <m:sup>
                                      <m:r>
                                        <a:rPr lang="en-US" altLang="zh-CN" sz="2000" b="1" i="1">
                                          <a:solidFill>
                                            <a:srgbClr val="00B050"/>
                                          </a:solidFill>
                                          <a:latin typeface="Cambria Math" panose="02040503050406030204" pitchFamily="18" charset="0"/>
                                        </a:rPr>
                                        <m:t>𝒕</m:t>
                                      </m:r>
                                    </m:sup>
                                  </m:sSup>
                                </m:den>
                              </m:f>
                              <m:sSubSup>
                                <m:sSubSupPr>
                                  <m:ctrlPr>
                                    <a:rPr lang="en-US" altLang="zh-CN" sz="2000" b="1" i="1">
                                      <a:solidFill>
                                        <a:srgbClr val="00B050"/>
                                      </a:solidFill>
                                      <a:latin typeface="Cambria Math" panose="02040503050406030204" pitchFamily="18" charset="0"/>
                                    </a:rPr>
                                  </m:ctrlPr>
                                </m:sSubSupPr>
                                <m:e>
                                  <m:d>
                                    <m:dPr>
                                      <m:begChr m:val="‖"/>
                                      <m:endChr m:val="‖"/>
                                      <m:ctrlPr>
                                        <a:rPr lang="en-US" altLang="zh-CN" sz="2000" b="1" i="1">
                                          <a:solidFill>
                                            <a:srgbClr val="00B050"/>
                                          </a:solidFill>
                                          <a:latin typeface="Cambria Math" panose="02040503050406030204" pitchFamily="18" charset="0"/>
                                        </a:rPr>
                                      </m:ctrlPr>
                                    </m:dPr>
                                    <m:e>
                                      <m:r>
                                        <a:rPr lang="en-US" altLang="zh-CN" sz="2000" b="1" i="1">
                                          <a:solidFill>
                                            <a:srgbClr val="00B050"/>
                                          </a:solidFill>
                                          <a:latin typeface="Cambria Math" panose="02040503050406030204" pitchFamily="18" charset="0"/>
                                        </a:rPr>
                                        <m:t>𝑾</m:t>
                                      </m:r>
                                      <m:r>
                                        <a:rPr lang="en-US" altLang="zh-CN" sz="2000" b="1" i="1">
                                          <a:solidFill>
                                            <a:srgbClr val="00B050"/>
                                          </a:solidFill>
                                          <a:latin typeface="Cambria Math" panose="02040503050406030204" pitchFamily="18" charset="0"/>
                                        </a:rPr>
                                        <m:t>−</m:t>
                                      </m:r>
                                      <m:sSup>
                                        <m:sSupPr>
                                          <m:ctrlPr>
                                            <a:rPr lang="en-US" altLang="zh-CN" sz="2000" b="1" i="1">
                                              <a:solidFill>
                                                <a:srgbClr val="00B050"/>
                                              </a:solidFill>
                                              <a:latin typeface="Cambria Math" panose="02040503050406030204" pitchFamily="18" charset="0"/>
                                            </a:rPr>
                                          </m:ctrlPr>
                                        </m:sSupPr>
                                        <m:e>
                                          <m:r>
                                            <a:rPr lang="en-US" altLang="zh-CN" sz="2000" b="1" i="1">
                                              <a:solidFill>
                                                <a:srgbClr val="00B050"/>
                                              </a:solidFill>
                                              <a:latin typeface="Cambria Math" panose="02040503050406030204" pitchFamily="18" charset="0"/>
                                            </a:rPr>
                                            <m:t>𝑾</m:t>
                                          </m:r>
                                        </m:e>
                                        <m:sup>
                                          <m:r>
                                            <a:rPr lang="en-US" altLang="zh-CN" sz="2000" b="1" i="1">
                                              <a:solidFill>
                                                <a:srgbClr val="00B050"/>
                                              </a:solidFill>
                                              <a:latin typeface="Cambria Math" panose="02040503050406030204" pitchFamily="18" charset="0"/>
                                            </a:rPr>
                                            <m:t>𝒕</m:t>
                                          </m:r>
                                        </m:sup>
                                      </m:sSup>
                                    </m:e>
                                  </m:d>
                                </m:e>
                                <m:sub>
                                  <m:r>
                                    <a:rPr lang="en-US" altLang="zh-CN" sz="2000" b="1" i="1">
                                      <a:solidFill>
                                        <a:srgbClr val="00B050"/>
                                      </a:solidFill>
                                      <a:latin typeface="Cambria Math" panose="02040503050406030204" pitchFamily="18" charset="0"/>
                                    </a:rPr>
                                    <m:t>𝟐</m:t>
                                  </m:r>
                                </m:sub>
                                <m:sup>
                                  <m:r>
                                    <a:rPr lang="en-US" altLang="zh-CN" sz="2000" b="1" i="1">
                                      <a:solidFill>
                                        <a:srgbClr val="00B050"/>
                                      </a:solidFill>
                                      <a:latin typeface="Cambria Math" panose="02040503050406030204" pitchFamily="18" charset="0"/>
                                    </a:rPr>
                                    <m:t>𝟐</m:t>
                                  </m:r>
                                </m:sup>
                              </m:sSubSup>
                            </m:e>
                          </m:d>
                        </m:e>
                      </m:func>
                      <m:r>
                        <a:rPr lang="en-US" altLang="zh-CN" sz="2000" b="0" i="1" smtClean="0">
                          <a:solidFill>
                            <a:srgbClr val="00B050"/>
                          </a:solidFill>
                          <a:latin typeface="Cambria Math" panose="02040503050406030204" pitchFamily="18" charset="0"/>
                        </a:rPr>
                        <m:t> </m:t>
                      </m:r>
                    </m:oMath>
                  </m:oMathPara>
                </a14:m>
                <a:endParaRPr lang="zh-CN" altLang="en-US" sz="2000">
                  <a:solidFill>
                    <a:srgbClr val="00B050"/>
                  </a:solidFill>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644809" y="5575851"/>
                <a:ext cx="6273228" cy="626390"/>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098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arn(inVertical)">
                                      <p:cBhvr>
                                        <p:cTn id="34" dur="500"/>
                                        <p:tgtEl>
                                          <p:spTgt spid="25"/>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arn(inVertical)">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 grpId="0"/>
      <p:bldP spid="20" grpId="0"/>
      <p:bldP spid="21" grpId="0"/>
      <p:bldP spid="22" grpId="0"/>
      <p:bldP spid="23" grpId="0"/>
      <p:bldP spid="24" grpId="0"/>
      <p:bldP spid="25"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401590" y="258687"/>
            <a:ext cx="2488560" cy="461665"/>
          </a:xfrm>
          <a:prstGeom prst="rect">
            <a:avLst/>
          </a:prstGeom>
        </p:spPr>
        <p:txBody>
          <a:bodyPr wrap="square">
            <a:spAutoFit/>
          </a:bodyPr>
          <a:lstStyle/>
          <a:p>
            <a:r>
              <a:rPr lang="en-US" altLang="zh-CN" sz="2400" b="1">
                <a:latin typeface="微软雅黑" panose="020B0503020204020204" pitchFamily="34" charset="-122"/>
                <a:ea typeface="微软雅黑" panose="020B0503020204020204" pitchFamily="34" charset="-122"/>
              </a:rPr>
              <a:t>FTRL </a:t>
            </a:r>
            <a:r>
              <a:rPr lang="zh-CN" altLang="en-US" sz="2400">
                <a:latin typeface="微软雅黑" panose="020B0503020204020204" pitchFamily="34" charset="-122"/>
                <a:ea typeface="微软雅黑" panose="020B0503020204020204" pitchFamily="34" charset="-122"/>
              </a:rPr>
              <a:t>算法原理</a:t>
            </a:r>
          </a:p>
        </p:txBody>
      </p:sp>
      <p:cxnSp>
        <p:nvCxnSpPr>
          <p:cNvPr id="19" name="直接连接符 18"/>
          <p:cNvCxnSpPr>
            <a:cxnSpLocks/>
          </p:cNvCxnSpPr>
          <p:nvPr/>
        </p:nvCxnSpPr>
        <p:spPr>
          <a:xfrm>
            <a:off x="372627" y="817308"/>
            <a:ext cx="9803760" cy="0"/>
          </a:xfrm>
          <a:prstGeom prst="line">
            <a:avLst/>
          </a:prstGeom>
          <a:ln w="28575"/>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p:cNvSpPr txBox="1"/>
              <p:nvPr/>
            </p:nvSpPr>
            <p:spPr>
              <a:xfrm>
                <a:off x="2595182" y="3188171"/>
                <a:ext cx="8668595" cy="792718"/>
              </a:xfrm>
              <a:prstGeom prst="rect">
                <a:avLst/>
              </a:prstGeom>
              <a:noFill/>
            </p:spPr>
            <p:txBody>
              <a:bodyPr wrap="square" lIns="0" tIns="0" rIns="0" bIns="0" rtlCol="0">
                <a:spAutoFit/>
              </a:bodyPr>
              <a:lstStyle>
                <a:defPPr>
                  <a:defRPr lang="zh-CN"/>
                </a:defPPr>
                <a:lvl1pPr>
                  <a:defRPr sz="1600" b="1" i="1">
                    <a:solidFill>
                      <a:srgbClr val="00B050"/>
                    </a:solidFill>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a:rPr lang="en-US" altLang="zh-CN">
                                  <a:latin typeface="Cambria Math" panose="02040503050406030204" pitchFamily="18" charset="0"/>
                                </a:rPr>
                                <m:t>𝐚𝐫𝐠𝐦𝐢𝐧</m:t>
                              </m:r>
                            </m:e>
                            <m:lim>
                              <m:r>
                                <a:rPr lang="en-US" altLang="zh-CN">
                                  <a:latin typeface="Cambria Math" panose="02040503050406030204" pitchFamily="18" charset="0"/>
                                </a:rPr>
                                <m:t>𝑾</m:t>
                              </m:r>
                            </m:lim>
                          </m:limLow>
                        </m:fName>
                        <m:e>
                          <m:d>
                            <m:dPr>
                              <m:begChr m:val="{"/>
                              <m:endChr m:val="}"/>
                              <m:ctrlPr>
                                <a:rPr lang="en-US" altLang="zh-CN" i="1">
                                  <a:latin typeface="Cambria Math" panose="02040503050406030204" pitchFamily="18" charset="0"/>
                                </a:rPr>
                              </m:ctrlPr>
                            </m:dPr>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a:latin typeface="Cambria Math" panose="02040503050406030204" pitchFamily="18" charset="0"/>
                                        </a:rPr>
                                        <m:t>𝑮</m:t>
                                      </m:r>
                                    </m:e>
                                    <m:sup>
                                      <m:d>
                                        <m:dPr>
                                          <m:ctrlPr>
                                            <a:rPr lang="en-US" altLang="zh-CN" i="1">
                                              <a:latin typeface="Cambria Math" panose="02040503050406030204" pitchFamily="18" charset="0"/>
                                            </a:rPr>
                                          </m:ctrlPr>
                                        </m:dPr>
                                        <m:e>
                                          <m:r>
                                            <a:rPr lang="en-US" altLang="zh-CN">
                                              <a:latin typeface="Cambria Math" panose="02040503050406030204" pitchFamily="18" charset="0"/>
                                            </a:rPr>
                                            <m:t>𝟏</m:t>
                                          </m:r>
                                          <m:r>
                                            <a:rPr lang="en-US" altLang="zh-CN">
                                              <a:latin typeface="Cambria Math" panose="02040503050406030204" pitchFamily="18" charset="0"/>
                                            </a:rPr>
                                            <m:t>:</m:t>
                                          </m:r>
                                          <m:r>
                                            <a:rPr lang="en-US" altLang="zh-CN">
                                              <a:latin typeface="Cambria Math" panose="02040503050406030204" pitchFamily="18" charset="0"/>
                                            </a:rPr>
                                            <m:t>𝒕</m:t>
                                          </m:r>
                                        </m:e>
                                      </m:d>
                                    </m:sup>
                                  </m:sSup>
                                  <m:r>
                                    <a:rPr lang="en-US" altLang="zh-CN">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𝒔</m:t>
                                      </m:r>
                                      <m:r>
                                        <a:rPr lang="en-US" altLang="zh-CN">
                                          <a:latin typeface="Cambria Math" panose="02040503050406030204" pitchFamily="18" charset="0"/>
                                        </a:rPr>
                                        <m:t>=</m:t>
                                      </m:r>
                                      <m:r>
                                        <a:rPr lang="en-US" altLang="zh-CN">
                                          <a:latin typeface="Cambria Math" panose="02040503050406030204" pitchFamily="18" charset="0"/>
                                        </a:rPr>
                                        <m:t>𝟏</m:t>
                                      </m:r>
                                    </m:sub>
                                    <m:sup>
                                      <m:r>
                                        <a:rPr lang="en-US" altLang="zh-CN">
                                          <a:latin typeface="Cambria Math" panose="02040503050406030204" pitchFamily="18" charset="0"/>
                                        </a:rPr>
                                        <m:t>𝒕</m:t>
                                      </m:r>
                                    </m:sup>
                                    <m:e>
                                      <m:sSup>
                                        <m:sSupPr>
                                          <m:ctrlPr>
                                            <a:rPr lang="en-US" altLang="zh-CN" i="1">
                                              <a:latin typeface="Cambria Math" panose="02040503050406030204" pitchFamily="18" charset="0"/>
                                            </a:rPr>
                                          </m:ctrlPr>
                                        </m:sSupPr>
                                        <m:e>
                                          <m:r>
                                            <a:rPr lang="zh-CN" altLang="en-US">
                                              <a:latin typeface="Cambria Math" panose="02040503050406030204" pitchFamily="18" charset="0"/>
                                            </a:rPr>
                                            <m:t>𝝈</m:t>
                                          </m:r>
                                        </m:e>
                                        <m:sup>
                                          <m:r>
                                            <a:rPr lang="en-US" altLang="zh-CN">
                                              <a:latin typeface="Cambria Math" panose="02040503050406030204" pitchFamily="18" charset="0"/>
                                            </a:rPr>
                                            <m:t>𝒔</m:t>
                                          </m:r>
                                        </m:sup>
                                      </m:sSup>
                                    </m:e>
                                  </m:nary>
                                  <m:sSup>
                                    <m:sSupPr>
                                      <m:ctrlPr>
                                        <a:rPr lang="en-US" altLang="zh-CN" i="1">
                                          <a:latin typeface="Cambria Math" panose="02040503050406030204" pitchFamily="18" charset="0"/>
                                        </a:rPr>
                                      </m:ctrlPr>
                                    </m:sSupPr>
                                    <m:e>
                                      <m:r>
                                        <a:rPr lang="en-US" altLang="zh-CN">
                                          <a:latin typeface="Cambria Math" panose="02040503050406030204" pitchFamily="18" charset="0"/>
                                        </a:rPr>
                                        <m:t>𝑾</m:t>
                                      </m:r>
                                    </m:e>
                                    <m:sup>
                                      <m:r>
                                        <a:rPr lang="en-US" altLang="zh-CN">
                                          <a:latin typeface="Cambria Math" panose="02040503050406030204" pitchFamily="18" charset="0"/>
                                        </a:rPr>
                                        <m:t>𝒔</m:t>
                                      </m:r>
                                    </m:sup>
                                  </m:sSup>
                                </m:e>
                              </m:d>
                              <m:r>
                                <a:rPr lang="en-US" altLang="zh-CN">
                                  <a:latin typeface="Cambria Math" panose="02040503050406030204" pitchFamily="18" charset="0"/>
                                </a:rPr>
                                <m:t>∙</m:t>
                              </m:r>
                              <m:r>
                                <a:rPr lang="en-US" altLang="zh-CN">
                                  <a:latin typeface="Cambria Math" panose="02040503050406030204" pitchFamily="18" charset="0"/>
                                </a:rPr>
                                <m:t>𝑾</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𝝀</m:t>
                                  </m:r>
                                </m:e>
                                <m:sub>
                                  <m:r>
                                    <a:rPr lang="en-US" altLang="zh-CN">
                                      <a:latin typeface="Cambria Math" panose="02040503050406030204" pitchFamily="18" charset="0"/>
                                    </a:rPr>
                                    <m:t>𝟏</m:t>
                                  </m:r>
                                </m:sub>
                              </m:sSub>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a:latin typeface="Cambria Math" panose="02040503050406030204" pitchFamily="18" charset="0"/>
                                        </a:rPr>
                                        <m:t>𝑾</m:t>
                                      </m:r>
                                    </m:e>
                                  </m:d>
                                </m:e>
                                <m:sub>
                                  <m:r>
                                    <a:rPr lang="en-US" altLang="zh-CN">
                                      <a:latin typeface="Cambria Math" panose="02040503050406030204" pitchFamily="18" charset="0"/>
                                    </a:rPr>
                                    <m:t>𝟏</m:t>
                                  </m:r>
                                </m:sub>
                              </m:sSub>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a:latin typeface="Cambria Math" panose="02040503050406030204" pitchFamily="18" charset="0"/>
                                    </a:rPr>
                                    <m:t>𝟏</m:t>
                                  </m:r>
                                </m:num>
                                <m:den>
                                  <m:r>
                                    <a:rPr lang="en-US" altLang="zh-CN">
                                      <a:latin typeface="Cambria Math" panose="02040503050406030204" pitchFamily="18" charset="0"/>
                                    </a:rPr>
                                    <m:t>𝟐</m:t>
                                  </m:r>
                                </m:den>
                              </m:f>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a:latin typeface="Cambria Math" panose="02040503050406030204" pitchFamily="18" charset="0"/>
                                        </a:rPr>
                                        <m:t>𝝀</m:t>
                                      </m:r>
                                    </m:e>
                                    <m:sub>
                                      <m:r>
                                        <a:rPr lang="en-US" altLang="zh-CN">
                                          <a:latin typeface="Cambria Math" panose="02040503050406030204" pitchFamily="18" charset="0"/>
                                        </a:rPr>
                                        <m:t>𝟐</m:t>
                                      </m:r>
                                    </m:sub>
                                  </m:sSub>
                                  <m:r>
                                    <a:rPr lang="en-US" altLang="zh-CN">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𝒔</m:t>
                                      </m:r>
                                      <m:r>
                                        <a:rPr lang="en-US" altLang="zh-CN">
                                          <a:latin typeface="Cambria Math" panose="02040503050406030204" pitchFamily="18" charset="0"/>
                                        </a:rPr>
                                        <m:t>=</m:t>
                                      </m:r>
                                      <m:r>
                                        <a:rPr lang="en-US" altLang="zh-CN">
                                          <a:latin typeface="Cambria Math" panose="02040503050406030204" pitchFamily="18" charset="0"/>
                                        </a:rPr>
                                        <m:t>𝟏</m:t>
                                      </m:r>
                                    </m:sub>
                                    <m:sup>
                                      <m:r>
                                        <a:rPr lang="en-US" altLang="zh-CN">
                                          <a:latin typeface="Cambria Math" panose="02040503050406030204" pitchFamily="18" charset="0"/>
                                        </a:rPr>
                                        <m:t>𝒕</m:t>
                                      </m:r>
                                    </m:sup>
                                    <m:e>
                                      <m:sSup>
                                        <m:sSupPr>
                                          <m:ctrlPr>
                                            <a:rPr lang="en-US" altLang="zh-CN" i="1">
                                              <a:latin typeface="Cambria Math" panose="02040503050406030204" pitchFamily="18" charset="0"/>
                                            </a:rPr>
                                          </m:ctrlPr>
                                        </m:sSupPr>
                                        <m:e>
                                          <m:r>
                                            <a:rPr lang="zh-CN" altLang="en-US">
                                              <a:latin typeface="Cambria Math" panose="02040503050406030204" pitchFamily="18" charset="0"/>
                                            </a:rPr>
                                            <m:t>𝝈</m:t>
                                          </m:r>
                                        </m:e>
                                        <m:sup>
                                          <m:r>
                                            <a:rPr lang="en-US" altLang="zh-CN">
                                              <a:latin typeface="Cambria Math" panose="02040503050406030204" pitchFamily="18" charset="0"/>
                                            </a:rPr>
                                            <m:t>𝒔</m:t>
                                          </m:r>
                                        </m:sup>
                                      </m:sSup>
                                    </m:e>
                                  </m:nary>
                                </m:e>
                              </m:d>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r>
                                        <a:rPr lang="en-US" altLang="zh-CN">
                                          <a:latin typeface="Cambria Math" panose="02040503050406030204" pitchFamily="18" charset="0"/>
                                        </a:rPr>
                                        <m:t>𝑾</m:t>
                                      </m:r>
                                    </m:e>
                                  </m:d>
                                </m:e>
                                <m:sub>
                                  <m:r>
                                    <a:rPr lang="en-US" altLang="zh-CN">
                                      <a:latin typeface="Cambria Math" panose="02040503050406030204" pitchFamily="18" charset="0"/>
                                    </a:rPr>
                                    <m:t>𝟐</m:t>
                                  </m:r>
                                </m:sub>
                                <m:sup>
                                  <m:r>
                                    <a:rPr lang="en-US" altLang="zh-CN">
                                      <a:latin typeface="Cambria Math" panose="02040503050406030204" pitchFamily="18" charset="0"/>
                                    </a:rPr>
                                    <m:t>𝟐</m:t>
                                  </m:r>
                                </m:sup>
                              </m:sSubSup>
                              <m:r>
                                <a:rPr lang="en-US" altLang="zh-CN">
                                  <a:latin typeface="Cambria Math" panose="02040503050406030204" pitchFamily="18" charset="0"/>
                                </a:rPr>
                                <m:t>+</m:t>
                              </m:r>
                              <m:f>
                                <m:fPr>
                                  <m:ctrlPr>
                                    <a:rPr lang="en-US" altLang="zh-CN" i="1" smtClean="0">
                                      <a:solidFill>
                                        <a:schemeClr val="accent1">
                                          <a:lumMod val="60000"/>
                                          <a:lumOff val="40000"/>
                                        </a:schemeClr>
                                      </a:solidFill>
                                      <a:latin typeface="Cambria Math" panose="02040503050406030204" pitchFamily="18" charset="0"/>
                                    </a:rPr>
                                  </m:ctrlPr>
                                </m:fPr>
                                <m:num>
                                  <m:r>
                                    <a:rPr lang="en-US" altLang="zh-CN">
                                      <a:solidFill>
                                        <a:schemeClr val="accent1">
                                          <a:lumMod val="60000"/>
                                          <a:lumOff val="40000"/>
                                        </a:schemeClr>
                                      </a:solidFill>
                                      <a:latin typeface="Cambria Math" panose="02040503050406030204" pitchFamily="18" charset="0"/>
                                    </a:rPr>
                                    <m:t>𝟏</m:t>
                                  </m:r>
                                </m:num>
                                <m:den>
                                  <m:r>
                                    <a:rPr lang="en-US" altLang="zh-CN">
                                      <a:solidFill>
                                        <a:schemeClr val="accent1">
                                          <a:lumMod val="60000"/>
                                          <a:lumOff val="40000"/>
                                        </a:schemeClr>
                                      </a:solidFill>
                                      <a:latin typeface="Cambria Math" panose="02040503050406030204" pitchFamily="18" charset="0"/>
                                    </a:rPr>
                                    <m:t>𝟐</m:t>
                                  </m:r>
                                </m:den>
                              </m:f>
                              <m:nary>
                                <m:naryPr>
                                  <m:chr m:val="∑"/>
                                  <m:ctrlPr>
                                    <a:rPr lang="en-US" altLang="zh-CN" i="1">
                                      <a:solidFill>
                                        <a:schemeClr val="accent1">
                                          <a:lumMod val="60000"/>
                                          <a:lumOff val="40000"/>
                                        </a:schemeClr>
                                      </a:solidFill>
                                      <a:latin typeface="Cambria Math" panose="02040503050406030204" pitchFamily="18" charset="0"/>
                                    </a:rPr>
                                  </m:ctrlPr>
                                </m:naryPr>
                                <m:sub>
                                  <m:r>
                                    <m:rPr>
                                      <m:brk m:alnAt="23"/>
                                    </m:rPr>
                                    <a:rPr lang="en-US" altLang="zh-CN">
                                      <a:solidFill>
                                        <a:schemeClr val="accent1">
                                          <a:lumMod val="60000"/>
                                          <a:lumOff val="40000"/>
                                        </a:schemeClr>
                                      </a:solidFill>
                                      <a:latin typeface="Cambria Math" panose="02040503050406030204" pitchFamily="18" charset="0"/>
                                    </a:rPr>
                                    <m:t>𝒔</m:t>
                                  </m:r>
                                  <m:r>
                                    <a:rPr lang="en-US" altLang="zh-CN">
                                      <a:solidFill>
                                        <a:schemeClr val="accent1">
                                          <a:lumMod val="60000"/>
                                          <a:lumOff val="40000"/>
                                        </a:schemeClr>
                                      </a:solidFill>
                                      <a:latin typeface="Cambria Math" panose="02040503050406030204" pitchFamily="18" charset="0"/>
                                    </a:rPr>
                                    <m:t>=</m:t>
                                  </m:r>
                                  <m:r>
                                    <a:rPr lang="en-US" altLang="zh-CN">
                                      <a:solidFill>
                                        <a:schemeClr val="accent1">
                                          <a:lumMod val="60000"/>
                                          <a:lumOff val="40000"/>
                                        </a:schemeClr>
                                      </a:solidFill>
                                      <a:latin typeface="Cambria Math" panose="02040503050406030204" pitchFamily="18" charset="0"/>
                                    </a:rPr>
                                    <m:t>𝟏</m:t>
                                  </m:r>
                                </m:sub>
                                <m:sup>
                                  <m:r>
                                    <a:rPr lang="en-US" altLang="zh-CN">
                                      <a:solidFill>
                                        <a:schemeClr val="accent1">
                                          <a:lumMod val="60000"/>
                                          <a:lumOff val="40000"/>
                                        </a:schemeClr>
                                      </a:solidFill>
                                      <a:latin typeface="Cambria Math" panose="02040503050406030204" pitchFamily="18" charset="0"/>
                                    </a:rPr>
                                    <m:t>𝒕</m:t>
                                  </m:r>
                                </m:sup>
                                <m:e>
                                  <m:sSup>
                                    <m:sSupPr>
                                      <m:ctrlPr>
                                        <a:rPr lang="en-US" altLang="zh-CN" i="1">
                                          <a:solidFill>
                                            <a:schemeClr val="accent1">
                                              <a:lumMod val="60000"/>
                                              <a:lumOff val="40000"/>
                                            </a:schemeClr>
                                          </a:solidFill>
                                          <a:latin typeface="Cambria Math" panose="02040503050406030204" pitchFamily="18" charset="0"/>
                                        </a:rPr>
                                      </m:ctrlPr>
                                    </m:sSupPr>
                                    <m:e>
                                      <m:r>
                                        <a:rPr lang="zh-CN" altLang="en-US">
                                          <a:solidFill>
                                            <a:schemeClr val="accent1">
                                              <a:lumMod val="60000"/>
                                              <a:lumOff val="40000"/>
                                            </a:schemeClr>
                                          </a:solidFill>
                                          <a:latin typeface="Cambria Math" panose="02040503050406030204" pitchFamily="18" charset="0"/>
                                        </a:rPr>
                                        <m:t>𝝈</m:t>
                                      </m:r>
                                    </m:e>
                                    <m:sup>
                                      <m:r>
                                        <a:rPr lang="en-US" altLang="zh-CN">
                                          <a:solidFill>
                                            <a:schemeClr val="accent1">
                                              <a:lumMod val="60000"/>
                                              <a:lumOff val="40000"/>
                                            </a:schemeClr>
                                          </a:solidFill>
                                          <a:latin typeface="Cambria Math" panose="02040503050406030204" pitchFamily="18" charset="0"/>
                                        </a:rPr>
                                        <m:t>𝒔</m:t>
                                      </m:r>
                                    </m:sup>
                                  </m:sSup>
                                </m:e>
                              </m:nary>
                              <m:sSubSup>
                                <m:sSubSupPr>
                                  <m:ctrlPr>
                                    <a:rPr lang="en-US" altLang="zh-CN" i="1">
                                      <a:solidFill>
                                        <a:schemeClr val="accent1">
                                          <a:lumMod val="60000"/>
                                          <a:lumOff val="40000"/>
                                        </a:schemeClr>
                                      </a:solidFill>
                                      <a:latin typeface="Cambria Math" panose="02040503050406030204" pitchFamily="18" charset="0"/>
                                    </a:rPr>
                                  </m:ctrlPr>
                                </m:sSubSupPr>
                                <m:e>
                                  <m:d>
                                    <m:dPr>
                                      <m:begChr m:val="‖"/>
                                      <m:endChr m:val="‖"/>
                                      <m:ctrlPr>
                                        <a:rPr lang="en-US" altLang="zh-CN" i="1">
                                          <a:solidFill>
                                            <a:schemeClr val="accent1">
                                              <a:lumMod val="60000"/>
                                              <a:lumOff val="40000"/>
                                            </a:schemeClr>
                                          </a:solidFill>
                                          <a:latin typeface="Cambria Math" panose="02040503050406030204" pitchFamily="18" charset="0"/>
                                        </a:rPr>
                                      </m:ctrlPr>
                                    </m:dPr>
                                    <m:e>
                                      <m:sSup>
                                        <m:sSupPr>
                                          <m:ctrlPr>
                                            <a:rPr lang="en-US" altLang="zh-CN" i="1">
                                              <a:solidFill>
                                                <a:schemeClr val="accent1">
                                                  <a:lumMod val="60000"/>
                                                  <a:lumOff val="40000"/>
                                                </a:schemeClr>
                                              </a:solidFill>
                                              <a:latin typeface="Cambria Math" panose="02040503050406030204" pitchFamily="18" charset="0"/>
                                            </a:rPr>
                                          </m:ctrlPr>
                                        </m:sSupPr>
                                        <m:e>
                                          <m:r>
                                            <a:rPr lang="en-US" altLang="zh-CN">
                                              <a:solidFill>
                                                <a:schemeClr val="accent1">
                                                  <a:lumMod val="60000"/>
                                                  <a:lumOff val="40000"/>
                                                </a:schemeClr>
                                              </a:solidFill>
                                              <a:latin typeface="Cambria Math" panose="02040503050406030204" pitchFamily="18" charset="0"/>
                                            </a:rPr>
                                            <m:t>𝑾</m:t>
                                          </m:r>
                                        </m:e>
                                        <m:sup>
                                          <m:d>
                                            <m:dPr>
                                              <m:ctrlPr>
                                                <a:rPr lang="en-US" altLang="zh-CN" i="1">
                                                  <a:solidFill>
                                                    <a:schemeClr val="accent1">
                                                      <a:lumMod val="60000"/>
                                                      <a:lumOff val="40000"/>
                                                    </a:schemeClr>
                                                  </a:solidFill>
                                                  <a:latin typeface="Cambria Math" panose="02040503050406030204" pitchFamily="18" charset="0"/>
                                                </a:rPr>
                                              </m:ctrlPr>
                                            </m:dPr>
                                            <m:e>
                                              <m:r>
                                                <a:rPr lang="en-US" altLang="zh-CN">
                                                  <a:solidFill>
                                                    <a:schemeClr val="accent1">
                                                      <a:lumMod val="60000"/>
                                                      <a:lumOff val="40000"/>
                                                    </a:schemeClr>
                                                  </a:solidFill>
                                                  <a:latin typeface="Cambria Math" panose="02040503050406030204" pitchFamily="18" charset="0"/>
                                                </a:rPr>
                                                <m:t>𝒔</m:t>
                                              </m:r>
                                            </m:e>
                                          </m:d>
                                        </m:sup>
                                      </m:sSup>
                                    </m:e>
                                  </m:d>
                                </m:e>
                                <m:sub>
                                  <m:r>
                                    <a:rPr lang="en-US" altLang="zh-CN">
                                      <a:solidFill>
                                        <a:schemeClr val="accent1">
                                          <a:lumMod val="60000"/>
                                          <a:lumOff val="40000"/>
                                        </a:schemeClr>
                                      </a:solidFill>
                                      <a:latin typeface="Cambria Math" panose="02040503050406030204" pitchFamily="18" charset="0"/>
                                    </a:rPr>
                                    <m:t>𝟐</m:t>
                                  </m:r>
                                </m:sub>
                                <m:sup>
                                  <m:r>
                                    <a:rPr lang="en-US" altLang="zh-CN">
                                      <a:solidFill>
                                        <a:schemeClr val="accent1">
                                          <a:lumMod val="60000"/>
                                          <a:lumOff val="40000"/>
                                        </a:schemeClr>
                                      </a:solidFill>
                                      <a:latin typeface="Cambria Math" panose="02040503050406030204" pitchFamily="18" charset="0"/>
                                    </a:rPr>
                                    <m:t>𝟐</m:t>
                                  </m:r>
                                </m:sup>
                              </m:sSubSup>
                            </m:e>
                          </m:d>
                        </m:e>
                      </m:func>
                      <m:r>
                        <a:rPr lang="en-US" altLang="zh-CN">
                          <a:latin typeface="Cambria Math" panose="02040503050406030204" pitchFamily="18" charset="0"/>
                        </a:rPr>
                        <m:t> </m:t>
                      </m:r>
                    </m:oMath>
                  </m:oMathPara>
                </a14:m>
                <a:endParaRPr lang="zh-CN" altLang="en-US"/>
              </a:p>
            </p:txBody>
          </p:sp>
        </mc:Choice>
        <mc:Fallback xmlns="">
          <p:sp>
            <p:nvSpPr>
              <p:cNvPr id="22" name="文本框 21"/>
              <p:cNvSpPr txBox="1">
                <a:spLocks noRot="1" noChangeAspect="1" noMove="1" noResize="1" noEditPoints="1" noAdjustHandles="1" noChangeArrowheads="1" noChangeShapeType="1" noTextEdit="1"/>
              </p:cNvSpPr>
              <p:nvPr/>
            </p:nvSpPr>
            <p:spPr>
              <a:xfrm>
                <a:off x="2595182" y="3188171"/>
                <a:ext cx="8668595" cy="79271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485055" y="4186758"/>
                <a:ext cx="3879272" cy="322268"/>
              </a:xfrm>
              <a:prstGeom prst="rect">
                <a:avLst/>
              </a:prstGeom>
              <a:noFill/>
            </p:spPr>
            <p:txBody>
              <a:bodyPr wrap="square" rtlCol="0">
                <a:spAutoFit/>
              </a:bodyPr>
              <a:lstStyle/>
              <a:p>
                <a:r>
                  <a:rPr lang="zh-CN" altLang="en-US" sz="1400">
                    <a:solidFill>
                      <a:schemeClr val="tx1"/>
                    </a:solidFill>
                  </a:rPr>
                  <a:t>令</a:t>
                </a:r>
                <a14:m>
                  <m:oMath xmlns:m="http://schemas.openxmlformats.org/officeDocument/2006/math">
                    <m:sSup>
                      <m:sSupPr>
                        <m:ctrlPr>
                          <a:rPr lang="en-US" altLang="zh-CN" sz="1400" b="1" i="1">
                            <a:solidFill>
                              <a:schemeClr val="tx1"/>
                            </a:solidFill>
                            <a:latin typeface="Cambria Math" panose="02040503050406030204" pitchFamily="18" charset="0"/>
                          </a:rPr>
                        </m:ctrlPr>
                      </m:sSupPr>
                      <m:e>
                        <m:r>
                          <a:rPr lang="en-US" altLang="zh-CN" sz="1400" b="1" i="1">
                            <a:solidFill>
                              <a:schemeClr val="tx1"/>
                            </a:solidFill>
                            <a:latin typeface="Cambria Math" panose="02040503050406030204" pitchFamily="18" charset="0"/>
                          </a:rPr>
                          <m:t>𝒁</m:t>
                        </m:r>
                      </m:e>
                      <m:sup>
                        <m:d>
                          <m:dPr>
                            <m:ctrlPr>
                              <a:rPr lang="en-US" altLang="zh-CN" sz="1400" b="1" i="1">
                                <a:solidFill>
                                  <a:schemeClr val="tx1"/>
                                </a:solidFill>
                                <a:latin typeface="Cambria Math" panose="02040503050406030204" pitchFamily="18" charset="0"/>
                              </a:rPr>
                            </m:ctrlPr>
                          </m:dPr>
                          <m:e>
                            <m:r>
                              <a:rPr lang="en-US" altLang="zh-CN" sz="1400" b="1" i="1">
                                <a:solidFill>
                                  <a:schemeClr val="tx1"/>
                                </a:solidFill>
                                <a:latin typeface="Cambria Math" panose="02040503050406030204" pitchFamily="18" charset="0"/>
                              </a:rPr>
                              <m:t>𝒕</m:t>
                            </m:r>
                          </m:e>
                        </m:d>
                      </m:sup>
                    </m:sSup>
                    <m:r>
                      <a:rPr lang="en-US" altLang="zh-CN" sz="1400" b="1" i="1">
                        <a:solidFill>
                          <a:schemeClr val="tx1"/>
                        </a:solidFill>
                        <a:latin typeface="Cambria Math" panose="02040503050406030204" pitchFamily="18" charset="0"/>
                      </a:rPr>
                      <m:t>=</m:t>
                    </m:r>
                    <m:sSup>
                      <m:sSupPr>
                        <m:ctrlPr>
                          <a:rPr lang="en-US" altLang="zh-CN" sz="1400" b="1" i="1">
                            <a:solidFill>
                              <a:schemeClr val="tx1"/>
                            </a:solidFill>
                            <a:latin typeface="Cambria Math" panose="02040503050406030204" pitchFamily="18" charset="0"/>
                          </a:rPr>
                        </m:ctrlPr>
                      </m:sSupPr>
                      <m:e>
                        <m:r>
                          <a:rPr lang="en-US" altLang="zh-CN" sz="1400" b="1" i="1">
                            <a:solidFill>
                              <a:schemeClr val="tx1"/>
                            </a:solidFill>
                            <a:latin typeface="Cambria Math" panose="02040503050406030204" pitchFamily="18" charset="0"/>
                          </a:rPr>
                          <m:t>𝑮</m:t>
                        </m:r>
                      </m:e>
                      <m:sup>
                        <m:d>
                          <m:dPr>
                            <m:ctrlPr>
                              <a:rPr lang="en-US" altLang="zh-CN" sz="1400" b="1" i="1">
                                <a:solidFill>
                                  <a:schemeClr val="tx1"/>
                                </a:solidFill>
                                <a:latin typeface="Cambria Math" panose="02040503050406030204" pitchFamily="18" charset="0"/>
                              </a:rPr>
                            </m:ctrlPr>
                          </m:dPr>
                          <m:e>
                            <m:r>
                              <a:rPr lang="en-US" altLang="zh-CN" sz="1400" b="1" i="1">
                                <a:solidFill>
                                  <a:schemeClr val="tx1"/>
                                </a:solidFill>
                                <a:latin typeface="Cambria Math" panose="02040503050406030204" pitchFamily="18" charset="0"/>
                              </a:rPr>
                              <m:t>𝟏</m:t>
                            </m:r>
                            <m:r>
                              <a:rPr lang="en-US" altLang="zh-CN" sz="1400" b="1" i="1">
                                <a:solidFill>
                                  <a:schemeClr val="tx1"/>
                                </a:solidFill>
                                <a:latin typeface="Cambria Math" panose="02040503050406030204" pitchFamily="18" charset="0"/>
                              </a:rPr>
                              <m:t>:</m:t>
                            </m:r>
                            <m:r>
                              <a:rPr lang="en-US" altLang="zh-CN" sz="1400" b="1" i="1">
                                <a:solidFill>
                                  <a:schemeClr val="tx1"/>
                                </a:solidFill>
                                <a:latin typeface="Cambria Math" panose="02040503050406030204" pitchFamily="18" charset="0"/>
                              </a:rPr>
                              <m:t>𝒕</m:t>
                            </m:r>
                          </m:e>
                        </m:d>
                      </m:sup>
                    </m:sSup>
                  </m:oMath>
                </a14:m>
                <a:r>
                  <a:rPr lang="en-US" altLang="zh-CN" sz="1400" b="1" i="1">
                    <a:solidFill>
                      <a:schemeClr val="tx1"/>
                    </a:solidFill>
                    <a:latin typeface="Cambria Math" panose="02040503050406030204" pitchFamily="18" charset="0"/>
                  </a:rPr>
                  <a:t>-</a:t>
                </a:r>
                <a14:m>
                  <m:oMath xmlns:m="http://schemas.openxmlformats.org/officeDocument/2006/math">
                    <m:r>
                      <a:rPr lang="en-US" altLang="zh-CN" sz="1400" b="1" i="1" smtClean="0">
                        <a:solidFill>
                          <a:schemeClr val="tx1"/>
                        </a:solidFill>
                        <a:latin typeface="Cambria Math" panose="02040503050406030204" pitchFamily="18" charset="0"/>
                      </a:rPr>
                      <m:t> </m:t>
                    </m:r>
                    <m:nary>
                      <m:naryPr>
                        <m:chr m:val="∑"/>
                        <m:ctrlPr>
                          <a:rPr lang="en-US" altLang="zh-CN" sz="1400" b="1" i="1">
                            <a:solidFill>
                              <a:schemeClr val="tx1"/>
                            </a:solidFill>
                            <a:latin typeface="Cambria Math" panose="02040503050406030204" pitchFamily="18" charset="0"/>
                          </a:rPr>
                        </m:ctrlPr>
                      </m:naryPr>
                      <m:sub>
                        <m:r>
                          <m:rPr>
                            <m:brk m:alnAt="23"/>
                          </m:rPr>
                          <a:rPr lang="en-US" altLang="zh-CN" sz="1400" b="1" i="1">
                            <a:solidFill>
                              <a:schemeClr val="tx1"/>
                            </a:solidFill>
                            <a:latin typeface="Cambria Math" panose="02040503050406030204" pitchFamily="18" charset="0"/>
                          </a:rPr>
                          <m:t>𝒔</m:t>
                        </m:r>
                        <m:r>
                          <a:rPr lang="en-US" altLang="zh-CN" sz="1400" b="1" i="1">
                            <a:solidFill>
                              <a:schemeClr val="tx1"/>
                            </a:solidFill>
                            <a:latin typeface="Cambria Math" panose="02040503050406030204" pitchFamily="18" charset="0"/>
                          </a:rPr>
                          <m:t>=</m:t>
                        </m:r>
                        <m:r>
                          <a:rPr lang="en-US" altLang="zh-CN" sz="1400" b="1" i="1">
                            <a:solidFill>
                              <a:schemeClr val="tx1"/>
                            </a:solidFill>
                            <a:latin typeface="Cambria Math" panose="02040503050406030204" pitchFamily="18" charset="0"/>
                          </a:rPr>
                          <m:t>𝟏</m:t>
                        </m:r>
                      </m:sub>
                      <m:sup>
                        <m:r>
                          <a:rPr lang="en-US" altLang="zh-CN" sz="1400" b="1" i="1">
                            <a:solidFill>
                              <a:schemeClr val="tx1"/>
                            </a:solidFill>
                            <a:latin typeface="Cambria Math" panose="02040503050406030204" pitchFamily="18" charset="0"/>
                          </a:rPr>
                          <m:t>𝒕</m:t>
                        </m:r>
                      </m:sup>
                      <m:e>
                        <m:sSup>
                          <m:sSupPr>
                            <m:ctrlPr>
                              <a:rPr lang="en-US" altLang="zh-CN" sz="1400" b="1" i="1">
                                <a:solidFill>
                                  <a:schemeClr val="tx1"/>
                                </a:solidFill>
                                <a:latin typeface="Cambria Math" panose="02040503050406030204" pitchFamily="18" charset="0"/>
                              </a:rPr>
                            </m:ctrlPr>
                          </m:sSupPr>
                          <m:e>
                            <m:r>
                              <a:rPr lang="zh-CN" altLang="en-US" sz="1400" b="1" i="1">
                                <a:solidFill>
                                  <a:schemeClr val="tx1"/>
                                </a:solidFill>
                                <a:latin typeface="Cambria Math" panose="02040503050406030204" pitchFamily="18" charset="0"/>
                              </a:rPr>
                              <m:t>𝝈</m:t>
                            </m:r>
                          </m:e>
                          <m:sup>
                            <m:r>
                              <a:rPr lang="en-US" altLang="zh-CN" sz="1400" b="1" i="1">
                                <a:solidFill>
                                  <a:schemeClr val="tx1"/>
                                </a:solidFill>
                                <a:latin typeface="Cambria Math" panose="02040503050406030204" pitchFamily="18" charset="0"/>
                              </a:rPr>
                              <m:t>𝒔</m:t>
                            </m:r>
                          </m:sup>
                        </m:sSup>
                      </m:e>
                    </m:nary>
                    <m:sSup>
                      <m:sSupPr>
                        <m:ctrlPr>
                          <a:rPr lang="en-US" altLang="zh-CN" sz="1400" b="1" i="1">
                            <a:solidFill>
                              <a:schemeClr val="tx1"/>
                            </a:solidFill>
                            <a:latin typeface="Cambria Math" panose="02040503050406030204" pitchFamily="18" charset="0"/>
                          </a:rPr>
                        </m:ctrlPr>
                      </m:sSupPr>
                      <m:e>
                        <m:r>
                          <a:rPr lang="en-US" altLang="zh-CN" sz="1400" b="1" i="1">
                            <a:solidFill>
                              <a:schemeClr val="tx1"/>
                            </a:solidFill>
                            <a:latin typeface="Cambria Math" panose="02040503050406030204" pitchFamily="18" charset="0"/>
                          </a:rPr>
                          <m:t>𝑾</m:t>
                        </m:r>
                      </m:e>
                      <m:sup>
                        <m:r>
                          <a:rPr lang="en-US" altLang="zh-CN" sz="1400" b="1" i="1">
                            <a:solidFill>
                              <a:schemeClr val="tx1"/>
                            </a:solidFill>
                            <a:latin typeface="Cambria Math" panose="02040503050406030204" pitchFamily="18" charset="0"/>
                          </a:rPr>
                          <m:t>𝒔</m:t>
                        </m:r>
                      </m:sup>
                    </m:sSup>
                  </m:oMath>
                </a14:m>
                <a:r>
                  <a:rPr lang="en-US" altLang="zh-CN" sz="1400" b="1" i="1">
                    <a:solidFill>
                      <a:schemeClr val="tx1"/>
                    </a:solidFill>
                    <a:latin typeface="Cambria Math" panose="02040503050406030204" pitchFamily="18" charset="0"/>
                  </a:rPr>
                  <a:t>,</a:t>
                </a:r>
                <a:endParaRPr lang="zh-CN" altLang="en-US" sz="1400" b="1" i="1">
                  <a:solidFill>
                    <a:schemeClr val="tx1"/>
                  </a:solidFill>
                  <a:latin typeface="Cambria Math" panose="020405030504060302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485055" y="4186758"/>
                <a:ext cx="3879272" cy="322268"/>
              </a:xfrm>
              <a:prstGeom prst="rect">
                <a:avLst/>
              </a:prstGeom>
              <a:blipFill>
                <a:blip r:embed="rId7"/>
                <a:stretch>
                  <a:fillRect l="-472" t="-92453" b="-1528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580446" y="4548454"/>
                <a:ext cx="8978900" cy="79271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sz="1600" b="1" i="1">
                              <a:solidFill>
                                <a:srgbClr val="00B050"/>
                              </a:solidFill>
                              <a:latin typeface="Cambria Math" panose="02040503050406030204" pitchFamily="18" charset="0"/>
                            </a:rPr>
                          </m:ctrlPr>
                        </m:sSupPr>
                        <m:e>
                          <m:r>
                            <a:rPr lang="en-US" altLang="zh-CN" sz="1600" b="1" i="1">
                              <a:solidFill>
                                <a:srgbClr val="00B050"/>
                              </a:solidFill>
                              <a:latin typeface="Cambria Math" panose="02040503050406030204" pitchFamily="18" charset="0"/>
                            </a:rPr>
                            <m:t>𝑾</m:t>
                          </m:r>
                        </m:e>
                        <m:sup>
                          <m:r>
                            <a:rPr lang="en-US" altLang="zh-CN" sz="1600" b="1" i="1">
                              <a:solidFill>
                                <a:srgbClr val="00B050"/>
                              </a:solidFill>
                              <a:latin typeface="Cambria Math" panose="02040503050406030204" pitchFamily="18" charset="0"/>
                            </a:rPr>
                            <m:t>(</m:t>
                          </m:r>
                          <m:r>
                            <a:rPr lang="en-US" altLang="zh-CN" sz="1600" b="1" i="1">
                              <a:solidFill>
                                <a:srgbClr val="00B050"/>
                              </a:solidFill>
                              <a:latin typeface="Cambria Math" panose="02040503050406030204" pitchFamily="18" charset="0"/>
                            </a:rPr>
                            <m:t>𝒕</m:t>
                          </m:r>
                          <m:r>
                            <a:rPr lang="en-US" altLang="zh-CN" sz="1600" b="1" i="1">
                              <a:solidFill>
                                <a:srgbClr val="00B050"/>
                              </a:solidFill>
                              <a:latin typeface="Cambria Math" panose="02040503050406030204" pitchFamily="18" charset="0"/>
                            </a:rPr>
                            <m:t>+</m:t>
                          </m:r>
                          <m:r>
                            <a:rPr lang="en-US" altLang="zh-CN" sz="1600" b="1" i="1">
                              <a:solidFill>
                                <a:srgbClr val="00B050"/>
                              </a:solidFill>
                              <a:latin typeface="Cambria Math" panose="02040503050406030204" pitchFamily="18" charset="0"/>
                            </a:rPr>
                            <m:t>𝟏</m:t>
                          </m:r>
                          <m:r>
                            <a:rPr lang="en-US" altLang="zh-CN" sz="1600" b="1" i="1">
                              <a:solidFill>
                                <a:srgbClr val="00B050"/>
                              </a:solidFill>
                              <a:latin typeface="Cambria Math" panose="02040503050406030204" pitchFamily="18" charset="0"/>
                            </a:rPr>
                            <m:t>)</m:t>
                          </m:r>
                        </m:sup>
                      </m:sSup>
                      <m:r>
                        <a:rPr lang="en-US" altLang="zh-CN" sz="1600" b="1" i="1">
                          <a:solidFill>
                            <a:srgbClr val="00B050"/>
                          </a:solidFill>
                          <a:latin typeface="Cambria Math" panose="02040503050406030204" pitchFamily="18" charset="0"/>
                        </a:rPr>
                        <m:t>=</m:t>
                      </m:r>
                      <m:func>
                        <m:funcPr>
                          <m:ctrlPr>
                            <a:rPr lang="en-US" altLang="zh-CN" sz="1600" b="1" i="1">
                              <a:solidFill>
                                <a:srgbClr val="00B050"/>
                              </a:solidFill>
                              <a:latin typeface="Cambria Math" panose="02040503050406030204" pitchFamily="18" charset="0"/>
                            </a:rPr>
                          </m:ctrlPr>
                        </m:funcPr>
                        <m:fName>
                          <m:limLow>
                            <m:limLowPr>
                              <m:ctrlPr>
                                <a:rPr lang="en-US" altLang="zh-CN" sz="1600" b="1" i="1">
                                  <a:solidFill>
                                    <a:srgbClr val="00B050"/>
                                  </a:solidFill>
                                  <a:latin typeface="Cambria Math" panose="02040503050406030204" pitchFamily="18" charset="0"/>
                                </a:rPr>
                              </m:ctrlPr>
                            </m:limLowPr>
                            <m:e>
                              <m:r>
                                <a:rPr lang="en-US" altLang="zh-CN" sz="1600" b="1" i="1">
                                  <a:solidFill>
                                    <a:srgbClr val="00B050"/>
                                  </a:solidFill>
                                  <a:latin typeface="Cambria Math" panose="02040503050406030204" pitchFamily="18" charset="0"/>
                                </a:rPr>
                                <m:t>𝐚𝐫𝐠𝐦𝐢𝐧</m:t>
                              </m:r>
                            </m:e>
                            <m:lim>
                              <m:r>
                                <a:rPr lang="en-US" altLang="zh-CN" sz="1600" b="1" i="1">
                                  <a:solidFill>
                                    <a:srgbClr val="00B050"/>
                                  </a:solidFill>
                                  <a:latin typeface="Cambria Math" panose="02040503050406030204" pitchFamily="18" charset="0"/>
                                </a:rPr>
                                <m:t>𝑾</m:t>
                              </m:r>
                            </m:lim>
                          </m:limLow>
                        </m:fName>
                        <m:e>
                          <m:d>
                            <m:dPr>
                              <m:begChr m:val="{"/>
                              <m:endChr m:val="}"/>
                              <m:ctrlPr>
                                <a:rPr lang="en-US" altLang="zh-CN" sz="1600" b="1" i="1">
                                  <a:solidFill>
                                    <a:srgbClr val="00B050"/>
                                  </a:solidFill>
                                  <a:latin typeface="Cambria Math" panose="02040503050406030204" pitchFamily="18" charset="0"/>
                                </a:rPr>
                              </m:ctrlPr>
                            </m:dPr>
                            <m:e>
                              <m:sSup>
                                <m:sSupPr>
                                  <m:ctrlPr>
                                    <a:rPr lang="en-US" altLang="zh-CN" sz="1600" b="1" i="1">
                                      <a:solidFill>
                                        <a:srgbClr val="00B050"/>
                                      </a:solidFill>
                                      <a:latin typeface="Cambria Math" panose="02040503050406030204" pitchFamily="18" charset="0"/>
                                    </a:rPr>
                                  </m:ctrlPr>
                                </m:sSupPr>
                                <m:e>
                                  <m:r>
                                    <a:rPr lang="en-US" altLang="zh-CN" sz="1600" b="1" i="1">
                                      <a:solidFill>
                                        <a:srgbClr val="00B050"/>
                                      </a:solidFill>
                                      <a:latin typeface="Cambria Math" panose="02040503050406030204" pitchFamily="18" charset="0"/>
                                    </a:rPr>
                                    <m:t>𝒁</m:t>
                                  </m:r>
                                </m:e>
                                <m:sup>
                                  <m:d>
                                    <m:dPr>
                                      <m:ctrlPr>
                                        <a:rPr lang="en-US" altLang="zh-CN" sz="1600" b="1" i="1">
                                          <a:solidFill>
                                            <a:srgbClr val="00B050"/>
                                          </a:solidFill>
                                          <a:latin typeface="Cambria Math" panose="02040503050406030204" pitchFamily="18" charset="0"/>
                                        </a:rPr>
                                      </m:ctrlPr>
                                    </m:dPr>
                                    <m:e>
                                      <m:r>
                                        <a:rPr lang="en-US" altLang="zh-CN" sz="1600" b="1" i="1">
                                          <a:solidFill>
                                            <a:srgbClr val="00B050"/>
                                          </a:solidFill>
                                          <a:latin typeface="Cambria Math" panose="02040503050406030204" pitchFamily="18" charset="0"/>
                                        </a:rPr>
                                        <m:t>𝒕</m:t>
                                      </m:r>
                                    </m:e>
                                  </m:d>
                                </m:sup>
                              </m:sSup>
                              <m:r>
                                <a:rPr lang="en-US" altLang="zh-CN" sz="1600" b="1" i="1">
                                  <a:solidFill>
                                    <a:srgbClr val="00B050"/>
                                  </a:solidFill>
                                  <a:latin typeface="Cambria Math" panose="02040503050406030204" pitchFamily="18" charset="0"/>
                                </a:rPr>
                                <m:t>∙</m:t>
                              </m:r>
                              <m:r>
                                <a:rPr lang="en-US" altLang="zh-CN" sz="1600" b="1" i="1">
                                  <a:solidFill>
                                    <a:srgbClr val="00B050"/>
                                  </a:solidFill>
                                  <a:latin typeface="Cambria Math" panose="02040503050406030204" pitchFamily="18" charset="0"/>
                                </a:rPr>
                                <m:t>𝑾</m:t>
                              </m:r>
                              <m:r>
                                <a:rPr lang="en-US" altLang="zh-CN" sz="1600" b="1" i="1">
                                  <a:solidFill>
                                    <a:srgbClr val="00B050"/>
                                  </a:solidFill>
                                  <a:latin typeface="Cambria Math" panose="02040503050406030204" pitchFamily="18" charset="0"/>
                                </a:rPr>
                                <m:t>+</m:t>
                              </m:r>
                              <m:sSub>
                                <m:sSubPr>
                                  <m:ctrlPr>
                                    <a:rPr lang="en-US" altLang="zh-CN" sz="1600" b="1" i="1">
                                      <a:solidFill>
                                        <a:srgbClr val="00B050"/>
                                      </a:solidFill>
                                      <a:latin typeface="Cambria Math" panose="02040503050406030204" pitchFamily="18" charset="0"/>
                                    </a:rPr>
                                  </m:ctrlPr>
                                </m:sSubPr>
                                <m:e>
                                  <m:r>
                                    <a:rPr lang="en-US" altLang="zh-CN" sz="1600" b="1" i="1">
                                      <a:solidFill>
                                        <a:srgbClr val="00B050"/>
                                      </a:solidFill>
                                      <a:latin typeface="Cambria Math" panose="02040503050406030204" pitchFamily="18" charset="0"/>
                                    </a:rPr>
                                    <m:t>𝝀</m:t>
                                  </m:r>
                                </m:e>
                                <m:sub>
                                  <m:r>
                                    <a:rPr lang="en-US" altLang="zh-CN" sz="1600" b="1" i="1">
                                      <a:solidFill>
                                        <a:srgbClr val="00B050"/>
                                      </a:solidFill>
                                      <a:latin typeface="Cambria Math" panose="02040503050406030204" pitchFamily="18" charset="0"/>
                                    </a:rPr>
                                    <m:t>𝟏</m:t>
                                  </m:r>
                                </m:sub>
                              </m:sSub>
                              <m:sSub>
                                <m:sSubPr>
                                  <m:ctrlPr>
                                    <a:rPr lang="en-US" altLang="zh-CN" sz="1600" b="1" i="1">
                                      <a:solidFill>
                                        <a:srgbClr val="00B050"/>
                                      </a:solidFill>
                                      <a:latin typeface="Cambria Math" panose="02040503050406030204" pitchFamily="18" charset="0"/>
                                    </a:rPr>
                                  </m:ctrlPr>
                                </m:sSubPr>
                                <m:e>
                                  <m:d>
                                    <m:dPr>
                                      <m:begChr m:val="‖"/>
                                      <m:endChr m:val="‖"/>
                                      <m:ctrlPr>
                                        <a:rPr lang="en-US" altLang="zh-CN" sz="1600" b="1" i="1">
                                          <a:solidFill>
                                            <a:srgbClr val="00B050"/>
                                          </a:solidFill>
                                          <a:latin typeface="Cambria Math" panose="02040503050406030204" pitchFamily="18" charset="0"/>
                                        </a:rPr>
                                      </m:ctrlPr>
                                    </m:dPr>
                                    <m:e>
                                      <m:r>
                                        <a:rPr lang="en-US" altLang="zh-CN" sz="1600" b="1" i="1">
                                          <a:solidFill>
                                            <a:srgbClr val="00B050"/>
                                          </a:solidFill>
                                          <a:latin typeface="Cambria Math" panose="02040503050406030204" pitchFamily="18" charset="0"/>
                                        </a:rPr>
                                        <m:t>𝑾</m:t>
                                      </m:r>
                                    </m:e>
                                  </m:d>
                                </m:e>
                                <m:sub>
                                  <m:r>
                                    <a:rPr lang="en-US" altLang="zh-CN" sz="1600" b="1" i="1">
                                      <a:solidFill>
                                        <a:srgbClr val="00B050"/>
                                      </a:solidFill>
                                      <a:latin typeface="Cambria Math" panose="02040503050406030204" pitchFamily="18" charset="0"/>
                                    </a:rPr>
                                    <m:t>𝟏</m:t>
                                  </m:r>
                                </m:sub>
                              </m:sSub>
                              <m:r>
                                <a:rPr lang="en-US" altLang="zh-CN" sz="1600" b="1" i="1">
                                  <a:solidFill>
                                    <a:srgbClr val="00B050"/>
                                  </a:solidFill>
                                  <a:latin typeface="Cambria Math" panose="02040503050406030204" pitchFamily="18" charset="0"/>
                                </a:rPr>
                                <m:t>+</m:t>
                              </m:r>
                              <m:f>
                                <m:fPr>
                                  <m:ctrlPr>
                                    <a:rPr lang="en-US" altLang="zh-CN" sz="1600" b="1" i="1">
                                      <a:solidFill>
                                        <a:srgbClr val="00B050"/>
                                      </a:solidFill>
                                      <a:latin typeface="Cambria Math" panose="02040503050406030204" pitchFamily="18" charset="0"/>
                                    </a:rPr>
                                  </m:ctrlPr>
                                </m:fPr>
                                <m:num>
                                  <m:r>
                                    <a:rPr lang="en-US" altLang="zh-CN" sz="1600" b="1" i="1">
                                      <a:solidFill>
                                        <a:srgbClr val="00B050"/>
                                      </a:solidFill>
                                      <a:latin typeface="Cambria Math" panose="02040503050406030204" pitchFamily="18" charset="0"/>
                                    </a:rPr>
                                    <m:t>𝟏</m:t>
                                  </m:r>
                                </m:num>
                                <m:den>
                                  <m:r>
                                    <a:rPr lang="en-US" altLang="zh-CN" sz="1600" b="1" i="1">
                                      <a:solidFill>
                                        <a:srgbClr val="00B050"/>
                                      </a:solidFill>
                                      <a:latin typeface="Cambria Math" panose="02040503050406030204" pitchFamily="18" charset="0"/>
                                    </a:rPr>
                                    <m:t>𝟐</m:t>
                                  </m:r>
                                </m:den>
                              </m:f>
                              <m:d>
                                <m:dPr>
                                  <m:ctrlPr>
                                    <a:rPr lang="en-US" altLang="zh-CN" sz="1600" b="1" i="1">
                                      <a:solidFill>
                                        <a:srgbClr val="00B050"/>
                                      </a:solidFill>
                                      <a:latin typeface="Cambria Math" panose="02040503050406030204" pitchFamily="18" charset="0"/>
                                    </a:rPr>
                                  </m:ctrlPr>
                                </m:dPr>
                                <m:e>
                                  <m:sSub>
                                    <m:sSubPr>
                                      <m:ctrlPr>
                                        <a:rPr lang="en-US" altLang="zh-CN" sz="1600" b="1" i="1">
                                          <a:solidFill>
                                            <a:srgbClr val="00B050"/>
                                          </a:solidFill>
                                          <a:latin typeface="Cambria Math" panose="02040503050406030204" pitchFamily="18" charset="0"/>
                                        </a:rPr>
                                      </m:ctrlPr>
                                    </m:sSubPr>
                                    <m:e>
                                      <m:r>
                                        <a:rPr lang="en-US" altLang="zh-CN" sz="1600" b="1" i="1">
                                          <a:solidFill>
                                            <a:srgbClr val="00B050"/>
                                          </a:solidFill>
                                          <a:latin typeface="Cambria Math" panose="02040503050406030204" pitchFamily="18" charset="0"/>
                                        </a:rPr>
                                        <m:t>𝝀</m:t>
                                      </m:r>
                                    </m:e>
                                    <m:sub>
                                      <m:r>
                                        <a:rPr lang="en-US" altLang="zh-CN" sz="1600" b="1" i="1">
                                          <a:solidFill>
                                            <a:srgbClr val="00B050"/>
                                          </a:solidFill>
                                          <a:latin typeface="Cambria Math" panose="02040503050406030204" pitchFamily="18" charset="0"/>
                                        </a:rPr>
                                        <m:t>𝟐</m:t>
                                      </m:r>
                                    </m:sub>
                                  </m:sSub>
                                  <m:r>
                                    <a:rPr lang="en-US" altLang="zh-CN" sz="1600" b="1" i="1">
                                      <a:solidFill>
                                        <a:srgbClr val="00B050"/>
                                      </a:solidFill>
                                      <a:latin typeface="Cambria Math" panose="02040503050406030204" pitchFamily="18" charset="0"/>
                                    </a:rPr>
                                    <m:t>+</m:t>
                                  </m:r>
                                  <m:nary>
                                    <m:naryPr>
                                      <m:chr m:val="∑"/>
                                      <m:ctrlPr>
                                        <a:rPr lang="en-US" altLang="zh-CN" sz="1600" b="1" i="1">
                                          <a:solidFill>
                                            <a:srgbClr val="00B050"/>
                                          </a:solidFill>
                                          <a:latin typeface="Cambria Math" panose="02040503050406030204" pitchFamily="18" charset="0"/>
                                        </a:rPr>
                                      </m:ctrlPr>
                                    </m:naryPr>
                                    <m:sub>
                                      <m:r>
                                        <m:rPr>
                                          <m:brk m:alnAt="23"/>
                                        </m:rPr>
                                        <a:rPr lang="en-US" altLang="zh-CN" sz="1600" b="1" i="1">
                                          <a:solidFill>
                                            <a:srgbClr val="00B050"/>
                                          </a:solidFill>
                                          <a:latin typeface="Cambria Math" panose="02040503050406030204" pitchFamily="18" charset="0"/>
                                        </a:rPr>
                                        <m:t>𝒔</m:t>
                                      </m:r>
                                      <m:r>
                                        <a:rPr lang="en-US" altLang="zh-CN" sz="1600" b="1" i="1">
                                          <a:solidFill>
                                            <a:srgbClr val="00B050"/>
                                          </a:solidFill>
                                          <a:latin typeface="Cambria Math" panose="02040503050406030204" pitchFamily="18" charset="0"/>
                                        </a:rPr>
                                        <m:t>=</m:t>
                                      </m:r>
                                      <m:r>
                                        <a:rPr lang="en-US" altLang="zh-CN" sz="1600" b="1" i="1">
                                          <a:solidFill>
                                            <a:srgbClr val="00B050"/>
                                          </a:solidFill>
                                          <a:latin typeface="Cambria Math" panose="02040503050406030204" pitchFamily="18" charset="0"/>
                                        </a:rPr>
                                        <m:t>𝟏</m:t>
                                      </m:r>
                                    </m:sub>
                                    <m:sup>
                                      <m:r>
                                        <a:rPr lang="en-US" altLang="zh-CN" sz="1600" b="1" i="1">
                                          <a:solidFill>
                                            <a:srgbClr val="00B050"/>
                                          </a:solidFill>
                                          <a:latin typeface="Cambria Math" panose="02040503050406030204" pitchFamily="18" charset="0"/>
                                        </a:rPr>
                                        <m:t>𝒕</m:t>
                                      </m:r>
                                    </m:sup>
                                    <m:e>
                                      <m:sSup>
                                        <m:sSupPr>
                                          <m:ctrlPr>
                                            <a:rPr lang="en-US" altLang="zh-CN" sz="1600" b="1" i="1">
                                              <a:solidFill>
                                                <a:srgbClr val="00B050"/>
                                              </a:solidFill>
                                              <a:latin typeface="Cambria Math" panose="02040503050406030204" pitchFamily="18" charset="0"/>
                                            </a:rPr>
                                          </m:ctrlPr>
                                        </m:sSupPr>
                                        <m:e>
                                          <m:r>
                                            <a:rPr lang="zh-CN" altLang="en-US" sz="1600" b="1" i="1">
                                              <a:solidFill>
                                                <a:srgbClr val="00B050"/>
                                              </a:solidFill>
                                              <a:latin typeface="Cambria Math" panose="02040503050406030204" pitchFamily="18" charset="0"/>
                                            </a:rPr>
                                            <m:t>𝝈</m:t>
                                          </m:r>
                                        </m:e>
                                        <m:sup>
                                          <m:r>
                                            <a:rPr lang="en-US" altLang="zh-CN" sz="1600" b="1" i="1">
                                              <a:solidFill>
                                                <a:srgbClr val="00B050"/>
                                              </a:solidFill>
                                              <a:latin typeface="Cambria Math" panose="02040503050406030204" pitchFamily="18" charset="0"/>
                                            </a:rPr>
                                            <m:t>𝒔</m:t>
                                          </m:r>
                                        </m:sup>
                                      </m:sSup>
                                    </m:e>
                                  </m:nary>
                                </m:e>
                              </m:d>
                              <m:sSubSup>
                                <m:sSubSupPr>
                                  <m:ctrlPr>
                                    <a:rPr lang="en-US" altLang="zh-CN" sz="1600" b="1" i="1">
                                      <a:solidFill>
                                        <a:srgbClr val="00B050"/>
                                      </a:solidFill>
                                      <a:latin typeface="Cambria Math" panose="02040503050406030204" pitchFamily="18" charset="0"/>
                                    </a:rPr>
                                  </m:ctrlPr>
                                </m:sSubSupPr>
                                <m:e>
                                  <m:d>
                                    <m:dPr>
                                      <m:begChr m:val="‖"/>
                                      <m:endChr m:val="‖"/>
                                      <m:ctrlPr>
                                        <a:rPr lang="en-US" altLang="zh-CN" sz="1600" b="1" i="1">
                                          <a:solidFill>
                                            <a:srgbClr val="00B050"/>
                                          </a:solidFill>
                                          <a:latin typeface="Cambria Math" panose="02040503050406030204" pitchFamily="18" charset="0"/>
                                        </a:rPr>
                                      </m:ctrlPr>
                                    </m:dPr>
                                    <m:e>
                                      <m:r>
                                        <a:rPr lang="en-US" altLang="zh-CN" sz="1600" b="1" i="1">
                                          <a:solidFill>
                                            <a:srgbClr val="00B050"/>
                                          </a:solidFill>
                                          <a:latin typeface="Cambria Math" panose="02040503050406030204" pitchFamily="18" charset="0"/>
                                        </a:rPr>
                                        <m:t>𝑾</m:t>
                                      </m:r>
                                    </m:e>
                                  </m:d>
                                </m:e>
                                <m:sub>
                                  <m:r>
                                    <a:rPr lang="en-US" altLang="zh-CN" sz="1600" b="1" i="1">
                                      <a:solidFill>
                                        <a:srgbClr val="00B050"/>
                                      </a:solidFill>
                                      <a:latin typeface="Cambria Math" panose="02040503050406030204" pitchFamily="18" charset="0"/>
                                    </a:rPr>
                                    <m:t>𝟐</m:t>
                                  </m:r>
                                </m:sub>
                                <m:sup>
                                  <m:r>
                                    <a:rPr lang="en-US" altLang="zh-CN" sz="1600" b="1" i="1">
                                      <a:solidFill>
                                        <a:srgbClr val="00B050"/>
                                      </a:solidFill>
                                      <a:latin typeface="Cambria Math" panose="02040503050406030204" pitchFamily="18" charset="0"/>
                                    </a:rPr>
                                    <m:t>𝟐</m:t>
                                  </m:r>
                                </m:sup>
                              </m:sSubSup>
                            </m:e>
                          </m:d>
                        </m:e>
                      </m:func>
                      <m:r>
                        <a:rPr lang="en-US" altLang="zh-CN" sz="1600" b="1" i="1">
                          <a:solidFill>
                            <a:srgbClr val="00B050"/>
                          </a:solidFill>
                          <a:latin typeface="Cambria Math" panose="02040503050406030204" pitchFamily="18" charset="0"/>
                        </a:rPr>
                        <m:t> </m:t>
                      </m:r>
                    </m:oMath>
                  </m:oMathPara>
                </a14:m>
                <a:endParaRPr lang="zh-CN" altLang="en-US" sz="1600" b="1" i="1">
                  <a:solidFill>
                    <a:srgbClr val="00B050"/>
                  </a:solidFill>
                  <a:latin typeface="Cambria Math" panose="02040503050406030204" pitchFamily="18" charset="0"/>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580446" y="4548454"/>
                <a:ext cx="8978900" cy="792718"/>
              </a:xfrm>
              <a:prstGeom prst="rect">
                <a:avLst/>
              </a:prstGeom>
              <a:blipFill>
                <a:blip r:embed="rId8"/>
                <a:stretch>
                  <a:fillRect/>
                </a:stretch>
              </a:blipFill>
            </p:spPr>
            <p:txBody>
              <a:bodyPr/>
              <a:lstStyle/>
              <a:p>
                <a:r>
                  <a:rPr lang="zh-CN" altLang="en-US">
                    <a:noFill/>
                  </a:rPr>
                  <a:t> </a:t>
                </a:r>
              </a:p>
            </p:txBody>
          </p:sp>
        </mc:Fallback>
      </mc:AlternateContent>
      <p:sp>
        <p:nvSpPr>
          <p:cNvPr id="24" name="矩形 23"/>
          <p:cNvSpPr/>
          <p:nvPr/>
        </p:nvSpPr>
        <p:spPr>
          <a:xfrm>
            <a:off x="485055" y="5382859"/>
            <a:ext cx="8281552" cy="307777"/>
          </a:xfrm>
          <a:prstGeom prst="rect">
            <a:avLst/>
          </a:prstGeom>
        </p:spPr>
        <p:txBody>
          <a:bodyPr wrap="square">
            <a:spAutoFit/>
          </a:bodyPr>
          <a:lstStyle/>
          <a:p>
            <a:r>
              <a:rPr lang="zh-CN" altLang="en-US" sz="1400">
                <a:latin typeface="微软雅黑" panose="020B0503020204020204" pitchFamily="34" charset="-122"/>
                <a:ea typeface="微软雅黑" panose="020B0503020204020204" pitchFamily="34" charset="-122"/>
              </a:rPr>
              <a:t>按维度拆解成</a:t>
            </a:r>
            <a:r>
              <a:rPr lang="en-US" altLang="zh-CN" sz="1400">
                <a:latin typeface="微软雅黑" panose="020B0503020204020204" pitchFamily="34" charset="-122"/>
                <a:ea typeface="微软雅黑" panose="020B0503020204020204" pitchFamily="34" charset="-122"/>
              </a:rPr>
              <a:t>N</a:t>
            </a:r>
            <a:r>
              <a:rPr lang="zh-CN" altLang="en-US" sz="1400">
                <a:latin typeface="微软雅黑" panose="020B0503020204020204" pitchFamily="34" charset="-122"/>
                <a:ea typeface="微软雅黑" panose="020B0503020204020204" pitchFamily="34" charset="-122"/>
              </a:rPr>
              <a:t>个独立的标量最小化问题：</a:t>
            </a:r>
          </a:p>
        </p:txBody>
      </p:sp>
      <mc:AlternateContent xmlns:mc="http://schemas.openxmlformats.org/markup-compatibility/2006" xmlns:a14="http://schemas.microsoft.com/office/drawing/2010/main">
        <mc:Choice Requires="a14">
          <p:sp>
            <p:nvSpPr>
              <p:cNvPr id="25" name="文本框 24"/>
              <p:cNvSpPr txBox="1"/>
              <p:nvPr/>
            </p:nvSpPr>
            <p:spPr>
              <a:xfrm>
                <a:off x="527628" y="5816716"/>
                <a:ext cx="5173852" cy="792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1600" b="1" i="1" smtClean="0">
                              <a:solidFill>
                                <a:srgbClr val="00B050"/>
                              </a:solidFill>
                              <a:latin typeface="Cambria Math" panose="02040503050406030204" pitchFamily="18" charset="0"/>
                            </a:rPr>
                          </m:ctrlPr>
                        </m:funcPr>
                        <m:fName>
                          <m:sSub>
                            <m:sSubPr>
                              <m:ctrlPr>
                                <a:rPr lang="en-US" altLang="zh-CN" sz="1600" b="1" i="1">
                                  <a:solidFill>
                                    <a:srgbClr val="00B050"/>
                                  </a:solidFill>
                                  <a:latin typeface="Cambria Math" panose="02040503050406030204" pitchFamily="18" charset="0"/>
                                </a:rPr>
                              </m:ctrlPr>
                            </m:sSubPr>
                            <m:e>
                              <m:r>
                                <a:rPr lang="en-US" altLang="zh-CN" sz="1600" b="1" i="0">
                                  <a:solidFill>
                                    <a:srgbClr val="00B050"/>
                                  </a:solidFill>
                                  <a:latin typeface="Cambria Math" panose="02040503050406030204" pitchFamily="18" charset="0"/>
                                </a:rPr>
                                <m:t>𝐰</m:t>
                              </m:r>
                            </m:e>
                            <m:sub>
                              <m:r>
                                <a:rPr lang="en-US" altLang="zh-CN" sz="1600" b="1" i="0">
                                  <a:solidFill>
                                    <a:srgbClr val="00B050"/>
                                  </a:solidFill>
                                  <a:latin typeface="Cambria Math" panose="02040503050406030204" pitchFamily="18" charset="0"/>
                                </a:rPr>
                                <m:t>𝐢</m:t>
                              </m:r>
                            </m:sub>
                          </m:sSub>
                          <m:r>
                            <a:rPr lang="en-US" altLang="zh-CN" sz="1600" b="1" i="0">
                              <a:solidFill>
                                <a:srgbClr val="00B050"/>
                              </a:solidFill>
                              <a:latin typeface="Cambria Math" panose="02040503050406030204" pitchFamily="18" charset="0"/>
                            </a:rPr>
                            <m:t>=</m:t>
                          </m:r>
                          <m:limLow>
                            <m:limLowPr>
                              <m:ctrlPr>
                                <a:rPr lang="en-US" altLang="zh-CN" sz="1600" b="1" i="1">
                                  <a:solidFill>
                                    <a:srgbClr val="00B050"/>
                                  </a:solidFill>
                                  <a:latin typeface="Cambria Math" panose="02040503050406030204" pitchFamily="18" charset="0"/>
                                </a:rPr>
                              </m:ctrlPr>
                            </m:limLowPr>
                            <m:e>
                              <m:r>
                                <a:rPr lang="en-US" altLang="zh-CN" sz="1600" b="1" i="0">
                                  <a:solidFill>
                                    <a:srgbClr val="00B050"/>
                                  </a:solidFill>
                                  <a:latin typeface="Cambria Math" panose="02040503050406030204" pitchFamily="18" charset="0"/>
                                </a:rPr>
                                <m:t>𝐦𝐢𝐧𝐢𝐦𝐢𝐳𝐞</m:t>
                              </m:r>
                            </m:e>
                            <m:lim>
                              <m:sSub>
                                <m:sSubPr>
                                  <m:ctrlPr>
                                    <a:rPr lang="en-US" altLang="zh-CN" sz="1600" b="1" i="1">
                                      <a:solidFill>
                                        <a:srgbClr val="00B050"/>
                                      </a:solidFill>
                                      <a:latin typeface="Cambria Math" panose="02040503050406030204" pitchFamily="18" charset="0"/>
                                    </a:rPr>
                                  </m:ctrlPr>
                                </m:sSubPr>
                                <m:e>
                                  <m:r>
                                    <a:rPr lang="en-US" altLang="zh-CN" sz="1600" b="1" i="0">
                                      <a:solidFill>
                                        <a:srgbClr val="00B050"/>
                                      </a:solidFill>
                                      <a:latin typeface="Cambria Math" panose="02040503050406030204" pitchFamily="18" charset="0"/>
                                    </a:rPr>
                                    <m:t>𝐰</m:t>
                                  </m:r>
                                </m:e>
                                <m:sub>
                                  <m:r>
                                    <a:rPr lang="en-US" altLang="zh-CN" sz="1600" b="1" i="0">
                                      <a:solidFill>
                                        <a:srgbClr val="00B050"/>
                                      </a:solidFill>
                                      <a:latin typeface="Cambria Math" panose="02040503050406030204" pitchFamily="18" charset="0"/>
                                    </a:rPr>
                                    <m:t>𝐢</m:t>
                                  </m:r>
                                </m:sub>
                              </m:sSub>
                              <m:r>
                                <a:rPr lang="zh-CN" altLang="en-US" sz="1600" b="1" i="0">
                                  <a:solidFill>
                                    <a:srgbClr val="00B050"/>
                                  </a:solidFill>
                                  <a:latin typeface="Cambria Math" panose="02040503050406030204" pitchFamily="18" charset="0"/>
                                </a:rPr>
                                <m:t>∈</m:t>
                              </m:r>
                              <m:r>
                                <a:rPr lang="en-US" altLang="zh-CN" sz="1600" b="1" i="0">
                                  <a:solidFill>
                                    <a:srgbClr val="00B050"/>
                                  </a:solidFill>
                                  <a:latin typeface="Cambria Math" panose="02040503050406030204" pitchFamily="18" charset="0"/>
                                </a:rPr>
                                <m:t>𝐑</m:t>
                              </m:r>
                            </m:lim>
                          </m:limLow>
                        </m:fName>
                        <m:e>
                          <m:d>
                            <m:dPr>
                              <m:begChr m:val="{"/>
                              <m:endChr m:val="}"/>
                              <m:ctrlPr>
                                <a:rPr lang="en-US" altLang="zh-CN" sz="1600" b="1" i="1">
                                  <a:solidFill>
                                    <a:srgbClr val="00B050"/>
                                  </a:solidFill>
                                  <a:latin typeface="Cambria Math" panose="02040503050406030204" pitchFamily="18" charset="0"/>
                                </a:rPr>
                              </m:ctrlPr>
                            </m:dPr>
                            <m:e>
                              <m:sSubSup>
                                <m:sSubSupPr>
                                  <m:ctrlPr>
                                    <a:rPr lang="en-US" altLang="zh-CN" sz="1600" b="1" i="1">
                                      <a:solidFill>
                                        <a:srgbClr val="00B050"/>
                                      </a:solidFill>
                                      <a:latin typeface="Cambria Math" panose="02040503050406030204" pitchFamily="18" charset="0"/>
                                    </a:rPr>
                                  </m:ctrlPr>
                                </m:sSubSupPr>
                                <m:e>
                                  <m:r>
                                    <a:rPr lang="en-US" altLang="zh-CN" sz="1600" b="1" i="0">
                                      <a:solidFill>
                                        <a:srgbClr val="00B050"/>
                                      </a:solidFill>
                                      <a:latin typeface="Cambria Math" panose="02040503050406030204" pitchFamily="18" charset="0"/>
                                    </a:rPr>
                                    <m:t>𝐳</m:t>
                                  </m:r>
                                </m:e>
                                <m:sub>
                                  <m:r>
                                    <a:rPr lang="en-US" altLang="zh-CN" sz="1600" b="1" i="0">
                                      <a:solidFill>
                                        <a:srgbClr val="00B050"/>
                                      </a:solidFill>
                                      <a:latin typeface="Cambria Math" panose="02040503050406030204" pitchFamily="18" charset="0"/>
                                    </a:rPr>
                                    <m:t>𝐢</m:t>
                                  </m:r>
                                </m:sub>
                                <m:sup>
                                  <m:r>
                                    <a:rPr lang="en-US" altLang="zh-CN" sz="1600" b="1" i="0">
                                      <a:solidFill>
                                        <a:srgbClr val="00B050"/>
                                      </a:solidFill>
                                      <a:latin typeface="Cambria Math" panose="02040503050406030204" pitchFamily="18" charset="0"/>
                                    </a:rPr>
                                    <m:t>(</m:t>
                                  </m:r>
                                  <m:r>
                                    <a:rPr lang="en-US" altLang="zh-CN" sz="1600" b="1" i="0">
                                      <a:solidFill>
                                        <a:srgbClr val="00B050"/>
                                      </a:solidFill>
                                      <a:latin typeface="Cambria Math" panose="02040503050406030204" pitchFamily="18" charset="0"/>
                                    </a:rPr>
                                    <m:t>𝐭</m:t>
                                  </m:r>
                                  <m:r>
                                    <a:rPr lang="en-US" altLang="zh-CN" sz="1600" b="1" i="0">
                                      <a:solidFill>
                                        <a:srgbClr val="00B050"/>
                                      </a:solidFill>
                                      <a:latin typeface="Cambria Math" panose="02040503050406030204" pitchFamily="18" charset="0"/>
                                    </a:rPr>
                                    <m:t>)</m:t>
                                  </m:r>
                                </m:sup>
                              </m:sSubSup>
                              <m:sSub>
                                <m:sSubPr>
                                  <m:ctrlPr>
                                    <a:rPr lang="en-US" altLang="zh-CN" sz="1600" b="1" i="1">
                                      <a:solidFill>
                                        <a:srgbClr val="00B050"/>
                                      </a:solidFill>
                                      <a:latin typeface="Cambria Math" panose="02040503050406030204" pitchFamily="18" charset="0"/>
                                    </a:rPr>
                                  </m:ctrlPr>
                                </m:sSubPr>
                                <m:e>
                                  <m:r>
                                    <a:rPr lang="en-US" altLang="zh-CN" sz="1600" b="1" i="0">
                                      <a:solidFill>
                                        <a:srgbClr val="00B050"/>
                                      </a:solidFill>
                                      <a:latin typeface="Cambria Math" panose="02040503050406030204" pitchFamily="18" charset="0"/>
                                    </a:rPr>
                                    <m:t>𝐰</m:t>
                                  </m:r>
                                </m:e>
                                <m:sub>
                                  <m:r>
                                    <a:rPr lang="en-US" altLang="zh-CN" sz="1600" b="1" i="0">
                                      <a:solidFill>
                                        <a:srgbClr val="00B050"/>
                                      </a:solidFill>
                                      <a:latin typeface="Cambria Math" panose="02040503050406030204" pitchFamily="18" charset="0"/>
                                    </a:rPr>
                                    <m:t>𝐢</m:t>
                                  </m:r>
                                </m:sub>
                              </m:sSub>
                              <m:r>
                                <a:rPr lang="en-US" altLang="zh-CN" sz="1600" b="1" i="0">
                                  <a:solidFill>
                                    <a:srgbClr val="00B050"/>
                                  </a:solidFill>
                                  <a:latin typeface="Cambria Math" panose="02040503050406030204" pitchFamily="18" charset="0"/>
                                </a:rPr>
                                <m:t>+</m:t>
                              </m:r>
                              <m:sSub>
                                <m:sSubPr>
                                  <m:ctrlPr>
                                    <a:rPr lang="en-US" altLang="zh-CN" sz="1600" b="1" i="1">
                                      <a:solidFill>
                                        <a:srgbClr val="00B050"/>
                                      </a:solidFill>
                                      <a:latin typeface="Cambria Math" panose="02040503050406030204" pitchFamily="18" charset="0"/>
                                    </a:rPr>
                                  </m:ctrlPr>
                                </m:sSubPr>
                                <m:e>
                                  <m:r>
                                    <a:rPr lang="en-US" altLang="zh-CN" sz="1600" b="1" i="0">
                                      <a:solidFill>
                                        <a:srgbClr val="00B050"/>
                                      </a:solidFill>
                                      <a:latin typeface="Cambria Math" panose="02040503050406030204" pitchFamily="18" charset="0"/>
                                    </a:rPr>
                                    <m:t>𝛌</m:t>
                                  </m:r>
                                </m:e>
                                <m:sub>
                                  <m:r>
                                    <a:rPr lang="en-US" altLang="zh-CN" sz="1600" b="1" i="0" smtClean="0">
                                      <a:solidFill>
                                        <a:srgbClr val="00B050"/>
                                      </a:solidFill>
                                      <a:latin typeface="Cambria Math" panose="02040503050406030204" pitchFamily="18" charset="0"/>
                                    </a:rPr>
                                    <m:t>𝟏</m:t>
                                  </m:r>
                                </m:sub>
                              </m:sSub>
                              <m:d>
                                <m:dPr>
                                  <m:begChr m:val="|"/>
                                  <m:endChr m:val="|"/>
                                  <m:ctrlPr>
                                    <a:rPr lang="en-US" altLang="zh-CN" sz="1600" b="1" i="1">
                                      <a:solidFill>
                                        <a:srgbClr val="00B050"/>
                                      </a:solidFill>
                                      <a:latin typeface="Cambria Math" panose="02040503050406030204" pitchFamily="18" charset="0"/>
                                    </a:rPr>
                                  </m:ctrlPr>
                                </m:dPr>
                                <m:e>
                                  <m:sSub>
                                    <m:sSubPr>
                                      <m:ctrlPr>
                                        <a:rPr lang="en-US" altLang="zh-CN" sz="1600" b="1" i="1">
                                          <a:solidFill>
                                            <a:srgbClr val="00B050"/>
                                          </a:solidFill>
                                          <a:latin typeface="Cambria Math" panose="02040503050406030204" pitchFamily="18" charset="0"/>
                                        </a:rPr>
                                      </m:ctrlPr>
                                    </m:sSubPr>
                                    <m:e>
                                      <m:r>
                                        <a:rPr lang="en-US" altLang="zh-CN" sz="1600" b="1" i="0">
                                          <a:solidFill>
                                            <a:srgbClr val="00B050"/>
                                          </a:solidFill>
                                          <a:latin typeface="Cambria Math" panose="02040503050406030204" pitchFamily="18" charset="0"/>
                                        </a:rPr>
                                        <m:t>𝐰</m:t>
                                      </m:r>
                                    </m:e>
                                    <m:sub>
                                      <m:r>
                                        <a:rPr lang="en-US" altLang="zh-CN" sz="1600" b="1" i="0">
                                          <a:solidFill>
                                            <a:srgbClr val="00B050"/>
                                          </a:solidFill>
                                          <a:latin typeface="Cambria Math" panose="02040503050406030204" pitchFamily="18" charset="0"/>
                                        </a:rPr>
                                        <m:t>𝐢</m:t>
                                      </m:r>
                                    </m:sub>
                                  </m:sSub>
                                </m:e>
                              </m:d>
                              <m:r>
                                <a:rPr lang="en-US" altLang="zh-CN" sz="1600" b="1" i="0">
                                  <a:solidFill>
                                    <a:srgbClr val="00B050"/>
                                  </a:solidFill>
                                  <a:latin typeface="Cambria Math" panose="02040503050406030204" pitchFamily="18" charset="0"/>
                                </a:rPr>
                                <m:t>+</m:t>
                              </m:r>
                              <m:f>
                                <m:fPr>
                                  <m:ctrlPr>
                                    <a:rPr lang="en-US" altLang="zh-CN" sz="1600" b="1" i="1">
                                      <a:solidFill>
                                        <a:srgbClr val="00B050"/>
                                      </a:solidFill>
                                      <a:latin typeface="Cambria Math" panose="02040503050406030204" pitchFamily="18" charset="0"/>
                                    </a:rPr>
                                  </m:ctrlPr>
                                </m:fPr>
                                <m:num>
                                  <m:r>
                                    <a:rPr lang="en-US" altLang="zh-CN" sz="1600" b="1" i="0">
                                      <a:solidFill>
                                        <a:srgbClr val="00B050"/>
                                      </a:solidFill>
                                      <a:latin typeface="Cambria Math" panose="02040503050406030204" pitchFamily="18" charset="0"/>
                                    </a:rPr>
                                    <m:t>𝟏</m:t>
                                  </m:r>
                                </m:num>
                                <m:den>
                                  <m:r>
                                    <a:rPr lang="en-US" altLang="zh-CN" sz="1600" b="1" i="0">
                                      <a:solidFill>
                                        <a:srgbClr val="00B050"/>
                                      </a:solidFill>
                                      <a:latin typeface="Cambria Math" panose="02040503050406030204" pitchFamily="18" charset="0"/>
                                    </a:rPr>
                                    <m:t>𝟐</m:t>
                                  </m:r>
                                </m:den>
                              </m:f>
                              <m:d>
                                <m:dPr>
                                  <m:ctrlPr>
                                    <a:rPr lang="en-US" altLang="zh-CN" sz="1600" b="1" i="1">
                                      <a:solidFill>
                                        <a:srgbClr val="00B050"/>
                                      </a:solidFill>
                                      <a:latin typeface="Cambria Math" panose="02040503050406030204" pitchFamily="18" charset="0"/>
                                    </a:rPr>
                                  </m:ctrlPr>
                                </m:dPr>
                                <m:e>
                                  <m:sSub>
                                    <m:sSubPr>
                                      <m:ctrlPr>
                                        <a:rPr lang="en-US" altLang="zh-CN" sz="1600" b="1" i="1">
                                          <a:solidFill>
                                            <a:srgbClr val="00B050"/>
                                          </a:solidFill>
                                          <a:latin typeface="Cambria Math" panose="02040503050406030204" pitchFamily="18" charset="0"/>
                                        </a:rPr>
                                      </m:ctrlPr>
                                    </m:sSubPr>
                                    <m:e>
                                      <m:r>
                                        <a:rPr lang="en-US" altLang="zh-CN" sz="1600" b="1" i="0">
                                          <a:solidFill>
                                            <a:srgbClr val="00B050"/>
                                          </a:solidFill>
                                          <a:latin typeface="Cambria Math" panose="02040503050406030204" pitchFamily="18" charset="0"/>
                                        </a:rPr>
                                        <m:t>𝛌</m:t>
                                      </m:r>
                                    </m:e>
                                    <m:sub>
                                      <m:r>
                                        <a:rPr lang="en-US" altLang="zh-CN" sz="1600" b="1" i="0">
                                          <a:solidFill>
                                            <a:srgbClr val="00B050"/>
                                          </a:solidFill>
                                          <a:latin typeface="Cambria Math" panose="02040503050406030204" pitchFamily="18" charset="0"/>
                                        </a:rPr>
                                        <m:t>𝟐</m:t>
                                      </m:r>
                                    </m:sub>
                                  </m:sSub>
                                  <m:r>
                                    <a:rPr lang="en-US" altLang="zh-CN" sz="1600" b="1" i="0">
                                      <a:solidFill>
                                        <a:srgbClr val="00B050"/>
                                      </a:solidFill>
                                      <a:latin typeface="Cambria Math" panose="02040503050406030204" pitchFamily="18" charset="0"/>
                                    </a:rPr>
                                    <m:t>+</m:t>
                                  </m:r>
                                  <m:nary>
                                    <m:naryPr>
                                      <m:chr m:val="∑"/>
                                      <m:ctrlPr>
                                        <a:rPr lang="en-US" altLang="zh-CN" sz="1600" b="1" i="1">
                                          <a:solidFill>
                                            <a:srgbClr val="00B050"/>
                                          </a:solidFill>
                                          <a:latin typeface="Cambria Math" panose="02040503050406030204" pitchFamily="18" charset="0"/>
                                        </a:rPr>
                                      </m:ctrlPr>
                                    </m:naryPr>
                                    <m:sub>
                                      <m:r>
                                        <m:rPr>
                                          <m:brk m:alnAt="23"/>
                                        </m:rPr>
                                        <a:rPr lang="en-US" altLang="zh-CN" sz="1600" b="1" i="0">
                                          <a:solidFill>
                                            <a:srgbClr val="00B050"/>
                                          </a:solidFill>
                                          <a:latin typeface="Cambria Math" panose="02040503050406030204" pitchFamily="18" charset="0"/>
                                        </a:rPr>
                                        <m:t>𝐬</m:t>
                                      </m:r>
                                      <m:r>
                                        <a:rPr lang="en-US" altLang="zh-CN" sz="1600" b="1" i="0">
                                          <a:solidFill>
                                            <a:srgbClr val="00B050"/>
                                          </a:solidFill>
                                          <a:latin typeface="Cambria Math" panose="02040503050406030204" pitchFamily="18" charset="0"/>
                                        </a:rPr>
                                        <m:t>=</m:t>
                                      </m:r>
                                      <m:r>
                                        <a:rPr lang="en-US" altLang="zh-CN" sz="1600" b="1" i="0">
                                          <a:solidFill>
                                            <a:srgbClr val="00B050"/>
                                          </a:solidFill>
                                          <a:latin typeface="Cambria Math" panose="02040503050406030204" pitchFamily="18" charset="0"/>
                                        </a:rPr>
                                        <m:t>𝟏</m:t>
                                      </m:r>
                                    </m:sub>
                                    <m:sup>
                                      <m:r>
                                        <a:rPr lang="en-US" altLang="zh-CN" sz="1600" b="1" i="0">
                                          <a:solidFill>
                                            <a:srgbClr val="00B050"/>
                                          </a:solidFill>
                                          <a:latin typeface="Cambria Math" panose="02040503050406030204" pitchFamily="18" charset="0"/>
                                        </a:rPr>
                                        <m:t>𝐭</m:t>
                                      </m:r>
                                    </m:sup>
                                    <m:e>
                                      <m:sSup>
                                        <m:sSupPr>
                                          <m:ctrlPr>
                                            <a:rPr lang="en-US" altLang="zh-CN" sz="1600" b="1" i="1">
                                              <a:solidFill>
                                                <a:srgbClr val="00B050"/>
                                              </a:solidFill>
                                              <a:latin typeface="Cambria Math" panose="02040503050406030204" pitchFamily="18" charset="0"/>
                                            </a:rPr>
                                          </m:ctrlPr>
                                        </m:sSupPr>
                                        <m:e>
                                          <m:r>
                                            <a:rPr lang="zh-CN" altLang="en-US" sz="1600" b="1" i="0">
                                              <a:solidFill>
                                                <a:srgbClr val="00B050"/>
                                              </a:solidFill>
                                              <a:latin typeface="Cambria Math" panose="02040503050406030204" pitchFamily="18" charset="0"/>
                                            </a:rPr>
                                            <m:t>𝛔</m:t>
                                          </m:r>
                                        </m:e>
                                        <m:sup>
                                          <m:r>
                                            <a:rPr lang="en-US" altLang="zh-CN" sz="1600" b="1" i="0">
                                              <a:solidFill>
                                                <a:srgbClr val="00B050"/>
                                              </a:solidFill>
                                              <a:latin typeface="Cambria Math" panose="02040503050406030204" pitchFamily="18" charset="0"/>
                                            </a:rPr>
                                            <m:t>(</m:t>
                                          </m:r>
                                          <m:r>
                                            <a:rPr lang="en-US" altLang="zh-CN" sz="1600" b="1" i="0">
                                              <a:solidFill>
                                                <a:srgbClr val="00B050"/>
                                              </a:solidFill>
                                              <a:latin typeface="Cambria Math" panose="02040503050406030204" pitchFamily="18" charset="0"/>
                                            </a:rPr>
                                            <m:t>𝐬</m:t>
                                          </m:r>
                                          <m:r>
                                            <a:rPr lang="en-US" altLang="zh-CN" sz="1600" b="1" i="0">
                                              <a:solidFill>
                                                <a:srgbClr val="00B050"/>
                                              </a:solidFill>
                                              <a:latin typeface="Cambria Math" panose="02040503050406030204" pitchFamily="18" charset="0"/>
                                            </a:rPr>
                                            <m:t>)</m:t>
                                          </m:r>
                                        </m:sup>
                                      </m:sSup>
                                    </m:e>
                                  </m:nary>
                                </m:e>
                              </m:d>
                              <m:sSubSup>
                                <m:sSubSupPr>
                                  <m:ctrlPr>
                                    <a:rPr lang="en-US" altLang="zh-CN" sz="1600" b="1" i="1">
                                      <a:solidFill>
                                        <a:srgbClr val="00B050"/>
                                      </a:solidFill>
                                      <a:latin typeface="Cambria Math" panose="02040503050406030204" pitchFamily="18" charset="0"/>
                                    </a:rPr>
                                  </m:ctrlPr>
                                </m:sSubSupPr>
                                <m:e>
                                  <m:r>
                                    <a:rPr lang="en-US" altLang="zh-CN" sz="1600" b="1" i="0">
                                      <a:solidFill>
                                        <a:srgbClr val="00B050"/>
                                      </a:solidFill>
                                      <a:latin typeface="Cambria Math" panose="02040503050406030204" pitchFamily="18" charset="0"/>
                                    </a:rPr>
                                    <m:t>𝐰</m:t>
                                  </m:r>
                                </m:e>
                                <m:sub>
                                  <m:r>
                                    <a:rPr lang="en-US" altLang="zh-CN" sz="1600" b="1" i="0">
                                      <a:solidFill>
                                        <a:srgbClr val="00B050"/>
                                      </a:solidFill>
                                      <a:latin typeface="Cambria Math" panose="02040503050406030204" pitchFamily="18" charset="0"/>
                                    </a:rPr>
                                    <m:t>𝐢</m:t>
                                  </m:r>
                                </m:sub>
                                <m:sup>
                                  <m:r>
                                    <a:rPr lang="en-US" altLang="zh-CN" sz="1600" b="1" i="0">
                                      <a:solidFill>
                                        <a:srgbClr val="00B050"/>
                                      </a:solidFill>
                                      <a:latin typeface="Cambria Math" panose="02040503050406030204" pitchFamily="18" charset="0"/>
                                    </a:rPr>
                                    <m:t>𝟐</m:t>
                                  </m:r>
                                </m:sup>
                              </m:sSubSup>
                            </m:e>
                          </m:d>
                        </m:e>
                      </m:func>
                    </m:oMath>
                  </m:oMathPara>
                </a14:m>
                <a:endParaRPr lang="zh-CN" altLang="en-US" sz="1600" b="1">
                  <a:solidFill>
                    <a:srgbClr val="00B050"/>
                  </a:solidFill>
                  <a:latin typeface="Cambria Math" panose="02040503050406030204" pitchFamily="18" charset="0"/>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527628" y="5816716"/>
                <a:ext cx="5173852" cy="792718"/>
              </a:xfrm>
              <a:prstGeom prst="rect">
                <a:avLst/>
              </a:prstGeom>
              <a:blipFill>
                <a:blip r:embed="rId9"/>
                <a:stretch>
                  <a:fillRect/>
                </a:stretch>
              </a:blipFill>
            </p:spPr>
            <p:txBody>
              <a:bodyPr/>
              <a:lstStyle/>
              <a:p>
                <a:r>
                  <a:rPr lang="zh-CN" altLang="en-US">
                    <a:noFill/>
                  </a:rPr>
                  <a:t> </a:t>
                </a:r>
              </a:p>
            </p:txBody>
          </p:sp>
        </mc:Fallback>
      </mc:AlternateContent>
      <p:grpSp>
        <p:nvGrpSpPr>
          <p:cNvPr id="3" name="组合 2"/>
          <p:cNvGrpSpPr/>
          <p:nvPr/>
        </p:nvGrpSpPr>
        <p:grpSpPr>
          <a:xfrm>
            <a:off x="485055" y="963735"/>
            <a:ext cx="9074290" cy="1129577"/>
            <a:chOff x="485055" y="1218951"/>
            <a:chExt cx="7746582" cy="1129577"/>
          </a:xfrm>
        </p:grpSpPr>
        <p:grpSp>
          <p:nvGrpSpPr>
            <p:cNvPr id="4" name="组合 3"/>
            <p:cNvGrpSpPr/>
            <p:nvPr/>
          </p:nvGrpSpPr>
          <p:grpSpPr>
            <a:xfrm>
              <a:off x="485055" y="1246519"/>
              <a:ext cx="6442219" cy="501227"/>
              <a:chOff x="134073" y="1694909"/>
              <a:chExt cx="6442219" cy="501227"/>
            </a:xfrm>
          </p:grpSpPr>
          <mc:AlternateContent xmlns:mc="http://schemas.openxmlformats.org/markup-compatibility/2006" xmlns:a14="http://schemas.microsoft.com/office/drawing/2010/main">
            <mc:Choice Requires="a14">
              <p:sp>
                <p:nvSpPr>
                  <p:cNvPr id="16" name="文本框 15"/>
                  <p:cNvSpPr txBox="1"/>
                  <p:nvPr/>
                </p:nvSpPr>
                <p:spPr>
                  <a:xfrm>
                    <a:off x="1577681" y="1694909"/>
                    <a:ext cx="4998611" cy="50122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sz="1600" b="1" i="1" smtClean="0">
                                  <a:solidFill>
                                    <a:srgbClr val="00B050"/>
                                  </a:solidFill>
                                  <a:latin typeface="Cambria Math" panose="02040503050406030204" pitchFamily="18" charset="0"/>
                                </a:rPr>
                              </m:ctrlPr>
                            </m:sSupPr>
                            <m:e>
                              <m:r>
                                <a:rPr lang="en-US" altLang="zh-CN" sz="1600" b="1" i="1" smtClean="0">
                                  <a:solidFill>
                                    <a:srgbClr val="00B050"/>
                                  </a:solidFill>
                                  <a:latin typeface="Cambria Math" panose="02040503050406030204" pitchFamily="18" charset="0"/>
                                </a:rPr>
                                <m:t>𝑾</m:t>
                              </m:r>
                            </m:e>
                            <m:sup>
                              <m:r>
                                <a:rPr lang="en-US" altLang="zh-CN" sz="1600" b="1" i="1" smtClean="0">
                                  <a:solidFill>
                                    <a:srgbClr val="00B050"/>
                                  </a:solidFill>
                                  <a:latin typeface="Cambria Math" panose="02040503050406030204" pitchFamily="18" charset="0"/>
                                </a:rPr>
                                <m:t>(</m:t>
                              </m:r>
                              <m:r>
                                <a:rPr lang="en-US" altLang="zh-CN" sz="1600" b="1" i="1" smtClean="0">
                                  <a:solidFill>
                                    <a:srgbClr val="00B050"/>
                                  </a:solidFill>
                                  <a:latin typeface="Cambria Math" panose="02040503050406030204" pitchFamily="18" charset="0"/>
                                </a:rPr>
                                <m:t>𝒕</m:t>
                              </m:r>
                              <m:r>
                                <a:rPr lang="en-US" altLang="zh-CN" sz="1600" b="1" i="1" smtClean="0">
                                  <a:solidFill>
                                    <a:srgbClr val="00B050"/>
                                  </a:solidFill>
                                  <a:latin typeface="Cambria Math" panose="02040503050406030204" pitchFamily="18" charset="0"/>
                                </a:rPr>
                                <m:t>+</m:t>
                              </m:r>
                              <m:r>
                                <a:rPr lang="en-US" altLang="zh-CN" sz="1600" b="1" i="1" smtClean="0">
                                  <a:solidFill>
                                    <a:srgbClr val="00B050"/>
                                  </a:solidFill>
                                  <a:latin typeface="Cambria Math" panose="02040503050406030204" pitchFamily="18" charset="0"/>
                                </a:rPr>
                                <m:t>𝟏</m:t>
                              </m:r>
                              <m:r>
                                <a:rPr lang="en-US" altLang="zh-CN" sz="1600" b="1" i="1" smtClean="0">
                                  <a:solidFill>
                                    <a:srgbClr val="00B050"/>
                                  </a:solidFill>
                                  <a:latin typeface="Cambria Math" panose="02040503050406030204" pitchFamily="18" charset="0"/>
                                </a:rPr>
                                <m:t>)</m:t>
                              </m:r>
                            </m:sup>
                          </m:sSup>
                          <m:r>
                            <a:rPr lang="en-US" altLang="zh-CN" sz="1600" b="0" i="1" smtClean="0">
                              <a:solidFill>
                                <a:srgbClr val="00B050"/>
                              </a:solidFill>
                              <a:latin typeface="Cambria Math" panose="02040503050406030204" pitchFamily="18" charset="0"/>
                            </a:rPr>
                            <m:t>=</m:t>
                          </m:r>
                          <m:func>
                            <m:funcPr>
                              <m:ctrlPr>
                                <a:rPr lang="en-US" altLang="zh-CN" sz="1600" b="0" i="1" smtClean="0">
                                  <a:solidFill>
                                    <a:srgbClr val="00B050"/>
                                  </a:solidFill>
                                  <a:latin typeface="Cambria Math" panose="02040503050406030204" pitchFamily="18" charset="0"/>
                                </a:rPr>
                              </m:ctrlPr>
                            </m:funcPr>
                            <m:fName>
                              <m:limLow>
                                <m:limLowPr>
                                  <m:ctrlPr>
                                    <a:rPr lang="en-US" altLang="zh-CN" sz="1600" b="1" i="1" smtClean="0">
                                      <a:solidFill>
                                        <a:srgbClr val="00B050"/>
                                      </a:solidFill>
                                      <a:latin typeface="Cambria Math" panose="02040503050406030204" pitchFamily="18" charset="0"/>
                                    </a:rPr>
                                  </m:ctrlPr>
                                </m:limLowPr>
                                <m:e>
                                  <m:r>
                                    <a:rPr lang="en-US" altLang="zh-CN" sz="1600" b="1" i="0" smtClean="0">
                                      <a:solidFill>
                                        <a:srgbClr val="00B050"/>
                                      </a:solidFill>
                                      <a:latin typeface="Cambria Math" panose="02040503050406030204" pitchFamily="18" charset="0"/>
                                    </a:rPr>
                                    <m:t>𝐚𝐫𝐠𝐦𝐢𝐧</m:t>
                                  </m:r>
                                </m:e>
                                <m:lim>
                                  <m:r>
                                    <a:rPr lang="en-US" altLang="zh-CN" sz="1600" b="1" i="1" smtClean="0">
                                      <a:solidFill>
                                        <a:srgbClr val="00B050"/>
                                      </a:solidFill>
                                      <a:latin typeface="Cambria Math" panose="02040503050406030204" pitchFamily="18" charset="0"/>
                                    </a:rPr>
                                    <m:t>𝑾</m:t>
                                  </m:r>
                                </m:lim>
                              </m:limLow>
                            </m:fName>
                            <m:e>
                              <m:d>
                                <m:dPr>
                                  <m:begChr m:val="{"/>
                                  <m:endChr m:val="}"/>
                                  <m:ctrlPr>
                                    <a:rPr lang="en-US" altLang="zh-CN" sz="1600" b="0" i="1" smtClean="0">
                                      <a:solidFill>
                                        <a:srgbClr val="00B050"/>
                                      </a:solidFill>
                                      <a:latin typeface="Cambria Math" panose="02040503050406030204" pitchFamily="18" charset="0"/>
                                    </a:rPr>
                                  </m:ctrlPr>
                                </m:dPr>
                                <m:e>
                                  <m:sSup>
                                    <m:sSupPr>
                                      <m:ctrlPr>
                                        <a:rPr lang="en-US" altLang="zh-CN" sz="1600" b="1" i="1" smtClean="0">
                                          <a:solidFill>
                                            <a:schemeClr val="tx1"/>
                                          </a:solidFill>
                                          <a:latin typeface="Cambria Math" panose="02040503050406030204" pitchFamily="18" charset="0"/>
                                        </a:rPr>
                                      </m:ctrlPr>
                                    </m:sSupPr>
                                    <m:e>
                                      <m:r>
                                        <a:rPr lang="en-US" altLang="zh-CN" sz="1600" b="1" i="1" smtClean="0">
                                          <a:solidFill>
                                            <a:schemeClr val="tx1"/>
                                          </a:solidFill>
                                          <a:latin typeface="Cambria Math" panose="02040503050406030204" pitchFamily="18" charset="0"/>
                                        </a:rPr>
                                        <m:t>𝑮</m:t>
                                      </m:r>
                                    </m:e>
                                    <m:sup>
                                      <m:r>
                                        <a:rPr lang="en-US" altLang="zh-CN" sz="1600" b="1" i="1">
                                          <a:solidFill>
                                            <a:schemeClr val="tx1"/>
                                          </a:solidFill>
                                          <a:latin typeface="Cambria Math" panose="02040503050406030204" pitchFamily="18" charset="0"/>
                                        </a:rPr>
                                        <m:t>𝒕</m:t>
                                      </m:r>
                                    </m:sup>
                                  </m:sSup>
                                  <m:r>
                                    <a:rPr lang="en-US" altLang="zh-CN" sz="1600" b="1" i="1">
                                      <a:solidFill>
                                        <a:schemeClr val="tx1"/>
                                      </a:solidFill>
                                      <a:latin typeface="Cambria Math" panose="02040503050406030204" pitchFamily="18" charset="0"/>
                                    </a:rPr>
                                    <m:t>∙</m:t>
                                  </m:r>
                                  <m:r>
                                    <a:rPr lang="en-US" altLang="zh-CN" sz="1600" b="1" i="1" smtClean="0">
                                      <a:solidFill>
                                        <a:schemeClr val="tx1"/>
                                      </a:solidFill>
                                      <a:latin typeface="Cambria Math" panose="02040503050406030204" pitchFamily="18" charset="0"/>
                                    </a:rPr>
                                    <m:t>𝑾</m:t>
                                  </m:r>
                                  <m:r>
                                    <a:rPr lang="en-US" altLang="zh-CN" sz="1600" b="1" i="1" smtClean="0">
                                      <a:solidFill>
                                        <a:schemeClr val="tx1"/>
                                      </a:solidFill>
                                      <a:latin typeface="Cambria Math" panose="02040503050406030204" pitchFamily="18" charset="0"/>
                                    </a:rPr>
                                    <m:t> +</m:t>
                                  </m:r>
                                  <m:r>
                                    <a:rPr lang="en-US" altLang="zh-CN" sz="1600" b="1" i="1" smtClean="0">
                                      <a:solidFill>
                                        <a:srgbClr val="00B050"/>
                                      </a:solidFill>
                                      <a:latin typeface="Cambria Math" panose="02040503050406030204" pitchFamily="18" charset="0"/>
                                    </a:rPr>
                                    <m:t>𝝀</m:t>
                                  </m:r>
                                  <m:sSub>
                                    <m:sSubPr>
                                      <m:ctrlPr>
                                        <a:rPr lang="en-US" altLang="zh-CN" sz="1600" b="1" i="1" smtClean="0">
                                          <a:solidFill>
                                            <a:srgbClr val="00B050"/>
                                          </a:solidFill>
                                          <a:latin typeface="Cambria Math" panose="02040503050406030204" pitchFamily="18" charset="0"/>
                                        </a:rPr>
                                      </m:ctrlPr>
                                    </m:sSubPr>
                                    <m:e>
                                      <m:d>
                                        <m:dPr>
                                          <m:begChr m:val="‖"/>
                                          <m:endChr m:val="‖"/>
                                          <m:ctrlPr>
                                            <a:rPr lang="en-US" altLang="zh-CN" sz="1600" b="1" i="1">
                                              <a:solidFill>
                                                <a:srgbClr val="00B050"/>
                                              </a:solidFill>
                                              <a:latin typeface="Cambria Math" panose="02040503050406030204" pitchFamily="18" charset="0"/>
                                            </a:rPr>
                                          </m:ctrlPr>
                                        </m:dPr>
                                        <m:e>
                                          <m:r>
                                            <a:rPr lang="en-US" altLang="zh-CN" sz="1600" b="1" i="1">
                                              <a:solidFill>
                                                <a:srgbClr val="00B050"/>
                                              </a:solidFill>
                                              <a:latin typeface="Cambria Math" panose="02040503050406030204" pitchFamily="18" charset="0"/>
                                            </a:rPr>
                                            <m:t>𝑾</m:t>
                                          </m:r>
                                        </m:e>
                                      </m:d>
                                    </m:e>
                                    <m:sub>
                                      <m:r>
                                        <a:rPr lang="en-US" altLang="zh-CN" sz="1600" b="1" i="1">
                                          <a:solidFill>
                                            <a:srgbClr val="00B050"/>
                                          </a:solidFill>
                                          <a:latin typeface="Cambria Math" panose="02040503050406030204" pitchFamily="18" charset="0"/>
                                        </a:rPr>
                                        <m:t>𝟏</m:t>
                                      </m:r>
                                    </m:sub>
                                  </m:sSub>
                                  <m:r>
                                    <a:rPr lang="en-US" altLang="zh-CN" sz="1600" b="1" i="1" smtClean="0">
                                      <a:solidFill>
                                        <a:srgbClr val="00B050"/>
                                      </a:solidFill>
                                      <a:latin typeface="Cambria Math" panose="02040503050406030204" pitchFamily="18" charset="0"/>
                                    </a:rPr>
                                    <m:t>+</m:t>
                                  </m:r>
                                  <m:f>
                                    <m:fPr>
                                      <m:ctrlPr>
                                        <a:rPr lang="en-US" altLang="zh-CN" sz="1600" b="1" i="1">
                                          <a:solidFill>
                                            <a:srgbClr val="00B050"/>
                                          </a:solidFill>
                                          <a:latin typeface="Cambria Math" panose="02040503050406030204" pitchFamily="18" charset="0"/>
                                        </a:rPr>
                                      </m:ctrlPr>
                                    </m:fPr>
                                    <m:num>
                                      <m:r>
                                        <a:rPr lang="en-US" altLang="zh-CN" sz="1600" b="1" i="1">
                                          <a:solidFill>
                                            <a:srgbClr val="00B050"/>
                                          </a:solidFill>
                                          <a:latin typeface="Cambria Math" panose="02040503050406030204" pitchFamily="18" charset="0"/>
                                        </a:rPr>
                                        <m:t>𝟏</m:t>
                                      </m:r>
                                    </m:num>
                                    <m:den>
                                      <m:r>
                                        <a:rPr lang="en-US" altLang="zh-CN" sz="1600" b="1" i="1">
                                          <a:solidFill>
                                            <a:srgbClr val="00B050"/>
                                          </a:solidFill>
                                          <a:latin typeface="Cambria Math" panose="02040503050406030204" pitchFamily="18" charset="0"/>
                                        </a:rPr>
                                        <m:t>𝟐</m:t>
                                      </m:r>
                                      <m:sSup>
                                        <m:sSupPr>
                                          <m:ctrlPr>
                                            <a:rPr lang="en-US" altLang="zh-CN" sz="1600" b="1" i="1">
                                              <a:solidFill>
                                                <a:srgbClr val="00B050"/>
                                              </a:solidFill>
                                              <a:latin typeface="Cambria Math" panose="02040503050406030204" pitchFamily="18" charset="0"/>
                                            </a:rPr>
                                          </m:ctrlPr>
                                        </m:sSupPr>
                                        <m:e>
                                          <m:r>
                                            <a:rPr lang="en-US" altLang="zh-CN" sz="1600" b="1" i="1">
                                              <a:solidFill>
                                                <a:srgbClr val="00B050"/>
                                              </a:solidFill>
                                              <a:latin typeface="Cambria Math" panose="02040503050406030204" pitchFamily="18" charset="0"/>
                                            </a:rPr>
                                            <m:t>𝝁</m:t>
                                          </m:r>
                                        </m:e>
                                        <m:sup>
                                          <m:r>
                                            <a:rPr lang="en-US" altLang="zh-CN" sz="1600" b="1" i="1">
                                              <a:solidFill>
                                                <a:srgbClr val="00B050"/>
                                              </a:solidFill>
                                              <a:latin typeface="Cambria Math" panose="02040503050406030204" pitchFamily="18" charset="0"/>
                                            </a:rPr>
                                            <m:t>𝒕</m:t>
                                          </m:r>
                                        </m:sup>
                                      </m:sSup>
                                    </m:den>
                                  </m:f>
                                  <m:sSubSup>
                                    <m:sSubSupPr>
                                      <m:ctrlPr>
                                        <a:rPr lang="en-US" altLang="zh-CN" sz="1600" b="1" i="1">
                                          <a:solidFill>
                                            <a:srgbClr val="00B050"/>
                                          </a:solidFill>
                                          <a:latin typeface="Cambria Math" panose="02040503050406030204" pitchFamily="18" charset="0"/>
                                        </a:rPr>
                                      </m:ctrlPr>
                                    </m:sSubSupPr>
                                    <m:e>
                                      <m:d>
                                        <m:dPr>
                                          <m:begChr m:val="‖"/>
                                          <m:endChr m:val="‖"/>
                                          <m:ctrlPr>
                                            <a:rPr lang="en-US" altLang="zh-CN" sz="1600" b="1" i="1">
                                              <a:solidFill>
                                                <a:srgbClr val="00B050"/>
                                              </a:solidFill>
                                              <a:latin typeface="Cambria Math" panose="02040503050406030204" pitchFamily="18" charset="0"/>
                                            </a:rPr>
                                          </m:ctrlPr>
                                        </m:dPr>
                                        <m:e>
                                          <m:r>
                                            <a:rPr lang="en-US" altLang="zh-CN" sz="1600" b="1" i="1" smtClean="0">
                                              <a:solidFill>
                                                <a:schemeClr val="tx1"/>
                                              </a:solidFill>
                                              <a:latin typeface="Cambria Math" panose="02040503050406030204" pitchFamily="18" charset="0"/>
                                            </a:rPr>
                                            <m:t>𝑾</m:t>
                                          </m:r>
                                          <m:r>
                                            <a:rPr lang="en-US" altLang="zh-CN" sz="1600" b="1" i="1">
                                              <a:solidFill>
                                                <a:schemeClr val="tx1"/>
                                              </a:solidFill>
                                              <a:latin typeface="Cambria Math" panose="02040503050406030204" pitchFamily="18" charset="0"/>
                                            </a:rPr>
                                            <m:t>−</m:t>
                                          </m:r>
                                          <m:sSup>
                                            <m:sSupPr>
                                              <m:ctrlPr>
                                                <a:rPr lang="en-US" altLang="zh-CN" sz="1600" b="1" i="1">
                                                  <a:solidFill>
                                                    <a:schemeClr val="tx1"/>
                                                  </a:solidFill>
                                                  <a:latin typeface="Cambria Math" panose="02040503050406030204" pitchFamily="18" charset="0"/>
                                                </a:rPr>
                                              </m:ctrlPr>
                                            </m:sSupPr>
                                            <m:e>
                                              <m:r>
                                                <a:rPr lang="en-US" altLang="zh-CN" sz="1600" b="1" i="1">
                                                  <a:solidFill>
                                                    <a:schemeClr val="tx1"/>
                                                  </a:solidFill>
                                                  <a:latin typeface="Cambria Math" panose="02040503050406030204" pitchFamily="18" charset="0"/>
                                                </a:rPr>
                                                <m:t>𝑾</m:t>
                                              </m:r>
                                            </m:e>
                                            <m:sup>
                                              <m:r>
                                                <a:rPr lang="en-US" altLang="zh-CN" sz="1600" b="1" i="1">
                                                  <a:solidFill>
                                                    <a:schemeClr val="tx1"/>
                                                  </a:solidFill>
                                                  <a:latin typeface="Cambria Math" panose="02040503050406030204" pitchFamily="18" charset="0"/>
                                                </a:rPr>
                                                <m:t>𝒕</m:t>
                                              </m:r>
                                            </m:sup>
                                          </m:sSup>
                                        </m:e>
                                      </m:d>
                                    </m:e>
                                    <m:sub>
                                      <m:r>
                                        <a:rPr lang="en-US" altLang="zh-CN" sz="1600" b="1" i="1">
                                          <a:solidFill>
                                            <a:srgbClr val="00B050"/>
                                          </a:solidFill>
                                          <a:latin typeface="Cambria Math" panose="02040503050406030204" pitchFamily="18" charset="0"/>
                                        </a:rPr>
                                        <m:t>𝟐</m:t>
                                      </m:r>
                                    </m:sub>
                                    <m:sup>
                                      <m:r>
                                        <a:rPr lang="en-US" altLang="zh-CN" sz="1600" b="1" i="1">
                                          <a:solidFill>
                                            <a:srgbClr val="00B050"/>
                                          </a:solidFill>
                                          <a:latin typeface="Cambria Math" panose="02040503050406030204" pitchFamily="18" charset="0"/>
                                        </a:rPr>
                                        <m:t>𝟐</m:t>
                                      </m:r>
                                    </m:sup>
                                  </m:sSubSup>
                                </m:e>
                              </m:d>
                            </m:e>
                          </m:func>
                          <m:r>
                            <a:rPr lang="en-US" altLang="zh-CN" sz="1600" b="0" i="1" smtClean="0">
                              <a:solidFill>
                                <a:srgbClr val="00B050"/>
                              </a:solidFill>
                              <a:latin typeface="Cambria Math" panose="02040503050406030204" pitchFamily="18" charset="0"/>
                            </a:rPr>
                            <m:t> </m:t>
                          </m:r>
                        </m:oMath>
                      </m:oMathPara>
                    </a14:m>
                    <a:endParaRPr lang="zh-CN" altLang="en-US" sz="1600">
                      <a:solidFill>
                        <a:srgbClr val="00B050"/>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1577681" y="1694909"/>
                    <a:ext cx="4998611" cy="501227"/>
                  </a:xfrm>
                  <a:prstGeom prst="rect">
                    <a:avLst/>
                  </a:prstGeom>
                  <a:blipFill>
                    <a:blip r:embed="rId10"/>
                    <a:stretch>
                      <a:fillRect/>
                    </a:stretch>
                  </a:blipFill>
                </p:spPr>
                <p:txBody>
                  <a:bodyPr/>
                  <a:lstStyle/>
                  <a:p>
                    <a:r>
                      <a:rPr lang="zh-CN" altLang="en-US">
                        <a:noFill/>
                      </a:rPr>
                      <a:t> </a:t>
                    </a:r>
                  </a:p>
                </p:txBody>
              </p:sp>
            </mc:Fallback>
          </mc:AlternateContent>
          <p:sp>
            <p:nvSpPr>
              <p:cNvPr id="2" name="矩形 1"/>
              <p:cNvSpPr/>
              <p:nvPr/>
            </p:nvSpPr>
            <p:spPr>
              <a:xfrm>
                <a:off x="134073" y="1823438"/>
                <a:ext cx="1204176" cy="338554"/>
              </a:xfrm>
              <a:prstGeom prst="rect">
                <a:avLst/>
              </a:prstGeom>
            </p:spPr>
            <p:txBody>
              <a:bodyPr wrap="none">
                <a:spAutoFit/>
              </a:bodyPr>
              <a:lstStyle/>
              <a:p>
                <a:r>
                  <a:rPr lang="en-US" altLang="zh-CN" sz="1600" b="1">
                    <a:solidFill>
                      <a:srgbClr val="FFFF00"/>
                    </a:solidFill>
                  </a:rPr>
                  <a:t>L1-FOBOS:</a:t>
                </a:r>
                <a:endParaRPr lang="zh-CN" altLang="en-US" sz="1600"/>
              </a:p>
            </p:txBody>
          </p:sp>
        </p:grpSp>
        <p:grpSp>
          <p:nvGrpSpPr>
            <p:cNvPr id="5" name="组合 4"/>
            <p:cNvGrpSpPr/>
            <p:nvPr/>
          </p:nvGrpSpPr>
          <p:grpSpPr>
            <a:xfrm>
              <a:off x="485055" y="1797180"/>
              <a:ext cx="6442219" cy="501227"/>
              <a:chOff x="134073" y="2623512"/>
              <a:chExt cx="6442219" cy="501227"/>
            </a:xfrm>
          </p:grpSpPr>
          <mc:AlternateContent xmlns:mc="http://schemas.openxmlformats.org/markup-compatibility/2006" xmlns:a14="http://schemas.microsoft.com/office/drawing/2010/main">
            <mc:Choice Requires="a14">
              <p:sp>
                <p:nvSpPr>
                  <p:cNvPr id="12" name="文本框 11"/>
                  <p:cNvSpPr txBox="1"/>
                  <p:nvPr/>
                </p:nvSpPr>
                <p:spPr>
                  <a:xfrm>
                    <a:off x="1577682" y="2623512"/>
                    <a:ext cx="4998610" cy="50122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sz="1600" b="1" i="1">
                                  <a:solidFill>
                                    <a:srgbClr val="00B050"/>
                                  </a:solidFill>
                                  <a:latin typeface="Cambria Math" panose="02040503050406030204" pitchFamily="18" charset="0"/>
                                </a:rPr>
                              </m:ctrlPr>
                            </m:sSupPr>
                            <m:e>
                              <m:r>
                                <a:rPr lang="en-US" altLang="zh-CN" sz="1600" b="1">
                                  <a:solidFill>
                                    <a:srgbClr val="00B050"/>
                                  </a:solidFill>
                                  <a:latin typeface="Cambria Math" panose="02040503050406030204" pitchFamily="18" charset="0"/>
                                </a:rPr>
                                <m:t>𝑾</m:t>
                              </m:r>
                            </m:e>
                            <m:sup>
                              <m:r>
                                <a:rPr lang="en-US" altLang="zh-CN" sz="1600" b="1">
                                  <a:solidFill>
                                    <a:srgbClr val="00B050"/>
                                  </a:solidFill>
                                  <a:latin typeface="Cambria Math" panose="02040503050406030204" pitchFamily="18" charset="0"/>
                                </a:rPr>
                                <m:t>(</m:t>
                              </m:r>
                              <m:r>
                                <a:rPr lang="en-US" altLang="zh-CN" sz="1600" b="1">
                                  <a:solidFill>
                                    <a:srgbClr val="00B050"/>
                                  </a:solidFill>
                                  <a:latin typeface="Cambria Math" panose="02040503050406030204" pitchFamily="18" charset="0"/>
                                </a:rPr>
                                <m:t>𝒕</m:t>
                              </m:r>
                              <m:r>
                                <a:rPr lang="en-US" altLang="zh-CN" sz="1600" b="1">
                                  <a:solidFill>
                                    <a:srgbClr val="00B050"/>
                                  </a:solidFill>
                                  <a:latin typeface="Cambria Math" panose="02040503050406030204" pitchFamily="18" charset="0"/>
                                </a:rPr>
                                <m:t>+</m:t>
                              </m:r>
                              <m:r>
                                <a:rPr lang="en-US" altLang="zh-CN" sz="1600" b="1">
                                  <a:solidFill>
                                    <a:srgbClr val="00B050"/>
                                  </a:solidFill>
                                  <a:latin typeface="Cambria Math" panose="02040503050406030204" pitchFamily="18" charset="0"/>
                                </a:rPr>
                                <m:t>𝟏</m:t>
                              </m:r>
                              <m:r>
                                <a:rPr lang="en-US" altLang="zh-CN" sz="1600" b="1">
                                  <a:solidFill>
                                    <a:srgbClr val="00B050"/>
                                  </a:solidFill>
                                  <a:latin typeface="Cambria Math" panose="02040503050406030204" pitchFamily="18" charset="0"/>
                                </a:rPr>
                                <m:t>)</m:t>
                              </m:r>
                            </m:sup>
                          </m:sSup>
                          <m:r>
                            <a:rPr lang="en-US" altLang="zh-CN" sz="1600" b="1">
                              <a:solidFill>
                                <a:srgbClr val="00B050"/>
                              </a:solidFill>
                              <a:latin typeface="Cambria Math" panose="02040503050406030204" pitchFamily="18" charset="0"/>
                            </a:rPr>
                            <m:t>=</m:t>
                          </m:r>
                          <m:func>
                            <m:funcPr>
                              <m:ctrlPr>
                                <a:rPr lang="en-US" altLang="zh-CN" sz="1600" b="1" i="1">
                                  <a:solidFill>
                                    <a:srgbClr val="00B050"/>
                                  </a:solidFill>
                                  <a:latin typeface="Cambria Math" panose="02040503050406030204" pitchFamily="18" charset="0"/>
                                </a:rPr>
                              </m:ctrlPr>
                            </m:funcPr>
                            <m:fName>
                              <m:limLow>
                                <m:limLowPr>
                                  <m:ctrlPr>
                                    <a:rPr lang="en-US" altLang="zh-CN" sz="1600" b="1" i="1">
                                      <a:solidFill>
                                        <a:srgbClr val="00B050"/>
                                      </a:solidFill>
                                      <a:latin typeface="Cambria Math" panose="02040503050406030204" pitchFamily="18" charset="0"/>
                                    </a:rPr>
                                  </m:ctrlPr>
                                </m:limLowPr>
                                <m:e>
                                  <m:r>
                                    <a:rPr lang="en-US" altLang="zh-CN" sz="1600" b="1">
                                      <a:solidFill>
                                        <a:srgbClr val="00B050"/>
                                      </a:solidFill>
                                      <a:latin typeface="Cambria Math" panose="02040503050406030204" pitchFamily="18" charset="0"/>
                                    </a:rPr>
                                    <m:t>𝐚𝐫𝐠𝐦𝐢𝐧</m:t>
                                  </m:r>
                                </m:e>
                                <m:lim>
                                  <m:r>
                                    <a:rPr lang="en-US" altLang="zh-CN" sz="1600" b="1">
                                      <a:solidFill>
                                        <a:srgbClr val="00B050"/>
                                      </a:solidFill>
                                      <a:latin typeface="Cambria Math" panose="02040503050406030204" pitchFamily="18" charset="0"/>
                                    </a:rPr>
                                    <m:t>𝑾</m:t>
                                  </m:r>
                                </m:lim>
                              </m:limLow>
                            </m:fName>
                            <m:e>
                              <m:d>
                                <m:dPr>
                                  <m:begChr m:val="{"/>
                                  <m:endChr m:val="}"/>
                                  <m:ctrlPr>
                                    <a:rPr lang="en-US" altLang="zh-CN" sz="1600" b="1" i="1">
                                      <a:solidFill>
                                        <a:srgbClr val="00B050"/>
                                      </a:solidFill>
                                      <a:latin typeface="Cambria Math" panose="02040503050406030204" pitchFamily="18" charset="0"/>
                                    </a:rPr>
                                  </m:ctrlPr>
                                </m:dPr>
                                <m:e>
                                  <m:sSup>
                                    <m:sSupPr>
                                      <m:ctrlPr>
                                        <a:rPr lang="en-US" altLang="zh-CN" sz="1600" b="1" i="1" smtClean="0">
                                          <a:solidFill>
                                            <a:schemeClr val="tx1"/>
                                          </a:solidFill>
                                          <a:latin typeface="Cambria Math" panose="02040503050406030204" pitchFamily="18" charset="0"/>
                                        </a:rPr>
                                      </m:ctrlPr>
                                    </m:sSupPr>
                                    <m:e>
                                      <m:r>
                                        <a:rPr lang="en-US" altLang="zh-CN" sz="1600" b="1">
                                          <a:solidFill>
                                            <a:schemeClr val="tx1"/>
                                          </a:solidFill>
                                          <a:latin typeface="Cambria Math" panose="02040503050406030204" pitchFamily="18" charset="0"/>
                                        </a:rPr>
                                        <m:t>𝑮</m:t>
                                      </m:r>
                                    </m:e>
                                    <m:sup>
                                      <m:r>
                                        <a:rPr lang="en-US" altLang="zh-CN" sz="1600" b="1">
                                          <a:solidFill>
                                            <a:schemeClr val="tx1"/>
                                          </a:solidFill>
                                          <a:latin typeface="Cambria Math" panose="02040503050406030204" pitchFamily="18" charset="0"/>
                                        </a:rPr>
                                        <m:t>𝟏</m:t>
                                      </m:r>
                                      <m:r>
                                        <a:rPr lang="en-US" altLang="zh-CN" sz="1600" b="1">
                                          <a:solidFill>
                                            <a:schemeClr val="tx1"/>
                                          </a:solidFill>
                                          <a:latin typeface="Cambria Math" panose="02040503050406030204" pitchFamily="18" charset="0"/>
                                        </a:rPr>
                                        <m:t>:</m:t>
                                      </m:r>
                                      <m:r>
                                        <a:rPr lang="en-US" altLang="zh-CN" sz="1600" b="1">
                                          <a:solidFill>
                                            <a:schemeClr val="tx1"/>
                                          </a:solidFill>
                                          <a:latin typeface="Cambria Math" panose="02040503050406030204" pitchFamily="18" charset="0"/>
                                        </a:rPr>
                                        <m:t>𝒕</m:t>
                                      </m:r>
                                    </m:sup>
                                  </m:sSup>
                                  <m:r>
                                    <a:rPr lang="en-US" altLang="zh-CN" sz="1600" b="1">
                                      <a:solidFill>
                                        <a:schemeClr val="tx1"/>
                                      </a:solidFill>
                                      <a:latin typeface="Cambria Math" panose="02040503050406030204" pitchFamily="18" charset="0"/>
                                    </a:rPr>
                                    <m:t>∙</m:t>
                                  </m:r>
                                  <m:r>
                                    <a:rPr lang="en-US" altLang="zh-CN" sz="1600" b="1">
                                      <a:solidFill>
                                        <a:schemeClr val="tx1"/>
                                      </a:solidFill>
                                      <a:latin typeface="Cambria Math" panose="02040503050406030204" pitchFamily="18" charset="0"/>
                                    </a:rPr>
                                    <m:t>𝑾</m:t>
                                  </m:r>
                                  <m:r>
                                    <a:rPr lang="en-US" altLang="zh-CN" sz="1600" b="1">
                                      <a:solidFill>
                                        <a:srgbClr val="00B050"/>
                                      </a:solidFill>
                                      <a:latin typeface="Cambria Math" panose="02040503050406030204" pitchFamily="18" charset="0"/>
                                    </a:rPr>
                                    <m:t>+</m:t>
                                  </m:r>
                                  <m:r>
                                    <a:rPr lang="en-US" altLang="zh-CN" sz="1600" b="1" smtClean="0">
                                      <a:solidFill>
                                        <a:schemeClr val="tx1"/>
                                      </a:solidFill>
                                      <a:latin typeface="Cambria Math" panose="02040503050406030204" pitchFamily="18" charset="0"/>
                                    </a:rPr>
                                    <m:t>𝒕</m:t>
                                  </m:r>
                                  <m:r>
                                    <a:rPr lang="en-US" altLang="zh-CN" sz="1600" b="1">
                                      <a:solidFill>
                                        <a:srgbClr val="00B050"/>
                                      </a:solidFill>
                                      <a:latin typeface="Cambria Math" panose="02040503050406030204" pitchFamily="18" charset="0"/>
                                    </a:rPr>
                                    <m:t>𝝀</m:t>
                                  </m:r>
                                  <m:sSub>
                                    <m:sSubPr>
                                      <m:ctrlPr>
                                        <a:rPr lang="en-US" altLang="zh-CN" sz="1600" b="1" i="1">
                                          <a:solidFill>
                                            <a:srgbClr val="00B050"/>
                                          </a:solidFill>
                                          <a:latin typeface="Cambria Math" panose="02040503050406030204" pitchFamily="18" charset="0"/>
                                        </a:rPr>
                                      </m:ctrlPr>
                                    </m:sSubPr>
                                    <m:e>
                                      <m:d>
                                        <m:dPr>
                                          <m:begChr m:val="‖"/>
                                          <m:endChr m:val="‖"/>
                                          <m:ctrlPr>
                                            <a:rPr lang="en-US" altLang="zh-CN" sz="1600" b="1" i="1">
                                              <a:solidFill>
                                                <a:srgbClr val="00B050"/>
                                              </a:solidFill>
                                              <a:latin typeface="Cambria Math" panose="02040503050406030204" pitchFamily="18" charset="0"/>
                                            </a:rPr>
                                          </m:ctrlPr>
                                        </m:dPr>
                                        <m:e>
                                          <m:r>
                                            <a:rPr lang="en-US" altLang="zh-CN" sz="1600" b="1">
                                              <a:solidFill>
                                                <a:srgbClr val="00B050"/>
                                              </a:solidFill>
                                              <a:latin typeface="Cambria Math" panose="02040503050406030204" pitchFamily="18" charset="0"/>
                                            </a:rPr>
                                            <m:t>𝑾</m:t>
                                          </m:r>
                                        </m:e>
                                      </m:d>
                                    </m:e>
                                    <m:sub>
                                      <m:r>
                                        <a:rPr lang="en-US" altLang="zh-CN" sz="1600" b="1">
                                          <a:solidFill>
                                            <a:srgbClr val="00B050"/>
                                          </a:solidFill>
                                          <a:latin typeface="Cambria Math" panose="02040503050406030204" pitchFamily="18" charset="0"/>
                                        </a:rPr>
                                        <m:t>𝟏</m:t>
                                      </m:r>
                                    </m:sub>
                                  </m:sSub>
                                  <m:r>
                                    <a:rPr lang="en-US" altLang="zh-CN" sz="1600" b="1">
                                      <a:solidFill>
                                        <a:srgbClr val="00B050"/>
                                      </a:solidFill>
                                      <a:latin typeface="Cambria Math" panose="02040503050406030204" pitchFamily="18" charset="0"/>
                                    </a:rPr>
                                    <m:t>+</m:t>
                                  </m:r>
                                  <m:f>
                                    <m:fPr>
                                      <m:ctrlPr>
                                        <a:rPr lang="en-US" altLang="zh-CN" sz="1600" b="1" i="1">
                                          <a:solidFill>
                                            <a:srgbClr val="00B050"/>
                                          </a:solidFill>
                                          <a:latin typeface="Cambria Math" panose="02040503050406030204" pitchFamily="18" charset="0"/>
                                        </a:rPr>
                                      </m:ctrlPr>
                                    </m:fPr>
                                    <m:num>
                                      <m:r>
                                        <a:rPr lang="en-US" altLang="zh-CN" sz="1600" b="1">
                                          <a:solidFill>
                                            <a:srgbClr val="00B050"/>
                                          </a:solidFill>
                                          <a:latin typeface="Cambria Math" panose="02040503050406030204" pitchFamily="18" charset="0"/>
                                        </a:rPr>
                                        <m:t>𝟏</m:t>
                                      </m:r>
                                    </m:num>
                                    <m:den>
                                      <m:r>
                                        <a:rPr lang="en-US" altLang="zh-CN" sz="1600" b="1">
                                          <a:solidFill>
                                            <a:srgbClr val="00B050"/>
                                          </a:solidFill>
                                          <a:latin typeface="Cambria Math" panose="02040503050406030204" pitchFamily="18" charset="0"/>
                                        </a:rPr>
                                        <m:t>𝟐</m:t>
                                      </m:r>
                                      <m:sSup>
                                        <m:sSupPr>
                                          <m:ctrlPr>
                                            <a:rPr lang="en-US" altLang="zh-CN" sz="1600" b="1" i="1">
                                              <a:solidFill>
                                                <a:srgbClr val="00B050"/>
                                              </a:solidFill>
                                              <a:latin typeface="Cambria Math" panose="02040503050406030204" pitchFamily="18" charset="0"/>
                                            </a:rPr>
                                          </m:ctrlPr>
                                        </m:sSupPr>
                                        <m:e>
                                          <m:r>
                                            <a:rPr lang="en-US" altLang="zh-CN" sz="1600" b="1">
                                              <a:solidFill>
                                                <a:srgbClr val="00B050"/>
                                              </a:solidFill>
                                              <a:latin typeface="Cambria Math" panose="02040503050406030204" pitchFamily="18" charset="0"/>
                                            </a:rPr>
                                            <m:t>𝝁</m:t>
                                          </m:r>
                                        </m:e>
                                        <m:sup>
                                          <m:r>
                                            <a:rPr lang="en-US" altLang="zh-CN" sz="1600" b="1">
                                              <a:solidFill>
                                                <a:srgbClr val="00B050"/>
                                              </a:solidFill>
                                              <a:latin typeface="Cambria Math" panose="02040503050406030204" pitchFamily="18" charset="0"/>
                                            </a:rPr>
                                            <m:t>𝒕</m:t>
                                          </m:r>
                                        </m:sup>
                                      </m:sSup>
                                    </m:den>
                                  </m:f>
                                  <m:sSubSup>
                                    <m:sSubSupPr>
                                      <m:ctrlPr>
                                        <a:rPr lang="en-US" altLang="zh-CN" sz="1600" b="1" i="1">
                                          <a:solidFill>
                                            <a:srgbClr val="00B050"/>
                                          </a:solidFill>
                                          <a:latin typeface="Cambria Math" panose="02040503050406030204" pitchFamily="18" charset="0"/>
                                        </a:rPr>
                                      </m:ctrlPr>
                                    </m:sSubSupPr>
                                    <m:e>
                                      <m:d>
                                        <m:dPr>
                                          <m:begChr m:val="‖"/>
                                          <m:endChr m:val="‖"/>
                                          <m:ctrlPr>
                                            <a:rPr lang="en-US" altLang="zh-CN" sz="1600" b="1" i="1">
                                              <a:solidFill>
                                                <a:srgbClr val="00B050"/>
                                              </a:solidFill>
                                              <a:latin typeface="Cambria Math" panose="02040503050406030204" pitchFamily="18" charset="0"/>
                                            </a:rPr>
                                          </m:ctrlPr>
                                        </m:dPr>
                                        <m:e>
                                          <m:r>
                                            <a:rPr lang="en-US" altLang="zh-CN" sz="1600" b="1" smtClean="0">
                                              <a:solidFill>
                                                <a:schemeClr val="tx1"/>
                                              </a:solidFill>
                                              <a:latin typeface="Cambria Math" panose="02040503050406030204" pitchFamily="18" charset="0"/>
                                            </a:rPr>
                                            <m:t>𝑾</m:t>
                                          </m:r>
                                          <m:r>
                                            <a:rPr lang="en-US" altLang="zh-CN" sz="1600" b="1" smtClean="0">
                                              <a:solidFill>
                                                <a:schemeClr val="tx1"/>
                                              </a:solidFill>
                                              <a:latin typeface="Cambria Math" panose="02040503050406030204" pitchFamily="18" charset="0"/>
                                            </a:rPr>
                                            <m:t>−</m:t>
                                          </m:r>
                                          <m:r>
                                            <a:rPr lang="en-US" altLang="zh-CN" sz="1600" b="1">
                                              <a:solidFill>
                                                <a:schemeClr val="tx1"/>
                                              </a:solidFill>
                                              <a:latin typeface="Cambria Math" panose="02040503050406030204" pitchFamily="18" charset="0"/>
                                            </a:rPr>
                                            <m:t>𝟎</m:t>
                                          </m:r>
                                        </m:e>
                                      </m:d>
                                    </m:e>
                                    <m:sub>
                                      <m:r>
                                        <a:rPr lang="en-US" altLang="zh-CN" sz="1600" b="1">
                                          <a:solidFill>
                                            <a:srgbClr val="00B050"/>
                                          </a:solidFill>
                                          <a:latin typeface="Cambria Math" panose="02040503050406030204" pitchFamily="18" charset="0"/>
                                        </a:rPr>
                                        <m:t>𝟐</m:t>
                                      </m:r>
                                    </m:sub>
                                    <m:sup>
                                      <m:r>
                                        <a:rPr lang="en-US" altLang="zh-CN" sz="1600" b="1">
                                          <a:solidFill>
                                            <a:srgbClr val="00B050"/>
                                          </a:solidFill>
                                          <a:latin typeface="Cambria Math" panose="02040503050406030204" pitchFamily="18" charset="0"/>
                                        </a:rPr>
                                        <m:t>𝟐</m:t>
                                      </m:r>
                                    </m:sup>
                                  </m:sSubSup>
                                </m:e>
                              </m:d>
                            </m:e>
                          </m:func>
                          <m:r>
                            <a:rPr lang="en-US" altLang="zh-CN" sz="1600" b="1">
                              <a:solidFill>
                                <a:srgbClr val="00B050"/>
                              </a:solidFill>
                              <a:latin typeface="Cambria Math" panose="02040503050406030204" pitchFamily="18" charset="0"/>
                            </a:rPr>
                            <m:t> </m:t>
                          </m:r>
                        </m:oMath>
                      </m:oMathPara>
                    </a14:m>
                    <a:endParaRPr lang="zh-CN" altLang="en-US" sz="1600" b="1">
                      <a:solidFill>
                        <a:srgbClr val="00B050"/>
                      </a:solidFill>
                      <a:latin typeface="Cambria Math" panose="02040503050406030204"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1577682" y="2623512"/>
                    <a:ext cx="4998610" cy="501227"/>
                  </a:xfrm>
                  <a:prstGeom prst="rect">
                    <a:avLst/>
                  </a:prstGeom>
                  <a:blipFill>
                    <a:blip r:embed="rId11"/>
                    <a:stretch>
                      <a:fillRect/>
                    </a:stretch>
                  </a:blipFill>
                </p:spPr>
                <p:txBody>
                  <a:bodyPr/>
                  <a:lstStyle/>
                  <a:p>
                    <a:r>
                      <a:rPr lang="zh-CN" altLang="en-US">
                        <a:noFill/>
                      </a:rPr>
                      <a:t> </a:t>
                    </a:r>
                  </a:p>
                </p:txBody>
              </p:sp>
            </mc:Fallback>
          </mc:AlternateContent>
          <p:sp>
            <p:nvSpPr>
              <p:cNvPr id="20" name="矩形 19"/>
              <p:cNvSpPr/>
              <p:nvPr/>
            </p:nvSpPr>
            <p:spPr>
              <a:xfrm>
                <a:off x="134073" y="2705861"/>
                <a:ext cx="949299" cy="338554"/>
              </a:xfrm>
              <a:prstGeom prst="rect">
                <a:avLst/>
              </a:prstGeom>
            </p:spPr>
            <p:txBody>
              <a:bodyPr wrap="none">
                <a:spAutoFit/>
              </a:bodyPr>
              <a:lstStyle/>
              <a:p>
                <a:r>
                  <a:rPr lang="en-US" altLang="zh-CN" sz="1600" b="1">
                    <a:solidFill>
                      <a:srgbClr val="FFFF00"/>
                    </a:solidFill>
                  </a:rPr>
                  <a:t>L1-RDA:</a:t>
                </a:r>
                <a:endParaRPr lang="zh-CN" altLang="en-US" sz="1600"/>
              </a:p>
            </p:txBody>
          </p:sp>
        </p:grpSp>
        <p:sp>
          <p:nvSpPr>
            <p:cNvPr id="26" name="矩形 25"/>
            <p:cNvSpPr/>
            <p:nvPr/>
          </p:nvSpPr>
          <p:spPr>
            <a:xfrm>
              <a:off x="485055" y="1218951"/>
              <a:ext cx="7746582" cy="112957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grpSp>
      <p:sp>
        <p:nvSpPr>
          <p:cNvPr id="27" name="线形标注 2 26"/>
          <p:cNvSpPr/>
          <p:nvPr/>
        </p:nvSpPr>
        <p:spPr>
          <a:xfrm>
            <a:off x="9232491" y="4822723"/>
            <a:ext cx="2784392" cy="1856830"/>
          </a:xfrm>
          <a:prstGeom prst="borderCallout2">
            <a:avLst>
              <a:gd name="adj1" fmla="val -4898"/>
              <a:gd name="adj2" fmla="val 49862"/>
              <a:gd name="adj3" fmla="val -114509"/>
              <a:gd name="adj4" fmla="val 81654"/>
              <a:gd name="adj5" fmla="val -114966"/>
              <a:gd name="adj6" fmla="val -7011"/>
            </a:avLst>
          </a:prstGeom>
          <a:solidFill>
            <a:schemeClr val="accent3">
              <a:alpha val="50000"/>
            </a:schemeClr>
          </a:solidFill>
          <a:ln w="19050">
            <a:solidFill>
              <a:srgbClr val="0070C0"/>
            </a:solid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r>
              <a:rPr lang="zh-CN" altLang="en-US" sz="1400" b="1" dirty="0">
                <a:solidFill>
                  <a:srgbClr val="FF0000"/>
                </a:solidFill>
              </a:rPr>
              <a:t>物理意义：</a:t>
            </a:r>
            <a:endParaRPr lang="en-US" altLang="zh-CN" sz="1400" b="1" dirty="0">
              <a:solidFill>
                <a:srgbClr val="FF0000"/>
              </a:solidFill>
            </a:endParaRPr>
          </a:p>
          <a:p>
            <a:pPr>
              <a:lnSpc>
                <a:spcPct val="150000"/>
              </a:lnSpc>
            </a:pPr>
            <a:r>
              <a:rPr lang="en-US" altLang="zh-CN" sz="1400" dirty="0">
                <a:solidFill>
                  <a:schemeClr val="tx1"/>
                </a:solidFill>
              </a:rPr>
              <a:t>(1) </a:t>
            </a:r>
            <a:r>
              <a:rPr lang="zh-CN" altLang="en-US" sz="1400" dirty="0">
                <a:solidFill>
                  <a:schemeClr val="tx1"/>
                </a:solidFill>
                <a:latin typeface="微软雅黑" panose="020B0503020204020204" pitchFamily="34" charset="-122"/>
                <a:ea typeface="微软雅黑" panose="020B0503020204020204" pitchFamily="34" charset="-122"/>
              </a:rPr>
              <a:t>累积加和限定了新的迭代结果</a:t>
            </a:r>
            <a:r>
              <a:rPr lang="en-US" altLang="zh-CN" sz="1400" dirty="0">
                <a:solidFill>
                  <a:schemeClr val="tx1"/>
                </a:solidFill>
                <a:latin typeface="微软雅黑" panose="020B0503020204020204" pitchFamily="34" charset="-122"/>
                <a:ea typeface="微软雅黑" panose="020B0503020204020204" pitchFamily="34" charset="-122"/>
              </a:rPr>
              <a:t>W</a:t>
            </a:r>
            <a:r>
              <a:rPr lang="zh-CN" altLang="en-US" sz="1400" dirty="0">
                <a:solidFill>
                  <a:schemeClr val="tx1"/>
                </a:solidFill>
                <a:latin typeface="微软雅黑" panose="020B0503020204020204" pitchFamily="34" charset="-122"/>
                <a:ea typeface="微软雅黑" panose="020B0503020204020204" pitchFamily="34" charset="-122"/>
              </a:rPr>
              <a:t>不要离已迭代过的解太远</a:t>
            </a:r>
            <a:endParaRPr lang="en-US" altLang="zh-CN" sz="1400" dirty="0">
              <a:solidFill>
                <a:schemeClr val="tx1"/>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chemeClr val="tx1"/>
                </a:solidFill>
                <a:latin typeface="微软雅黑" panose="020B0503020204020204" pitchFamily="34" charset="-122"/>
                <a:ea typeface="微软雅黑" panose="020B0503020204020204" pitchFamily="34" charset="-122"/>
              </a:rPr>
              <a:t>(2) </a:t>
            </a:r>
            <a:r>
              <a:rPr lang="zh-CN" altLang="en-US" sz="1400" dirty="0">
                <a:solidFill>
                  <a:schemeClr val="tx1"/>
                </a:solidFill>
                <a:latin typeface="微软雅黑" panose="020B0503020204020204" pitchFamily="34" charset="-122"/>
                <a:ea typeface="微软雅黑" panose="020B0503020204020204" pitchFamily="34" charset="-122"/>
              </a:rPr>
              <a:t>每次找到让之前所有损失函数之和最小的参数。</a:t>
            </a:r>
            <a:r>
              <a:rPr lang="zh-CN" altLang="en-US" sz="1400" dirty="0"/>
              <a:t>        </a:t>
            </a:r>
          </a:p>
        </p:txBody>
      </p:sp>
      <p:grpSp>
        <p:nvGrpSpPr>
          <p:cNvPr id="9" name="组合 8">
            <a:extLst>
              <a:ext uri="{FF2B5EF4-FFF2-40B4-BE49-F238E27FC236}">
                <a16:creationId xmlns:a16="http://schemas.microsoft.com/office/drawing/2014/main" xmlns="" id="{644E0748-E1B4-4FF7-88A1-1A59B6850339}"/>
              </a:ext>
            </a:extLst>
          </p:cNvPr>
          <p:cNvGrpSpPr/>
          <p:nvPr/>
        </p:nvGrpSpPr>
        <p:grpSpPr>
          <a:xfrm>
            <a:off x="485054" y="2296140"/>
            <a:ext cx="9074291" cy="761096"/>
            <a:chOff x="485054" y="2296140"/>
            <a:chExt cx="9074291" cy="761096"/>
          </a:xfrm>
        </p:grpSpPr>
        <mc:AlternateContent xmlns:mc="http://schemas.openxmlformats.org/markup-compatibility/2006" xmlns:a14="http://schemas.microsoft.com/office/drawing/2010/main">
          <mc:Choice Requires="a14">
            <p:sp>
              <p:nvSpPr>
                <p:cNvPr id="21" name="文本框 20"/>
                <p:cNvSpPr txBox="1"/>
                <p:nvPr/>
              </p:nvSpPr>
              <p:spPr>
                <a:xfrm>
                  <a:off x="2170089" y="2337491"/>
                  <a:ext cx="6890815" cy="68820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sz="1600" b="1" i="1" smtClean="0">
                                <a:solidFill>
                                  <a:srgbClr val="00B050"/>
                                </a:solidFill>
                                <a:latin typeface="Cambria Math" panose="02040503050406030204" pitchFamily="18" charset="0"/>
                              </a:rPr>
                            </m:ctrlPr>
                          </m:sSupPr>
                          <m:e>
                            <m:r>
                              <a:rPr lang="en-US" altLang="zh-CN" sz="1600" b="1" i="1" smtClean="0">
                                <a:solidFill>
                                  <a:srgbClr val="00B050"/>
                                </a:solidFill>
                                <a:latin typeface="Cambria Math" panose="02040503050406030204" pitchFamily="18" charset="0"/>
                              </a:rPr>
                              <m:t>𝑾</m:t>
                            </m:r>
                          </m:e>
                          <m:sup>
                            <m:r>
                              <a:rPr lang="en-US" altLang="zh-CN" sz="1600" b="1" i="1" smtClean="0">
                                <a:solidFill>
                                  <a:srgbClr val="00B050"/>
                                </a:solidFill>
                                <a:latin typeface="Cambria Math" panose="02040503050406030204" pitchFamily="18" charset="0"/>
                              </a:rPr>
                              <m:t>(</m:t>
                            </m:r>
                            <m:r>
                              <a:rPr lang="en-US" altLang="zh-CN" sz="1600" b="1" i="1" smtClean="0">
                                <a:solidFill>
                                  <a:srgbClr val="00B050"/>
                                </a:solidFill>
                                <a:latin typeface="Cambria Math" panose="02040503050406030204" pitchFamily="18" charset="0"/>
                              </a:rPr>
                              <m:t>𝒕</m:t>
                            </m:r>
                            <m:r>
                              <a:rPr lang="en-US" altLang="zh-CN" sz="1600" b="1" i="1" smtClean="0">
                                <a:solidFill>
                                  <a:srgbClr val="00B050"/>
                                </a:solidFill>
                                <a:latin typeface="Cambria Math" panose="02040503050406030204" pitchFamily="18" charset="0"/>
                              </a:rPr>
                              <m:t>+</m:t>
                            </m:r>
                            <m:r>
                              <a:rPr lang="en-US" altLang="zh-CN" sz="1600" b="1" i="1" smtClean="0">
                                <a:solidFill>
                                  <a:srgbClr val="00B050"/>
                                </a:solidFill>
                                <a:latin typeface="Cambria Math" panose="02040503050406030204" pitchFamily="18" charset="0"/>
                              </a:rPr>
                              <m:t>𝟏</m:t>
                            </m:r>
                            <m:r>
                              <a:rPr lang="en-US" altLang="zh-CN" sz="1600" b="1" i="1" smtClean="0">
                                <a:solidFill>
                                  <a:srgbClr val="00B050"/>
                                </a:solidFill>
                                <a:latin typeface="Cambria Math" panose="02040503050406030204" pitchFamily="18" charset="0"/>
                              </a:rPr>
                              <m:t>)</m:t>
                            </m:r>
                          </m:sup>
                        </m:sSup>
                        <m:r>
                          <a:rPr lang="en-US" altLang="zh-CN" sz="1600" b="0" i="1" smtClean="0">
                            <a:solidFill>
                              <a:srgbClr val="00B050"/>
                            </a:solidFill>
                            <a:latin typeface="Cambria Math" panose="02040503050406030204" pitchFamily="18" charset="0"/>
                          </a:rPr>
                          <m:t>=</m:t>
                        </m:r>
                        <m:func>
                          <m:funcPr>
                            <m:ctrlPr>
                              <a:rPr lang="en-US" altLang="zh-CN" sz="1600" b="0" i="1" smtClean="0">
                                <a:solidFill>
                                  <a:srgbClr val="00B050"/>
                                </a:solidFill>
                                <a:latin typeface="Cambria Math" panose="02040503050406030204" pitchFamily="18" charset="0"/>
                              </a:rPr>
                            </m:ctrlPr>
                          </m:funcPr>
                          <m:fName>
                            <m:limLow>
                              <m:limLowPr>
                                <m:ctrlPr>
                                  <a:rPr lang="en-US" altLang="zh-CN" sz="1600" b="1" i="1" smtClean="0">
                                    <a:solidFill>
                                      <a:srgbClr val="00B050"/>
                                    </a:solidFill>
                                    <a:latin typeface="Cambria Math" panose="02040503050406030204" pitchFamily="18" charset="0"/>
                                  </a:rPr>
                                </m:ctrlPr>
                              </m:limLowPr>
                              <m:e>
                                <m:r>
                                  <a:rPr lang="en-US" altLang="zh-CN" sz="1600" b="1" i="0" smtClean="0">
                                    <a:solidFill>
                                      <a:srgbClr val="00B050"/>
                                    </a:solidFill>
                                    <a:latin typeface="Cambria Math" panose="02040503050406030204" pitchFamily="18" charset="0"/>
                                  </a:rPr>
                                  <m:t>𝐚𝐫𝐠𝐦𝐢𝐧</m:t>
                                </m:r>
                              </m:e>
                              <m:lim>
                                <m:r>
                                  <a:rPr lang="en-US" altLang="zh-CN" sz="1600" b="1" i="1" smtClean="0">
                                    <a:solidFill>
                                      <a:srgbClr val="00B050"/>
                                    </a:solidFill>
                                    <a:latin typeface="Cambria Math" panose="02040503050406030204" pitchFamily="18" charset="0"/>
                                  </a:rPr>
                                  <m:t>𝑾</m:t>
                                </m:r>
                              </m:lim>
                            </m:limLow>
                          </m:fName>
                          <m:e>
                            <m:d>
                              <m:dPr>
                                <m:begChr m:val="{"/>
                                <m:endChr m:val="}"/>
                                <m:ctrlPr>
                                  <a:rPr lang="en-US" altLang="zh-CN" sz="1600" b="0" i="1" smtClean="0">
                                    <a:solidFill>
                                      <a:srgbClr val="00B050"/>
                                    </a:solidFill>
                                    <a:latin typeface="Cambria Math" panose="02040503050406030204" pitchFamily="18" charset="0"/>
                                  </a:rPr>
                                </m:ctrlPr>
                              </m:dPr>
                              <m:e>
                                <m:sSup>
                                  <m:sSupPr>
                                    <m:ctrlPr>
                                      <a:rPr lang="en-US" altLang="zh-CN" sz="1600" b="1" i="1" smtClean="0">
                                        <a:solidFill>
                                          <a:srgbClr val="00B050"/>
                                        </a:solidFill>
                                        <a:latin typeface="Cambria Math" panose="02040503050406030204" pitchFamily="18" charset="0"/>
                                      </a:rPr>
                                    </m:ctrlPr>
                                  </m:sSupPr>
                                  <m:e>
                                    <m:r>
                                      <a:rPr lang="en-US" altLang="zh-CN" sz="1600" b="1" i="1" smtClean="0">
                                        <a:solidFill>
                                          <a:srgbClr val="00B050"/>
                                        </a:solidFill>
                                        <a:latin typeface="Cambria Math" panose="02040503050406030204" pitchFamily="18" charset="0"/>
                                      </a:rPr>
                                      <m:t>𝑮</m:t>
                                    </m:r>
                                  </m:e>
                                  <m:sup>
                                    <m:d>
                                      <m:dPr>
                                        <m:ctrlPr>
                                          <a:rPr lang="en-US" altLang="zh-CN" sz="1600" b="1" i="1" smtClean="0">
                                            <a:solidFill>
                                              <a:srgbClr val="00B050"/>
                                            </a:solidFill>
                                            <a:latin typeface="Cambria Math" panose="02040503050406030204" pitchFamily="18" charset="0"/>
                                          </a:rPr>
                                        </m:ctrlPr>
                                      </m:dPr>
                                      <m:e>
                                        <m:r>
                                          <a:rPr lang="en-US" altLang="zh-CN" sz="1600" b="1" i="1" smtClean="0">
                                            <a:solidFill>
                                              <a:srgbClr val="00B050"/>
                                            </a:solidFill>
                                            <a:latin typeface="Cambria Math" panose="02040503050406030204" pitchFamily="18" charset="0"/>
                                          </a:rPr>
                                          <m:t>𝟏</m:t>
                                        </m:r>
                                        <m:r>
                                          <a:rPr lang="en-US" altLang="zh-CN" sz="1600" b="1" i="1" smtClean="0">
                                            <a:solidFill>
                                              <a:srgbClr val="00B050"/>
                                            </a:solidFill>
                                            <a:latin typeface="Cambria Math" panose="02040503050406030204" pitchFamily="18" charset="0"/>
                                          </a:rPr>
                                          <m:t>:</m:t>
                                        </m:r>
                                        <m:r>
                                          <a:rPr lang="en-US" altLang="zh-CN" sz="1600" b="1" i="1" smtClean="0">
                                            <a:solidFill>
                                              <a:srgbClr val="00B050"/>
                                            </a:solidFill>
                                            <a:latin typeface="Cambria Math" panose="02040503050406030204" pitchFamily="18" charset="0"/>
                                          </a:rPr>
                                          <m:t>𝒕</m:t>
                                        </m:r>
                                      </m:e>
                                    </m:d>
                                  </m:sup>
                                </m:sSup>
                                <m:r>
                                  <a:rPr lang="en-US" altLang="zh-CN" sz="1600" b="1" i="1">
                                    <a:solidFill>
                                      <a:srgbClr val="00B050"/>
                                    </a:solidFill>
                                    <a:latin typeface="Cambria Math" panose="02040503050406030204" pitchFamily="18" charset="0"/>
                                    <a:ea typeface="Cambria Math" panose="02040503050406030204" pitchFamily="18" charset="0"/>
                                  </a:rPr>
                                  <m:t>∙</m:t>
                                </m:r>
                                <m:r>
                                  <a:rPr lang="en-US" altLang="zh-CN" sz="1600" b="1" i="1" smtClean="0">
                                    <a:solidFill>
                                      <a:srgbClr val="00B050"/>
                                    </a:solidFill>
                                    <a:latin typeface="Cambria Math" panose="02040503050406030204" pitchFamily="18" charset="0"/>
                                  </a:rPr>
                                  <m:t>𝑾</m:t>
                                </m:r>
                                <m:r>
                                  <a:rPr lang="en-US" altLang="zh-CN" sz="1600" b="0" i="1" smtClean="0">
                                    <a:solidFill>
                                      <a:srgbClr val="00B050"/>
                                    </a:solidFill>
                                    <a:latin typeface="Cambria Math" panose="02040503050406030204" pitchFamily="18" charset="0"/>
                                  </a:rPr>
                                  <m:t>+</m:t>
                                </m:r>
                                <m:sSub>
                                  <m:sSubPr>
                                    <m:ctrlPr>
                                      <a:rPr lang="en-US" altLang="zh-CN" sz="1600" b="1" i="1" smtClean="0">
                                        <a:solidFill>
                                          <a:srgbClr val="00B050"/>
                                        </a:solidFill>
                                        <a:latin typeface="Cambria Math" panose="02040503050406030204" pitchFamily="18" charset="0"/>
                                      </a:rPr>
                                    </m:ctrlPr>
                                  </m:sSubPr>
                                  <m:e>
                                    <m:r>
                                      <a:rPr lang="en-US" altLang="zh-CN" sz="1600" b="1" i="1" smtClean="0">
                                        <a:solidFill>
                                          <a:srgbClr val="00B050"/>
                                        </a:solidFill>
                                        <a:latin typeface="Cambria Math" panose="02040503050406030204" pitchFamily="18" charset="0"/>
                                      </a:rPr>
                                      <m:t>𝝀</m:t>
                                    </m:r>
                                  </m:e>
                                  <m:sub>
                                    <m:r>
                                      <a:rPr lang="en-US" altLang="zh-CN" sz="1600" b="1" i="1" smtClean="0">
                                        <a:solidFill>
                                          <a:srgbClr val="00B050"/>
                                        </a:solidFill>
                                        <a:latin typeface="Cambria Math" panose="02040503050406030204" pitchFamily="18" charset="0"/>
                                      </a:rPr>
                                      <m:t>𝟏</m:t>
                                    </m:r>
                                  </m:sub>
                                </m:sSub>
                                <m:sSub>
                                  <m:sSubPr>
                                    <m:ctrlPr>
                                      <a:rPr lang="en-US" altLang="zh-CN" sz="1600" b="1" i="1" smtClean="0">
                                        <a:solidFill>
                                          <a:srgbClr val="00B050"/>
                                        </a:solidFill>
                                        <a:latin typeface="Cambria Math" panose="02040503050406030204" pitchFamily="18" charset="0"/>
                                      </a:rPr>
                                    </m:ctrlPr>
                                  </m:sSubPr>
                                  <m:e>
                                    <m:d>
                                      <m:dPr>
                                        <m:begChr m:val="‖"/>
                                        <m:endChr m:val="‖"/>
                                        <m:ctrlPr>
                                          <a:rPr lang="en-US" altLang="zh-CN" sz="1600" b="1" i="1" smtClean="0">
                                            <a:solidFill>
                                              <a:srgbClr val="00B050"/>
                                            </a:solidFill>
                                            <a:latin typeface="Cambria Math" panose="02040503050406030204" pitchFamily="18" charset="0"/>
                                          </a:rPr>
                                        </m:ctrlPr>
                                      </m:dPr>
                                      <m:e>
                                        <m:r>
                                          <a:rPr lang="en-US" altLang="zh-CN" sz="1600" b="1" i="1" smtClean="0">
                                            <a:solidFill>
                                              <a:srgbClr val="00B050"/>
                                            </a:solidFill>
                                            <a:latin typeface="Cambria Math" panose="02040503050406030204" pitchFamily="18" charset="0"/>
                                          </a:rPr>
                                          <m:t>𝑾</m:t>
                                        </m:r>
                                      </m:e>
                                    </m:d>
                                  </m:e>
                                  <m:sub>
                                    <m:r>
                                      <a:rPr lang="en-US" altLang="zh-CN" sz="1600" b="1" i="1" smtClean="0">
                                        <a:solidFill>
                                          <a:srgbClr val="00B050"/>
                                        </a:solidFill>
                                        <a:latin typeface="Cambria Math" panose="02040503050406030204" pitchFamily="18" charset="0"/>
                                      </a:rPr>
                                      <m:t>𝟏</m:t>
                                    </m:r>
                                  </m:sub>
                                </m:sSub>
                                <m:r>
                                  <a:rPr lang="en-US" altLang="zh-CN" sz="1600" b="1" i="1" smtClean="0">
                                    <a:solidFill>
                                      <a:srgbClr val="00B050"/>
                                    </a:solidFill>
                                    <a:latin typeface="Cambria Math" panose="02040503050406030204" pitchFamily="18" charset="0"/>
                                  </a:rPr>
                                  <m:t>+</m:t>
                                </m:r>
                                <m:sSub>
                                  <m:sSubPr>
                                    <m:ctrlPr>
                                      <a:rPr lang="en-US" altLang="zh-CN" sz="1600" b="1" i="1" smtClean="0">
                                        <a:solidFill>
                                          <a:srgbClr val="00B050"/>
                                        </a:solidFill>
                                        <a:latin typeface="Cambria Math" panose="02040503050406030204" pitchFamily="18" charset="0"/>
                                      </a:rPr>
                                    </m:ctrlPr>
                                  </m:sSubPr>
                                  <m:e>
                                    <m:r>
                                      <a:rPr lang="en-US" altLang="zh-CN" sz="1600" b="1" i="1" smtClean="0">
                                        <a:solidFill>
                                          <a:srgbClr val="00B050"/>
                                        </a:solidFill>
                                        <a:latin typeface="Cambria Math" panose="02040503050406030204" pitchFamily="18" charset="0"/>
                                      </a:rPr>
                                      <m:t>𝝀</m:t>
                                    </m:r>
                                  </m:e>
                                  <m:sub>
                                    <m:r>
                                      <a:rPr lang="en-US" altLang="zh-CN" sz="1600" b="1" i="1" smtClean="0">
                                        <a:solidFill>
                                          <a:srgbClr val="00B050"/>
                                        </a:solidFill>
                                        <a:latin typeface="Cambria Math" panose="02040503050406030204" pitchFamily="18" charset="0"/>
                                      </a:rPr>
                                      <m:t>𝟐</m:t>
                                    </m:r>
                                  </m:sub>
                                </m:sSub>
                                <m:f>
                                  <m:fPr>
                                    <m:ctrlPr>
                                      <a:rPr lang="en-US" altLang="zh-CN" sz="1600" b="1" i="1" smtClean="0">
                                        <a:solidFill>
                                          <a:srgbClr val="00B050"/>
                                        </a:solidFill>
                                        <a:latin typeface="Cambria Math" panose="02040503050406030204" pitchFamily="18" charset="0"/>
                                      </a:rPr>
                                    </m:ctrlPr>
                                  </m:fPr>
                                  <m:num>
                                    <m:r>
                                      <a:rPr lang="en-US" altLang="zh-CN" sz="1600" b="1" i="1" smtClean="0">
                                        <a:solidFill>
                                          <a:srgbClr val="00B050"/>
                                        </a:solidFill>
                                        <a:latin typeface="Cambria Math" panose="02040503050406030204" pitchFamily="18" charset="0"/>
                                      </a:rPr>
                                      <m:t>𝟏</m:t>
                                    </m:r>
                                  </m:num>
                                  <m:den>
                                    <m:r>
                                      <a:rPr lang="en-US" altLang="zh-CN" sz="1600" b="1" i="1" smtClean="0">
                                        <a:solidFill>
                                          <a:srgbClr val="00B050"/>
                                        </a:solidFill>
                                        <a:latin typeface="Cambria Math" panose="02040503050406030204" pitchFamily="18" charset="0"/>
                                      </a:rPr>
                                      <m:t>𝟐</m:t>
                                    </m:r>
                                  </m:den>
                                </m:f>
                                <m:sSubSup>
                                  <m:sSubSupPr>
                                    <m:ctrlPr>
                                      <a:rPr lang="en-US" altLang="zh-CN" sz="1600" b="1" i="1" smtClean="0">
                                        <a:solidFill>
                                          <a:srgbClr val="00B050"/>
                                        </a:solidFill>
                                        <a:latin typeface="Cambria Math" panose="02040503050406030204" pitchFamily="18" charset="0"/>
                                      </a:rPr>
                                    </m:ctrlPr>
                                  </m:sSubSupPr>
                                  <m:e>
                                    <m:d>
                                      <m:dPr>
                                        <m:begChr m:val="‖"/>
                                        <m:endChr m:val="‖"/>
                                        <m:ctrlPr>
                                          <a:rPr lang="en-US" altLang="zh-CN" sz="1600" b="1" i="1" smtClean="0">
                                            <a:solidFill>
                                              <a:srgbClr val="00B050"/>
                                            </a:solidFill>
                                            <a:latin typeface="Cambria Math" panose="02040503050406030204" pitchFamily="18" charset="0"/>
                                          </a:rPr>
                                        </m:ctrlPr>
                                      </m:dPr>
                                      <m:e>
                                        <m:r>
                                          <a:rPr lang="en-US" altLang="zh-CN" sz="1600" b="1" i="1" smtClean="0">
                                            <a:solidFill>
                                              <a:srgbClr val="00B050"/>
                                            </a:solidFill>
                                            <a:latin typeface="Cambria Math" panose="02040503050406030204" pitchFamily="18" charset="0"/>
                                          </a:rPr>
                                          <m:t>𝑾</m:t>
                                        </m:r>
                                      </m:e>
                                    </m:d>
                                  </m:e>
                                  <m:sub>
                                    <m:r>
                                      <a:rPr lang="en-US" altLang="zh-CN" sz="1600" b="1" i="1" smtClean="0">
                                        <a:solidFill>
                                          <a:srgbClr val="00B050"/>
                                        </a:solidFill>
                                        <a:latin typeface="Cambria Math" panose="02040503050406030204" pitchFamily="18" charset="0"/>
                                      </a:rPr>
                                      <m:t>𝟐</m:t>
                                    </m:r>
                                  </m:sub>
                                  <m:sup>
                                    <m:r>
                                      <a:rPr lang="en-US" altLang="zh-CN" sz="1600" b="1" i="1" smtClean="0">
                                        <a:solidFill>
                                          <a:srgbClr val="00B050"/>
                                        </a:solidFill>
                                        <a:latin typeface="Cambria Math" panose="02040503050406030204" pitchFamily="18" charset="0"/>
                                      </a:rPr>
                                      <m:t>𝟐</m:t>
                                    </m:r>
                                  </m:sup>
                                </m:sSubSup>
                                <m:r>
                                  <a:rPr lang="en-US" altLang="zh-CN" sz="1600" b="0" i="1" smtClean="0">
                                    <a:solidFill>
                                      <a:srgbClr val="00B050"/>
                                    </a:solidFill>
                                    <a:latin typeface="Cambria Math" panose="02040503050406030204" pitchFamily="18" charset="0"/>
                                  </a:rPr>
                                  <m:t>+</m:t>
                                </m:r>
                                <m:f>
                                  <m:fPr>
                                    <m:ctrlPr>
                                      <a:rPr lang="en-US" altLang="zh-CN" sz="1600" b="1" i="1" smtClean="0">
                                        <a:solidFill>
                                          <a:srgbClr val="00B050"/>
                                        </a:solidFill>
                                        <a:latin typeface="Cambria Math" panose="02040503050406030204" pitchFamily="18" charset="0"/>
                                      </a:rPr>
                                    </m:ctrlPr>
                                  </m:fPr>
                                  <m:num>
                                    <m:r>
                                      <a:rPr lang="en-US" altLang="zh-CN" sz="1600" b="1" i="1">
                                        <a:solidFill>
                                          <a:srgbClr val="00B050"/>
                                        </a:solidFill>
                                        <a:latin typeface="Cambria Math" panose="02040503050406030204" pitchFamily="18" charset="0"/>
                                      </a:rPr>
                                      <m:t>𝟏</m:t>
                                    </m:r>
                                  </m:num>
                                  <m:den>
                                    <m:r>
                                      <a:rPr lang="en-US" altLang="zh-CN" sz="1600" b="1" i="1">
                                        <a:solidFill>
                                          <a:srgbClr val="00B050"/>
                                        </a:solidFill>
                                        <a:latin typeface="Cambria Math" panose="02040503050406030204" pitchFamily="18" charset="0"/>
                                      </a:rPr>
                                      <m:t>𝟐</m:t>
                                    </m:r>
                                  </m:den>
                                </m:f>
                                <m:nary>
                                  <m:naryPr>
                                    <m:chr m:val="∑"/>
                                    <m:ctrlPr>
                                      <a:rPr lang="en-US" altLang="zh-CN" sz="1600" b="1" i="1" smtClean="0">
                                        <a:solidFill>
                                          <a:srgbClr val="FF0000"/>
                                        </a:solidFill>
                                        <a:latin typeface="Cambria Math" panose="02040503050406030204" pitchFamily="18" charset="0"/>
                                      </a:rPr>
                                    </m:ctrlPr>
                                  </m:naryPr>
                                  <m:sub>
                                    <m:r>
                                      <m:rPr>
                                        <m:brk m:alnAt="23"/>
                                      </m:rPr>
                                      <a:rPr lang="en-US" altLang="zh-CN" sz="1600" b="1" i="1" smtClean="0">
                                        <a:solidFill>
                                          <a:srgbClr val="FF0000"/>
                                        </a:solidFill>
                                        <a:latin typeface="Cambria Math" panose="02040503050406030204" pitchFamily="18" charset="0"/>
                                      </a:rPr>
                                      <m:t>𝒔</m:t>
                                    </m:r>
                                    <m:r>
                                      <a:rPr lang="en-US" altLang="zh-CN" sz="1600" b="1" i="1" smtClean="0">
                                        <a:solidFill>
                                          <a:srgbClr val="FF0000"/>
                                        </a:solidFill>
                                        <a:latin typeface="Cambria Math" panose="02040503050406030204" pitchFamily="18" charset="0"/>
                                      </a:rPr>
                                      <m:t>=</m:t>
                                    </m:r>
                                    <m:r>
                                      <a:rPr lang="en-US" altLang="zh-CN" sz="1600" b="1" i="1" smtClean="0">
                                        <a:solidFill>
                                          <a:srgbClr val="FF0000"/>
                                        </a:solidFill>
                                        <a:latin typeface="Cambria Math" panose="02040503050406030204" pitchFamily="18" charset="0"/>
                                      </a:rPr>
                                      <m:t>𝟏</m:t>
                                    </m:r>
                                  </m:sub>
                                  <m:sup>
                                    <m:r>
                                      <a:rPr lang="en-US" altLang="zh-CN" sz="1600" b="1" i="1" smtClean="0">
                                        <a:solidFill>
                                          <a:srgbClr val="FF0000"/>
                                        </a:solidFill>
                                        <a:latin typeface="Cambria Math" panose="02040503050406030204" pitchFamily="18" charset="0"/>
                                      </a:rPr>
                                      <m:t>𝒕</m:t>
                                    </m:r>
                                  </m:sup>
                                  <m:e>
                                    <m:sSup>
                                      <m:sSupPr>
                                        <m:ctrlPr>
                                          <a:rPr lang="en-US" altLang="zh-CN" sz="1600" b="1" i="1" smtClean="0">
                                            <a:solidFill>
                                              <a:srgbClr val="FF0000"/>
                                            </a:solidFill>
                                            <a:latin typeface="Cambria Math" panose="02040503050406030204" pitchFamily="18" charset="0"/>
                                          </a:rPr>
                                        </m:ctrlPr>
                                      </m:sSupPr>
                                      <m:e>
                                        <m:r>
                                          <a:rPr lang="zh-CN" altLang="en-US" sz="1600" b="1" i="1" smtClean="0">
                                            <a:solidFill>
                                              <a:srgbClr val="FF0000"/>
                                            </a:solidFill>
                                            <a:latin typeface="Cambria Math" panose="02040503050406030204" pitchFamily="18" charset="0"/>
                                          </a:rPr>
                                          <m:t>𝝈</m:t>
                                        </m:r>
                                      </m:e>
                                      <m:sup>
                                        <m:r>
                                          <a:rPr lang="en-US" altLang="zh-CN" sz="1600" b="1" i="1" smtClean="0">
                                            <a:solidFill>
                                              <a:srgbClr val="FF0000"/>
                                            </a:solidFill>
                                            <a:latin typeface="Cambria Math" panose="02040503050406030204" pitchFamily="18" charset="0"/>
                                          </a:rPr>
                                          <m:t>𝒔</m:t>
                                        </m:r>
                                      </m:sup>
                                    </m:sSup>
                                  </m:e>
                                </m:nary>
                                <m:sSubSup>
                                  <m:sSubSupPr>
                                    <m:ctrlPr>
                                      <a:rPr lang="en-US" altLang="zh-CN" sz="1600" b="1" i="1">
                                        <a:solidFill>
                                          <a:srgbClr val="FF0000"/>
                                        </a:solidFill>
                                        <a:latin typeface="Cambria Math" panose="02040503050406030204" pitchFamily="18" charset="0"/>
                                      </a:rPr>
                                    </m:ctrlPr>
                                  </m:sSubSupPr>
                                  <m:e>
                                    <m:d>
                                      <m:dPr>
                                        <m:begChr m:val="‖"/>
                                        <m:endChr m:val="‖"/>
                                        <m:ctrlPr>
                                          <a:rPr lang="en-US" altLang="zh-CN" sz="1600" b="1" i="1">
                                            <a:solidFill>
                                              <a:srgbClr val="FF0000"/>
                                            </a:solidFill>
                                            <a:latin typeface="Cambria Math" panose="02040503050406030204" pitchFamily="18" charset="0"/>
                                          </a:rPr>
                                        </m:ctrlPr>
                                      </m:dPr>
                                      <m:e>
                                        <m:r>
                                          <a:rPr lang="en-US" altLang="zh-CN" sz="1600" b="1" i="1">
                                            <a:solidFill>
                                              <a:srgbClr val="FF0000"/>
                                            </a:solidFill>
                                            <a:latin typeface="Cambria Math" panose="02040503050406030204" pitchFamily="18" charset="0"/>
                                          </a:rPr>
                                          <m:t>𝑾</m:t>
                                        </m:r>
                                        <m:r>
                                          <a:rPr lang="en-US" altLang="zh-CN" sz="1600" b="1" i="1" smtClean="0">
                                            <a:solidFill>
                                              <a:srgbClr val="FF0000"/>
                                            </a:solidFill>
                                            <a:latin typeface="Cambria Math" panose="02040503050406030204" pitchFamily="18" charset="0"/>
                                          </a:rPr>
                                          <m:t>−</m:t>
                                        </m:r>
                                        <m:sSup>
                                          <m:sSupPr>
                                            <m:ctrlPr>
                                              <a:rPr lang="en-US" altLang="zh-CN" sz="1600" b="1" i="1" smtClean="0">
                                                <a:solidFill>
                                                  <a:srgbClr val="FF0000"/>
                                                </a:solidFill>
                                                <a:latin typeface="Cambria Math" panose="02040503050406030204" pitchFamily="18" charset="0"/>
                                              </a:rPr>
                                            </m:ctrlPr>
                                          </m:sSupPr>
                                          <m:e>
                                            <m:r>
                                              <a:rPr lang="en-US" altLang="zh-CN" sz="1600" b="1" i="1" smtClean="0">
                                                <a:solidFill>
                                                  <a:srgbClr val="FF0000"/>
                                                </a:solidFill>
                                                <a:latin typeface="Cambria Math" panose="02040503050406030204" pitchFamily="18" charset="0"/>
                                              </a:rPr>
                                              <m:t>𝑾</m:t>
                                            </m:r>
                                          </m:e>
                                          <m:sup>
                                            <m:d>
                                              <m:dPr>
                                                <m:ctrlPr>
                                                  <a:rPr lang="en-US" altLang="zh-CN" sz="1600" b="1" i="1" smtClean="0">
                                                    <a:solidFill>
                                                      <a:srgbClr val="FF0000"/>
                                                    </a:solidFill>
                                                    <a:latin typeface="Cambria Math" panose="02040503050406030204" pitchFamily="18" charset="0"/>
                                                  </a:rPr>
                                                </m:ctrlPr>
                                              </m:dPr>
                                              <m:e>
                                                <m:r>
                                                  <a:rPr lang="en-US" altLang="zh-CN" sz="1600" b="1" i="1" smtClean="0">
                                                    <a:solidFill>
                                                      <a:srgbClr val="FF0000"/>
                                                    </a:solidFill>
                                                    <a:latin typeface="Cambria Math" panose="02040503050406030204" pitchFamily="18" charset="0"/>
                                                  </a:rPr>
                                                  <m:t>𝒔</m:t>
                                                </m:r>
                                              </m:e>
                                            </m:d>
                                          </m:sup>
                                        </m:sSup>
                                      </m:e>
                                    </m:d>
                                  </m:e>
                                  <m:sub>
                                    <m:r>
                                      <a:rPr lang="en-US" altLang="zh-CN" sz="1600" b="1" i="1">
                                        <a:solidFill>
                                          <a:srgbClr val="FF0000"/>
                                        </a:solidFill>
                                        <a:latin typeface="Cambria Math" panose="02040503050406030204" pitchFamily="18" charset="0"/>
                                      </a:rPr>
                                      <m:t>𝟐</m:t>
                                    </m:r>
                                  </m:sub>
                                  <m:sup>
                                    <m:r>
                                      <a:rPr lang="en-US" altLang="zh-CN" sz="1600" b="1" i="1">
                                        <a:solidFill>
                                          <a:srgbClr val="FF0000"/>
                                        </a:solidFill>
                                        <a:latin typeface="Cambria Math" panose="02040503050406030204" pitchFamily="18" charset="0"/>
                                      </a:rPr>
                                      <m:t>𝟐</m:t>
                                    </m:r>
                                  </m:sup>
                                </m:sSubSup>
                              </m:e>
                            </m:d>
                          </m:e>
                        </m:func>
                        <m:r>
                          <a:rPr lang="en-US" altLang="zh-CN" sz="1600" b="0" i="1" smtClean="0">
                            <a:solidFill>
                              <a:srgbClr val="00B050"/>
                            </a:solidFill>
                            <a:latin typeface="Cambria Math" panose="02040503050406030204" pitchFamily="18" charset="0"/>
                          </a:rPr>
                          <m:t> </m:t>
                        </m:r>
                      </m:oMath>
                    </m:oMathPara>
                  </a14:m>
                  <a:endParaRPr lang="zh-CN" altLang="en-US" sz="1600">
                    <a:solidFill>
                      <a:srgbClr val="00B050"/>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2170089" y="2337491"/>
                  <a:ext cx="6890815" cy="688202"/>
                </a:xfrm>
                <a:prstGeom prst="rect">
                  <a:avLst/>
                </a:prstGeom>
                <a:blipFill>
                  <a:blip r:embed="rId12"/>
                  <a:stretch>
                    <a:fillRect/>
                  </a:stretch>
                </a:blipFill>
              </p:spPr>
              <p:txBody>
                <a:bodyPr/>
                <a:lstStyle/>
                <a:p>
                  <a:r>
                    <a:rPr lang="zh-CN" altLang="en-US">
                      <a:noFill/>
                    </a:rPr>
                    <a:t> </a:t>
                  </a:r>
                </a:p>
              </p:txBody>
            </p:sp>
          </mc:Fallback>
        </mc:AlternateContent>
        <p:grpSp>
          <p:nvGrpSpPr>
            <p:cNvPr id="8" name="组合 7">
              <a:extLst>
                <a:ext uri="{FF2B5EF4-FFF2-40B4-BE49-F238E27FC236}">
                  <a16:creationId xmlns:a16="http://schemas.microsoft.com/office/drawing/2014/main" xmlns="" id="{49703C2E-D45C-44A1-B081-FA3D107F0CC7}"/>
                </a:ext>
              </a:extLst>
            </p:cNvPr>
            <p:cNvGrpSpPr/>
            <p:nvPr/>
          </p:nvGrpSpPr>
          <p:grpSpPr>
            <a:xfrm>
              <a:off x="485054" y="2296140"/>
              <a:ext cx="9074291" cy="761096"/>
              <a:chOff x="485054" y="2296140"/>
              <a:chExt cx="9074291" cy="761096"/>
            </a:xfrm>
          </p:grpSpPr>
          <p:sp>
            <p:nvSpPr>
              <p:cNvPr id="6" name="矩形 5"/>
              <p:cNvSpPr/>
              <p:nvPr/>
            </p:nvSpPr>
            <p:spPr>
              <a:xfrm>
                <a:off x="485054" y="2296140"/>
                <a:ext cx="9074291" cy="76109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xmlns="" id="{05061762-387F-4E41-85B1-7E02878AFFD7}"/>
                  </a:ext>
                </a:extLst>
              </p:cNvPr>
              <p:cNvSpPr txBox="1"/>
              <p:nvPr/>
            </p:nvSpPr>
            <p:spPr>
              <a:xfrm>
                <a:off x="498132" y="2493456"/>
                <a:ext cx="1002890" cy="369332"/>
              </a:xfrm>
              <a:prstGeom prst="rect">
                <a:avLst/>
              </a:prstGeom>
              <a:noFill/>
            </p:spPr>
            <p:txBody>
              <a:bodyPr wrap="square" rtlCol="0">
                <a:spAutoFit/>
              </a:bodyPr>
              <a:lstStyle/>
              <a:p>
                <a:r>
                  <a:rPr lang="en-US" altLang="zh-CN" sz="1600" b="1">
                    <a:solidFill>
                      <a:srgbClr val="FFFF00"/>
                    </a:solidFill>
                  </a:rPr>
                  <a:t>FTRL</a:t>
                </a:r>
                <a:r>
                  <a:rPr lang="en-US" altLang="zh-CN"/>
                  <a:t>:</a:t>
                </a:r>
                <a:endParaRPr lang="zh-CN" altLang="en-US"/>
              </a:p>
            </p:txBody>
          </p:sp>
        </p:grpSp>
      </p:grpSp>
    </p:spTree>
    <p:extLst>
      <p:ext uri="{BB962C8B-B14F-4D97-AF65-F5344CB8AC3E}">
        <p14:creationId xmlns:p14="http://schemas.microsoft.com/office/powerpoint/2010/main" val="53299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down)">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0" grpId="0"/>
      <p:bldP spid="23" grpId="0"/>
      <p:bldP spid="24" grpId="0"/>
      <p:bldP spid="25" grpId="0"/>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42900" y="287666"/>
            <a:ext cx="3835400" cy="461665"/>
          </a:xfrm>
          <a:prstGeom prst="rect">
            <a:avLst/>
          </a:prstGeom>
        </p:spPr>
        <p:txBody>
          <a:bodyPr wrap="square">
            <a:spAutoFit/>
          </a:bodyPr>
          <a:lstStyle/>
          <a:p>
            <a:r>
              <a:rPr lang="en-US" altLang="zh-CN" sz="2400" b="1">
                <a:latin typeface="微软雅黑" panose="020B0503020204020204" pitchFamily="34" charset="-122"/>
                <a:ea typeface="微软雅黑" panose="020B0503020204020204" pitchFamily="34" charset="-122"/>
              </a:rPr>
              <a:t>FTRL </a:t>
            </a:r>
            <a:r>
              <a:rPr lang="zh-CN" altLang="en-US" sz="2400">
                <a:latin typeface="微软雅黑" panose="020B0503020204020204" pitchFamily="34" charset="-122"/>
                <a:ea typeface="微软雅黑" panose="020B0503020204020204" pitchFamily="34" charset="-122"/>
              </a:rPr>
              <a:t>算法原理</a:t>
            </a:r>
          </a:p>
        </p:txBody>
      </p:sp>
      <p:cxnSp>
        <p:nvCxnSpPr>
          <p:cNvPr id="19" name="直接连接符 18"/>
          <p:cNvCxnSpPr/>
          <p:nvPr/>
        </p:nvCxnSpPr>
        <p:spPr>
          <a:xfrm>
            <a:off x="416790" y="904012"/>
            <a:ext cx="9385300" cy="0"/>
          </a:xfrm>
          <a:prstGeom prst="line">
            <a:avLst/>
          </a:prstGeom>
          <a:ln w="28575"/>
        </p:spPr>
        <p:style>
          <a:lnRef idx="2">
            <a:schemeClr val="accent1"/>
          </a:lnRef>
          <a:fillRef idx="0">
            <a:schemeClr val="accent1"/>
          </a:fillRef>
          <a:effectRef idx="1">
            <a:schemeClr val="accent1"/>
          </a:effectRef>
          <a:fontRef idx="minor">
            <a:schemeClr val="tx1"/>
          </a:fontRef>
        </p:style>
      </p:cxnSp>
      <p:grpSp>
        <p:nvGrpSpPr>
          <p:cNvPr id="3" name="组合 2">
            <a:extLst>
              <a:ext uri="{FF2B5EF4-FFF2-40B4-BE49-F238E27FC236}">
                <a16:creationId xmlns:a16="http://schemas.microsoft.com/office/drawing/2014/main" xmlns="" id="{5F865D0E-BA7A-403C-B261-C3D27B3053E2}"/>
              </a:ext>
            </a:extLst>
          </p:cNvPr>
          <p:cNvGrpSpPr/>
          <p:nvPr/>
        </p:nvGrpSpPr>
        <p:grpSpPr>
          <a:xfrm>
            <a:off x="646548" y="1039697"/>
            <a:ext cx="9155542" cy="1380232"/>
            <a:chOff x="646548" y="1039697"/>
            <a:chExt cx="9155542" cy="1380232"/>
          </a:xfrm>
        </p:grpSpPr>
        <p:sp>
          <p:nvSpPr>
            <p:cNvPr id="12" name="文本框 11"/>
            <p:cNvSpPr txBox="1"/>
            <p:nvPr/>
          </p:nvSpPr>
          <p:spPr>
            <a:xfrm>
              <a:off x="646548" y="1039697"/>
              <a:ext cx="4839855" cy="369332"/>
            </a:xfrm>
            <a:prstGeom prst="rect">
              <a:avLst/>
            </a:prstGeom>
            <a:noFill/>
          </p:spPr>
          <p:txBody>
            <a:bodyPr wrap="square" rtlCol="0">
              <a:spAutoFit/>
            </a:bodyPr>
            <a:lstStyle/>
            <a:p>
              <a:r>
                <a:rPr lang="zh-CN" altLang="en-US" b="1">
                  <a:solidFill>
                    <a:srgbClr val="FFC000"/>
                  </a:solidFill>
                  <a:latin typeface="华文新魏" panose="02010800040101010101" pitchFamily="2" charset="-122"/>
                  <a:ea typeface="华文新魏" panose="02010800040101010101" pitchFamily="2" charset="-122"/>
                </a:rPr>
                <a:t>解析解：</a:t>
              </a:r>
            </a:p>
          </p:txBody>
        </p:sp>
        <p:grpSp>
          <p:nvGrpSpPr>
            <p:cNvPr id="16" name="组合 15"/>
            <p:cNvGrpSpPr/>
            <p:nvPr/>
          </p:nvGrpSpPr>
          <p:grpSpPr>
            <a:xfrm>
              <a:off x="981367" y="1058111"/>
              <a:ext cx="8820723" cy="1361818"/>
              <a:chOff x="649436" y="4262137"/>
              <a:chExt cx="8386621" cy="1686079"/>
            </a:xfrm>
          </p:grpSpPr>
          <mc:AlternateContent xmlns:mc="http://schemas.openxmlformats.org/markup-compatibility/2006" xmlns:a14="http://schemas.microsoft.com/office/drawing/2010/main">
            <mc:Choice Requires="a14">
              <p:sp>
                <p:nvSpPr>
                  <p:cNvPr id="20" name="矩形 19"/>
                  <p:cNvSpPr/>
                  <p:nvPr/>
                </p:nvSpPr>
                <p:spPr>
                  <a:xfrm>
                    <a:off x="665018" y="4924499"/>
                    <a:ext cx="909469" cy="444930"/>
                  </a:xfrm>
                  <a:prstGeom prst="rect">
                    <a:avLst/>
                  </a:prstGeom>
                  <a:ln>
                    <a:noFill/>
                  </a:ln>
                </p:spPr>
                <p:txBody>
                  <a:bodyPr wrap="none">
                    <a:spAutoFit/>
                  </a:bodyPr>
                  <a:lstStyle/>
                  <a:p>
                    <a14:m>
                      <m:oMath xmlns:m="http://schemas.openxmlformats.org/officeDocument/2006/math">
                        <m:sSubSup>
                          <m:sSubSupPr>
                            <m:ctrlPr>
                              <a:rPr lang="en-US" altLang="zh-CN" i="1" smtClean="0">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𝑤</m:t>
                            </m:r>
                          </m:e>
                          <m:sub>
                            <m:r>
                              <a:rPr lang="en-US" altLang="zh-CN" i="1">
                                <a:solidFill>
                                  <a:schemeClr val="tx1"/>
                                </a:solidFill>
                                <a:latin typeface="Cambria Math" panose="02040503050406030204" pitchFamily="18" charset="0"/>
                              </a:rPr>
                              <m:t>𝑖</m:t>
                            </m:r>
                          </m:sub>
                          <m:sup>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𝑡</m:t>
                            </m:r>
                            <m:r>
                              <a:rPr lang="en-US" altLang="zh-CN" i="1">
                                <a:solidFill>
                                  <a:schemeClr val="tx1"/>
                                </a:solidFill>
                                <a:latin typeface="Cambria Math" panose="02040503050406030204" pitchFamily="18" charset="0"/>
                              </a:rPr>
                              <m:t>+1)</m:t>
                            </m:r>
                          </m:sup>
                        </m:sSubSup>
                      </m:oMath>
                    </a14:m>
                    <a:r>
                      <a:rPr lang="en-US" altLang="zh-CN">
                        <a:solidFill>
                          <a:schemeClr val="tx1"/>
                        </a:solidFill>
                      </a:rPr>
                      <a:t>=</a:t>
                    </a:r>
                    <a:endParaRPr lang="zh-CN" altLang="en-US">
                      <a:solidFill>
                        <a:schemeClr val="tx1"/>
                      </a:solidFill>
                    </a:endParaRPr>
                  </a:p>
                </p:txBody>
              </p:sp>
            </mc:Choice>
            <mc:Fallback xmlns="">
              <p:sp>
                <p:nvSpPr>
                  <p:cNvPr id="20" name="矩形 19"/>
                  <p:cNvSpPr>
                    <a:spLocks noRot="1" noChangeAspect="1" noMove="1" noResize="1" noEditPoints="1" noAdjustHandles="1" noChangeArrowheads="1" noChangeShapeType="1" noTextEdit="1"/>
                  </p:cNvSpPr>
                  <p:nvPr/>
                </p:nvSpPr>
                <p:spPr>
                  <a:xfrm>
                    <a:off x="665018" y="4924499"/>
                    <a:ext cx="909469" cy="444930"/>
                  </a:xfrm>
                  <a:prstGeom prst="rect">
                    <a:avLst/>
                  </a:prstGeom>
                  <a:blipFill>
                    <a:blip r:embed="rId3"/>
                    <a:stretch>
                      <a:fillRect r="-4459" b="-4237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1755664" y="4528150"/>
                    <a:ext cx="7200905" cy="504818"/>
                  </a:xfrm>
                  <a:prstGeom prst="rect">
                    <a:avLst/>
                  </a:prstGeom>
                  <a:ln>
                    <a:noFill/>
                  </a:ln>
                </p:spPr>
                <p:txBody>
                  <a:bodyPr wrap="square">
                    <a:spAutoFit/>
                  </a:bodyPr>
                  <a:lstStyle/>
                  <a:p>
                    <a:r>
                      <a:rPr lang="en-US" altLang="zh-CN">
                        <a:solidFill>
                          <a:schemeClr val="tx1"/>
                        </a:solidFill>
                      </a:rPr>
                      <a:t>0			                              if </a:t>
                    </a:r>
                    <a14:m>
                      <m:oMath xmlns:m="http://schemas.openxmlformats.org/officeDocument/2006/math">
                        <m:d>
                          <m:dPr>
                            <m:begChr m:val="|"/>
                            <m:endChr m:val="|"/>
                            <m:ctrlPr>
                              <a:rPr lang="en-US" altLang="zh-CN" i="1">
                                <a:solidFill>
                                  <a:schemeClr val="tx1"/>
                                </a:solidFill>
                                <a:latin typeface="Cambria Math" panose="02040503050406030204" pitchFamily="18" charset="0"/>
                              </a:rPr>
                            </m:ctrlPr>
                          </m:dPr>
                          <m:e>
                            <m:sSubSup>
                              <m:sSubSupPr>
                                <m:ctrlPr>
                                  <a:rPr lang="en-US" altLang="zh-CN" b="1" i="1">
                                    <a:solidFill>
                                      <a:schemeClr val="tx1"/>
                                    </a:solidFill>
                                    <a:latin typeface="Cambria Math" panose="02040503050406030204" pitchFamily="18" charset="0"/>
                                  </a:rPr>
                                </m:ctrlPr>
                              </m:sSubSupPr>
                              <m:e>
                                <m:r>
                                  <a:rPr lang="en-US" altLang="zh-CN" b="1">
                                    <a:solidFill>
                                      <a:schemeClr val="tx1"/>
                                    </a:solidFill>
                                    <a:latin typeface="Cambria Math" panose="02040503050406030204" pitchFamily="18" charset="0"/>
                                  </a:rPr>
                                  <m:t>𝐳</m:t>
                                </m:r>
                              </m:e>
                              <m:sub>
                                <m:r>
                                  <a:rPr lang="en-US" altLang="zh-CN" b="1">
                                    <a:solidFill>
                                      <a:schemeClr val="tx1"/>
                                    </a:solidFill>
                                    <a:latin typeface="Cambria Math" panose="02040503050406030204" pitchFamily="18" charset="0"/>
                                  </a:rPr>
                                  <m:t>𝐢</m:t>
                                </m:r>
                              </m:sub>
                              <m:sup>
                                <m:r>
                                  <a:rPr lang="en-US" altLang="zh-CN" b="1">
                                    <a:solidFill>
                                      <a:schemeClr val="tx1"/>
                                    </a:solidFill>
                                    <a:latin typeface="Cambria Math" panose="02040503050406030204" pitchFamily="18" charset="0"/>
                                  </a:rPr>
                                  <m:t>(</m:t>
                                </m:r>
                                <m:r>
                                  <a:rPr lang="en-US" altLang="zh-CN" b="1">
                                    <a:solidFill>
                                      <a:schemeClr val="tx1"/>
                                    </a:solidFill>
                                    <a:latin typeface="Cambria Math" panose="02040503050406030204" pitchFamily="18" charset="0"/>
                                  </a:rPr>
                                  <m:t>𝐭</m:t>
                                </m:r>
                                <m:r>
                                  <a:rPr lang="en-US" altLang="zh-CN" b="1">
                                    <a:solidFill>
                                      <a:schemeClr val="tx1"/>
                                    </a:solidFill>
                                    <a:latin typeface="Cambria Math" panose="02040503050406030204" pitchFamily="18" charset="0"/>
                                  </a:rPr>
                                  <m:t>)</m:t>
                                </m:r>
                              </m:sup>
                            </m:sSubSup>
                          </m:e>
                        </m:d>
                        <m:r>
                          <a:rPr lang="en-US" altLang="zh-CN" b="1" i="1" smtClean="0">
                            <a:solidFill>
                              <a:schemeClr val="tx1"/>
                            </a:solidFill>
                            <a:latin typeface="Cambria Math" panose="02040503050406030204" pitchFamily="18" charset="0"/>
                          </a:rPr>
                          <m:t>&lt;</m:t>
                        </m:r>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panose="02040503050406030204" pitchFamily="18" charset="0"/>
                              </a:rPr>
                              <m:t>𝝀</m:t>
                            </m:r>
                          </m:e>
                          <m:sub>
                            <m:r>
                              <a:rPr lang="en-US" altLang="zh-CN" b="1" i="1">
                                <a:solidFill>
                                  <a:schemeClr val="tx1"/>
                                </a:solidFill>
                                <a:latin typeface="Cambria Math" panose="02040503050406030204" pitchFamily="18" charset="0"/>
                              </a:rPr>
                              <m:t>𝟏</m:t>
                            </m:r>
                          </m:sub>
                        </m:sSub>
                      </m:oMath>
                    </a14:m>
                    <a:endParaRPr lang="zh-CN" altLang="en-US">
                      <a:solidFill>
                        <a:schemeClr val="tx1"/>
                      </a:solidFill>
                    </a:endParaRPr>
                  </a:p>
                </p:txBody>
              </p:sp>
            </mc:Choice>
            <mc:Fallback xmlns="">
              <p:sp>
                <p:nvSpPr>
                  <p:cNvPr id="21" name="矩形 20"/>
                  <p:cNvSpPr>
                    <a:spLocks noRot="1" noChangeAspect="1" noMove="1" noResize="1" noEditPoints="1" noAdjustHandles="1" noChangeArrowheads="1" noChangeShapeType="1" noTextEdit="1"/>
                  </p:cNvSpPr>
                  <p:nvPr/>
                </p:nvSpPr>
                <p:spPr>
                  <a:xfrm>
                    <a:off x="1755664" y="4528150"/>
                    <a:ext cx="7200905" cy="504818"/>
                  </a:xfrm>
                  <a:prstGeom prst="rect">
                    <a:avLst/>
                  </a:prstGeom>
                  <a:blipFill>
                    <a:blip r:embed="rId4"/>
                    <a:stretch>
                      <a:fillRect l="-725" b="-2835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1736742" y="5129690"/>
                    <a:ext cx="6797536" cy="720761"/>
                  </a:xfrm>
                  <a:prstGeom prst="rect">
                    <a:avLst/>
                  </a:prstGeom>
                  <a:ln>
                    <a:noFill/>
                  </a:ln>
                </p:spPr>
                <p:txBody>
                  <a:bodyPr wrap="square">
                    <a:spAutoFit/>
                  </a:bodyPr>
                  <a:lstStyle/>
                  <a:p>
                    <a:r>
                      <a:rPr lang="en-US" altLang="zh-CN" b="0">
                        <a:solidFill>
                          <a:schemeClr val="tx1"/>
                        </a:solidFill>
                      </a:rPr>
                      <a:t>-</a:t>
                    </a:r>
                    <a14:m>
                      <m:oMath xmlns:m="http://schemas.openxmlformats.org/officeDocument/2006/math">
                        <m:sSup>
                          <m:sSupPr>
                            <m:ctrlPr>
                              <a:rPr lang="en-US" altLang="zh-CN" b="0" i="1" smtClean="0">
                                <a:solidFill>
                                  <a:schemeClr val="tx1"/>
                                </a:solidFill>
                                <a:latin typeface="Cambria Math" panose="02040503050406030204" pitchFamily="18" charset="0"/>
                              </a:rPr>
                            </m:ctrlPr>
                          </m:sSupPr>
                          <m:e>
                            <m:d>
                              <m:dPr>
                                <m:ctrlPr>
                                  <a:rPr lang="en-US" altLang="zh-CN" b="0" i="1" smtClean="0">
                                    <a:solidFill>
                                      <a:schemeClr val="tx1"/>
                                    </a:solidFill>
                                    <a:latin typeface="Cambria Math" panose="02040503050406030204" pitchFamily="18" charset="0"/>
                                  </a:rPr>
                                </m:ctrlPr>
                              </m:dPr>
                              <m:e>
                                <m:sSub>
                                  <m:sSubPr>
                                    <m:ctrlPr>
                                      <a:rPr lang="en-US" altLang="zh-CN" b="1" i="1">
                                        <a:solidFill>
                                          <a:schemeClr val="tx1"/>
                                        </a:solidFill>
                                        <a:latin typeface="Cambria Math" panose="02040503050406030204" pitchFamily="18" charset="0"/>
                                      </a:rPr>
                                    </m:ctrlPr>
                                  </m:sSubPr>
                                  <m:e>
                                    <m:r>
                                      <a:rPr lang="en-US" altLang="zh-CN" b="1">
                                        <a:solidFill>
                                          <a:schemeClr val="tx1"/>
                                        </a:solidFill>
                                        <a:latin typeface="Cambria Math" panose="02040503050406030204" pitchFamily="18" charset="0"/>
                                      </a:rPr>
                                      <m:t>𝛌</m:t>
                                    </m:r>
                                  </m:e>
                                  <m:sub>
                                    <m:r>
                                      <a:rPr lang="en-US" altLang="zh-CN" b="1">
                                        <a:solidFill>
                                          <a:schemeClr val="tx1"/>
                                        </a:solidFill>
                                        <a:latin typeface="Cambria Math" panose="02040503050406030204" pitchFamily="18" charset="0"/>
                                      </a:rPr>
                                      <m:t>𝟐</m:t>
                                    </m:r>
                                  </m:sub>
                                </m:sSub>
                                <m:r>
                                  <a:rPr lang="en-US" altLang="zh-CN" b="1">
                                    <a:solidFill>
                                      <a:schemeClr val="tx1"/>
                                    </a:solidFill>
                                    <a:latin typeface="Cambria Math" panose="02040503050406030204" pitchFamily="18" charset="0"/>
                                  </a:rPr>
                                  <m:t>+</m:t>
                                </m:r>
                                <m:nary>
                                  <m:naryPr>
                                    <m:chr m:val="∑"/>
                                    <m:ctrlPr>
                                      <a:rPr lang="en-US" altLang="zh-CN" b="1" i="1">
                                        <a:solidFill>
                                          <a:schemeClr val="tx1"/>
                                        </a:solidFill>
                                        <a:latin typeface="Cambria Math" panose="02040503050406030204" pitchFamily="18" charset="0"/>
                                      </a:rPr>
                                    </m:ctrlPr>
                                  </m:naryPr>
                                  <m:sub>
                                    <m:r>
                                      <m:rPr>
                                        <m:brk m:alnAt="23"/>
                                      </m:rPr>
                                      <a:rPr lang="en-US" altLang="zh-CN" b="1">
                                        <a:solidFill>
                                          <a:schemeClr val="tx1"/>
                                        </a:solidFill>
                                        <a:latin typeface="Cambria Math" panose="02040503050406030204" pitchFamily="18" charset="0"/>
                                      </a:rPr>
                                      <m:t>𝐬</m:t>
                                    </m:r>
                                    <m:r>
                                      <a:rPr lang="en-US" altLang="zh-CN" b="1">
                                        <a:solidFill>
                                          <a:schemeClr val="tx1"/>
                                        </a:solidFill>
                                        <a:latin typeface="Cambria Math" panose="02040503050406030204" pitchFamily="18" charset="0"/>
                                      </a:rPr>
                                      <m:t>=</m:t>
                                    </m:r>
                                    <m:r>
                                      <a:rPr lang="en-US" altLang="zh-CN" b="1">
                                        <a:solidFill>
                                          <a:schemeClr val="tx1"/>
                                        </a:solidFill>
                                        <a:latin typeface="Cambria Math" panose="02040503050406030204" pitchFamily="18" charset="0"/>
                                      </a:rPr>
                                      <m:t>𝟏</m:t>
                                    </m:r>
                                  </m:sub>
                                  <m:sup>
                                    <m:r>
                                      <a:rPr lang="en-US" altLang="zh-CN" b="1">
                                        <a:solidFill>
                                          <a:schemeClr val="tx1"/>
                                        </a:solidFill>
                                        <a:latin typeface="Cambria Math" panose="02040503050406030204" pitchFamily="18" charset="0"/>
                                      </a:rPr>
                                      <m:t>𝐭</m:t>
                                    </m:r>
                                  </m:sup>
                                  <m:e>
                                    <m:sSup>
                                      <m:sSupPr>
                                        <m:ctrlPr>
                                          <a:rPr lang="en-US" altLang="zh-CN" b="1" i="1" smtClean="0">
                                            <a:solidFill>
                                              <a:srgbClr val="FF0000"/>
                                            </a:solidFill>
                                            <a:latin typeface="Cambria Math" panose="02040503050406030204" pitchFamily="18" charset="0"/>
                                          </a:rPr>
                                        </m:ctrlPr>
                                      </m:sSupPr>
                                      <m:e>
                                        <m:r>
                                          <a:rPr lang="zh-CN" altLang="en-US" b="1">
                                            <a:solidFill>
                                              <a:srgbClr val="FF0000"/>
                                            </a:solidFill>
                                            <a:latin typeface="Cambria Math" panose="02040503050406030204" pitchFamily="18" charset="0"/>
                                          </a:rPr>
                                          <m:t>𝛔</m:t>
                                        </m:r>
                                      </m:e>
                                      <m:sup>
                                        <m:d>
                                          <m:dPr>
                                            <m:ctrlPr>
                                              <a:rPr lang="en-US" altLang="zh-CN" b="1" i="1">
                                                <a:solidFill>
                                                  <a:srgbClr val="FF0000"/>
                                                </a:solidFill>
                                                <a:latin typeface="Cambria Math" panose="02040503050406030204" pitchFamily="18" charset="0"/>
                                              </a:rPr>
                                            </m:ctrlPr>
                                          </m:dPr>
                                          <m:e>
                                            <m:r>
                                              <a:rPr lang="en-US" altLang="zh-CN" b="1">
                                                <a:solidFill>
                                                  <a:srgbClr val="FF0000"/>
                                                </a:solidFill>
                                                <a:latin typeface="Cambria Math" panose="02040503050406030204" pitchFamily="18" charset="0"/>
                                              </a:rPr>
                                              <m:t>𝐬</m:t>
                                            </m:r>
                                          </m:e>
                                        </m:d>
                                      </m:sup>
                                    </m:sSup>
                                  </m:e>
                                </m:nary>
                              </m:e>
                            </m:d>
                          </m:e>
                          <m:sup>
                            <m:r>
                              <a:rPr lang="en-US" altLang="zh-CN" b="0" i="1" smtClean="0">
                                <a:solidFill>
                                  <a:schemeClr val="tx1"/>
                                </a:solidFill>
                                <a:latin typeface="Cambria Math" panose="02040503050406030204" pitchFamily="18" charset="0"/>
                              </a:rPr>
                              <m:t>−1</m:t>
                            </m:r>
                          </m:sup>
                        </m:sSup>
                        <m:d>
                          <m:dPr>
                            <m:ctrlPr>
                              <a:rPr lang="en-US" altLang="zh-CN" b="0" i="1" smtClean="0">
                                <a:solidFill>
                                  <a:schemeClr val="tx1"/>
                                </a:solidFill>
                                <a:latin typeface="Cambria Math" panose="02040503050406030204" pitchFamily="18" charset="0"/>
                              </a:rPr>
                            </m:ctrlPr>
                          </m:dPr>
                          <m:e>
                            <m:sSubSup>
                              <m:sSubSupPr>
                                <m:ctrlPr>
                                  <a:rPr lang="en-US" altLang="zh-CN" b="1" i="1">
                                    <a:solidFill>
                                      <a:schemeClr val="tx1"/>
                                    </a:solidFill>
                                    <a:latin typeface="Cambria Math" panose="02040503050406030204" pitchFamily="18" charset="0"/>
                                  </a:rPr>
                                </m:ctrlPr>
                              </m:sSubSupPr>
                              <m:e>
                                <m:r>
                                  <a:rPr lang="en-US" altLang="zh-CN" b="1" i="1" smtClean="0">
                                    <a:solidFill>
                                      <a:schemeClr val="tx1"/>
                                    </a:solidFill>
                                    <a:latin typeface="Cambria Math" panose="02040503050406030204" pitchFamily="18" charset="0"/>
                                  </a:rPr>
                                  <m:t>𝒛</m:t>
                                </m:r>
                              </m:e>
                              <m:sub>
                                <m:r>
                                  <a:rPr lang="en-US" altLang="zh-CN" b="1">
                                    <a:solidFill>
                                      <a:schemeClr val="tx1"/>
                                    </a:solidFill>
                                    <a:latin typeface="Cambria Math" panose="02040503050406030204" pitchFamily="18" charset="0"/>
                                  </a:rPr>
                                  <m:t>𝐢</m:t>
                                </m:r>
                              </m:sub>
                              <m:sup>
                                <m:d>
                                  <m:dPr>
                                    <m:ctrlPr>
                                      <a:rPr lang="en-US" altLang="zh-CN" b="1" i="1">
                                        <a:solidFill>
                                          <a:schemeClr val="tx1"/>
                                        </a:solidFill>
                                        <a:latin typeface="Cambria Math" panose="02040503050406030204" pitchFamily="18" charset="0"/>
                                      </a:rPr>
                                    </m:ctrlPr>
                                  </m:dPr>
                                  <m:e>
                                    <m:r>
                                      <a:rPr lang="en-US" altLang="zh-CN" b="1">
                                        <a:solidFill>
                                          <a:schemeClr val="tx1"/>
                                        </a:solidFill>
                                        <a:latin typeface="Cambria Math" panose="02040503050406030204" pitchFamily="18" charset="0"/>
                                      </a:rPr>
                                      <m:t>𝐭</m:t>
                                    </m:r>
                                  </m:e>
                                </m:d>
                              </m:sup>
                            </m:sSubSup>
                            <m:r>
                              <a:rPr lang="en-US" altLang="zh-CN" b="1" i="1" smtClean="0">
                                <a:solidFill>
                                  <a:schemeClr val="tx1"/>
                                </a:solidFill>
                                <a:latin typeface="Cambria Math" panose="02040503050406030204" pitchFamily="18" charset="0"/>
                              </a:rPr>
                              <m:t>−</m:t>
                            </m:r>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panose="02040503050406030204" pitchFamily="18" charset="0"/>
                                  </a:rPr>
                                  <m:t>𝝀</m:t>
                                </m:r>
                              </m:e>
                              <m:sub>
                                <m:r>
                                  <a:rPr lang="en-US" altLang="zh-CN" b="1" i="1">
                                    <a:solidFill>
                                      <a:schemeClr val="tx1"/>
                                    </a:solidFill>
                                    <a:latin typeface="Cambria Math" panose="02040503050406030204" pitchFamily="18" charset="0"/>
                                  </a:rPr>
                                  <m:t>𝟏</m:t>
                                </m:r>
                              </m:sub>
                            </m:sSub>
                            <m:r>
                              <a:rPr lang="en-US" altLang="zh-CN" b="0" i="1" smtClean="0">
                                <a:solidFill>
                                  <a:schemeClr val="tx1"/>
                                </a:solidFill>
                                <a:latin typeface="Cambria Math" panose="02040503050406030204" pitchFamily="18" charset="0"/>
                              </a:rPr>
                              <m:t>𝑠𝑔𝑛</m:t>
                            </m:r>
                            <m:d>
                              <m:dPr>
                                <m:ctrlPr>
                                  <a:rPr lang="en-US" altLang="zh-CN" b="0" i="1" smtClean="0">
                                    <a:solidFill>
                                      <a:schemeClr val="tx1"/>
                                    </a:solidFill>
                                    <a:latin typeface="Cambria Math" panose="02040503050406030204" pitchFamily="18" charset="0"/>
                                  </a:rPr>
                                </m:ctrlPr>
                              </m:dPr>
                              <m:e>
                                <m:sSubSup>
                                  <m:sSubSupPr>
                                    <m:ctrlPr>
                                      <a:rPr lang="en-US" altLang="zh-CN" b="1" i="1">
                                        <a:solidFill>
                                          <a:schemeClr val="tx1"/>
                                        </a:solidFill>
                                        <a:latin typeface="Cambria Math" panose="02040503050406030204" pitchFamily="18" charset="0"/>
                                      </a:rPr>
                                    </m:ctrlPr>
                                  </m:sSubSupPr>
                                  <m:e>
                                    <m:r>
                                      <a:rPr lang="en-US" altLang="zh-CN" b="1" i="1">
                                        <a:solidFill>
                                          <a:schemeClr val="tx1"/>
                                        </a:solidFill>
                                        <a:latin typeface="Cambria Math" panose="02040503050406030204" pitchFamily="18" charset="0"/>
                                      </a:rPr>
                                      <m:t>𝒛</m:t>
                                    </m:r>
                                  </m:e>
                                  <m:sub>
                                    <m:r>
                                      <a:rPr lang="en-US" altLang="zh-CN" b="1">
                                        <a:solidFill>
                                          <a:schemeClr val="tx1"/>
                                        </a:solidFill>
                                        <a:latin typeface="Cambria Math" panose="02040503050406030204" pitchFamily="18" charset="0"/>
                                      </a:rPr>
                                      <m:t>𝐢</m:t>
                                    </m:r>
                                  </m:sub>
                                  <m:sup>
                                    <m:d>
                                      <m:dPr>
                                        <m:ctrlPr>
                                          <a:rPr lang="en-US" altLang="zh-CN" b="1" i="1">
                                            <a:solidFill>
                                              <a:schemeClr val="tx1"/>
                                            </a:solidFill>
                                            <a:latin typeface="Cambria Math" panose="02040503050406030204" pitchFamily="18" charset="0"/>
                                          </a:rPr>
                                        </m:ctrlPr>
                                      </m:dPr>
                                      <m:e>
                                        <m:r>
                                          <a:rPr lang="en-US" altLang="zh-CN" b="1">
                                            <a:solidFill>
                                              <a:schemeClr val="tx1"/>
                                            </a:solidFill>
                                            <a:latin typeface="Cambria Math" panose="02040503050406030204" pitchFamily="18" charset="0"/>
                                          </a:rPr>
                                          <m:t>𝐭</m:t>
                                        </m:r>
                                      </m:e>
                                    </m:d>
                                  </m:sup>
                                </m:sSubSup>
                              </m:e>
                            </m:d>
                          </m:e>
                        </m:d>
                        <m:r>
                          <a:rPr lang="en-US" altLang="zh-CN" b="0" i="1" smtClean="0">
                            <a:solidFill>
                              <a:schemeClr val="tx1"/>
                            </a:solidFill>
                            <a:latin typeface="Cambria Math" panose="02040503050406030204" pitchFamily="18" charset="0"/>
                          </a:rPr>
                          <m:t>        </m:t>
                        </m:r>
                      </m:oMath>
                    </a14:m>
                    <a:r>
                      <a:rPr lang="en-US" altLang="zh-CN">
                        <a:solidFill>
                          <a:schemeClr val="tx1"/>
                        </a:solidFill>
                      </a:rPr>
                      <a:t>     otherwise</a:t>
                    </a:r>
                    <a:r>
                      <a:rPr lang="zh-CN" altLang="en-US">
                        <a:solidFill>
                          <a:schemeClr val="tx1"/>
                        </a:solidFill>
                      </a:rPr>
                      <a:t> </a:t>
                    </a:r>
                  </a:p>
                </p:txBody>
              </p:sp>
            </mc:Choice>
            <mc:Fallback xmlns="">
              <p:sp>
                <p:nvSpPr>
                  <p:cNvPr id="22" name="矩形 21"/>
                  <p:cNvSpPr>
                    <a:spLocks noRot="1" noChangeAspect="1" noMove="1" noResize="1" noEditPoints="1" noAdjustHandles="1" noChangeArrowheads="1" noChangeShapeType="1" noTextEdit="1"/>
                  </p:cNvSpPr>
                  <p:nvPr/>
                </p:nvSpPr>
                <p:spPr>
                  <a:xfrm>
                    <a:off x="1736742" y="5129690"/>
                    <a:ext cx="6797536" cy="720761"/>
                  </a:xfrm>
                  <a:prstGeom prst="rect">
                    <a:avLst/>
                  </a:prstGeom>
                  <a:blipFill>
                    <a:blip r:embed="rId5"/>
                    <a:stretch>
                      <a:fillRect l="-768"/>
                    </a:stretch>
                  </a:blipFill>
                  <a:ln>
                    <a:noFill/>
                  </a:ln>
                </p:spPr>
                <p:txBody>
                  <a:bodyPr/>
                  <a:lstStyle/>
                  <a:p>
                    <a:r>
                      <a:rPr lang="zh-CN" altLang="en-US">
                        <a:noFill/>
                      </a:rPr>
                      <a:t> </a:t>
                    </a:r>
                  </a:p>
                </p:txBody>
              </p:sp>
            </mc:Fallback>
          </mc:AlternateContent>
          <p:sp>
            <p:nvSpPr>
              <p:cNvPr id="23" name="文本框 22"/>
              <p:cNvSpPr txBox="1"/>
              <p:nvPr/>
            </p:nvSpPr>
            <p:spPr>
              <a:xfrm>
                <a:off x="1327034" y="4520873"/>
                <a:ext cx="748145" cy="1257501"/>
              </a:xfrm>
              <a:prstGeom prst="rect">
                <a:avLst/>
              </a:prstGeom>
              <a:noFill/>
              <a:ln>
                <a:noFill/>
              </a:ln>
            </p:spPr>
            <p:txBody>
              <a:bodyPr wrap="square" rtlCol="0">
                <a:spAutoFit/>
              </a:bodyPr>
              <a:lstStyle/>
              <a:p>
                <a:r>
                  <a:rPr lang="en-US" altLang="zh-CN" sz="6000">
                    <a:latin typeface="+mj-ea"/>
                    <a:ea typeface="+mj-ea"/>
                  </a:rPr>
                  <a:t>{</a:t>
                </a:r>
                <a:endParaRPr lang="zh-CN" altLang="en-US" sz="6000">
                  <a:latin typeface="+mj-ea"/>
                  <a:ea typeface="+mj-ea"/>
                </a:endParaRPr>
              </a:p>
            </p:txBody>
          </p:sp>
          <p:sp>
            <p:nvSpPr>
              <p:cNvPr id="24" name="矩形 23"/>
              <p:cNvSpPr/>
              <p:nvPr/>
            </p:nvSpPr>
            <p:spPr>
              <a:xfrm>
                <a:off x="649436" y="4262137"/>
                <a:ext cx="8386621" cy="1686079"/>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solidFill>
                    <a:schemeClr val="tx1"/>
                  </a:solidFill>
                </a:endParaRPr>
              </a:p>
            </p:txBody>
          </p:sp>
        </p:grpSp>
      </p:grpSp>
      <p:sp>
        <p:nvSpPr>
          <p:cNvPr id="2" name="文本框 1"/>
          <p:cNvSpPr txBox="1"/>
          <p:nvPr/>
        </p:nvSpPr>
        <p:spPr>
          <a:xfrm>
            <a:off x="652109" y="4923698"/>
            <a:ext cx="3657597" cy="369332"/>
          </a:xfrm>
          <a:prstGeom prst="rect">
            <a:avLst/>
          </a:prstGeom>
          <a:noFill/>
        </p:spPr>
        <p:txBody>
          <a:bodyPr wrap="square" rtlCol="0">
            <a:spAutoFit/>
          </a:bodyPr>
          <a:lstStyle>
            <a:defPPr>
              <a:defRPr lang="zh-CN"/>
            </a:defPPr>
            <a:lvl1pPr>
              <a:defRPr b="1">
                <a:solidFill>
                  <a:srgbClr val="FFC000"/>
                </a:solidFill>
                <a:latin typeface="华文新魏" panose="02010800040101010101" pitchFamily="2" charset="-122"/>
                <a:ea typeface="华文新魏" panose="02010800040101010101" pitchFamily="2" charset="-122"/>
              </a:defRPr>
            </a:lvl1pPr>
          </a:lstStyle>
          <a:p>
            <a:r>
              <a:rPr lang="en-US" altLang="zh-CN"/>
              <a:t>Per-Coordinate Learning Rates:</a:t>
            </a:r>
            <a:endParaRPr lang="zh-CN" altLang="en-US"/>
          </a:p>
        </p:txBody>
      </p:sp>
      <p:grpSp>
        <p:nvGrpSpPr>
          <p:cNvPr id="5" name="组合 4"/>
          <p:cNvGrpSpPr/>
          <p:nvPr/>
        </p:nvGrpSpPr>
        <p:grpSpPr>
          <a:xfrm>
            <a:off x="997756" y="2365075"/>
            <a:ext cx="2392216" cy="2485911"/>
            <a:chOff x="1064492" y="3020168"/>
            <a:chExt cx="2392216" cy="2485911"/>
          </a:xfrm>
        </p:grpSpPr>
        <mc:AlternateContent xmlns:mc="http://schemas.openxmlformats.org/markup-compatibility/2006" xmlns:a14="http://schemas.microsoft.com/office/drawing/2010/main">
          <mc:Choice Requires="a14">
            <p:sp>
              <p:nvSpPr>
                <p:cNvPr id="25" name="文本框 24"/>
                <p:cNvSpPr txBox="1"/>
                <p:nvPr/>
              </p:nvSpPr>
              <p:spPr>
                <a:xfrm>
                  <a:off x="1064492" y="3020168"/>
                  <a:ext cx="2392216" cy="69454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Sup>
                          <m:sSubSupPr>
                            <m:ctrlPr>
                              <a:rPr lang="en-US" altLang="zh-CN" sz="1400" b="1" i="1" smtClean="0">
                                <a:solidFill>
                                  <a:srgbClr val="00B0F0"/>
                                </a:solidFill>
                                <a:latin typeface="Cambria Math" panose="02040503050406030204" pitchFamily="18" charset="0"/>
                              </a:rPr>
                            </m:ctrlPr>
                          </m:sSubSupPr>
                          <m:e>
                            <m:r>
                              <a:rPr lang="en-US" altLang="zh-CN" sz="1400" b="1" i="1">
                                <a:solidFill>
                                  <a:srgbClr val="00B0F0"/>
                                </a:solidFill>
                                <a:latin typeface="Cambria Math" panose="02040503050406030204" pitchFamily="18" charset="0"/>
                              </a:rPr>
                              <m:t>𝒛</m:t>
                            </m:r>
                          </m:e>
                          <m:sub>
                            <m:r>
                              <a:rPr lang="en-US" altLang="zh-CN" sz="1400" b="1">
                                <a:solidFill>
                                  <a:srgbClr val="00B0F0"/>
                                </a:solidFill>
                                <a:latin typeface="Cambria Math" panose="02040503050406030204" pitchFamily="18" charset="0"/>
                              </a:rPr>
                              <m:t>𝐢</m:t>
                            </m:r>
                          </m:sub>
                          <m:sup>
                            <m:d>
                              <m:dPr>
                                <m:ctrlPr>
                                  <a:rPr lang="en-US" altLang="zh-CN" sz="1400" b="1" i="1">
                                    <a:solidFill>
                                      <a:srgbClr val="00B0F0"/>
                                    </a:solidFill>
                                    <a:latin typeface="Cambria Math" panose="02040503050406030204" pitchFamily="18" charset="0"/>
                                  </a:rPr>
                                </m:ctrlPr>
                              </m:dPr>
                              <m:e>
                                <m:r>
                                  <a:rPr lang="en-US" altLang="zh-CN" sz="1400" b="1">
                                    <a:solidFill>
                                      <a:srgbClr val="00B0F0"/>
                                    </a:solidFill>
                                    <a:latin typeface="Cambria Math" panose="02040503050406030204" pitchFamily="18" charset="0"/>
                                  </a:rPr>
                                  <m:t>𝐭</m:t>
                                </m:r>
                              </m:e>
                            </m:d>
                          </m:sup>
                        </m:sSubSup>
                        <m:r>
                          <a:rPr lang="en-US" altLang="zh-CN" sz="1400" b="1" i="1">
                            <a:solidFill>
                              <a:srgbClr val="00B0F0"/>
                            </a:solidFill>
                            <a:latin typeface="Cambria Math" panose="02040503050406030204" pitchFamily="18" charset="0"/>
                          </a:rPr>
                          <m:t>=</m:t>
                        </m:r>
                        <m:sSubSup>
                          <m:sSubSupPr>
                            <m:ctrlPr>
                              <a:rPr lang="en-US" altLang="zh-CN" sz="1400" b="1" i="1">
                                <a:solidFill>
                                  <a:srgbClr val="00B0F0"/>
                                </a:solidFill>
                                <a:latin typeface="Cambria Math" panose="02040503050406030204" pitchFamily="18" charset="0"/>
                              </a:rPr>
                            </m:ctrlPr>
                          </m:sSubSupPr>
                          <m:e>
                            <m:r>
                              <a:rPr lang="en-US" altLang="zh-CN" sz="1400" b="1" i="1" smtClean="0">
                                <a:solidFill>
                                  <a:srgbClr val="00B0F0"/>
                                </a:solidFill>
                                <a:latin typeface="Cambria Math" panose="02040503050406030204" pitchFamily="18" charset="0"/>
                              </a:rPr>
                              <m:t>𝒈</m:t>
                            </m:r>
                          </m:e>
                          <m:sub>
                            <m:r>
                              <a:rPr lang="en-US" altLang="zh-CN" sz="1400" b="1">
                                <a:solidFill>
                                  <a:srgbClr val="00B0F0"/>
                                </a:solidFill>
                                <a:latin typeface="Cambria Math" panose="02040503050406030204" pitchFamily="18" charset="0"/>
                              </a:rPr>
                              <m:t>𝐢</m:t>
                            </m:r>
                          </m:sub>
                          <m:sup>
                            <m:d>
                              <m:dPr>
                                <m:ctrlPr>
                                  <a:rPr lang="en-US" altLang="zh-CN" sz="1400" b="1" i="1">
                                    <a:solidFill>
                                      <a:srgbClr val="00B0F0"/>
                                    </a:solidFill>
                                    <a:latin typeface="Cambria Math" panose="02040503050406030204" pitchFamily="18" charset="0"/>
                                  </a:rPr>
                                </m:ctrlPr>
                              </m:dPr>
                              <m:e>
                                <m:r>
                                  <a:rPr lang="en-US" altLang="zh-CN" sz="1400" b="1" i="1" smtClean="0">
                                    <a:solidFill>
                                      <a:srgbClr val="00B0F0"/>
                                    </a:solidFill>
                                    <a:latin typeface="Cambria Math" panose="02040503050406030204" pitchFamily="18" charset="0"/>
                                  </a:rPr>
                                  <m:t>𝟏</m:t>
                                </m:r>
                                <m:r>
                                  <a:rPr lang="en-US" altLang="zh-CN" sz="1400" b="1" i="1" smtClean="0">
                                    <a:solidFill>
                                      <a:srgbClr val="00B0F0"/>
                                    </a:solidFill>
                                    <a:latin typeface="Cambria Math" panose="02040503050406030204" pitchFamily="18" charset="0"/>
                                  </a:rPr>
                                  <m:t>:</m:t>
                                </m:r>
                                <m:r>
                                  <a:rPr lang="en-US" altLang="zh-CN" sz="1400" b="1">
                                    <a:solidFill>
                                      <a:srgbClr val="00B0F0"/>
                                    </a:solidFill>
                                    <a:latin typeface="Cambria Math" panose="02040503050406030204" pitchFamily="18" charset="0"/>
                                  </a:rPr>
                                  <m:t>𝐭</m:t>
                                </m:r>
                              </m:e>
                            </m:d>
                          </m:sup>
                        </m:sSubSup>
                        <m:r>
                          <a:rPr lang="en-US" altLang="zh-CN" sz="1400" b="1" i="1" smtClean="0">
                            <a:solidFill>
                              <a:srgbClr val="00B0F0"/>
                            </a:solidFill>
                            <a:latin typeface="Cambria Math" panose="02040503050406030204" pitchFamily="18" charset="0"/>
                          </a:rPr>
                          <m:t>−</m:t>
                        </m:r>
                        <m:nary>
                          <m:naryPr>
                            <m:chr m:val="∑"/>
                            <m:ctrlPr>
                              <a:rPr lang="en-US" altLang="zh-CN" sz="1400" b="1" i="1">
                                <a:solidFill>
                                  <a:srgbClr val="00B0F0"/>
                                </a:solidFill>
                                <a:latin typeface="Cambria Math" panose="02040503050406030204" pitchFamily="18" charset="0"/>
                              </a:rPr>
                            </m:ctrlPr>
                          </m:naryPr>
                          <m:sub>
                            <m:r>
                              <m:rPr>
                                <m:brk m:alnAt="23"/>
                              </m:rPr>
                              <a:rPr lang="en-US" altLang="zh-CN" sz="1400" b="1" i="1">
                                <a:solidFill>
                                  <a:srgbClr val="00B0F0"/>
                                </a:solidFill>
                                <a:latin typeface="Cambria Math" panose="02040503050406030204" pitchFamily="18" charset="0"/>
                              </a:rPr>
                              <m:t>𝒔</m:t>
                            </m:r>
                            <m:r>
                              <a:rPr lang="en-US" altLang="zh-CN" sz="1400" b="1" i="1">
                                <a:solidFill>
                                  <a:srgbClr val="00B0F0"/>
                                </a:solidFill>
                                <a:latin typeface="Cambria Math" panose="02040503050406030204" pitchFamily="18" charset="0"/>
                              </a:rPr>
                              <m:t>=</m:t>
                            </m:r>
                            <m:r>
                              <a:rPr lang="en-US" altLang="zh-CN" sz="1400" b="1" i="1">
                                <a:solidFill>
                                  <a:srgbClr val="00B0F0"/>
                                </a:solidFill>
                                <a:latin typeface="Cambria Math" panose="02040503050406030204" pitchFamily="18" charset="0"/>
                              </a:rPr>
                              <m:t>𝟏</m:t>
                            </m:r>
                          </m:sub>
                          <m:sup>
                            <m:r>
                              <a:rPr lang="en-US" altLang="zh-CN" sz="1400" b="1" i="1">
                                <a:solidFill>
                                  <a:srgbClr val="00B0F0"/>
                                </a:solidFill>
                                <a:latin typeface="Cambria Math" panose="02040503050406030204" pitchFamily="18" charset="0"/>
                              </a:rPr>
                              <m:t>𝒕</m:t>
                            </m:r>
                          </m:sup>
                          <m:e>
                            <m:sSup>
                              <m:sSupPr>
                                <m:ctrlPr>
                                  <a:rPr lang="en-US" altLang="zh-CN" sz="1400" b="1" i="1">
                                    <a:solidFill>
                                      <a:srgbClr val="00B0F0"/>
                                    </a:solidFill>
                                    <a:latin typeface="Cambria Math" panose="02040503050406030204" pitchFamily="18" charset="0"/>
                                  </a:rPr>
                                </m:ctrlPr>
                              </m:sSupPr>
                              <m:e>
                                <m:r>
                                  <a:rPr lang="zh-CN" altLang="en-US" sz="1400" b="1" i="1">
                                    <a:solidFill>
                                      <a:srgbClr val="00B0F0"/>
                                    </a:solidFill>
                                    <a:latin typeface="Cambria Math" panose="02040503050406030204" pitchFamily="18" charset="0"/>
                                  </a:rPr>
                                  <m:t>𝝈</m:t>
                                </m:r>
                              </m:e>
                              <m:sup>
                                <m:r>
                                  <a:rPr lang="en-US" altLang="zh-CN" sz="1400" b="1" i="1" smtClean="0">
                                    <a:solidFill>
                                      <a:srgbClr val="00B0F0"/>
                                    </a:solidFill>
                                    <a:latin typeface="Cambria Math" panose="02040503050406030204" pitchFamily="18" charset="0"/>
                                  </a:rPr>
                                  <m:t>(</m:t>
                                </m:r>
                                <m:r>
                                  <a:rPr lang="en-US" altLang="zh-CN" sz="1400" b="1" i="1">
                                    <a:solidFill>
                                      <a:srgbClr val="00B0F0"/>
                                    </a:solidFill>
                                    <a:latin typeface="Cambria Math" panose="02040503050406030204" pitchFamily="18" charset="0"/>
                                  </a:rPr>
                                  <m:t>𝒔</m:t>
                                </m:r>
                                <m:r>
                                  <a:rPr lang="en-US" altLang="zh-CN" sz="1400" b="1" i="1" smtClean="0">
                                    <a:solidFill>
                                      <a:srgbClr val="00B0F0"/>
                                    </a:solidFill>
                                    <a:latin typeface="Cambria Math" panose="02040503050406030204" pitchFamily="18" charset="0"/>
                                  </a:rPr>
                                  <m:t>)</m:t>
                                </m:r>
                              </m:sup>
                            </m:sSup>
                          </m:e>
                        </m:nary>
                        <m:sSubSup>
                          <m:sSubSupPr>
                            <m:ctrlPr>
                              <a:rPr lang="en-US" altLang="zh-CN" sz="1400" b="1" i="1">
                                <a:solidFill>
                                  <a:srgbClr val="00B0F0"/>
                                </a:solidFill>
                                <a:latin typeface="Cambria Math" panose="02040503050406030204" pitchFamily="18" charset="0"/>
                              </a:rPr>
                            </m:ctrlPr>
                          </m:sSubSupPr>
                          <m:e>
                            <m:r>
                              <a:rPr lang="en-US" altLang="zh-CN" sz="1400" b="1" i="1" smtClean="0">
                                <a:solidFill>
                                  <a:srgbClr val="00B0F0"/>
                                </a:solidFill>
                                <a:latin typeface="Cambria Math" panose="02040503050406030204" pitchFamily="18" charset="0"/>
                              </a:rPr>
                              <m:t>𝒘</m:t>
                            </m:r>
                          </m:e>
                          <m:sub>
                            <m:r>
                              <a:rPr lang="en-US" altLang="zh-CN" sz="1400" b="1">
                                <a:solidFill>
                                  <a:srgbClr val="00B0F0"/>
                                </a:solidFill>
                                <a:latin typeface="Cambria Math" panose="02040503050406030204" pitchFamily="18" charset="0"/>
                              </a:rPr>
                              <m:t>𝐢</m:t>
                            </m:r>
                          </m:sub>
                          <m:sup>
                            <m:d>
                              <m:dPr>
                                <m:ctrlPr>
                                  <a:rPr lang="en-US" altLang="zh-CN" sz="1400" b="1" i="1">
                                    <a:solidFill>
                                      <a:srgbClr val="00B0F0"/>
                                    </a:solidFill>
                                    <a:latin typeface="Cambria Math" panose="02040503050406030204" pitchFamily="18" charset="0"/>
                                  </a:rPr>
                                </m:ctrlPr>
                              </m:dPr>
                              <m:e>
                                <m:r>
                                  <a:rPr lang="en-US" altLang="zh-CN" sz="1400" b="1" i="1" smtClean="0">
                                    <a:solidFill>
                                      <a:srgbClr val="00B0F0"/>
                                    </a:solidFill>
                                    <a:latin typeface="Cambria Math" panose="02040503050406030204" pitchFamily="18" charset="0"/>
                                  </a:rPr>
                                  <m:t>𝒔</m:t>
                                </m:r>
                              </m:e>
                            </m:d>
                          </m:sup>
                        </m:sSubSup>
                        <m:r>
                          <a:rPr lang="en-US" altLang="zh-CN" sz="1400" b="1" i="1" smtClean="0">
                            <a:solidFill>
                              <a:srgbClr val="00B0F0"/>
                            </a:solidFill>
                            <a:latin typeface="Cambria Math" panose="02040503050406030204" pitchFamily="18" charset="0"/>
                          </a:rPr>
                          <m:t> </m:t>
                        </m:r>
                      </m:oMath>
                    </m:oMathPara>
                  </a14:m>
                  <a:endParaRPr lang="zh-CN" altLang="en-US" sz="1400" b="1" i="1">
                    <a:solidFill>
                      <a:srgbClr val="00B0F0"/>
                    </a:solidFill>
                    <a:latin typeface="Cambria Math" panose="02040503050406030204" pitchFamily="18" charset="0"/>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1064492" y="3020168"/>
                  <a:ext cx="2392216" cy="69454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1064492" y="3669073"/>
                  <a:ext cx="1992744" cy="69454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CN" sz="1400" b="1" i="1" smtClean="0">
                                <a:solidFill>
                                  <a:srgbClr val="00B0F0"/>
                                </a:solidFill>
                                <a:latin typeface="Cambria Math" panose="02040503050406030204" pitchFamily="18" charset="0"/>
                              </a:rPr>
                            </m:ctrlPr>
                          </m:sSupPr>
                          <m:e>
                            <m:r>
                              <a:rPr lang="en-US" altLang="zh-CN" sz="1400" b="1" i="1">
                                <a:solidFill>
                                  <a:srgbClr val="00B0F0"/>
                                </a:solidFill>
                                <a:latin typeface="Cambria Math" panose="02040503050406030204" pitchFamily="18" charset="0"/>
                              </a:rPr>
                              <m:t>𝑮</m:t>
                            </m:r>
                          </m:e>
                          <m:sup>
                            <m:d>
                              <m:dPr>
                                <m:ctrlPr>
                                  <a:rPr lang="en-US" altLang="zh-CN" sz="1400" b="1" i="1">
                                    <a:solidFill>
                                      <a:srgbClr val="00B0F0"/>
                                    </a:solidFill>
                                    <a:latin typeface="Cambria Math" panose="02040503050406030204" pitchFamily="18" charset="0"/>
                                  </a:rPr>
                                </m:ctrlPr>
                              </m:dPr>
                              <m:e>
                                <m:r>
                                  <a:rPr lang="en-US" altLang="zh-CN" sz="1400" b="1" i="1">
                                    <a:solidFill>
                                      <a:srgbClr val="00B0F0"/>
                                    </a:solidFill>
                                    <a:latin typeface="Cambria Math" panose="02040503050406030204" pitchFamily="18" charset="0"/>
                                  </a:rPr>
                                  <m:t>𝟏</m:t>
                                </m:r>
                                <m:r>
                                  <a:rPr lang="en-US" altLang="zh-CN" sz="1400" b="1" i="1">
                                    <a:solidFill>
                                      <a:srgbClr val="00B0F0"/>
                                    </a:solidFill>
                                    <a:latin typeface="Cambria Math" panose="02040503050406030204" pitchFamily="18" charset="0"/>
                                  </a:rPr>
                                  <m:t>:</m:t>
                                </m:r>
                                <m:r>
                                  <a:rPr lang="en-US" altLang="zh-CN" sz="1400" b="1" i="1">
                                    <a:solidFill>
                                      <a:srgbClr val="00B0F0"/>
                                    </a:solidFill>
                                    <a:latin typeface="Cambria Math" panose="02040503050406030204" pitchFamily="18" charset="0"/>
                                  </a:rPr>
                                  <m:t>𝒕</m:t>
                                </m:r>
                              </m:e>
                            </m:d>
                          </m:sup>
                        </m:sSup>
                        <m:r>
                          <a:rPr lang="en-US" altLang="zh-CN" sz="1400" b="1" i="1" smtClean="0">
                            <a:solidFill>
                              <a:srgbClr val="00B0F0"/>
                            </a:solidFill>
                            <a:latin typeface="Cambria Math" panose="02040503050406030204" pitchFamily="18" charset="0"/>
                          </a:rPr>
                          <m:t>= </m:t>
                        </m:r>
                        <m:nary>
                          <m:naryPr>
                            <m:chr m:val="∑"/>
                            <m:ctrlPr>
                              <a:rPr lang="en-US" altLang="zh-CN" sz="1400" b="1" i="1">
                                <a:solidFill>
                                  <a:srgbClr val="00B0F0"/>
                                </a:solidFill>
                                <a:latin typeface="Cambria Math" panose="02040503050406030204" pitchFamily="18" charset="0"/>
                              </a:rPr>
                            </m:ctrlPr>
                          </m:naryPr>
                          <m:sub>
                            <m:r>
                              <m:rPr>
                                <m:brk m:alnAt="23"/>
                              </m:rPr>
                              <a:rPr lang="en-US" altLang="zh-CN" sz="1400" b="1" i="1">
                                <a:solidFill>
                                  <a:srgbClr val="00B0F0"/>
                                </a:solidFill>
                                <a:latin typeface="Cambria Math" panose="02040503050406030204" pitchFamily="18" charset="0"/>
                              </a:rPr>
                              <m:t>𝒔</m:t>
                            </m:r>
                            <m:r>
                              <a:rPr lang="en-US" altLang="zh-CN" sz="1400" b="1" i="1">
                                <a:solidFill>
                                  <a:srgbClr val="00B0F0"/>
                                </a:solidFill>
                                <a:latin typeface="Cambria Math" panose="02040503050406030204" pitchFamily="18" charset="0"/>
                              </a:rPr>
                              <m:t>=</m:t>
                            </m:r>
                            <m:r>
                              <a:rPr lang="en-US" altLang="zh-CN" sz="1400" b="1" i="1">
                                <a:solidFill>
                                  <a:srgbClr val="00B0F0"/>
                                </a:solidFill>
                                <a:latin typeface="Cambria Math" panose="02040503050406030204" pitchFamily="18" charset="0"/>
                              </a:rPr>
                              <m:t>𝟏</m:t>
                            </m:r>
                          </m:sub>
                          <m:sup>
                            <m:r>
                              <a:rPr lang="en-US" altLang="zh-CN" sz="1400" b="1" i="1">
                                <a:solidFill>
                                  <a:srgbClr val="00B0F0"/>
                                </a:solidFill>
                                <a:latin typeface="Cambria Math" panose="02040503050406030204" pitchFamily="18" charset="0"/>
                              </a:rPr>
                              <m:t>𝒕</m:t>
                            </m:r>
                          </m:sup>
                          <m:e>
                            <m:sSup>
                              <m:sSupPr>
                                <m:ctrlPr>
                                  <a:rPr lang="en-US" altLang="zh-CN" sz="1400" b="1" i="1">
                                    <a:solidFill>
                                      <a:srgbClr val="00B0F0"/>
                                    </a:solidFill>
                                    <a:latin typeface="Cambria Math" panose="02040503050406030204" pitchFamily="18" charset="0"/>
                                  </a:rPr>
                                </m:ctrlPr>
                              </m:sSupPr>
                              <m:e>
                                <m:r>
                                  <a:rPr lang="en-US" altLang="zh-CN" sz="1400" b="1" i="1" smtClean="0">
                                    <a:solidFill>
                                      <a:srgbClr val="00B0F0"/>
                                    </a:solidFill>
                                    <a:latin typeface="Cambria Math" panose="02040503050406030204" pitchFamily="18" charset="0"/>
                                  </a:rPr>
                                  <m:t>𝑮</m:t>
                                </m:r>
                              </m:e>
                              <m:sup>
                                <m:r>
                                  <a:rPr lang="en-US" altLang="zh-CN" sz="1400" b="1" i="1" smtClean="0">
                                    <a:solidFill>
                                      <a:srgbClr val="00B0F0"/>
                                    </a:solidFill>
                                    <a:latin typeface="Cambria Math" panose="02040503050406030204" pitchFamily="18" charset="0"/>
                                  </a:rPr>
                                  <m:t>(</m:t>
                                </m:r>
                                <m:r>
                                  <a:rPr lang="en-US" altLang="zh-CN" sz="1400" b="1" i="1">
                                    <a:solidFill>
                                      <a:srgbClr val="00B0F0"/>
                                    </a:solidFill>
                                    <a:latin typeface="Cambria Math" panose="02040503050406030204" pitchFamily="18" charset="0"/>
                                  </a:rPr>
                                  <m:t>𝒔</m:t>
                                </m:r>
                                <m:r>
                                  <a:rPr lang="en-US" altLang="zh-CN" sz="1400" b="1" i="1" smtClean="0">
                                    <a:solidFill>
                                      <a:srgbClr val="00B0F0"/>
                                    </a:solidFill>
                                    <a:latin typeface="Cambria Math" panose="02040503050406030204" pitchFamily="18" charset="0"/>
                                  </a:rPr>
                                  <m:t>)</m:t>
                                </m:r>
                              </m:sup>
                            </m:sSup>
                          </m:e>
                        </m:nary>
                      </m:oMath>
                    </m:oMathPara>
                  </a14:m>
                  <a:endParaRPr lang="zh-CN" altLang="en-US" sz="1400" b="1" i="1">
                    <a:solidFill>
                      <a:srgbClr val="00B0F0"/>
                    </a:solidFill>
                    <a:latin typeface="Cambria Math" panose="02040503050406030204" pitchFamily="18" charset="0"/>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1064492" y="3669073"/>
                  <a:ext cx="1992744" cy="69454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129144" y="4369486"/>
                  <a:ext cx="1599669" cy="442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400" b="1" i="1" smtClean="0">
                                <a:solidFill>
                                  <a:srgbClr val="00B0F0"/>
                                </a:solidFill>
                                <a:latin typeface="Cambria Math" panose="02040503050406030204" pitchFamily="18" charset="0"/>
                              </a:rPr>
                            </m:ctrlPr>
                          </m:sSupPr>
                          <m:e>
                            <m:r>
                              <a:rPr lang="zh-CN" altLang="en-US" sz="1400" b="1" i="1">
                                <a:solidFill>
                                  <a:srgbClr val="00B0F0"/>
                                </a:solidFill>
                                <a:latin typeface="Cambria Math" panose="02040503050406030204" pitchFamily="18" charset="0"/>
                              </a:rPr>
                              <m:t>𝝈</m:t>
                            </m:r>
                          </m:e>
                          <m:sup>
                            <m:r>
                              <a:rPr lang="en-US" altLang="zh-CN" sz="1400" b="1" i="1">
                                <a:solidFill>
                                  <a:srgbClr val="00B0F0"/>
                                </a:solidFill>
                                <a:latin typeface="Cambria Math" panose="02040503050406030204" pitchFamily="18" charset="0"/>
                              </a:rPr>
                              <m:t>(</m:t>
                            </m:r>
                            <m:r>
                              <a:rPr lang="en-US" altLang="zh-CN" sz="1400" b="1" i="1">
                                <a:solidFill>
                                  <a:srgbClr val="00B0F0"/>
                                </a:solidFill>
                                <a:latin typeface="Cambria Math" panose="02040503050406030204" pitchFamily="18" charset="0"/>
                              </a:rPr>
                              <m:t>𝒔</m:t>
                            </m:r>
                            <m:r>
                              <a:rPr lang="en-US" altLang="zh-CN" sz="1400" b="1" i="1">
                                <a:solidFill>
                                  <a:srgbClr val="00B0F0"/>
                                </a:solidFill>
                                <a:latin typeface="Cambria Math" panose="02040503050406030204" pitchFamily="18" charset="0"/>
                              </a:rPr>
                              <m:t>)</m:t>
                            </m:r>
                          </m:sup>
                        </m:sSup>
                        <m:r>
                          <a:rPr lang="en-US" altLang="zh-CN" sz="1400" b="1" i="1" smtClean="0">
                            <a:solidFill>
                              <a:srgbClr val="00B0F0"/>
                            </a:solidFill>
                            <a:latin typeface="Cambria Math" panose="02040503050406030204" pitchFamily="18" charset="0"/>
                          </a:rPr>
                          <m:t>= </m:t>
                        </m:r>
                        <m:f>
                          <m:fPr>
                            <m:ctrlPr>
                              <a:rPr lang="en-US" altLang="zh-CN" sz="1400" b="1" i="1" smtClean="0">
                                <a:solidFill>
                                  <a:srgbClr val="00B0F0"/>
                                </a:solidFill>
                                <a:latin typeface="Cambria Math" panose="02040503050406030204" pitchFamily="18" charset="0"/>
                              </a:rPr>
                            </m:ctrlPr>
                          </m:fPr>
                          <m:num>
                            <m:r>
                              <a:rPr lang="en-US" altLang="zh-CN" sz="1400" b="1" i="1" smtClean="0">
                                <a:solidFill>
                                  <a:srgbClr val="00B0F0"/>
                                </a:solidFill>
                                <a:latin typeface="Cambria Math" panose="02040503050406030204" pitchFamily="18" charset="0"/>
                              </a:rPr>
                              <m:t>𝟏</m:t>
                            </m:r>
                          </m:num>
                          <m:den>
                            <m:sSup>
                              <m:sSupPr>
                                <m:ctrlPr>
                                  <a:rPr lang="en-US" altLang="zh-CN" sz="1400" b="1" i="1" smtClean="0">
                                    <a:solidFill>
                                      <a:srgbClr val="00B0F0"/>
                                    </a:solidFill>
                                    <a:latin typeface="Cambria Math" panose="02040503050406030204" pitchFamily="18" charset="0"/>
                                  </a:rPr>
                                </m:ctrlPr>
                              </m:sSupPr>
                              <m:e>
                                <m:r>
                                  <a:rPr lang="en-US" altLang="zh-CN" sz="1400" b="1" i="1" smtClean="0">
                                    <a:solidFill>
                                      <a:srgbClr val="00B0F0"/>
                                    </a:solidFill>
                                    <a:latin typeface="Cambria Math" panose="02040503050406030204" pitchFamily="18" charset="0"/>
                                  </a:rPr>
                                  <m:t>𝝁</m:t>
                                </m:r>
                              </m:e>
                              <m:sup>
                                <m:r>
                                  <a:rPr lang="en-US" altLang="zh-CN" sz="1400" b="1" i="1" smtClean="0">
                                    <a:solidFill>
                                      <a:srgbClr val="00B0F0"/>
                                    </a:solidFill>
                                    <a:latin typeface="Cambria Math" panose="02040503050406030204" pitchFamily="18" charset="0"/>
                                  </a:rPr>
                                  <m:t>(</m:t>
                                </m:r>
                                <m:r>
                                  <a:rPr lang="en-US" altLang="zh-CN" sz="1400" b="1" i="1" smtClean="0">
                                    <a:solidFill>
                                      <a:srgbClr val="00B0F0"/>
                                    </a:solidFill>
                                    <a:latin typeface="Cambria Math" panose="02040503050406030204" pitchFamily="18" charset="0"/>
                                  </a:rPr>
                                  <m:t>𝒔</m:t>
                                </m:r>
                                <m:r>
                                  <a:rPr lang="en-US" altLang="zh-CN" sz="1400" b="1" i="1" smtClean="0">
                                    <a:solidFill>
                                      <a:srgbClr val="00B0F0"/>
                                    </a:solidFill>
                                    <a:latin typeface="Cambria Math" panose="02040503050406030204" pitchFamily="18" charset="0"/>
                                  </a:rPr>
                                  <m:t>)</m:t>
                                </m:r>
                              </m:sup>
                            </m:sSup>
                          </m:den>
                        </m:f>
                        <m:r>
                          <a:rPr lang="en-US" altLang="zh-CN" sz="1400" b="1" i="1" smtClean="0">
                            <a:solidFill>
                              <a:srgbClr val="00B0F0"/>
                            </a:solidFill>
                            <a:latin typeface="Cambria Math" panose="02040503050406030204" pitchFamily="18" charset="0"/>
                          </a:rPr>
                          <m:t>−</m:t>
                        </m:r>
                        <m:f>
                          <m:fPr>
                            <m:ctrlPr>
                              <a:rPr lang="en-US" altLang="zh-CN" sz="1400" b="1" i="1">
                                <a:solidFill>
                                  <a:srgbClr val="00B0F0"/>
                                </a:solidFill>
                                <a:latin typeface="Cambria Math" panose="02040503050406030204" pitchFamily="18" charset="0"/>
                              </a:rPr>
                            </m:ctrlPr>
                          </m:fPr>
                          <m:num>
                            <m:r>
                              <a:rPr lang="en-US" altLang="zh-CN" sz="1400" b="1" i="1">
                                <a:solidFill>
                                  <a:srgbClr val="00B0F0"/>
                                </a:solidFill>
                                <a:latin typeface="Cambria Math" panose="02040503050406030204" pitchFamily="18" charset="0"/>
                              </a:rPr>
                              <m:t>𝟏</m:t>
                            </m:r>
                          </m:num>
                          <m:den>
                            <m:sSup>
                              <m:sSupPr>
                                <m:ctrlPr>
                                  <a:rPr lang="en-US" altLang="zh-CN" sz="1400" b="1" i="1">
                                    <a:solidFill>
                                      <a:srgbClr val="00B0F0"/>
                                    </a:solidFill>
                                    <a:latin typeface="Cambria Math" panose="02040503050406030204" pitchFamily="18" charset="0"/>
                                  </a:rPr>
                                </m:ctrlPr>
                              </m:sSupPr>
                              <m:e>
                                <m:r>
                                  <a:rPr lang="en-US" altLang="zh-CN" sz="1400" b="1" i="1">
                                    <a:solidFill>
                                      <a:srgbClr val="00B0F0"/>
                                    </a:solidFill>
                                    <a:latin typeface="Cambria Math" panose="02040503050406030204" pitchFamily="18" charset="0"/>
                                  </a:rPr>
                                  <m:t>𝝁</m:t>
                                </m:r>
                              </m:e>
                              <m:sup>
                                <m:r>
                                  <a:rPr lang="en-US" altLang="zh-CN" sz="1400" b="1" i="1">
                                    <a:solidFill>
                                      <a:srgbClr val="00B0F0"/>
                                    </a:solidFill>
                                    <a:latin typeface="Cambria Math" panose="02040503050406030204" pitchFamily="18" charset="0"/>
                                  </a:rPr>
                                  <m:t>(</m:t>
                                </m:r>
                                <m:r>
                                  <a:rPr lang="en-US" altLang="zh-CN" sz="1400" b="1" i="1">
                                    <a:solidFill>
                                      <a:srgbClr val="00B0F0"/>
                                    </a:solidFill>
                                    <a:latin typeface="Cambria Math" panose="02040503050406030204" pitchFamily="18" charset="0"/>
                                  </a:rPr>
                                  <m:t>𝒔</m:t>
                                </m:r>
                                <m:r>
                                  <a:rPr lang="en-US" altLang="zh-CN" sz="1400" b="1" i="1" smtClean="0">
                                    <a:solidFill>
                                      <a:srgbClr val="00B0F0"/>
                                    </a:solidFill>
                                    <a:latin typeface="Cambria Math" panose="02040503050406030204" pitchFamily="18" charset="0"/>
                                  </a:rPr>
                                  <m:t>−</m:t>
                                </m:r>
                                <m:r>
                                  <a:rPr lang="en-US" altLang="zh-CN" sz="1400" b="1" i="1" smtClean="0">
                                    <a:solidFill>
                                      <a:srgbClr val="00B0F0"/>
                                    </a:solidFill>
                                    <a:latin typeface="Cambria Math" panose="02040503050406030204" pitchFamily="18" charset="0"/>
                                  </a:rPr>
                                  <m:t>𝟏</m:t>
                                </m:r>
                                <m:r>
                                  <a:rPr lang="en-US" altLang="zh-CN" sz="1400" b="1" i="1">
                                    <a:solidFill>
                                      <a:srgbClr val="00B0F0"/>
                                    </a:solidFill>
                                    <a:latin typeface="Cambria Math" panose="02040503050406030204" pitchFamily="18" charset="0"/>
                                  </a:rPr>
                                  <m:t>)</m:t>
                                </m:r>
                              </m:sup>
                            </m:sSup>
                          </m:den>
                        </m:f>
                      </m:oMath>
                    </m:oMathPara>
                  </a14:m>
                  <a:endParaRPr lang="zh-CN" altLang="en-US" sz="1400">
                    <a:solidFill>
                      <a:srgbClr val="00B0F0"/>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1129144" y="4369486"/>
                  <a:ext cx="1599669" cy="442044"/>
                </a:xfrm>
                <a:prstGeom prst="rect">
                  <a:avLst/>
                </a:prstGeom>
                <a:blipFill>
                  <a:blip r:embed="rId8"/>
                  <a:stretch>
                    <a:fillRect l="-760" r="-1521" b="-150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1064492" y="4811530"/>
                  <a:ext cx="2137274" cy="69454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CN" sz="1400" b="1" i="1" smtClean="0">
                                <a:solidFill>
                                  <a:srgbClr val="00B0F0"/>
                                </a:solidFill>
                                <a:latin typeface="Cambria Math" panose="02040503050406030204" pitchFamily="18" charset="0"/>
                              </a:rPr>
                            </m:ctrlPr>
                          </m:sSupPr>
                          <m:e>
                            <m:r>
                              <a:rPr lang="zh-CN" altLang="en-US" sz="1400" b="1" i="1">
                                <a:solidFill>
                                  <a:srgbClr val="00B0F0"/>
                                </a:solidFill>
                                <a:latin typeface="Cambria Math" panose="02040503050406030204" pitchFamily="18" charset="0"/>
                              </a:rPr>
                              <m:t>𝝈</m:t>
                            </m:r>
                          </m:e>
                          <m:sup>
                            <m:d>
                              <m:dPr>
                                <m:ctrlPr>
                                  <a:rPr lang="en-US" altLang="zh-CN" sz="1400" b="1" i="1">
                                    <a:solidFill>
                                      <a:srgbClr val="00B0F0"/>
                                    </a:solidFill>
                                    <a:latin typeface="Cambria Math" panose="02040503050406030204" pitchFamily="18" charset="0"/>
                                  </a:rPr>
                                </m:ctrlPr>
                              </m:dPr>
                              <m:e>
                                <m:r>
                                  <a:rPr lang="en-US" altLang="zh-CN" sz="1400" b="1" i="1">
                                    <a:solidFill>
                                      <a:srgbClr val="00B0F0"/>
                                    </a:solidFill>
                                    <a:latin typeface="Cambria Math" panose="02040503050406030204" pitchFamily="18" charset="0"/>
                                  </a:rPr>
                                  <m:t>𝟏</m:t>
                                </m:r>
                                <m:r>
                                  <a:rPr lang="en-US" altLang="zh-CN" sz="1400" b="1" i="1">
                                    <a:solidFill>
                                      <a:srgbClr val="00B0F0"/>
                                    </a:solidFill>
                                    <a:latin typeface="Cambria Math" panose="02040503050406030204" pitchFamily="18" charset="0"/>
                                  </a:rPr>
                                  <m:t>:</m:t>
                                </m:r>
                                <m:r>
                                  <a:rPr lang="en-US" altLang="zh-CN" sz="1400" b="1" i="1">
                                    <a:solidFill>
                                      <a:srgbClr val="00B0F0"/>
                                    </a:solidFill>
                                    <a:latin typeface="Cambria Math" panose="02040503050406030204" pitchFamily="18" charset="0"/>
                                  </a:rPr>
                                  <m:t>𝒕</m:t>
                                </m:r>
                              </m:e>
                            </m:d>
                          </m:sup>
                        </m:sSup>
                        <m:r>
                          <a:rPr lang="en-US" altLang="zh-CN" sz="1400" b="1" i="1" smtClean="0">
                            <a:solidFill>
                              <a:srgbClr val="00B0F0"/>
                            </a:solidFill>
                            <a:latin typeface="Cambria Math" panose="02040503050406030204" pitchFamily="18" charset="0"/>
                          </a:rPr>
                          <m:t>= </m:t>
                        </m:r>
                        <m:nary>
                          <m:naryPr>
                            <m:chr m:val="∑"/>
                            <m:ctrlPr>
                              <a:rPr lang="en-US" altLang="zh-CN" sz="1400" b="1" i="1">
                                <a:solidFill>
                                  <a:srgbClr val="00B0F0"/>
                                </a:solidFill>
                                <a:latin typeface="Cambria Math" panose="02040503050406030204" pitchFamily="18" charset="0"/>
                              </a:rPr>
                            </m:ctrlPr>
                          </m:naryPr>
                          <m:sub>
                            <m:r>
                              <m:rPr>
                                <m:brk m:alnAt="23"/>
                              </m:rPr>
                              <a:rPr lang="en-US" altLang="zh-CN" sz="1400" b="1" i="1">
                                <a:solidFill>
                                  <a:srgbClr val="00B0F0"/>
                                </a:solidFill>
                                <a:latin typeface="Cambria Math" panose="02040503050406030204" pitchFamily="18" charset="0"/>
                              </a:rPr>
                              <m:t>𝒔</m:t>
                            </m:r>
                            <m:r>
                              <a:rPr lang="en-US" altLang="zh-CN" sz="1400" b="1" i="1">
                                <a:solidFill>
                                  <a:srgbClr val="00B0F0"/>
                                </a:solidFill>
                                <a:latin typeface="Cambria Math" panose="02040503050406030204" pitchFamily="18" charset="0"/>
                              </a:rPr>
                              <m:t>=</m:t>
                            </m:r>
                            <m:r>
                              <a:rPr lang="en-US" altLang="zh-CN" sz="1400" b="1" i="1">
                                <a:solidFill>
                                  <a:srgbClr val="00B0F0"/>
                                </a:solidFill>
                                <a:latin typeface="Cambria Math" panose="02040503050406030204" pitchFamily="18" charset="0"/>
                              </a:rPr>
                              <m:t>𝟏</m:t>
                            </m:r>
                          </m:sub>
                          <m:sup>
                            <m:r>
                              <a:rPr lang="en-US" altLang="zh-CN" sz="1400" b="1" i="1">
                                <a:solidFill>
                                  <a:srgbClr val="00B0F0"/>
                                </a:solidFill>
                                <a:latin typeface="Cambria Math" panose="02040503050406030204" pitchFamily="18" charset="0"/>
                              </a:rPr>
                              <m:t>𝒕</m:t>
                            </m:r>
                          </m:sup>
                          <m:e>
                            <m:sSup>
                              <m:sSupPr>
                                <m:ctrlPr>
                                  <a:rPr lang="en-US" altLang="zh-CN" sz="1400" b="1" i="1">
                                    <a:solidFill>
                                      <a:srgbClr val="00B0F0"/>
                                    </a:solidFill>
                                    <a:latin typeface="Cambria Math" panose="02040503050406030204" pitchFamily="18" charset="0"/>
                                  </a:rPr>
                                </m:ctrlPr>
                              </m:sSupPr>
                              <m:e>
                                <m:r>
                                  <a:rPr lang="zh-CN" altLang="en-US" sz="1400" b="1" i="1">
                                    <a:solidFill>
                                      <a:srgbClr val="00B0F0"/>
                                    </a:solidFill>
                                    <a:latin typeface="Cambria Math" panose="02040503050406030204" pitchFamily="18" charset="0"/>
                                  </a:rPr>
                                  <m:t>𝝈</m:t>
                                </m:r>
                              </m:e>
                              <m:sup>
                                <m:r>
                                  <a:rPr lang="en-US" altLang="zh-CN" sz="1400" b="1" i="1" smtClean="0">
                                    <a:solidFill>
                                      <a:srgbClr val="00B0F0"/>
                                    </a:solidFill>
                                    <a:latin typeface="Cambria Math" panose="02040503050406030204" pitchFamily="18" charset="0"/>
                                  </a:rPr>
                                  <m:t>(</m:t>
                                </m:r>
                                <m:r>
                                  <a:rPr lang="en-US" altLang="zh-CN" sz="1400" b="1" i="1">
                                    <a:solidFill>
                                      <a:srgbClr val="00B0F0"/>
                                    </a:solidFill>
                                    <a:latin typeface="Cambria Math" panose="02040503050406030204" pitchFamily="18" charset="0"/>
                                  </a:rPr>
                                  <m:t>𝒔</m:t>
                                </m:r>
                                <m:r>
                                  <a:rPr lang="en-US" altLang="zh-CN" sz="1400" b="1" i="1" smtClean="0">
                                    <a:solidFill>
                                      <a:srgbClr val="00B0F0"/>
                                    </a:solidFill>
                                    <a:latin typeface="Cambria Math" panose="02040503050406030204" pitchFamily="18" charset="0"/>
                                  </a:rPr>
                                  <m:t>)</m:t>
                                </m:r>
                              </m:sup>
                            </m:sSup>
                          </m:e>
                        </m:nary>
                        <m:r>
                          <a:rPr lang="en-US" altLang="zh-CN" sz="1400" b="1" i="1" smtClean="0">
                            <a:solidFill>
                              <a:srgbClr val="00B0F0"/>
                            </a:solidFill>
                            <a:latin typeface="Cambria Math" panose="02040503050406030204" pitchFamily="18" charset="0"/>
                          </a:rPr>
                          <m:t>=</m:t>
                        </m:r>
                        <m:f>
                          <m:fPr>
                            <m:ctrlPr>
                              <a:rPr lang="en-US" altLang="zh-CN" sz="1400" b="1" i="1">
                                <a:solidFill>
                                  <a:srgbClr val="00B0F0"/>
                                </a:solidFill>
                                <a:latin typeface="Cambria Math" panose="02040503050406030204" pitchFamily="18" charset="0"/>
                              </a:rPr>
                            </m:ctrlPr>
                          </m:fPr>
                          <m:num>
                            <m:r>
                              <a:rPr lang="en-US" altLang="zh-CN" sz="1400" b="1" i="1">
                                <a:solidFill>
                                  <a:srgbClr val="00B0F0"/>
                                </a:solidFill>
                                <a:latin typeface="Cambria Math" panose="02040503050406030204" pitchFamily="18" charset="0"/>
                              </a:rPr>
                              <m:t>𝟏</m:t>
                            </m:r>
                          </m:num>
                          <m:den>
                            <m:sSup>
                              <m:sSupPr>
                                <m:ctrlPr>
                                  <a:rPr lang="en-US" altLang="zh-CN" sz="1400" b="1" i="1">
                                    <a:solidFill>
                                      <a:srgbClr val="00B0F0"/>
                                    </a:solidFill>
                                    <a:latin typeface="Cambria Math" panose="02040503050406030204" pitchFamily="18" charset="0"/>
                                  </a:rPr>
                                </m:ctrlPr>
                              </m:sSupPr>
                              <m:e>
                                <m:r>
                                  <a:rPr lang="en-US" altLang="zh-CN" sz="1400" b="1" i="1">
                                    <a:solidFill>
                                      <a:srgbClr val="00B0F0"/>
                                    </a:solidFill>
                                    <a:latin typeface="Cambria Math" panose="02040503050406030204" pitchFamily="18" charset="0"/>
                                  </a:rPr>
                                  <m:t>𝝁</m:t>
                                </m:r>
                              </m:e>
                              <m:sup>
                                <m:r>
                                  <a:rPr lang="en-US" altLang="zh-CN" sz="1400" b="1" i="1">
                                    <a:solidFill>
                                      <a:srgbClr val="00B0F0"/>
                                    </a:solidFill>
                                    <a:latin typeface="Cambria Math" panose="02040503050406030204" pitchFamily="18" charset="0"/>
                                  </a:rPr>
                                  <m:t>(</m:t>
                                </m:r>
                                <m:r>
                                  <a:rPr lang="en-US" altLang="zh-CN" sz="1400" b="1" i="1" smtClean="0">
                                    <a:solidFill>
                                      <a:srgbClr val="00B0F0"/>
                                    </a:solidFill>
                                    <a:latin typeface="Cambria Math" panose="02040503050406030204" pitchFamily="18" charset="0"/>
                                  </a:rPr>
                                  <m:t>𝒕</m:t>
                                </m:r>
                                <m:r>
                                  <a:rPr lang="en-US" altLang="zh-CN" sz="1400" b="1" i="1">
                                    <a:solidFill>
                                      <a:srgbClr val="00B0F0"/>
                                    </a:solidFill>
                                    <a:latin typeface="Cambria Math" panose="02040503050406030204" pitchFamily="18" charset="0"/>
                                  </a:rPr>
                                  <m:t>)</m:t>
                                </m:r>
                              </m:sup>
                            </m:sSup>
                          </m:den>
                        </m:f>
                      </m:oMath>
                    </m:oMathPara>
                  </a14:m>
                  <a:endParaRPr lang="zh-CN" altLang="en-US" sz="1400" b="1" i="1">
                    <a:solidFill>
                      <a:srgbClr val="00B0F0"/>
                    </a:solidFill>
                    <a:latin typeface="Cambria Math" panose="02040503050406030204" pitchFamily="18" charset="0"/>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1064492" y="4811530"/>
                  <a:ext cx="2137274" cy="694549"/>
                </a:xfrm>
                <a:prstGeom prst="rect">
                  <a:avLst/>
                </a:prstGeom>
                <a:blipFill>
                  <a:blip r:embed="rId9"/>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0" name="文本框 29"/>
              <p:cNvSpPr txBox="1"/>
              <p:nvPr/>
            </p:nvSpPr>
            <p:spPr>
              <a:xfrm>
                <a:off x="980296" y="5563393"/>
                <a:ext cx="3198004" cy="82381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Sup>
                        <m:sSubSupPr>
                          <m:ctrlPr>
                            <a:rPr lang="en-US" altLang="zh-CN" sz="1600" b="1" i="1" smtClean="0">
                              <a:latin typeface="Cambria Math" panose="02040503050406030204" pitchFamily="18" charset="0"/>
                            </a:rPr>
                          </m:ctrlPr>
                        </m:sSubSupPr>
                        <m:e>
                          <m:r>
                            <a:rPr lang="en-US" altLang="zh-CN" sz="1600" b="1" i="1" smtClean="0">
                              <a:latin typeface="Cambria Math" panose="02040503050406030204" pitchFamily="18" charset="0"/>
                            </a:rPr>
                            <m:t>𝝁</m:t>
                          </m:r>
                        </m:e>
                        <m:sub>
                          <m:r>
                            <a:rPr lang="en-US" altLang="zh-CN" sz="1600" b="1">
                              <a:latin typeface="Cambria Math" panose="02040503050406030204" pitchFamily="18" charset="0"/>
                            </a:rPr>
                            <m:t>𝐢</m:t>
                          </m:r>
                        </m:sub>
                        <m:sup>
                          <m:d>
                            <m:dPr>
                              <m:ctrlPr>
                                <a:rPr lang="en-US" altLang="zh-CN" sz="1600" b="1" i="1">
                                  <a:latin typeface="Cambria Math" panose="02040503050406030204" pitchFamily="18" charset="0"/>
                                </a:rPr>
                              </m:ctrlPr>
                            </m:dPr>
                            <m:e>
                              <m:r>
                                <a:rPr lang="en-US" altLang="zh-CN" sz="1600" b="1">
                                  <a:latin typeface="Cambria Math" panose="02040503050406030204" pitchFamily="18" charset="0"/>
                                </a:rPr>
                                <m:t>𝐭</m:t>
                              </m:r>
                            </m:e>
                          </m:d>
                        </m:sup>
                      </m:sSubSup>
                      <m:r>
                        <a:rPr lang="en-US" altLang="zh-CN" sz="1600" b="1" i="1">
                          <a:solidFill>
                            <a:schemeClr val="tx1"/>
                          </a:solidFill>
                          <a:latin typeface="Cambria Math" panose="02040503050406030204" pitchFamily="18" charset="0"/>
                        </a:rPr>
                        <m:t>=</m:t>
                      </m:r>
                      <m:f>
                        <m:fPr>
                          <m:ctrlPr>
                            <a:rPr lang="en-US" altLang="zh-CN" sz="1600" b="1" i="1" smtClean="0">
                              <a:solidFill>
                                <a:schemeClr val="tx1"/>
                              </a:solidFill>
                              <a:latin typeface="Cambria Math" panose="02040503050406030204" pitchFamily="18" charset="0"/>
                            </a:rPr>
                          </m:ctrlPr>
                        </m:fPr>
                        <m:num>
                          <m:r>
                            <a:rPr lang="en-US" altLang="zh-CN" sz="1600" b="1" i="1" smtClean="0">
                              <a:solidFill>
                                <a:schemeClr val="tx1"/>
                              </a:solidFill>
                              <a:latin typeface="Cambria Math" panose="02040503050406030204" pitchFamily="18" charset="0"/>
                            </a:rPr>
                            <m:t>𝜶</m:t>
                          </m:r>
                        </m:num>
                        <m:den>
                          <m:r>
                            <a:rPr lang="en-US" altLang="zh-CN" sz="1600" b="1" i="1" smtClean="0">
                              <a:solidFill>
                                <a:schemeClr val="tx1"/>
                              </a:solidFill>
                              <a:latin typeface="Cambria Math" panose="02040503050406030204" pitchFamily="18" charset="0"/>
                            </a:rPr>
                            <m:t>𝜷</m:t>
                          </m:r>
                          <m:r>
                            <a:rPr lang="en-US" altLang="zh-CN" sz="1600" b="1" i="1" smtClean="0">
                              <a:solidFill>
                                <a:schemeClr val="tx1"/>
                              </a:solidFill>
                              <a:latin typeface="Cambria Math" panose="02040503050406030204" pitchFamily="18" charset="0"/>
                            </a:rPr>
                            <m:t>+</m:t>
                          </m:r>
                          <m:rad>
                            <m:radPr>
                              <m:degHide m:val="on"/>
                              <m:ctrlPr>
                                <a:rPr lang="en-US" altLang="zh-CN" sz="1600" b="1" i="1" smtClean="0">
                                  <a:solidFill>
                                    <a:schemeClr val="tx1"/>
                                  </a:solidFill>
                                  <a:latin typeface="Cambria Math" panose="02040503050406030204" pitchFamily="18" charset="0"/>
                                </a:rPr>
                              </m:ctrlPr>
                            </m:radPr>
                            <m:deg/>
                            <m:e>
                              <m:nary>
                                <m:naryPr>
                                  <m:chr m:val="∑"/>
                                  <m:ctrlPr>
                                    <a:rPr lang="zh-CN" altLang="en-US" sz="1600" i="1">
                                      <a:latin typeface="Cambria Math" panose="02040503050406030204" pitchFamily="18" charset="0"/>
                                    </a:rPr>
                                  </m:ctrlPr>
                                </m:naryPr>
                                <m:sub>
                                  <m:r>
                                    <m:rPr>
                                      <m:brk m:alnAt="23"/>
                                    </m:rPr>
                                    <a:rPr lang="en-US" altLang="zh-CN" sz="1600" i="1">
                                      <a:latin typeface="Cambria Math" panose="02040503050406030204" pitchFamily="18" charset="0"/>
                                    </a:rPr>
                                    <m:t>𝑠</m:t>
                                  </m:r>
                                  <m:r>
                                    <a:rPr lang="en-US" altLang="zh-CN" sz="1600" i="1">
                                      <a:latin typeface="Cambria Math" panose="02040503050406030204" pitchFamily="18" charset="0"/>
                                    </a:rPr>
                                    <m:t>=1</m:t>
                                  </m:r>
                                </m:sub>
                                <m:sup>
                                  <m:r>
                                    <a:rPr lang="en-US" altLang="zh-CN" sz="1600" i="1">
                                      <a:latin typeface="Cambria Math" panose="02040503050406030204" pitchFamily="18" charset="0"/>
                                    </a:rPr>
                                    <m:t>𝑡</m:t>
                                  </m:r>
                                </m:sup>
                                <m:e>
                                  <m:sSup>
                                    <m:sSupPr>
                                      <m:ctrlPr>
                                        <a:rPr lang="en-US" altLang="zh-CN" sz="1600" b="1" i="1">
                                          <a:latin typeface="Cambria Math" panose="02040503050406030204" pitchFamily="18" charset="0"/>
                                        </a:rPr>
                                      </m:ctrlPr>
                                    </m:sSupPr>
                                    <m:e>
                                      <m:d>
                                        <m:dPr>
                                          <m:ctrlPr>
                                            <a:rPr lang="en-US" altLang="zh-CN" sz="1600" b="1" i="1">
                                              <a:latin typeface="Cambria Math" panose="02040503050406030204" pitchFamily="18" charset="0"/>
                                            </a:rPr>
                                          </m:ctrlPr>
                                        </m:dPr>
                                        <m:e>
                                          <m:sSubSup>
                                            <m:sSubSupPr>
                                              <m:ctrlPr>
                                                <a:rPr lang="en-US" altLang="zh-CN" sz="1600" b="1" i="1">
                                                  <a:solidFill>
                                                    <a:srgbClr val="FF0000"/>
                                                  </a:solidFill>
                                                  <a:latin typeface="Cambria Math" panose="02040503050406030204" pitchFamily="18" charset="0"/>
                                                </a:rPr>
                                              </m:ctrlPr>
                                            </m:sSubSupPr>
                                            <m:e>
                                              <m:r>
                                                <a:rPr lang="en-US" altLang="zh-CN" sz="1600" b="1" i="1">
                                                  <a:solidFill>
                                                    <a:srgbClr val="FF0000"/>
                                                  </a:solidFill>
                                                  <a:latin typeface="Cambria Math" panose="02040503050406030204" pitchFamily="18" charset="0"/>
                                                </a:rPr>
                                                <m:t>𝒈</m:t>
                                              </m:r>
                                            </m:e>
                                            <m:sub>
                                              <m:r>
                                                <a:rPr lang="en-US" altLang="zh-CN" sz="1600" b="1">
                                                  <a:solidFill>
                                                    <a:srgbClr val="FF0000"/>
                                                  </a:solidFill>
                                                  <a:latin typeface="Cambria Math" panose="02040503050406030204" pitchFamily="18" charset="0"/>
                                                </a:rPr>
                                                <m:t>𝐢</m:t>
                                              </m:r>
                                            </m:sub>
                                            <m:sup>
                                              <m:d>
                                                <m:dPr>
                                                  <m:ctrlPr>
                                                    <a:rPr lang="en-US" altLang="zh-CN" sz="1600" b="1" i="1">
                                                      <a:solidFill>
                                                        <a:srgbClr val="FF0000"/>
                                                      </a:solidFill>
                                                      <a:latin typeface="Cambria Math" panose="02040503050406030204" pitchFamily="18" charset="0"/>
                                                    </a:rPr>
                                                  </m:ctrlPr>
                                                </m:dPr>
                                                <m:e>
                                                  <m:r>
                                                    <a:rPr lang="en-US" altLang="zh-CN" sz="1600" b="1" i="1">
                                                      <a:solidFill>
                                                        <a:srgbClr val="FF0000"/>
                                                      </a:solidFill>
                                                      <a:latin typeface="Cambria Math" panose="02040503050406030204" pitchFamily="18" charset="0"/>
                                                    </a:rPr>
                                                    <m:t>𝒔</m:t>
                                                  </m:r>
                                                </m:e>
                                              </m:d>
                                            </m:sup>
                                          </m:sSubSup>
                                        </m:e>
                                      </m:d>
                                    </m:e>
                                    <m:sup>
                                      <m:r>
                                        <a:rPr lang="en-US" altLang="zh-CN" sz="1600" b="1" i="1">
                                          <a:latin typeface="Cambria Math" panose="02040503050406030204" pitchFamily="18" charset="0"/>
                                        </a:rPr>
                                        <m:t>𝟐</m:t>
                                      </m:r>
                                    </m:sup>
                                  </m:sSup>
                                  <m:r>
                                    <a:rPr lang="en-US" altLang="zh-CN" sz="1600" b="1" i="1" smtClean="0">
                                      <a:latin typeface="Cambria Math" panose="02040503050406030204" pitchFamily="18" charset="0"/>
                                    </a:rPr>
                                    <m:t> </m:t>
                                  </m:r>
                                </m:e>
                              </m:nary>
                            </m:e>
                          </m:rad>
                          <m:r>
                            <a:rPr lang="en-US" altLang="zh-CN" sz="1600" b="1" i="1" smtClean="0">
                              <a:solidFill>
                                <a:schemeClr val="tx1"/>
                              </a:solidFill>
                              <a:latin typeface="Cambria Math" panose="02040503050406030204" pitchFamily="18" charset="0"/>
                            </a:rPr>
                            <m:t> </m:t>
                          </m:r>
                        </m:den>
                      </m:f>
                      <m:r>
                        <a:rPr lang="en-US" altLang="zh-CN" sz="1600" b="1" i="1" smtClean="0">
                          <a:solidFill>
                            <a:schemeClr val="tx1"/>
                          </a:solidFill>
                          <a:latin typeface="Cambria Math" panose="02040503050406030204" pitchFamily="18" charset="0"/>
                        </a:rPr>
                        <m:t> </m:t>
                      </m:r>
                    </m:oMath>
                  </m:oMathPara>
                </a14:m>
                <a:endParaRPr lang="zh-CN" altLang="en-US" sz="1600" b="1" i="1">
                  <a:solidFill>
                    <a:schemeClr val="tx1"/>
                  </a:solidFill>
                  <a:latin typeface="Cambria Math" panose="02040503050406030204" pitchFamily="18"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980296" y="5563393"/>
                <a:ext cx="3198004" cy="823815"/>
              </a:xfrm>
              <a:prstGeom prst="rect">
                <a:avLst/>
              </a:prstGeom>
              <a:blipFill>
                <a:blip r:embed="rId10"/>
                <a:stretch>
                  <a:fillRect b="-60741"/>
                </a:stretch>
              </a:blipFill>
            </p:spPr>
            <p:txBody>
              <a:bodyPr/>
              <a:lstStyle/>
              <a:p>
                <a:r>
                  <a:rPr lang="zh-CN" altLang="en-US">
                    <a:noFill/>
                  </a:rPr>
                  <a:t> </a:t>
                </a:r>
              </a:p>
            </p:txBody>
          </p:sp>
        </mc:Fallback>
      </mc:AlternateContent>
      <p:sp>
        <p:nvSpPr>
          <p:cNvPr id="6" name="文本框 5"/>
          <p:cNvSpPr txBox="1"/>
          <p:nvPr/>
        </p:nvSpPr>
        <p:spPr>
          <a:xfrm>
            <a:off x="4791167" y="4449873"/>
            <a:ext cx="5957451" cy="2354491"/>
          </a:xfrm>
          <a:prstGeom prst="rect">
            <a:avLst/>
          </a:prstGeom>
          <a:noFill/>
        </p:spPr>
        <p:txBody>
          <a:bodyPr wrap="square" rtlCol="0">
            <a:spAutoFit/>
          </a:bodyPr>
          <a:lstStyle/>
          <a:p>
            <a:pPr marL="342900" indent="-342900">
              <a:lnSpc>
                <a:spcPct val="150000"/>
              </a:lnSpc>
              <a:buFont typeface="+mj-lt"/>
              <a:buAutoNum type="arabicPeriod"/>
            </a:pPr>
            <a:r>
              <a:rPr lang="zh-CN" altLang="en-US" sz="1400" dirty="0">
                <a:solidFill>
                  <a:srgbClr val="00B050"/>
                </a:solidFill>
                <a:latin typeface="微软雅黑" panose="020B0503020204020204" pitchFamily="34" charset="-122"/>
                <a:ea typeface="微软雅黑" panose="020B0503020204020204" pitchFamily="34" charset="-122"/>
              </a:rPr>
              <a:t>每个维度上的学习率都是单独考虑，而不是使用全局的学习率策略。</a:t>
            </a:r>
            <a:endParaRPr lang="en-US" altLang="zh-CN" sz="1400" dirty="0">
              <a:solidFill>
                <a:srgbClr val="00B05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dirty="0">
                <a:solidFill>
                  <a:srgbClr val="00B050"/>
                </a:solidFill>
                <a:latin typeface="微软雅黑" panose="020B0503020204020204" pitchFamily="34" charset="-122"/>
                <a:ea typeface="微软雅黑" panose="020B0503020204020204" pitchFamily="34" charset="-122"/>
              </a:rPr>
              <a:t>不同特征学习速率不同，用某个维度上梯度分量来反映这种变化率</a:t>
            </a:r>
            <a:r>
              <a:rPr lang="zh-CN" altLang="en-US" sz="1400" dirty="0" smtClean="0">
                <a:solidFill>
                  <a:srgbClr val="00B050"/>
                </a:solidFill>
                <a:latin typeface="微软雅黑" panose="020B0503020204020204" pitchFamily="34" charset="-122"/>
                <a:ea typeface="微软雅黑" panose="020B0503020204020204" pitchFamily="34" charset="-122"/>
              </a:rPr>
              <a:t>。</a:t>
            </a:r>
            <a:endParaRPr lang="en-US" altLang="zh-CN" sz="1400" dirty="0" smtClean="0">
              <a:solidFill>
                <a:srgbClr val="00B05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1400" b="1" dirty="0">
                <a:solidFill>
                  <a:srgbClr val="FFC000"/>
                </a:solidFill>
                <a:latin typeface="Microsoft YaHei UI" panose="020B0503020204020204" pitchFamily="34" charset="-122"/>
                <a:ea typeface="Microsoft YaHei UI" panose="020B0503020204020204" pitchFamily="34" charset="-122"/>
              </a:rPr>
              <a:t>Per-Coordinate</a:t>
            </a:r>
            <a:r>
              <a:rPr lang="zh-CN" altLang="en-US" sz="1400" b="1" dirty="0">
                <a:solidFill>
                  <a:srgbClr val="FFC000"/>
                </a:solidFill>
                <a:latin typeface="Microsoft YaHei UI" panose="020B0503020204020204" pitchFamily="34" charset="-122"/>
                <a:ea typeface="Microsoft YaHei UI" panose="020B0503020204020204" pitchFamily="34" charset="-122"/>
              </a:rPr>
              <a:t>根据每个特征在样本中出现的次数来推算它的学习率。如果出现的次数多，那么模型在该特征上学到的参数就已经比较可信了，所以学习率可以不用那么高；而对于出现次数少的特征，认为在这个特征上的参数还没有学完全，所以要保持较高的学习率来使之尽快适应新的数据。</a:t>
            </a:r>
            <a:endParaRPr lang="zh-CN" altLang="en-US" sz="1400" b="1" dirty="0">
              <a:solidFill>
                <a:srgbClr val="FFC00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6408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anim calcmode="lin" valueType="num">
                                      <p:cBhvr>
                                        <p:cTn id="23" dur="1000" fill="hold"/>
                                        <p:tgtEl>
                                          <p:spTgt spid="30"/>
                                        </p:tgtEl>
                                        <p:attrNameLst>
                                          <p:attrName>ppt_x</p:attrName>
                                        </p:attrNameLst>
                                      </p:cBhvr>
                                      <p:tavLst>
                                        <p:tav tm="0">
                                          <p:val>
                                            <p:strVal val="#ppt_x"/>
                                          </p:val>
                                        </p:tav>
                                        <p:tav tm="100000">
                                          <p:val>
                                            <p:strVal val="#ppt_x"/>
                                          </p:val>
                                        </p:tav>
                                      </p:tavLst>
                                    </p:anim>
                                    <p:anim calcmode="lin" valueType="num">
                                      <p:cBhvr>
                                        <p:cTn id="24" dur="1000" fill="hold"/>
                                        <p:tgtEl>
                                          <p:spTgt spid="30"/>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733712" y="218602"/>
            <a:ext cx="3835400" cy="461665"/>
          </a:xfrm>
          <a:prstGeom prst="rect">
            <a:avLst/>
          </a:prstGeom>
        </p:spPr>
        <p:txBody>
          <a:bodyPr wrap="square">
            <a:spAutoFit/>
          </a:bodyPr>
          <a:lstStyle/>
          <a:p>
            <a:r>
              <a:rPr lang="en-US" altLang="zh-CN" sz="2400" b="1">
                <a:latin typeface="微软雅黑" panose="020B0503020204020204" pitchFamily="34" charset="-122"/>
                <a:ea typeface="微软雅黑" panose="020B0503020204020204" pitchFamily="34" charset="-122"/>
              </a:rPr>
              <a:t>FTRL </a:t>
            </a:r>
            <a:r>
              <a:rPr lang="zh-CN" altLang="en-US" sz="2400">
                <a:latin typeface="微软雅黑" panose="020B0503020204020204" pitchFamily="34" charset="-122"/>
                <a:ea typeface="微软雅黑" panose="020B0503020204020204" pitchFamily="34" charset="-122"/>
              </a:rPr>
              <a:t>算法逻辑</a:t>
            </a:r>
          </a:p>
        </p:txBody>
      </p:sp>
      <p:cxnSp>
        <p:nvCxnSpPr>
          <p:cNvPr id="31" name="直接连接符 30"/>
          <p:cNvCxnSpPr/>
          <p:nvPr/>
        </p:nvCxnSpPr>
        <p:spPr>
          <a:xfrm>
            <a:off x="641349" y="886688"/>
            <a:ext cx="78930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41349" y="6576286"/>
            <a:ext cx="8040833"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本框 28"/>
              <p:cNvSpPr txBox="1"/>
              <p:nvPr/>
            </p:nvSpPr>
            <p:spPr>
              <a:xfrm>
                <a:off x="733712" y="980210"/>
                <a:ext cx="7689852" cy="5467009"/>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US" altLang="zh-CN" sz="1600">
                    <a:solidFill>
                      <a:schemeClr val="bg2">
                        <a:lumMod val="10000"/>
                        <a:lumOff val="90000"/>
                      </a:schemeClr>
                    </a:solidFill>
                    <a:latin typeface="Consolas" panose="020B0609020204030204" pitchFamily="49" charset="0"/>
                    <a:cs typeface="Consolas" panose="020B0609020204030204" pitchFamily="49" charset="0"/>
                  </a:rPr>
                  <a:t>input α,β,</a:t>
                </a:r>
                <a14:m>
                  <m:oMath xmlns:m="http://schemas.openxmlformats.org/officeDocument/2006/math">
                    <m:sSub>
                      <m:sSubPr>
                        <m:ctrlPr>
                          <a:rPr lang="en-US" altLang="zh-CN" sz="1600" b="1" i="1">
                            <a:solidFill>
                              <a:schemeClr val="tx1"/>
                            </a:solidFill>
                            <a:latin typeface="Cambria Math" panose="02040503050406030204" pitchFamily="18" charset="0"/>
                          </a:rPr>
                        </m:ctrlPr>
                      </m:sSubPr>
                      <m:e>
                        <m:r>
                          <a:rPr lang="en-US" altLang="zh-CN" sz="1600" b="1" i="1">
                            <a:solidFill>
                              <a:schemeClr val="tx1"/>
                            </a:solidFill>
                            <a:latin typeface="Cambria Math" panose="02040503050406030204" pitchFamily="18" charset="0"/>
                          </a:rPr>
                          <m:t>𝝀</m:t>
                        </m:r>
                      </m:e>
                      <m:sub>
                        <m:r>
                          <a:rPr lang="en-US" altLang="zh-CN" sz="1600" b="1" i="1">
                            <a:solidFill>
                              <a:schemeClr val="tx1"/>
                            </a:solidFill>
                            <a:latin typeface="Cambria Math" panose="02040503050406030204" pitchFamily="18" charset="0"/>
                          </a:rPr>
                          <m:t>𝟏</m:t>
                        </m:r>
                      </m:sub>
                    </m:sSub>
                    <m:r>
                      <a:rPr lang="en-US" altLang="zh-CN" sz="1600" b="1" i="1" smtClean="0">
                        <a:solidFill>
                          <a:schemeClr val="tx1"/>
                        </a:solidFill>
                        <a:latin typeface="Cambria Math" panose="02040503050406030204" pitchFamily="18" charset="0"/>
                      </a:rPr>
                      <m:t>, </m:t>
                    </m:r>
                    <m:sSub>
                      <m:sSubPr>
                        <m:ctrlPr>
                          <a:rPr lang="en-US" altLang="zh-CN" sz="1600" b="1" i="1">
                            <a:solidFill>
                              <a:schemeClr val="tx1"/>
                            </a:solidFill>
                            <a:latin typeface="Cambria Math" panose="02040503050406030204" pitchFamily="18" charset="0"/>
                          </a:rPr>
                        </m:ctrlPr>
                      </m:sSubPr>
                      <m:e>
                        <m:r>
                          <a:rPr lang="en-US" altLang="zh-CN" sz="1600" b="1" i="1">
                            <a:solidFill>
                              <a:schemeClr val="tx1"/>
                            </a:solidFill>
                            <a:latin typeface="Cambria Math" panose="02040503050406030204" pitchFamily="18" charset="0"/>
                          </a:rPr>
                          <m:t>𝝀</m:t>
                        </m:r>
                      </m:e>
                      <m:sub>
                        <m:r>
                          <a:rPr lang="en-US" altLang="zh-CN" sz="1600" b="1" i="1" smtClean="0">
                            <a:solidFill>
                              <a:schemeClr val="tx1"/>
                            </a:solidFill>
                            <a:latin typeface="Cambria Math" panose="02040503050406030204" pitchFamily="18" charset="0"/>
                          </a:rPr>
                          <m:t>𝟐</m:t>
                        </m:r>
                      </m:sub>
                    </m:sSub>
                  </m:oMath>
                </a14:m>
                <a:endParaRPr lang="en-US" altLang="zh-CN" sz="1600">
                  <a:solidFill>
                    <a:schemeClr val="bg2">
                      <a:lumMod val="10000"/>
                      <a:lumOff val="90000"/>
                    </a:schemeClr>
                  </a:solidFill>
                  <a:latin typeface="Consolas" panose="020B0609020204030204" pitchFamily="49" charset="0"/>
                  <a:cs typeface="Consolas" panose="020B0609020204030204" pitchFamily="49" charset="0"/>
                </a:endParaRP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initial </a:t>
                </a:r>
                <a14:m>
                  <m:oMath xmlns:m="http://schemas.openxmlformats.org/officeDocument/2006/math">
                    <m:sSub>
                      <m:sSubPr>
                        <m:ctrlPr>
                          <a:rPr lang="en-US" altLang="zh-CN" sz="1600" i="1">
                            <a:solidFill>
                              <a:schemeClr val="bg2">
                                <a:lumMod val="10000"/>
                                <a:lumOff val="90000"/>
                              </a:schemeClr>
                            </a:solidFill>
                            <a:latin typeface="Cambria Math" panose="02040503050406030204" pitchFamily="18" charset="0"/>
                          </a:rPr>
                        </m:ctrlPr>
                      </m:sSubPr>
                      <m:e>
                        <m:r>
                          <a:rPr lang="en-US" altLang="zh-CN" sz="1600" b="0" i="1" smtClean="0">
                            <a:solidFill>
                              <a:schemeClr val="bg2">
                                <a:lumMod val="10000"/>
                                <a:lumOff val="90000"/>
                              </a:schemeClr>
                            </a:solidFill>
                            <a:latin typeface="Cambria Math" panose="02040503050406030204" pitchFamily="18" charset="0"/>
                          </a:rPr>
                          <m:t>𝑧</m:t>
                        </m:r>
                      </m:e>
                      <m:sub>
                        <m:r>
                          <a:rPr lang="en-US" altLang="zh-CN" sz="1600" i="1">
                            <a:solidFill>
                              <a:schemeClr val="bg2">
                                <a:lumMod val="10000"/>
                                <a:lumOff val="90000"/>
                              </a:schemeClr>
                            </a:solidFill>
                            <a:latin typeface="Cambria Math" panose="02040503050406030204" pitchFamily="18" charset="0"/>
                          </a:rPr>
                          <m:t>𝑖</m:t>
                        </m:r>
                      </m:sub>
                    </m:sSub>
                  </m:oMath>
                </a14:m>
                <a:r>
                  <a:rPr lang="en-US" altLang="zh-CN" sz="1600">
                    <a:solidFill>
                      <a:schemeClr val="bg2">
                        <a:lumMod val="10000"/>
                        <a:lumOff val="90000"/>
                      </a:schemeClr>
                    </a:solidFill>
                    <a:latin typeface="Consolas" panose="020B0609020204030204" pitchFamily="49" charset="0"/>
                    <a:cs typeface="Consolas" panose="020B0609020204030204" pitchFamily="49" charset="0"/>
                  </a:rPr>
                  <a:t>=0 and </a:t>
                </a:r>
                <a14:m>
                  <m:oMath xmlns:m="http://schemas.openxmlformats.org/officeDocument/2006/math">
                    <m:sSub>
                      <m:sSubPr>
                        <m:ctrlPr>
                          <a:rPr lang="en-US" altLang="zh-CN" sz="1600" i="1">
                            <a:solidFill>
                              <a:schemeClr val="bg2">
                                <a:lumMod val="10000"/>
                                <a:lumOff val="90000"/>
                              </a:schemeClr>
                            </a:solidFill>
                            <a:latin typeface="Cambria Math" panose="02040503050406030204" pitchFamily="18" charset="0"/>
                          </a:rPr>
                        </m:ctrlPr>
                      </m:sSubPr>
                      <m:e>
                        <m:r>
                          <a:rPr lang="en-US" altLang="zh-CN" sz="1600" b="0" i="1" smtClean="0">
                            <a:solidFill>
                              <a:schemeClr val="bg2">
                                <a:lumMod val="10000"/>
                                <a:lumOff val="90000"/>
                              </a:schemeClr>
                            </a:solidFill>
                            <a:latin typeface="Cambria Math" panose="02040503050406030204" pitchFamily="18" charset="0"/>
                          </a:rPr>
                          <m:t>𝑛</m:t>
                        </m:r>
                      </m:e>
                      <m:sub>
                        <m:r>
                          <a:rPr lang="en-US" altLang="zh-CN" sz="1600" i="1">
                            <a:solidFill>
                              <a:schemeClr val="bg2">
                                <a:lumMod val="10000"/>
                                <a:lumOff val="90000"/>
                              </a:schemeClr>
                            </a:solidFill>
                            <a:latin typeface="Cambria Math" panose="02040503050406030204" pitchFamily="18" charset="0"/>
                          </a:rPr>
                          <m:t>𝑖</m:t>
                        </m:r>
                      </m:sub>
                    </m:sSub>
                  </m:oMath>
                </a14:m>
                <a:r>
                  <a:rPr lang="en-US" altLang="zh-CN" sz="1600">
                    <a:solidFill>
                      <a:schemeClr val="bg2">
                        <a:lumMod val="10000"/>
                        <a:lumOff val="90000"/>
                      </a:schemeClr>
                    </a:solidFill>
                    <a:latin typeface="Consolas" panose="020B0609020204030204" pitchFamily="49" charset="0"/>
                    <a:cs typeface="Consolas" panose="020B0609020204030204" pitchFamily="49" charset="0"/>
                  </a:rPr>
                  <a:t>=0</a:t>
                </a: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for t = 1,2,3……,T do</a:t>
                </a:r>
              </a:p>
              <a:p>
                <a:r>
                  <a:rPr lang="zh-CN" altLang="en-US" sz="1600">
                    <a:solidFill>
                      <a:schemeClr val="bg2">
                        <a:lumMod val="10000"/>
                        <a:lumOff val="9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1600">
                    <a:solidFill>
                      <a:schemeClr val="bg2">
                        <a:lumMod val="10000"/>
                        <a:lumOff val="90000"/>
                      </a:schemeClr>
                    </a:solidFill>
                    <a:latin typeface="Consolas" panose="020B0609020204030204" pitchFamily="49" charset="0"/>
                    <a:cs typeface="Consolas" panose="020B0609020204030204" pitchFamily="49" charset="0"/>
                  </a:rPr>
                  <a:t>𝐺 </a:t>
                </a:r>
                <a:r>
                  <a:rPr lang="en-US" altLang="zh-CN" sz="1600">
                    <a:solidFill>
                      <a:schemeClr val="bg2">
                        <a:lumMod val="10000"/>
                        <a:lumOff val="90000"/>
                      </a:schemeClr>
                    </a:solidFill>
                    <a:latin typeface="Consolas" panose="020B0609020204030204" pitchFamily="49" charset="0"/>
                    <a:cs typeface="Consolas" panose="020B0609020204030204" pitchFamily="49" charset="0"/>
                  </a:rPr>
                  <a:t>= </a:t>
                </a:r>
                <a14:m>
                  <m:oMath xmlns:m="http://schemas.openxmlformats.org/officeDocument/2006/math">
                    <m:sSub>
                      <m:sSubPr>
                        <m:ctrlPr>
                          <a:rPr lang="en-US" altLang="zh-CN" sz="1600" i="1">
                            <a:solidFill>
                              <a:schemeClr val="bg2">
                                <a:lumMod val="10000"/>
                                <a:lumOff val="90000"/>
                              </a:schemeClr>
                            </a:solidFill>
                            <a:latin typeface="Cambria Math" panose="02040503050406030204" pitchFamily="18" charset="0"/>
                          </a:rPr>
                        </m:ctrlPr>
                      </m:sSubPr>
                      <m:e>
                        <m:r>
                          <m:rPr>
                            <m:nor/>
                          </m:rPr>
                          <a:rPr lang="zh-CN" altLang="en-US" sz="1600">
                            <a:solidFill>
                              <a:schemeClr val="bg2">
                                <a:lumMod val="10000"/>
                                <a:lumOff val="90000"/>
                              </a:schemeClr>
                            </a:solidFill>
                            <a:latin typeface="Consolas" panose="020B0609020204030204" pitchFamily="49" charset="0"/>
                            <a:cs typeface="Consolas" panose="020B0609020204030204" pitchFamily="49" charset="0"/>
                          </a:rPr>
                          <m:t>𝛻</m:t>
                        </m:r>
                      </m:e>
                      <m:sub>
                        <m:r>
                          <m:rPr>
                            <m:sty m:val="p"/>
                          </m:rPr>
                          <a:rPr lang="en-US" altLang="zh-CN" sz="1600" i="0">
                            <a:solidFill>
                              <a:schemeClr val="bg2">
                                <a:lumMod val="10000"/>
                                <a:lumOff val="90000"/>
                              </a:schemeClr>
                            </a:solidFill>
                            <a:latin typeface="Cambria Math" panose="02040503050406030204" pitchFamily="18" charset="0"/>
                          </a:rPr>
                          <m:t>W</m:t>
                        </m:r>
                      </m:sub>
                    </m:sSub>
                  </m:oMath>
                </a14:m>
                <a:r>
                  <a:rPr lang="en-US" altLang="zh-CN" sz="1600">
                    <a:solidFill>
                      <a:schemeClr val="bg2">
                        <a:lumMod val="10000"/>
                        <a:lumOff val="90000"/>
                      </a:schemeClr>
                    </a:solidFill>
                    <a:latin typeface="Consolas" panose="020B0609020204030204" pitchFamily="49" charset="0"/>
                    <a:cs typeface="Consolas" panose="020B0609020204030204" pitchFamily="49" charset="0"/>
                  </a:rPr>
                  <a:t>ℓ(W,</a:t>
                </a:r>
                <a14:m>
                  <m:oMath xmlns:m="http://schemas.openxmlformats.org/officeDocument/2006/math">
                    <m:sSup>
                      <m:sSupPr>
                        <m:ctrlPr>
                          <a:rPr lang="en-US" altLang="zh-CN" sz="1600" i="1">
                            <a:solidFill>
                              <a:schemeClr val="bg2">
                                <a:lumMod val="10000"/>
                                <a:lumOff val="90000"/>
                              </a:schemeClr>
                            </a:solidFill>
                            <a:latin typeface="Cambria Math" panose="02040503050406030204" pitchFamily="18" charset="0"/>
                          </a:rPr>
                        </m:ctrlPr>
                      </m:sSupPr>
                      <m:e>
                        <m:r>
                          <m:rPr>
                            <m:sty m:val="p"/>
                          </m:rPr>
                          <a:rPr lang="en-US" altLang="zh-CN" sz="1600" b="0" i="0" smtClean="0">
                            <a:solidFill>
                              <a:schemeClr val="bg2">
                                <a:lumMod val="10000"/>
                                <a:lumOff val="90000"/>
                              </a:schemeClr>
                            </a:solidFill>
                            <a:latin typeface="Cambria Math" panose="02040503050406030204" pitchFamily="18" charset="0"/>
                          </a:rPr>
                          <m:t>X</m:t>
                        </m:r>
                      </m:e>
                      <m:sup>
                        <m:r>
                          <m:rPr>
                            <m:sty m:val="p"/>
                          </m:rPr>
                          <a:rPr lang="en-US" altLang="zh-CN" sz="1600" i="0">
                            <a:solidFill>
                              <a:schemeClr val="bg2">
                                <a:lumMod val="10000"/>
                                <a:lumOff val="90000"/>
                              </a:schemeClr>
                            </a:solidFill>
                            <a:latin typeface="Cambria Math" panose="02040503050406030204" pitchFamily="18" charset="0"/>
                          </a:rPr>
                          <m:t>t</m:t>
                        </m:r>
                      </m:sup>
                    </m:sSup>
                  </m:oMath>
                </a14:m>
                <a:r>
                  <a:rPr lang="en-US" altLang="zh-CN" sz="1600">
                    <a:solidFill>
                      <a:schemeClr val="bg2">
                        <a:lumMod val="10000"/>
                        <a:lumOff val="90000"/>
                      </a:schemeClr>
                    </a:solidFill>
                    <a:latin typeface="Consolas" panose="020B0609020204030204" pitchFamily="49" charset="0"/>
                    <a:cs typeface="Consolas" panose="020B0609020204030204" pitchFamily="49" charset="0"/>
                  </a:rPr>
                  <a:t>,</a:t>
                </a:r>
                <a14:m>
                  <m:oMath xmlns:m="http://schemas.openxmlformats.org/officeDocument/2006/math">
                    <m:sSup>
                      <m:sSupPr>
                        <m:ctrlPr>
                          <a:rPr lang="en-US" altLang="zh-CN" sz="1600" i="1">
                            <a:solidFill>
                              <a:schemeClr val="bg2">
                                <a:lumMod val="10000"/>
                                <a:lumOff val="90000"/>
                              </a:schemeClr>
                            </a:solidFill>
                            <a:latin typeface="Cambria Math" panose="02040503050406030204" pitchFamily="18" charset="0"/>
                          </a:rPr>
                        </m:ctrlPr>
                      </m:sSupPr>
                      <m:e>
                        <m:r>
                          <m:rPr>
                            <m:sty m:val="p"/>
                          </m:rPr>
                          <a:rPr lang="en-US" altLang="zh-CN" sz="1600" i="0">
                            <a:solidFill>
                              <a:schemeClr val="bg2">
                                <a:lumMod val="10000"/>
                                <a:lumOff val="90000"/>
                              </a:schemeClr>
                            </a:solidFill>
                            <a:latin typeface="Cambria Math" panose="02040503050406030204" pitchFamily="18" charset="0"/>
                          </a:rPr>
                          <m:t>y</m:t>
                        </m:r>
                      </m:e>
                      <m:sup>
                        <m:r>
                          <m:rPr>
                            <m:sty m:val="p"/>
                          </m:rPr>
                          <a:rPr lang="en-US" altLang="zh-CN" sz="1600" i="0">
                            <a:solidFill>
                              <a:schemeClr val="bg2">
                                <a:lumMod val="10000"/>
                                <a:lumOff val="90000"/>
                              </a:schemeClr>
                            </a:solidFill>
                            <a:latin typeface="Cambria Math" panose="02040503050406030204" pitchFamily="18" charset="0"/>
                          </a:rPr>
                          <m:t>t</m:t>
                        </m:r>
                      </m:sup>
                    </m:sSup>
                  </m:oMath>
                </a14:m>
                <a:r>
                  <a:rPr lang="en-US" altLang="zh-CN" sz="1600">
                    <a:solidFill>
                      <a:schemeClr val="bg2">
                        <a:lumMod val="10000"/>
                        <a:lumOff val="90000"/>
                      </a:schemeClr>
                    </a:solidFill>
                    <a:latin typeface="Consolas" panose="020B0609020204030204" pitchFamily="49" charset="0"/>
                    <a:cs typeface="Consolas" panose="020B0609020204030204" pitchFamily="49" charset="0"/>
                  </a:rPr>
                  <a:t>)      </a:t>
                </a:r>
                <a:r>
                  <a:rPr lang="en-US" altLang="zh-CN" sz="1600" i="1">
                    <a:solidFill>
                      <a:srgbClr val="00B0F0"/>
                    </a:solidFill>
                    <a:latin typeface="Consolas" panose="020B0609020204030204" pitchFamily="49" charset="0"/>
                    <a:cs typeface="Consolas" panose="020B0609020204030204" pitchFamily="49" charset="0"/>
                  </a:rPr>
                  <a:t># gradient of loss function</a:t>
                </a: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    for </a:t>
                </a:r>
                <a:r>
                  <a:rPr lang="en-US" altLang="zh-CN" sz="1600" err="1">
                    <a:solidFill>
                      <a:schemeClr val="bg2">
                        <a:lumMod val="10000"/>
                        <a:lumOff val="90000"/>
                      </a:schemeClr>
                    </a:solidFill>
                    <a:latin typeface="Consolas" panose="020B0609020204030204" pitchFamily="49" charset="0"/>
                    <a:cs typeface="Consolas" panose="020B0609020204030204" pitchFamily="49" charset="0"/>
                  </a:rPr>
                  <a:t>i</a:t>
                </a:r>
                <a:r>
                  <a:rPr lang="en-US" altLang="zh-CN" sz="1600">
                    <a:solidFill>
                      <a:schemeClr val="bg2">
                        <a:lumMod val="10000"/>
                        <a:lumOff val="90000"/>
                      </a:schemeClr>
                    </a:solidFill>
                    <a:latin typeface="Consolas" panose="020B0609020204030204" pitchFamily="49" charset="0"/>
                    <a:cs typeface="Consolas" panose="020B0609020204030204" pitchFamily="49" charset="0"/>
                  </a:rPr>
                  <a:t> = 1,2,…,N do    </a:t>
                </a:r>
                <a:r>
                  <a:rPr lang="en-US" altLang="zh-CN" sz="1600" i="1">
                    <a:solidFill>
                      <a:srgbClr val="00B0F0"/>
                    </a:solidFill>
                    <a:latin typeface="Consolas" panose="020B0609020204030204" pitchFamily="49" charset="0"/>
                    <a:cs typeface="Consolas" panose="020B0609020204030204" pitchFamily="49" charset="0"/>
                  </a:rPr>
                  <a:t># for each coordinate</a:t>
                </a:r>
              </a:p>
              <a:p>
                <a:r>
                  <a:rPr lang="en-US" altLang="zh-CN" sz="1600" i="1">
                    <a:solidFill>
                      <a:schemeClr val="bg2">
                        <a:lumMod val="10000"/>
                        <a:lumOff val="90000"/>
                      </a:schemeClr>
                    </a:solidFill>
                    <a:latin typeface="Consolas" panose="020B0609020204030204" pitchFamily="49" charset="0"/>
                    <a:cs typeface="Consolas" panose="020B0609020204030204" pitchFamily="49" charset="0"/>
                  </a:rPr>
                  <a:t>    </a:t>
                </a:r>
              </a:p>
              <a:p>
                <a:endParaRPr lang="en-US" altLang="zh-CN" sz="1600" i="1">
                  <a:solidFill>
                    <a:schemeClr val="bg2">
                      <a:lumMod val="10000"/>
                      <a:lumOff val="90000"/>
                    </a:schemeClr>
                  </a:solidFill>
                  <a:latin typeface="Consolas" panose="020B0609020204030204" pitchFamily="49" charset="0"/>
                  <a:cs typeface="Consolas" panose="020B0609020204030204" pitchFamily="49" charset="0"/>
                </a:endParaRPr>
              </a:p>
              <a:p>
                <a:endParaRPr lang="en-US" altLang="zh-CN" sz="1600" i="1">
                  <a:solidFill>
                    <a:schemeClr val="bg2">
                      <a:lumMod val="10000"/>
                      <a:lumOff val="90000"/>
                    </a:schemeClr>
                  </a:solidFill>
                  <a:latin typeface="Consolas" panose="020B0609020204030204" pitchFamily="49" charset="0"/>
                  <a:cs typeface="Consolas" panose="020B0609020204030204" pitchFamily="49" charset="0"/>
                </a:endParaRP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    </a:t>
                </a: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    end</a:t>
                </a: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    predict </a:t>
                </a:r>
                <a14:m>
                  <m:oMath xmlns:m="http://schemas.openxmlformats.org/officeDocument/2006/math">
                    <m:sSub>
                      <m:sSubPr>
                        <m:ctrlPr>
                          <a:rPr lang="en-US" altLang="zh-CN" sz="1600" i="1">
                            <a:solidFill>
                              <a:schemeClr val="bg2">
                                <a:lumMod val="10000"/>
                                <a:lumOff val="90000"/>
                              </a:schemeClr>
                            </a:solidFill>
                            <a:latin typeface="Cambria Math" panose="02040503050406030204" pitchFamily="18" charset="0"/>
                          </a:rPr>
                        </m:ctrlPr>
                      </m:sSubPr>
                      <m:e>
                        <m:r>
                          <a:rPr lang="en-US" altLang="zh-CN" sz="1600" b="0" i="1" smtClean="0">
                            <a:solidFill>
                              <a:schemeClr val="bg2">
                                <a:lumMod val="10000"/>
                                <a:lumOff val="90000"/>
                              </a:schemeClr>
                            </a:solidFill>
                            <a:latin typeface="Cambria Math" panose="02040503050406030204" pitchFamily="18" charset="0"/>
                          </a:rPr>
                          <m:t>𝑝</m:t>
                        </m:r>
                      </m:e>
                      <m:sub>
                        <m:r>
                          <m:rPr>
                            <m:sty m:val="p"/>
                          </m:rPr>
                          <a:rPr lang="en-US" altLang="zh-CN" sz="1600" b="0" i="0" smtClean="0">
                            <a:solidFill>
                              <a:schemeClr val="bg2">
                                <a:lumMod val="10000"/>
                                <a:lumOff val="90000"/>
                              </a:schemeClr>
                            </a:solidFill>
                            <a:latin typeface="Cambria Math" panose="02040503050406030204" pitchFamily="18" charset="0"/>
                            <a:cs typeface="Consolas" panose="020B0609020204030204" pitchFamily="49" charset="0"/>
                          </a:rPr>
                          <m:t>t</m:t>
                        </m:r>
                      </m:sub>
                    </m:sSub>
                  </m:oMath>
                </a14:m>
                <a:r>
                  <a:rPr lang="en-US" altLang="zh-CN" sz="1600">
                    <a:solidFill>
                      <a:schemeClr val="bg2">
                        <a:lumMod val="10000"/>
                        <a:lumOff val="90000"/>
                      </a:schemeClr>
                    </a:solidFill>
                    <a:latin typeface="Consolas" panose="020B0609020204030204" pitchFamily="49" charset="0"/>
                    <a:cs typeface="Consolas" panose="020B0609020204030204" pitchFamily="49" charset="0"/>
                  </a:rPr>
                  <a:t>=</a:t>
                </a:r>
                <a:r>
                  <a:rPr lang="zh-CN" altLang="en-US" sz="1600">
                    <a:solidFill>
                      <a:schemeClr val="bg2">
                        <a:lumMod val="10000"/>
                        <a:lumOff val="90000"/>
                      </a:schemeClr>
                    </a:solidFill>
                    <a:latin typeface="Consolas" panose="020B0609020204030204" pitchFamily="49" charset="0"/>
                    <a:cs typeface="Consolas" panose="020B0609020204030204" pitchFamily="49" charset="0"/>
                  </a:rPr>
                  <a:t>𝝈</a:t>
                </a:r>
                <a:r>
                  <a:rPr lang="en-US" altLang="zh-CN" sz="1600">
                    <a:solidFill>
                      <a:schemeClr val="bg2">
                        <a:lumMod val="10000"/>
                        <a:lumOff val="90000"/>
                      </a:schemeClr>
                    </a:solidFill>
                    <a:latin typeface="Consolas" panose="020B0609020204030204" pitchFamily="49" charset="0"/>
                    <a:cs typeface="Consolas" panose="020B0609020204030204" pitchFamily="49" charset="0"/>
                  </a:rPr>
                  <a:t>(</a:t>
                </a:r>
                <a14:m>
                  <m:oMath xmlns:m="http://schemas.openxmlformats.org/officeDocument/2006/math">
                    <m:sSub>
                      <m:sSubPr>
                        <m:ctrlPr>
                          <a:rPr lang="en-US" altLang="zh-CN" sz="1600" i="1">
                            <a:solidFill>
                              <a:schemeClr val="bg2">
                                <a:lumMod val="10000"/>
                                <a:lumOff val="90000"/>
                              </a:schemeClr>
                            </a:solidFill>
                            <a:latin typeface="Cambria Math" panose="02040503050406030204" pitchFamily="18" charset="0"/>
                          </a:rPr>
                        </m:ctrlPr>
                      </m:sSubPr>
                      <m:e>
                        <m:r>
                          <a:rPr lang="en-US" altLang="zh-CN" sz="1600" b="1" i="0" smtClean="0">
                            <a:solidFill>
                              <a:schemeClr val="bg2">
                                <a:lumMod val="10000"/>
                                <a:lumOff val="90000"/>
                              </a:schemeClr>
                            </a:solidFill>
                            <a:latin typeface="Cambria Math" panose="02040503050406030204" pitchFamily="18" charset="0"/>
                          </a:rPr>
                          <m:t>𝐗</m:t>
                        </m:r>
                      </m:e>
                      <m:sub>
                        <m:r>
                          <m:rPr>
                            <m:sty m:val="p"/>
                          </m:rPr>
                          <a:rPr lang="en-US" altLang="zh-CN" sz="1600">
                            <a:solidFill>
                              <a:schemeClr val="bg2">
                                <a:lumMod val="10000"/>
                                <a:lumOff val="90000"/>
                              </a:schemeClr>
                            </a:solidFill>
                            <a:latin typeface="Cambria Math" panose="02040503050406030204" pitchFamily="18" charset="0"/>
                            <a:cs typeface="Consolas" panose="020B0609020204030204" pitchFamily="49" charset="0"/>
                          </a:rPr>
                          <m:t>t</m:t>
                        </m:r>
                      </m:sub>
                    </m:sSub>
                  </m:oMath>
                </a14:m>
                <a:r>
                  <a:rPr lang="en-US" altLang="zh-CN" sz="1600">
                    <a:solidFill>
                      <a:schemeClr val="bg2">
                        <a:lumMod val="10000"/>
                        <a:lumOff val="90000"/>
                      </a:schemeClr>
                    </a:solidFill>
                    <a:latin typeface="Consolas" panose="020B0609020204030204" pitchFamily="49" charset="0"/>
                    <a:cs typeface="Consolas" panose="020B0609020204030204" pitchFamily="49" charset="0"/>
                  </a:rPr>
                  <a:t>·</a:t>
                </a:r>
                <a:r>
                  <a:rPr lang="en-US" altLang="zh-CN" sz="1600" b="1">
                    <a:solidFill>
                      <a:schemeClr val="bg2">
                        <a:lumMod val="10000"/>
                        <a:lumOff val="90000"/>
                      </a:schemeClr>
                    </a:solidFill>
                    <a:latin typeface="Consolas" panose="020B0609020204030204" pitchFamily="49" charset="0"/>
                    <a:cs typeface="Consolas" panose="020B0609020204030204" pitchFamily="49" charset="0"/>
                  </a:rPr>
                  <a:t>W</a:t>
                </a:r>
                <a:r>
                  <a:rPr lang="en-US" altLang="zh-CN" sz="1600">
                    <a:solidFill>
                      <a:schemeClr val="bg2">
                        <a:lumMod val="10000"/>
                        <a:lumOff val="90000"/>
                      </a:schemeClr>
                    </a:solidFill>
                    <a:latin typeface="Consolas" panose="020B0609020204030204" pitchFamily="49" charset="0"/>
                    <a:cs typeface="Consolas" panose="020B0609020204030204" pitchFamily="49" charset="0"/>
                  </a:rPr>
                  <a:t>) using the </a:t>
                </a:r>
                <a14:m>
                  <m:oMath xmlns:m="http://schemas.openxmlformats.org/officeDocument/2006/math">
                    <m:sSubSup>
                      <m:sSubSupPr>
                        <m:ctrlPr>
                          <a:rPr lang="en-US" altLang="zh-CN" sz="1600" i="1">
                            <a:solidFill>
                              <a:schemeClr val="tx1"/>
                            </a:solidFill>
                            <a:latin typeface="Cambria Math" panose="02040503050406030204" pitchFamily="18" charset="0"/>
                          </a:rPr>
                        </m:ctrlPr>
                      </m:sSubSupPr>
                      <m:e>
                        <m:r>
                          <a:rPr lang="en-US" altLang="zh-CN" sz="1600" i="1">
                            <a:solidFill>
                              <a:schemeClr val="tx1"/>
                            </a:solidFill>
                            <a:latin typeface="Cambria Math" panose="02040503050406030204" pitchFamily="18" charset="0"/>
                          </a:rPr>
                          <m:t>𝑤</m:t>
                        </m:r>
                      </m:e>
                      <m:sub>
                        <m:r>
                          <a:rPr lang="en-US" altLang="zh-CN" sz="1600" i="1">
                            <a:solidFill>
                              <a:schemeClr val="tx1"/>
                            </a:solidFill>
                            <a:latin typeface="Cambria Math" panose="02040503050406030204" pitchFamily="18" charset="0"/>
                          </a:rPr>
                          <m:t>𝑖</m:t>
                        </m:r>
                      </m:sub>
                      <m:sup>
                        <m:r>
                          <a:rPr lang="en-US" altLang="zh-CN" sz="1600" i="1">
                            <a:solidFill>
                              <a:schemeClr val="tx1"/>
                            </a:solidFill>
                            <a:latin typeface="Cambria Math" panose="02040503050406030204" pitchFamily="18" charset="0"/>
                          </a:rPr>
                          <m:t>(</m:t>
                        </m:r>
                        <m:r>
                          <a:rPr lang="en-US" altLang="zh-CN" sz="1600" i="1">
                            <a:solidFill>
                              <a:schemeClr val="tx1"/>
                            </a:solidFill>
                            <a:latin typeface="Cambria Math" panose="02040503050406030204" pitchFamily="18" charset="0"/>
                          </a:rPr>
                          <m:t>𝑡</m:t>
                        </m:r>
                        <m:r>
                          <a:rPr lang="en-US" altLang="zh-CN" sz="1600" i="1">
                            <a:solidFill>
                              <a:schemeClr val="tx1"/>
                            </a:solidFill>
                            <a:latin typeface="Cambria Math" panose="02040503050406030204" pitchFamily="18" charset="0"/>
                          </a:rPr>
                          <m:t>)</m:t>
                        </m:r>
                      </m:sup>
                    </m:sSubSup>
                  </m:oMath>
                </a14:m>
                <a:r>
                  <a:rPr lang="en-US" altLang="zh-CN" sz="1600">
                    <a:solidFill>
                      <a:schemeClr val="bg2">
                        <a:lumMod val="10000"/>
                        <a:lumOff val="90000"/>
                      </a:schemeClr>
                    </a:solidFill>
                    <a:latin typeface="Consolas" panose="020B0609020204030204" pitchFamily="49" charset="0"/>
                    <a:cs typeface="Consolas" panose="020B0609020204030204" pitchFamily="49" charset="0"/>
                  </a:rPr>
                  <a:t> computed above</a:t>
                </a: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    Observe label </a:t>
                </a:r>
                <a14:m>
                  <m:oMath xmlns:m="http://schemas.openxmlformats.org/officeDocument/2006/math">
                    <m:sSub>
                      <m:sSubPr>
                        <m:ctrlPr>
                          <a:rPr lang="en-US" altLang="zh-CN" sz="1600" i="1">
                            <a:solidFill>
                              <a:schemeClr val="bg2">
                                <a:lumMod val="10000"/>
                                <a:lumOff val="90000"/>
                              </a:schemeClr>
                            </a:solidFill>
                            <a:latin typeface="Cambria Math" panose="02040503050406030204" pitchFamily="18" charset="0"/>
                          </a:rPr>
                        </m:ctrlPr>
                      </m:sSubPr>
                      <m:e>
                        <m:r>
                          <a:rPr lang="en-US" altLang="zh-CN" sz="1600" b="1" i="1" smtClean="0">
                            <a:solidFill>
                              <a:schemeClr val="bg2">
                                <a:lumMod val="10000"/>
                                <a:lumOff val="90000"/>
                              </a:schemeClr>
                            </a:solidFill>
                            <a:latin typeface="Cambria Math" panose="02040503050406030204" pitchFamily="18" charset="0"/>
                          </a:rPr>
                          <m:t>𝒚</m:t>
                        </m:r>
                      </m:e>
                      <m:sub>
                        <m:r>
                          <m:rPr>
                            <m:sty m:val="p"/>
                          </m:rPr>
                          <a:rPr lang="en-US" altLang="zh-CN" sz="1600">
                            <a:solidFill>
                              <a:schemeClr val="bg2">
                                <a:lumMod val="10000"/>
                                <a:lumOff val="90000"/>
                              </a:schemeClr>
                            </a:solidFill>
                            <a:latin typeface="Cambria Math" panose="02040503050406030204" pitchFamily="18" charset="0"/>
                            <a:cs typeface="Consolas" panose="020B0609020204030204" pitchFamily="49" charset="0"/>
                          </a:rPr>
                          <m:t>t</m:t>
                        </m:r>
                      </m:sub>
                    </m:sSub>
                    <m:r>
                      <a:rPr lang="zh-CN" altLang="en-US" sz="1600" b="0" i="1" smtClean="0">
                        <a:solidFill>
                          <a:schemeClr val="bg2">
                            <a:lumMod val="10000"/>
                            <a:lumOff val="90000"/>
                          </a:schemeClr>
                        </a:solidFill>
                        <a:latin typeface="Cambria Math" panose="02040503050406030204" pitchFamily="18" charset="0"/>
                        <a:cs typeface="Consolas" panose="020B0609020204030204" pitchFamily="49" charset="0"/>
                      </a:rPr>
                      <m:t>∈</m:t>
                    </m:r>
                  </m:oMath>
                </a14:m>
                <a:r>
                  <a:rPr lang="en-US" altLang="zh-CN" sz="1600">
                    <a:solidFill>
                      <a:schemeClr val="bg2">
                        <a:lumMod val="10000"/>
                        <a:lumOff val="90000"/>
                      </a:schemeClr>
                    </a:solidFill>
                    <a:latin typeface="Consolas" panose="020B0609020204030204" pitchFamily="49" charset="0"/>
                    <a:cs typeface="Consolas" panose="020B0609020204030204" pitchFamily="49" charset="0"/>
                  </a:rPr>
                  <a:t>{0,1}</a:t>
                </a: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    for </a:t>
                </a:r>
                <a:r>
                  <a:rPr lang="en-US" altLang="zh-CN" sz="1600" err="1">
                    <a:solidFill>
                      <a:schemeClr val="bg2">
                        <a:lumMod val="10000"/>
                        <a:lumOff val="90000"/>
                      </a:schemeClr>
                    </a:solidFill>
                    <a:latin typeface="Consolas" panose="020B0609020204030204" pitchFamily="49" charset="0"/>
                    <a:cs typeface="Consolas" panose="020B0609020204030204" pitchFamily="49" charset="0"/>
                  </a:rPr>
                  <a:t>i</a:t>
                </a:r>
                <a:r>
                  <a:rPr lang="en-US" altLang="zh-CN" sz="1600">
                    <a:solidFill>
                      <a:schemeClr val="bg2">
                        <a:lumMod val="10000"/>
                        <a:lumOff val="90000"/>
                      </a:schemeClr>
                    </a:solidFill>
                    <a:latin typeface="Consolas" panose="020B0609020204030204" pitchFamily="49" charset="0"/>
                    <a:cs typeface="Consolas" panose="020B0609020204030204" pitchFamily="49" charset="0"/>
                  </a:rPr>
                  <a:t> = 1,2,…,N do         </a:t>
                </a:r>
                <a:r>
                  <a:rPr lang="en-US" altLang="zh-CN" sz="1600" i="1">
                    <a:solidFill>
                      <a:srgbClr val="00B0F0"/>
                    </a:solidFill>
                    <a:latin typeface="Consolas" panose="020B0609020204030204" pitchFamily="49" charset="0"/>
                    <a:cs typeface="Consolas" panose="020B0609020204030204" pitchFamily="49" charset="0"/>
                  </a:rPr>
                  <a:t># for each coordinate</a:t>
                </a: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        </a:t>
                </a:r>
                <a14:m>
                  <m:oMath xmlns:m="http://schemas.openxmlformats.org/officeDocument/2006/math">
                    <m:sSub>
                      <m:sSubPr>
                        <m:ctrlPr>
                          <a:rPr lang="en-US" altLang="zh-CN" sz="1600" i="1">
                            <a:solidFill>
                              <a:schemeClr val="bg2">
                                <a:lumMod val="10000"/>
                                <a:lumOff val="90000"/>
                              </a:schemeClr>
                            </a:solidFill>
                            <a:latin typeface="Cambria Math" panose="02040503050406030204" pitchFamily="18" charset="0"/>
                          </a:rPr>
                        </m:ctrlPr>
                      </m:sSubPr>
                      <m:e>
                        <m:r>
                          <a:rPr lang="en-US" altLang="zh-CN" sz="1600" b="0" i="1" smtClean="0">
                            <a:solidFill>
                              <a:schemeClr val="bg2">
                                <a:lumMod val="10000"/>
                                <a:lumOff val="90000"/>
                              </a:schemeClr>
                            </a:solidFill>
                            <a:latin typeface="Cambria Math" panose="02040503050406030204" pitchFamily="18" charset="0"/>
                          </a:rPr>
                          <m:t>𝑔</m:t>
                        </m:r>
                      </m:e>
                      <m:sub>
                        <m:r>
                          <m:rPr>
                            <m:sty m:val="p"/>
                          </m:rPr>
                          <a:rPr lang="en-US" altLang="zh-CN" sz="1600" b="0" i="0" smtClean="0">
                            <a:solidFill>
                              <a:schemeClr val="bg2">
                                <a:lumMod val="10000"/>
                                <a:lumOff val="90000"/>
                              </a:schemeClr>
                            </a:solidFill>
                            <a:latin typeface="Cambria Math" panose="02040503050406030204" pitchFamily="18" charset="0"/>
                          </a:rPr>
                          <m:t>i</m:t>
                        </m:r>
                      </m:sub>
                    </m:sSub>
                    <m:r>
                      <a:rPr lang="en-US" altLang="zh-CN" sz="1600" b="0" i="1" smtClean="0">
                        <a:solidFill>
                          <a:schemeClr val="bg2">
                            <a:lumMod val="10000"/>
                            <a:lumOff val="90000"/>
                          </a:schemeClr>
                        </a:solidFill>
                        <a:latin typeface="Cambria Math" panose="02040503050406030204" pitchFamily="18" charset="0"/>
                        <a:cs typeface="Consolas" panose="020B0609020204030204" pitchFamily="49" charset="0"/>
                      </a:rPr>
                      <m:t>=(</m:t>
                    </m:r>
                    <m:sSub>
                      <m:sSubPr>
                        <m:ctrlPr>
                          <a:rPr lang="en-US" altLang="zh-CN" sz="1600" i="1">
                            <a:solidFill>
                              <a:schemeClr val="bg2">
                                <a:lumMod val="10000"/>
                                <a:lumOff val="90000"/>
                              </a:schemeClr>
                            </a:solidFill>
                            <a:latin typeface="Cambria Math" panose="02040503050406030204" pitchFamily="18" charset="0"/>
                          </a:rPr>
                        </m:ctrlPr>
                      </m:sSubPr>
                      <m:e>
                        <m:r>
                          <a:rPr lang="en-US" altLang="zh-CN" sz="1600" i="1">
                            <a:solidFill>
                              <a:schemeClr val="bg2">
                                <a:lumMod val="10000"/>
                                <a:lumOff val="90000"/>
                              </a:schemeClr>
                            </a:solidFill>
                            <a:latin typeface="Cambria Math" panose="02040503050406030204" pitchFamily="18" charset="0"/>
                          </a:rPr>
                          <m:t>𝑝</m:t>
                        </m:r>
                      </m:e>
                      <m:sub>
                        <m:r>
                          <m:rPr>
                            <m:sty m:val="p"/>
                          </m:rPr>
                          <a:rPr lang="en-US" altLang="zh-CN" sz="1600">
                            <a:solidFill>
                              <a:schemeClr val="bg2">
                                <a:lumMod val="10000"/>
                                <a:lumOff val="90000"/>
                              </a:schemeClr>
                            </a:solidFill>
                            <a:latin typeface="Cambria Math" panose="02040503050406030204" pitchFamily="18" charset="0"/>
                            <a:cs typeface="Consolas" panose="020B0609020204030204" pitchFamily="49" charset="0"/>
                          </a:rPr>
                          <m:t>t</m:t>
                        </m:r>
                      </m:sub>
                    </m:sSub>
                    <m:r>
                      <a:rPr lang="en-US" altLang="zh-CN" sz="1600" b="0" i="1" smtClean="0">
                        <a:solidFill>
                          <a:schemeClr val="bg2">
                            <a:lumMod val="10000"/>
                            <a:lumOff val="90000"/>
                          </a:schemeClr>
                        </a:solidFill>
                        <a:latin typeface="Cambria Math" panose="02040503050406030204" pitchFamily="18" charset="0"/>
                        <a:cs typeface="Consolas" panose="020B0609020204030204" pitchFamily="49" charset="0"/>
                      </a:rPr>
                      <m:t>−</m:t>
                    </m:r>
                    <m:sSub>
                      <m:sSubPr>
                        <m:ctrlPr>
                          <a:rPr lang="en-US" altLang="zh-CN" sz="1600" i="1">
                            <a:solidFill>
                              <a:schemeClr val="bg2">
                                <a:lumMod val="10000"/>
                                <a:lumOff val="90000"/>
                              </a:schemeClr>
                            </a:solidFill>
                            <a:latin typeface="Cambria Math" panose="02040503050406030204" pitchFamily="18" charset="0"/>
                          </a:rPr>
                        </m:ctrlPr>
                      </m:sSubPr>
                      <m:e>
                        <m:r>
                          <a:rPr lang="en-US" altLang="zh-CN" sz="1600" b="1" i="1">
                            <a:solidFill>
                              <a:schemeClr val="bg2">
                                <a:lumMod val="10000"/>
                                <a:lumOff val="90000"/>
                              </a:schemeClr>
                            </a:solidFill>
                            <a:latin typeface="Cambria Math" panose="02040503050406030204" pitchFamily="18" charset="0"/>
                          </a:rPr>
                          <m:t>𝒚</m:t>
                        </m:r>
                      </m:e>
                      <m:sub>
                        <m:r>
                          <m:rPr>
                            <m:sty m:val="p"/>
                          </m:rPr>
                          <a:rPr lang="en-US" altLang="zh-CN" sz="1600">
                            <a:solidFill>
                              <a:schemeClr val="bg2">
                                <a:lumMod val="10000"/>
                                <a:lumOff val="90000"/>
                              </a:schemeClr>
                            </a:solidFill>
                            <a:latin typeface="Cambria Math" panose="02040503050406030204" pitchFamily="18" charset="0"/>
                            <a:cs typeface="Consolas" panose="020B0609020204030204" pitchFamily="49" charset="0"/>
                          </a:rPr>
                          <m:t>t</m:t>
                        </m:r>
                      </m:sub>
                    </m:sSub>
                    <m:r>
                      <a:rPr lang="en-US" altLang="zh-CN" sz="1600" b="0" i="1" smtClean="0">
                        <a:solidFill>
                          <a:schemeClr val="bg2">
                            <a:lumMod val="10000"/>
                            <a:lumOff val="90000"/>
                          </a:schemeClr>
                        </a:solidFill>
                        <a:latin typeface="Cambria Math" panose="02040503050406030204" pitchFamily="18" charset="0"/>
                        <a:cs typeface="Consolas" panose="020B0609020204030204" pitchFamily="49" charset="0"/>
                      </a:rPr>
                      <m:t>)</m:t>
                    </m:r>
                    <m:sSub>
                      <m:sSubPr>
                        <m:ctrlPr>
                          <a:rPr lang="en-US" altLang="zh-CN" sz="1600" i="1">
                            <a:solidFill>
                              <a:schemeClr val="bg2">
                                <a:lumMod val="10000"/>
                                <a:lumOff val="90000"/>
                              </a:schemeClr>
                            </a:solidFill>
                            <a:latin typeface="Cambria Math" panose="02040503050406030204" pitchFamily="18" charset="0"/>
                          </a:rPr>
                        </m:ctrlPr>
                      </m:sSubPr>
                      <m:e>
                        <m:r>
                          <a:rPr lang="en-US" altLang="zh-CN" sz="1600" b="1" i="1" smtClean="0">
                            <a:solidFill>
                              <a:schemeClr val="bg2">
                                <a:lumMod val="10000"/>
                                <a:lumOff val="90000"/>
                              </a:schemeClr>
                            </a:solidFill>
                            <a:latin typeface="Cambria Math" panose="02040503050406030204" pitchFamily="18" charset="0"/>
                          </a:rPr>
                          <m:t>𝒙</m:t>
                        </m:r>
                      </m:e>
                      <m:sub>
                        <m:r>
                          <m:rPr>
                            <m:sty m:val="p"/>
                          </m:rPr>
                          <a:rPr lang="en-US" altLang="zh-CN" sz="1600" b="0" i="0" smtClean="0">
                            <a:solidFill>
                              <a:schemeClr val="bg2">
                                <a:lumMod val="10000"/>
                                <a:lumOff val="90000"/>
                              </a:schemeClr>
                            </a:solidFill>
                            <a:latin typeface="Cambria Math" panose="02040503050406030204" pitchFamily="18" charset="0"/>
                          </a:rPr>
                          <m:t>i</m:t>
                        </m:r>
                      </m:sub>
                    </m:sSub>
                  </m:oMath>
                </a14:m>
                <a:r>
                  <a:rPr lang="en-US" altLang="zh-CN" sz="1600">
                    <a:solidFill>
                      <a:schemeClr val="bg2">
                        <a:lumMod val="10000"/>
                        <a:lumOff val="90000"/>
                      </a:schemeClr>
                    </a:solidFill>
                    <a:latin typeface="Consolas" panose="020B0609020204030204" pitchFamily="49" charset="0"/>
                    <a:cs typeface="Consolas" panose="020B0609020204030204" pitchFamily="49" charset="0"/>
                  </a:rPr>
                  <a:t>          </a:t>
                </a:r>
                <a:r>
                  <a:rPr lang="en-US" altLang="zh-CN" sz="1600" i="1">
                    <a:solidFill>
                      <a:srgbClr val="00B0F0"/>
                    </a:solidFill>
                    <a:latin typeface="Consolas" panose="020B0609020204030204" pitchFamily="49" charset="0"/>
                    <a:cs typeface="Consolas" panose="020B0609020204030204" pitchFamily="49" charset="0"/>
                  </a:rPr>
                  <a:t>#</a:t>
                </a:r>
                <a:r>
                  <a:rPr lang="en-US" altLang="zh-CN" sz="1400" i="1">
                    <a:solidFill>
                      <a:srgbClr val="00B0F0"/>
                    </a:solidFill>
                    <a:latin typeface="微软雅黑" panose="020B0503020204020204" pitchFamily="34" charset="-122"/>
                    <a:ea typeface="微软雅黑" panose="020B0503020204020204" pitchFamily="34" charset="-122"/>
                    <a:cs typeface="Consolas" panose="020B0609020204030204" pitchFamily="49" charset="0"/>
                  </a:rPr>
                  <a:t> LR</a:t>
                </a:r>
                <a:r>
                  <a:rPr lang="zh-CN" altLang="en-US" sz="1400" i="1">
                    <a:solidFill>
                      <a:srgbClr val="00B0F0"/>
                    </a:solidFill>
                    <a:latin typeface="微软雅黑" panose="020B0503020204020204" pitchFamily="34" charset="-122"/>
                    <a:ea typeface="微软雅黑" panose="020B0503020204020204" pitchFamily="34" charset="-122"/>
                    <a:cs typeface="Consolas" panose="020B0609020204030204" pitchFamily="49" charset="0"/>
                  </a:rPr>
                  <a:t>的交叉熵</a:t>
                </a:r>
                <a:r>
                  <a:rPr lang="en-US" altLang="zh-CN" sz="1400" i="1">
                    <a:solidFill>
                      <a:srgbClr val="00B0F0"/>
                    </a:solidFill>
                    <a:latin typeface="微软雅黑" panose="020B0503020204020204" pitchFamily="34" charset="-122"/>
                    <a:ea typeface="微软雅黑" panose="020B0503020204020204" pitchFamily="34" charset="-122"/>
                    <a:cs typeface="Consolas" panose="020B0609020204030204" pitchFamily="49" charset="0"/>
                  </a:rPr>
                  <a:t>loss function</a:t>
                </a:r>
                <a:r>
                  <a:rPr lang="zh-CN" altLang="en-US" sz="1400" i="1">
                    <a:solidFill>
                      <a:srgbClr val="00B0F0"/>
                    </a:solidFill>
                    <a:latin typeface="微软雅黑" panose="020B0503020204020204" pitchFamily="34" charset="-122"/>
                    <a:ea typeface="微软雅黑" panose="020B0503020204020204" pitchFamily="34" charset="-122"/>
                    <a:cs typeface="Consolas" panose="020B0609020204030204" pitchFamily="49" charset="0"/>
                  </a:rPr>
                  <a:t>的梯度</a:t>
                </a:r>
                <a:endParaRPr lang="en-US" altLang="zh-CN" sz="1400" i="1">
                  <a:solidFill>
                    <a:srgbClr val="00B0F0"/>
                  </a:solidFill>
                  <a:latin typeface="微软雅黑" panose="020B0503020204020204" pitchFamily="34" charset="-122"/>
                  <a:ea typeface="微软雅黑" panose="020B0503020204020204" pitchFamily="34" charset="-122"/>
                  <a:cs typeface="Consolas" panose="020B0609020204030204" pitchFamily="49" charset="0"/>
                </a:endParaRP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        </a:t>
                </a:r>
                <a14:m>
                  <m:oMath xmlns:m="http://schemas.openxmlformats.org/officeDocument/2006/math">
                    <m:sSub>
                      <m:sSubPr>
                        <m:ctrlPr>
                          <a:rPr lang="en-US" altLang="zh-CN" sz="1600" i="1" smtClean="0">
                            <a:solidFill>
                              <a:srgbClr val="FFFF00"/>
                            </a:solidFill>
                            <a:latin typeface="Cambria Math" panose="02040503050406030204" pitchFamily="18" charset="0"/>
                          </a:rPr>
                        </m:ctrlPr>
                      </m:sSubPr>
                      <m:e>
                        <m:r>
                          <a:rPr lang="zh-CN" altLang="en-US" sz="1600" i="1">
                            <a:solidFill>
                              <a:srgbClr val="FFFF00"/>
                            </a:solidFill>
                            <a:latin typeface="Cambria Math" panose="02040503050406030204" pitchFamily="18" charset="0"/>
                          </a:rPr>
                          <m:t>𝜎</m:t>
                        </m:r>
                      </m:e>
                      <m:sub>
                        <m:r>
                          <m:rPr>
                            <m:sty m:val="p"/>
                          </m:rPr>
                          <a:rPr lang="en-US" altLang="zh-CN" sz="1600">
                            <a:solidFill>
                              <a:srgbClr val="FFFF00"/>
                            </a:solidFill>
                            <a:latin typeface="Cambria Math" panose="02040503050406030204" pitchFamily="18" charset="0"/>
                          </a:rPr>
                          <m:t>i</m:t>
                        </m:r>
                      </m:sub>
                    </m:sSub>
                    <m:r>
                      <a:rPr lang="en-US" altLang="zh-CN" sz="1600" i="1">
                        <a:solidFill>
                          <a:srgbClr val="FFFF00"/>
                        </a:solidFill>
                        <a:latin typeface="Cambria Math" panose="02040503050406030204" pitchFamily="18" charset="0"/>
                        <a:cs typeface="Consolas" panose="020B0609020204030204" pitchFamily="49" charset="0"/>
                      </a:rPr>
                      <m:t>=</m:t>
                    </m:r>
                    <m:f>
                      <m:fPr>
                        <m:ctrlPr>
                          <a:rPr lang="en-US" altLang="zh-CN" sz="1600" i="1">
                            <a:solidFill>
                              <a:srgbClr val="FFFF00"/>
                            </a:solidFill>
                            <a:latin typeface="Cambria Math" panose="02040503050406030204" pitchFamily="18" charset="0"/>
                          </a:rPr>
                        </m:ctrlPr>
                      </m:fPr>
                      <m:num>
                        <m:r>
                          <a:rPr lang="en-US" altLang="zh-CN" sz="1600">
                            <a:solidFill>
                              <a:srgbClr val="FFFF00"/>
                            </a:solidFill>
                            <a:latin typeface="Cambria Math" panose="02040503050406030204" pitchFamily="18" charset="0"/>
                          </a:rPr>
                          <m:t>𝟏</m:t>
                        </m:r>
                      </m:num>
                      <m:den>
                        <m:r>
                          <a:rPr lang="en-US" altLang="zh-CN" sz="1600" b="0" i="1" smtClean="0">
                            <a:solidFill>
                              <a:srgbClr val="FFFF00"/>
                            </a:solidFill>
                            <a:latin typeface="Cambria Math" panose="02040503050406030204" pitchFamily="18" charset="0"/>
                          </a:rPr>
                          <m:t>𝛼</m:t>
                        </m:r>
                      </m:den>
                    </m:f>
                    <m:d>
                      <m:dPr>
                        <m:ctrlPr>
                          <a:rPr lang="en-US" altLang="zh-CN" sz="1600" b="0" i="1" smtClean="0">
                            <a:solidFill>
                              <a:srgbClr val="FFFF00"/>
                            </a:solidFill>
                            <a:latin typeface="Cambria Math" panose="02040503050406030204" pitchFamily="18" charset="0"/>
                          </a:rPr>
                        </m:ctrlPr>
                      </m:dPr>
                      <m:e>
                        <m:rad>
                          <m:radPr>
                            <m:degHide m:val="on"/>
                            <m:ctrlPr>
                              <a:rPr lang="en-US" altLang="zh-CN" sz="1600" b="0" i="1" smtClean="0">
                                <a:solidFill>
                                  <a:srgbClr val="FFFF00"/>
                                </a:solidFill>
                                <a:latin typeface="Cambria Math" panose="02040503050406030204" pitchFamily="18" charset="0"/>
                              </a:rPr>
                            </m:ctrlPr>
                          </m:radPr>
                          <m:deg/>
                          <m:e>
                            <m:sSub>
                              <m:sSubPr>
                                <m:ctrlPr>
                                  <a:rPr lang="en-US" altLang="zh-CN" sz="1600" i="1">
                                    <a:solidFill>
                                      <a:srgbClr val="FFFF00"/>
                                    </a:solidFill>
                                    <a:latin typeface="Cambria Math" panose="02040503050406030204" pitchFamily="18" charset="0"/>
                                  </a:rPr>
                                </m:ctrlPr>
                              </m:sSubPr>
                              <m:e>
                                <m:r>
                                  <a:rPr lang="en-US" altLang="zh-CN" sz="1600" b="0" i="1" smtClean="0">
                                    <a:solidFill>
                                      <a:srgbClr val="FFFF00"/>
                                    </a:solidFill>
                                    <a:latin typeface="Cambria Math" panose="02040503050406030204" pitchFamily="18" charset="0"/>
                                  </a:rPr>
                                  <m:t>𝑛</m:t>
                                </m:r>
                              </m:e>
                              <m:sub>
                                <m:r>
                                  <m:rPr>
                                    <m:sty m:val="p"/>
                                  </m:rPr>
                                  <a:rPr lang="en-US" altLang="zh-CN" sz="1600">
                                    <a:solidFill>
                                      <a:srgbClr val="FFFF00"/>
                                    </a:solidFill>
                                    <a:latin typeface="Cambria Math" panose="02040503050406030204" pitchFamily="18" charset="0"/>
                                  </a:rPr>
                                  <m:t>i</m:t>
                                </m:r>
                              </m:sub>
                            </m:sSub>
                            <m:r>
                              <a:rPr lang="en-US" altLang="zh-CN" sz="1600" b="0" i="1" smtClean="0">
                                <a:solidFill>
                                  <a:srgbClr val="FFFF00"/>
                                </a:solidFill>
                                <a:latin typeface="Cambria Math" panose="02040503050406030204" pitchFamily="18" charset="0"/>
                              </a:rPr>
                              <m:t>+</m:t>
                            </m:r>
                            <m:sSubSup>
                              <m:sSubSupPr>
                                <m:ctrlPr>
                                  <a:rPr lang="en-US" altLang="zh-CN" sz="1600" b="1" i="1">
                                    <a:solidFill>
                                      <a:srgbClr val="FFFF00"/>
                                    </a:solidFill>
                                    <a:latin typeface="Cambria Math" panose="02040503050406030204" pitchFamily="18" charset="0"/>
                                  </a:rPr>
                                </m:ctrlPr>
                              </m:sSubSupPr>
                              <m:e>
                                <m:r>
                                  <a:rPr lang="en-US" altLang="zh-CN" sz="1600" b="1" i="1">
                                    <a:solidFill>
                                      <a:srgbClr val="FFFF00"/>
                                    </a:solidFill>
                                    <a:latin typeface="Cambria Math" panose="02040503050406030204" pitchFamily="18" charset="0"/>
                                  </a:rPr>
                                  <m:t>𝒈</m:t>
                                </m:r>
                              </m:e>
                              <m:sub>
                                <m:r>
                                  <a:rPr lang="en-US" altLang="zh-CN" sz="1600" b="1">
                                    <a:solidFill>
                                      <a:srgbClr val="FFFF00"/>
                                    </a:solidFill>
                                    <a:latin typeface="Cambria Math" panose="02040503050406030204" pitchFamily="18" charset="0"/>
                                  </a:rPr>
                                  <m:t>𝐢</m:t>
                                </m:r>
                              </m:sub>
                              <m:sup>
                                <m:r>
                                  <a:rPr lang="en-US" altLang="zh-CN" sz="1600" b="1" i="1" smtClean="0">
                                    <a:solidFill>
                                      <a:srgbClr val="FFFF00"/>
                                    </a:solidFill>
                                    <a:latin typeface="Cambria Math" panose="02040503050406030204" pitchFamily="18" charset="0"/>
                                  </a:rPr>
                                  <m:t>𝟐</m:t>
                                </m:r>
                              </m:sup>
                            </m:sSubSup>
                          </m:e>
                        </m:rad>
                        <m:r>
                          <a:rPr lang="en-US" altLang="zh-CN" sz="1600" b="0" i="1" smtClean="0">
                            <a:solidFill>
                              <a:srgbClr val="FFFF00"/>
                            </a:solidFill>
                            <a:latin typeface="Cambria Math" panose="02040503050406030204" pitchFamily="18" charset="0"/>
                          </a:rPr>
                          <m:t>−</m:t>
                        </m:r>
                        <m:rad>
                          <m:radPr>
                            <m:degHide m:val="on"/>
                            <m:ctrlPr>
                              <a:rPr lang="en-US" altLang="zh-CN" sz="1600" i="1">
                                <a:solidFill>
                                  <a:srgbClr val="FFFF00"/>
                                </a:solidFill>
                                <a:latin typeface="Cambria Math" panose="02040503050406030204" pitchFamily="18" charset="0"/>
                              </a:rPr>
                            </m:ctrlPr>
                          </m:radPr>
                          <m:deg/>
                          <m:e>
                            <m:sSub>
                              <m:sSubPr>
                                <m:ctrlPr>
                                  <a:rPr lang="en-US" altLang="zh-CN" sz="1600" i="1">
                                    <a:solidFill>
                                      <a:srgbClr val="FFFF00"/>
                                    </a:solidFill>
                                    <a:latin typeface="Cambria Math" panose="02040503050406030204" pitchFamily="18" charset="0"/>
                                  </a:rPr>
                                </m:ctrlPr>
                              </m:sSubPr>
                              <m:e>
                                <m:r>
                                  <a:rPr lang="en-US" altLang="zh-CN" sz="1600" i="1">
                                    <a:solidFill>
                                      <a:srgbClr val="FFFF00"/>
                                    </a:solidFill>
                                    <a:latin typeface="Cambria Math" panose="02040503050406030204" pitchFamily="18" charset="0"/>
                                  </a:rPr>
                                  <m:t>𝑛</m:t>
                                </m:r>
                              </m:e>
                              <m:sub>
                                <m:r>
                                  <m:rPr>
                                    <m:sty m:val="p"/>
                                  </m:rPr>
                                  <a:rPr lang="en-US" altLang="zh-CN" sz="1600">
                                    <a:solidFill>
                                      <a:srgbClr val="FFFF00"/>
                                    </a:solidFill>
                                    <a:latin typeface="Cambria Math" panose="02040503050406030204" pitchFamily="18" charset="0"/>
                                  </a:rPr>
                                  <m:t>i</m:t>
                                </m:r>
                              </m:sub>
                            </m:sSub>
                          </m:e>
                        </m:rad>
                      </m:e>
                    </m:d>
                  </m:oMath>
                </a14:m>
                <a:r>
                  <a:rPr lang="en-US" altLang="zh-CN" sz="1600">
                    <a:solidFill>
                      <a:srgbClr val="FFFF00"/>
                    </a:solidFill>
                    <a:latin typeface="Consolas" panose="020B0609020204030204" pitchFamily="49" charset="0"/>
                    <a:cs typeface="Consolas" panose="020B0609020204030204" pitchFamily="49" charset="0"/>
                  </a:rPr>
                  <a:t>   </a:t>
                </a:r>
                <a:r>
                  <a:rPr lang="en-US" altLang="zh-CN" sz="1600" i="1">
                    <a:solidFill>
                      <a:srgbClr val="00B0F0"/>
                    </a:solidFill>
                    <a:latin typeface="Consolas" panose="020B0609020204030204" pitchFamily="49" charset="0"/>
                    <a:cs typeface="Consolas" panose="020B0609020204030204" pitchFamily="49" charset="0"/>
                  </a:rPr>
                  <a:t># learning </a:t>
                </a:r>
                <a:r>
                  <a:rPr lang="en-US" altLang="zh-CN" sz="1600" i="1" err="1">
                    <a:solidFill>
                      <a:srgbClr val="00B0F0"/>
                    </a:solidFill>
                    <a:latin typeface="Consolas" panose="020B0609020204030204" pitchFamily="49" charset="0"/>
                    <a:cs typeface="Consolas" panose="020B0609020204030204" pitchFamily="49" charset="0"/>
                  </a:rPr>
                  <a:t>rate,equals</a:t>
                </a:r>
                <a:r>
                  <a:rPr lang="en-US" altLang="zh-CN" sz="1600" i="1">
                    <a:solidFill>
                      <a:srgbClr val="00B0F0"/>
                    </a:solidFill>
                    <a:latin typeface="Consolas" panose="020B0609020204030204" pitchFamily="49" charset="0"/>
                    <a:cs typeface="Consolas" panose="020B0609020204030204" pitchFamily="49" charset="0"/>
                  </a:rPr>
                  <a:t> </a:t>
                </a:r>
                <a14:m>
                  <m:oMath xmlns:m="http://schemas.openxmlformats.org/officeDocument/2006/math">
                    <m:f>
                      <m:fPr>
                        <m:ctrlPr>
                          <a:rPr lang="en-US" altLang="zh-CN" sz="1600" b="1" i="1">
                            <a:solidFill>
                              <a:srgbClr val="00B0F0"/>
                            </a:solidFill>
                            <a:latin typeface="Cambria Math" panose="02040503050406030204" pitchFamily="18" charset="0"/>
                            <a:cs typeface="Consolas" panose="020B0609020204030204" pitchFamily="49" charset="0"/>
                          </a:rPr>
                        </m:ctrlPr>
                      </m:fPr>
                      <m:num>
                        <m:r>
                          <a:rPr lang="en-US" altLang="zh-CN" sz="1600" b="1" i="0">
                            <a:solidFill>
                              <a:srgbClr val="00B0F0"/>
                            </a:solidFill>
                            <a:latin typeface="Cambria Math" panose="02040503050406030204" pitchFamily="18" charset="0"/>
                            <a:cs typeface="Consolas" panose="020B0609020204030204" pitchFamily="49" charset="0"/>
                          </a:rPr>
                          <m:t>𝟏</m:t>
                        </m:r>
                      </m:num>
                      <m:den>
                        <m:sSubSup>
                          <m:sSubSupPr>
                            <m:ctrlPr>
                              <a:rPr lang="en-US" altLang="zh-CN" sz="1600" b="1" i="1">
                                <a:solidFill>
                                  <a:srgbClr val="00B0F0"/>
                                </a:solidFill>
                                <a:latin typeface="Cambria Math" panose="02040503050406030204" pitchFamily="18" charset="0"/>
                                <a:cs typeface="Consolas" panose="020B0609020204030204" pitchFamily="49" charset="0"/>
                              </a:rPr>
                            </m:ctrlPr>
                          </m:sSubSupPr>
                          <m:e>
                            <m:r>
                              <a:rPr lang="en-US" altLang="zh-CN" sz="1600" b="1" i="0">
                                <a:solidFill>
                                  <a:srgbClr val="00B0F0"/>
                                </a:solidFill>
                                <a:latin typeface="Cambria Math" panose="02040503050406030204" pitchFamily="18" charset="0"/>
                                <a:cs typeface="Consolas" panose="020B0609020204030204" pitchFamily="49" charset="0"/>
                              </a:rPr>
                              <m:t>𝛍</m:t>
                            </m:r>
                          </m:e>
                          <m:sub>
                            <m:r>
                              <a:rPr lang="en-US" altLang="zh-CN" sz="1600" b="1" i="0">
                                <a:solidFill>
                                  <a:srgbClr val="00B0F0"/>
                                </a:solidFill>
                                <a:latin typeface="Cambria Math" panose="02040503050406030204" pitchFamily="18" charset="0"/>
                                <a:cs typeface="Consolas" panose="020B0609020204030204" pitchFamily="49" charset="0"/>
                              </a:rPr>
                              <m:t>𝐢</m:t>
                            </m:r>
                          </m:sub>
                          <m:sup>
                            <m:d>
                              <m:dPr>
                                <m:ctrlPr>
                                  <a:rPr lang="en-US" altLang="zh-CN" sz="1600" b="1" i="1">
                                    <a:solidFill>
                                      <a:srgbClr val="00B0F0"/>
                                    </a:solidFill>
                                    <a:latin typeface="Cambria Math" panose="02040503050406030204" pitchFamily="18" charset="0"/>
                                    <a:cs typeface="Consolas" panose="020B0609020204030204" pitchFamily="49" charset="0"/>
                                  </a:rPr>
                                </m:ctrlPr>
                              </m:dPr>
                              <m:e>
                                <m:r>
                                  <a:rPr lang="en-US" altLang="zh-CN" sz="1600" b="1" i="0">
                                    <a:solidFill>
                                      <a:srgbClr val="00B0F0"/>
                                    </a:solidFill>
                                    <a:latin typeface="Cambria Math" panose="02040503050406030204" pitchFamily="18" charset="0"/>
                                    <a:cs typeface="Consolas" panose="020B0609020204030204" pitchFamily="49" charset="0"/>
                                  </a:rPr>
                                  <m:t>𝐭</m:t>
                                </m:r>
                              </m:e>
                            </m:d>
                          </m:sup>
                        </m:sSubSup>
                      </m:den>
                    </m:f>
                    <m:r>
                      <a:rPr lang="en-US" altLang="zh-CN" sz="1600" b="1" i="0">
                        <a:solidFill>
                          <a:srgbClr val="00B0F0"/>
                        </a:solidFill>
                        <a:latin typeface="Cambria Math" panose="02040503050406030204" pitchFamily="18" charset="0"/>
                        <a:cs typeface="Consolas" panose="020B0609020204030204" pitchFamily="49" charset="0"/>
                      </a:rPr>
                      <m:t>−</m:t>
                    </m:r>
                    <m:f>
                      <m:fPr>
                        <m:ctrlPr>
                          <a:rPr lang="en-US" altLang="zh-CN" sz="1600" b="1" i="1">
                            <a:solidFill>
                              <a:srgbClr val="00B0F0"/>
                            </a:solidFill>
                            <a:latin typeface="Cambria Math" panose="02040503050406030204" pitchFamily="18" charset="0"/>
                            <a:cs typeface="Consolas" panose="020B0609020204030204" pitchFamily="49" charset="0"/>
                          </a:rPr>
                        </m:ctrlPr>
                      </m:fPr>
                      <m:num>
                        <m:r>
                          <a:rPr lang="en-US" altLang="zh-CN" sz="1600" b="1" i="0">
                            <a:solidFill>
                              <a:srgbClr val="00B0F0"/>
                            </a:solidFill>
                            <a:latin typeface="Cambria Math" panose="02040503050406030204" pitchFamily="18" charset="0"/>
                            <a:cs typeface="Consolas" panose="020B0609020204030204" pitchFamily="49" charset="0"/>
                          </a:rPr>
                          <m:t>𝟏</m:t>
                        </m:r>
                      </m:num>
                      <m:den>
                        <m:sSubSup>
                          <m:sSubSupPr>
                            <m:ctrlPr>
                              <a:rPr lang="en-US" altLang="zh-CN" sz="1600" b="1" i="1">
                                <a:solidFill>
                                  <a:srgbClr val="00B0F0"/>
                                </a:solidFill>
                                <a:latin typeface="Cambria Math" panose="02040503050406030204" pitchFamily="18" charset="0"/>
                                <a:cs typeface="Consolas" panose="020B0609020204030204" pitchFamily="49" charset="0"/>
                              </a:rPr>
                            </m:ctrlPr>
                          </m:sSubSupPr>
                          <m:e>
                            <m:r>
                              <a:rPr lang="en-US" altLang="zh-CN" sz="1600" b="1" i="0">
                                <a:solidFill>
                                  <a:srgbClr val="00B0F0"/>
                                </a:solidFill>
                                <a:latin typeface="Cambria Math" panose="02040503050406030204" pitchFamily="18" charset="0"/>
                                <a:cs typeface="Consolas" panose="020B0609020204030204" pitchFamily="49" charset="0"/>
                              </a:rPr>
                              <m:t>𝛍</m:t>
                            </m:r>
                          </m:e>
                          <m:sub>
                            <m:r>
                              <a:rPr lang="en-US" altLang="zh-CN" sz="1600" b="1" i="0">
                                <a:solidFill>
                                  <a:srgbClr val="00B0F0"/>
                                </a:solidFill>
                                <a:latin typeface="Cambria Math" panose="02040503050406030204" pitchFamily="18" charset="0"/>
                                <a:cs typeface="Consolas" panose="020B0609020204030204" pitchFamily="49" charset="0"/>
                              </a:rPr>
                              <m:t>𝐢</m:t>
                            </m:r>
                          </m:sub>
                          <m:sup>
                            <m:d>
                              <m:dPr>
                                <m:ctrlPr>
                                  <a:rPr lang="en-US" altLang="zh-CN" sz="1600" b="1" i="1">
                                    <a:solidFill>
                                      <a:srgbClr val="00B0F0"/>
                                    </a:solidFill>
                                    <a:latin typeface="Cambria Math" panose="02040503050406030204" pitchFamily="18" charset="0"/>
                                    <a:cs typeface="Consolas" panose="020B0609020204030204" pitchFamily="49" charset="0"/>
                                  </a:rPr>
                                </m:ctrlPr>
                              </m:dPr>
                              <m:e>
                                <m:r>
                                  <a:rPr lang="en-US" altLang="zh-CN" sz="1600" b="1" i="0">
                                    <a:solidFill>
                                      <a:srgbClr val="00B0F0"/>
                                    </a:solidFill>
                                    <a:latin typeface="Cambria Math" panose="02040503050406030204" pitchFamily="18" charset="0"/>
                                    <a:cs typeface="Consolas" panose="020B0609020204030204" pitchFamily="49" charset="0"/>
                                  </a:rPr>
                                  <m:t>𝐭</m:t>
                                </m:r>
                                <m:r>
                                  <a:rPr lang="en-US" altLang="zh-CN" sz="1600" b="1" i="0">
                                    <a:solidFill>
                                      <a:srgbClr val="00B0F0"/>
                                    </a:solidFill>
                                    <a:latin typeface="Cambria Math" panose="02040503050406030204" pitchFamily="18" charset="0"/>
                                    <a:cs typeface="Consolas" panose="020B0609020204030204" pitchFamily="49" charset="0"/>
                                  </a:rPr>
                                  <m:t>−</m:t>
                                </m:r>
                                <m:r>
                                  <a:rPr lang="en-US" altLang="zh-CN" sz="1600" b="1" i="0">
                                    <a:solidFill>
                                      <a:srgbClr val="00B0F0"/>
                                    </a:solidFill>
                                    <a:latin typeface="Cambria Math" panose="02040503050406030204" pitchFamily="18" charset="0"/>
                                    <a:cs typeface="Consolas" panose="020B0609020204030204" pitchFamily="49" charset="0"/>
                                  </a:rPr>
                                  <m:t>𝟏</m:t>
                                </m:r>
                              </m:e>
                            </m:d>
                          </m:sup>
                        </m:sSubSup>
                      </m:den>
                    </m:f>
                  </m:oMath>
                </a14:m>
                <a:endParaRPr lang="en-US" altLang="zh-CN" sz="1600" b="1">
                  <a:solidFill>
                    <a:srgbClr val="00B0F0"/>
                  </a:solidFill>
                  <a:latin typeface="Consolas" panose="020B0609020204030204" pitchFamily="49" charset="0"/>
                  <a:cs typeface="Consolas" panose="020B0609020204030204" pitchFamily="49" charset="0"/>
                </a:endParaRP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	</a:t>
                </a:r>
                <a14:m>
                  <m:oMath xmlns:m="http://schemas.openxmlformats.org/officeDocument/2006/math">
                    <m:sSub>
                      <m:sSubPr>
                        <m:ctrlPr>
                          <a:rPr lang="en-US" altLang="zh-CN" sz="1600" i="1">
                            <a:solidFill>
                              <a:schemeClr val="bg2">
                                <a:lumMod val="10000"/>
                                <a:lumOff val="90000"/>
                              </a:schemeClr>
                            </a:solidFill>
                            <a:latin typeface="Cambria Math" panose="02040503050406030204" pitchFamily="18" charset="0"/>
                          </a:rPr>
                        </m:ctrlPr>
                      </m:sSubPr>
                      <m:e>
                        <m:r>
                          <a:rPr lang="en-US" altLang="zh-CN" sz="1600" b="0" i="1" smtClean="0">
                            <a:solidFill>
                              <a:schemeClr val="bg2">
                                <a:lumMod val="10000"/>
                                <a:lumOff val="90000"/>
                              </a:schemeClr>
                            </a:solidFill>
                            <a:latin typeface="Cambria Math" panose="02040503050406030204" pitchFamily="18" charset="0"/>
                          </a:rPr>
                          <m:t>𝑧</m:t>
                        </m:r>
                      </m:e>
                      <m:sub>
                        <m:r>
                          <m:rPr>
                            <m:sty m:val="p"/>
                          </m:rPr>
                          <a:rPr lang="en-US" altLang="zh-CN" sz="1600">
                            <a:solidFill>
                              <a:schemeClr val="bg2">
                                <a:lumMod val="10000"/>
                                <a:lumOff val="90000"/>
                              </a:schemeClr>
                            </a:solidFill>
                            <a:latin typeface="Cambria Math" panose="02040503050406030204" pitchFamily="18" charset="0"/>
                          </a:rPr>
                          <m:t>i</m:t>
                        </m:r>
                      </m:sub>
                    </m:sSub>
                    <m:r>
                      <a:rPr lang="en-US" altLang="zh-CN" sz="1600" i="1" smtClean="0">
                        <a:solidFill>
                          <a:schemeClr val="bg2">
                            <a:lumMod val="10000"/>
                            <a:lumOff val="90000"/>
                          </a:schemeClr>
                        </a:solidFill>
                        <a:latin typeface="Cambria Math" panose="02040503050406030204" pitchFamily="18" charset="0"/>
                      </a:rPr>
                      <m:t>←</m:t>
                    </m:r>
                    <m:sSub>
                      <m:sSubPr>
                        <m:ctrlPr>
                          <a:rPr lang="en-US" altLang="zh-CN" sz="1600" i="1">
                            <a:solidFill>
                              <a:schemeClr val="bg2">
                                <a:lumMod val="10000"/>
                                <a:lumOff val="90000"/>
                              </a:schemeClr>
                            </a:solidFill>
                            <a:latin typeface="Cambria Math" panose="02040503050406030204" pitchFamily="18" charset="0"/>
                          </a:rPr>
                        </m:ctrlPr>
                      </m:sSubPr>
                      <m:e>
                        <m:r>
                          <a:rPr lang="en-US" altLang="zh-CN" sz="1600" i="1">
                            <a:solidFill>
                              <a:schemeClr val="bg2">
                                <a:lumMod val="10000"/>
                                <a:lumOff val="90000"/>
                              </a:schemeClr>
                            </a:solidFill>
                            <a:latin typeface="Cambria Math" panose="02040503050406030204" pitchFamily="18" charset="0"/>
                          </a:rPr>
                          <m:t>𝑧</m:t>
                        </m:r>
                      </m:e>
                      <m:sub>
                        <m:r>
                          <m:rPr>
                            <m:sty m:val="p"/>
                          </m:rPr>
                          <a:rPr lang="en-US" altLang="zh-CN" sz="1600">
                            <a:solidFill>
                              <a:schemeClr val="bg2">
                                <a:lumMod val="10000"/>
                                <a:lumOff val="90000"/>
                              </a:schemeClr>
                            </a:solidFill>
                            <a:latin typeface="Cambria Math" panose="02040503050406030204" pitchFamily="18" charset="0"/>
                          </a:rPr>
                          <m:t>i</m:t>
                        </m:r>
                      </m:sub>
                    </m:sSub>
                    <m:r>
                      <a:rPr lang="en-US" altLang="zh-CN" sz="1600" b="0" i="1" smtClean="0">
                        <a:solidFill>
                          <a:schemeClr val="bg2">
                            <a:lumMod val="10000"/>
                            <a:lumOff val="90000"/>
                          </a:schemeClr>
                        </a:solidFill>
                        <a:latin typeface="Cambria Math" panose="02040503050406030204" pitchFamily="18" charset="0"/>
                      </a:rPr>
                      <m:t>+</m:t>
                    </m:r>
                    <m:sSub>
                      <m:sSubPr>
                        <m:ctrlPr>
                          <a:rPr lang="en-US" altLang="zh-CN" sz="1600" i="1">
                            <a:solidFill>
                              <a:schemeClr val="bg2">
                                <a:lumMod val="10000"/>
                                <a:lumOff val="90000"/>
                              </a:schemeClr>
                            </a:solidFill>
                            <a:latin typeface="Cambria Math" panose="02040503050406030204" pitchFamily="18" charset="0"/>
                          </a:rPr>
                        </m:ctrlPr>
                      </m:sSubPr>
                      <m:e>
                        <m:r>
                          <a:rPr lang="en-US" altLang="zh-CN" sz="1600" b="0" i="1" smtClean="0">
                            <a:solidFill>
                              <a:schemeClr val="bg2">
                                <a:lumMod val="10000"/>
                                <a:lumOff val="90000"/>
                              </a:schemeClr>
                            </a:solidFill>
                            <a:latin typeface="Cambria Math" panose="02040503050406030204" pitchFamily="18" charset="0"/>
                          </a:rPr>
                          <m:t>𝑔</m:t>
                        </m:r>
                      </m:e>
                      <m:sub>
                        <m:r>
                          <m:rPr>
                            <m:sty m:val="p"/>
                          </m:rPr>
                          <a:rPr lang="en-US" altLang="zh-CN" sz="1600">
                            <a:solidFill>
                              <a:schemeClr val="bg2">
                                <a:lumMod val="10000"/>
                                <a:lumOff val="90000"/>
                              </a:schemeClr>
                            </a:solidFill>
                            <a:latin typeface="Cambria Math" panose="02040503050406030204" pitchFamily="18" charset="0"/>
                          </a:rPr>
                          <m:t>i</m:t>
                        </m:r>
                      </m:sub>
                    </m:sSub>
                    <m:r>
                      <a:rPr lang="en-US" altLang="zh-CN" sz="1600" b="0" i="1" smtClean="0">
                        <a:solidFill>
                          <a:schemeClr val="bg2">
                            <a:lumMod val="10000"/>
                            <a:lumOff val="90000"/>
                          </a:schemeClr>
                        </a:solidFill>
                        <a:latin typeface="Cambria Math" panose="02040503050406030204" pitchFamily="18" charset="0"/>
                      </a:rPr>
                      <m:t>−</m:t>
                    </m:r>
                    <m:sSub>
                      <m:sSubPr>
                        <m:ctrlPr>
                          <a:rPr lang="en-US" altLang="zh-CN" sz="1600" i="1" smtClean="0">
                            <a:solidFill>
                              <a:schemeClr val="tx1"/>
                            </a:solidFill>
                            <a:latin typeface="Cambria Math" panose="02040503050406030204" pitchFamily="18" charset="0"/>
                          </a:rPr>
                        </m:ctrlPr>
                      </m:sSubPr>
                      <m:e>
                        <m:r>
                          <a:rPr lang="zh-CN" altLang="en-US" sz="1600" i="1">
                            <a:solidFill>
                              <a:schemeClr val="tx1"/>
                            </a:solidFill>
                            <a:latin typeface="Cambria Math" panose="02040503050406030204" pitchFamily="18" charset="0"/>
                          </a:rPr>
                          <m:t>𝜎</m:t>
                        </m:r>
                      </m:e>
                      <m:sub>
                        <m:r>
                          <m:rPr>
                            <m:sty m:val="p"/>
                          </m:rPr>
                          <a:rPr lang="en-US" altLang="zh-CN" sz="1600">
                            <a:solidFill>
                              <a:schemeClr val="tx1"/>
                            </a:solidFill>
                            <a:latin typeface="Cambria Math" panose="02040503050406030204" pitchFamily="18" charset="0"/>
                          </a:rPr>
                          <m:t>i</m:t>
                        </m:r>
                      </m:sub>
                    </m:sSub>
                    <m:sSubSup>
                      <m:sSubSupPr>
                        <m:ctrlPr>
                          <a:rPr lang="en-US" altLang="zh-CN" sz="1600" i="1">
                            <a:solidFill>
                              <a:schemeClr val="tx1"/>
                            </a:solidFill>
                            <a:latin typeface="Cambria Math" panose="02040503050406030204" pitchFamily="18" charset="0"/>
                          </a:rPr>
                        </m:ctrlPr>
                      </m:sSubSupPr>
                      <m:e>
                        <m:r>
                          <a:rPr lang="en-US" altLang="zh-CN" sz="1600" i="1">
                            <a:solidFill>
                              <a:schemeClr val="tx1"/>
                            </a:solidFill>
                            <a:latin typeface="Cambria Math" panose="02040503050406030204" pitchFamily="18" charset="0"/>
                          </a:rPr>
                          <m:t>𝑤</m:t>
                        </m:r>
                      </m:e>
                      <m:sub>
                        <m:r>
                          <a:rPr lang="en-US" altLang="zh-CN" sz="1600" i="1">
                            <a:solidFill>
                              <a:schemeClr val="tx1"/>
                            </a:solidFill>
                            <a:latin typeface="Cambria Math" panose="02040503050406030204" pitchFamily="18" charset="0"/>
                          </a:rPr>
                          <m:t>𝑖</m:t>
                        </m:r>
                      </m:sub>
                      <m:sup>
                        <m:d>
                          <m:dPr>
                            <m:ctrlPr>
                              <a:rPr lang="en-US" altLang="zh-CN" sz="1600" i="1">
                                <a:solidFill>
                                  <a:schemeClr val="tx1"/>
                                </a:solidFill>
                                <a:latin typeface="Cambria Math" panose="02040503050406030204" pitchFamily="18" charset="0"/>
                              </a:rPr>
                            </m:ctrlPr>
                          </m:dPr>
                          <m:e>
                            <m:r>
                              <a:rPr lang="en-US" altLang="zh-CN" sz="1600" i="1">
                                <a:solidFill>
                                  <a:schemeClr val="tx1"/>
                                </a:solidFill>
                                <a:latin typeface="Cambria Math" panose="02040503050406030204" pitchFamily="18" charset="0"/>
                              </a:rPr>
                              <m:t>𝑡</m:t>
                            </m:r>
                          </m:e>
                        </m:d>
                      </m:sup>
                    </m:sSubSup>
                  </m:oMath>
                </a14:m>
                <a:endParaRPr lang="en-US" altLang="zh-CN" sz="1600" i="1">
                  <a:solidFill>
                    <a:schemeClr val="tx1"/>
                  </a:solidFill>
                  <a:latin typeface="Cambria Math" panose="02040503050406030204" pitchFamily="18" charset="0"/>
                </a:endParaRPr>
              </a:p>
              <a:p>
                <a:r>
                  <a:rPr lang="en-US" altLang="zh-CN" sz="1600">
                    <a:solidFill>
                      <a:schemeClr val="bg2">
                        <a:lumMod val="10000"/>
                        <a:lumOff val="90000"/>
                      </a:schemeClr>
                    </a:solidFill>
                  </a:rPr>
                  <a:t>                </a:t>
                </a:r>
                <a14:m>
                  <m:oMath xmlns:m="http://schemas.openxmlformats.org/officeDocument/2006/math">
                    <m:sSub>
                      <m:sSubPr>
                        <m:ctrlPr>
                          <a:rPr lang="en-US" altLang="zh-CN" sz="160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𝑛</m:t>
                        </m:r>
                      </m:e>
                      <m:sub>
                        <m:r>
                          <a:rPr lang="en-US" altLang="zh-CN" sz="1600" b="0" i="1">
                            <a:solidFill>
                              <a:srgbClr val="FF0000"/>
                            </a:solidFill>
                            <a:latin typeface="Cambria Math" panose="02040503050406030204" pitchFamily="18" charset="0"/>
                          </a:rPr>
                          <m:t>𝑖</m:t>
                        </m:r>
                      </m:sub>
                    </m:sSub>
                    <m:r>
                      <a:rPr lang="en-US" altLang="zh-CN" sz="1600" b="0" i="1">
                        <a:solidFill>
                          <a:srgbClr val="FF0000"/>
                        </a:solidFill>
                        <a:latin typeface="Cambria Math" panose="02040503050406030204" pitchFamily="18" charset="0"/>
                      </a:rPr>
                      <m:t>←</m:t>
                    </m:r>
                    <m:sSub>
                      <m:sSubPr>
                        <m:ctrlPr>
                          <a:rPr lang="en-US" altLang="zh-CN" sz="1600" i="1">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𝑛</m:t>
                        </m:r>
                      </m:e>
                      <m:sub>
                        <m:r>
                          <a:rPr lang="en-US" altLang="zh-CN" sz="1600" b="0" i="1">
                            <a:solidFill>
                              <a:srgbClr val="FF0000"/>
                            </a:solidFill>
                            <a:latin typeface="Cambria Math" panose="02040503050406030204" pitchFamily="18" charset="0"/>
                          </a:rPr>
                          <m:t>𝑖</m:t>
                        </m:r>
                      </m:sub>
                    </m:sSub>
                    <m:r>
                      <a:rPr lang="en-US" altLang="zh-CN" sz="1600" b="0" i="1">
                        <a:solidFill>
                          <a:srgbClr val="FF0000"/>
                        </a:solidFill>
                        <a:latin typeface="Cambria Math" panose="02040503050406030204" pitchFamily="18" charset="0"/>
                      </a:rPr>
                      <m:t>+</m:t>
                    </m:r>
                    <m:sSubSup>
                      <m:sSubSupPr>
                        <m:ctrlPr>
                          <a:rPr lang="en-US" altLang="zh-CN" sz="1600" i="1" smtClean="0">
                            <a:solidFill>
                              <a:srgbClr val="FF0000"/>
                            </a:solidFill>
                            <a:latin typeface="Cambria Math" panose="02040503050406030204" pitchFamily="18" charset="0"/>
                          </a:rPr>
                        </m:ctrlPr>
                      </m:sSubSupPr>
                      <m:e>
                        <m:r>
                          <a:rPr lang="en-US" altLang="zh-CN" sz="1600" b="0" i="1" smtClean="0">
                            <a:solidFill>
                              <a:srgbClr val="FF0000"/>
                            </a:solidFill>
                            <a:latin typeface="Cambria Math" panose="02040503050406030204" pitchFamily="18" charset="0"/>
                          </a:rPr>
                          <m:t>𝑔</m:t>
                        </m:r>
                      </m:e>
                      <m:sub>
                        <m:r>
                          <m:rPr>
                            <m:sty m:val="p"/>
                          </m:rPr>
                          <a:rPr lang="en-US" altLang="zh-CN" sz="1600" b="0" i="1">
                            <a:solidFill>
                              <a:srgbClr val="FF0000"/>
                            </a:solidFill>
                            <a:latin typeface="Cambria Math" panose="02040503050406030204" pitchFamily="18" charset="0"/>
                          </a:rPr>
                          <m:t>i</m:t>
                        </m:r>
                      </m:sub>
                      <m:sup>
                        <m:r>
                          <a:rPr lang="en-US" altLang="zh-CN" sz="1600" b="0" i="1">
                            <a:solidFill>
                              <a:srgbClr val="FF0000"/>
                            </a:solidFill>
                            <a:latin typeface="Cambria Math" panose="02040503050406030204" pitchFamily="18" charset="0"/>
                          </a:rPr>
                          <m:t>2</m:t>
                        </m:r>
                      </m:sup>
                    </m:sSubSup>
                  </m:oMath>
                </a14:m>
                <a:r>
                  <a:rPr lang="en-US" altLang="zh-CN" sz="1600" i="1">
                    <a:solidFill>
                      <a:schemeClr val="tx1"/>
                    </a:solidFill>
                    <a:latin typeface="Cambria Math" panose="02040503050406030204" pitchFamily="18" charset="0"/>
                  </a:rPr>
                  <a:t>                              </a:t>
                </a:r>
                <a:r>
                  <a:rPr lang="en-US" altLang="zh-CN" sz="1600" i="1">
                    <a:solidFill>
                      <a:srgbClr val="00B0F0"/>
                    </a:solidFill>
                    <a:latin typeface="Consolas" panose="020B0609020204030204" pitchFamily="49" charset="0"/>
                    <a:cs typeface="Consolas" panose="020B0609020204030204" pitchFamily="49" charset="0"/>
                  </a:rPr>
                  <a:t>#the sum of the gradients</a:t>
                </a: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    end</a:t>
                </a: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end</a:t>
                </a:r>
              </a:p>
              <a:p>
                <a:r>
                  <a:rPr lang="en-US" altLang="zh-CN" sz="1600">
                    <a:solidFill>
                      <a:schemeClr val="bg2">
                        <a:lumMod val="10000"/>
                        <a:lumOff val="90000"/>
                      </a:schemeClr>
                    </a:solidFill>
                    <a:latin typeface="Consolas" panose="020B0609020204030204" pitchFamily="49" charset="0"/>
                    <a:cs typeface="Consolas" panose="020B0609020204030204" pitchFamily="49" charset="0"/>
                  </a:rPr>
                  <a:t>return</a:t>
                </a:r>
              </a:p>
            </p:txBody>
          </p:sp>
        </mc:Choice>
        <mc:Fallback xmlns="">
          <p:sp>
            <p:nvSpPr>
              <p:cNvPr id="29" name="文本框 28"/>
              <p:cNvSpPr txBox="1">
                <a:spLocks noRot="1" noChangeAspect="1" noMove="1" noResize="1" noEditPoints="1" noAdjustHandles="1" noChangeArrowheads="1" noChangeShapeType="1" noTextEdit="1"/>
              </p:cNvSpPr>
              <p:nvPr/>
            </p:nvSpPr>
            <p:spPr>
              <a:xfrm>
                <a:off x="733712" y="980210"/>
                <a:ext cx="7689852" cy="5467009"/>
              </a:xfrm>
              <a:prstGeom prst="rect">
                <a:avLst/>
              </a:prstGeom>
              <a:blipFill>
                <a:blip r:embed="rId3"/>
                <a:stretch>
                  <a:fillRect l="-396" t="-446" b="-446"/>
                </a:stretch>
              </a:blipFill>
              <a:ln>
                <a:noFill/>
              </a:ln>
            </p:spPr>
            <p:txBody>
              <a:bodyPr/>
              <a:lstStyle/>
              <a:p>
                <a:r>
                  <a:rPr lang="zh-CN" altLang="en-US">
                    <a:noFill/>
                  </a:rPr>
                  <a:t> </a:t>
                </a:r>
              </a:p>
            </p:txBody>
          </p:sp>
        </mc:Fallback>
      </mc:AlternateContent>
      <p:grpSp>
        <p:nvGrpSpPr>
          <p:cNvPr id="8" name="组合 7"/>
          <p:cNvGrpSpPr/>
          <p:nvPr/>
        </p:nvGrpSpPr>
        <p:grpSpPr>
          <a:xfrm>
            <a:off x="1551934" y="2266545"/>
            <a:ext cx="5624720" cy="1199943"/>
            <a:chOff x="5965647" y="4165152"/>
            <a:chExt cx="5624720" cy="1199943"/>
          </a:xfrm>
        </p:grpSpPr>
        <mc:AlternateContent xmlns:mc="http://schemas.openxmlformats.org/markup-compatibility/2006" xmlns:a14="http://schemas.microsoft.com/office/drawing/2010/main">
          <mc:Choice Requires="a14">
            <p:sp>
              <p:nvSpPr>
                <p:cNvPr id="44" name="矩形 43"/>
                <p:cNvSpPr/>
                <p:nvPr/>
              </p:nvSpPr>
              <p:spPr>
                <a:xfrm>
                  <a:off x="5965647" y="4474127"/>
                  <a:ext cx="615361" cy="476311"/>
                </a:xfrm>
                <a:prstGeom prst="rect">
                  <a:avLst/>
                </a:prstGeom>
                <a:ln>
                  <a:noFill/>
                </a:ln>
              </p:spPr>
              <p:txBody>
                <a:bodyPr wrap="none">
                  <a:spAutoFit/>
                </a:bodyPr>
                <a:lstStyle/>
                <a:p>
                  <a14:m>
                    <m:oMath xmlns:m="http://schemas.openxmlformats.org/officeDocument/2006/math">
                      <m:sSubSup>
                        <m:sSubSupPr>
                          <m:ctrlPr>
                            <a:rPr lang="en-US" altLang="zh-CN" sz="1400" i="1" smtClean="0">
                              <a:solidFill>
                                <a:schemeClr val="tx1"/>
                              </a:solidFill>
                              <a:latin typeface="Cambria Math" panose="02040503050406030204" pitchFamily="18" charset="0"/>
                            </a:rPr>
                          </m:ctrlPr>
                        </m:sSubSupPr>
                        <m:e>
                          <m:r>
                            <a:rPr lang="en-US" altLang="zh-CN" sz="1400" i="1">
                              <a:solidFill>
                                <a:schemeClr val="tx1"/>
                              </a:solidFill>
                              <a:latin typeface="Cambria Math" panose="02040503050406030204" pitchFamily="18" charset="0"/>
                            </a:rPr>
                            <m:t>𝑤</m:t>
                          </m:r>
                        </m:e>
                        <m:sub>
                          <m:r>
                            <a:rPr lang="en-US" altLang="zh-CN" sz="1400" i="1">
                              <a:solidFill>
                                <a:schemeClr val="tx1"/>
                              </a:solidFill>
                              <a:latin typeface="Cambria Math" panose="02040503050406030204" pitchFamily="18" charset="0"/>
                            </a:rPr>
                            <m:t>𝑖</m:t>
                          </m:r>
                        </m:sub>
                        <m:sup>
                          <m:r>
                            <a:rPr lang="en-US" altLang="zh-CN" sz="1400" i="1">
                              <a:solidFill>
                                <a:schemeClr val="tx1"/>
                              </a:solidFill>
                              <a:latin typeface="Cambria Math" panose="02040503050406030204" pitchFamily="18" charset="0"/>
                            </a:rPr>
                            <m:t>(</m:t>
                          </m:r>
                          <m:r>
                            <a:rPr lang="en-US" altLang="zh-CN" sz="1400" i="1">
                              <a:solidFill>
                                <a:schemeClr val="tx1"/>
                              </a:solidFill>
                              <a:latin typeface="Cambria Math" panose="02040503050406030204" pitchFamily="18" charset="0"/>
                            </a:rPr>
                            <m:t>𝑡</m:t>
                          </m:r>
                          <m:r>
                            <a:rPr lang="en-US" altLang="zh-CN" sz="1400" i="1">
                              <a:solidFill>
                                <a:schemeClr val="tx1"/>
                              </a:solidFill>
                              <a:latin typeface="Cambria Math" panose="02040503050406030204" pitchFamily="18" charset="0"/>
                            </a:rPr>
                            <m:t>)</m:t>
                          </m:r>
                        </m:sup>
                      </m:sSubSup>
                    </m:oMath>
                  </a14:m>
                  <a:r>
                    <a:rPr lang="en-US" altLang="zh-CN" sz="1400">
                      <a:solidFill>
                        <a:schemeClr val="tx1"/>
                      </a:solidFill>
                    </a:rPr>
                    <a:t>=</a:t>
                  </a:r>
                  <a:endParaRPr lang="zh-CN" altLang="en-US" sz="1400">
                    <a:solidFill>
                      <a:schemeClr val="tx1"/>
                    </a:solidFill>
                  </a:endParaRPr>
                </a:p>
              </p:txBody>
            </p:sp>
          </mc:Choice>
          <mc:Fallback xmlns="">
            <p:sp>
              <p:nvSpPr>
                <p:cNvPr id="44" name="矩形 43"/>
                <p:cNvSpPr>
                  <a:spLocks noRot="1" noChangeAspect="1" noMove="1" noResize="1" noEditPoints="1" noAdjustHandles="1" noChangeArrowheads="1" noChangeShapeType="1" noTextEdit="1"/>
                </p:cNvSpPr>
                <p:nvPr/>
              </p:nvSpPr>
              <p:spPr>
                <a:xfrm>
                  <a:off x="5965647" y="4474127"/>
                  <a:ext cx="615361" cy="476311"/>
                </a:xfrm>
                <a:prstGeom prst="rect">
                  <a:avLst/>
                </a:prstGeom>
                <a:blipFill>
                  <a:blip r:embed="rId4"/>
                  <a:stretch>
                    <a:fillRect r="-198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矩形 44"/>
                <p:cNvSpPr/>
                <p:nvPr/>
              </p:nvSpPr>
              <p:spPr>
                <a:xfrm>
                  <a:off x="6771001" y="4182766"/>
                  <a:ext cx="4819366" cy="536974"/>
                </a:xfrm>
                <a:prstGeom prst="rect">
                  <a:avLst/>
                </a:prstGeom>
                <a:ln>
                  <a:noFill/>
                </a:ln>
              </p:spPr>
              <p:txBody>
                <a:bodyPr wrap="square">
                  <a:spAutoFit/>
                </a:bodyPr>
                <a:lstStyle/>
                <a:p>
                  <a:r>
                    <a:rPr lang="en-US" altLang="zh-CN" sz="1400">
                      <a:solidFill>
                        <a:schemeClr val="tx1"/>
                      </a:solidFill>
                    </a:rPr>
                    <a:t>0			                   if </a:t>
                  </a:r>
                  <a14:m>
                    <m:oMath xmlns:m="http://schemas.openxmlformats.org/officeDocument/2006/math">
                      <m:d>
                        <m:dPr>
                          <m:begChr m:val="|"/>
                          <m:endChr m:val="|"/>
                          <m:ctrlPr>
                            <a:rPr lang="en-US" altLang="zh-CN" sz="1400" i="1">
                              <a:solidFill>
                                <a:schemeClr val="tx1"/>
                              </a:solidFill>
                              <a:latin typeface="Cambria Math" panose="02040503050406030204" pitchFamily="18" charset="0"/>
                            </a:rPr>
                          </m:ctrlPr>
                        </m:dPr>
                        <m:e>
                          <m:sSubSup>
                            <m:sSubSupPr>
                              <m:ctrlPr>
                                <a:rPr lang="en-US" altLang="zh-CN" sz="1400" b="1" i="1">
                                  <a:solidFill>
                                    <a:schemeClr val="tx1"/>
                                  </a:solidFill>
                                  <a:latin typeface="Cambria Math" panose="02040503050406030204" pitchFamily="18" charset="0"/>
                                </a:rPr>
                              </m:ctrlPr>
                            </m:sSubSupPr>
                            <m:e>
                              <m:r>
                                <a:rPr lang="en-US" altLang="zh-CN" sz="1400" b="1">
                                  <a:solidFill>
                                    <a:schemeClr val="tx1"/>
                                  </a:solidFill>
                                  <a:latin typeface="Cambria Math" panose="02040503050406030204" pitchFamily="18" charset="0"/>
                                </a:rPr>
                                <m:t>𝐳</m:t>
                              </m:r>
                            </m:e>
                            <m:sub>
                              <m:r>
                                <a:rPr lang="en-US" altLang="zh-CN" sz="1400" b="1">
                                  <a:solidFill>
                                    <a:schemeClr val="tx1"/>
                                  </a:solidFill>
                                  <a:latin typeface="Cambria Math" panose="02040503050406030204" pitchFamily="18" charset="0"/>
                                </a:rPr>
                                <m:t>𝐢</m:t>
                              </m:r>
                            </m:sub>
                            <m:sup>
                              <m:r>
                                <a:rPr lang="en-US" altLang="zh-CN" sz="1400" b="1">
                                  <a:solidFill>
                                    <a:schemeClr val="tx1"/>
                                  </a:solidFill>
                                  <a:latin typeface="Cambria Math" panose="02040503050406030204" pitchFamily="18" charset="0"/>
                                </a:rPr>
                                <m:t>(</m:t>
                              </m:r>
                              <m:r>
                                <a:rPr lang="en-US" altLang="zh-CN" sz="1400" b="1">
                                  <a:solidFill>
                                    <a:schemeClr val="tx1"/>
                                  </a:solidFill>
                                  <a:latin typeface="Cambria Math" panose="02040503050406030204" pitchFamily="18" charset="0"/>
                                </a:rPr>
                                <m:t>𝐭</m:t>
                              </m:r>
                              <m:r>
                                <a:rPr lang="en-US" altLang="zh-CN" sz="1400" b="1">
                                  <a:solidFill>
                                    <a:schemeClr val="tx1"/>
                                  </a:solidFill>
                                  <a:latin typeface="Cambria Math" panose="02040503050406030204" pitchFamily="18" charset="0"/>
                                </a:rPr>
                                <m:t>)</m:t>
                              </m:r>
                            </m:sup>
                          </m:sSubSup>
                        </m:e>
                      </m:d>
                      <m:r>
                        <a:rPr lang="en-US" altLang="zh-CN" sz="1400" b="1" i="1" smtClean="0">
                          <a:solidFill>
                            <a:schemeClr val="tx1"/>
                          </a:solidFill>
                          <a:latin typeface="Cambria Math" panose="02040503050406030204" pitchFamily="18" charset="0"/>
                        </a:rPr>
                        <m:t>&lt;</m:t>
                      </m:r>
                      <m:sSub>
                        <m:sSubPr>
                          <m:ctrlPr>
                            <a:rPr lang="en-US" altLang="zh-CN" sz="1400" b="1" i="1">
                              <a:solidFill>
                                <a:schemeClr val="tx1"/>
                              </a:solidFill>
                              <a:latin typeface="Cambria Math" panose="02040503050406030204" pitchFamily="18" charset="0"/>
                            </a:rPr>
                          </m:ctrlPr>
                        </m:sSubPr>
                        <m:e>
                          <m:r>
                            <a:rPr lang="en-US" altLang="zh-CN" sz="1400" b="1" i="1">
                              <a:solidFill>
                                <a:schemeClr val="tx1"/>
                              </a:solidFill>
                              <a:latin typeface="Cambria Math" panose="02040503050406030204" pitchFamily="18" charset="0"/>
                            </a:rPr>
                            <m:t>𝝀</m:t>
                          </m:r>
                        </m:e>
                        <m:sub>
                          <m:r>
                            <a:rPr lang="en-US" altLang="zh-CN" sz="1400" b="1" i="1">
                              <a:solidFill>
                                <a:schemeClr val="tx1"/>
                              </a:solidFill>
                              <a:latin typeface="Cambria Math" panose="02040503050406030204" pitchFamily="18" charset="0"/>
                            </a:rPr>
                            <m:t>𝟏</m:t>
                          </m:r>
                        </m:sub>
                      </m:sSub>
                    </m:oMath>
                  </a14:m>
                  <a:endParaRPr lang="zh-CN" altLang="en-US" sz="1400">
                    <a:solidFill>
                      <a:schemeClr val="tx1"/>
                    </a:solidFill>
                  </a:endParaRPr>
                </a:p>
              </p:txBody>
            </p:sp>
          </mc:Choice>
          <mc:Fallback xmlns="">
            <p:sp>
              <p:nvSpPr>
                <p:cNvPr id="45" name="矩形 44"/>
                <p:cNvSpPr>
                  <a:spLocks noRot="1" noChangeAspect="1" noMove="1" noResize="1" noEditPoints="1" noAdjustHandles="1" noChangeArrowheads="1" noChangeShapeType="1" noTextEdit="1"/>
                </p:cNvSpPr>
                <p:nvPr/>
              </p:nvSpPr>
              <p:spPr>
                <a:xfrm>
                  <a:off x="6771001" y="4182766"/>
                  <a:ext cx="4819366" cy="536974"/>
                </a:xfrm>
                <a:prstGeom prst="rect">
                  <a:avLst/>
                </a:prstGeom>
                <a:blipFill>
                  <a:blip r:embed="rId5"/>
                  <a:stretch>
                    <a:fillRect l="-38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p:cNvSpPr/>
                <p:nvPr/>
              </p:nvSpPr>
              <p:spPr>
                <a:xfrm>
                  <a:off x="6752530" y="4678887"/>
                  <a:ext cx="4737662" cy="637387"/>
                </a:xfrm>
                <a:prstGeom prst="rect">
                  <a:avLst/>
                </a:prstGeom>
                <a:ln>
                  <a:noFill/>
                </a:ln>
              </p:spPr>
              <p:txBody>
                <a:bodyPr wrap="square">
                  <a:spAutoFit/>
                </a:bodyPr>
                <a:lstStyle/>
                <a:p>
                  <a:r>
                    <a:rPr lang="en-US" altLang="zh-CN" sz="1400" b="0">
                      <a:solidFill>
                        <a:schemeClr val="tx1"/>
                      </a:solidFill>
                    </a:rPr>
                    <a:t>-</a:t>
                  </a:r>
                  <a14:m>
                    <m:oMath xmlns:m="http://schemas.openxmlformats.org/officeDocument/2006/math">
                      <m:sSup>
                        <m:sSupPr>
                          <m:ctrlPr>
                            <a:rPr lang="en-US" altLang="zh-CN" sz="1400" b="0" i="1" smtClean="0">
                              <a:solidFill>
                                <a:schemeClr val="tx1"/>
                              </a:solidFill>
                              <a:latin typeface="Cambria Math" panose="02040503050406030204" pitchFamily="18" charset="0"/>
                            </a:rPr>
                          </m:ctrlPr>
                        </m:sSupPr>
                        <m:e>
                          <m:d>
                            <m:dPr>
                              <m:ctrlPr>
                                <a:rPr lang="en-US" altLang="zh-CN" sz="1400" b="0" i="1" smtClean="0">
                                  <a:solidFill>
                                    <a:schemeClr val="tx1"/>
                                  </a:solidFill>
                                  <a:latin typeface="Cambria Math" panose="02040503050406030204" pitchFamily="18" charset="0"/>
                                </a:rPr>
                              </m:ctrlPr>
                            </m:dPr>
                            <m:e>
                              <m:sSub>
                                <m:sSubPr>
                                  <m:ctrlPr>
                                    <a:rPr lang="en-US" altLang="zh-CN" sz="1400" b="1" i="1">
                                      <a:solidFill>
                                        <a:schemeClr val="tx1"/>
                                      </a:solidFill>
                                      <a:latin typeface="Cambria Math" panose="02040503050406030204" pitchFamily="18" charset="0"/>
                                    </a:rPr>
                                  </m:ctrlPr>
                                </m:sSubPr>
                                <m:e>
                                  <m:r>
                                    <a:rPr lang="en-US" altLang="zh-CN" sz="1400" b="1">
                                      <a:solidFill>
                                        <a:schemeClr val="tx1"/>
                                      </a:solidFill>
                                      <a:latin typeface="Cambria Math" panose="02040503050406030204" pitchFamily="18" charset="0"/>
                                    </a:rPr>
                                    <m:t>𝛌</m:t>
                                  </m:r>
                                </m:e>
                                <m:sub>
                                  <m:r>
                                    <a:rPr lang="en-US" altLang="zh-CN" sz="1400" b="1">
                                      <a:solidFill>
                                        <a:schemeClr val="tx1"/>
                                      </a:solidFill>
                                      <a:latin typeface="Cambria Math" panose="02040503050406030204" pitchFamily="18" charset="0"/>
                                    </a:rPr>
                                    <m:t>𝟐</m:t>
                                  </m:r>
                                </m:sub>
                              </m:sSub>
                              <m:r>
                                <a:rPr lang="en-US" altLang="zh-CN" sz="1400" b="1">
                                  <a:solidFill>
                                    <a:schemeClr val="tx1"/>
                                  </a:solidFill>
                                  <a:latin typeface="Cambria Math" panose="02040503050406030204" pitchFamily="18" charset="0"/>
                                </a:rPr>
                                <m:t>+</m:t>
                              </m:r>
                              <m:f>
                                <m:fPr>
                                  <m:ctrlPr>
                                    <a:rPr lang="en-US" altLang="zh-CN" sz="1400" b="1" i="1" smtClean="0">
                                      <a:solidFill>
                                        <a:schemeClr val="tx1"/>
                                      </a:solidFill>
                                      <a:latin typeface="Cambria Math" panose="02040503050406030204" pitchFamily="18" charset="0"/>
                                    </a:rPr>
                                  </m:ctrlPr>
                                </m:fPr>
                                <m:num>
                                  <m:r>
                                    <a:rPr lang="en-US" altLang="zh-CN" sz="1400" b="1" i="1" smtClean="0">
                                      <a:solidFill>
                                        <a:schemeClr val="tx1"/>
                                      </a:solidFill>
                                      <a:latin typeface="Cambria Math" panose="02040503050406030204" pitchFamily="18" charset="0"/>
                                    </a:rPr>
                                    <m:t>𝜷</m:t>
                                  </m:r>
                                  <m:r>
                                    <a:rPr lang="en-US" altLang="zh-CN" sz="1400" b="1" i="1" smtClean="0">
                                      <a:solidFill>
                                        <a:schemeClr val="tx1"/>
                                      </a:solidFill>
                                      <a:latin typeface="Cambria Math" panose="02040503050406030204" pitchFamily="18" charset="0"/>
                                    </a:rPr>
                                    <m:t>+</m:t>
                                  </m:r>
                                  <m:rad>
                                    <m:radPr>
                                      <m:degHide m:val="on"/>
                                      <m:ctrlPr>
                                        <a:rPr lang="en-US" altLang="zh-CN" sz="1400" b="1" i="1" smtClean="0">
                                          <a:solidFill>
                                            <a:schemeClr val="tx1"/>
                                          </a:solidFill>
                                          <a:latin typeface="Cambria Math" panose="02040503050406030204" pitchFamily="18" charset="0"/>
                                        </a:rPr>
                                      </m:ctrlPr>
                                    </m:radPr>
                                    <m:deg/>
                                    <m:e>
                                      <m:sSub>
                                        <m:sSubPr>
                                          <m:ctrlPr>
                                            <a:rPr lang="en-US" altLang="zh-CN" sz="1400" b="1" i="1" smtClean="0">
                                              <a:solidFill>
                                                <a:schemeClr val="tx1"/>
                                              </a:solidFill>
                                              <a:latin typeface="Cambria Math" panose="02040503050406030204" pitchFamily="18" charset="0"/>
                                            </a:rPr>
                                          </m:ctrlPr>
                                        </m:sSubPr>
                                        <m:e>
                                          <m:r>
                                            <a:rPr lang="en-US" altLang="zh-CN" sz="1400" b="1" i="1" smtClean="0">
                                              <a:solidFill>
                                                <a:schemeClr val="tx1"/>
                                              </a:solidFill>
                                              <a:latin typeface="Cambria Math" panose="02040503050406030204" pitchFamily="18" charset="0"/>
                                            </a:rPr>
                                            <m:t>𝒏</m:t>
                                          </m:r>
                                        </m:e>
                                        <m:sub>
                                          <m:r>
                                            <a:rPr lang="en-US" altLang="zh-CN" sz="1400" b="1" i="1" smtClean="0">
                                              <a:solidFill>
                                                <a:schemeClr val="tx1"/>
                                              </a:solidFill>
                                              <a:latin typeface="Cambria Math" panose="02040503050406030204" pitchFamily="18" charset="0"/>
                                            </a:rPr>
                                            <m:t>𝒊</m:t>
                                          </m:r>
                                        </m:sub>
                                      </m:sSub>
                                    </m:e>
                                  </m:rad>
                                </m:num>
                                <m:den>
                                  <m:r>
                                    <a:rPr lang="en-US" altLang="zh-CN" sz="1400" b="1" i="1" smtClean="0">
                                      <a:solidFill>
                                        <a:schemeClr val="tx1"/>
                                      </a:solidFill>
                                      <a:latin typeface="Cambria Math" panose="02040503050406030204" pitchFamily="18" charset="0"/>
                                    </a:rPr>
                                    <m:t>𝜶</m:t>
                                  </m:r>
                                </m:den>
                              </m:f>
                            </m:e>
                          </m:d>
                        </m:e>
                        <m:sup>
                          <m:r>
                            <a:rPr lang="en-US" altLang="zh-CN" sz="1400" b="0" i="1" smtClean="0">
                              <a:solidFill>
                                <a:schemeClr val="tx1"/>
                              </a:solidFill>
                              <a:latin typeface="Cambria Math" panose="02040503050406030204" pitchFamily="18" charset="0"/>
                            </a:rPr>
                            <m:t>−1</m:t>
                          </m:r>
                        </m:sup>
                      </m:sSup>
                      <m:d>
                        <m:dPr>
                          <m:ctrlPr>
                            <a:rPr lang="en-US" altLang="zh-CN" sz="1400" b="0" i="1" smtClean="0">
                              <a:solidFill>
                                <a:schemeClr val="tx1"/>
                              </a:solidFill>
                              <a:latin typeface="Cambria Math" panose="02040503050406030204" pitchFamily="18" charset="0"/>
                            </a:rPr>
                          </m:ctrlPr>
                        </m:dPr>
                        <m:e>
                          <m:sSubSup>
                            <m:sSubSupPr>
                              <m:ctrlPr>
                                <a:rPr lang="en-US" altLang="zh-CN" sz="1400" b="1" i="1">
                                  <a:solidFill>
                                    <a:schemeClr val="tx1"/>
                                  </a:solidFill>
                                  <a:latin typeface="Cambria Math" panose="02040503050406030204" pitchFamily="18" charset="0"/>
                                </a:rPr>
                              </m:ctrlPr>
                            </m:sSubSupPr>
                            <m:e>
                              <m:r>
                                <a:rPr lang="en-US" altLang="zh-CN" sz="1400" b="1" i="1" smtClean="0">
                                  <a:solidFill>
                                    <a:schemeClr val="tx1"/>
                                  </a:solidFill>
                                  <a:latin typeface="Cambria Math" panose="02040503050406030204" pitchFamily="18" charset="0"/>
                                </a:rPr>
                                <m:t>𝒛</m:t>
                              </m:r>
                            </m:e>
                            <m:sub>
                              <m:r>
                                <a:rPr lang="en-US" altLang="zh-CN" sz="1400" b="1">
                                  <a:solidFill>
                                    <a:schemeClr val="tx1"/>
                                  </a:solidFill>
                                  <a:latin typeface="Cambria Math" panose="02040503050406030204" pitchFamily="18" charset="0"/>
                                </a:rPr>
                                <m:t>𝐢</m:t>
                              </m:r>
                            </m:sub>
                            <m:sup>
                              <m:d>
                                <m:dPr>
                                  <m:ctrlPr>
                                    <a:rPr lang="en-US" altLang="zh-CN" sz="1400" b="1" i="1">
                                      <a:solidFill>
                                        <a:schemeClr val="tx1"/>
                                      </a:solidFill>
                                      <a:latin typeface="Cambria Math" panose="02040503050406030204" pitchFamily="18" charset="0"/>
                                    </a:rPr>
                                  </m:ctrlPr>
                                </m:dPr>
                                <m:e>
                                  <m:r>
                                    <a:rPr lang="en-US" altLang="zh-CN" sz="1400" b="1">
                                      <a:solidFill>
                                        <a:schemeClr val="tx1"/>
                                      </a:solidFill>
                                      <a:latin typeface="Cambria Math" panose="02040503050406030204" pitchFamily="18" charset="0"/>
                                    </a:rPr>
                                    <m:t>𝐭</m:t>
                                  </m:r>
                                </m:e>
                              </m:d>
                            </m:sup>
                          </m:sSubSup>
                          <m:r>
                            <a:rPr lang="en-US" altLang="zh-CN" sz="1400" b="1" i="1" smtClean="0">
                              <a:solidFill>
                                <a:schemeClr val="tx1"/>
                              </a:solidFill>
                              <a:latin typeface="Cambria Math" panose="02040503050406030204" pitchFamily="18" charset="0"/>
                            </a:rPr>
                            <m:t>−</m:t>
                          </m:r>
                          <m:sSub>
                            <m:sSubPr>
                              <m:ctrlPr>
                                <a:rPr lang="en-US" altLang="zh-CN" sz="1400" b="1" i="1">
                                  <a:solidFill>
                                    <a:schemeClr val="tx1"/>
                                  </a:solidFill>
                                  <a:latin typeface="Cambria Math" panose="02040503050406030204" pitchFamily="18" charset="0"/>
                                </a:rPr>
                              </m:ctrlPr>
                            </m:sSubPr>
                            <m:e>
                              <m:r>
                                <a:rPr lang="en-US" altLang="zh-CN" sz="1400" b="1" i="1">
                                  <a:solidFill>
                                    <a:schemeClr val="tx1"/>
                                  </a:solidFill>
                                  <a:latin typeface="Cambria Math" panose="02040503050406030204" pitchFamily="18" charset="0"/>
                                </a:rPr>
                                <m:t>𝝀</m:t>
                              </m:r>
                            </m:e>
                            <m:sub>
                              <m:r>
                                <a:rPr lang="en-US" altLang="zh-CN" sz="1400" b="1" i="1">
                                  <a:solidFill>
                                    <a:schemeClr val="tx1"/>
                                  </a:solidFill>
                                  <a:latin typeface="Cambria Math" panose="02040503050406030204" pitchFamily="18" charset="0"/>
                                </a:rPr>
                                <m:t>𝟏</m:t>
                              </m:r>
                            </m:sub>
                          </m:sSub>
                          <m:r>
                            <a:rPr lang="en-US" altLang="zh-CN" sz="1400" b="0" i="1" smtClean="0">
                              <a:solidFill>
                                <a:schemeClr val="tx1"/>
                              </a:solidFill>
                              <a:latin typeface="Cambria Math" panose="02040503050406030204" pitchFamily="18" charset="0"/>
                            </a:rPr>
                            <m:t>𝑠𝑔𝑛</m:t>
                          </m:r>
                          <m:d>
                            <m:dPr>
                              <m:ctrlPr>
                                <a:rPr lang="en-US" altLang="zh-CN" sz="1400" b="0" i="1" smtClean="0">
                                  <a:solidFill>
                                    <a:schemeClr val="tx1"/>
                                  </a:solidFill>
                                  <a:latin typeface="Cambria Math" panose="02040503050406030204" pitchFamily="18" charset="0"/>
                                </a:rPr>
                              </m:ctrlPr>
                            </m:dPr>
                            <m:e>
                              <m:sSubSup>
                                <m:sSubSupPr>
                                  <m:ctrlPr>
                                    <a:rPr lang="en-US" altLang="zh-CN" sz="1400" b="1" i="1">
                                      <a:solidFill>
                                        <a:schemeClr val="tx1"/>
                                      </a:solidFill>
                                      <a:latin typeface="Cambria Math" panose="02040503050406030204" pitchFamily="18" charset="0"/>
                                    </a:rPr>
                                  </m:ctrlPr>
                                </m:sSubSupPr>
                                <m:e>
                                  <m:r>
                                    <a:rPr lang="en-US" altLang="zh-CN" sz="1400" b="1" i="1">
                                      <a:solidFill>
                                        <a:schemeClr val="tx1"/>
                                      </a:solidFill>
                                      <a:latin typeface="Cambria Math" panose="02040503050406030204" pitchFamily="18" charset="0"/>
                                    </a:rPr>
                                    <m:t>𝒛</m:t>
                                  </m:r>
                                </m:e>
                                <m:sub>
                                  <m:r>
                                    <a:rPr lang="en-US" altLang="zh-CN" sz="1400" b="1">
                                      <a:solidFill>
                                        <a:schemeClr val="tx1"/>
                                      </a:solidFill>
                                      <a:latin typeface="Cambria Math" panose="02040503050406030204" pitchFamily="18" charset="0"/>
                                    </a:rPr>
                                    <m:t>𝐢</m:t>
                                  </m:r>
                                </m:sub>
                                <m:sup>
                                  <m:d>
                                    <m:dPr>
                                      <m:ctrlPr>
                                        <a:rPr lang="en-US" altLang="zh-CN" sz="1400" b="1" i="1">
                                          <a:solidFill>
                                            <a:schemeClr val="tx1"/>
                                          </a:solidFill>
                                          <a:latin typeface="Cambria Math" panose="02040503050406030204" pitchFamily="18" charset="0"/>
                                        </a:rPr>
                                      </m:ctrlPr>
                                    </m:dPr>
                                    <m:e>
                                      <m:r>
                                        <a:rPr lang="en-US" altLang="zh-CN" sz="1400" b="1">
                                          <a:solidFill>
                                            <a:schemeClr val="tx1"/>
                                          </a:solidFill>
                                          <a:latin typeface="Cambria Math" panose="02040503050406030204" pitchFamily="18" charset="0"/>
                                        </a:rPr>
                                        <m:t>𝐭</m:t>
                                      </m:r>
                                    </m:e>
                                  </m:d>
                                </m:sup>
                              </m:sSubSup>
                            </m:e>
                          </m:d>
                        </m:e>
                      </m:d>
                      <m:r>
                        <a:rPr lang="en-US" altLang="zh-CN" sz="1400" b="0" i="1" smtClean="0">
                          <a:solidFill>
                            <a:schemeClr val="tx1"/>
                          </a:solidFill>
                          <a:latin typeface="Cambria Math" panose="02040503050406030204" pitchFamily="18" charset="0"/>
                        </a:rPr>
                        <m:t>        </m:t>
                      </m:r>
                    </m:oMath>
                  </a14:m>
                  <a:r>
                    <a:rPr lang="en-US" altLang="zh-CN" sz="1400">
                      <a:solidFill>
                        <a:schemeClr val="tx1"/>
                      </a:solidFill>
                    </a:rPr>
                    <a:t>           otherwise</a:t>
                  </a:r>
                  <a:r>
                    <a:rPr lang="zh-CN" altLang="en-US" sz="1400">
                      <a:solidFill>
                        <a:schemeClr val="tx1"/>
                      </a:solidFill>
                    </a:rPr>
                    <a:t> </a:t>
                  </a:r>
                </a:p>
              </p:txBody>
            </p:sp>
          </mc:Choice>
          <mc:Fallback xmlns="">
            <p:sp>
              <p:nvSpPr>
                <p:cNvPr id="46" name="矩形 45"/>
                <p:cNvSpPr>
                  <a:spLocks noRot="1" noChangeAspect="1" noMove="1" noResize="1" noEditPoints="1" noAdjustHandles="1" noChangeArrowheads="1" noChangeShapeType="1" noTextEdit="1"/>
                </p:cNvSpPr>
                <p:nvPr/>
              </p:nvSpPr>
              <p:spPr>
                <a:xfrm>
                  <a:off x="6752530" y="4678887"/>
                  <a:ext cx="4737662" cy="637387"/>
                </a:xfrm>
                <a:prstGeom prst="rect">
                  <a:avLst/>
                </a:prstGeom>
                <a:blipFill>
                  <a:blip r:embed="rId6"/>
                  <a:stretch>
                    <a:fillRect l="-386"/>
                  </a:stretch>
                </a:blipFill>
                <a:ln>
                  <a:noFill/>
                </a:ln>
              </p:spPr>
              <p:txBody>
                <a:bodyPr/>
                <a:lstStyle/>
                <a:p>
                  <a:r>
                    <a:rPr lang="zh-CN" altLang="en-US">
                      <a:noFill/>
                    </a:rPr>
                    <a:t> </a:t>
                  </a:r>
                </a:p>
              </p:txBody>
            </p:sp>
          </mc:Fallback>
        </mc:AlternateContent>
        <p:sp>
          <p:nvSpPr>
            <p:cNvPr id="47" name="文本框 46"/>
            <p:cNvSpPr txBox="1"/>
            <p:nvPr/>
          </p:nvSpPr>
          <p:spPr>
            <a:xfrm>
              <a:off x="6341181" y="4165152"/>
              <a:ext cx="786870" cy="1199943"/>
            </a:xfrm>
            <a:prstGeom prst="rect">
              <a:avLst/>
            </a:prstGeom>
            <a:noFill/>
            <a:ln>
              <a:noFill/>
            </a:ln>
          </p:spPr>
          <p:txBody>
            <a:bodyPr wrap="square" rtlCol="0">
              <a:spAutoFit/>
            </a:bodyPr>
            <a:lstStyle/>
            <a:p>
              <a:r>
                <a:rPr lang="en-US" altLang="zh-CN" sz="5400">
                  <a:latin typeface="+mj-ea"/>
                  <a:ea typeface="+mj-ea"/>
                </a:rPr>
                <a:t>{</a:t>
              </a:r>
              <a:endParaRPr lang="zh-CN" altLang="en-US" sz="5400">
                <a:latin typeface="+mj-ea"/>
                <a:ea typeface="+mj-ea"/>
              </a:endParaRPr>
            </a:p>
          </p:txBody>
        </p:sp>
      </p:grpSp>
    </p:spTree>
    <p:extLst>
      <p:ext uri="{BB962C8B-B14F-4D97-AF65-F5344CB8AC3E}">
        <p14:creationId xmlns:p14="http://schemas.microsoft.com/office/powerpoint/2010/main" val="3835775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22218" y="186971"/>
            <a:ext cx="3835400" cy="461665"/>
          </a:xfrm>
          <a:prstGeom prst="rect">
            <a:avLst/>
          </a:prstGeom>
        </p:spPr>
        <p:txBody>
          <a:bodyPr wrap="square">
            <a:spAutoFit/>
          </a:bodyPr>
          <a:lstStyle/>
          <a:p>
            <a:r>
              <a:rPr lang="en-US" altLang="zh-CN" sz="2400" b="1">
                <a:latin typeface="微软雅黑" panose="020B0503020204020204" pitchFamily="34" charset="-122"/>
                <a:ea typeface="微软雅黑" panose="020B0503020204020204" pitchFamily="34" charset="-122"/>
              </a:rPr>
              <a:t>FTRL </a:t>
            </a:r>
            <a:r>
              <a:rPr lang="zh-CN" altLang="en-US" sz="2400">
                <a:latin typeface="微软雅黑" panose="020B0503020204020204" pitchFamily="34" charset="-122"/>
                <a:ea typeface="微软雅黑" panose="020B0503020204020204" pitchFamily="34" charset="-122"/>
              </a:rPr>
              <a:t>算法原理</a:t>
            </a:r>
          </a:p>
        </p:txBody>
      </p:sp>
      <p:cxnSp>
        <p:nvCxnSpPr>
          <p:cNvPr id="19" name="直接连接符 18"/>
          <p:cNvCxnSpPr/>
          <p:nvPr/>
        </p:nvCxnSpPr>
        <p:spPr>
          <a:xfrm>
            <a:off x="416790" y="756230"/>
            <a:ext cx="9687792" cy="0"/>
          </a:xfrm>
          <a:prstGeom prst="line">
            <a:avLst/>
          </a:prstGeom>
          <a:ln w="28575"/>
        </p:spPr>
        <p:style>
          <a:lnRef idx="2">
            <a:schemeClr val="accent1"/>
          </a:lnRef>
          <a:fillRef idx="0">
            <a:schemeClr val="accent1"/>
          </a:fillRef>
          <a:effectRef idx="1">
            <a:schemeClr val="accent1"/>
          </a:effectRef>
          <a:fontRef idx="minor">
            <a:schemeClr val="tx1"/>
          </a:fontRef>
        </p:style>
      </p:cxnSp>
      <p:grpSp>
        <p:nvGrpSpPr>
          <p:cNvPr id="4" name="组合 3">
            <a:extLst>
              <a:ext uri="{FF2B5EF4-FFF2-40B4-BE49-F238E27FC236}">
                <a16:creationId xmlns:a16="http://schemas.microsoft.com/office/drawing/2014/main" xmlns="" id="{CEC3357B-387E-48E1-B3F3-11B2456A7914}"/>
              </a:ext>
            </a:extLst>
          </p:cNvPr>
          <p:cNvGrpSpPr/>
          <p:nvPr/>
        </p:nvGrpSpPr>
        <p:grpSpPr>
          <a:xfrm>
            <a:off x="628073" y="1123374"/>
            <a:ext cx="9476509" cy="4978396"/>
            <a:chOff x="508000" y="1103745"/>
            <a:chExt cx="9476509" cy="4978396"/>
          </a:xfrm>
        </p:grpSpPr>
        <p:sp>
          <p:nvSpPr>
            <p:cNvPr id="2" name="矩形 1"/>
            <p:cNvSpPr/>
            <p:nvPr/>
          </p:nvSpPr>
          <p:spPr>
            <a:xfrm>
              <a:off x="905164" y="1616364"/>
              <a:ext cx="1450109" cy="6742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a:t>OGD</a:t>
              </a:r>
            </a:p>
            <a:p>
              <a:pPr algn="ctr"/>
              <a:r>
                <a:rPr lang="zh-CN" altLang="en-US" sz="1400">
                  <a:latin typeface="微软雅黑" panose="020B0503020204020204" pitchFamily="34" charset="-122"/>
                  <a:ea typeface="微软雅黑" panose="020B0503020204020204" pitchFamily="34" charset="-122"/>
                </a:rPr>
                <a:t>稀疏性不够好</a:t>
              </a:r>
            </a:p>
          </p:txBody>
        </p:sp>
        <p:sp>
          <p:nvSpPr>
            <p:cNvPr id="13" name="矩形 12"/>
            <p:cNvSpPr/>
            <p:nvPr/>
          </p:nvSpPr>
          <p:spPr>
            <a:xfrm>
              <a:off x="3008945" y="1616364"/>
              <a:ext cx="1830910" cy="6742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a:t>FOBOS</a:t>
              </a:r>
            </a:p>
            <a:p>
              <a:pPr algn="ctr"/>
              <a:r>
                <a:rPr lang="zh-CN" altLang="en-US" sz="1400">
                  <a:latin typeface="微软雅黑" panose="020B0503020204020204" pitchFamily="34" charset="-122"/>
                  <a:ea typeface="微软雅黑" panose="020B0503020204020204" pitchFamily="34" charset="-122"/>
                </a:rPr>
                <a:t>能产生更好的稀疏性</a:t>
              </a:r>
            </a:p>
          </p:txBody>
        </p:sp>
        <p:sp>
          <p:nvSpPr>
            <p:cNvPr id="14" name="矩形 13"/>
            <p:cNvSpPr/>
            <p:nvPr/>
          </p:nvSpPr>
          <p:spPr>
            <a:xfrm>
              <a:off x="6023364" y="1599625"/>
              <a:ext cx="3554745" cy="6742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a:t>RDA</a:t>
              </a:r>
            </a:p>
            <a:p>
              <a:pPr algn="ctr"/>
              <a:r>
                <a:rPr lang="zh-CN" altLang="en-US" sz="1400">
                  <a:latin typeface="微软雅黑" panose="020B0503020204020204" pitchFamily="34" charset="-122"/>
                  <a:ea typeface="微软雅黑" panose="020B0503020204020204" pitchFamily="34" charset="-122"/>
                </a:rPr>
                <a:t>能更好地在精度和稀疏性之间做</a:t>
              </a:r>
              <a:r>
                <a:rPr lang="en-US" altLang="zh-CN" sz="1400">
                  <a:latin typeface="微软雅黑" panose="020B0503020204020204" pitchFamily="34" charset="-122"/>
                  <a:ea typeface="微软雅黑" panose="020B0503020204020204" pitchFamily="34" charset="-122"/>
                </a:rPr>
                <a:t>trade-off</a:t>
              </a:r>
              <a:endParaRPr lang="zh-CN" altLang="en-US"/>
            </a:p>
          </p:txBody>
        </p:sp>
        <p:sp>
          <p:nvSpPr>
            <p:cNvPr id="15" name="矩形 14"/>
            <p:cNvSpPr/>
            <p:nvPr/>
          </p:nvSpPr>
          <p:spPr>
            <a:xfrm>
              <a:off x="4573255" y="4710546"/>
              <a:ext cx="1450109" cy="67425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a:t>FTRL</a:t>
              </a:r>
              <a:endParaRPr lang="zh-CN" altLang="en-US"/>
            </a:p>
          </p:txBody>
        </p:sp>
        <p:sp>
          <p:nvSpPr>
            <p:cNvPr id="3" name="圆角矩形 2"/>
            <p:cNvSpPr/>
            <p:nvPr/>
          </p:nvSpPr>
          <p:spPr>
            <a:xfrm>
              <a:off x="508000" y="1145309"/>
              <a:ext cx="4498109" cy="1699491"/>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cxnSp>
          <p:nvCxnSpPr>
            <p:cNvPr id="5" name="直接箭头连接符 4"/>
            <p:cNvCxnSpPr>
              <a:stCxn id="2" idx="3"/>
              <a:endCxn id="13" idx="1"/>
            </p:cNvCxnSpPr>
            <p:nvPr/>
          </p:nvCxnSpPr>
          <p:spPr>
            <a:xfrm>
              <a:off x="2355273" y="1953491"/>
              <a:ext cx="653672" cy="0"/>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20" name="圆角矩形 19"/>
            <p:cNvSpPr/>
            <p:nvPr/>
          </p:nvSpPr>
          <p:spPr>
            <a:xfrm>
              <a:off x="5486400" y="1103745"/>
              <a:ext cx="4498109" cy="1699491"/>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sp>
          <p:nvSpPr>
            <p:cNvPr id="21" name="圆角矩形 20"/>
            <p:cNvSpPr/>
            <p:nvPr/>
          </p:nvSpPr>
          <p:spPr>
            <a:xfrm>
              <a:off x="3049256" y="4382650"/>
              <a:ext cx="4498109" cy="1699491"/>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p>
          </p:txBody>
        </p:sp>
        <p:cxnSp>
          <p:nvCxnSpPr>
            <p:cNvPr id="22" name="直接箭头连接符 21"/>
            <p:cNvCxnSpPr>
              <a:stCxn id="3" idx="2"/>
              <a:endCxn id="21" idx="0"/>
            </p:cNvCxnSpPr>
            <p:nvPr/>
          </p:nvCxnSpPr>
          <p:spPr>
            <a:xfrm>
              <a:off x="2757055" y="2844800"/>
              <a:ext cx="2541256" cy="1537850"/>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23" name="直接箭头连接符 22"/>
            <p:cNvCxnSpPr>
              <a:stCxn id="20" idx="2"/>
              <a:endCxn id="21" idx="0"/>
            </p:cNvCxnSpPr>
            <p:nvPr/>
          </p:nvCxnSpPr>
          <p:spPr>
            <a:xfrm flipH="1">
              <a:off x="5298311" y="2803236"/>
              <a:ext cx="2437144" cy="1579414"/>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12" name="文本框 11"/>
            <p:cNvSpPr txBox="1"/>
            <p:nvPr/>
          </p:nvSpPr>
          <p:spPr>
            <a:xfrm>
              <a:off x="1422402" y="2424990"/>
              <a:ext cx="304001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梯度下降类方法，精度比较好</a:t>
              </a:r>
            </a:p>
          </p:txBody>
        </p:sp>
        <p:sp>
          <p:nvSpPr>
            <p:cNvPr id="33" name="文本框 32"/>
            <p:cNvSpPr txBox="1"/>
            <p:nvPr/>
          </p:nvSpPr>
          <p:spPr>
            <a:xfrm>
              <a:off x="6978699" y="2369280"/>
              <a:ext cx="1644073"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稀疏性更加出色</a:t>
              </a:r>
            </a:p>
          </p:txBody>
        </p:sp>
        <p:sp>
          <p:nvSpPr>
            <p:cNvPr id="34" name="文本框 33"/>
            <p:cNvSpPr txBox="1"/>
            <p:nvPr/>
          </p:nvSpPr>
          <p:spPr>
            <a:xfrm>
              <a:off x="3603411" y="5564193"/>
              <a:ext cx="3389796"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综合了</a:t>
              </a:r>
              <a:r>
                <a:rPr lang="en-US" altLang="zh-CN" sz="1600">
                  <a:latin typeface="微软雅黑" panose="020B0503020204020204" pitchFamily="34" charset="-122"/>
                  <a:ea typeface="微软雅黑" panose="020B0503020204020204" pitchFamily="34" charset="-122"/>
                </a:rPr>
                <a:t>OGD</a:t>
              </a:r>
              <a:r>
                <a:rPr lang="zh-CN" altLang="en-US" sz="1600">
                  <a:latin typeface="微软雅黑" panose="020B0503020204020204" pitchFamily="34" charset="-122"/>
                  <a:ea typeface="微软雅黑" panose="020B0503020204020204" pitchFamily="34" charset="-122"/>
                </a:rPr>
                <a:t>的精度和</a:t>
              </a:r>
              <a:r>
                <a:rPr lang="en-US" altLang="zh-CN" sz="1600">
                  <a:latin typeface="微软雅黑" panose="020B0503020204020204" pitchFamily="34" charset="-122"/>
                  <a:ea typeface="微软雅黑" panose="020B0503020204020204" pitchFamily="34" charset="-122"/>
                </a:rPr>
                <a:t>RDA</a:t>
              </a:r>
              <a:r>
                <a:rPr lang="zh-CN" altLang="en-US" sz="1600">
                  <a:latin typeface="微软雅黑" panose="020B0503020204020204" pitchFamily="34" charset="-122"/>
                  <a:ea typeface="微软雅黑" panose="020B0503020204020204" pitchFamily="34" charset="-122"/>
                </a:rPr>
                <a:t>的稀疏性</a:t>
              </a:r>
            </a:p>
          </p:txBody>
        </p:sp>
        <p:sp>
          <p:nvSpPr>
            <p:cNvPr id="17" name="云形标注 16"/>
            <p:cNvSpPr/>
            <p:nvPr/>
          </p:nvSpPr>
          <p:spPr>
            <a:xfrm>
              <a:off x="4143518" y="2480067"/>
              <a:ext cx="2268871" cy="1385258"/>
            </a:xfrm>
            <a:prstGeom prst="cloudCallout">
              <a:avLst>
                <a:gd name="adj1" fmla="val 794"/>
                <a:gd name="adj2" fmla="val -638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latin typeface="微软雅黑" panose="020B0503020204020204" pitchFamily="34" charset="-122"/>
                  <a:ea typeface="微软雅黑" panose="020B0503020204020204" pitchFamily="34" charset="-122"/>
                </a:rPr>
                <a:t>关键不同是累积梯度以及</a:t>
              </a:r>
              <a:r>
                <a:rPr lang="en-US" altLang="zh-CN" sz="1600">
                  <a:latin typeface="微软雅黑" panose="020B0503020204020204" pitchFamily="34" charset="-122"/>
                  <a:ea typeface="微软雅黑" panose="020B0503020204020204" pitchFamily="34" charset="-122"/>
                </a:rPr>
                <a:t>L1</a:t>
              </a:r>
              <a:r>
                <a:rPr lang="zh-CN" altLang="en-US" sz="1600">
                  <a:latin typeface="微软雅黑" panose="020B0503020204020204" pitchFamily="34" charset="-122"/>
                  <a:ea typeface="微软雅黑" panose="020B0503020204020204" pitchFamily="34" charset="-122"/>
                </a:rPr>
                <a:t>惩罚项</a:t>
              </a:r>
            </a:p>
          </p:txBody>
        </p:sp>
      </p:grpSp>
    </p:spTree>
    <p:extLst>
      <p:ext uri="{BB962C8B-B14F-4D97-AF65-F5344CB8AC3E}">
        <p14:creationId xmlns:p14="http://schemas.microsoft.com/office/powerpoint/2010/main" val="260826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xmlns="" id="{93D805EE-5A70-4588-ACB8-523FBD4D5E8F}"/>
              </a:ext>
            </a:extLst>
          </p:cNvPr>
          <p:cNvGraphicFramePr>
            <a:graphicFrameLocks noGrp="1"/>
          </p:cNvGraphicFramePr>
          <p:nvPr>
            <p:extLst>
              <p:ext uri="{D42A27DB-BD31-4B8C-83A1-F6EECF244321}">
                <p14:modId xmlns:p14="http://schemas.microsoft.com/office/powerpoint/2010/main" val="2766775536"/>
              </p:ext>
            </p:extLst>
          </p:nvPr>
        </p:nvGraphicFramePr>
        <p:xfrm>
          <a:off x="1320797" y="1601291"/>
          <a:ext cx="8147667" cy="2837975"/>
        </p:xfrm>
        <a:graphic>
          <a:graphicData uri="http://schemas.openxmlformats.org/drawingml/2006/table">
            <a:tbl>
              <a:tblPr firstRow="1" bandRow="1">
                <a:tableStyleId>{00A15C55-8517-42AA-B614-E9B94910E393}</a:tableStyleId>
              </a:tblPr>
              <a:tblGrid>
                <a:gridCol w="2163566">
                  <a:extLst>
                    <a:ext uri="{9D8B030D-6E8A-4147-A177-3AD203B41FA5}">
                      <a16:colId xmlns:a16="http://schemas.microsoft.com/office/drawing/2014/main" xmlns="" val="1389058645"/>
                    </a:ext>
                  </a:extLst>
                </a:gridCol>
                <a:gridCol w="2374643">
                  <a:extLst>
                    <a:ext uri="{9D8B030D-6E8A-4147-A177-3AD203B41FA5}">
                      <a16:colId xmlns:a16="http://schemas.microsoft.com/office/drawing/2014/main" xmlns="" val="1559419390"/>
                    </a:ext>
                  </a:extLst>
                </a:gridCol>
                <a:gridCol w="3609458">
                  <a:extLst>
                    <a:ext uri="{9D8B030D-6E8A-4147-A177-3AD203B41FA5}">
                      <a16:colId xmlns:a16="http://schemas.microsoft.com/office/drawing/2014/main" xmlns="" val="3310884647"/>
                    </a:ext>
                  </a:extLst>
                </a:gridCol>
              </a:tblGrid>
              <a:tr h="567595">
                <a:tc>
                  <a:txBody>
                    <a:bodyPr/>
                    <a:lstStyle/>
                    <a:p>
                      <a:endParaRPr lang="zh-CN" altLang="en-US"/>
                    </a:p>
                  </a:txBody>
                  <a:tcPr/>
                </a:tc>
                <a:tc>
                  <a:txBody>
                    <a:bodyPr/>
                    <a:lstStyle/>
                    <a:p>
                      <a:pPr algn="ctr"/>
                      <a:r>
                        <a:rPr lang="en-US" altLang="zh-CN"/>
                        <a:t>Num. Non-Zero’s</a:t>
                      </a:r>
                      <a:endParaRPr lang="zh-CN" altLang="en-US"/>
                    </a:p>
                  </a:txBody>
                  <a:tcPr/>
                </a:tc>
                <a:tc>
                  <a:txBody>
                    <a:bodyPr/>
                    <a:lstStyle/>
                    <a:p>
                      <a:pPr algn="ctr"/>
                      <a:r>
                        <a:rPr lang="en-US" altLang="zh-CN"/>
                        <a:t>AucLoss Detriment</a:t>
                      </a:r>
                      <a:endParaRPr lang="zh-CN" altLang="en-US"/>
                    </a:p>
                  </a:txBody>
                  <a:tcPr/>
                </a:tc>
                <a:extLst>
                  <a:ext uri="{0D108BD9-81ED-4DB2-BD59-A6C34878D82A}">
                    <a16:rowId xmlns:a16="http://schemas.microsoft.com/office/drawing/2014/main" xmlns="" val="218367736"/>
                  </a:ext>
                </a:extLst>
              </a:tr>
              <a:tr h="567595">
                <a:tc>
                  <a:txBody>
                    <a:bodyPr/>
                    <a:lstStyle/>
                    <a:p>
                      <a:pPr algn="ctr"/>
                      <a:r>
                        <a:rPr lang="en-US" altLang="zh-CN" sz="1800" b="1" kern="1200">
                          <a:solidFill>
                            <a:schemeClr val="tx2">
                              <a:lumMod val="10000"/>
                            </a:schemeClr>
                          </a:solidFill>
                          <a:latin typeface="+mn-lt"/>
                          <a:ea typeface="+mn-ea"/>
                          <a:cs typeface="+mn-cs"/>
                        </a:rPr>
                        <a:t>FTRL</a:t>
                      </a:r>
                      <a:endParaRPr lang="zh-CN" altLang="en-US" sz="1800" b="1" kern="1200">
                        <a:solidFill>
                          <a:schemeClr val="tx2">
                            <a:lumMod val="10000"/>
                          </a:schemeClr>
                        </a:solidFill>
                        <a:latin typeface="+mn-lt"/>
                        <a:ea typeface="+mn-ea"/>
                        <a:cs typeface="+mn-cs"/>
                      </a:endParaRPr>
                    </a:p>
                  </a:txBody>
                  <a:tcPr/>
                </a:tc>
                <a:tc>
                  <a:txBody>
                    <a:bodyPr/>
                    <a:lstStyle/>
                    <a:p>
                      <a:pPr algn="ctr"/>
                      <a:r>
                        <a:rPr lang="en-US" altLang="zh-CN" sz="2000" b="1">
                          <a:solidFill>
                            <a:schemeClr val="accent3">
                              <a:lumMod val="60000"/>
                              <a:lumOff val="40000"/>
                            </a:schemeClr>
                          </a:solidFill>
                        </a:rPr>
                        <a:t>baseline</a:t>
                      </a:r>
                      <a:endParaRPr lang="zh-CN" altLang="en-US" sz="2000" b="1">
                        <a:solidFill>
                          <a:schemeClr val="accent3">
                            <a:lumMod val="60000"/>
                            <a:lumOff val="40000"/>
                          </a:schemeClr>
                        </a:solidFill>
                      </a:endParaRPr>
                    </a:p>
                  </a:txBody>
                  <a:tcPr/>
                </a:tc>
                <a:tc>
                  <a:txBody>
                    <a:bodyPr/>
                    <a:lstStyle/>
                    <a:p>
                      <a:pPr algn="ctr"/>
                      <a:r>
                        <a:rPr lang="en-US" altLang="zh-CN" sz="2000" b="1">
                          <a:solidFill>
                            <a:schemeClr val="accent3">
                              <a:lumMod val="60000"/>
                              <a:lumOff val="40000"/>
                            </a:schemeClr>
                          </a:solidFill>
                        </a:rPr>
                        <a:t>baseline</a:t>
                      </a:r>
                      <a:endParaRPr lang="zh-CN" altLang="en-US" sz="2000" b="1">
                        <a:solidFill>
                          <a:schemeClr val="accent3">
                            <a:lumMod val="60000"/>
                            <a:lumOff val="40000"/>
                          </a:schemeClr>
                        </a:solidFill>
                      </a:endParaRPr>
                    </a:p>
                  </a:txBody>
                  <a:tcPr/>
                </a:tc>
                <a:extLst>
                  <a:ext uri="{0D108BD9-81ED-4DB2-BD59-A6C34878D82A}">
                    <a16:rowId xmlns:a16="http://schemas.microsoft.com/office/drawing/2014/main" xmlns="" val="308925496"/>
                  </a:ext>
                </a:extLst>
              </a:tr>
              <a:tr h="567595">
                <a:tc>
                  <a:txBody>
                    <a:bodyPr/>
                    <a:lstStyle/>
                    <a:p>
                      <a:pPr algn="ctr"/>
                      <a:r>
                        <a:rPr lang="en-US" altLang="zh-CN" sz="1800" b="1" kern="1200">
                          <a:solidFill>
                            <a:schemeClr val="tx2">
                              <a:lumMod val="10000"/>
                            </a:schemeClr>
                          </a:solidFill>
                          <a:latin typeface="+mn-lt"/>
                          <a:ea typeface="+mn-ea"/>
                          <a:cs typeface="+mn-cs"/>
                        </a:rPr>
                        <a:t>RDA</a:t>
                      </a:r>
                      <a:endParaRPr lang="zh-CN" altLang="en-US" sz="1800" b="1" kern="1200">
                        <a:solidFill>
                          <a:schemeClr val="tx2">
                            <a:lumMod val="10000"/>
                          </a:schemeClr>
                        </a:solidFill>
                        <a:latin typeface="+mn-lt"/>
                        <a:ea typeface="+mn-ea"/>
                        <a:cs typeface="+mn-cs"/>
                      </a:endParaRPr>
                    </a:p>
                  </a:txBody>
                  <a:tcPr/>
                </a:tc>
                <a:tc>
                  <a:txBody>
                    <a:bodyPr/>
                    <a:lstStyle/>
                    <a:p>
                      <a:pPr algn="ctr"/>
                      <a:r>
                        <a:rPr lang="en-US" altLang="zh-CN" sz="2000" b="1">
                          <a:solidFill>
                            <a:schemeClr val="accent3">
                              <a:lumMod val="60000"/>
                              <a:lumOff val="40000"/>
                            </a:schemeClr>
                          </a:solidFill>
                        </a:rPr>
                        <a:t>+3%</a:t>
                      </a:r>
                      <a:endParaRPr lang="zh-CN" altLang="en-US" sz="2000" b="1">
                        <a:solidFill>
                          <a:schemeClr val="accent3">
                            <a:lumMod val="60000"/>
                            <a:lumOff val="40000"/>
                          </a:schemeClr>
                        </a:solidFill>
                      </a:endParaRPr>
                    </a:p>
                  </a:txBody>
                  <a:tcPr/>
                </a:tc>
                <a:tc>
                  <a:txBody>
                    <a:bodyPr/>
                    <a:lstStyle/>
                    <a:p>
                      <a:pPr algn="ctr"/>
                      <a:r>
                        <a:rPr lang="en-US" altLang="zh-CN" sz="2000" b="1">
                          <a:solidFill>
                            <a:schemeClr val="accent3">
                              <a:lumMod val="60000"/>
                              <a:lumOff val="40000"/>
                            </a:schemeClr>
                          </a:solidFill>
                        </a:rPr>
                        <a:t>0.6%</a:t>
                      </a:r>
                      <a:endParaRPr lang="zh-CN" altLang="en-US" sz="2000" b="1">
                        <a:solidFill>
                          <a:schemeClr val="accent3">
                            <a:lumMod val="60000"/>
                            <a:lumOff val="40000"/>
                          </a:schemeClr>
                        </a:solidFill>
                      </a:endParaRPr>
                    </a:p>
                  </a:txBody>
                  <a:tcPr/>
                </a:tc>
                <a:extLst>
                  <a:ext uri="{0D108BD9-81ED-4DB2-BD59-A6C34878D82A}">
                    <a16:rowId xmlns:a16="http://schemas.microsoft.com/office/drawing/2014/main" xmlns="" val="1875360199"/>
                  </a:ext>
                </a:extLst>
              </a:tr>
              <a:tr h="567595">
                <a:tc>
                  <a:txBody>
                    <a:bodyPr/>
                    <a:lstStyle/>
                    <a:p>
                      <a:pPr algn="ctr"/>
                      <a:r>
                        <a:rPr lang="en-US" altLang="zh-CN" sz="1800" b="1" kern="1200">
                          <a:solidFill>
                            <a:schemeClr val="tx2">
                              <a:lumMod val="10000"/>
                            </a:schemeClr>
                          </a:solidFill>
                          <a:latin typeface="+mn-lt"/>
                          <a:ea typeface="+mn-ea"/>
                          <a:cs typeface="+mn-cs"/>
                        </a:rPr>
                        <a:t>FOBOS</a:t>
                      </a:r>
                      <a:endParaRPr lang="zh-CN" altLang="en-US" sz="1800" b="1" kern="1200">
                        <a:solidFill>
                          <a:schemeClr val="tx2">
                            <a:lumMod val="10000"/>
                          </a:schemeClr>
                        </a:solidFill>
                        <a:latin typeface="+mn-lt"/>
                        <a:ea typeface="+mn-ea"/>
                        <a:cs typeface="+mn-cs"/>
                      </a:endParaRPr>
                    </a:p>
                  </a:txBody>
                  <a:tcPr/>
                </a:tc>
                <a:tc>
                  <a:txBody>
                    <a:bodyPr/>
                    <a:lstStyle/>
                    <a:p>
                      <a:pPr algn="ctr"/>
                      <a:r>
                        <a:rPr lang="en-US" altLang="zh-CN" sz="2000" b="1">
                          <a:solidFill>
                            <a:schemeClr val="accent3">
                              <a:lumMod val="60000"/>
                              <a:lumOff val="40000"/>
                            </a:schemeClr>
                          </a:solidFill>
                        </a:rPr>
                        <a:t>+38%</a:t>
                      </a:r>
                      <a:endParaRPr lang="zh-CN" altLang="en-US" sz="2000" b="1">
                        <a:solidFill>
                          <a:schemeClr val="accent3">
                            <a:lumMod val="60000"/>
                            <a:lumOff val="40000"/>
                          </a:schemeClr>
                        </a:solidFill>
                      </a:endParaRPr>
                    </a:p>
                  </a:txBody>
                  <a:tcPr/>
                </a:tc>
                <a:tc>
                  <a:txBody>
                    <a:bodyPr/>
                    <a:lstStyle/>
                    <a:p>
                      <a:pPr algn="ctr"/>
                      <a:r>
                        <a:rPr lang="en-US" altLang="zh-CN" sz="2000" b="1">
                          <a:solidFill>
                            <a:schemeClr val="accent3">
                              <a:lumMod val="60000"/>
                              <a:lumOff val="40000"/>
                            </a:schemeClr>
                          </a:solidFill>
                        </a:rPr>
                        <a:t>0.0%</a:t>
                      </a:r>
                      <a:endParaRPr lang="zh-CN" altLang="en-US" sz="2000" b="1">
                        <a:solidFill>
                          <a:schemeClr val="accent3">
                            <a:lumMod val="60000"/>
                            <a:lumOff val="40000"/>
                          </a:schemeClr>
                        </a:solidFill>
                      </a:endParaRPr>
                    </a:p>
                  </a:txBody>
                  <a:tcPr/>
                </a:tc>
                <a:extLst>
                  <a:ext uri="{0D108BD9-81ED-4DB2-BD59-A6C34878D82A}">
                    <a16:rowId xmlns:a16="http://schemas.microsoft.com/office/drawing/2014/main" xmlns="" val="2079365531"/>
                  </a:ext>
                </a:extLst>
              </a:tr>
              <a:tr h="567595">
                <a:tc>
                  <a:txBody>
                    <a:bodyPr/>
                    <a:lstStyle/>
                    <a:p>
                      <a:pPr algn="ctr"/>
                      <a:r>
                        <a:rPr lang="en-US" altLang="zh-CN" sz="1800" b="1" kern="1200">
                          <a:solidFill>
                            <a:schemeClr val="tx2">
                              <a:lumMod val="10000"/>
                            </a:schemeClr>
                          </a:solidFill>
                          <a:latin typeface="+mn-lt"/>
                          <a:ea typeface="+mn-ea"/>
                          <a:cs typeface="+mn-cs"/>
                        </a:rPr>
                        <a:t>OGD</a:t>
                      </a:r>
                      <a:endParaRPr lang="zh-CN" altLang="en-US" sz="1800" b="1" kern="1200">
                        <a:solidFill>
                          <a:schemeClr val="tx2">
                            <a:lumMod val="10000"/>
                          </a:schemeClr>
                        </a:solidFill>
                        <a:latin typeface="+mn-lt"/>
                        <a:ea typeface="+mn-ea"/>
                        <a:cs typeface="+mn-cs"/>
                      </a:endParaRPr>
                    </a:p>
                  </a:txBody>
                  <a:tcPr/>
                </a:tc>
                <a:tc>
                  <a:txBody>
                    <a:bodyPr/>
                    <a:lstStyle/>
                    <a:p>
                      <a:pPr algn="ctr"/>
                      <a:r>
                        <a:rPr lang="en-US" altLang="zh-CN" sz="2000" b="1">
                          <a:solidFill>
                            <a:schemeClr val="accent3">
                              <a:lumMod val="60000"/>
                              <a:lumOff val="40000"/>
                            </a:schemeClr>
                          </a:solidFill>
                        </a:rPr>
                        <a:t>+216%</a:t>
                      </a:r>
                      <a:endParaRPr lang="zh-CN" altLang="en-US" sz="2000" b="1">
                        <a:solidFill>
                          <a:schemeClr val="accent3">
                            <a:lumMod val="60000"/>
                            <a:lumOff val="40000"/>
                          </a:schemeClr>
                        </a:solidFill>
                      </a:endParaRPr>
                    </a:p>
                  </a:txBody>
                  <a:tcPr/>
                </a:tc>
                <a:tc>
                  <a:txBody>
                    <a:bodyPr/>
                    <a:lstStyle/>
                    <a:p>
                      <a:pPr algn="ctr"/>
                      <a:r>
                        <a:rPr lang="en-US" altLang="zh-CN" sz="2000" b="1">
                          <a:solidFill>
                            <a:schemeClr val="accent3">
                              <a:lumMod val="60000"/>
                              <a:lumOff val="40000"/>
                            </a:schemeClr>
                          </a:solidFill>
                        </a:rPr>
                        <a:t>0.0%</a:t>
                      </a:r>
                      <a:endParaRPr lang="zh-CN" altLang="en-US" sz="2000" b="1">
                        <a:solidFill>
                          <a:schemeClr val="accent3">
                            <a:lumMod val="60000"/>
                            <a:lumOff val="40000"/>
                          </a:schemeClr>
                        </a:solidFill>
                      </a:endParaRPr>
                    </a:p>
                  </a:txBody>
                  <a:tcPr/>
                </a:tc>
                <a:extLst>
                  <a:ext uri="{0D108BD9-81ED-4DB2-BD59-A6C34878D82A}">
                    <a16:rowId xmlns:a16="http://schemas.microsoft.com/office/drawing/2014/main" xmlns="" val="3569541428"/>
                  </a:ext>
                </a:extLst>
              </a:tr>
            </a:tbl>
          </a:graphicData>
        </a:graphic>
      </p:graphicFrame>
      <p:sp>
        <p:nvSpPr>
          <p:cNvPr id="5" name="文本框 4">
            <a:extLst>
              <a:ext uri="{FF2B5EF4-FFF2-40B4-BE49-F238E27FC236}">
                <a16:creationId xmlns:a16="http://schemas.microsoft.com/office/drawing/2014/main" xmlns="" id="{7FACB4EB-F5A7-495B-8748-A4D3A387F0F1}"/>
              </a:ext>
            </a:extLst>
          </p:cNvPr>
          <p:cNvSpPr txBox="1"/>
          <p:nvPr/>
        </p:nvSpPr>
        <p:spPr>
          <a:xfrm>
            <a:off x="1025830" y="737419"/>
            <a:ext cx="2566219" cy="46166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实验效果对比：</a:t>
            </a:r>
          </a:p>
        </p:txBody>
      </p:sp>
    </p:spTree>
    <p:extLst>
      <p:ext uri="{BB962C8B-B14F-4D97-AF65-F5344CB8AC3E}">
        <p14:creationId xmlns:p14="http://schemas.microsoft.com/office/powerpoint/2010/main" val="953058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09575" y="908050"/>
            <a:ext cx="93853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6" name="文本框 5"/>
          <p:cNvSpPr txBox="1"/>
          <p:nvPr/>
        </p:nvSpPr>
        <p:spPr>
          <a:xfrm>
            <a:off x="342900" y="336550"/>
            <a:ext cx="5610225" cy="46166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上篇：</a:t>
            </a:r>
            <a:r>
              <a:rPr lang="en-US" altLang="zh-CN" sz="2400">
                <a:latin typeface="微软雅黑" panose="020B0503020204020204" pitchFamily="34" charset="-122"/>
                <a:ea typeface="微软雅黑" panose="020B0503020204020204" pitchFamily="34" charset="-122"/>
              </a:rPr>
              <a:t>FTRL</a:t>
            </a:r>
            <a:r>
              <a:rPr lang="zh-CN" altLang="en-US" sz="2400">
                <a:latin typeface="微软雅黑" panose="020B0503020204020204" pitchFamily="34" charset="-122"/>
                <a:ea typeface="微软雅黑" panose="020B0503020204020204" pitchFamily="34" charset="-122"/>
              </a:rPr>
              <a:t>发展历程及算法原理</a:t>
            </a:r>
          </a:p>
        </p:txBody>
      </p:sp>
      <p:sp>
        <p:nvSpPr>
          <p:cNvPr id="4" name="文本框 3"/>
          <p:cNvSpPr txBox="1"/>
          <p:nvPr/>
        </p:nvSpPr>
        <p:spPr>
          <a:xfrm>
            <a:off x="1175905" y="1413741"/>
            <a:ext cx="4686300" cy="3170099"/>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altLang="zh-CN" sz="2000">
                <a:latin typeface="微软雅黑" panose="020B0503020204020204" pitchFamily="34" charset="-122"/>
                <a:ea typeface="微软雅黑" panose="020B0503020204020204" pitchFamily="34" charset="-122"/>
              </a:rPr>
              <a:t> OGD</a:t>
            </a:r>
            <a:r>
              <a:rPr lang="zh-CN" altLang="en-US" sz="2000">
                <a:latin typeface="微软雅黑" panose="020B0503020204020204" pitchFamily="34" charset="-122"/>
                <a:ea typeface="微软雅黑" panose="020B0503020204020204" pitchFamily="34" charset="-122"/>
              </a:rPr>
              <a:t>算法原理</a:t>
            </a:r>
            <a:endParaRPr lang="en-US" altLang="zh-CN" sz="200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2000">
                <a:latin typeface="微软雅黑" panose="020B0503020204020204" pitchFamily="34" charset="-122"/>
                <a:ea typeface="微软雅黑" panose="020B0503020204020204" pitchFamily="34" charset="-122"/>
              </a:rPr>
              <a:t> 正则化及稀疏性</a:t>
            </a:r>
            <a:endParaRPr lang="en-US" altLang="zh-CN" sz="200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en-US" altLang="zh-CN" sz="2000">
                <a:latin typeface="微软雅黑" panose="020B0503020204020204" pitchFamily="34" charset="-122"/>
                <a:ea typeface="微软雅黑" panose="020B0503020204020204" pitchFamily="34" charset="-122"/>
              </a:rPr>
              <a:t> FOBOS</a:t>
            </a:r>
            <a:r>
              <a:rPr lang="zh-CN" altLang="en-US" sz="2000">
                <a:latin typeface="微软雅黑" panose="020B0503020204020204" pitchFamily="34" charset="-122"/>
                <a:ea typeface="微软雅黑" panose="020B0503020204020204" pitchFamily="34" charset="-122"/>
              </a:rPr>
              <a:t>算法原理</a:t>
            </a:r>
            <a:endParaRPr lang="en-US" altLang="zh-CN" sz="200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en-US" altLang="zh-CN" sz="2000">
                <a:latin typeface="微软雅黑" panose="020B0503020204020204" pitchFamily="34" charset="-122"/>
                <a:ea typeface="微软雅黑" panose="020B0503020204020204" pitchFamily="34" charset="-122"/>
              </a:rPr>
              <a:t> RDA</a:t>
            </a:r>
            <a:r>
              <a:rPr lang="zh-CN" altLang="en-US" sz="2000">
                <a:latin typeface="微软雅黑" panose="020B0503020204020204" pitchFamily="34" charset="-122"/>
                <a:ea typeface="微软雅黑" panose="020B0503020204020204" pitchFamily="34" charset="-122"/>
              </a:rPr>
              <a:t>算法原理</a:t>
            </a:r>
            <a:endParaRPr lang="en-US" altLang="zh-CN" sz="200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en-US" altLang="zh-CN" sz="2000">
                <a:latin typeface="微软雅黑" panose="020B0503020204020204" pitchFamily="34" charset="-122"/>
                <a:ea typeface="微软雅黑" panose="020B0503020204020204" pitchFamily="34" charset="-122"/>
              </a:rPr>
              <a:t> FTRL</a:t>
            </a:r>
            <a:r>
              <a:rPr lang="zh-CN" altLang="en-US" sz="2000">
                <a:latin typeface="微软雅黑" panose="020B0503020204020204" pitchFamily="34" charset="-122"/>
                <a:ea typeface="微软雅黑" panose="020B0503020204020204" pitchFamily="34" charset="-122"/>
              </a:rPr>
              <a:t>算法原理</a:t>
            </a:r>
          </a:p>
        </p:txBody>
      </p:sp>
    </p:spTree>
    <p:extLst>
      <p:ext uri="{BB962C8B-B14F-4D97-AF65-F5344CB8AC3E}">
        <p14:creationId xmlns:p14="http://schemas.microsoft.com/office/powerpoint/2010/main" val="1544734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42900" y="931718"/>
            <a:ext cx="9761682"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5" name="矩形 4"/>
          <p:cNvSpPr/>
          <p:nvPr/>
        </p:nvSpPr>
        <p:spPr>
          <a:xfrm>
            <a:off x="342899" y="287666"/>
            <a:ext cx="4619625" cy="461665"/>
          </a:xfrm>
          <a:prstGeom prst="rect">
            <a:avLst/>
          </a:prstGeom>
        </p:spPr>
        <p:txBody>
          <a:bodyPr wrap="square">
            <a:spAutoFit/>
          </a:bodyPr>
          <a:lstStyle/>
          <a:p>
            <a:r>
              <a:rPr lang="zh-CN" altLang="en-US" sz="2400">
                <a:latin typeface="微软雅黑" panose="020B0503020204020204" pitchFamily="34" charset="-122"/>
                <a:ea typeface="微软雅黑" panose="020B0503020204020204" pitchFamily="34" charset="-122"/>
              </a:rPr>
              <a:t>下篇：</a:t>
            </a:r>
            <a:r>
              <a:rPr lang="en-US" altLang="zh-CN" sz="2400">
                <a:latin typeface="微软雅黑" panose="020B0503020204020204" pitchFamily="34" charset="-122"/>
                <a:ea typeface="微软雅黑" panose="020B0503020204020204" pitchFamily="34" charset="-122"/>
              </a:rPr>
              <a:t>FTRL</a:t>
            </a:r>
            <a:r>
              <a:rPr lang="zh-CN" altLang="en-US" sz="2400">
                <a:latin typeface="微软雅黑" panose="020B0503020204020204" pitchFamily="34" charset="-122"/>
                <a:ea typeface="微软雅黑" panose="020B0503020204020204" pitchFamily="34" charset="-122"/>
              </a:rPr>
              <a:t>在</a:t>
            </a:r>
            <a:r>
              <a:rPr lang="en-US" altLang="zh-CN" sz="2400">
                <a:latin typeface="微软雅黑" panose="020B0503020204020204" pitchFamily="34" charset="-122"/>
                <a:ea typeface="微软雅黑" panose="020B0503020204020204" pitchFamily="34" charset="-122"/>
              </a:rPr>
              <a:t>normal</a:t>
            </a:r>
            <a:r>
              <a:rPr lang="zh-CN" altLang="en-US" sz="2400">
                <a:latin typeface="微软雅黑" panose="020B0503020204020204" pitchFamily="34" charset="-122"/>
                <a:ea typeface="微软雅黑" panose="020B0503020204020204" pitchFamily="34" charset="-122"/>
              </a:rPr>
              <a:t>中的应用</a:t>
            </a:r>
          </a:p>
        </p:txBody>
      </p:sp>
      <p:sp>
        <p:nvSpPr>
          <p:cNvPr id="6" name="文本框 5"/>
          <p:cNvSpPr txBox="1"/>
          <p:nvPr/>
        </p:nvSpPr>
        <p:spPr>
          <a:xfrm>
            <a:off x="1009650" y="1543050"/>
            <a:ext cx="4686300" cy="3046988"/>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zh-CN" altLang="en-US" sz="2400">
                <a:latin typeface="微软雅黑" panose="020B0503020204020204" pitchFamily="34" charset="-122"/>
                <a:ea typeface="微软雅黑" panose="020B0503020204020204" pitchFamily="34" charset="-122"/>
              </a:rPr>
              <a:t> 工程实现上的</a:t>
            </a:r>
            <a:r>
              <a:rPr lang="en-US" altLang="zh-CN" sz="2400">
                <a:latin typeface="微软雅黑" panose="020B0503020204020204" pitchFamily="34" charset="-122"/>
                <a:ea typeface="微软雅黑" panose="020B0503020204020204" pitchFamily="34" charset="-122"/>
              </a:rPr>
              <a:t>tricks</a:t>
            </a:r>
          </a:p>
          <a:p>
            <a:pPr marL="285750" indent="-285750">
              <a:lnSpc>
                <a:spcPct val="200000"/>
              </a:lnSpc>
              <a:buFont typeface="Wingdings" panose="05000000000000000000" pitchFamily="2" charset="2"/>
              <a:buChar char="Ø"/>
            </a:pPr>
            <a:r>
              <a:rPr lang="zh-CN" altLang="en-US" sz="2400">
                <a:latin typeface="微软雅黑" panose="020B0503020204020204" pitchFamily="34" charset="-122"/>
                <a:ea typeface="微软雅黑" panose="020B0503020204020204" pitchFamily="34" charset="-122"/>
              </a:rPr>
              <a:t> 模型预估整体框架</a:t>
            </a:r>
            <a:endParaRPr lang="en-US" altLang="zh-CN" sz="240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2400">
                <a:latin typeface="微软雅黑" panose="020B0503020204020204" pitchFamily="34" charset="-122"/>
                <a:ea typeface="微软雅黑" panose="020B0503020204020204" pitchFamily="34" charset="-122"/>
              </a:rPr>
              <a:t> 模型预估工程优化</a:t>
            </a:r>
            <a:endParaRPr lang="en-US" altLang="zh-CN" sz="240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sz="2400">
                <a:latin typeface="微软雅黑" panose="020B0503020204020204" pitchFamily="34" charset="-122"/>
                <a:ea typeface="微软雅黑" panose="020B0503020204020204" pitchFamily="34" charset="-122"/>
              </a:rPr>
              <a:t> 模型预估策略实验</a:t>
            </a:r>
          </a:p>
        </p:txBody>
      </p:sp>
    </p:spTree>
    <p:extLst>
      <p:ext uri="{BB962C8B-B14F-4D97-AF65-F5344CB8AC3E}">
        <p14:creationId xmlns:p14="http://schemas.microsoft.com/office/powerpoint/2010/main" val="237454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42900" y="931718"/>
            <a:ext cx="9761682"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342900" y="287666"/>
            <a:ext cx="3835400" cy="461665"/>
          </a:xfrm>
          <a:prstGeom prst="rect">
            <a:avLst/>
          </a:prstGeom>
        </p:spPr>
        <p:txBody>
          <a:bodyPr wrap="square">
            <a:spAutoFit/>
          </a:bodyPr>
          <a:lstStyle/>
          <a:p>
            <a:r>
              <a:rPr lang="en-US" altLang="zh-CN" sz="2400">
                <a:latin typeface="微软雅黑" panose="020B0503020204020204" pitchFamily="34" charset="-122"/>
                <a:ea typeface="微软雅黑" panose="020B0503020204020204" pitchFamily="34" charset="-122"/>
              </a:rPr>
              <a:t>FTRL</a:t>
            </a:r>
            <a:r>
              <a:rPr lang="zh-CN" altLang="en-US" sz="2400">
                <a:latin typeface="微软雅黑" panose="020B0503020204020204" pitchFamily="34" charset="-122"/>
                <a:ea typeface="微软雅黑" panose="020B0503020204020204" pitchFamily="34" charset="-122"/>
              </a:rPr>
              <a:t>工程实现</a:t>
            </a:r>
            <a:r>
              <a:rPr lang="en-US" altLang="zh-CN" sz="2400">
                <a:latin typeface="微软雅黑" panose="020B0503020204020204" pitchFamily="34" charset="-122"/>
                <a:ea typeface="微软雅黑" panose="020B0503020204020204" pitchFamily="34" charset="-122"/>
              </a:rPr>
              <a:t>tricks</a:t>
            </a:r>
            <a:endParaRPr lang="zh-CN" altLang="en-US" sz="2400">
              <a:latin typeface="微软雅黑" panose="020B0503020204020204" pitchFamily="34" charset="-122"/>
              <a:ea typeface="微软雅黑" panose="020B0503020204020204" pitchFamily="34" charset="-122"/>
            </a:endParaRPr>
          </a:p>
        </p:txBody>
      </p:sp>
      <p:sp>
        <p:nvSpPr>
          <p:cNvPr id="12" name="文本框 11"/>
          <p:cNvSpPr txBox="1"/>
          <p:nvPr/>
        </p:nvSpPr>
        <p:spPr>
          <a:xfrm>
            <a:off x="342900" y="1114106"/>
            <a:ext cx="4256809" cy="338554"/>
          </a:xfrm>
          <a:prstGeom prst="rect">
            <a:avLst/>
          </a:prstGeom>
          <a:noFill/>
        </p:spPr>
        <p:txBody>
          <a:bodyPr wrap="square" rtlCol="0">
            <a:spAutoFit/>
          </a:bodyPr>
          <a:lstStyle/>
          <a:p>
            <a:r>
              <a:rPr lang="zh-CN" altLang="en-US" sz="1600">
                <a:solidFill>
                  <a:srgbClr val="FFFF00"/>
                </a:solidFill>
                <a:latin typeface="微软雅黑" panose="020B0503020204020204" pitchFamily="34" charset="-122"/>
                <a:ea typeface="微软雅黑" panose="020B0503020204020204" pitchFamily="34" charset="-122"/>
              </a:rPr>
              <a:t>使用正负样本的数目来计算梯度的和</a:t>
            </a:r>
            <a:r>
              <a:rPr lang="en-US" altLang="zh-CN" sz="1600">
                <a:solidFill>
                  <a:srgbClr val="FFFF00"/>
                </a:solidFill>
                <a:latin typeface="微软雅黑" panose="020B0503020204020204" pitchFamily="34" charset="-122"/>
                <a:ea typeface="微软雅黑" panose="020B0503020204020204" pitchFamily="34" charset="-122"/>
              </a:rPr>
              <a:t>:</a:t>
            </a:r>
            <a:endParaRPr lang="zh-CN" altLang="en-US" sz="1600">
              <a:solidFill>
                <a:srgbClr val="FFFF00"/>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xmlns="" id="{F8D287FE-15F1-4804-B43A-DD77A6A93E18}"/>
              </a:ext>
            </a:extLst>
          </p:cNvPr>
          <p:cNvGrpSpPr/>
          <p:nvPr/>
        </p:nvGrpSpPr>
        <p:grpSpPr>
          <a:xfrm>
            <a:off x="649395" y="1671991"/>
            <a:ext cx="7958896" cy="967601"/>
            <a:chOff x="649395" y="1671991"/>
            <a:chExt cx="7958896" cy="967601"/>
          </a:xfrm>
        </p:grpSpPr>
        <mc:AlternateContent xmlns:mc="http://schemas.openxmlformats.org/markup-compatibility/2006" xmlns:a14="http://schemas.microsoft.com/office/drawing/2010/main">
          <mc:Choice Requires="a14">
            <p:sp>
              <p:nvSpPr>
                <p:cNvPr id="15" name="矩形 14"/>
                <p:cNvSpPr/>
                <p:nvPr/>
              </p:nvSpPr>
              <p:spPr>
                <a:xfrm>
                  <a:off x="649395" y="1984025"/>
                  <a:ext cx="1961371" cy="369332"/>
                </a:xfrm>
                <a:prstGeom prst="rect">
                  <a:avLst/>
                </a:prstGeom>
              </p:spPr>
              <p:txBody>
                <a:bodyPr wrap="none">
                  <a:spAutoFit/>
                </a:bodyPr>
                <a:lstStyle/>
                <a:p>
                  <a14:m>
                    <m:oMath xmlns:m="http://schemas.openxmlformats.org/officeDocument/2006/math">
                      <m:sSub>
                        <m:sSubPr>
                          <m:ctrlPr>
                            <a:rPr lang="en-US" altLang="zh-CN" i="1">
                              <a:solidFill>
                                <a:schemeClr val="bg2">
                                  <a:lumMod val="10000"/>
                                  <a:lumOff val="90000"/>
                                </a:schemeClr>
                              </a:solidFill>
                              <a:latin typeface="Cambria Math" panose="02040503050406030204" pitchFamily="18" charset="0"/>
                            </a:rPr>
                          </m:ctrlPr>
                        </m:sSubPr>
                        <m:e>
                          <m:r>
                            <a:rPr lang="en-US" altLang="zh-CN" i="1">
                              <a:solidFill>
                                <a:schemeClr val="bg2">
                                  <a:lumMod val="10000"/>
                                  <a:lumOff val="90000"/>
                                </a:schemeClr>
                              </a:solidFill>
                              <a:latin typeface="Cambria Math" panose="02040503050406030204" pitchFamily="18" charset="0"/>
                            </a:rPr>
                            <m:t>𝑔</m:t>
                          </m:r>
                        </m:e>
                        <m:sub>
                          <m:r>
                            <m:rPr>
                              <m:sty m:val="p"/>
                            </m:rPr>
                            <a:rPr lang="en-US" altLang="zh-CN">
                              <a:solidFill>
                                <a:schemeClr val="bg2">
                                  <a:lumMod val="10000"/>
                                  <a:lumOff val="90000"/>
                                </a:schemeClr>
                              </a:solidFill>
                              <a:latin typeface="Cambria Math" panose="02040503050406030204" pitchFamily="18" charset="0"/>
                            </a:rPr>
                            <m:t>i</m:t>
                          </m:r>
                        </m:sub>
                      </m:sSub>
                      <m:r>
                        <a:rPr lang="en-US" altLang="zh-CN" i="1">
                          <a:solidFill>
                            <a:schemeClr val="bg2">
                              <a:lumMod val="10000"/>
                              <a:lumOff val="90000"/>
                            </a:schemeClr>
                          </a:solidFill>
                          <a:latin typeface="Cambria Math" panose="02040503050406030204" pitchFamily="18" charset="0"/>
                          <a:cs typeface="Consolas" panose="020B0609020204030204" pitchFamily="49" charset="0"/>
                        </a:rPr>
                        <m:t>=(</m:t>
                      </m:r>
                      <m:sSub>
                        <m:sSubPr>
                          <m:ctrlPr>
                            <a:rPr lang="en-US" altLang="zh-CN" i="1">
                              <a:solidFill>
                                <a:schemeClr val="bg2">
                                  <a:lumMod val="10000"/>
                                  <a:lumOff val="90000"/>
                                </a:schemeClr>
                              </a:solidFill>
                              <a:latin typeface="Cambria Math" panose="02040503050406030204" pitchFamily="18" charset="0"/>
                            </a:rPr>
                          </m:ctrlPr>
                        </m:sSubPr>
                        <m:e>
                          <m:r>
                            <a:rPr lang="en-US" altLang="zh-CN" i="1">
                              <a:solidFill>
                                <a:schemeClr val="bg2">
                                  <a:lumMod val="10000"/>
                                  <a:lumOff val="90000"/>
                                </a:schemeClr>
                              </a:solidFill>
                              <a:latin typeface="Cambria Math" panose="02040503050406030204" pitchFamily="18" charset="0"/>
                            </a:rPr>
                            <m:t>𝑝</m:t>
                          </m:r>
                        </m:e>
                        <m:sub>
                          <m:r>
                            <m:rPr>
                              <m:sty m:val="p"/>
                            </m:rPr>
                            <a:rPr lang="en-US" altLang="zh-CN">
                              <a:solidFill>
                                <a:schemeClr val="bg2">
                                  <a:lumMod val="10000"/>
                                  <a:lumOff val="90000"/>
                                </a:schemeClr>
                              </a:solidFill>
                              <a:latin typeface="Cambria Math" panose="02040503050406030204" pitchFamily="18" charset="0"/>
                              <a:cs typeface="Consolas" panose="020B0609020204030204" pitchFamily="49" charset="0"/>
                            </a:rPr>
                            <m:t>t</m:t>
                          </m:r>
                        </m:sub>
                      </m:sSub>
                      <m:r>
                        <a:rPr lang="en-US" altLang="zh-CN" i="1">
                          <a:solidFill>
                            <a:schemeClr val="bg2">
                              <a:lumMod val="10000"/>
                              <a:lumOff val="90000"/>
                            </a:schemeClr>
                          </a:solidFill>
                          <a:latin typeface="Cambria Math" panose="02040503050406030204" pitchFamily="18" charset="0"/>
                          <a:cs typeface="Consolas" panose="020B0609020204030204" pitchFamily="49" charset="0"/>
                        </a:rPr>
                        <m:t>−</m:t>
                      </m:r>
                      <m:sSub>
                        <m:sSubPr>
                          <m:ctrlPr>
                            <a:rPr lang="en-US" altLang="zh-CN" i="1">
                              <a:solidFill>
                                <a:schemeClr val="bg2">
                                  <a:lumMod val="10000"/>
                                  <a:lumOff val="90000"/>
                                </a:schemeClr>
                              </a:solidFill>
                              <a:latin typeface="Cambria Math" panose="02040503050406030204" pitchFamily="18" charset="0"/>
                            </a:rPr>
                          </m:ctrlPr>
                        </m:sSubPr>
                        <m:e>
                          <m:r>
                            <a:rPr lang="en-US" altLang="zh-CN" b="1" i="1">
                              <a:solidFill>
                                <a:schemeClr val="bg2">
                                  <a:lumMod val="10000"/>
                                  <a:lumOff val="90000"/>
                                </a:schemeClr>
                              </a:solidFill>
                              <a:latin typeface="Cambria Math" panose="02040503050406030204" pitchFamily="18" charset="0"/>
                            </a:rPr>
                            <m:t>𝒚</m:t>
                          </m:r>
                        </m:e>
                        <m:sub>
                          <m:r>
                            <m:rPr>
                              <m:sty m:val="p"/>
                            </m:rPr>
                            <a:rPr lang="en-US" altLang="zh-CN">
                              <a:solidFill>
                                <a:schemeClr val="bg2">
                                  <a:lumMod val="10000"/>
                                  <a:lumOff val="90000"/>
                                </a:schemeClr>
                              </a:solidFill>
                              <a:latin typeface="Cambria Math" panose="02040503050406030204" pitchFamily="18" charset="0"/>
                              <a:cs typeface="Consolas" panose="020B0609020204030204" pitchFamily="49" charset="0"/>
                            </a:rPr>
                            <m:t>t</m:t>
                          </m:r>
                        </m:sub>
                      </m:sSub>
                      <m:r>
                        <a:rPr lang="en-US" altLang="zh-CN" i="1">
                          <a:solidFill>
                            <a:schemeClr val="bg2">
                              <a:lumMod val="10000"/>
                              <a:lumOff val="90000"/>
                            </a:schemeClr>
                          </a:solidFill>
                          <a:latin typeface="Cambria Math" panose="02040503050406030204" pitchFamily="18" charset="0"/>
                          <a:cs typeface="Consolas" panose="020B0609020204030204" pitchFamily="49" charset="0"/>
                        </a:rPr>
                        <m:t>)</m:t>
                      </m:r>
                      <m:sSub>
                        <m:sSubPr>
                          <m:ctrlPr>
                            <a:rPr lang="en-US" altLang="zh-CN" i="1">
                              <a:solidFill>
                                <a:schemeClr val="bg2">
                                  <a:lumMod val="10000"/>
                                  <a:lumOff val="90000"/>
                                </a:schemeClr>
                              </a:solidFill>
                              <a:latin typeface="Cambria Math" panose="02040503050406030204" pitchFamily="18" charset="0"/>
                            </a:rPr>
                          </m:ctrlPr>
                        </m:sSubPr>
                        <m:e>
                          <m:r>
                            <a:rPr lang="en-US" altLang="zh-CN" b="1" i="1">
                              <a:solidFill>
                                <a:schemeClr val="bg2">
                                  <a:lumMod val="10000"/>
                                  <a:lumOff val="90000"/>
                                </a:schemeClr>
                              </a:solidFill>
                              <a:latin typeface="Cambria Math" panose="02040503050406030204" pitchFamily="18" charset="0"/>
                            </a:rPr>
                            <m:t>𝒙</m:t>
                          </m:r>
                        </m:e>
                        <m:sub>
                          <m:r>
                            <m:rPr>
                              <m:sty m:val="p"/>
                            </m:rPr>
                            <a:rPr lang="en-US" altLang="zh-CN">
                              <a:solidFill>
                                <a:schemeClr val="bg2">
                                  <a:lumMod val="10000"/>
                                  <a:lumOff val="90000"/>
                                </a:schemeClr>
                              </a:solidFill>
                              <a:latin typeface="Cambria Math" panose="02040503050406030204" pitchFamily="18" charset="0"/>
                            </a:rPr>
                            <m:t>i</m:t>
                          </m:r>
                        </m:sub>
                      </m:sSub>
                    </m:oMath>
                  </a14:m>
                  <a:r>
                    <a:rPr lang="en-US" altLang="zh-CN"/>
                    <a:t> =</a:t>
                  </a:r>
                  <a:endParaRPr lang="zh-CN" altLang="en-US"/>
                </a:p>
              </p:txBody>
            </p:sp>
          </mc:Choice>
          <mc:Fallback xmlns="">
            <p:sp>
              <p:nvSpPr>
                <p:cNvPr id="15" name="矩形 14"/>
                <p:cNvSpPr>
                  <a:spLocks noRot="1" noChangeAspect="1" noMove="1" noResize="1" noEditPoints="1" noAdjustHandles="1" noChangeArrowheads="1" noChangeShapeType="1" noTextEdit="1"/>
                </p:cNvSpPr>
                <p:nvPr/>
              </p:nvSpPr>
              <p:spPr>
                <a:xfrm>
                  <a:off x="649395" y="1984025"/>
                  <a:ext cx="1961371" cy="369332"/>
                </a:xfrm>
                <a:prstGeom prst="rect">
                  <a:avLst/>
                </a:prstGeom>
                <a:blipFill>
                  <a:blip r:embed="rId3"/>
                  <a:stretch>
                    <a:fillRect t="-8197" r="-1869" b="-24590"/>
                  </a:stretch>
                </a:blipFill>
              </p:spPr>
              <p:txBody>
                <a:bodyPr/>
                <a:lstStyle/>
                <a:p>
                  <a:r>
                    <a:rPr lang="zh-CN" altLang="en-US">
                      <a:noFill/>
                    </a:rPr>
                    <a:t> </a:t>
                  </a:r>
                </a:p>
              </p:txBody>
            </p:sp>
          </mc:Fallback>
        </mc:AlternateContent>
        <p:sp>
          <p:nvSpPr>
            <p:cNvPr id="16" name="文本框 15"/>
            <p:cNvSpPr txBox="1"/>
            <p:nvPr/>
          </p:nvSpPr>
          <p:spPr>
            <a:xfrm>
              <a:off x="2380389" y="1716262"/>
              <a:ext cx="443346" cy="923330"/>
            </a:xfrm>
            <a:prstGeom prst="rect">
              <a:avLst/>
            </a:prstGeom>
            <a:noFill/>
          </p:spPr>
          <p:txBody>
            <a:bodyPr wrap="square" rtlCol="0">
              <a:spAutoFit/>
            </a:bodyPr>
            <a:lstStyle/>
            <a:p>
              <a:r>
                <a:rPr lang="en-US" altLang="zh-CN" sz="5400">
                  <a:latin typeface="Andalus" panose="02020603050405020304" pitchFamily="18" charset="-78"/>
                  <a:cs typeface="Andalus" panose="02020603050405020304" pitchFamily="18" charset="-78"/>
                </a:rPr>
                <a:t>{</a:t>
              </a:r>
              <a:endParaRPr lang="zh-CN" altLang="en-US" sz="5400">
                <a:latin typeface="Andalus" panose="02020603050405020304" pitchFamily="18" charset="-78"/>
                <a:cs typeface="Andalus" panose="02020603050405020304" pitchFamily="18" charset="-78"/>
              </a:endParaRPr>
            </a:p>
          </p:txBody>
        </p:sp>
        <mc:AlternateContent xmlns:mc="http://schemas.openxmlformats.org/markup-compatibility/2006" xmlns:a14="http://schemas.microsoft.com/office/drawing/2010/main">
          <mc:Choice Requires="a14">
            <p:sp>
              <p:nvSpPr>
                <p:cNvPr id="17" name="文本框 16"/>
                <p:cNvSpPr txBox="1"/>
                <p:nvPr/>
              </p:nvSpPr>
              <p:spPr>
                <a:xfrm>
                  <a:off x="2703666" y="1671991"/>
                  <a:ext cx="5331969" cy="369332"/>
                </a:xfrm>
                <a:prstGeom prst="rect">
                  <a:avLst/>
                </a:prstGeom>
                <a:noFill/>
              </p:spPr>
              <p:txBody>
                <a:bodyPr wrap="square" rtlCol="0">
                  <a:spAutoFit/>
                </a:bodyPr>
                <a:lstStyle/>
                <a:p>
                  <a14:m>
                    <m:oMath xmlns:m="http://schemas.openxmlformats.org/officeDocument/2006/math">
                      <m:r>
                        <a:rPr lang="en-US" altLang="zh-CN" i="1">
                          <a:solidFill>
                            <a:schemeClr val="bg2">
                              <a:lumMod val="10000"/>
                              <a:lumOff val="90000"/>
                            </a:schemeClr>
                          </a:solidFill>
                          <a:latin typeface="Cambria Math" panose="02040503050406030204" pitchFamily="18" charset="0"/>
                          <a:cs typeface="Consolas" panose="020B0609020204030204" pitchFamily="49" charset="0"/>
                        </a:rPr>
                        <m:t>(</m:t>
                      </m:r>
                      <m:sSub>
                        <m:sSubPr>
                          <m:ctrlPr>
                            <a:rPr lang="en-US" altLang="zh-CN" i="1">
                              <a:solidFill>
                                <a:schemeClr val="bg2">
                                  <a:lumMod val="10000"/>
                                  <a:lumOff val="90000"/>
                                </a:schemeClr>
                              </a:solidFill>
                              <a:latin typeface="Cambria Math" panose="02040503050406030204" pitchFamily="18" charset="0"/>
                            </a:rPr>
                          </m:ctrlPr>
                        </m:sSubPr>
                        <m:e>
                          <m:r>
                            <a:rPr lang="en-US" altLang="zh-CN" i="1">
                              <a:solidFill>
                                <a:schemeClr val="bg2">
                                  <a:lumMod val="10000"/>
                                  <a:lumOff val="90000"/>
                                </a:schemeClr>
                              </a:solidFill>
                              <a:latin typeface="Cambria Math" panose="02040503050406030204" pitchFamily="18" charset="0"/>
                            </a:rPr>
                            <m:t>𝑝</m:t>
                          </m:r>
                        </m:e>
                        <m:sub>
                          <m:r>
                            <m:rPr>
                              <m:sty m:val="p"/>
                            </m:rPr>
                            <a:rPr lang="en-US" altLang="zh-CN">
                              <a:solidFill>
                                <a:schemeClr val="bg2">
                                  <a:lumMod val="10000"/>
                                  <a:lumOff val="90000"/>
                                </a:schemeClr>
                              </a:solidFill>
                              <a:latin typeface="Cambria Math" panose="02040503050406030204" pitchFamily="18" charset="0"/>
                              <a:cs typeface="Consolas" panose="020B0609020204030204" pitchFamily="49" charset="0"/>
                            </a:rPr>
                            <m:t>t</m:t>
                          </m:r>
                        </m:sub>
                      </m:sSub>
                      <m:r>
                        <a:rPr lang="en-US" altLang="zh-CN" i="1">
                          <a:solidFill>
                            <a:schemeClr val="bg2">
                              <a:lumMod val="10000"/>
                              <a:lumOff val="90000"/>
                            </a:schemeClr>
                          </a:solidFill>
                          <a:latin typeface="Cambria Math" panose="02040503050406030204" pitchFamily="18" charset="0"/>
                          <a:cs typeface="Consolas" panose="020B0609020204030204" pitchFamily="49" charset="0"/>
                        </a:rPr>
                        <m:t>−</m:t>
                      </m:r>
                      <m:r>
                        <a:rPr lang="en-US" altLang="zh-CN" i="1">
                          <a:solidFill>
                            <a:schemeClr val="bg2">
                              <a:lumMod val="10000"/>
                              <a:lumOff val="90000"/>
                            </a:schemeClr>
                          </a:solidFill>
                          <a:latin typeface="Cambria Math" panose="02040503050406030204" pitchFamily="18" charset="0"/>
                        </a:rPr>
                        <m:t>1</m:t>
                      </m:r>
                      <m:r>
                        <a:rPr lang="en-US" altLang="zh-CN" i="1">
                          <a:solidFill>
                            <a:schemeClr val="bg2">
                              <a:lumMod val="10000"/>
                              <a:lumOff val="90000"/>
                            </a:schemeClr>
                          </a:solidFill>
                          <a:latin typeface="Cambria Math" panose="02040503050406030204" pitchFamily="18" charset="0"/>
                          <a:cs typeface="Consolas" panose="020B0609020204030204" pitchFamily="49" charset="0"/>
                        </a:rPr>
                        <m:t>)</m:t>
                      </m:r>
                      <m:sSub>
                        <m:sSubPr>
                          <m:ctrlPr>
                            <a:rPr lang="en-US" altLang="zh-CN" i="1">
                              <a:solidFill>
                                <a:schemeClr val="bg2">
                                  <a:lumMod val="10000"/>
                                  <a:lumOff val="90000"/>
                                </a:schemeClr>
                              </a:solidFill>
                              <a:latin typeface="Cambria Math" panose="02040503050406030204" pitchFamily="18" charset="0"/>
                            </a:rPr>
                          </m:ctrlPr>
                        </m:sSubPr>
                        <m:e>
                          <m:r>
                            <a:rPr lang="en-US" altLang="zh-CN" b="1" i="1">
                              <a:solidFill>
                                <a:schemeClr val="bg2">
                                  <a:lumMod val="10000"/>
                                  <a:lumOff val="90000"/>
                                </a:schemeClr>
                              </a:solidFill>
                              <a:latin typeface="Cambria Math" panose="02040503050406030204" pitchFamily="18" charset="0"/>
                            </a:rPr>
                            <m:t>𝒙</m:t>
                          </m:r>
                        </m:e>
                        <m:sub>
                          <m:r>
                            <m:rPr>
                              <m:sty m:val="p"/>
                            </m:rPr>
                            <a:rPr lang="en-US" altLang="zh-CN">
                              <a:solidFill>
                                <a:schemeClr val="bg2">
                                  <a:lumMod val="10000"/>
                                  <a:lumOff val="90000"/>
                                </a:schemeClr>
                              </a:solidFill>
                              <a:latin typeface="Cambria Math" panose="02040503050406030204" pitchFamily="18" charset="0"/>
                            </a:rPr>
                            <m:t>i</m:t>
                          </m:r>
                        </m:sub>
                      </m:sSub>
                    </m:oMath>
                  </a14:m>
                  <a:r>
                    <a:rPr lang="en-US" altLang="zh-CN"/>
                    <a:t>                  t</a:t>
                  </a:r>
                  <a:r>
                    <a:rPr lang="zh-CN" altLang="en-US"/>
                    <a:t>∈</a:t>
                  </a:r>
                  <a:r>
                    <a:rPr lang="en-US" altLang="zh-CN"/>
                    <a:t>{positive sample}</a:t>
                  </a:r>
                  <a:endParaRPr lang="zh-CN" altLang="en-US"/>
                </a:p>
              </p:txBody>
            </p:sp>
          </mc:Choice>
          <mc:Fallback xmlns="">
            <p:sp>
              <p:nvSpPr>
                <p:cNvPr id="17" name="文本框 16"/>
                <p:cNvSpPr txBox="1">
                  <a:spLocks noRot="1" noChangeAspect="1" noMove="1" noResize="1" noEditPoints="1" noAdjustHandles="1" noChangeArrowheads="1" noChangeShapeType="1" noTextEdit="1"/>
                </p:cNvSpPr>
                <p:nvPr/>
              </p:nvSpPr>
              <p:spPr>
                <a:xfrm>
                  <a:off x="2703666" y="1671991"/>
                  <a:ext cx="5331969" cy="369332"/>
                </a:xfrm>
                <a:prstGeom prst="rect">
                  <a:avLst/>
                </a:prstGeom>
                <a:blipFill>
                  <a:blip r:embed="rId4"/>
                  <a:stretch>
                    <a:fillRect l="-343" t="-983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2716400" y="2202168"/>
                  <a:ext cx="5891891" cy="369332"/>
                </a:xfrm>
                <a:prstGeom prst="rect">
                  <a:avLst/>
                </a:prstGeom>
              </p:spPr>
              <p:txBody>
                <a:bodyPr wrap="square">
                  <a:spAutoFit/>
                </a:bodyPr>
                <a:lstStyle/>
                <a:p>
                  <a:r>
                    <a:rPr lang="en-US" altLang="zh-CN">
                      <a:solidFill>
                        <a:schemeClr val="bg2">
                          <a:lumMod val="10000"/>
                          <a:lumOff val="90000"/>
                        </a:schemeClr>
                      </a:solidFill>
                    </a:rPr>
                    <a:t> </a:t>
                  </a:r>
                  <a14:m>
                    <m:oMath xmlns:m="http://schemas.openxmlformats.org/officeDocument/2006/math">
                      <m:sSub>
                        <m:sSubPr>
                          <m:ctrlPr>
                            <a:rPr lang="en-US" altLang="zh-CN" i="1">
                              <a:solidFill>
                                <a:schemeClr val="bg2">
                                  <a:lumMod val="10000"/>
                                  <a:lumOff val="90000"/>
                                </a:schemeClr>
                              </a:solidFill>
                              <a:latin typeface="Cambria Math" panose="02040503050406030204" pitchFamily="18" charset="0"/>
                            </a:rPr>
                          </m:ctrlPr>
                        </m:sSubPr>
                        <m:e>
                          <m:r>
                            <a:rPr lang="en-US" altLang="zh-CN" i="1">
                              <a:solidFill>
                                <a:schemeClr val="bg2">
                                  <a:lumMod val="10000"/>
                                  <a:lumOff val="90000"/>
                                </a:schemeClr>
                              </a:solidFill>
                              <a:latin typeface="Cambria Math" panose="02040503050406030204" pitchFamily="18" charset="0"/>
                            </a:rPr>
                            <m:t>𝑝</m:t>
                          </m:r>
                        </m:e>
                        <m:sub>
                          <m:r>
                            <m:rPr>
                              <m:sty m:val="p"/>
                            </m:rPr>
                            <a:rPr lang="en-US" altLang="zh-CN">
                              <a:solidFill>
                                <a:schemeClr val="bg2">
                                  <a:lumMod val="10000"/>
                                  <a:lumOff val="90000"/>
                                </a:schemeClr>
                              </a:solidFill>
                              <a:latin typeface="Cambria Math" panose="02040503050406030204" pitchFamily="18" charset="0"/>
                              <a:cs typeface="Consolas" panose="020B0609020204030204" pitchFamily="49" charset="0"/>
                            </a:rPr>
                            <m:t>t</m:t>
                          </m:r>
                        </m:sub>
                      </m:sSub>
                      <m:sSub>
                        <m:sSubPr>
                          <m:ctrlPr>
                            <a:rPr lang="en-US" altLang="zh-CN" i="1">
                              <a:solidFill>
                                <a:schemeClr val="bg2">
                                  <a:lumMod val="10000"/>
                                  <a:lumOff val="90000"/>
                                </a:schemeClr>
                              </a:solidFill>
                              <a:latin typeface="Cambria Math" panose="02040503050406030204" pitchFamily="18" charset="0"/>
                            </a:rPr>
                          </m:ctrlPr>
                        </m:sSubPr>
                        <m:e>
                          <m:r>
                            <a:rPr lang="en-US" altLang="zh-CN" b="1" i="1">
                              <a:solidFill>
                                <a:schemeClr val="bg2">
                                  <a:lumMod val="10000"/>
                                  <a:lumOff val="90000"/>
                                </a:schemeClr>
                              </a:solidFill>
                              <a:latin typeface="Cambria Math" panose="02040503050406030204" pitchFamily="18" charset="0"/>
                            </a:rPr>
                            <m:t>𝒙</m:t>
                          </m:r>
                        </m:e>
                        <m:sub>
                          <m:r>
                            <m:rPr>
                              <m:sty m:val="p"/>
                            </m:rPr>
                            <a:rPr lang="en-US" altLang="zh-CN">
                              <a:solidFill>
                                <a:schemeClr val="bg2">
                                  <a:lumMod val="10000"/>
                                  <a:lumOff val="90000"/>
                                </a:schemeClr>
                              </a:solidFill>
                              <a:latin typeface="Cambria Math" panose="02040503050406030204" pitchFamily="18" charset="0"/>
                            </a:rPr>
                            <m:t>i</m:t>
                          </m:r>
                        </m:sub>
                      </m:sSub>
                    </m:oMath>
                  </a14:m>
                  <a:r>
                    <a:rPr lang="zh-CN" altLang="en-US"/>
                    <a:t>                          </a:t>
                  </a:r>
                  <a:r>
                    <a:rPr lang="en-US" altLang="zh-CN"/>
                    <a:t>t</a:t>
                  </a:r>
                  <a:r>
                    <a:rPr lang="zh-CN" altLang="en-US"/>
                    <a:t>∈</a:t>
                  </a:r>
                  <a:r>
                    <a:rPr lang="en-US" altLang="zh-CN"/>
                    <a:t>{negative sample}, </a:t>
                  </a:r>
                  <a14:m>
                    <m:oMath xmlns:m="http://schemas.openxmlformats.org/officeDocument/2006/math">
                      <m:sSub>
                        <m:sSubPr>
                          <m:ctrlPr>
                            <a:rPr lang="en-US" altLang="zh-CN" i="1">
                              <a:solidFill>
                                <a:schemeClr val="bg2">
                                  <a:lumMod val="10000"/>
                                  <a:lumOff val="90000"/>
                                </a:schemeClr>
                              </a:solidFill>
                              <a:latin typeface="Cambria Math" panose="02040503050406030204" pitchFamily="18" charset="0"/>
                            </a:rPr>
                          </m:ctrlPr>
                        </m:sSubPr>
                        <m:e>
                          <m:r>
                            <a:rPr lang="en-US" altLang="zh-CN" b="1" i="1">
                              <a:solidFill>
                                <a:schemeClr val="bg2">
                                  <a:lumMod val="10000"/>
                                  <a:lumOff val="90000"/>
                                </a:schemeClr>
                              </a:solidFill>
                              <a:latin typeface="Cambria Math" panose="02040503050406030204" pitchFamily="18" charset="0"/>
                            </a:rPr>
                            <m:t>𝒙</m:t>
                          </m:r>
                        </m:e>
                        <m:sub>
                          <m:r>
                            <m:rPr>
                              <m:sty m:val="p"/>
                            </m:rPr>
                            <a:rPr lang="en-US" altLang="zh-CN">
                              <a:solidFill>
                                <a:schemeClr val="bg2">
                                  <a:lumMod val="10000"/>
                                  <a:lumOff val="90000"/>
                                </a:schemeClr>
                              </a:solidFill>
                              <a:latin typeface="Cambria Math" panose="02040503050406030204" pitchFamily="18" charset="0"/>
                            </a:rPr>
                            <m:t>i</m:t>
                          </m:r>
                        </m:sub>
                      </m:sSub>
                      <m:r>
                        <a:rPr lang="zh-CN" altLang="en-US" b="0" i="1" smtClean="0">
                          <a:solidFill>
                            <a:schemeClr val="bg2">
                              <a:lumMod val="10000"/>
                              <a:lumOff val="90000"/>
                            </a:schemeClr>
                          </a:solidFill>
                          <a:latin typeface="Cambria Math" panose="02040503050406030204" pitchFamily="18" charset="0"/>
                        </a:rPr>
                        <m:t>∈</m:t>
                      </m:r>
                      <m:r>
                        <a:rPr lang="en-US" altLang="zh-CN" b="0" i="1" smtClean="0">
                          <a:solidFill>
                            <a:schemeClr val="bg2">
                              <a:lumMod val="10000"/>
                              <a:lumOff val="90000"/>
                            </a:schemeClr>
                          </a:solidFill>
                          <a:latin typeface="Cambria Math" panose="02040503050406030204" pitchFamily="18" charset="0"/>
                        </a:rPr>
                        <m:t>{0,1}</m:t>
                      </m:r>
                    </m:oMath>
                  </a14:m>
                  <a:endParaRPr lang="zh-CN" altLang="en-US"/>
                </a:p>
              </p:txBody>
            </p:sp>
          </mc:Choice>
          <mc:Fallback xmlns="">
            <p:sp>
              <p:nvSpPr>
                <p:cNvPr id="18" name="矩形 17"/>
                <p:cNvSpPr>
                  <a:spLocks noRot="1" noChangeAspect="1" noMove="1" noResize="1" noEditPoints="1" noAdjustHandles="1" noChangeArrowheads="1" noChangeShapeType="1" noTextEdit="1"/>
                </p:cNvSpPr>
                <p:nvPr/>
              </p:nvSpPr>
              <p:spPr>
                <a:xfrm>
                  <a:off x="2716400" y="2202168"/>
                  <a:ext cx="5891891" cy="369332"/>
                </a:xfrm>
                <a:prstGeom prst="rect">
                  <a:avLst/>
                </a:prstGeom>
                <a:blipFill>
                  <a:blip r:embed="rId5"/>
                  <a:stretch>
                    <a:fillRect t="-9836" b="-24590"/>
                  </a:stretch>
                </a:blipFill>
              </p:spPr>
              <p:txBody>
                <a:bodyPr/>
                <a:lstStyle/>
                <a:p>
                  <a:r>
                    <a:rPr lang="zh-CN" altLang="en-US">
                      <a:noFill/>
                    </a:rPr>
                    <a:t> </a:t>
                  </a:r>
                </a:p>
              </p:txBody>
            </p:sp>
          </mc:Fallback>
        </mc:AlternateContent>
      </p:grpSp>
      <p:grpSp>
        <p:nvGrpSpPr>
          <p:cNvPr id="22" name="组合 21"/>
          <p:cNvGrpSpPr/>
          <p:nvPr/>
        </p:nvGrpSpPr>
        <p:grpSpPr>
          <a:xfrm>
            <a:off x="649395" y="2795009"/>
            <a:ext cx="6707414" cy="1777521"/>
            <a:chOff x="649395" y="2795009"/>
            <a:chExt cx="6707414" cy="1777521"/>
          </a:xfrm>
        </p:grpSpPr>
        <mc:AlternateContent xmlns:mc="http://schemas.openxmlformats.org/markup-compatibility/2006" xmlns:a14="http://schemas.microsoft.com/office/drawing/2010/main">
          <mc:Choice Requires="a14">
            <p:sp>
              <p:nvSpPr>
                <p:cNvPr id="14" name="矩形 13"/>
                <p:cNvSpPr/>
                <p:nvPr/>
              </p:nvSpPr>
              <p:spPr>
                <a:xfrm>
                  <a:off x="649395" y="2795009"/>
                  <a:ext cx="6707414" cy="568617"/>
                </a:xfrm>
                <a:prstGeom prst="rect">
                  <a:avLst/>
                </a:prstGeom>
              </p:spPr>
              <p:txBody>
                <a:bodyPr wrap="none">
                  <a:spAutoFit/>
                </a:bodyPr>
                <a:lstStyle/>
                <a:p>
                  <a14:m>
                    <m:oMath xmlns:m="http://schemas.openxmlformats.org/officeDocument/2006/math">
                      <m:nary>
                        <m:naryPr>
                          <m:chr m:val="∑"/>
                          <m:ctrlPr>
                            <a:rPr lang="zh-CN" altLang="en-US" i="1" smtClean="0">
                              <a:solidFill>
                                <a:schemeClr val="tx1"/>
                              </a:solidFill>
                              <a:latin typeface="Cambria Math" panose="02040503050406030204" pitchFamily="18" charset="0"/>
                            </a:rPr>
                          </m:ctrlPr>
                        </m:naryPr>
                        <m:sub>
                          <m:r>
                            <m:rPr>
                              <m:brk m:alnAt="23"/>
                            </m:rPr>
                            <a:rPr lang="en-US" altLang="zh-CN" i="1">
                              <a:solidFill>
                                <a:schemeClr val="tx1"/>
                              </a:solidFill>
                              <a:latin typeface="Cambria Math" panose="02040503050406030204" pitchFamily="18" charset="0"/>
                            </a:rPr>
                            <m:t>𝑠</m:t>
                          </m:r>
                          <m:r>
                            <a:rPr lang="en-US" altLang="zh-CN" i="1">
                              <a:solidFill>
                                <a:schemeClr val="tx1"/>
                              </a:solidFill>
                              <a:latin typeface="Cambria Math" panose="02040503050406030204" pitchFamily="18" charset="0"/>
                            </a:rPr>
                            <m:t>=1</m:t>
                          </m:r>
                        </m:sub>
                        <m:sup>
                          <m:r>
                            <a:rPr lang="en-US" altLang="zh-CN" i="1">
                              <a:solidFill>
                                <a:schemeClr val="tx1"/>
                              </a:solidFill>
                              <a:latin typeface="Cambria Math" panose="02040503050406030204" pitchFamily="18" charset="0"/>
                            </a:rPr>
                            <m:t>𝑡</m:t>
                          </m:r>
                        </m:sup>
                        <m:e>
                          <m:sSup>
                            <m:sSupPr>
                              <m:ctrlPr>
                                <a:rPr lang="en-US" altLang="zh-CN" b="1" i="1">
                                  <a:solidFill>
                                    <a:schemeClr val="tx1"/>
                                  </a:solidFill>
                                  <a:latin typeface="Cambria Math" panose="02040503050406030204" pitchFamily="18" charset="0"/>
                                </a:rPr>
                              </m:ctrlPr>
                            </m:sSupPr>
                            <m:e>
                              <m:d>
                                <m:dPr>
                                  <m:ctrlPr>
                                    <a:rPr lang="en-US" altLang="zh-CN" b="1" i="1">
                                      <a:solidFill>
                                        <a:schemeClr val="tx1"/>
                                      </a:solidFill>
                                      <a:latin typeface="Cambria Math" panose="02040503050406030204" pitchFamily="18" charset="0"/>
                                    </a:rPr>
                                  </m:ctrlPr>
                                </m:dPr>
                                <m:e>
                                  <m:sSubSup>
                                    <m:sSubSupPr>
                                      <m:ctrlPr>
                                        <a:rPr lang="en-US" altLang="zh-CN" b="1" i="1">
                                          <a:solidFill>
                                            <a:schemeClr val="tx1"/>
                                          </a:solidFill>
                                          <a:latin typeface="Cambria Math" panose="02040503050406030204" pitchFamily="18" charset="0"/>
                                        </a:rPr>
                                      </m:ctrlPr>
                                    </m:sSubSupPr>
                                    <m:e>
                                      <m:r>
                                        <a:rPr lang="en-US" altLang="zh-CN" b="1" i="1">
                                          <a:solidFill>
                                            <a:schemeClr val="tx1"/>
                                          </a:solidFill>
                                          <a:latin typeface="Cambria Math" panose="02040503050406030204" pitchFamily="18" charset="0"/>
                                        </a:rPr>
                                        <m:t>𝒈</m:t>
                                      </m:r>
                                    </m:e>
                                    <m:sub>
                                      <m:r>
                                        <a:rPr lang="en-US" altLang="zh-CN" b="1">
                                          <a:solidFill>
                                            <a:schemeClr val="tx1"/>
                                          </a:solidFill>
                                          <a:latin typeface="Cambria Math" panose="02040503050406030204" pitchFamily="18" charset="0"/>
                                        </a:rPr>
                                        <m:t>𝐢</m:t>
                                      </m:r>
                                    </m:sub>
                                    <m:sup>
                                      <m:d>
                                        <m:dPr>
                                          <m:ctrlPr>
                                            <a:rPr lang="en-US" altLang="zh-CN" b="1" i="1">
                                              <a:solidFill>
                                                <a:schemeClr val="tx1"/>
                                              </a:solidFill>
                                              <a:latin typeface="Cambria Math" panose="02040503050406030204" pitchFamily="18" charset="0"/>
                                            </a:rPr>
                                          </m:ctrlPr>
                                        </m:dPr>
                                        <m:e>
                                          <m:r>
                                            <a:rPr lang="en-US" altLang="zh-CN" b="1" i="1">
                                              <a:solidFill>
                                                <a:schemeClr val="tx1"/>
                                              </a:solidFill>
                                              <a:latin typeface="Cambria Math" panose="02040503050406030204" pitchFamily="18" charset="0"/>
                                            </a:rPr>
                                            <m:t>𝒔</m:t>
                                          </m:r>
                                        </m:e>
                                      </m:d>
                                    </m:sup>
                                  </m:sSubSup>
                                </m:e>
                              </m:d>
                            </m:e>
                            <m:sup>
                              <m:r>
                                <a:rPr lang="en-US" altLang="zh-CN" b="1" i="1">
                                  <a:solidFill>
                                    <a:schemeClr val="tx1"/>
                                  </a:solidFill>
                                  <a:latin typeface="Cambria Math" panose="02040503050406030204" pitchFamily="18" charset="0"/>
                                </a:rPr>
                                <m:t>𝟐</m:t>
                              </m:r>
                            </m:sup>
                          </m:sSup>
                          <m:r>
                            <a:rPr lang="en-US" altLang="zh-CN" b="1" i="1" smtClean="0">
                              <a:solidFill>
                                <a:schemeClr val="tx1"/>
                              </a:solidFill>
                              <a:latin typeface="Cambria Math" panose="02040503050406030204" pitchFamily="18" charset="0"/>
                            </a:rPr>
                            <m:t> </m:t>
                          </m:r>
                        </m:e>
                      </m:nary>
                      <m:r>
                        <a:rPr lang="en-US" altLang="zh-CN" b="1" i="1" smtClean="0">
                          <a:solidFill>
                            <a:schemeClr val="tx1"/>
                          </a:solidFill>
                          <a:latin typeface="Cambria Math" panose="02040503050406030204" pitchFamily="18" charset="0"/>
                        </a:rPr>
                        <m:t>=</m:t>
                      </m:r>
                      <m:nary>
                        <m:naryPr>
                          <m:chr m:val="∑"/>
                          <m:supHide m:val="on"/>
                          <m:ctrlPr>
                            <a:rPr lang="zh-CN" altLang="en-US" i="1">
                              <a:latin typeface="Cambria Math" panose="02040503050406030204" pitchFamily="18" charset="0"/>
                            </a:rPr>
                          </m:ctrlPr>
                        </m:naryPr>
                        <m:sub>
                          <m:r>
                            <m:rPr>
                              <m:brk m:alnAt="23"/>
                            </m:rPr>
                            <a:rPr lang="en-US" altLang="zh-CN" b="0" i="1" smtClean="0">
                              <a:latin typeface="Cambria Math" panose="02040503050406030204" pitchFamily="18" charset="0"/>
                            </a:rPr>
                            <m:t>𝑝</m:t>
                          </m:r>
                          <m:r>
                            <a:rPr lang="en-US" altLang="zh-CN" b="0" i="1" smtClean="0">
                              <a:latin typeface="Cambria Math" panose="02040503050406030204" pitchFamily="18" charset="0"/>
                            </a:rPr>
                            <m:t>𝑜𝑠𝑖𝑡𝑖𝑣𝑒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𝑒𝑣𝑒𝑛𝑡𝑠</m:t>
                          </m:r>
                        </m:sub>
                        <m:sup/>
                        <m:e>
                          <m:sSup>
                            <m:sSupPr>
                              <m:ctrlPr>
                                <a:rPr lang="en-US" altLang="zh-CN" b="1" i="1">
                                  <a:latin typeface="Cambria Math" panose="02040503050406030204" pitchFamily="18" charset="0"/>
                                </a:rPr>
                              </m:ctrlPr>
                            </m:sSupPr>
                            <m:e>
                              <m:d>
                                <m:dPr>
                                  <m:ctrlPr>
                                    <a:rPr lang="en-US" altLang="zh-CN" b="1" i="1">
                                      <a:latin typeface="Cambria Math" panose="02040503050406030204" pitchFamily="18" charset="0"/>
                                    </a:rPr>
                                  </m:ctrlPr>
                                </m:dPr>
                                <m:e>
                                  <m:r>
                                    <a:rPr lang="en-US" altLang="zh-CN" b="1" i="1" smtClean="0">
                                      <a:latin typeface="Cambria Math" panose="02040503050406030204" pitchFamily="18" charset="0"/>
                                    </a:rPr>
                                    <m:t>𝟏</m:t>
                                  </m:r>
                                  <m:r>
                                    <a:rPr lang="en-US" altLang="zh-CN" b="1" i="1" smtClean="0">
                                      <a:latin typeface="Cambria Math" panose="02040503050406030204" pitchFamily="18" charset="0"/>
                                    </a:rPr>
                                    <m:t>−</m:t>
                                  </m:r>
                                  <m:sSub>
                                    <m:sSubPr>
                                      <m:ctrlPr>
                                        <a:rPr lang="en-US" altLang="zh-CN" i="1">
                                          <a:solidFill>
                                            <a:schemeClr val="bg2">
                                              <a:lumMod val="10000"/>
                                              <a:lumOff val="90000"/>
                                            </a:schemeClr>
                                          </a:solidFill>
                                          <a:latin typeface="Cambria Math" panose="02040503050406030204" pitchFamily="18" charset="0"/>
                                        </a:rPr>
                                      </m:ctrlPr>
                                    </m:sSubPr>
                                    <m:e>
                                      <m:r>
                                        <a:rPr lang="en-US" altLang="zh-CN" i="1">
                                          <a:solidFill>
                                            <a:schemeClr val="bg2">
                                              <a:lumMod val="10000"/>
                                              <a:lumOff val="90000"/>
                                            </a:schemeClr>
                                          </a:solidFill>
                                          <a:latin typeface="Cambria Math" panose="02040503050406030204" pitchFamily="18" charset="0"/>
                                        </a:rPr>
                                        <m:t>𝑝</m:t>
                                      </m:r>
                                    </m:e>
                                    <m:sub>
                                      <m:r>
                                        <m:rPr>
                                          <m:sty m:val="p"/>
                                        </m:rPr>
                                        <a:rPr lang="en-US" altLang="zh-CN">
                                          <a:solidFill>
                                            <a:schemeClr val="bg2">
                                              <a:lumMod val="10000"/>
                                              <a:lumOff val="90000"/>
                                            </a:schemeClr>
                                          </a:solidFill>
                                          <a:latin typeface="Cambria Math" panose="02040503050406030204" pitchFamily="18" charset="0"/>
                                          <a:cs typeface="Consolas" panose="020B0609020204030204" pitchFamily="49" charset="0"/>
                                        </a:rPr>
                                        <m:t>t</m:t>
                                      </m:r>
                                    </m:sub>
                                  </m:sSub>
                                </m:e>
                              </m:d>
                            </m:e>
                            <m:sup>
                              <m:r>
                                <a:rPr lang="en-US" altLang="zh-CN" b="1" i="1">
                                  <a:latin typeface="Cambria Math" panose="02040503050406030204" pitchFamily="18" charset="0"/>
                                </a:rPr>
                                <m:t>𝟐</m:t>
                              </m:r>
                            </m:sup>
                          </m:sSup>
                          <m:r>
                            <a:rPr lang="en-US" altLang="zh-CN" b="1" i="1">
                              <a:latin typeface="Cambria Math" panose="02040503050406030204" pitchFamily="18" charset="0"/>
                            </a:rPr>
                            <m:t> </m:t>
                          </m:r>
                          <m:r>
                            <a:rPr lang="en-US" altLang="zh-CN" b="1" i="1" smtClean="0">
                              <a:latin typeface="Cambria Math" panose="02040503050406030204" pitchFamily="18" charset="0"/>
                            </a:rPr>
                            <m:t> </m:t>
                          </m:r>
                        </m:e>
                      </m:nary>
                      <m:r>
                        <a:rPr lang="en-US" altLang="zh-CN" b="0" i="1" smtClean="0">
                          <a:latin typeface="Cambria Math" panose="02040503050406030204" pitchFamily="18" charset="0"/>
                        </a:rPr>
                        <m:t>+</m:t>
                      </m:r>
                      <m:nary>
                        <m:naryPr>
                          <m:chr m:val="∑"/>
                          <m:supHide m:val="on"/>
                          <m:ctrlPr>
                            <a:rPr lang="zh-CN" altLang="en-US" i="1">
                              <a:latin typeface="Cambria Math" panose="02040503050406030204" pitchFamily="18" charset="0"/>
                            </a:rPr>
                          </m:ctrlPr>
                        </m:naryPr>
                        <m:sub>
                          <m:r>
                            <m:rPr>
                              <m:brk m:alnAt="23"/>
                            </m:rPr>
                            <a:rPr lang="en-US" altLang="zh-CN" b="0" i="1" smtClean="0">
                              <a:latin typeface="Cambria Math" panose="02040503050406030204" pitchFamily="18" charset="0"/>
                            </a:rPr>
                            <m:t>𝑛</m:t>
                          </m:r>
                          <m:r>
                            <a:rPr lang="en-US" altLang="zh-CN" b="0" i="1" smtClean="0">
                              <a:latin typeface="Cambria Math" panose="02040503050406030204" pitchFamily="18" charset="0"/>
                            </a:rPr>
                            <m:t>𝑒𝑔𝑎𝑡𝑖𝑣𝑒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𝑒𝑣𝑒𝑛𝑡𝑠</m:t>
                          </m:r>
                        </m:sub>
                        <m:sup/>
                        <m:e>
                          <m:sSup>
                            <m:sSupPr>
                              <m:ctrlPr>
                                <a:rPr lang="en-US" altLang="zh-CN" b="1" i="1">
                                  <a:latin typeface="Cambria Math" panose="02040503050406030204" pitchFamily="18" charset="0"/>
                                </a:rPr>
                              </m:ctrlPr>
                            </m:sSupPr>
                            <m:e>
                              <m:d>
                                <m:dPr>
                                  <m:ctrlPr>
                                    <a:rPr lang="en-US" altLang="zh-CN" b="1" i="1">
                                      <a:latin typeface="Cambria Math" panose="02040503050406030204" pitchFamily="18" charset="0"/>
                                    </a:rPr>
                                  </m:ctrlPr>
                                </m:dPr>
                                <m:e>
                                  <m:sSub>
                                    <m:sSubPr>
                                      <m:ctrlPr>
                                        <a:rPr lang="en-US" altLang="zh-CN" i="1">
                                          <a:solidFill>
                                            <a:schemeClr val="bg2">
                                              <a:lumMod val="10000"/>
                                              <a:lumOff val="90000"/>
                                            </a:schemeClr>
                                          </a:solidFill>
                                          <a:latin typeface="Cambria Math" panose="02040503050406030204" pitchFamily="18" charset="0"/>
                                        </a:rPr>
                                      </m:ctrlPr>
                                    </m:sSubPr>
                                    <m:e>
                                      <m:r>
                                        <a:rPr lang="en-US" altLang="zh-CN" i="1">
                                          <a:solidFill>
                                            <a:schemeClr val="bg2">
                                              <a:lumMod val="10000"/>
                                              <a:lumOff val="90000"/>
                                            </a:schemeClr>
                                          </a:solidFill>
                                          <a:latin typeface="Cambria Math" panose="02040503050406030204" pitchFamily="18" charset="0"/>
                                        </a:rPr>
                                        <m:t>𝑝</m:t>
                                      </m:r>
                                    </m:e>
                                    <m:sub>
                                      <m:r>
                                        <m:rPr>
                                          <m:sty m:val="p"/>
                                        </m:rPr>
                                        <a:rPr lang="en-US" altLang="zh-CN">
                                          <a:solidFill>
                                            <a:schemeClr val="bg2">
                                              <a:lumMod val="10000"/>
                                              <a:lumOff val="90000"/>
                                            </a:schemeClr>
                                          </a:solidFill>
                                          <a:latin typeface="Cambria Math" panose="02040503050406030204" pitchFamily="18" charset="0"/>
                                          <a:cs typeface="Consolas" panose="020B0609020204030204" pitchFamily="49" charset="0"/>
                                        </a:rPr>
                                        <m:t>t</m:t>
                                      </m:r>
                                    </m:sub>
                                  </m:sSub>
                                </m:e>
                              </m:d>
                            </m:e>
                            <m:sup>
                              <m:r>
                                <a:rPr lang="en-US" altLang="zh-CN" b="1" i="1">
                                  <a:latin typeface="Cambria Math" panose="02040503050406030204" pitchFamily="18" charset="0"/>
                                </a:rPr>
                                <m:t>𝟐</m:t>
                              </m:r>
                            </m:sup>
                          </m:sSup>
                          <m:r>
                            <a:rPr lang="en-US" altLang="zh-CN" b="1" i="1">
                              <a:latin typeface="Cambria Math" panose="02040503050406030204" pitchFamily="18" charset="0"/>
                            </a:rPr>
                            <m:t> </m:t>
                          </m:r>
                        </m:e>
                      </m:nary>
                      <m:r>
                        <a:rPr lang="en-US" altLang="zh-CN" b="1" i="1">
                          <a:latin typeface="Cambria Math" panose="02040503050406030204" pitchFamily="18" charset="0"/>
                        </a:rPr>
                        <m:t> </m:t>
                      </m:r>
                    </m:oMath>
                  </a14:m>
                  <a:r>
                    <a:rPr lang="zh-CN" altLang="en-US">
                      <a:solidFill>
                        <a:schemeClr val="tx1"/>
                      </a:solidFill>
                    </a:rPr>
                    <a:t> </a:t>
                  </a:r>
                </a:p>
              </p:txBody>
            </p:sp>
          </mc:Choice>
          <mc:Fallback xmlns="">
            <p:sp>
              <p:nvSpPr>
                <p:cNvPr id="14" name="矩形 13"/>
                <p:cNvSpPr>
                  <a:spLocks noRot="1" noChangeAspect="1" noMove="1" noResize="1" noEditPoints="1" noAdjustHandles="1" noChangeArrowheads="1" noChangeShapeType="1" noTextEdit="1"/>
                </p:cNvSpPr>
                <p:nvPr/>
              </p:nvSpPr>
              <p:spPr>
                <a:xfrm>
                  <a:off x="649395" y="2795009"/>
                  <a:ext cx="6707414" cy="56861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2090301" y="3514973"/>
                  <a:ext cx="2718886" cy="469231"/>
                </a:xfrm>
                <a:prstGeom prst="rect">
                  <a:avLst/>
                </a:prstGeom>
                <a:noFill/>
              </p:spPr>
              <p:txBody>
                <a:bodyPr wrap="none" lIns="0" tIns="0" rIns="0" bIns="0" rtlCol="0">
                  <a:spAutoFit/>
                </a:bodyPr>
                <a:lstStyle/>
                <a:p>
                  <a:r>
                    <a:rPr lang="zh-CN" altLang="en-US"/>
                    <a:t>≈</a:t>
                  </a:r>
                  <a:r>
                    <a:rPr lang="en-US" altLang="zh-CN"/>
                    <a:t>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𝑃</m:t>
                                  </m:r>
                                </m:num>
                                <m:den>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den>
                              </m:f>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𝑁</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𝑃</m:t>
                                  </m:r>
                                </m:num>
                                <m:den>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i="1">
                                      <a:latin typeface="Cambria Math" panose="02040503050406030204" pitchFamily="18" charset="0"/>
                                    </a:rPr>
                                    <m:t>𝑁</m:t>
                                  </m:r>
                                </m:den>
                              </m:f>
                            </m:e>
                          </m:d>
                        </m:e>
                        <m:sup>
                          <m:r>
                            <a:rPr lang="en-US" altLang="zh-CN" i="1">
                              <a:latin typeface="Cambria Math" panose="02040503050406030204" pitchFamily="18" charset="0"/>
                            </a:rPr>
                            <m:t>2</m:t>
                          </m:r>
                        </m:sup>
                      </m:sSup>
                      <m:r>
                        <a:rPr lang="en-US" altLang="zh-CN" b="0" i="1" smtClean="0">
                          <a:latin typeface="Cambria Math" panose="02040503050406030204" pitchFamily="18" charset="0"/>
                        </a:rPr>
                        <m:t> </m:t>
                      </m:r>
                    </m:oMath>
                  </a14:m>
                  <a:endParaRPr lang="zh-CN" altLang="en-US"/>
                </a:p>
              </p:txBody>
            </p:sp>
          </mc:Choice>
          <mc:Fallback xmlns="">
            <p:sp>
              <p:nvSpPr>
                <p:cNvPr id="19" name="文本框 18"/>
                <p:cNvSpPr txBox="1">
                  <a:spLocks noRot="1" noChangeAspect="1" noMove="1" noResize="1" noEditPoints="1" noAdjustHandles="1" noChangeArrowheads="1" noChangeShapeType="1" noTextEdit="1"/>
                </p:cNvSpPr>
                <p:nvPr/>
              </p:nvSpPr>
              <p:spPr>
                <a:xfrm>
                  <a:off x="2090301" y="3514973"/>
                  <a:ext cx="2718886" cy="469231"/>
                </a:xfrm>
                <a:prstGeom prst="rect">
                  <a:avLst/>
                </a:prstGeom>
                <a:blipFill>
                  <a:blip r:embed="rId7"/>
                  <a:stretch>
                    <a:fillRect l="-5381" b="-129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2090301" y="4135551"/>
                  <a:ext cx="675570" cy="436979"/>
                </a:xfrm>
                <a:prstGeom prst="rect">
                  <a:avLst/>
                </a:prstGeom>
                <a:noFill/>
              </p:spPr>
              <p:txBody>
                <a:bodyPr wrap="none" lIns="0" tIns="0" rIns="0" bIns="0" rtlCol="0">
                  <a:spAutoFit/>
                </a:bodyPr>
                <a:lstStyle/>
                <a:p>
                  <a:r>
                    <a:rPr lang="en-US" altLang="zh-CN" sz="2000"/>
                    <a:t>=</a:t>
                  </a:r>
                  <a14:m>
                    <m:oMath xmlns:m="http://schemas.openxmlformats.org/officeDocument/2006/math">
                      <m:r>
                        <a:rPr lang="en-US" altLang="zh-CN" sz="2000" b="0" i="0" smtClean="0">
                          <a:latin typeface="Cambria Math" panose="02040503050406030204" pitchFamily="18" charset="0"/>
                        </a:rPr>
                        <m:t> </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𝑃</m:t>
                          </m:r>
                          <m:r>
                            <a:rPr lang="en-US" altLang="zh-CN" sz="2000" b="0" i="1" smtClean="0">
                              <a:latin typeface="Cambria Math" panose="02040503050406030204" pitchFamily="18" charset="0"/>
                            </a:rPr>
                            <m:t>𝑁</m:t>
                          </m:r>
                        </m:num>
                        <m:den>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𝑁</m:t>
                          </m:r>
                        </m:den>
                      </m:f>
                      <m:r>
                        <a:rPr lang="en-US" altLang="zh-CN" sz="2000" b="0" i="1" smtClean="0">
                          <a:latin typeface="Cambria Math" panose="02040503050406030204" pitchFamily="18" charset="0"/>
                        </a:rPr>
                        <m:t> </m:t>
                      </m:r>
                    </m:oMath>
                  </a14:m>
                  <a:endParaRPr lang="zh-CN" altLang="en-US" sz="2000"/>
                </a:p>
              </p:txBody>
            </p:sp>
          </mc:Choice>
          <mc:Fallback xmlns="">
            <p:sp>
              <p:nvSpPr>
                <p:cNvPr id="20" name="文本框 19"/>
                <p:cNvSpPr txBox="1">
                  <a:spLocks noRot="1" noChangeAspect="1" noMove="1" noResize="1" noEditPoints="1" noAdjustHandles="1" noChangeArrowheads="1" noChangeShapeType="1" noTextEdit="1"/>
                </p:cNvSpPr>
                <p:nvPr/>
              </p:nvSpPr>
              <p:spPr>
                <a:xfrm>
                  <a:off x="2090301" y="4135551"/>
                  <a:ext cx="675570" cy="436979"/>
                </a:xfrm>
                <a:prstGeom prst="rect">
                  <a:avLst/>
                </a:prstGeom>
                <a:blipFill>
                  <a:blip r:embed="rId8"/>
                  <a:stretch>
                    <a:fillRect l="-23423" t="-5556" r="-901" b="-18056"/>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3" name="矩形 22"/>
              <p:cNvSpPr/>
              <p:nvPr/>
            </p:nvSpPr>
            <p:spPr>
              <a:xfrm>
                <a:off x="677222" y="4854527"/>
                <a:ext cx="1413079" cy="616707"/>
              </a:xfrm>
              <a:prstGeom prst="rect">
                <a:avLst/>
              </a:prstGeom>
            </p:spPr>
            <p:txBody>
              <a:bodyPr wrap="none">
                <a:spAutoFit/>
              </a:bodyPr>
              <a:lstStyle/>
              <a:p>
                <a14:m>
                  <m:oMath xmlns:m="http://schemas.openxmlformats.org/officeDocument/2006/math">
                    <m:sSub>
                      <m:sSubPr>
                        <m:ctrlPr>
                          <a:rPr lang="en-US" altLang="zh-CN" sz="2400" i="1">
                            <a:solidFill>
                              <a:srgbClr val="FFFF00"/>
                            </a:solidFill>
                            <a:latin typeface="Cambria Math" panose="02040503050406030204" pitchFamily="18" charset="0"/>
                          </a:rPr>
                        </m:ctrlPr>
                      </m:sSubPr>
                      <m:e>
                        <m:r>
                          <a:rPr lang="en-US" altLang="zh-CN" sz="2400" i="1">
                            <a:solidFill>
                              <a:srgbClr val="FFFF00"/>
                            </a:solidFill>
                            <a:latin typeface="Cambria Math" panose="02040503050406030204" pitchFamily="18" charset="0"/>
                          </a:rPr>
                          <m:t>𝑛</m:t>
                        </m:r>
                      </m:e>
                      <m:sub>
                        <m:r>
                          <a:rPr lang="en-US" altLang="zh-CN" sz="2400" i="1">
                            <a:solidFill>
                              <a:srgbClr val="FFFF00"/>
                            </a:solidFill>
                            <a:latin typeface="Cambria Math" panose="02040503050406030204" pitchFamily="18" charset="0"/>
                          </a:rPr>
                          <m:t>𝑖</m:t>
                        </m:r>
                      </m:sub>
                    </m:sSub>
                  </m:oMath>
                </a14:m>
                <a:r>
                  <a:rPr lang="en-US" altLang="zh-CN" sz="2400" i="1">
                    <a:solidFill>
                      <a:srgbClr val="FFFF00"/>
                    </a:solidFill>
                    <a:latin typeface="Cambria Math" panose="02040503050406030204" pitchFamily="18" charset="0"/>
                  </a:rPr>
                  <a:t> = </a:t>
                </a:r>
                <a14:m>
                  <m:oMath xmlns:m="http://schemas.openxmlformats.org/officeDocument/2006/math">
                    <m:f>
                      <m:fPr>
                        <m:ctrlPr>
                          <a:rPr lang="en-US" altLang="zh-CN" sz="2400" i="1">
                            <a:solidFill>
                              <a:srgbClr val="FFFF00"/>
                            </a:solidFill>
                            <a:latin typeface="Cambria Math" panose="02040503050406030204" pitchFamily="18" charset="0"/>
                          </a:rPr>
                        </m:ctrlPr>
                      </m:fPr>
                      <m:num>
                        <m:r>
                          <a:rPr lang="en-US" altLang="zh-CN" sz="2400" i="1">
                            <a:solidFill>
                              <a:srgbClr val="FFFF00"/>
                            </a:solidFill>
                            <a:latin typeface="Cambria Math" panose="02040503050406030204" pitchFamily="18" charset="0"/>
                          </a:rPr>
                          <m:t>𝑃𝑁</m:t>
                        </m:r>
                      </m:num>
                      <m:den>
                        <m:r>
                          <a:rPr lang="en-US" altLang="zh-CN" sz="2400" i="1">
                            <a:solidFill>
                              <a:srgbClr val="FFFF00"/>
                            </a:solidFill>
                            <a:latin typeface="Cambria Math" panose="02040503050406030204" pitchFamily="18" charset="0"/>
                          </a:rPr>
                          <m:t>𝑃</m:t>
                        </m:r>
                        <m:r>
                          <a:rPr lang="en-US" altLang="zh-CN" sz="2400" i="1">
                            <a:solidFill>
                              <a:srgbClr val="FFFF00"/>
                            </a:solidFill>
                            <a:latin typeface="Cambria Math" panose="02040503050406030204" pitchFamily="18" charset="0"/>
                          </a:rPr>
                          <m:t> + </m:t>
                        </m:r>
                        <m:r>
                          <a:rPr lang="en-US" altLang="zh-CN" sz="2400" i="1">
                            <a:solidFill>
                              <a:srgbClr val="FFFF00"/>
                            </a:solidFill>
                            <a:latin typeface="Cambria Math" panose="02040503050406030204" pitchFamily="18" charset="0"/>
                          </a:rPr>
                          <m:t>𝑁</m:t>
                        </m:r>
                      </m:den>
                    </m:f>
                  </m:oMath>
                </a14:m>
                <a:endParaRPr lang="zh-CN" altLang="en-US" sz="2400" i="1">
                  <a:solidFill>
                    <a:srgbClr val="FFFF00"/>
                  </a:solidFill>
                  <a:latin typeface="Cambria Math" panose="02040503050406030204" pitchFamily="18" charset="0"/>
                </a:endParaRPr>
              </a:p>
            </p:txBody>
          </p:sp>
        </mc:Choice>
        <mc:Fallback xmlns="">
          <p:sp>
            <p:nvSpPr>
              <p:cNvPr id="23" name="矩形 22"/>
              <p:cNvSpPr>
                <a:spLocks noRot="1" noChangeAspect="1" noMove="1" noResize="1" noEditPoints="1" noAdjustHandles="1" noChangeArrowheads="1" noChangeShapeType="1" noTextEdit="1"/>
              </p:cNvSpPr>
              <p:nvPr/>
            </p:nvSpPr>
            <p:spPr>
              <a:xfrm>
                <a:off x="677222" y="4854527"/>
                <a:ext cx="1413079" cy="616707"/>
              </a:xfrm>
              <a:prstGeom prst="rect">
                <a:avLst/>
              </a:prstGeom>
              <a:blipFill>
                <a:blip r:embed="rId9"/>
                <a:stretch>
                  <a:fillRect b="-6863"/>
                </a:stretch>
              </a:blipFill>
            </p:spPr>
            <p:txBody>
              <a:bodyPr/>
              <a:lstStyle/>
              <a:p>
                <a:r>
                  <a:rPr lang="zh-CN" altLang="en-US">
                    <a:noFill/>
                  </a:rPr>
                  <a:t> </a:t>
                </a:r>
              </a:p>
            </p:txBody>
          </p:sp>
        </mc:Fallback>
      </mc:AlternateContent>
      <p:sp>
        <p:nvSpPr>
          <p:cNvPr id="24" name="矩形 23"/>
          <p:cNvSpPr/>
          <p:nvPr/>
        </p:nvSpPr>
        <p:spPr>
          <a:xfrm>
            <a:off x="4907359" y="5399475"/>
            <a:ext cx="6527259" cy="954107"/>
          </a:xfrm>
          <a:prstGeom prst="rect">
            <a:avLst/>
          </a:prstGeom>
        </p:spPr>
        <p:txBody>
          <a:bodyPr wrap="square">
            <a:spAutoFit/>
          </a:bodyPr>
          <a:lstStyle/>
          <a:p>
            <a:pPr marL="342900" indent="-342900">
              <a:buFont typeface="+mj-lt"/>
              <a:buAutoNum type="arabicPeriod"/>
            </a:pPr>
            <a:r>
              <a:rPr lang="zh-CN" altLang="en-US" sz="1400">
                <a:solidFill>
                  <a:srgbClr val="00B050"/>
                </a:solidFill>
              </a:rPr>
              <a:t>learning rates calculated with this approximation work just as well for us as learning rates calculated with the full sum.</a:t>
            </a:r>
          </a:p>
          <a:p>
            <a:pPr marL="342900" indent="-342900">
              <a:buFont typeface="+mj-lt"/>
              <a:buAutoNum type="arabicPeriod"/>
            </a:pPr>
            <a:r>
              <a:rPr lang="zh-CN" altLang="en-US" sz="1400">
                <a:solidFill>
                  <a:srgbClr val="00B050"/>
                </a:solidFill>
              </a:rPr>
              <a:t>total storage costs are lower since all variant models have the same counts, so the storage cost for N and P is amortized.</a:t>
            </a:r>
          </a:p>
        </p:txBody>
      </p:sp>
      <mc:AlternateContent xmlns:mc="http://schemas.openxmlformats.org/markup-compatibility/2006" xmlns:a14="http://schemas.microsoft.com/office/drawing/2010/main">
        <mc:Choice Requires="a14">
          <p:sp>
            <p:nvSpPr>
              <p:cNvPr id="25" name="矩形 24"/>
              <p:cNvSpPr/>
              <p:nvPr/>
            </p:nvSpPr>
            <p:spPr>
              <a:xfrm>
                <a:off x="677222" y="5639417"/>
                <a:ext cx="2717731"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solidFill>
                                <a:srgbClr val="FFFF00"/>
                              </a:solidFill>
                              <a:latin typeface="Cambria Math" panose="02040503050406030204" pitchFamily="18" charset="0"/>
                            </a:rPr>
                          </m:ctrlPr>
                        </m:sSubPr>
                        <m:e>
                          <m:r>
                            <a:rPr lang="zh-CN" altLang="en-US" i="1">
                              <a:solidFill>
                                <a:srgbClr val="FFFF00"/>
                              </a:solidFill>
                              <a:latin typeface="Cambria Math" panose="02040503050406030204" pitchFamily="18" charset="0"/>
                            </a:rPr>
                            <m:t>𝜎</m:t>
                          </m:r>
                        </m:e>
                        <m:sub>
                          <m:r>
                            <m:rPr>
                              <m:sty m:val="p"/>
                            </m:rPr>
                            <a:rPr lang="en-US" altLang="zh-CN">
                              <a:solidFill>
                                <a:srgbClr val="FFFF00"/>
                              </a:solidFill>
                              <a:latin typeface="Cambria Math" panose="02040503050406030204" pitchFamily="18" charset="0"/>
                            </a:rPr>
                            <m:t>i</m:t>
                          </m:r>
                        </m:sub>
                      </m:sSub>
                      <m:r>
                        <a:rPr lang="en-US" altLang="zh-CN" i="1">
                          <a:solidFill>
                            <a:srgbClr val="FFFF00"/>
                          </a:solidFill>
                          <a:latin typeface="Cambria Math" panose="02040503050406030204" pitchFamily="18" charset="0"/>
                          <a:cs typeface="Consolas" panose="020B0609020204030204" pitchFamily="49" charset="0"/>
                        </a:rPr>
                        <m:t>=</m:t>
                      </m:r>
                      <m:f>
                        <m:fPr>
                          <m:ctrlPr>
                            <a:rPr lang="en-US" altLang="zh-CN" i="1">
                              <a:solidFill>
                                <a:srgbClr val="FFFF00"/>
                              </a:solidFill>
                              <a:latin typeface="Cambria Math" panose="02040503050406030204" pitchFamily="18" charset="0"/>
                            </a:rPr>
                          </m:ctrlPr>
                        </m:fPr>
                        <m:num>
                          <m:r>
                            <a:rPr lang="en-US" altLang="zh-CN">
                              <a:solidFill>
                                <a:srgbClr val="FFFF00"/>
                              </a:solidFill>
                              <a:latin typeface="Cambria Math" panose="02040503050406030204" pitchFamily="18" charset="0"/>
                            </a:rPr>
                            <m:t>𝟏</m:t>
                          </m:r>
                        </m:num>
                        <m:den>
                          <m:r>
                            <a:rPr lang="en-US" altLang="zh-CN" i="1">
                              <a:solidFill>
                                <a:srgbClr val="FFFF00"/>
                              </a:solidFill>
                              <a:latin typeface="Cambria Math" panose="02040503050406030204" pitchFamily="18" charset="0"/>
                            </a:rPr>
                            <m:t>𝛼</m:t>
                          </m:r>
                        </m:den>
                      </m:f>
                      <m:d>
                        <m:dPr>
                          <m:ctrlPr>
                            <a:rPr lang="en-US" altLang="zh-CN" i="1">
                              <a:solidFill>
                                <a:srgbClr val="FFFF00"/>
                              </a:solidFill>
                              <a:latin typeface="Cambria Math" panose="02040503050406030204" pitchFamily="18" charset="0"/>
                            </a:rPr>
                          </m:ctrlPr>
                        </m:dPr>
                        <m:e>
                          <m:rad>
                            <m:radPr>
                              <m:degHide m:val="on"/>
                              <m:ctrlPr>
                                <a:rPr lang="en-US" altLang="zh-CN" i="1">
                                  <a:solidFill>
                                    <a:srgbClr val="FFFF00"/>
                                  </a:solidFill>
                                  <a:latin typeface="Cambria Math" panose="02040503050406030204" pitchFamily="18" charset="0"/>
                                </a:rPr>
                              </m:ctrlPr>
                            </m:radPr>
                            <m:deg/>
                            <m:e>
                              <m:sSub>
                                <m:sSubPr>
                                  <m:ctrlPr>
                                    <a:rPr lang="en-US" altLang="zh-CN" i="1">
                                      <a:solidFill>
                                        <a:srgbClr val="FFFF00"/>
                                      </a:solidFill>
                                      <a:latin typeface="Cambria Math" panose="02040503050406030204" pitchFamily="18" charset="0"/>
                                    </a:rPr>
                                  </m:ctrlPr>
                                </m:sSubPr>
                                <m:e>
                                  <m:r>
                                    <a:rPr lang="en-US" altLang="zh-CN" i="1">
                                      <a:solidFill>
                                        <a:srgbClr val="FFFF00"/>
                                      </a:solidFill>
                                      <a:latin typeface="Cambria Math" panose="02040503050406030204" pitchFamily="18" charset="0"/>
                                    </a:rPr>
                                    <m:t>𝑛</m:t>
                                  </m:r>
                                </m:e>
                                <m:sub>
                                  <m:r>
                                    <m:rPr>
                                      <m:sty m:val="p"/>
                                    </m:rPr>
                                    <a:rPr lang="en-US" altLang="zh-CN">
                                      <a:solidFill>
                                        <a:srgbClr val="FFFF00"/>
                                      </a:solidFill>
                                      <a:latin typeface="Cambria Math" panose="02040503050406030204" pitchFamily="18" charset="0"/>
                                    </a:rPr>
                                    <m:t>i</m:t>
                                  </m:r>
                                </m:sub>
                              </m:sSub>
                              <m:r>
                                <a:rPr lang="en-US" altLang="zh-CN" i="1">
                                  <a:solidFill>
                                    <a:srgbClr val="FFFF00"/>
                                  </a:solidFill>
                                  <a:latin typeface="Cambria Math" panose="02040503050406030204" pitchFamily="18" charset="0"/>
                                </a:rPr>
                                <m:t>+</m:t>
                              </m:r>
                              <m:sSubSup>
                                <m:sSubSupPr>
                                  <m:ctrlPr>
                                    <a:rPr lang="en-US" altLang="zh-CN" b="1" i="1">
                                      <a:solidFill>
                                        <a:srgbClr val="FFFF00"/>
                                      </a:solidFill>
                                      <a:latin typeface="Cambria Math" panose="02040503050406030204" pitchFamily="18" charset="0"/>
                                    </a:rPr>
                                  </m:ctrlPr>
                                </m:sSubSupPr>
                                <m:e>
                                  <m:r>
                                    <a:rPr lang="en-US" altLang="zh-CN" b="1" i="1">
                                      <a:solidFill>
                                        <a:srgbClr val="FFFF00"/>
                                      </a:solidFill>
                                      <a:latin typeface="Cambria Math" panose="02040503050406030204" pitchFamily="18" charset="0"/>
                                    </a:rPr>
                                    <m:t>𝒈</m:t>
                                  </m:r>
                                </m:e>
                                <m:sub>
                                  <m:r>
                                    <a:rPr lang="en-US" altLang="zh-CN" b="1">
                                      <a:solidFill>
                                        <a:srgbClr val="FFFF00"/>
                                      </a:solidFill>
                                      <a:latin typeface="Cambria Math" panose="02040503050406030204" pitchFamily="18" charset="0"/>
                                    </a:rPr>
                                    <m:t>𝐢</m:t>
                                  </m:r>
                                </m:sub>
                                <m:sup>
                                  <m:r>
                                    <a:rPr lang="en-US" altLang="zh-CN" b="1" i="1">
                                      <a:solidFill>
                                        <a:srgbClr val="FFFF00"/>
                                      </a:solidFill>
                                      <a:latin typeface="Cambria Math" panose="02040503050406030204" pitchFamily="18" charset="0"/>
                                    </a:rPr>
                                    <m:t>𝟐</m:t>
                                  </m:r>
                                </m:sup>
                              </m:sSubSup>
                            </m:e>
                          </m:rad>
                          <m:r>
                            <a:rPr lang="en-US" altLang="zh-CN" i="1">
                              <a:solidFill>
                                <a:srgbClr val="FFFF00"/>
                              </a:solidFill>
                              <a:latin typeface="Cambria Math" panose="02040503050406030204" pitchFamily="18" charset="0"/>
                            </a:rPr>
                            <m:t>−</m:t>
                          </m:r>
                          <m:rad>
                            <m:radPr>
                              <m:degHide m:val="on"/>
                              <m:ctrlPr>
                                <a:rPr lang="en-US" altLang="zh-CN" i="1">
                                  <a:solidFill>
                                    <a:srgbClr val="FFFF00"/>
                                  </a:solidFill>
                                  <a:latin typeface="Cambria Math" panose="02040503050406030204" pitchFamily="18" charset="0"/>
                                </a:rPr>
                              </m:ctrlPr>
                            </m:radPr>
                            <m:deg/>
                            <m:e>
                              <m:sSub>
                                <m:sSubPr>
                                  <m:ctrlPr>
                                    <a:rPr lang="en-US" altLang="zh-CN" i="1">
                                      <a:solidFill>
                                        <a:srgbClr val="FFFF00"/>
                                      </a:solidFill>
                                      <a:latin typeface="Cambria Math" panose="02040503050406030204" pitchFamily="18" charset="0"/>
                                    </a:rPr>
                                  </m:ctrlPr>
                                </m:sSubPr>
                                <m:e>
                                  <m:r>
                                    <a:rPr lang="en-US" altLang="zh-CN" i="1">
                                      <a:solidFill>
                                        <a:srgbClr val="FFFF00"/>
                                      </a:solidFill>
                                      <a:latin typeface="Cambria Math" panose="02040503050406030204" pitchFamily="18" charset="0"/>
                                    </a:rPr>
                                    <m:t>𝑛</m:t>
                                  </m:r>
                                </m:e>
                                <m:sub>
                                  <m:r>
                                    <m:rPr>
                                      <m:sty m:val="p"/>
                                    </m:rPr>
                                    <a:rPr lang="en-US" altLang="zh-CN">
                                      <a:solidFill>
                                        <a:srgbClr val="FFFF00"/>
                                      </a:solidFill>
                                      <a:latin typeface="Cambria Math" panose="02040503050406030204" pitchFamily="18" charset="0"/>
                                    </a:rPr>
                                    <m:t>i</m:t>
                                  </m:r>
                                </m:sub>
                              </m:sSub>
                            </m:e>
                          </m:rad>
                        </m:e>
                      </m:d>
                    </m:oMath>
                  </m:oMathPara>
                </a14:m>
                <a:endParaRPr lang="zh-CN" altLang="en-US"/>
              </a:p>
            </p:txBody>
          </p:sp>
        </mc:Choice>
        <mc:Fallback xmlns="">
          <p:sp>
            <p:nvSpPr>
              <p:cNvPr id="25" name="矩形 24"/>
              <p:cNvSpPr>
                <a:spLocks noRot="1" noChangeAspect="1" noMove="1" noResize="1" noEditPoints="1" noAdjustHandles="1" noChangeArrowheads="1" noChangeShapeType="1" noTextEdit="1"/>
              </p:cNvSpPr>
              <p:nvPr/>
            </p:nvSpPr>
            <p:spPr>
              <a:xfrm>
                <a:off x="677222" y="5639417"/>
                <a:ext cx="2717731" cy="714683"/>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092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ppt_x"/>
                                          </p:val>
                                        </p:tav>
                                        <p:tav tm="100000">
                                          <p:val>
                                            <p:strVal val="#ppt_x"/>
                                          </p:val>
                                        </p:tav>
                                      </p:tavLst>
                                    </p:anim>
                                    <p:anim calcmode="lin" valueType="num">
                                      <p:cBhvr additive="base">
                                        <p:cTn id="1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ppt_x</p:attrName>
                                        </p:attrNameLst>
                                      </p:cBhvr>
                                      <p:tavLst>
                                        <p:tav tm="0">
                                          <p:val>
                                            <p:strVal val="#ppt_x"/>
                                          </p:val>
                                        </p:tav>
                                        <p:tav tm="100000">
                                          <p:val>
                                            <p:strVal val="#ppt_x"/>
                                          </p:val>
                                        </p:tav>
                                      </p:tavLst>
                                    </p:anim>
                                    <p:anim calcmode="lin" valueType="num">
                                      <p:cBhvr>
                                        <p:cTn id="20" dur="1000" fill="hold"/>
                                        <p:tgtEl>
                                          <p:spTgt spid="2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0"/>
                                        <p:tgtEl>
                                          <p:spTgt spid="25"/>
                                        </p:tgtEl>
                                      </p:cBhvr>
                                    </p:animEffect>
                                    <p:anim calcmode="lin" valueType="num">
                                      <p:cBhvr>
                                        <p:cTn id="24" dur="1000" fill="hold"/>
                                        <p:tgtEl>
                                          <p:spTgt spid="25"/>
                                        </p:tgtEl>
                                        <p:attrNameLst>
                                          <p:attrName>ppt_x</p:attrName>
                                        </p:attrNameLst>
                                      </p:cBhvr>
                                      <p:tavLst>
                                        <p:tav tm="0">
                                          <p:val>
                                            <p:strVal val="#ppt_x"/>
                                          </p:val>
                                        </p:tav>
                                        <p:tav tm="100000">
                                          <p:val>
                                            <p:strVal val="#ppt_x"/>
                                          </p:val>
                                        </p:tav>
                                      </p:tavLst>
                                    </p:anim>
                                    <p:anim calcmode="lin" valueType="num">
                                      <p:cBhvr>
                                        <p:cTn id="2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465858" y="737754"/>
            <a:ext cx="93853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465858" y="1106909"/>
            <a:ext cx="6096000" cy="369332"/>
          </a:xfrm>
          <a:prstGeom prst="rect">
            <a:avLst/>
          </a:prstGeom>
        </p:spPr>
        <p:txBody>
          <a:bodyPr>
            <a:spAutoFit/>
          </a:bodyPr>
          <a:lstStyle/>
          <a:p>
            <a:r>
              <a:rPr lang="en-US" altLang="zh-CN" dirty="0">
                <a:solidFill>
                  <a:srgbClr val="FFFF00"/>
                </a:solidFill>
                <a:latin typeface="微软雅黑" panose="020B0503020204020204" pitchFamily="34" charset="-122"/>
                <a:ea typeface="微软雅黑" panose="020B0503020204020204" pitchFamily="34" charset="-122"/>
              </a:rPr>
              <a:t>Training Many Similar Models</a:t>
            </a:r>
            <a:r>
              <a:rPr lang="zh-CN" altLang="en-US" dirty="0">
                <a:solidFill>
                  <a:srgbClr val="FFFF00"/>
                </a:solidFill>
                <a:latin typeface="微软雅黑" panose="020B0503020204020204" pitchFamily="34" charset="-122"/>
                <a:ea typeface="微软雅黑" panose="020B0503020204020204" pitchFamily="34" charset="-122"/>
              </a:rPr>
              <a:t>：</a:t>
            </a:r>
          </a:p>
        </p:txBody>
      </p:sp>
      <p:sp>
        <p:nvSpPr>
          <p:cNvPr id="4" name="矩形 3"/>
          <p:cNvSpPr/>
          <p:nvPr/>
        </p:nvSpPr>
        <p:spPr>
          <a:xfrm>
            <a:off x="342900" y="157657"/>
            <a:ext cx="3835400" cy="461665"/>
          </a:xfrm>
          <a:prstGeom prst="rect">
            <a:avLst/>
          </a:prstGeom>
        </p:spPr>
        <p:txBody>
          <a:bodyPr wrap="square">
            <a:spAutoFit/>
          </a:bodyPr>
          <a:lstStyle/>
          <a:p>
            <a:r>
              <a:rPr lang="en-US" altLang="zh-CN" sz="2400">
                <a:latin typeface="微软雅黑" panose="020B0503020204020204" pitchFamily="34" charset="-122"/>
                <a:ea typeface="微软雅黑" panose="020B0503020204020204" pitchFamily="34" charset="-122"/>
              </a:rPr>
              <a:t>FTRL</a:t>
            </a:r>
            <a:r>
              <a:rPr lang="zh-CN" altLang="en-US" sz="2400">
                <a:latin typeface="微软雅黑" panose="020B0503020204020204" pitchFamily="34" charset="-122"/>
                <a:ea typeface="微软雅黑" panose="020B0503020204020204" pitchFamily="34" charset="-122"/>
              </a:rPr>
              <a:t>工程实现</a:t>
            </a:r>
            <a:r>
              <a:rPr lang="en-US" altLang="zh-CN" sz="2400">
                <a:latin typeface="微软雅黑" panose="020B0503020204020204" pitchFamily="34" charset="-122"/>
                <a:ea typeface="微软雅黑" panose="020B0503020204020204" pitchFamily="34" charset="-122"/>
              </a:rPr>
              <a:t>tricks</a:t>
            </a:r>
            <a:endParaRPr lang="zh-CN" altLang="en-US" sz="2400">
              <a:latin typeface="微软雅黑" panose="020B0503020204020204" pitchFamily="34" charset="-122"/>
              <a:ea typeface="微软雅黑" panose="020B0503020204020204" pitchFamily="34" charset="-122"/>
            </a:endParaRPr>
          </a:p>
        </p:txBody>
      </p:sp>
      <p:sp>
        <p:nvSpPr>
          <p:cNvPr id="6" name="矩形 5"/>
          <p:cNvSpPr/>
          <p:nvPr/>
        </p:nvSpPr>
        <p:spPr>
          <a:xfrm>
            <a:off x="779894" y="1679441"/>
            <a:ext cx="8562108" cy="1200329"/>
          </a:xfrm>
          <a:prstGeom prst="rect">
            <a:avLst/>
          </a:prstGeom>
        </p:spPr>
        <p:txBody>
          <a:bodyPr wrap="square">
            <a:spAutoFit/>
          </a:bodyPr>
          <a:lstStyle/>
          <a:p>
            <a:pPr marL="342900"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对同一份训练数据序列，同时训练多个相似的</a:t>
            </a:r>
            <a:r>
              <a:rPr lang="en-US" altLang="zh-CN" sz="1600" dirty="0">
                <a:latin typeface="微软雅黑" panose="020B0503020204020204" pitchFamily="34" charset="-122"/>
                <a:ea typeface="微软雅黑" panose="020B0503020204020204" pitchFamily="34" charset="-122"/>
              </a:rPr>
              <a:t>model</a:t>
            </a:r>
            <a:r>
              <a:rPr lang="zh-CN" altLang="en-US" sz="1600" dirty="0">
                <a:latin typeface="微软雅黑" panose="020B0503020204020204" pitchFamily="34" charset="-122"/>
                <a:ea typeface="微软雅黑" panose="020B0503020204020204" pitchFamily="34" charset="-122"/>
              </a:rPr>
              <a:t>，这些</a:t>
            </a:r>
            <a:r>
              <a:rPr lang="en-US" altLang="zh-CN" sz="1600" dirty="0">
                <a:latin typeface="微软雅黑" panose="020B0503020204020204" pitchFamily="34" charset="-122"/>
                <a:ea typeface="微软雅黑" panose="020B0503020204020204" pitchFamily="34" charset="-122"/>
              </a:rPr>
              <a:t>model</a:t>
            </a:r>
            <a:r>
              <a:rPr lang="zh-CN" altLang="en-US" sz="1600" dirty="0">
                <a:latin typeface="微软雅黑" panose="020B0503020204020204" pitchFamily="34" charset="-122"/>
                <a:ea typeface="微软雅黑" panose="020B0503020204020204" pitchFamily="34" charset="-122"/>
              </a:rPr>
              <a:t>只是</a:t>
            </a:r>
            <a:r>
              <a:rPr lang="zh-CN" altLang="en-US" sz="1600" dirty="0">
                <a:solidFill>
                  <a:srgbClr val="FF0000"/>
                </a:solidFill>
                <a:latin typeface="微软雅黑" panose="020B0503020204020204" pitchFamily="34" charset="-122"/>
                <a:ea typeface="微软雅黑" panose="020B0503020204020204" pitchFamily="34" charset="-122"/>
              </a:rPr>
              <a:t>超参</a:t>
            </a:r>
            <a:r>
              <a:rPr lang="zh-CN" altLang="en-US" sz="1600" dirty="0">
                <a:latin typeface="微软雅黑" panose="020B0503020204020204" pitchFamily="34" charset="-122"/>
                <a:ea typeface="微软雅黑" panose="020B0503020204020204" pitchFamily="34" charset="-122"/>
              </a:rPr>
              <a:t>不同</a:t>
            </a:r>
          </a:p>
          <a:p>
            <a:pPr marL="342900" indent="-342900">
              <a:lnSpc>
                <a:spcPct val="150000"/>
              </a:lnSpc>
              <a:buFont typeface="+mj-lt"/>
              <a:buAutoNum type="arabicPeriod"/>
            </a:pPr>
            <a:r>
              <a:rPr lang="zh-CN" altLang="en-US" sz="1600" dirty="0">
                <a:latin typeface="微软雅黑" panose="020B0503020204020204" pitchFamily="34" charset="-122"/>
                <a:ea typeface="微软雅黑" panose="020B0503020204020204" pitchFamily="34" charset="-122"/>
              </a:rPr>
              <a:t>各个</a:t>
            </a:r>
            <a:r>
              <a:rPr lang="en-US" altLang="zh-CN" sz="1600" dirty="0">
                <a:latin typeface="微软雅黑" panose="020B0503020204020204" pitchFamily="34" charset="-122"/>
                <a:ea typeface="微软雅黑" panose="020B0503020204020204" pitchFamily="34" charset="-122"/>
              </a:rPr>
              <a:t>model</a:t>
            </a:r>
            <a:r>
              <a:rPr lang="zh-CN" altLang="en-US" sz="1600" dirty="0">
                <a:latin typeface="微软雅黑" panose="020B0503020204020204" pitchFamily="34" charset="-122"/>
                <a:ea typeface="微软雅黑" panose="020B0503020204020204" pitchFamily="34" charset="-122"/>
              </a:rPr>
              <a:t>有各自独享的一些</a:t>
            </a:r>
            <a:r>
              <a:rPr lang="en-US" altLang="zh-CN" sz="1600" dirty="0">
                <a:latin typeface="微软雅黑" panose="020B0503020204020204" pitchFamily="34" charset="-122"/>
                <a:ea typeface="微软雅黑" panose="020B0503020204020204" pitchFamily="34" charset="-122"/>
              </a:rPr>
              <a:t>feature</a:t>
            </a:r>
            <a:r>
              <a:rPr lang="zh-CN" altLang="en-US" sz="1600" dirty="0">
                <a:latin typeface="微软雅黑" panose="020B0503020204020204" pitchFamily="34" charset="-122"/>
                <a:ea typeface="微软雅黑" panose="020B0503020204020204" pitchFamily="34" charset="-122"/>
              </a:rPr>
              <a:t>，也有一些共享的</a:t>
            </a:r>
            <a:r>
              <a:rPr lang="en-US" altLang="zh-CN" sz="1600" dirty="0">
                <a:latin typeface="微软雅黑" panose="020B0503020204020204" pitchFamily="34" charset="-122"/>
                <a:ea typeface="微软雅黑" panose="020B0503020204020204" pitchFamily="34" charset="-122"/>
              </a:rPr>
              <a:t>feature</a:t>
            </a:r>
          </a:p>
          <a:p>
            <a:pPr>
              <a:lnSpc>
                <a:spcPct val="150000"/>
              </a:lnSpc>
            </a:pPr>
            <a:endParaRPr lang="en-US" altLang="zh-CN" sz="16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xmlns="" id="{990A8DB9-E4F7-4C9E-A4BF-DCEF49017D8D}"/>
              </a:ext>
            </a:extLst>
          </p:cNvPr>
          <p:cNvSpPr txBox="1"/>
          <p:nvPr/>
        </p:nvSpPr>
        <p:spPr>
          <a:xfrm>
            <a:off x="779894" y="2685746"/>
            <a:ext cx="8347587" cy="1446550"/>
          </a:xfrm>
          <a:prstGeom prst="rect">
            <a:avLst/>
          </a:prstGeom>
          <a:noFill/>
        </p:spPr>
        <p:txBody>
          <a:bodyPr wrap="square" rtlCol="0">
            <a:spAutoFit/>
          </a:bodyPr>
          <a:lstStyle/>
          <a:p>
            <a:pPr>
              <a:lnSpc>
                <a:spcPct val="150000"/>
              </a:lnSpc>
            </a:pPr>
            <a:r>
              <a:rPr lang="zh-CN" altLang="en-US" sz="1600" b="1" dirty="0">
                <a:solidFill>
                  <a:srgbClr val="FF0000"/>
                </a:solidFill>
                <a:latin typeface="微软雅黑" panose="020B0503020204020204" pitchFamily="34" charset="-122"/>
                <a:ea typeface="微软雅黑" panose="020B0503020204020204" pitchFamily="34" charset="-122"/>
              </a:rPr>
              <a:t>出发点：</a:t>
            </a:r>
            <a:endParaRPr lang="en-US" altLang="zh-CN" sz="16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有的特征维度可以是各个模型独享的，而有的是各个模型共享的特征，可以用同样的数据训练，用相同的变量存储特征，特征权重分开存储</a:t>
            </a:r>
          </a:p>
          <a:p>
            <a:endParaRPr lang="zh-CN" altLang="en-US" sz="1600" dirty="0"/>
          </a:p>
        </p:txBody>
      </p:sp>
      <p:sp>
        <p:nvSpPr>
          <p:cNvPr id="7" name="文本框 6">
            <a:extLst>
              <a:ext uri="{FF2B5EF4-FFF2-40B4-BE49-F238E27FC236}">
                <a16:creationId xmlns:a16="http://schemas.microsoft.com/office/drawing/2014/main" xmlns="" id="{FBECDCF7-A214-4AA8-9ADC-0D7837D778D1}"/>
              </a:ext>
            </a:extLst>
          </p:cNvPr>
          <p:cNvSpPr txBox="1"/>
          <p:nvPr/>
        </p:nvSpPr>
        <p:spPr>
          <a:xfrm>
            <a:off x="779894" y="3978231"/>
            <a:ext cx="6004364" cy="830997"/>
          </a:xfrm>
          <a:prstGeom prst="rect">
            <a:avLst/>
          </a:prstGeom>
          <a:noFill/>
        </p:spPr>
        <p:txBody>
          <a:bodyPr wrap="square" rtlCol="0">
            <a:spAutoFit/>
          </a:bodyPr>
          <a:lstStyle/>
          <a:p>
            <a:pPr>
              <a:lnSpc>
                <a:spcPct val="150000"/>
              </a:lnSpc>
            </a:pPr>
            <a:r>
              <a:rPr lang="zh-CN" altLang="en-US" sz="1600" b="1">
                <a:solidFill>
                  <a:srgbClr val="FF0000"/>
                </a:solidFill>
                <a:latin typeface="微软雅黑" panose="020B0503020204020204" pitchFamily="34" charset="-122"/>
                <a:ea typeface="微软雅黑" panose="020B0503020204020204" pitchFamily="34" charset="-122"/>
              </a:rPr>
              <a:t>目的：</a:t>
            </a:r>
            <a:endParaRPr lang="en-US" altLang="zh-CN" sz="1600" b="1">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600">
                <a:latin typeface="微软雅黑" panose="020B0503020204020204" pitchFamily="34" charset="-122"/>
                <a:ea typeface="微软雅黑" panose="020B0503020204020204" pitchFamily="34" charset="-122"/>
              </a:rPr>
              <a:t>节约内存、</a:t>
            </a:r>
            <a:r>
              <a:rPr lang="en-US" altLang="zh-CN" sz="1600">
                <a:latin typeface="微软雅黑" panose="020B0503020204020204" pitchFamily="34" charset="-122"/>
                <a:ea typeface="微软雅黑" panose="020B0503020204020204" pitchFamily="34" charset="-122"/>
              </a:rPr>
              <a:t>cpu</a:t>
            </a:r>
            <a:r>
              <a:rPr lang="zh-CN" altLang="en-US" sz="1600">
                <a:latin typeface="微软雅黑" panose="020B0503020204020204" pitchFamily="34" charset="-122"/>
                <a:ea typeface="微软雅黑" panose="020B0503020204020204" pitchFamily="34" charset="-122"/>
              </a:rPr>
              <a:t>、带宽，提升</a:t>
            </a:r>
            <a:r>
              <a:rPr lang="en-US" altLang="zh-CN" sz="1600">
                <a:latin typeface="微软雅黑" panose="020B0503020204020204" pitchFamily="34" charset="-122"/>
                <a:ea typeface="微软雅黑" panose="020B0503020204020204" pitchFamily="34" charset="-122"/>
              </a:rPr>
              <a:t>train capacity</a:t>
            </a:r>
            <a:endParaRPr lang="zh-CN" altLang="en-US" sz="16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9863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40893" y="469899"/>
            <a:ext cx="9875739" cy="5918201"/>
          </a:xfrm>
          <a:prstGeom prst="rect">
            <a:avLst/>
          </a:prstGeom>
        </p:spPr>
      </p:pic>
    </p:spTree>
    <p:extLst>
      <p:ext uri="{BB962C8B-B14F-4D97-AF65-F5344CB8AC3E}">
        <p14:creationId xmlns:p14="http://schemas.microsoft.com/office/powerpoint/2010/main" val="2867748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50026" y="708025"/>
            <a:ext cx="991792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342900" y="166348"/>
            <a:ext cx="3835400" cy="461665"/>
          </a:xfrm>
          <a:prstGeom prst="rect">
            <a:avLst/>
          </a:prstGeom>
        </p:spPr>
        <p:txBody>
          <a:bodyPr wrap="square">
            <a:spAutoFit/>
          </a:bodyPr>
          <a:lstStyle/>
          <a:p>
            <a:r>
              <a:rPr lang="zh-CN" altLang="en-US" sz="2400">
                <a:latin typeface="微软雅黑" panose="020B0503020204020204" pitchFamily="34" charset="-122"/>
                <a:ea typeface="微软雅黑" panose="020B0503020204020204" pitchFamily="34" charset="-122"/>
              </a:rPr>
              <a:t>模型预估框架</a:t>
            </a:r>
          </a:p>
        </p:txBody>
      </p:sp>
      <p:grpSp>
        <p:nvGrpSpPr>
          <p:cNvPr id="121" name="组合 120"/>
          <p:cNvGrpSpPr/>
          <p:nvPr/>
        </p:nvGrpSpPr>
        <p:grpSpPr>
          <a:xfrm>
            <a:off x="342900" y="1022340"/>
            <a:ext cx="11447624" cy="5502347"/>
            <a:chOff x="342900" y="1022340"/>
            <a:chExt cx="11447624" cy="5502347"/>
          </a:xfrm>
        </p:grpSpPr>
        <p:sp>
          <p:nvSpPr>
            <p:cNvPr id="7" name="矩形 6"/>
            <p:cNvSpPr/>
            <p:nvPr/>
          </p:nvSpPr>
          <p:spPr>
            <a:xfrm>
              <a:off x="2462502" y="1022340"/>
              <a:ext cx="965200" cy="41910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b="1" err="1"/>
                <a:t>adn</a:t>
              </a:r>
              <a:r>
                <a:rPr lang="en-US" altLang="zh-CN" sz="1600" b="1"/>
                <a:t> log</a:t>
              </a:r>
            </a:p>
          </p:txBody>
        </p:sp>
        <p:grpSp>
          <p:nvGrpSpPr>
            <p:cNvPr id="46" name="组合 45"/>
            <p:cNvGrpSpPr/>
            <p:nvPr/>
          </p:nvGrpSpPr>
          <p:grpSpPr>
            <a:xfrm>
              <a:off x="342900" y="1889677"/>
              <a:ext cx="813576" cy="1594892"/>
              <a:chOff x="127000" y="2080177"/>
              <a:chExt cx="813576" cy="1594892"/>
            </a:xfrm>
          </p:grpSpPr>
          <p:sp>
            <p:nvSpPr>
              <p:cNvPr id="8" name="矩形 7"/>
              <p:cNvSpPr/>
              <p:nvPr/>
            </p:nvSpPr>
            <p:spPr>
              <a:xfrm>
                <a:off x="134126" y="2080177"/>
                <a:ext cx="806450" cy="41910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b="1" err="1"/>
                  <a:t>dmp</a:t>
                </a:r>
                <a:endParaRPr lang="zh-CN" altLang="en-US" sz="1600" b="1"/>
              </a:p>
            </p:txBody>
          </p:sp>
          <p:sp>
            <p:nvSpPr>
              <p:cNvPr id="9" name="矩形 8"/>
              <p:cNvSpPr/>
              <p:nvPr/>
            </p:nvSpPr>
            <p:spPr>
              <a:xfrm>
                <a:off x="127000" y="2654328"/>
                <a:ext cx="806450" cy="41910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b="1" err="1"/>
                  <a:t>mysql</a:t>
                </a:r>
                <a:endParaRPr lang="zh-CN" altLang="en-US" sz="1600" b="1"/>
              </a:p>
            </p:txBody>
          </p:sp>
          <p:sp>
            <p:nvSpPr>
              <p:cNvPr id="10" name="矩形 9"/>
              <p:cNvSpPr/>
              <p:nvPr/>
            </p:nvSpPr>
            <p:spPr>
              <a:xfrm>
                <a:off x="134126" y="3255968"/>
                <a:ext cx="806450" cy="41910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b="1"/>
                  <a:t>hive</a:t>
                </a:r>
                <a:endParaRPr lang="zh-CN" altLang="en-US" sz="1600" b="1"/>
              </a:p>
            </p:txBody>
          </p:sp>
        </p:grpSp>
        <p:grpSp>
          <p:nvGrpSpPr>
            <p:cNvPr id="17" name="组合 16"/>
            <p:cNvGrpSpPr/>
            <p:nvPr/>
          </p:nvGrpSpPr>
          <p:grpSpPr>
            <a:xfrm>
              <a:off x="1498600" y="1856914"/>
              <a:ext cx="2746072" cy="1632925"/>
              <a:chOff x="2064053" y="2824775"/>
              <a:chExt cx="2819400" cy="1926054"/>
            </a:xfrm>
          </p:grpSpPr>
          <p:grpSp>
            <p:nvGrpSpPr>
              <p:cNvPr id="6" name="组合 5"/>
              <p:cNvGrpSpPr/>
              <p:nvPr/>
            </p:nvGrpSpPr>
            <p:grpSpPr>
              <a:xfrm>
                <a:off x="2064053" y="2824775"/>
                <a:ext cx="2819400" cy="1926054"/>
                <a:chOff x="1346199" y="3630707"/>
                <a:chExt cx="3800475" cy="2219325"/>
              </a:xfrm>
            </p:grpSpPr>
            <p:sp>
              <p:nvSpPr>
                <p:cNvPr id="4" name="矩形 3"/>
                <p:cNvSpPr/>
                <p:nvPr/>
              </p:nvSpPr>
              <p:spPr>
                <a:xfrm>
                  <a:off x="1346199" y="3630707"/>
                  <a:ext cx="3800475" cy="2219325"/>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1448571" y="3721092"/>
                  <a:ext cx="2554261" cy="501963"/>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a:solidFill>
                        <a:srgbClr val="0070C0"/>
                      </a:solidFill>
                      <a:latin typeface="微软雅黑" panose="020B0503020204020204" pitchFamily="34" charset="-122"/>
                      <a:ea typeface="微软雅黑" panose="020B0503020204020204" pitchFamily="34" charset="-122"/>
                    </a:rPr>
                    <a:t>feature project</a:t>
                  </a:r>
                  <a:endParaRPr lang="zh-CN" altLang="en-US">
                    <a:solidFill>
                      <a:srgbClr val="0070C0"/>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2588353" y="3582094"/>
                <a:ext cx="1800077" cy="842996"/>
                <a:chOff x="5395934" y="4733455"/>
                <a:chExt cx="1978329" cy="891062"/>
              </a:xfrm>
            </p:grpSpPr>
            <p:sp>
              <p:nvSpPr>
                <p:cNvPr id="11" name="矩形 10"/>
                <p:cNvSpPr/>
                <p:nvPr/>
              </p:nvSpPr>
              <p:spPr>
                <a:xfrm>
                  <a:off x="5395934" y="4733455"/>
                  <a:ext cx="965200" cy="41909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去噪</a:t>
                  </a:r>
                  <a:endParaRPr lang="en-US" altLang="zh-CN" sz="1400">
                    <a:solidFill>
                      <a:schemeClr val="tx1"/>
                    </a:solidFill>
                    <a:latin typeface="微软雅黑" panose="020B0503020204020204" pitchFamily="34" charset="-122"/>
                    <a:ea typeface="微软雅黑" panose="020B0503020204020204" pitchFamily="34" charset="-122"/>
                  </a:endParaRPr>
                </a:p>
              </p:txBody>
            </p:sp>
            <p:sp>
              <p:nvSpPr>
                <p:cNvPr id="12" name="矩形 11"/>
                <p:cNvSpPr/>
                <p:nvPr/>
              </p:nvSpPr>
              <p:spPr>
                <a:xfrm>
                  <a:off x="6405436" y="4733455"/>
                  <a:ext cx="965200" cy="41910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离散化</a:t>
                  </a:r>
                  <a:endParaRPr lang="en-US" altLang="zh-CN" sz="140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5395934" y="5205412"/>
                  <a:ext cx="965201" cy="419101"/>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归一化</a:t>
                  </a:r>
                  <a:endParaRPr lang="en-US" altLang="zh-CN" sz="140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6409063" y="5205418"/>
                  <a:ext cx="965200" cy="41909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拼接</a:t>
                  </a:r>
                  <a:endParaRPr lang="en-US" altLang="zh-CN" sz="1400">
                    <a:solidFill>
                      <a:schemeClr val="tx1"/>
                    </a:solidFill>
                    <a:latin typeface="微软雅黑" panose="020B0503020204020204" pitchFamily="34" charset="-122"/>
                    <a:ea typeface="微软雅黑" panose="020B0503020204020204" pitchFamily="34" charset="-122"/>
                  </a:endParaRPr>
                </a:p>
              </p:txBody>
            </p:sp>
          </p:grpSp>
        </p:grpSp>
        <p:sp>
          <p:nvSpPr>
            <p:cNvPr id="18" name="矩形 17"/>
            <p:cNvSpPr/>
            <p:nvPr/>
          </p:nvSpPr>
          <p:spPr>
            <a:xfrm>
              <a:off x="2182663" y="5372822"/>
              <a:ext cx="1372479" cy="51458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400">
                  <a:latin typeface="微软雅黑" panose="020B0503020204020204" pitchFamily="34" charset="-122"/>
                  <a:ea typeface="微软雅黑" panose="020B0503020204020204" pitchFamily="34" charset="-122"/>
                </a:rPr>
                <a:t>train data</a:t>
              </a:r>
              <a:endParaRPr lang="zh-CN" altLang="en-US" sz="1400">
                <a:latin typeface="微软雅黑" panose="020B0503020204020204" pitchFamily="34" charset="-122"/>
                <a:ea typeface="微软雅黑" panose="020B0503020204020204" pitchFamily="34" charset="-122"/>
              </a:endParaRPr>
            </a:p>
          </p:txBody>
        </p:sp>
        <p:grpSp>
          <p:nvGrpSpPr>
            <p:cNvPr id="29" name="组合 28"/>
            <p:cNvGrpSpPr/>
            <p:nvPr/>
          </p:nvGrpSpPr>
          <p:grpSpPr>
            <a:xfrm>
              <a:off x="4009960" y="4731913"/>
              <a:ext cx="2902015" cy="1792774"/>
              <a:chOff x="6415087" y="4905376"/>
              <a:chExt cx="2957292" cy="1792774"/>
            </a:xfrm>
          </p:grpSpPr>
          <p:sp>
            <p:nvSpPr>
              <p:cNvPr id="19" name="矩形 18"/>
              <p:cNvSpPr/>
              <p:nvPr/>
            </p:nvSpPr>
            <p:spPr>
              <a:xfrm>
                <a:off x="6415088" y="4905376"/>
                <a:ext cx="2957291" cy="1792774"/>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21" name="文本框 20"/>
              <p:cNvSpPr txBox="1"/>
              <p:nvPr/>
            </p:nvSpPr>
            <p:spPr>
              <a:xfrm>
                <a:off x="6415087" y="4945588"/>
                <a:ext cx="1645845" cy="369332"/>
              </a:xfrm>
              <a:prstGeom prst="rect">
                <a:avLst/>
              </a:prstGeom>
              <a:noFill/>
            </p:spPr>
            <p:txBody>
              <a:bodyPr wrap="square" rtlCol="0">
                <a:spAutoFit/>
              </a:bodyPr>
              <a:lstStyle/>
              <a:p>
                <a:r>
                  <a:rPr lang="en-US" altLang="zh-CN">
                    <a:solidFill>
                      <a:srgbClr val="0070C0"/>
                    </a:solidFill>
                    <a:latin typeface="微软雅黑" panose="020B0503020204020204" pitchFamily="34" charset="-122"/>
                    <a:ea typeface="微软雅黑" panose="020B0503020204020204" pitchFamily="34" charset="-122"/>
                  </a:rPr>
                  <a:t>model train</a:t>
                </a:r>
                <a:endParaRPr lang="zh-CN" altLang="en-US">
                  <a:solidFill>
                    <a:srgbClr val="0070C0"/>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6800851" y="5467291"/>
                <a:ext cx="2276895" cy="1066760"/>
                <a:chOff x="6291264" y="2975527"/>
                <a:chExt cx="2276895" cy="1066760"/>
              </a:xfrm>
            </p:grpSpPr>
            <p:sp>
              <p:nvSpPr>
                <p:cNvPr id="22" name="文本框 21"/>
                <p:cNvSpPr txBox="1"/>
                <p:nvPr/>
              </p:nvSpPr>
              <p:spPr>
                <a:xfrm>
                  <a:off x="6291264" y="2975527"/>
                  <a:ext cx="1106552" cy="30777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zh-CN" altLang="en-US" sz="1400">
                      <a:solidFill>
                        <a:schemeClr val="tx1"/>
                      </a:solidFill>
                      <a:latin typeface="微软雅黑" panose="020B0503020204020204" pitchFamily="34" charset="-122"/>
                      <a:ea typeface="微软雅黑" panose="020B0503020204020204" pitchFamily="34" charset="-122"/>
                    </a:rPr>
                    <a:t>特征抽取</a:t>
                  </a:r>
                </a:p>
              </p:txBody>
            </p:sp>
            <p:sp>
              <p:nvSpPr>
                <p:cNvPr id="23" name="文本框 22"/>
                <p:cNvSpPr txBox="1"/>
                <p:nvPr/>
              </p:nvSpPr>
              <p:spPr>
                <a:xfrm>
                  <a:off x="6291264" y="3734510"/>
                  <a:ext cx="1106552" cy="30777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altLang="zh-CN" sz="1400" err="1">
                      <a:solidFill>
                        <a:schemeClr val="tx1"/>
                      </a:solidFill>
                      <a:latin typeface="微软雅黑" panose="020B0503020204020204" pitchFamily="34" charset="-122"/>
                      <a:ea typeface="微软雅黑" panose="020B0503020204020204" pitchFamily="34" charset="-122"/>
                    </a:rPr>
                    <a:t>auc</a:t>
                  </a:r>
                  <a:r>
                    <a:rPr lang="en-US" altLang="zh-CN" sz="1400">
                      <a:solidFill>
                        <a:schemeClr val="tx1"/>
                      </a:solidFill>
                      <a:latin typeface="微软雅黑" panose="020B0503020204020204" pitchFamily="34" charset="-122"/>
                      <a:ea typeface="微软雅黑" panose="020B0503020204020204" pitchFamily="34" charset="-122"/>
                    </a:rPr>
                    <a:t> &amp; loss</a:t>
                  </a: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291264" y="3365178"/>
                  <a:ext cx="1106552" cy="30777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zh-CN" altLang="en-US" sz="1400">
                      <a:solidFill>
                        <a:schemeClr val="tx1"/>
                      </a:solidFill>
                      <a:latin typeface="微软雅黑" panose="020B0503020204020204" pitchFamily="34" charset="-122"/>
                      <a:ea typeface="微软雅黑" panose="020B0503020204020204" pitchFamily="34" charset="-122"/>
                    </a:rPr>
                    <a:t>特征组合</a:t>
                  </a:r>
                </a:p>
              </p:txBody>
            </p:sp>
            <p:sp>
              <p:nvSpPr>
                <p:cNvPr id="25" name="文本框 24"/>
                <p:cNvSpPr txBox="1"/>
                <p:nvPr/>
              </p:nvSpPr>
              <p:spPr>
                <a:xfrm>
                  <a:off x="7424739" y="2979255"/>
                  <a:ext cx="1143420" cy="30777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altLang="zh-CN" sz="1400">
                      <a:solidFill>
                        <a:schemeClr val="tx1"/>
                      </a:solidFill>
                      <a:latin typeface="微软雅黑" panose="020B0503020204020204" pitchFamily="34" charset="-122"/>
                      <a:ea typeface="微软雅黑" panose="020B0503020204020204" pitchFamily="34" charset="-122"/>
                    </a:rPr>
                    <a:t>weight</a:t>
                  </a:r>
                  <a:r>
                    <a:rPr lang="zh-CN" altLang="en-US" sz="1400">
                      <a:solidFill>
                        <a:schemeClr val="tx1"/>
                      </a:solidFill>
                      <a:latin typeface="微软雅黑" panose="020B0503020204020204" pitchFamily="34" charset="-122"/>
                      <a:ea typeface="微软雅黑" panose="020B0503020204020204" pitchFamily="34" charset="-122"/>
                    </a:rPr>
                    <a:t>计算</a:t>
                  </a:r>
                </a:p>
              </p:txBody>
            </p:sp>
            <p:sp>
              <p:nvSpPr>
                <p:cNvPr id="26" name="文本框 25"/>
                <p:cNvSpPr txBox="1"/>
                <p:nvPr/>
              </p:nvSpPr>
              <p:spPr>
                <a:xfrm>
                  <a:off x="7424738" y="3364345"/>
                  <a:ext cx="1143421" cy="30777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zh-CN" altLang="en-US" sz="1400">
                      <a:solidFill>
                        <a:schemeClr val="tx1"/>
                      </a:solidFill>
                      <a:latin typeface="微软雅黑" panose="020B0503020204020204" pitchFamily="34" charset="-122"/>
                      <a:ea typeface="微软雅黑" panose="020B0503020204020204" pitchFamily="34" charset="-122"/>
                    </a:rPr>
                    <a:t>老特征过滤</a:t>
                  </a:r>
                </a:p>
              </p:txBody>
            </p:sp>
            <p:sp>
              <p:nvSpPr>
                <p:cNvPr id="27" name="文本框 26"/>
                <p:cNvSpPr txBox="1"/>
                <p:nvPr/>
              </p:nvSpPr>
              <p:spPr>
                <a:xfrm>
                  <a:off x="7424738" y="3731474"/>
                  <a:ext cx="1143421" cy="30777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zh-CN" altLang="en-US" sz="1400">
                      <a:solidFill>
                        <a:schemeClr val="tx1"/>
                      </a:solidFill>
                      <a:latin typeface="微软雅黑" panose="020B0503020204020204" pitchFamily="34" charset="-122"/>
                      <a:ea typeface="微软雅黑" panose="020B0503020204020204" pitchFamily="34" charset="-122"/>
                    </a:rPr>
                    <a:t>特征存取</a:t>
                  </a:r>
                </a:p>
              </p:txBody>
            </p:sp>
          </p:grpSp>
        </p:grpSp>
        <p:sp>
          <p:nvSpPr>
            <p:cNvPr id="30" name="矩形 29"/>
            <p:cNvSpPr/>
            <p:nvPr/>
          </p:nvSpPr>
          <p:spPr>
            <a:xfrm>
              <a:off x="7708835" y="5341574"/>
              <a:ext cx="1748584" cy="573452"/>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600" err="1">
                  <a:latin typeface="微软雅黑" panose="020B0503020204020204" pitchFamily="34" charset="-122"/>
                  <a:ea typeface="微软雅黑" panose="020B0503020204020204" pitchFamily="34" charset="-122"/>
                </a:rPr>
                <a:t>ctr</a:t>
              </a:r>
              <a:r>
                <a:rPr lang="en-US" altLang="zh-CN" sz="1600">
                  <a:latin typeface="微软雅黑" panose="020B0503020204020204" pitchFamily="34" charset="-122"/>
                  <a:ea typeface="微软雅黑" panose="020B0503020204020204" pitchFamily="34" charset="-122"/>
                </a:rPr>
                <a:t>/</a:t>
              </a:r>
              <a:r>
                <a:rPr lang="en-US" altLang="zh-CN" sz="1600" err="1">
                  <a:latin typeface="微软雅黑" panose="020B0503020204020204" pitchFamily="34" charset="-122"/>
                  <a:ea typeface="微软雅黑" panose="020B0503020204020204" pitchFamily="34" charset="-122"/>
                </a:rPr>
                <a:t>cvr</a:t>
              </a:r>
              <a:r>
                <a:rPr lang="en-US" altLang="zh-CN" sz="1600">
                  <a:latin typeface="微软雅黑" panose="020B0503020204020204" pitchFamily="34" charset="-122"/>
                  <a:ea typeface="微软雅黑" panose="020B0503020204020204" pitchFamily="34" charset="-122"/>
                </a:rPr>
                <a:t> model</a:t>
              </a:r>
              <a:endParaRPr lang="zh-CN" altLang="en-US" sz="1600">
                <a:latin typeface="微软雅黑" panose="020B0503020204020204" pitchFamily="34" charset="-122"/>
                <a:ea typeface="微软雅黑" panose="020B0503020204020204" pitchFamily="34" charset="-122"/>
              </a:endParaRPr>
            </a:p>
          </p:txBody>
        </p:sp>
        <p:grpSp>
          <p:nvGrpSpPr>
            <p:cNvPr id="41" name="组合 40"/>
            <p:cNvGrpSpPr/>
            <p:nvPr/>
          </p:nvGrpSpPr>
          <p:grpSpPr>
            <a:xfrm>
              <a:off x="6995660" y="1872239"/>
              <a:ext cx="3154816" cy="1792774"/>
              <a:chOff x="5984017" y="2028660"/>
              <a:chExt cx="3154816" cy="1792774"/>
            </a:xfrm>
          </p:grpSpPr>
          <p:sp>
            <p:nvSpPr>
              <p:cNvPr id="32" name="矩形 31"/>
              <p:cNvSpPr/>
              <p:nvPr/>
            </p:nvSpPr>
            <p:spPr>
              <a:xfrm>
                <a:off x="5984019" y="2028660"/>
                <a:ext cx="3154814" cy="1792774"/>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33" name="文本框 32"/>
              <p:cNvSpPr txBox="1"/>
              <p:nvPr/>
            </p:nvSpPr>
            <p:spPr>
              <a:xfrm>
                <a:off x="5984017" y="2106972"/>
                <a:ext cx="1913550" cy="369332"/>
              </a:xfrm>
              <a:prstGeom prst="rect">
                <a:avLst/>
              </a:prstGeom>
              <a:noFill/>
            </p:spPr>
            <p:txBody>
              <a:bodyPr wrap="square" rtlCol="0">
                <a:spAutoFit/>
              </a:bodyPr>
              <a:lstStyle/>
              <a:p>
                <a:r>
                  <a:rPr lang="en-US" altLang="zh-CN">
                    <a:solidFill>
                      <a:srgbClr val="0070C0"/>
                    </a:solidFill>
                    <a:latin typeface="微软雅黑" panose="020B0503020204020204" pitchFamily="34" charset="-122"/>
                    <a:ea typeface="微软雅黑" panose="020B0503020204020204" pitchFamily="34" charset="-122"/>
                  </a:rPr>
                  <a:t>online predict</a:t>
                </a:r>
                <a:endParaRPr lang="zh-CN" altLang="en-US">
                  <a:solidFill>
                    <a:srgbClr val="0070C0"/>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6249502" y="2569374"/>
                <a:ext cx="2682954" cy="1066760"/>
                <a:chOff x="6291263" y="2975527"/>
                <a:chExt cx="2586843" cy="1066760"/>
              </a:xfrm>
            </p:grpSpPr>
            <p:sp>
              <p:nvSpPr>
                <p:cNvPr id="35" name="文本框 34"/>
                <p:cNvSpPr txBox="1"/>
                <p:nvPr/>
              </p:nvSpPr>
              <p:spPr>
                <a:xfrm>
                  <a:off x="6291263" y="2975527"/>
                  <a:ext cx="1260083" cy="30777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altLang="zh-CN" sz="1400">
                      <a:solidFill>
                        <a:schemeClr val="tx1"/>
                      </a:solidFill>
                      <a:latin typeface="微软雅黑" panose="020B0503020204020204" pitchFamily="34" charset="-122"/>
                      <a:ea typeface="微软雅黑" panose="020B0503020204020204" pitchFamily="34" charset="-122"/>
                    </a:rPr>
                    <a:t>model</a:t>
                  </a:r>
                  <a:r>
                    <a:rPr lang="zh-CN" altLang="en-US" sz="1400">
                      <a:solidFill>
                        <a:schemeClr val="tx1"/>
                      </a:solidFill>
                      <a:latin typeface="微软雅黑" panose="020B0503020204020204" pitchFamily="34" charset="-122"/>
                      <a:ea typeface="微软雅黑" panose="020B0503020204020204" pitchFamily="34" charset="-122"/>
                    </a:rPr>
                    <a:t>加载</a:t>
                  </a:r>
                </a:p>
              </p:txBody>
            </p:sp>
            <p:sp>
              <p:nvSpPr>
                <p:cNvPr id="36" name="文本框 35"/>
                <p:cNvSpPr txBox="1"/>
                <p:nvPr/>
              </p:nvSpPr>
              <p:spPr>
                <a:xfrm>
                  <a:off x="6291264" y="3734510"/>
                  <a:ext cx="1260082" cy="30777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altLang="zh-CN" sz="1400">
                      <a:solidFill>
                        <a:schemeClr val="tx1"/>
                      </a:solidFill>
                      <a:latin typeface="微软雅黑" panose="020B0503020204020204" pitchFamily="34" charset="-122"/>
                      <a:ea typeface="微软雅黑" panose="020B0503020204020204" pitchFamily="34" charset="-122"/>
                    </a:rPr>
                    <a:t>predict</a:t>
                  </a: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291264" y="3365178"/>
                  <a:ext cx="1260082" cy="30777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zh-CN" altLang="en-US" sz="1400">
                      <a:solidFill>
                        <a:schemeClr val="tx1"/>
                      </a:solidFill>
                      <a:latin typeface="微软雅黑" panose="020B0503020204020204" pitchFamily="34" charset="-122"/>
                      <a:ea typeface="微软雅黑" panose="020B0503020204020204" pitchFamily="34" charset="-122"/>
                    </a:rPr>
                    <a:t>单子召回</a:t>
                  </a:r>
                </a:p>
              </p:txBody>
            </p:sp>
            <p:sp>
              <p:nvSpPr>
                <p:cNvPr id="38" name="文本框 37"/>
                <p:cNvSpPr txBox="1"/>
                <p:nvPr/>
              </p:nvSpPr>
              <p:spPr>
                <a:xfrm>
                  <a:off x="7586663" y="2979255"/>
                  <a:ext cx="1291443" cy="30777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zh-CN" altLang="en-US" sz="1400">
                      <a:solidFill>
                        <a:schemeClr val="tx1"/>
                      </a:solidFill>
                      <a:latin typeface="微软雅黑" panose="020B0503020204020204" pitchFamily="34" charset="-122"/>
                      <a:ea typeface="微软雅黑" panose="020B0503020204020204" pitchFamily="34" charset="-122"/>
                    </a:rPr>
                    <a:t>特征提取</a:t>
                  </a:r>
                </a:p>
              </p:txBody>
            </p:sp>
            <p:sp>
              <p:nvSpPr>
                <p:cNvPr id="39" name="文本框 38"/>
                <p:cNvSpPr txBox="1"/>
                <p:nvPr/>
              </p:nvSpPr>
              <p:spPr>
                <a:xfrm>
                  <a:off x="7586663" y="3364345"/>
                  <a:ext cx="1291443" cy="30777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zh-CN" altLang="en-US" sz="1400">
                      <a:solidFill>
                        <a:schemeClr val="tx1"/>
                      </a:solidFill>
                      <a:latin typeface="微软雅黑" panose="020B0503020204020204" pitchFamily="34" charset="-122"/>
                      <a:ea typeface="微软雅黑" panose="020B0503020204020204" pitchFamily="34" charset="-122"/>
                    </a:rPr>
                    <a:t>离线数据加载</a:t>
                  </a:r>
                </a:p>
              </p:txBody>
            </p:sp>
            <p:sp>
              <p:nvSpPr>
                <p:cNvPr id="40" name="文本框 39"/>
                <p:cNvSpPr txBox="1"/>
                <p:nvPr/>
              </p:nvSpPr>
              <p:spPr>
                <a:xfrm>
                  <a:off x="7586663" y="3731474"/>
                  <a:ext cx="1291443" cy="307777"/>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zh-CN" altLang="en-US" sz="1400">
                      <a:solidFill>
                        <a:schemeClr val="tx1"/>
                      </a:solidFill>
                      <a:latin typeface="微软雅黑" panose="020B0503020204020204" pitchFamily="34" charset="-122"/>
                      <a:ea typeface="微软雅黑" panose="020B0503020204020204" pitchFamily="34" charset="-122"/>
                    </a:rPr>
                    <a:t>排序</a:t>
                  </a:r>
                </a:p>
              </p:txBody>
            </p:sp>
          </p:grpSp>
        </p:grpSp>
        <p:sp>
          <p:nvSpPr>
            <p:cNvPr id="42" name="矩形 41"/>
            <p:cNvSpPr/>
            <p:nvPr/>
          </p:nvSpPr>
          <p:spPr>
            <a:xfrm>
              <a:off x="10653353" y="2503805"/>
              <a:ext cx="1137171" cy="529644"/>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离线数据</a:t>
              </a:r>
            </a:p>
          </p:txBody>
        </p:sp>
        <p:cxnSp>
          <p:nvCxnSpPr>
            <p:cNvPr id="44" name="直接箭头连接符 43"/>
            <p:cNvCxnSpPr/>
            <p:nvPr/>
          </p:nvCxnSpPr>
          <p:spPr>
            <a:xfrm flipH="1">
              <a:off x="2951532" y="1471381"/>
              <a:ext cx="13" cy="373612"/>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5" name="直接箭头连接符 44"/>
            <p:cNvCxnSpPr>
              <a:stCxn id="10" idx="3"/>
            </p:cNvCxnSpPr>
            <p:nvPr/>
          </p:nvCxnSpPr>
          <p:spPr>
            <a:xfrm>
              <a:off x="1156476" y="3275019"/>
              <a:ext cx="342111" cy="0"/>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7" name="直接箭头连接符 46"/>
            <p:cNvCxnSpPr>
              <a:stCxn id="8" idx="3"/>
            </p:cNvCxnSpPr>
            <p:nvPr/>
          </p:nvCxnSpPr>
          <p:spPr>
            <a:xfrm flipV="1">
              <a:off x="1156476" y="2098558"/>
              <a:ext cx="342111" cy="670"/>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8" name="直接箭头连接符 47"/>
            <p:cNvCxnSpPr>
              <a:stCxn id="9" idx="3"/>
              <a:endCxn id="4" idx="1"/>
            </p:cNvCxnSpPr>
            <p:nvPr/>
          </p:nvCxnSpPr>
          <p:spPr>
            <a:xfrm flipV="1">
              <a:off x="1149350" y="2673377"/>
              <a:ext cx="349250" cy="2"/>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53" name="直接箭头连接符 52"/>
            <p:cNvCxnSpPr>
              <a:stCxn id="4" idx="2"/>
              <a:endCxn id="18" idx="0"/>
            </p:cNvCxnSpPr>
            <p:nvPr/>
          </p:nvCxnSpPr>
          <p:spPr>
            <a:xfrm flipH="1">
              <a:off x="2868903" y="3489839"/>
              <a:ext cx="2733" cy="1882983"/>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60" name="直接箭头连接符 59"/>
            <p:cNvCxnSpPr>
              <a:stCxn id="18" idx="3"/>
              <a:endCxn id="19" idx="1"/>
            </p:cNvCxnSpPr>
            <p:nvPr/>
          </p:nvCxnSpPr>
          <p:spPr>
            <a:xfrm flipV="1">
              <a:off x="3555142" y="5628300"/>
              <a:ext cx="454819" cy="1815"/>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63" name="直接箭头连接符 62"/>
            <p:cNvCxnSpPr/>
            <p:nvPr/>
          </p:nvCxnSpPr>
          <p:spPr>
            <a:xfrm>
              <a:off x="6938393" y="5749909"/>
              <a:ext cx="770442" cy="0"/>
            </a:xfrm>
            <a:prstGeom prst="straightConnector1">
              <a:avLst/>
            </a:prstGeom>
            <a:ln>
              <a:headEnd type="arrow"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65" name="直接箭头连接符 64"/>
            <p:cNvCxnSpPr>
              <a:stCxn id="30" idx="0"/>
              <a:endCxn id="32" idx="2"/>
            </p:cNvCxnSpPr>
            <p:nvPr/>
          </p:nvCxnSpPr>
          <p:spPr>
            <a:xfrm flipH="1" flipV="1">
              <a:off x="8573069" y="3665013"/>
              <a:ext cx="10058" cy="1676561"/>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69" name="直接箭头连接符 68"/>
            <p:cNvCxnSpPr>
              <a:stCxn id="42" idx="1"/>
              <a:endCxn id="32" idx="3"/>
            </p:cNvCxnSpPr>
            <p:nvPr/>
          </p:nvCxnSpPr>
          <p:spPr>
            <a:xfrm flipH="1" flipV="1">
              <a:off x="10150476" y="2768626"/>
              <a:ext cx="502877" cy="1"/>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72" name="直接箭头连接符 71"/>
            <p:cNvCxnSpPr>
              <a:endCxn id="7" idx="3"/>
            </p:cNvCxnSpPr>
            <p:nvPr/>
          </p:nvCxnSpPr>
          <p:spPr>
            <a:xfrm flipH="1">
              <a:off x="3427702" y="1231891"/>
              <a:ext cx="5140343" cy="0"/>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77" name="直接连接符 76"/>
            <p:cNvCxnSpPr>
              <a:endCxn id="32" idx="0"/>
            </p:cNvCxnSpPr>
            <p:nvPr/>
          </p:nvCxnSpPr>
          <p:spPr>
            <a:xfrm>
              <a:off x="8565532" y="1222326"/>
              <a:ext cx="7537" cy="649913"/>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78" name="直接箭头连接符 77"/>
            <p:cNvCxnSpPr/>
            <p:nvPr/>
          </p:nvCxnSpPr>
          <p:spPr>
            <a:xfrm>
              <a:off x="6938393" y="5541501"/>
              <a:ext cx="770442" cy="0"/>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nvGrpSpPr>
            <p:cNvPr id="96" name="组合 95"/>
            <p:cNvGrpSpPr/>
            <p:nvPr/>
          </p:nvGrpSpPr>
          <p:grpSpPr>
            <a:xfrm>
              <a:off x="4999724" y="2264174"/>
              <a:ext cx="1169441" cy="1033932"/>
              <a:chOff x="4705350" y="2441459"/>
              <a:chExt cx="1169441" cy="1033932"/>
            </a:xfrm>
          </p:grpSpPr>
          <p:sp>
            <p:nvSpPr>
              <p:cNvPr id="94" name="椭圆 93"/>
              <p:cNvSpPr/>
              <p:nvPr/>
            </p:nvSpPr>
            <p:spPr>
              <a:xfrm>
                <a:off x="4705350" y="2441459"/>
                <a:ext cx="1169441" cy="1033932"/>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95" name="文本框 94"/>
              <p:cNvSpPr txBox="1"/>
              <p:nvPr/>
            </p:nvSpPr>
            <p:spPr>
              <a:xfrm>
                <a:off x="4815007" y="2808605"/>
                <a:ext cx="1023308" cy="33855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sz="1600">
                    <a:latin typeface="微软雅黑" panose="020B0503020204020204" pitchFamily="34" charset="-122"/>
                    <a:ea typeface="微软雅黑" panose="020B0503020204020204" pitchFamily="34" charset="-122"/>
                  </a:rPr>
                  <a:t>模型实验</a:t>
                </a:r>
              </a:p>
            </p:txBody>
          </p:sp>
        </p:grpSp>
        <p:sp>
          <p:nvSpPr>
            <p:cNvPr id="99" name="矩形 98"/>
            <p:cNvSpPr/>
            <p:nvPr/>
          </p:nvSpPr>
          <p:spPr>
            <a:xfrm>
              <a:off x="4202160" y="3980471"/>
              <a:ext cx="1298640" cy="396827"/>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200">
                  <a:latin typeface="微软雅黑" panose="020B0503020204020204" pitchFamily="34" charset="-122"/>
                  <a:ea typeface="微软雅黑" panose="020B0503020204020204" pitchFamily="34" charset="-122"/>
                </a:rPr>
                <a:t>feature schema</a:t>
              </a:r>
              <a:endParaRPr lang="zh-CN" altLang="en-US" sz="1200">
                <a:latin typeface="微软雅黑" panose="020B0503020204020204" pitchFamily="34" charset="-122"/>
                <a:ea typeface="微软雅黑" panose="020B0503020204020204" pitchFamily="34" charset="-122"/>
              </a:endParaRPr>
            </a:p>
          </p:txBody>
        </p:sp>
        <p:sp>
          <p:nvSpPr>
            <p:cNvPr id="100" name="矩形 99"/>
            <p:cNvSpPr/>
            <p:nvPr/>
          </p:nvSpPr>
          <p:spPr>
            <a:xfrm>
              <a:off x="5750592" y="3969469"/>
              <a:ext cx="1161384" cy="407829"/>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200">
                  <a:latin typeface="微软雅黑" panose="020B0503020204020204" pitchFamily="34" charset="-122"/>
                  <a:ea typeface="微软雅黑" panose="020B0503020204020204" pitchFamily="34" charset="-122"/>
                </a:rPr>
                <a:t>hyper-para</a:t>
              </a:r>
              <a:endParaRPr lang="zh-CN" altLang="en-US" sz="1200">
                <a:latin typeface="微软雅黑" panose="020B0503020204020204" pitchFamily="34" charset="-122"/>
                <a:ea typeface="微软雅黑" panose="020B0503020204020204" pitchFamily="34" charset="-122"/>
              </a:endParaRPr>
            </a:p>
          </p:txBody>
        </p:sp>
        <p:cxnSp>
          <p:nvCxnSpPr>
            <p:cNvPr id="101" name="直接箭头连接符 100"/>
            <p:cNvCxnSpPr>
              <a:stCxn id="94" idx="4"/>
              <a:endCxn id="99" idx="0"/>
            </p:cNvCxnSpPr>
            <p:nvPr/>
          </p:nvCxnSpPr>
          <p:spPr>
            <a:xfrm flipH="1">
              <a:off x="4851480" y="3298106"/>
              <a:ext cx="732965" cy="682365"/>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02" name="直接箭头连接符 101"/>
            <p:cNvCxnSpPr>
              <a:stCxn id="94" idx="4"/>
              <a:endCxn id="100" idx="0"/>
            </p:cNvCxnSpPr>
            <p:nvPr/>
          </p:nvCxnSpPr>
          <p:spPr>
            <a:xfrm>
              <a:off x="5584445" y="3298106"/>
              <a:ext cx="746839" cy="671363"/>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03" name="直接箭头连接符 102"/>
            <p:cNvCxnSpPr>
              <a:stCxn id="94" idx="2"/>
            </p:cNvCxnSpPr>
            <p:nvPr/>
          </p:nvCxnSpPr>
          <p:spPr>
            <a:xfrm flipH="1" flipV="1">
              <a:off x="4269974" y="2776020"/>
              <a:ext cx="729750" cy="5120"/>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04" name="直接箭头连接符 103"/>
            <p:cNvCxnSpPr>
              <a:stCxn id="94" idx="6"/>
              <a:endCxn id="32" idx="1"/>
            </p:cNvCxnSpPr>
            <p:nvPr/>
          </p:nvCxnSpPr>
          <p:spPr>
            <a:xfrm flipV="1">
              <a:off x="6169165" y="2768626"/>
              <a:ext cx="826497" cy="12514"/>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14" name="直接箭头连接符 113"/>
            <p:cNvCxnSpPr>
              <a:stCxn id="99" idx="2"/>
            </p:cNvCxnSpPr>
            <p:nvPr/>
          </p:nvCxnSpPr>
          <p:spPr>
            <a:xfrm flipH="1">
              <a:off x="4848225" y="4377298"/>
              <a:ext cx="3255" cy="366152"/>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15" name="直接箭头连接符 114"/>
            <p:cNvCxnSpPr>
              <a:stCxn id="100" idx="2"/>
            </p:cNvCxnSpPr>
            <p:nvPr/>
          </p:nvCxnSpPr>
          <p:spPr>
            <a:xfrm>
              <a:off x="6331284" y="4377298"/>
              <a:ext cx="0" cy="366152"/>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1796049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342900" y="904875"/>
            <a:ext cx="9696450" cy="3175"/>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342900" y="287666"/>
            <a:ext cx="3835400" cy="461665"/>
          </a:xfrm>
          <a:prstGeom prst="rect">
            <a:avLst/>
          </a:prstGeom>
        </p:spPr>
        <p:txBody>
          <a:bodyPr wrap="square">
            <a:spAutoFit/>
          </a:bodyPr>
          <a:lstStyle/>
          <a:p>
            <a:r>
              <a:rPr lang="en-US" altLang="zh-CN" sz="2400">
                <a:latin typeface="微软雅黑" panose="020B0503020204020204" pitchFamily="34" charset="-122"/>
                <a:ea typeface="微软雅黑" panose="020B0503020204020204" pitchFamily="34" charset="-122"/>
              </a:rPr>
              <a:t>FTRL</a:t>
            </a:r>
            <a:r>
              <a:rPr lang="zh-CN" altLang="en-US" sz="2400">
                <a:latin typeface="微软雅黑" panose="020B0503020204020204" pitchFamily="34" charset="-122"/>
                <a:ea typeface="微软雅黑" panose="020B0503020204020204" pitchFamily="34" charset="-122"/>
              </a:rPr>
              <a:t>工程优化</a:t>
            </a:r>
          </a:p>
        </p:txBody>
      </p:sp>
      <p:sp>
        <p:nvSpPr>
          <p:cNvPr id="5" name="文本框 4"/>
          <p:cNvSpPr txBox="1"/>
          <p:nvPr/>
        </p:nvSpPr>
        <p:spPr>
          <a:xfrm>
            <a:off x="876299" y="1314450"/>
            <a:ext cx="8629651"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600">
                <a:latin typeface="微软雅黑" panose="020B0503020204020204" pitchFamily="34" charset="-122"/>
                <a:ea typeface="微软雅黑" panose="020B0503020204020204" pitchFamily="34" charset="-122"/>
              </a:rPr>
              <a:t>模型存储</a:t>
            </a:r>
            <a:r>
              <a:rPr lang="en-US" altLang="zh-CN" sz="1600">
                <a:latin typeface="微软雅黑" panose="020B0503020204020204" pitchFamily="34" charset="-122"/>
                <a:ea typeface="微软雅黑" panose="020B0503020204020204" pitchFamily="34" charset="-122"/>
              </a:rPr>
              <a:t>hash</a:t>
            </a:r>
            <a:r>
              <a:rPr lang="zh-CN" altLang="en-US" sz="1600">
                <a:latin typeface="微软雅黑" panose="020B0503020204020204" pitchFamily="34" charset="-122"/>
                <a:ea typeface="微软雅黑" panose="020B0503020204020204" pitchFamily="34" charset="-122"/>
              </a:rPr>
              <a:t>化</a:t>
            </a:r>
            <a:endParaRPr lang="en-US" altLang="zh-CN"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rPr>
              <a:t>节省内存，减少处理时间。</a:t>
            </a:r>
            <a:endParaRPr lang="en-US" altLang="zh-CN" sz="160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sz="1600">
                <a:latin typeface="微软雅黑" panose="020B0503020204020204" pitchFamily="34" charset="-122"/>
                <a:ea typeface="微软雅黑" panose="020B0503020204020204" pitchFamily="34" charset="-122"/>
              </a:rPr>
              <a:t>线上模型加载服务化</a:t>
            </a:r>
            <a:endParaRPr lang="en-US" altLang="zh-CN" sz="1600">
              <a:latin typeface="微软雅黑" panose="020B0503020204020204" pitchFamily="34" charset="-122"/>
              <a:ea typeface="微软雅黑" panose="020B0503020204020204" pitchFamily="34" charset="-122"/>
            </a:endParaRPr>
          </a:p>
          <a:p>
            <a:pPr>
              <a:lnSpc>
                <a:spcPct val="150000"/>
              </a:lnSpc>
            </a:pPr>
            <a:r>
              <a:rPr lang="zh-CN" altLang="en-US" sz="1600">
                <a:latin typeface="微软雅黑" panose="020B0503020204020204" pitchFamily="34" charset="-122"/>
                <a:ea typeface="微软雅黑" panose="020B0503020204020204" pitchFamily="34" charset="-122"/>
              </a:rPr>
              <a:t>     线上对模型数据文件单独监控、加载，代替当前的</a:t>
            </a:r>
            <a:r>
              <a:rPr lang="en-US" altLang="zh-CN" sz="1600">
                <a:latin typeface="微软雅黑" panose="020B0503020204020204" pitchFamily="34" charset="-122"/>
                <a:ea typeface="微软雅黑" panose="020B0503020204020204" pitchFamily="34" charset="-122"/>
              </a:rPr>
              <a:t>level </a:t>
            </a:r>
            <a:r>
              <a:rPr lang="en-US" altLang="zh-CN" sz="1600" err="1">
                <a:latin typeface="微软雅黑" panose="020B0503020204020204" pitchFamily="34" charset="-122"/>
                <a:ea typeface="微软雅黑" panose="020B0503020204020204" pitchFamily="34" charset="-122"/>
              </a:rPr>
              <a:t>db</a:t>
            </a:r>
            <a:r>
              <a:rPr lang="zh-CN" altLang="en-US" sz="1600">
                <a:latin typeface="微软雅黑" panose="020B0503020204020204" pitchFamily="34" charset="-122"/>
                <a:ea typeface="微软雅黑" panose="020B0503020204020204" pitchFamily="34" charset="-122"/>
              </a:rPr>
              <a:t>。减少处理时间。</a:t>
            </a:r>
            <a:endParaRPr lang="en-US" altLang="zh-CN" sz="160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sz="1600">
                <a:latin typeface="微软雅黑" panose="020B0503020204020204" pitchFamily="34" charset="-122"/>
                <a:ea typeface="微软雅黑" panose="020B0503020204020204" pitchFamily="34" charset="-122"/>
              </a:rPr>
              <a:t>流量垂直分桶</a:t>
            </a:r>
            <a:endParaRPr lang="en-US" altLang="zh-CN" sz="160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sz="1600">
                <a:latin typeface="微软雅黑" panose="020B0503020204020204" pitchFamily="34" charset="-122"/>
                <a:ea typeface="微软雅黑" panose="020B0503020204020204" pitchFamily="34" charset="-122"/>
              </a:rPr>
              <a:t>多模型并行实验</a:t>
            </a:r>
            <a:endParaRPr lang="en-US" altLang="zh-CN" sz="1600">
              <a:latin typeface="微软雅黑" panose="020B0503020204020204" pitchFamily="34" charset="-122"/>
              <a:ea typeface="微软雅黑" panose="020B0503020204020204" pitchFamily="34" charset="-122"/>
            </a:endParaRPr>
          </a:p>
          <a:p>
            <a:pPr>
              <a:lnSpc>
                <a:spcPct val="150000"/>
              </a:lnSpc>
            </a:pPr>
            <a:r>
              <a:rPr lang="en-US" altLang="zh-CN" sz="1600">
                <a:latin typeface="微软雅黑" panose="020B0503020204020204" pitchFamily="34" charset="-122"/>
                <a:ea typeface="微软雅黑" panose="020B0503020204020204" pitchFamily="34" charset="-122"/>
              </a:rPr>
              <a:t>     feature</a:t>
            </a:r>
            <a:r>
              <a:rPr lang="zh-CN" altLang="en-US" sz="1600">
                <a:latin typeface="微软雅黑" panose="020B0503020204020204" pitchFamily="34" charset="-122"/>
                <a:ea typeface="微软雅黑" panose="020B0503020204020204" pitchFamily="34" charset="-122"/>
              </a:rPr>
              <a:t>共享，结构优化，同时加载多个</a:t>
            </a:r>
            <a:r>
              <a:rPr lang="en-US" altLang="zh-CN" sz="1600">
                <a:latin typeface="微软雅黑" panose="020B0503020204020204" pitchFamily="34" charset="-122"/>
                <a:ea typeface="微软雅黑" panose="020B0503020204020204" pitchFamily="34" charset="-122"/>
              </a:rPr>
              <a:t>model</a:t>
            </a:r>
            <a:r>
              <a:rPr lang="zh-CN" altLang="en-US" sz="1600">
                <a:latin typeface="微软雅黑" panose="020B0503020204020204" pitchFamily="34" charset="-122"/>
                <a:ea typeface="微软雅黑" panose="020B0503020204020204" pitchFamily="34" charset="-122"/>
              </a:rPr>
              <a:t>。节省内存。</a:t>
            </a:r>
            <a:endParaRPr lang="en-US" altLang="zh-CN" sz="160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sz="1600">
                <a:latin typeface="微软雅黑" panose="020B0503020204020204" pitchFamily="34" charset="-122"/>
                <a:ea typeface="微软雅黑" panose="020B0503020204020204" pitchFamily="34" charset="-122"/>
              </a:rPr>
              <a:t>线上线下一致性验证</a:t>
            </a:r>
            <a:endParaRPr lang="en-US" altLang="zh-CN" sz="160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sz="1600">
                <a:latin typeface="微软雅黑" panose="020B0503020204020204" pitchFamily="34" charset="-122"/>
                <a:ea typeface="微软雅黑" panose="020B0503020204020204" pitchFamily="34" charset="-122"/>
              </a:rPr>
              <a:t>老特征过滤</a:t>
            </a:r>
          </a:p>
        </p:txBody>
      </p:sp>
    </p:spTree>
    <p:extLst>
      <p:ext uri="{BB962C8B-B14F-4D97-AF65-F5344CB8AC3E}">
        <p14:creationId xmlns:p14="http://schemas.microsoft.com/office/powerpoint/2010/main" val="2329226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45108" y="812800"/>
            <a:ext cx="9903767"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342899" y="287666"/>
            <a:ext cx="4730741" cy="70788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策略优化</a:t>
            </a:r>
            <a:r>
              <a:rPr lang="zh-CN" altLang="en-US" sz="2000" dirty="0" smtClean="0">
                <a:latin typeface="微软雅黑" panose="020B0503020204020204" pitchFamily="34" charset="-122"/>
                <a:ea typeface="微软雅黑" panose="020B0503020204020204" pitchFamily="34" charset="-122"/>
              </a:rPr>
              <a:t>实验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此</a:t>
            </a:r>
            <a:r>
              <a:rPr lang="zh-CN" altLang="en-US" sz="2000" dirty="0" smtClean="0">
                <a:latin typeface="微软雅黑" panose="020B0503020204020204" pitchFamily="34" charset="-122"/>
                <a:ea typeface="微软雅黑" panose="020B0503020204020204" pitchFamily="34" charset="-122"/>
              </a:rPr>
              <a:t>图的特征部分很</a:t>
            </a:r>
            <a:r>
              <a:rPr lang="zh-CN" altLang="en-US" sz="2000" dirty="0">
                <a:latin typeface="微软雅黑" panose="020B0503020204020204" pitchFamily="34" charset="-122"/>
                <a:ea typeface="微软雅黑" panose="020B0503020204020204" pitchFamily="34" charset="-122"/>
              </a:rPr>
              <a:t>重要</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342900" y="792938"/>
            <a:ext cx="2418773" cy="1200329"/>
          </a:xfrm>
          <a:prstGeom prst="rect">
            <a:avLst/>
          </a:prstGeom>
          <a:noFill/>
        </p:spPr>
        <p:txBody>
          <a:bodyPr wrap="square" rtlCol="0">
            <a:spAutoFit/>
          </a:bodyPr>
          <a:lstStyle/>
          <a:p>
            <a:pPr>
              <a:lnSpc>
                <a:spcPct val="150000"/>
              </a:lnSpc>
            </a:pPr>
            <a:r>
              <a:rPr lang="zh-CN" altLang="en-US" sz="1600">
                <a:solidFill>
                  <a:srgbClr val="00B050"/>
                </a:solidFill>
                <a:latin typeface="微软雅黑" panose="020B0503020204020204" pitchFamily="34" charset="-122"/>
                <a:ea typeface="微软雅黑" panose="020B0503020204020204" pitchFamily="34" charset="-122"/>
              </a:rPr>
              <a:t>目标：</a:t>
            </a:r>
            <a:endParaRPr lang="en-US" altLang="zh-CN" sz="1600">
              <a:solidFill>
                <a:srgbClr val="00B050"/>
              </a:solidFill>
              <a:latin typeface="微软雅黑" panose="020B0503020204020204" pitchFamily="34" charset="-122"/>
              <a:ea typeface="微软雅黑" panose="020B0503020204020204" pitchFamily="34" charset="-122"/>
            </a:endParaRPr>
          </a:p>
          <a:p>
            <a:pPr>
              <a:lnSpc>
                <a:spcPct val="150000"/>
              </a:lnSpc>
            </a:pPr>
            <a:r>
              <a:rPr lang="en-US" altLang="zh-CN" sz="1600">
                <a:solidFill>
                  <a:srgbClr val="00B050"/>
                </a:solidFill>
                <a:latin typeface="微软雅黑" panose="020B0503020204020204" pitchFamily="34" charset="-122"/>
                <a:ea typeface="微软雅黑" panose="020B0503020204020204" pitchFamily="34" charset="-122"/>
              </a:rPr>
              <a:t>       </a:t>
            </a:r>
            <a:r>
              <a:rPr lang="zh-CN" altLang="en-US" sz="1600">
                <a:solidFill>
                  <a:srgbClr val="FF0000"/>
                </a:solidFill>
                <a:latin typeface="微软雅黑" panose="020B0503020204020204" pitchFamily="34" charset="-122"/>
                <a:ea typeface="微软雅黑" panose="020B0503020204020204" pitchFamily="34" charset="-122"/>
              </a:rPr>
              <a:t>线下 </a:t>
            </a:r>
            <a:r>
              <a:rPr lang="en-US" altLang="zh-CN" sz="1600">
                <a:solidFill>
                  <a:srgbClr val="FF0000"/>
                </a:solidFill>
                <a:latin typeface="微软雅黑" panose="020B0503020204020204" pitchFamily="34" charset="-122"/>
                <a:ea typeface="微软雅黑" panose="020B0503020204020204" pitchFamily="34" charset="-122"/>
              </a:rPr>
              <a:t>— </a:t>
            </a:r>
            <a:r>
              <a:rPr lang="zh-CN" altLang="en-US" sz="1600">
                <a:solidFill>
                  <a:srgbClr val="FF0000"/>
                </a:solidFill>
                <a:latin typeface="微软雅黑" panose="020B0503020204020204" pitchFamily="34" charset="-122"/>
                <a:ea typeface="微软雅黑" panose="020B0503020204020204" pitchFamily="34" charset="-122"/>
              </a:rPr>
              <a:t>提升</a:t>
            </a:r>
            <a:r>
              <a:rPr lang="en-US" altLang="zh-CN" sz="1600">
                <a:solidFill>
                  <a:srgbClr val="FF0000"/>
                </a:solidFill>
                <a:latin typeface="微软雅黑" panose="020B0503020204020204" pitchFamily="34" charset="-122"/>
                <a:ea typeface="微软雅黑" panose="020B0503020204020204" pitchFamily="34" charset="-122"/>
              </a:rPr>
              <a:t>auc</a:t>
            </a:r>
          </a:p>
          <a:p>
            <a:pPr>
              <a:lnSpc>
                <a:spcPct val="150000"/>
              </a:lnSpc>
            </a:pPr>
            <a:r>
              <a:rPr lang="en-US" altLang="zh-CN" sz="1600">
                <a:solidFill>
                  <a:srgbClr val="FF0000"/>
                </a:solidFill>
                <a:latin typeface="微软雅黑" panose="020B0503020204020204" pitchFamily="34" charset="-122"/>
                <a:ea typeface="微软雅黑" panose="020B0503020204020204" pitchFamily="34" charset="-122"/>
              </a:rPr>
              <a:t>       </a:t>
            </a:r>
            <a:r>
              <a:rPr lang="zh-CN" altLang="en-US" sz="1600">
                <a:solidFill>
                  <a:srgbClr val="FF0000"/>
                </a:solidFill>
                <a:latin typeface="微软雅黑" panose="020B0503020204020204" pitchFamily="34" charset="-122"/>
                <a:ea typeface="微软雅黑" panose="020B0503020204020204" pitchFamily="34" charset="-122"/>
              </a:rPr>
              <a:t>线上 </a:t>
            </a:r>
            <a:r>
              <a:rPr lang="en-US" altLang="zh-CN" sz="1600">
                <a:solidFill>
                  <a:srgbClr val="FF0000"/>
                </a:solidFill>
                <a:latin typeface="微软雅黑" panose="020B0503020204020204" pitchFamily="34" charset="-122"/>
                <a:ea typeface="微软雅黑" panose="020B0503020204020204" pitchFamily="34" charset="-122"/>
              </a:rPr>
              <a:t>— </a:t>
            </a:r>
            <a:r>
              <a:rPr lang="zh-CN" altLang="en-US" sz="1600">
                <a:solidFill>
                  <a:srgbClr val="FF0000"/>
                </a:solidFill>
                <a:latin typeface="微软雅黑" panose="020B0503020204020204" pitchFamily="34" charset="-122"/>
                <a:ea typeface="微软雅黑" panose="020B0503020204020204" pitchFamily="34" charset="-122"/>
              </a:rPr>
              <a:t>提升</a:t>
            </a:r>
            <a:r>
              <a:rPr lang="en-US" altLang="zh-CN" sz="1600">
                <a:solidFill>
                  <a:srgbClr val="FF0000"/>
                </a:solidFill>
                <a:latin typeface="微软雅黑" panose="020B0503020204020204" pitchFamily="34" charset="-122"/>
                <a:ea typeface="微软雅黑" panose="020B0503020204020204" pitchFamily="34" charset="-122"/>
              </a:rPr>
              <a:t>cpm</a:t>
            </a:r>
            <a:endParaRPr lang="zh-CN" altLang="en-US" sz="1600">
              <a:solidFill>
                <a:srgbClr val="FF0000"/>
              </a:solidFill>
              <a:latin typeface="微软雅黑" panose="020B0503020204020204" pitchFamily="34" charset="-122"/>
              <a:ea typeface="微软雅黑" panose="020B0503020204020204" pitchFamily="34" charset="-122"/>
            </a:endParaRPr>
          </a:p>
        </p:txBody>
      </p:sp>
      <p:grpSp>
        <p:nvGrpSpPr>
          <p:cNvPr id="69" name="组合 68"/>
          <p:cNvGrpSpPr/>
          <p:nvPr/>
        </p:nvGrpSpPr>
        <p:grpSpPr>
          <a:xfrm>
            <a:off x="225844" y="1924768"/>
            <a:ext cx="11966156" cy="4116847"/>
            <a:chOff x="254419" y="1963793"/>
            <a:chExt cx="11966156" cy="4116847"/>
          </a:xfrm>
        </p:grpSpPr>
        <p:sp>
          <p:nvSpPr>
            <p:cNvPr id="20" name="圆角矩形 19"/>
            <p:cNvSpPr/>
            <p:nvPr/>
          </p:nvSpPr>
          <p:spPr>
            <a:xfrm>
              <a:off x="5102216" y="3979273"/>
              <a:ext cx="1685925" cy="51375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FTRL</a:t>
              </a:r>
              <a:r>
                <a:rPr lang="zh-CN" altLang="en-US">
                  <a:latin typeface="微软雅黑" panose="020B0503020204020204" pitchFamily="34" charset="-122"/>
                  <a:ea typeface="微软雅黑" panose="020B0503020204020204" pitchFamily="34" charset="-122"/>
                </a:rPr>
                <a:t>优化实验</a:t>
              </a:r>
            </a:p>
          </p:txBody>
        </p:sp>
        <p:grpSp>
          <p:nvGrpSpPr>
            <p:cNvPr id="21" name="组合 20"/>
            <p:cNvGrpSpPr/>
            <p:nvPr/>
          </p:nvGrpSpPr>
          <p:grpSpPr>
            <a:xfrm>
              <a:off x="1914108" y="2948227"/>
              <a:ext cx="2908699" cy="338554"/>
              <a:chOff x="948928" y="2438400"/>
              <a:chExt cx="2963172" cy="338554"/>
            </a:xfrm>
          </p:grpSpPr>
          <p:sp>
            <p:nvSpPr>
              <p:cNvPr id="65" name="文本框 64"/>
              <p:cNvSpPr txBox="1"/>
              <p:nvPr/>
            </p:nvSpPr>
            <p:spPr>
              <a:xfrm>
                <a:off x="2886076" y="2438400"/>
                <a:ext cx="1026024" cy="338554"/>
              </a:xfrm>
              <a:prstGeom prst="rect">
                <a:avLst/>
              </a:prstGeom>
              <a:solidFill>
                <a:schemeClr val="bg1">
                  <a:lumMod val="65000"/>
                  <a:lumOff val="35000"/>
                </a:schemeClr>
              </a:solid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zh-CN" altLang="en-US" sz="1600">
                    <a:solidFill>
                      <a:schemeClr val="tx1"/>
                    </a:solidFill>
                    <a:latin typeface="微软雅黑" panose="020B0503020204020204" pitchFamily="34" charset="-122"/>
                    <a:ea typeface="微软雅黑" panose="020B0503020204020204" pitchFamily="34" charset="-122"/>
                  </a:rPr>
                  <a:t>超参实验</a:t>
                </a:r>
              </a:p>
            </p:txBody>
          </p:sp>
          <p:sp>
            <p:nvSpPr>
              <p:cNvPr id="66" name="文本框 65"/>
              <p:cNvSpPr txBox="1"/>
              <p:nvPr/>
            </p:nvSpPr>
            <p:spPr>
              <a:xfrm>
                <a:off x="948928" y="2457450"/>
                <a:ext cx="1540670"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l-GR" altLang="zh-CN" sz="1400">
                    <a:solidFill>
                      <a:srgbClr val="00B0F0"/>
                    </a:solidFill>
                    <a:latin typeface="微软雅黑" panose="020B0503020204020204" pitchFamily="34" charset="-122"/>
                    <a:ea typeface="微软雅黑" panose="020B0503020204020204" pitchFamily="34" charset="-122"/>
                  </a:rPr>
                  <a:t>α</a:t>
                </a:r>
                <a:r>
                  <a:rPr lang="zh-CN" altLang="el-GR" sz="1400">
                    <a:solidFill>
                      <a:srgbClr val="00B0F0"/>
                    </a:solidFill>
                    <a:latin typeface="微软雅黑" panose="020B0503020204020204" pitchFamily="34" charset="-122"/>
                    <a:ea typeface="微软雅黑" panose="020B0503020204020204" pitchFamily="34" charset="-122"/>
                  </a:rPr>
                  <a:t>、</a:t>
                </a:r>
                <a:r>
                  <a:rPr lang="el-GR" altLang="zh-CN" sz="1400">
                    <a:solidFill>
                      <a:srgbClr val="00B0F0"/>
                    </a:solidFill>
                    <a:latin typeface="微软雅黑" panose="020B0503020204020204" pitchFamily="34" charset="-122"/>
                    <a:ea typeface="微软雅黑" panose="020B0503020204020204" pitchFamily="34" charset="-122"/>
                  </a:rPr>
                  <a:t>β</a:t>
                </a:r>
                <a:r>
                  <a:rPr lang="zh-CN" altLang="el-GR" sz="1400">
                    <a:solidFill>
                      <a:srgbClr val="00B0F0"/>
                    </a:solidFill>
                    <a:latin typeface="微软雅黑" panose="020B0503020204020204" pitchFamily="34" charset="-122"/>
                    <a:ea typeface="微软雅黑" panose="020B0503020204020204" pitchFamily="34" charset="-122"/>
                  </a:rPr>
                  <a:t>、</a:t>
                </a:r>
                <a:r>
                  <a:rPr lang="el-GR" altLang="zh-CN" sz="1400">
                    <a:solidFill>
                      <a:srgbClr val="00B0F0"/>
                    </a:solidFill>
                    <a:latin typeface="微软雅黑" panose="020B0503020204020204" pitchFamily="34" charset="-122"/>
                    <a:ea typeface="微软雅黑" panose="020B0503020204020204" pitchFamily="34" charset="-122"/>
                  </a:rPr>
                  <a:t>λ1</a:t>
                </a:r>
                <a:r>
                  <a:rPr lang="zh-CN" altLang="el-GR" sz="1400">
                    <a:solidFill>
                      <a:srgbClr val="00B0F0"/>
                    </a:solidFill>
                    <a:latin typeface="微软雅黑" panose="020B0503020204020204" pitchFamily="34" charset="-122"/>
                    <a:ea typeface="微软雅黑" panose="020B0503020204020204" pitchFamily="34" charset="-122"/>
                  </a:rPr>
                  <a:t>、</a:t>
                </a:r>
                <a:r>
                  <a:rPr lang="el-GR" altLang="zh-CN" sz="1400">
                    <a:solidFill>
                      <a:srgbClr val="00B0F0"/>
                    </a:solidFill>
                    <a:latin typeface="微软雅黑" panose="020B0503020204020204" pitchFamily="34" charset="-122"/>
                    <a:ea typeface="微软雅黑" panose="020B0503020204020204" pitchFamily="34" charset="-122"/>
                  </a:rPr>
                  <a:t>λ2</a:t>
                </a:r>
                <a:endParaRPr lang="zh-CN" altLang="en-US" sz="1400">
                  <a:solidFill>
                    <a:srgbClr val="00B0F0"/>
                  </a:solidFill>
                  <a:latin typeface="微软雅黑" panose="020B0503020204020204" pitchFamily="34" charset="-122"/>
                  <a:ea typeface="微软雅黑" panose="020B0503020204020204" pitchFamily="34" charset="-122"/>
                </a:endParaRPr>
              </a:p>
            </p:txBody>
          </p:sp>
          <p:cxnSp>
            <p:nvCxnSpPr>
              <p:cNvPr id="67" name="直接连接符 66"/>
              <p:cNvCxnSpPr>
                <a:stCxn id="66" idx="3"/>
                <a:endCxn id="65" idx="1"/>
              </p:cNvCxnSpPr>
              <p:nvPr/>
            </p:nvCxnSpPr>
            <p:spPr>
              <a:xfrm flipV="1">
                <a:off x="2489598" y="2607677"/>
                <a:ext cx="396479" cy="3662"/>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2" name="组合 21"/>
            <p:cNvGrpSpPr/>
            <p:nvPr/>
          </p:nvGrpSpPr>
          <p:grpSpPr>
            <a:xfrm>
              <a:off x="254419" y="4604742"/>
              <a:ext cx="4568388" cy="1475898"/>
              <a:chOff x="80495" y="4599593"/>
              <a:chExt cx="4568388" cy="1475898"/>
            </a:xfrm>
          </p:grpSpPr>
          <p:sp>
            <p:nvSpPr>
              <p:cNvPr id="57" name="文本框 56"/>
              <p:cNvSpPr txBox="1"/>
              <p:nvPr/>
            </p:nvSpPr>
            <p:spPr>
              <a:xfrm>
                <a:off x="3648758" y="5198328"/>
                <a:ext cx="1000125" cy="338554"/>
              </a:xfrm>
              <a:prstGeom prst="rect">
                <a:avLst/>
              </a:prstGeom>
              <a:solidFill>
                <a:schemeClr val="bg1">
                  <a:lumMod val="65000"/>
                  <a:lumOff val="35000"/>
                </a:schemeClr>
              </a:solid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zh-CN" altLang="en-US" sz="1600">
                    <a:solidFill>
                      <a:schemeClr val="tx1"/>
                    </a:solidFill>
                    <a:latin typeface="微软雅黑" panose="020B0503020204020204" pitchFamily="34" charset="-122"/>
                    <a:ea typeface="微软雅黑" panose="020B0503020204020204" pitchFamily="34" charset="-122"/>
                  </a:rPr>
                  <a:t>数据实验</a:t>
                </a:r>
              </a:p>
            </p:txBody>
          </p:sp>
          <p:sp>
            <p:nvSpPr>
              <p:cNvPr id="58" name="矩形 57"/>
              <p:cNvSpPr/>
              <p:nvPr/>
            </p:nvSpPr>
            <p:spPr>
              <a:xfrm>
                <a:off x="1009534" y="4599593"/>
                <a:ext cx="2105063" cy="276999"/>
              </a:xfrm>
              <a:prstGeom prst="rect">
                <a:avLst/>
              </a:prstGeom>
            </p:spPr>
            <p:txBody>
              <a:bodyPr wrap="none">
                <a:spAutoFit/>
              </a:bodyPr>
              <a:lstStyle/>
              <a:p>
                <a:r>
                  <a:rPr lang="zh-CN" altLang="en-US" sz="1200">
                    <a:solidFill>
                      <a:srgbClr val="00B0F0"/>
                    </a:solidFill>
                    <a:latin typeface="微软雅黑" panose="020B0503020204020204" pitchFamily="34" charset="-122"/>
                    <a:ea typeface="微软雅黑" panose="020B0503020204020204" pitchFamily="34" charset="-122"/>
                  </a:rPr>
                  <a:t>过滤作弊数据</a:t>
                </a:r>
                <a:r>
                  <a:rPr lang="en-US" altLang="zh-CN" sz="1200">
                    <a:solidFill>
                      <a:srgbClr val="00B0F0"/>
                    </a:solidFill>
                    <a:latin typeface="微软雅黑" panose="020B0503020204020204" pitchFamily="34" charset="-122"/>
                    <a:ea typeface="微软雅黑" panose="020B0503020204020204" pitchFamily="34" charset="-122"/>
                  </a:rPr>
                  <a:t>(sdk</a:t>
                </a:r>
                <a:r>
                  <a:rPr lang="zh-CN" altLang="en-US" sz="1200">
                    <a:solidFill>
                      <a:srgbClr val="00B0F0"/>
                    </a:solidFill>
                    <a:latin typeface="微软雅黑" panose="020B0503020204020204" pitchFamily="34" charset="-122"/>
                    <a:ea typeface="微软雅黑" panose="020B0503020204020204" pitchFamily="34" charset="-122"/>
                  </a:rPr>
                  <a:t>、</a:t>
                </a:r>
                <a:r>
                  <a:rPr lang="en-US" altLang="zh-CN" sz="1200">
                    <a:solidFill>
                      <a:srgbClr val="00B0F0"/>
                    </a:solidFill>
                    <a:latin typeface="微软雅黑" panose="020B0503020204020204" pitchFamily="34" charset="-122"/>
                    <a:ea typeface="微软雅黑" panose="020B0503020204020204" pitchFamily="34" charset="-122"/>
                  </a:rPr>
                  <a:t>app_id)</a:t>
                </a:r>
                <a:endParaRPr lang="zh-CN" altLang="en-US" sz="1200">
                  <a:solidFill>
                    <a:srgbClr val="00B0F0"/>
                  </a:solidFill>
                </a:endParaRPr>
              </a:p>
            </p:txBody>
          </p:sp>
          <p:sp>
            <p:nvSpPr>
              <p:cNvPr id="59" name="矩形 58"/>
              <p:cNvSpPr/>
              <p:nvPr/>
            </p:nvSpPr>
            <p:spPr>
              <a:xfrm>
                <a:off x="80495" y="5231368"/>
                <a:ext cx="3057247" cy="276999"/>
              </a:xfrm>
              <a:prstGeom prst="rect">
                <a:avLst/>
              </a:prstGeom>
            </p:spPr>
            <p:txBody>
              <a:bodyPr wrap="none">
                <a:spAutoFit/>
              </a:bodyPr>
              <a:lstStyle/>
              <a:p>
                <a:r>
                  <a:rPr lang="zh-CN" altLang="en-US" sz="1200">
                    <a:solidFill>
                      <a:srgbClr val="00B0F0"/>
                    </a:solidFill>
                    <a:latin typeface="微软雅黑" panose="020B0503020204020204" pitchFamily="34" charset="-122"/>
                    <a:ea typeface="微软雅黑" panose="020B0503020204020204" pitchFamily="34" charset="-122"/>
                  </a:rPr>
                  <a:t>过滤噪音数据</a:t>
                </a:r>
                <a:r>
                  <a:rPr lang="en-US" altLang="zh-CN" sz="1200">
                    <a:solidFill>
                      <a:srgbClr val="00B0F0"/>
                    </a:solidFill>
                    <a:latin typeface="微软雅黑" panose="020B0503020204020204" pitchFamily="34" charset="-122"/>
                    <a:ea typeface="微软雅黑" panose="020B0503020204020204" pitchFamily="34" charset="-122"/>
                  </a:rPr>
                  <a:t>(</a:t>
                </a:r>
                <a:r>
                  <a:rPr lang="zh-CN" altLang="en-US" sz="1200">
                    <a:solidFill>
                      <a:srgbClr val="00B0F0"/>
                    </a:solidFill>
                    <a:latin typeface="微软雅黑" panose="020B0503020204020204" pitchFamily="34" charset="-122"/>
                    <a:ea typeface="微软雅黑" panose="020B0503020204020204" pitchFamily="34" charset="-122"/>
                  </a:rPr>
                  <a:t>假正例、未真实展现的负例</a:t>
                </a:r>
                <a:r>
                  <a:rPr lang="en-US" altLang="zh-CN" sz="1200">
                    <a:solidFill>
                      <a:srgbClr val="00B0F0"/>
                    </a:solidFill>
                    <a:latin typeface="微软雅黑" panose="020B0503020204020204" pitchFamily="34" charset="-122"/>
                    <a:ea typeface="微软雅黑" panose="020B0503020204020204" pitchFamily="34" charset="-122"/>
                  </a:rPr>
                  <a:t>)</a:t>
                </a:r>
                <a:endParaRPr lang="zh-CN" altLang="en-US" sz="1200">
                  <a:solidFill>
                    <a:srgbClr val="00B0F0"/>
                  </a:solidFill>
                  <a:latin typeface="微软雅黑" panose="020B0503020204020204" pitchFamily="34" charset="-122"/>
                  <a:ea typeface="微软雅黑" panose="020B0503020204020204" pitchFamily="34" charset="-122"/>
                </a:endParaRPr>
              </a:p>
            </p:txBody>
          </p:sp>
          <p:sp>
            <p:nvSpPr>
              <p:cNvPr id="60" name="矩形 59"/>
              <p:cNvSpPr/>
              <p:nvPr/>
            </p:nvSpPr>
            <p:spPr>
              <a:xfrm>
                <a:off x="1411937" y="5798492"/>
                <a:ext cx="1712969" cy="276999"/>
              </a:xfrm>
              <a:prstGeom prst="rect">
                <a:avLst/>
              </a:prstGeom>
            </p:spPr>
            <p:txBody>
              <a:bodyPr wrap="none">
                <a:spAutoFit/>
              </a:bodyPr>
              <a:lstStyle/>
              <a:p>
                <a:r>
                  <a:rPr lang="zh-CN" altLang="en-US" sz="1200">
                    <a:solidFill>
                      <a:srgbClr val="00B0F0"/>
                    </a:solidFill>
                    <a:latin typeface="微软雅黑" panose="020B0503020204020204" pitchFamily="34" charset="-122"/>
                    <a:ea typeface="微软雅黑" panose="020B0503020204020204" pitchFamily="34" charset="-122"/>
                  </a:rPr>
                  <a:t>二手平台</a:t>
                </a:r>
                <a:r>
                  <a:rPr lang="en-US" altLang="zh-CN" sz="1200">
                    <a:solidFill>
                      <a:srgbClr val="00B0F0"/>
                    </a:solidFill>
                    <a:latin typeface="微软雅黑" panose="020B0503020204020204" pitchFamily="34" charset="-122"/>
                    <a:ea typeface="微软雅黑" panose="020B0503020204020204" pitchFamily="34" charset="-122"/>
                  </a:rPr>
                  <a:t>advertiser id</a:t>
                </a:r>
                <a:endParaRPr lang="zh-CN" altLang="en-US" sz="1200">
                  <a:solidFill>
                    <a:srgbClr val="00B0F0"/>
                  </a:solidFill>
                </a:endParaRPr>
              </a:p>
            </p:txBody>
          </p:sp>
          <p:cxnSp>
            <p:nvCxnSpPr>
              <p:cNvPr id="61" name="直接连接符 60"/>
              <p:cNvCxnSpPr>
                <a:endCxn id="57" idx="1"/>
              </p:cNvCxnSpPr>
              <p:nvPr/>
            </p:nvCxnSpPr>
            <p:spPr>
              <a:xfrm>
                <a:off x="3158237" y="5361159"/>
                <a:ext cx="490521" cy="644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直接连接符 61"/>
              <p:cNvCxnSpPr/>
              <p:nvPr/>
            </p:nvCxnSpPr>
            <p:spPr>
              <a:xfrm>
                <a:off x="3477708" y="4700855"/>
                <a:ext cx="0" cy="1257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直接连接符 62"/>
              <p:cNvCxnSpPr/>
              <p:nvPr/>
            </p:nvCxnSpPr>
            <p:spPr>
              <a:xfrm flipV="1">
                <a:off x="3149580" y="4711719"/>
                <a:ext cx="319471" cy="3662"/>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直接连接符 63"/>
              <p:cNvCxnSpPr/>
              <p:nvPr/>
            </p:nvCxnSpPr>
            <p:spPr>
              <a:xfrm flipV="1">
                <a:off x="3158237" y="5967962"/>
                <a:ext cx="319471" cy="3662"/>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3" name="组合 22"/>
            <p:cNvGrpSpPr/>
            <p:nvPr/>
          </p:nvGrpSpPr>
          <p:grpSpPr>
            <a:xfrm>
              <a:off x="7111763" y="5173414"/>
              <a:ext cx="3530495" cy="338554"/>
              <a:chOff x="7372349" y="5240893"/>
              <a:chExt cx="3530495" cy="338554"/>
            </a:xfrm>
          </p:grpSpPr>
          <p:sp>
            <p:nvSpPr>
              <p:cNvPr id="54" name="文本框 53"/>
              <p:cNvSpPr txBox="1"/>
              <p:nvPr/>
            </p:nvSpPr>
            <p:spPr>
              <a:xfrm>
                <a:off x="7372349" y="5240893"/>
                <a:ext cx="1171575" cy="338554"/>
              </a:xfrm>
              <a:prstGeom prst="rect">
                <a:avLst/>
              </a:prstGeom>
              <a:solidFill>
                <a:schemeClr val="bg1">
                  <a:lumMod val="65000"/>
                  <a:lumOff val="35000"/>
                </a:schemeClr>
              </a:solid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zh-CN" altLang="en-US" sz="1600">
                    <a:solidFill>
                      <a:schemeClr val="tx1"/>
                    </a:solidFill>
                    <a:latin typeface="微软雅黑" panose="020B0503020204020204" pitchFamily="34" charset="-122"/>
                    <a:ea typeface="微软雅黑" panose="020B0503020204020204" pitchFamily="34" charset="-122"/>
                  </a:rPr>
                  <a:t>模型实验</a:t>
                </a:r>
              </a:p>
            </p:txBody>
          </p:sp>
          <p:sp>
            <p:nvSpPr>
              <p:cNvPr id="55" name="矩形 54"/>
              <p:cNvSpPr/>
              <p:nvPr/>
            </p:nvSpPr>
            <p:spPr>
              <a:xfrm>
                <a:off x="8892037" y="5259943"/>
                <a:ext cx="2010807" cy="307777"/>
              </a:xfrm>
              <a:prstGeom prst="rect">
                <a:avLst/>
              </a:prstGeom>
            </p:spPr>
            <p:txBody>
              <a:bodyPr wrap="none">
                <a:spAutoFit/>
              </a:bodyPr>
              <a:lstStyle/>
              <a:p>
                <a:r>
                  <a:rPr lang="en-US" altLang="zh-CN" sz="1400">
                    <a:solidFill>
                      <a:srgbClr val="FFFF00"/>
                    </a:solidFill>
                    <a:latin typeface="微软雅黑" panose="020B0503020204020204" pitchFamily="34" charset="-122"/>
                    <a:ea typeface="微软雅黑" panose="020B0503020204020204" pitchFamily="34" charset="-122"/>
                  </a:rPr>
                  <a:t>xgboost+ftrl</a:t>
                </a:r>
                <a:r>
                  <a:rPr lang="zh-CN" altLang="en-US" sz="1400">
                    <a:solidFill>
                      <a:srgbClr val="FFFF00"/>
                    </a:solidFill>
                    <a:latin typeface="微软雅黑" panose="020B0503020204020204" pitchFamily="34" charset="-122"/>
                    <a:ea typeface="微软雅黑" panose="020B0503020204020204" pitchFamily="34" charset="-122"/>
                  </a:rPr>
                  <a:t>模型融合</a:t>
                </a:r>
                <a:endParaRPr lang="zh-CN" altLang="en-US" sz="1400">
                  <a:solidFill>
                    <a:srgbClr val="FFFF00"/>
                  </a:solidFill>
                </a:endParaRPr>
              </a:p>
            </p:txBody>
          </p:sp>
          <p:cxnSp>
            <p:nvCxnSpPr>
              <p:cNvPr id="56" name="直接连接符 55"/>
              <p:cNvCxnSpPr/>
              <p:nvPr/>
            </p:nvCxnSpPr>
            <p:spPr>
              <a:xfrm>
                <a:off x="8553449" y="5410170"/>
                <a:ext cx="348113" cy="3662"/>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4" name="组合 23"/>
            <p:cNvGrpSpPr/>
            <p:nvPr/>
          </p:nvGrpSpPr>
          <p:grpSpPr>
            <a:xfrm>
              <a:off x="7111763" y="1963793"/>
              <a:ext cx="5108812" cy="2307422"/>
              <a:chOff x="5929311" y="2570208"/>
              <a:chExt cx="5108812" cy="2307422"/>
            </a:xfrm>
          </p:grpSpPr>
          <p:grpSp>
            <p:nvGrpSpPr>
              <p:cNvPr id="29" name="组合 28"/>
              <p:cNvGrpSpPr/>
              <p:nvPr/>
            </p:nvGrpSpPr>
            <p:grpSpPr>
              <a:xfrm>
                <a:off x="5929311" y="2812377"/>
                <a:ext cx="2955027" cy="1823084"/>
                <a:chOff x="6600030" y="2587794"/>
                <a:chExt cx="2955027" cy="1823084"/>
              </a:xfrm>
            </p:grpSpPr>
            <p:sp>
              <p:nvSpPr>
                <p:cNvPr id="46" name="文本框 45"/>
                <p:cNvSpPr txBox="1"/>
                <p:nvPr/>
              </p:nvSpPr>
              <p:spPr>
                <a:xfrm>
                  <a:off x="6600030" y="3330059"/>
                  <a:ext cx="1171575" cy="338554"/>
                </a:xfrm>
                <a:prstGeom prst="rect">
                  <a:avLst/>
                </a:prstGeom>
                <a:solidFill>
                  <a:schemeClr val="bg1">
                    <a:lumMod val="65000"/>
                    <a:lumOff val="35000"/>
                  </a:schemeClr>
                </a:solid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zh-CN" altLang="en-US" sz="1600">
                      <a:solidFill>
                        <a:schemeClr val="tx1"/>
                      </a:solidFill>
                      <a:latin typeface="微软雅黑" panose="020B0503020204020204" pitchFamily="34" charset="-122"/>
                      <a:ea typeface="微软雅黑" panose="020B0503020204020204" pitchFamily="34" charset="-122"/>
                    </a:rPr>
                    <a:t>特征实验</a:t>
                  </a:r>
                </a:p>
              </p:txBody>
            </p:sp>
            <p:sp>
              <p:nvSpPr>
                <p:cNvPr id="47" name="文本框 46"/>
                <p:cNvSpPr txBox="1"/>
                <p:nvPr/>
              </p:nvSpPr>
              <p:spPr>
                <a:xfrm>
                  <a:off x="8192982" y="2587794"/>
                  <a:ext cx="1362075" cy="338554"/>
                </a:xfrm>
                <a:prstGeom prst="rect">
                  <a:avLst/>
                </a:prstGeom>
                <a:noFill/>
              </p:spPr>
              <p:txBody>
                <a:bodyPr wrap="square" rtlCol="0">
                  <a:spAutoFit/>
                </a:bodyPr>
                <a:lstStyle/>
                <a:p>
                  <a:r>
                    <a:rPr lang="zh-CN" altLang="en-US" sz="1600">
                      <a:solidFill>
                        <a:srgbClr val="00B050"/>
                      </a:solidFill>
                      <a:latin typeface="微软雅黑" panose="020B0503020204020204" pitchFamily="34" charset="-122"/>
                      <a:ea typeface="微软雅黑" panose="020B0503020204020204" pitchFamily="34" charset="-122"/>
                    </a:rPr>
                    <a:t>特征组合</a:t>
                  </a:r>
                </a:p>
              </p:txBody>
            </p:sp>
            <p:sp>
              <p:nvSpPr>
                <p:cNvPr id="48" name="文本框 47"/>
                <p:cNvSpPr txBox="1"/>
                <p:nvPr/>
              </p:nvSpPr>
              <p:spPr>
                <a:xfrm>
                  <a:off x="8192980" y="3323709"/>
                  <a:ext cx="1362075" cy="338554"/>
                </a:xfrm>
                <a:prstGeom prst="rect">
                  <a:avLst/>
                </a:prstGeom>
                <a:noFill/>
              </p:spPr>
              <p:txBody>
                <a:bodyPr wrap="square" rtlCol="0">
                  <a:spAutoFit/>
                </a:bodyPr>
                <a:lstStyle>
                  <a:defPPr>
                    <a:defRPr lang="zh-CN"/>
                  </a:defPPr>
                  <a:lvl1pPr>
                    <a:defRPr sz="1600">
                      <a:latin typeface="微软雅黑" panose="020B0503020204020204" pitchFamily="34" charset="-122"/>
                      <a:ea typeface="微软雅黑" panose="020B0503020204020204" pitchFamily="34" charset="-122"/>
                    </a:defRPr>
                  </a:lvl1pPr>
                </a:lstStyle>
                <a:p>
                  <a:r>
                    <a:rPr lang="zh-CN" altLang="en-US">
                      <a:solidFill>
                        <a:srgbClr val="00B050"/>
                      </a:solidFill>
                    </a:rPr>
                    <a:t>特征选择</a:t>
                  </a:r>
                </a:p>
              </p:txBody>
            </p:sp>
            <p:sp>
              <p:nvSpPr>
                <p:cNvPr id="49" name="文本框 48"/>
                <p:cNvSpPr txBox="1"/>
                <p:nvPr/>
              </p:nvSpPr>
              <p:spPr>
                <a:xfrm>
                  <a:off x="8192981" y="4072324"/>
                  <a:ext cx="1362075" cy="338554"/>
                </a:xfrm>
                <a:prstGeom prst="rect">
                  <a:avLst/>
                </a:prstGeom>
                <a:noFill/>
              </p:spPr>
              <p:txBody>
                <a:bodyPr wrap="square" rtlCol="0">
                  <a:spAutoFit/>
                </a:bodyPr>
                <a:lstStyle>
                  <a:defPPr>
                    <a:defRPr lang="zh-CN"/>
                  </a:defPPr>
                  <a:lvl1pPr>
                    <a:defRPr sz="1600">
                      <a:latin typeface="微软雅黑" panose="020B0503020204020204" pitchFamily="34" charset="-122"/>
                      <a:ea typeface="微软雅黑" panose="020B0503020204020204" pitchFamily="34" charset="-122"/>
                    </a:defRPr>
                  </a:lvl1pPr>
                </a:lstStyle>
                <a:p>
                  <a:r>
                    <a:rPr lang="zh-CN" altLang="en-US">
                      <a:solidFill>
                        <a:srgbClr val="00B050"/>
                      </a:solidFill>
                    </a:rPr>
                    <a:t>特征离散</a:t>
                  </a:r>
                </a:p>
              </p:txBody>
            </p:sp>
            <p:cxnSp>
              <p:nvCxnSpPr>
                <p:cNvPr id="50" name="直接连接符 49"/>
                <p:cNvCxnSpPr>
                  <a:stCxn id="46" idx="3"/>
                  <a:endCxn id="48" idx="1"/>
                </p:cNvCxnSpPr>
                <p:nvPr/>
              </p:nvCxnSpPr>
              <p:spPr>
                <a:xfrm flipV="1">
                  <a:off x="7771605" y="3492986"/>
                  <a:ext cx="421375" cy="635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直接连接符 50"/>
                <p:cNvCxnSpPr/>
                <p:nvPr/>
              </p:nvCxnSpPr>
              <p:spPr>
                <a:xfrm>
                  <a:off x="7982292" y="2757071"/>
                  <a:ext cx="0" cy="1484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直接连接符 51"/>
                <p:cNvCxnSpPr/>
                <p:nvPr/>
              </p:nvCxnSpPr>
              <p:spPr>
                <a:xfrm>
                  <a:off x="7982292" y="4241601"/>
                  <a:ext cx="2106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接连接符 52"/>
                <p:cNvCxnSpPr/>
                <p:nvPr/>
              </p:nvCxnSpPr>
              <p:spPr>
                <a:xfrm>
                  <a:off x="7982292" y="2750522"/>
                  <a:ext cx="210688"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0" name="组合 29"/>
              <p:cNvGrpSpPr/>
              <p:nvPr/>
            </p:nvGrpSpPr>
            <p:grpSpPr>
              <a:xfrm>
                <a:off x="9095023" y="2570208"/>
                <a:ext cx="1943100" cy="2307422"/>
                <a:chOff x="9210675" y="2335568"/>
                <a:chExt cx="1943100" cy="2307422"/>
              </a:xfrm>
            </p:grpSpPr>
            <p:sp>
              <p:nvSpPr>
                <p:cNvPr id="39" name="文本框 38"/>
                <p:cNvSpPr txBox="1"/>
                <p:nvPr/>
              </p:nvSpPr>
              <p:spPr>
                <a:xfrm>
                  <a:off x="9210675" y="2335568"/>
                  <a:ext cx="1447800" cy="276999"/>
                </a:xfrm>
                <a:prstGeom prst="rect">
                  <a:avLst/>
                </a:prstGeom>
                <a:noFill/>
              </p:spPr>
              <p:txBody>
                <a:bodyPr wrap="square" rtlCol="0">
                  <a:spAutoFit/>
                </a:bodyPr>
                <a:lstStyle/>
                <a:p>
                  <a:r>
                    <a:rPr lang="zh-CN" altLang="en-US" sz="1200">
                      <a:solidFill>
                        <a:srgbClr val="00B0F0"/>
                      </a:solidFill>
                      <a:latin typeface="微软雅黑" panose="020B0503020204020204" pitchFamily="34" charset="-122"/>
                      <a:ea typeface="微软雅黑" panose="020B0503020204020204" pitchFamily="34" charset="-122"/>
                    </a:rPr>
                    <a:t>时间</a:t>
                  </a:r>
                  <a:r>
                    <a:rPr lang="en-US" altLang="zh-CN" sz="1200">
                      <a:solidFill>
                        <a:srgbClr val="00B0F0"/>
                      </a:solidFill>
                      <a:latin typeface="微软雅黑" panose="020B0503020204020204" pitchFamily="34" charset="-122"/>
                      <a:ea typeface="微软雅黑" panose="020B0503020204020204" pitchFamily="34" charset="-122"/>
                    </a:rPr>
                    <a:t>/</a:t>
                  </a:r>
                  <a:r>
                    <a:rPr lang="zh-CN" altLang="en-US" sz="1200">
                      <a:solidFill>
                        <a:srgbClr val="00B0F0"/>
                      </a:solidFill>
                      <a:latin typeface="微软雅黑" panose="020B0503020204020204" pitchFamily="34" charset="-122"/>
                      <a:ea typeface="微软雅黑" panose="020B0503020204020204" pitchFamily="34" charset="-122"/>
                    </a:rPr>
                    <a:t>地域特征</a:t>
                  </a:r>
                </a:p>
              </p:txBody>
            </p:sp>
            <p:sp>
              <p:nvSpPr>
                <p:cNvPr id="40" name="文本框 39"/>
                <p:cNvSpPr txBox="1"/>
                <p:nvPr/>
              </p:nvSpPr>
              <p:spPr>
                <a:xfrm>
                  <a:off x="9210675" y="2673972"/>
                  <a:ext cx="1447800" cy="276999"/>
                </a:xfrm>
                <a:prstGeom prst="rect">
                  <a:avLst/>
                </a:prstGeom>
                <a:noFill/>
              </p:spPr>
              <p:txBody>
                <a:bodyPr wrap="square" rtlCol="0">
                  <a:spAutoFit/>
                </a:bodyPr>
                <a:lstStyle/>
                <a:p>
                  <a:r>
                    <a:rPr lang="zh-CN" altLang="en-US" sz="1200" dirty="0">
                      <a:solidFill>
                        <a:srgbClr val="00B0F0"/>
                      </a:solidFill>
                      <a:latin typeface="微软雅黑" panose="020B0503020204020204" pitchFamily="34" charset="-122"/>
                      <a:ea typeface="微软雅黑" panose="020B0503020204020204" pitchFamily="34" charset="-122"/>
                    </a:rPr>
                    <a:t>流量侧特征</a:t>
                  </a:r>
                </a:p>
              </p:txBody>
            </p:sp>
            <p:sp>
              <p:nvSpPr>
                <p:cNvPr id="41" name="文本框 40"/>
                <p:cNvSpPr txBox="1"/>
                <p:nvPr/>
              </p:nvSpPr>
              <p:spPr>
                <a:xfrm>
                  <a:off x="9210675" y="3012376"/>
                  <a:ext cx="1447800" cy="276999"/>
                </a:xfrm>
                <a:prstGeom prst="rect">
                  <a:avLst/>
                </a:prstGeom>
                <a:noFill/>
              </p:spPr>
              <p:txBody>
                <a:bodyPr wrap="square" rtlCol="0">
                  <a:spAutoFit/>
                </a:bodyPr>
                <a:lstStyle/>
                <a:p>
                  <a:r>
                    <a:rPr lang="zh-CN" altLang="en-US" sz="1200">
                      <a:solidFill>
                        <a:srgbClr val="00B0F0"/>
                      </a:solidFill>
                      <a:latin typeface="微软雅黑" panose="020B0503020204020204" pitchFamily="34" charset="-122"/>
                      <a:ea typeface="微软雅黑" panose="020B0503020204020204" pitchFamily="34" charset="-122"/>
                    </a:rPr>
                    <a:t>广告侧特征</a:t>
                  </a:r>
                </a:p>
              </p:txBody>
            </p:sp>
            <p:sp>
              <p:nvSpPr>
                <p:cNvPr id="42" name="文本框 41"/>
                <p:cNvSpPr txBox="1"/>
                <p:nvPr/>
              </p:nvSpPr>
              <p:spPr>
                <a:xfrm>
                  <a:off x="9210675" y="3350780"/>
                  <a:ext cx="1447800" cy="276999"/>
                </a:xfrm>
                <a:prstGeom prst="rect">
                  <a:avLst/>
                </a:prstGeom>
                <a:noFill/>
              </p:spPr>
              <p:txBody>
                <a:bodyPr wrap="square" rtlCol="0">
                  <a:spAutoFit/>
                </a:bodyPr>
                <a:lstStyle/>
                <a:p>
                  <a:r>
                    <a:rPr lang="zh-CN" altLang="en-US" sz="1200">
                      <a:solidFill>
                        <a:srgbClr val="00B0F0"/>
                      </a:solidFill>
                      <a:latin typeface="微软雅黑" panose="020B0503020204020204" pitchFamily="34" charset="-122"/>
                      <a:ea typeface="微软雅黑" panose="020B0503020204020204" pitchFamily="34" charset="-122"/>
                    </a:rPr>
                    <a:t>设备侧特征</a:t>
                  </a:r>
                </a:p>
              </p:txBody>
            </p:sp>
            <p:sp>
              <p:nvSpPr>
                <p:cNvPr id="43" name="文本框 42"/>
                <p:cNvSpPr txBox="1"/>
                <p:nvPr/>
              </p:nvSpPr>
              <p:spPr>
                <a:xfrm>
                  <a:off x="9210675" y="3689184"/>
                  <a:ext cx="1447800" cy="276999"/>
                </a:xfrm>
                <a:prstGeom prst="rect">
                  <a:avLst/>
                </a:prstGeom>
                <a:noFill/>
              </p:spPr>
              <p:txBody>
                <a:bodyPr wrap="square" rtlCol="0">
                  <a:spAutoFit/>
                </a:bodyPr>
                <a:lstStyle/>
                <a:p>
                  <a:r>
                    <a:rPr lang="zh-CN" altLang="en-US" sz="1200">
                      <a:solidFill>
                        <a:srgbClr val="00B0F0"/>
                      </a:solidFill>
                      <a:latin typeface="微软雅黑" panose="020B0503020204020204" pitchFamily="34" charset="-122"/>
                      <a:ea typeface="微软雅黑" panose="020B0503020204020204" pitchFamily="34" charset="-122"/>
                    </a:rPr>
                    <a:t>用户行为特征</a:t>
                  </a:r>
                </a:p>
              </p:txBody>
            </p:sp>
            <p:sp>
              <p:nvSpPr>
                <p:cNvPr id="44" name="文本框 43"/>
                <p:cNvSpPr txBox="1"/>
                <p:nvPr/>
              </p:nvSpPr>
              <p:spPr>
                <a:xfrm>
                  <a:off x="9210675" y="4027588"/>
                  <a:ext cx="1943100" cy="276999"/>
                </a:xfrm>
                <a:prstGeom prst="rect">
                  <a:avLst/>
                </a:prstGeom>
                <a:noFill/>
              </p:spPr>
              <p:txBody>
                <a:bodyPr wrap="square" rtlCol="0">
                  <a:spAutoFit/>
                </a:bodyPr>
                <a:lstStyle/>
                <a:p>
                  <a:r>
                    <a:rPr lang="zh-CN" altLang="en-US" sz="1200">
                      <a:solidFill>
                        <a:srgbClr val="00B0F0"/>
                      </a:solidFill>
                      <a:latin typeface="微软雅黑" panose="020B0503020204020204" pitchFamily="34" charset="-122"/>
                      <a:ea typeface="微软雅黑" panose="020B0503020204020204" pitchFamily="34" charset="-122"/>
                    </a:rPr>
                    <a:t>统计类特征（转化率）</a:t>
                  </a:r>
                </a:p>
              </p:txBody>
            </p:sp>
            <p:sp>
              <p:nvSpPr>
                <p:cNvPr id="45" name="文本框 44"/>
                <p:cNvSpPr txBox="1"/>
                <p:nvPr/>
              </p:nvSpPr>
              <p:spPr>
                <a:xfrm>
                  <a:off x="9210675" y="4365991"/>
                  <a:ext cx="1447800" cy="276999"/>
                </a:xfrm>
                <a:prstGeom prst="rect">
                  <a:avLst/>
                </a:prstGeom>
                <a:noFill/>
              </p:spPr>
              <p:txBody>
                <a:bodyPr wrap="square" rtlCol="0">
                  <a:spAutoFit/>
                </a:bodyPr>
                <a:lstStyle/>
                <a:p>
                  <a:r>
                    <a:rPr lang="en-US" altLang="zh-CN" sz="1200">
                      <a:solidFill>
                        <a:srgbClr val="00B0F0"/>
                      </a:solidFill>
                      <a:latin typeface="微软雅黑" panose="020B0503020204020204" pitchFamily="34" charset="-122"/>
                      <a:ea typeface="微软雅黑" panose="020B0503020204020204" pitchFamily="34" charset="-122"/>
                    </a:rPr>
                    <a:t>extra</a:t>
                  </a:r>
                  <a:r>
                    <a:rPr lang="zh-CN" altLang="en-US" sz="1200">
                      <a:solidFill>
                        <a:srgbClr val="00B0F0"/>
                      </a:solidFill>
                      <a:latin typeface="微软雅黑" panose="020B0503020204020204" pitchFamily="34" charset="-122"/>
                      <a:ea typeface="微软雅黑" panose="020B0503020204020204" pitchFamily="34" charset="-122"/>
                    </a:rPr>
                    <a:t>特征</a:t>
                  </a:r>
                </a:p>
              </p:txBody>
            </p:sp>
          </p:grpSp>
          <p:cxnSp>
            <p:nvCxnSpPr>
              <p:cNvPr id="31" name="直接连接符 30"/>
              <p:cNvCxnSpPr>
                <a:endCxn id="39" idx="1"/>
              </p:cNvCxnSpPr>
              <p:nvPr/>
            </p:nvCxnSpPr>
            <p:spPr>
              <a:xfrm>
                <a:off x="8814711" y="2708707"/>
                <a:ext cx="280312"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p:cNvCxnSpPr/>
              <p:nvPr/>
            </p:nvCxnSpPr>
            <p:spPr>
              <a:xfrm>
                <a:off x="8814711" y="2708707"/>
                <a:ext cx="0" cy="20680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p:cNvCxnSpPr>
                <a:endCxn id="42" idx="1"/>
              </p:cNvCxnSpPr>
              <p:nvPr/>
            </p:nvCxnSpPr>
            <p:spPr>
              <a:xfrm>
                <a:off x="8534400" y="3718526"/>
                <a:ext cx="560623" cy="53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直接连接符 33"/>
              <p:cNvCxnSpPr/>
              <p:nvPr/>
            </p:nvCxnSpPr>
            <p:spPr>
              <a:xfrm>
                <a:off x="8814711" y="3050718"/>
                <a:ext cx="280312"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p:cNvCxnSpPr/>
              <p:nvPr/>
            </p:nvCxnSpPr>
            <p:spPr>
              <a:xfrm>
                <a:off x="8814711" y="3391208"/>
                <a:ext cx="280312"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接连接符 35"/>
              <p:cNvCxnSpPr/>
              <p:nvPr/>
            </p:nvCxnSpPr>
            <p:spPr>
              <a:xfrm>
                <a:off x="8820840" y="4058052"/>
                <a:ext cx="280312"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p:cNvCxnSpPr/>
              <p:nvPr/>
            </p:nvCxnSpPr>
            <p:spPr>
              <a:xfrm>
                <a:off x="8820840" y="4432140"/>
                <a:ext cx="280312"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接连接符 37"/>
              <p:cNvCxnSpPr/>
              <p:nvPr/>
            </p:nvCxnSpPr>
            <p:spPr>
              <a:xfrm>
                <a:off x="8808583" y="4776291"/>
                <a:ext cx="280312" cy="1"/>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25" name="直接连接符 24"/>
            <p:cNvCxnSpPr>
              <a:stCxn id="65" idx="3"/>
            </p:cNvCxnSpPr>
            <p:nvPr/>
          </p:nvCxnSpPr>
          <p:spPr>
            <a:xfrm>
              <a:off x="4822807" y="3117504"/>
              <a:ext cx="443026" cy="861769"/>
            </a:xfrm>
            <a:prstGeom prst="line">
              <a:avLst/>
            </a:prstGeom>
          </p:spPr>
          <p:style>
            <a:lnRef idx="2">
              <a:schemeClr val="accent4"/>
            </a:lnRef>
            <a:fillRef idx="0">
              <a:schemeClr val="accent4"/>
            </a:fillRef>
            <a:effectRef idx="1">
              <a:schemeClr val="accent4"/>
            </a:effectRef>
            <a:fontRef idx="minor">
              <a:schemeClr val="tx1"/>
            </a:fontRef>
          </p:style>
        </p:cxnSp>
        <p:cxnSp>
          <p:nvCxnSpPr>
            <p:cNvPr id="26" name="直接连接符 25"/>
            <p:cNvCxnSpPr>
              <a:endCxn id="57" idx="3"/>
            </p:cNvCxnSpPr>
            <p:nvPr/>
          </p:nvCxnSpPr>
          <p:spPr>
            <a:xfrm flipH="1">
              <a:off x="4822807" y="4507702"/>
              <a:ext cx="454140" cy="865052"/>
            </a:xfrm>
            <a:prstGeom prst="line">
              <a:avLst/>
            </a:prstGeom>
          </p:spPr>
          <p:style>
            <a:lnRef idx="2">
              <a:schemeClr val="accent4"/>
            </a:lnRef>
            <a:fillRef idx="0">
              <a:schemeClr val="accent4"/>
            </a:fillRef>
            <a:effectRef idx="1">
              <a:schemeClr val="accent4"/>
            </a:effectRef>
            <a:fontRef idx="minor">
              <a:schemeClr val="tx1"/>
            </a:fontRef>
          </p:style>
        </p:cxnSp>
        <p:cxnSp>
          <p:nvCxnSpPr>
            <p:cNvPr id="27" name="直接连接符 26"/>
            <p:cNvCxnSpPr>
              <a:stCxn id="46" idx="1"/>
            </p:cNvCxnSpPr>
            <p:nvPr/>
          </p:nvCxnSpPr>
          <p:spPr>
            <a:xfrm flipH="1">
              <a:off x="6607166" y="3117504"/>
              <a:ext cx="504597" cy="876712"/>
            </a:xfrm>
            <a:prstGeom prst="line">
              <a:avLst/>
            </a:prstGeom>
          </p:spPr>
          <p:style>
            <a:lnRef idx="2">
              <a:schemeClr val="accent4"/>
            </a:lnRef>
            <a:fillRef idx="0">
              <a:schemeClr val="accent4"/>
            </a:fillRef>
            <a:effectRef idx="1">
              <a:schemeClr val="accent4"/>
            </a:effectRef>
            <a:fontRef idx="minor">
              <a:schemeClr val="tx1"/>
            </a:fontRef>
          </p:style>
        </p:cxnSp>
        <p:cxnSp>
          <p:nvCxnSpPr>
            <p:cNvPr id="28" name="直接连接符 27"/>
            <p:cNvCxnSpPr>
              <a:endCxn id="54" idx="1"/>
            </p:cNvCxnSpPr>
            <p:nvPr/>
          </p:nvCxnSpPr>
          <p:spPr>
            <a:xfrm>
              <a:off x="6607166" y="4493028"/>
              <a:ext cx="504597" cy="849663"/>
            </a:xfrm>
            <a:prstGeom prst="line">
              <a:avLst/>
            </a:prstGeom>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3920003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42899" y="765175"/>
            <a:ext cx="93853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342899" y="201941"/>
            <a:ext cx="4410075" cy="400110"/>
          </a:xfrm>
          <a:prstGeom prst="rect">
            <a:avLst/>
          </a:prstGeom>
        </p:spPr>
        <p:txBody>
          <a:bodyPr wrap="square">
            <a:spAutoFit/>
          </a:bodyPr>
          <a:lstStyle/>
          <a:p>
            <a:r>
              <a:rPr lang="en-US" altLang="zh-CN" sz="2000">
                <a:latin typeface="微软雅黑" panose="020B0503020204020204" pitchFamily="34" charset="-122"/>
                <a:ea typeface="微软雅黑" panose="020B0503020204020204" pitchFamily="34" charset="-122"/>
              </a:rPr>
              <a:t>xgboost+FTRL </a:t>
            </a:r>
            <a:r>
              <a:rPr lang="zh-CN" altLang="en-US" sz="2000">
                <a:latin typeface="微软雅黑" panose="020B0503020204020204" pitchFamily="34" charset="-122"/>
                <a:ea typeface="微软雅黑" panose="020B0503020204020204" pitchFamily="34" charset="-122"/>
              </a:rPr>
              <a:t>模型融合</a:t>
            </a:r>
          </a:p>
        </p:txBody>
      </p:sp>
      <p:grpSp>
        <p:nvGrpSpPr>
          <p:cNvPr id="4" name="组合 3">
            <a:extLst>
              <a:ext uri="{FF2B5EF4-FFF2-40B4-BE49-F238E27FC236}">
                <a16:creationId xmlns:a16="http://schemas.microsoft.com/office/drawing/2014/main" xmlns="" id="{07DB4388-BF59-4CC9-8E50-FED5E1B1874B}"/>
              </a:ext>
            </a:extLst>
          </p:cNvPr>
          <p:cNvGrpSpPr/>
          <p:nvPr/>
        </p:nvGrpSpPr>
        <p:grpSpPr>
          <a:xfrm>
            <a:off x="342899" y="995660"/>
            <a:ext cx="10115551" cy="1723549"/>
            <a:chOff x="342899" y="995660"/>
            <a:chExt cx="10115551" cy="1723549"/>
          </a:xfrm>
        </p:grpSpPr>
        <p:sp>
          <p:nvSpPr>
            <p:cNvPr id="6" name="矩形 5"/>
            <p:cNvSpPr/>
            <p:nvPr/>
          </p:nvSpPr>
          <p:spPr>
            <a:xfrm>
              <a:off x="342899" y="995660"/>
              <a:ext cx="1181101" cy="338554"/>
            </a:xfrm>
            <a:prstGeom prst="rect">
              <a:avLst/>
            </a:prstGeom>
          </p:spPr>
          <p:txBody>
            <a:bodyPr wrap="square">
              <a:spAutoFit/>
            </a:bodyPr>
            <a:lstStyle/>
            <a:p>
              <a:r>
                <a:rPr lang="zh-CN" altLang="en-US" sz="1600" b="1">
                  <a:solidFill>
                    <a:srgbClr val="00B050"/>
                  </a:solidFill>
                  <a:latin typeface="微软雅黑" panose="020B0503020204020204" pitchFamily="34" charset="-122"/>
                  <a:ea typeface="微软雅黑" panose="020B0503020204020204" pitchFamily="34" charset="-122"/>
                </a:rPr>
                <a:t>基本思想：</a:t>
              </a:r>
              <a:r>
                <a:rPr lang="en-US" altLang="zh-CN" sz="1600">
                  <a:latin typeface="微软雅黑" panose="020B0503020204020204" pitchFamily="34" charset="-122"/>
                  <a:ea typeface="微软雅黑" panose="020B0503020204020204" pitchFamily="34" charset="-122"/>
                </a:rPr>
                <a:t>       </a:t>
              </a:r>
              <a:endParaRPr lang="zh-CN" altLang="en-US" sz="1600">
                <a:latin typeface="微软雅黑" panose="020B0503020204020204" pitchFamily="34" charset="-122"/>
                <a:ea typeface="微软雅黑" panose="020B0503020204020204" pitchFamily="34" charset="-122"/>
              </a:endParaRPr>
            </a:p>
          </p:txBody>
        </p:sp>
        <p:sp>
          <p:nvSpPr>
            <p:cNvPr id="7" name="矩形 6"/>
            <p:cNvSpPr/>
            <p:nvPr/>
          </p:nvSpPr>
          <p:spPr>
            <a:xfrm>
              <a:off x="733424" y="1334214"/>
              <a:ext cx="9725026" cy="1384995"/>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a:latin typeface="微软雅黑" panose="020B0503020204020204" pitchFamily="34" charset="-122"/>
                  <a:ea typeface="微软雅黑" panose="020B0503020204020204" pitchFamily="34" charset="-122"/>
                </a:rPr>
                <a:t>FTRL模型中的</a:t>
              </a:r>
              <a:r>
                <a:rPr lang="zh-CN" altLang="en-US" sz="1400" b="1">
                  <a:solidFill>
                    <a:srgbClr val="FF0000"/>
                  </a:solidFill>
                  <a:latin typeface="微软雅黑" panose="020B0503020204020204" pitchFamily="34" charset="-122"/>
                  <a:ea typeface="微软雅黑" panose="020B0503020204020204" pitchFamily="34" charset="-122"/>
                </a:rPr>
                <a:t>特征组合</a:t>
              </a:r>
              <a:r>
                <a:rPr lang="zh-CN" altLang="en-US" sz="1400">
                  <a:latin typeface="微软雅黑" panose="020B0503020204020204" pitchFamily="34" charset="-122"/>
                  <a:ea typeface="微软雅黑" panose="020B0503020204020204" pitchFamily="34" charset="-122"/>
                </a:rPr>
                <a:t>很关键， 但又无法直接通过特征笛卡尔积解决，只能依靠人工经验，试验周期过长。</a:t>
              </a:r>
              <a:endParaRPr lang="en-US" altLang="zh-CN" sz="140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a:latin typeface="微软雅黑" panose="020B0503020204020204" pitchFamily="34" charset="-122"/>
                  <a:ea typeface="微软雅黑" panose="020B0503020204020204" pitchFamily="34" charset="-122"/>
                </a:rPr>
                <a:t>连续特征需要</a:t>
              </a:r>
              <a:r>
                <a:rPr lang="zh-CN" altLang="en-US" sz="1400" b="1">
                  <a:solidFill>
                    <a:srgbClr val="FF0000"/>
                  </a:solidFill>
                  <a:latin typeface="微软雅黑" panose="020B0503020204020204" pitchFamily="34" charset="-122"/>
                  <a:ea typeface="微软雅黑" panose="020B0503020204020204" pitchFamily="34" charset="-122"/>
                </a:rPr>
                <a:t>离散化处理</a:t>
              </a:r>
              <a:r>
                <a:rPr lang="zh-CN" altLang="en-US" sz="1400">
                  <a:latin typeface="微软雅黑" panose="020B0503020204020204" pitchFamily="34" charset="-122"/>
                  <a:ea typeface="微软雅黑" panose="020B0503020204020204" pitchFamily="34" charset="-122"/>
                </a:rPr>
                <a:t>，人工的方式很难发掘数据的真实规律。</a:t>
              </a:r>
            </a:p>
            <a:p>
              <a:pPr marL="285750" indent="-285750">
                <a:lnSpc>
                  <a:spcPct val="150000"/>
                </a:lnSpc>
                <a:buFont typeface="Wingdings" panose="05000000000000000000" pitchFamily="2" charset="2"/>
                <a:buChar char="l"/>
              </a:pPr>
              <a:r>
                <a:rPr lang="zh-CN" altLang="en-US" sz="1400">
                  <a:latin typeface="微软雅黑" panose="020B0503020204020204" pitchFamily="34" charset="-122"/>
                  <a:ea typeface="微软雅黑" panose="020B0503020204020204" pitchFamily="34" charset="-122"/>
                </a:rPr>
                <a:t>xgboost具有天然优势可以发掘多种有区分性的特征以及特征组合，</a:t>
              </a:r>
              <a:r>
                <a:rPr lang="zh-CN" altLang="en-US" sz="1400" b="1">
                  <a:solidFill>
                    <a:srgbClr val="FF0000"/>
                  </a:solidFill>
                  <a:latin typeface="微软雅黑" panose="020B0503020204020204" pitchFamily="34" charset="-122"/>
                  <a:ea typeface="微软雅黑" panose="020B0503020204020204" pitchFamily="34" charset="-122"/>
                </a:rPr>
                <a:t>决策树的路径</a:t>
              </a:r>
              <a:r>
                <a:rPr lang="zh-CN" altLang="en-US" sz="1400">
                  <a:latin typeface="微软雅黑" panose="020B0503020204020204" pitchFamily="34" charset="-122"/>
                  <a:ea typeface="微软雅黑" panose="020B0503020204020204" pitchFamily="34" charset="-122"/>
                </a:rPr>
                <a:t>可以直接作为FTRL输入特征使用，同时对连续型特征能进行最佳切分。</a:t>
              </a:r>
            </a:p>
          </p:txBody>
        </p:sp>
      </p:grpSp>
      <p:grpSp>
        <p:nvGrpSpPr>
          <p:cNvPr id="5" name="组合 4">
            <a:extLst>
              <a:ext uri="{FF2B5EF4-FFF2-40B4-BE49-F238E27FC236}">
                <a16:creationId xmlns:a16="http://schemas.microsoft.com/office/drawing/2014/main" xmlns="" id="{7DFF4A7D-706D-4150-9D9D-8516044BF3A6}"/>
              </a:ext>
            </a:extLst>
          </p:cNvPr>
          <p:cNvGrpSpPr/>
          <p:nvPr/>
        </p:nvGrpSpPr>
        <p:grpSpPr>
          <a:xfrm>
            <a:off x="342899" y="2996525"/>
            <a:ext cx="5229226" cy="1459377"/>
            <a:chOff x="342899" y="2996525"/>
            <a:chExt cx="5229226" cy="1459377"/>
          </a:xfrm>
        </p:grpSpPr>
        <p:sp>
          <p:nvSpPr>
            <p:cNvPr id="8" name="矩形 7"/>
            <p:cNvSpPr/>
            <p:nvPr/>
          </p:nvSpPr>
          <p:spPr>
            <a:xfrm>
              <a:off x="733424" y="3394073"/>
              <a:ext cx="4838701" cy="1061829"/>
            </a:xfrm>
            <a:prstGeom prst="rect">
              <a:avLst/>
            </a:prstGeom>
          </p:spPr>
          <p:txBody>
            <a:bodyPr wrap="square">
              <a:spAutoFit/>
            </a:bodyPr>
            <a:lstStyle/>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用已有特征训练</a:t>
              </a:r>
              <a:r>
                <a:rPr lang="en-US" altLang="zh-CN" sz="1400">
                  <a:latin typeface="微软雅黑" panose="020B0503020204020204" pitchFamily="34" charset="-122"/>
                  <a:ea typeface="微软雅黑" panose="020B0503020204020204" pitchFamily="34" charset="-122"/>
                </a:rPr>
                <a:t>xgboost</a:t>
              </a:r>
              <a:r>
                <a:rPr lang="zh-CN" altLang="en-US" sz="1400">
                  <a:latin typeface="微软雅黑" panose="020B0503020204020204" pitchFamily="34" charset="-122"/>
                  <a:ea typeface="微软雅黑" panose="020B0503020204020204" pitchFamily="34" charset="-122"/>
                </a:rPr>
                <a:t>模型</a:t>
              </a:r>
              <a:endParaRPr lang="en-US" altLang="zh-CN" sz="14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利用</a:t>
              </a:r>
              <a:r>
                <a:rPr lang="en-US" altLang="zh-CN" sz="1400">
                  <a:latin typeface="微软雅黑" panose="020B0503020204020204" pitchFamily="34" charset="-122"/>
                  <a:ea typeface="微软雅黑" panose="020B0503020204020204" pitchFamily="34" charset="-122"/>
                </a:rPr>
                <a:t>xgboost</a:t>
              </a:r>
              <a:r>
                <a:rPr lang="zh-CN" altLang="en-US" sz="1400">
                  <a:latin typeface="微软雅黑" panose="020B0503020204020204" pitchFamily="34" charset="-122"/>
                  <a:ea typeface="微软雅黑" panose="020B0503020204020204" pitchFamily="34" charset="-122"/>
                </a:rPr>
                <a:t>模型学习到的树来</a:t>
              </a:r>
              <a:r>
                <a:rPr lang="zh-CN" altLang="en-US" sz="1400" b="1">
                  <a:solidFill>
                    <a:srgbClr val="FF0000"/>
                  </a:solidFill>
                  <a:latin typeface="微软雅黑" panose="020B0503020204020204" pitchFamily="34" charset="-122"/>
                  <a:ea typeface="微软雅黑" panose="020B0503020204020204" pitchFamily="34" charset="-122"/>
                </a:rPr>
                <a:t>构造新特征</a:t>
              </a:r>
              <a:endParaRPr lang="en-US" altLang="zh-CN" sz="1400" b="1">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将这些新特征加入原有特征集合一起训练</a:t>
              </a:r>
              <a:r>
                <a:rPr lang="en-US" altLang="zh-CN" sz="1400">
                  <a:latin typeface="微软雅黑" panose="020B0503020204020204" pitchFamily="34" charset="-122"/>
                  <a:ea typeface="微软雅黑" panose="020B0503020204020204" pitchFamily="34" charset="-122"/>
                </a:rPr>
                <a:t>FTRL</a:t>
              </a:r>
              <a:r>
                <a:rPr lang="zh-CN" altLang="en-US" sz="1400">
                  <a:latin typeface="微软雅黑" panose="020B0503020204020204" pitchFamily="34" charset="-122"/>
                  <a:ea typeface="微软雅黑" panose="020B0503020204020204" pitchFamily="34" charset="-122"/>
                </a:rPr>
                <a:t>模型</a:t>
              </a:r>
            </a:p>
          </p:txBody>
        </p:sp>
        <p:sp>
          <p:nvSpPr>
            <p:cNvPr id="9" name="矩形 8"/>
            <p:cNvSpPr/>
            <p:nvPr/>
          </p:nvSpPr>
          <p:spPr>
            <a:xfrm>
              <a:off x="342899" y="2996525"/>
              <a:ext cx="1181101" cy="338554"/>
            </a:xfrm>
            <a:prstGeom prst="rect">
              <a:avLst/>
            </a:prstGeom>
          </p:spPr>
          <p:txBody>
            <a:bodyPr wrap="square">
              <a:spAutoFit/>
            </a:bodyPr>
            <a:lstStyle/>
            <a:p>
              <a:r>
                <a:rPr lang="zh-CN" altLang="en-US" sz="1600" b="1">
                  <a:solidFill>
                    <a:srgbClr val="00B050"/>
                  </a:solidFill>
                  <a:latin typeface="微软雅黑" panose="020B0503020204020204" pitchFamily="34" charset="-122"/>
                  <a:ea typeface="微软雅黑" panose="020B0503020204020204" pitchFamily="34" charset="-122"/>
                </a:rPr>
                <a:t>实现方式：</a:t>
              </a:r>
            </a:p>
          </p:txBody>
        </p:sp>
      </p:grpSp>
    </p:spTree>
    <p:extLst>
      <p:ext uri="{BB962C8B-B14F-4D97-AF65-F5344CB8AC3E}">
        <p14:creationId xmlns:p14="http://schemas.microsoft.com/office/powerpoint/2010/main" val="141052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42899" y="765175"/>
            <a:ext cx="93853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342899" y="201941"/>
            <a:ext cx="4410075" cy="400110"/>
          </a:xfrm>
          <a:prstGeom prst="rect">
            <a:avLst/>
          </a:prstGeom>
        </p:spPr>
        <p:txBody>
          <a:bodyPr wrap="square">
            <a:spAutoFit/>
          </a:bodyPr>
          <a:lstStyle/>
          <a:p>
            <a:r>
              <a:rPr lang="en-US" altLang="zh-CN" sz="2000">
                <a:latin typeface="微软雅黑" panose="020B0503020204020204" pitchFamily="34" charset="-122"/>
                <a:ea typeface="微软雅黑" panose="020B0503020204020204" pitchFamily="34" charset="-122"/>
              </a:rPr>
              <a:t>xgboost+FTRL </a:t>
            </a:r>
            <a:r>
              <a:rPr lang="zh-CN" altLang="en-US" sz="2000">
                <a:latin typeface="微软雅黑" panose="020B0503020204020204" pitchFamily="34" charset="-122"/>
                <a:ea typeface="微软雅黑" panose="020B0503020204020204" pitchFamily="34" charset="-122"/>
              </a:rPr>
              <a:t>模型融合</a:t>
            </a:r>
          </a:p>
        </p:txBody>
      </p:sp>
      <p:grpSp>
        <p:nvGrpSpPr>
          <p:cNvPr id="127" name="组合 126"/>
          <p:cNvGrpSpPr/>
          <p:nvPr/>
        </p:nvGrpSpPr>
        <p:grpSpPr>
          <a:xfrm>
            <a:off x="2327108" y="1944998"/>
            <a:ext cx="8403007" cy="3826526"/>
            <a:chOff x="140918" y="1834739"/>
            <a:chExt cx="8403007" cy="3826526"/>
          </a:xfrm>
        </p:grpSpPr>
        <p:sp>
          <p:nvSpPr>
            <p:cNvPr id="4" name="文本框 3"/>
            <p:cNvSpPr txBox="1"/>
            <p:nvPr/>
          </p:nvSpPr>
          <p:spPr>
            <a:xfrm>
              <a:off x="2633152" y="1856150"/>
              <a:ext cx="409575" cy="369332"/>
            </a:xfrm>
            <a:prstGeom prst="rect">
              <a:avLst/>
            </a:prstGeom>
            <a:noFill/>
          </p:spPr>
          <p:txBody>
            <a:bodyPr wrap="square" rtlCol="0">
              <a:spAutoFit/>
            </a:bodyPr>
            <a:lstStyle/>
            <a:p>
              <a:pPr algn="ctr"/>
              <a:r>
                <a:rPr lang="en-US" altLang="zh-CN"/>
                <a:t>X</a:t>
              </a:r>
              <a:endParaRPr lang="zh-CN" altLang="en-US"/>
            </a:p>
          </p:txBody>
        </p:sp>
        <p:sp>
          <p:nvSpPr>
            <p:cNvPr id="10" name="文本框 9"/>
            <p:cNvSpPr txBox="1"/>
            <p:nvPr/>
          </p:nvSpPr>
          <p:spPr>
            <a:xfrm>
              <a:off x="5860766" y="2034764"/>
              <a:ext cx="2143125" cy="338554"/>
            </a:xfrm>
            <a:prstGeom prst="rect">
              <a:avLst/>
            </a:prstGeom>
            <a:noFill/>
          </p:spPr>
          <p:txBody>
            <a:bodyPr wrap="square" rtlCol="0">
              <a:spAutoFit/>
            </a:bodyPr>
            <a:lstStyle/>
            <a:p>
              <a:r>
                <a:rPr lang="en-US" altLang="zh-CN" sz="1600"/>
                <a:t>input features</a:t>
              </a:r>
              <a:endParaRPr lang="zh-CN" altLang="en-US" sz="1600"/>
            </a:p>
          </p:txBody>
        </p:sp>
        <p:grpSp>
          <p:nvGrpSpPr>
            <p:cNvPr id="86" name="组合 85"/>
            <p:cNvGrpSpPr/>
            <p:nvPr/>
          </p:nvGrpSpPr>
          <p:grpSpPr>
            <a:xfrm>
              <a:off x="228603" y="2871231"/>
              <a:ext cx="5250837" cy="1365250"/>
              <a:chOff x="762003" y="2768601"/>
              <a:chExt cx="5250837" cy="1365250"/>
            </a:xfrm>
          </p:grpSpPr>
          <p:grpSp>
            <p:nvGrpSpPr>
              <p:cNvPr id="57" name="组合 56"/>
              <p:cNvGrpSpPr/>
              <p:nvPr/>
            </p:nvGrpSpPr>
            <p:grpSpPr>
              <a:xfrm>
                <a:off x="762003" y="2768601"/>
                <a:ext cx="1666872" cy="1365250"/>
                <a:chOff x="762003" y="2768600"/>
                <a:chExt cx="1981198" cy="1508125"/>
              </a:xfrm>
            </p:grpSpPr>
            <p:sp>
              <p:nvSpPr>
                <p:cNvPr id="5" name="椭圆 4"/>
                <p:cNvSpPr/>
                <p:nvPr/>
              </p:nvSpPr>
              <p:spPr>
                <a:xfrm>
                  <a:off x="1581151" y="2768600"/>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1</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2" name="椭圆 11"/>
                <p:cNvSpPr/>
                <p:nvPr/>
              </p:nvSpPr>
              <p:spPr>
                <a:xfrm>
                  <a:off x="1333504" y="3924300"/>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5</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3" name="椭圆 12"/>
                <p:cNvSpPr/>
                <p:nvPr/>
              </p:nvSpPr>
              <p:spPr>
                <a:xfrm>
                  <a:off x="1057278" y="3305141"/>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2</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4" name="椭圆 13"/>
                <p:cNvSpPr/>
                <p:nvPr/>
              </p:nvSpPr>
              <p:spPr>
                <a:xfrm>
                  <a:off x="762003" y="3924300"/>
                  <a:ext cx="342900" cy="342900"/>
                </a:xfrm>
                <a:prstGeom prst="ellipse">
                  <a:avLst/>
                </a:prstGeom>
                <a:solidFill>
                  <a:srgbClr val="FF0000"/>
                </a:solid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4</a:t>
                  </a:r>
                  <a:endParaRPr lang="zh-CN" altLang="en-US" sz="1600">
                    <a:solidFill>
                      <a:schemeClr val="tx1"/>
                    </a:solidFill>
                    <a:latin typeface="微软雅黑" panose="020B0503020204020204" pitchFamily="34" charset="-122"/>
                    <a:ea typeface="微软雅黑" panose="020B0503020204020204" pitchFamily="34" charset="-122"/>
                  </a:endParaRPr>
                </a:p>
              </p:txBody>
            </p:sp>
            <p:cxnSp>
              <p:nvCxnSpPr>
                <p:cNvPr id="26" name="直接连接符 25"/>
                <p:cNvCxnSpPr>
                  <a:stCxn id="5" idx="3"/>
                  <a:endCxn id="13" idx="7"/>
                </p:cNvCxnSpPr>
                <p:nvPr/>
              </p:nvCxnSpPr>
              <p:spPr>
                <a:xfrm flipH="1">
                  <a:off x="1349961" y="3061283"/>
                  <a:ext cx="281407" cy="29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3"/>
                  <a:endCxn id="14" idx="0"/>
                </p:cNvCxnSpPr>
                <p:nvPr/>
              </p:nvCxnSpPr>
              <p:spPr>
                <a:xfrm flipH="1">
                  <a:off x="933453" y="3597824"/>
                  <a:ext cx="174042" cy="326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3" idx="5"/>
                  <a:endCxn id="12" idx="0"/>
                </p:cNvCxnSpPr>
                <p:nvPr/>
              </p:nvCxnSpPr>
              <p:spPr>
                <a:xfrm>
                  <a:off x="1349961" y="3597824"/>
                  <a:ext cx="154993" cy="326476"/>
                </a:xfrm>
                <a:prstGeom prst="line">
                  <a:avLst/>
                </a:prstGeom>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2400301" y="3933825"/>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7</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42" name="椭圆 41"/>
                <p:cNvSpPr/>
                <p:nvPr/>
              </p:nvSpPr>
              <p:spPr>
                <a:xfrm>
                  <a:off x="2085975" y="3295650"/>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3</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43" name="椭圆 42"/>
                <p:cNvSpPr/>
                <p:nvPr/>
              </p:nvSpPr>
              <p:spPr>
                <a:xfrm>
                  <a:off x="1819275" y="3933825"/>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6</a:t>
                  </a:r>
                  <a:endParaRPr lang="zh-CN" altLang="en-US" sz="1600">
                    <a:solidFill>
                      <a:schemeClr val="tx1"/>
                    </a:solidFill>
                    <a:latin typeface="微软雅黑" panose="020B0503020204020204" pitchFamily="34" charset="-122"/>
                    <a:ea typeface="微软雅黑" panose="020B0503020204020204" pitchFamily="34" charset="-122"/>
                  </a:endParaRPr>
                </a:p>
              </p:txBody>
            </p:sp>
            <p:cxnSp>
              <p:nvCxnSpPr>
                <p:cNvPr id="44" name="直接连接符 43"/>
                <p:cNvCxnSpPr>
                  <a:stCxn id="42" idx="3"/>
                  <a:endCxn id="43" idx="0"/>
                </p:cNvCxnSpPr>
                <p:nvPr/>
              </p:nvCxnSpPr>
              <p:spPr>
                <a:xfrm flipH="1">
                  <a:off x="1990725" y="3588333"/>
                  <a:ext cx="145467" cy="345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42" idx="5"/>
                  <a:endCxn id="41" idx="0"/>
                </p:cNvCxnSpPr>
                <p:nvPr/>
              </p:nvCxnSpPr>
              <p:spPr>
                <a:xfrm>
                  <a:off x="2378658" y="3588333"/>
                  <a:ext cx="193093" cy="345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5" idx="5"/>
                  <a:endCxn id="42" idx="1"/>
                </p:cNvCxnSpPr>
                <p:nvPr/>
              </p:nvCxnSpPr>
              <p:spPr>
                <a:xfrm>
                  <a:off x="1873834" y="3061283"/>
                  <a:ext cx="262358" cy="28458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2543175" y="2768601"/>
                <a:ext cx="1666872" cy="1365250"/>
                <a:chOff x="762003" y="2768600"/>
                <a:chExt cx="1981198" cy="1508125"/>
              </a:xfrm>
            </p:grpSpPr>
            <p:sp>
              <p:nvSpPr>
                <p:cNvPr id="59" name="椭圆 58"/>
                <p:cNvSpPr/>
                <p:nvPr/>
              </p:nvSpPr>
              <p:spPr>
                <a:xfrm>
                  <a:off x="1581151" y="2768600"/>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1</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60" name="椭圆 59"/>
                <p:cNvSpPr/>
                <p:nvPr/>
              </p:nvSpPr>
              <p:spPr>
                <a:xfrm>
                  <a:off x="1333504" y="3924300"/>
                  <a:ext cx="342900" cy="342900"/>
                </a:xfrm>
                <a:prstGeom prst="ellipse">
                  <a:avLst/>
                </a:prstGeom>
                <a:solidFill>
                  <a:srgbClr val="FF0000"/>
                </a:solid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5</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61" name="椭圆 60"/>
                <p:cNvSpPr/>
                <p:nvPr/>
              </p:nvSpPr>
              <p:spPr>
                <a:xfrm>
                  <a:off x="1057278" y="3305141"/>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2</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62" name="椭圆 61"/>
                <p:cNvSpPr/>
                <p:nvPr/>
              </p:nvSpPr>
              <p:spPr>
                <a:xfrm>
                  <a:off x="762003" y="3924300"/>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4</a:t>
                  </a:r>
                  <a:endParaRPr lang="zh-CN" altLang="en-US" sz="1600">
                    <a:solidFill>
                      <a:schemeClr val="tx1"/>
                    </a:solidFill>
                    <a:latin typeface="微软雅黑" panose="020B0503020204020204" pitchFamily="34" charset="-122"/>
                    <a:ea typeface="微软雅黑" panose="020B0503020204020204" pitchFamily="34" charset="-122"/>
                  </a:endParaRPr>
                </a:p>
              </p:txBody>
            </p:sp>
            <p:cxnSp>
              <p:nvCxnSpPr>
                <p:cNvPr id="63" name="直接连接符 62"/>
                <p:cNvCxnSpPr>
                  <a:stCxn id="59" idx="3"/>
                  <a:endCxn id="61" idx="7"/>
                </p:cNvCxnSpPr>
                <p:nvPr/>
              </p:nvCxnSpPr>
              <p:spPr>
                <a:xfrm flipH="1">
                  <a:off x="1349961" y="3061283"/>
                  <a:ext cx="281407" cy="29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61" idx="3"/>
                  <a:endCxn id="62" idx="0"/>
                </p:cNvCxnSpPr>
                <p:nvPr/>
              </p:nvCxnSpPr>
              <p:spPr>
                <a:xfrm flipH="1">
                  <a:off x="933453" y="3597824"/>
                  <a:ext cx="174042" cy="326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1" idx="5"/>
                  <a:endCxn id="60" idx="0"/>
                </p:cNvCxnSpPr>
                <p:nvPr/>
              </p:nvCxnSpPr>
              <p:spPr>
                <a:xfrm>
                  <a:off x="1349961" y="3597824"/>
                  <a:ext cx="154993" cy="326476"/>
                </a:xfrm>
                <a:prstGeom prst="line">
                  <a:avLst/>
                </a:prstGeom>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2400301" y="3933825"/>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7</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67" name="椭圆 66"/>
                <p:cNvSpPr/>
                <p:nvPr/>
              </p:nvSpPr>
              <p:spPr>
                <a:xfrm>
                  <a:off x="2085975" y="3295650"/>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3</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68" name="椭圆 67"/>
                <p:cNvSpPr/>
                <p:nvPr/>
              </p:nvSpPr>
              <p:spPr>
                <a:xfrm>
                  <a:off x="1819275" y="3933825"/>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6</a:t>
                  </a:r>
                  <a:endParaRPr lang="zh-CN" altLang="en-US" sz="1600">
                    <a:solidFill>
                      <a:schemeClr val="tx1"/>
                    </a:solidFill>
                    <a:latin typeface="微软雅黑" panose="020B0503020204020204" pitchFamily="34" charset="-122"/>
                    <a:ea typeface="微软雅黑" panose="020B0503020204020204" pitchFamily="34" charset="-122"/>
                  </a:endParaRPr>
                </a:p>
              </p:txBody>
            </p:sp>
            <p:cxnSp>
              <p:nvCxnSpPr>
                <p:cNvPr id="69" name="直接连接符 68"/>
                <p:cNvCxnSpPr>
                  <a:stCxn id="67" idx="3"/>
                  <a:endCxn id="68" idx="0"/>
                </p:cNvCxnSpPr>
                <p:nvPr/>
              </p:nvCxnSpPr>
              <p:spPr>
                <a:xfrm flipH="1">
                  <a:off x="1990725" y="3588333"/>
                  <a:ext cx="145467" cy="345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7" idx="5"/>
                  <a:endCxn id="66" idx="0"/>
                </p:cNvCxnSpPr>
                <p:nvPr/>
              </p:nvCxnSpPr>
              <p:spPr>
                <a:xfrm>
                  <a:off x="2378658" y="3588333"/>
                  <a:ext cx="193093" cy="345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59" idx="5"/>
                  <a:endCxn id="67" idx="1"/>
                </p:cNvCxnSpPr>
                <p:nvPr/>
              </p:nvCxnSpPr>
              <p:spPr>
                <a:xfrm>
                  <a:off x="1873834" y="3061283"/>
                  <a:ext cx="262358" cy="28458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4345968" y="2768601"/>
                <a:ext cx="1666872" cy="1365250"/>
                <a:chOff x="762003" y="2768600"/>
                <a:chExt cx="1981198" cy="1508125"/>
              </a:xfrm>
            </p:grpSpPr>
            <p:sp>
              <p:nvSpPr>
                <p:cNvPr id="73" name="椭圆 72"/>
                <p:cNvSpPr/>
                <p:nvPr/>
              </p:nvSpPr>
              <p:spPr>
                <a:xfrm>
                  <a:off x="1581151" y="2768600"/>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1</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74" name="椭圆 73"/>
                <p:cNvSpPr/>
                <p:nvPr/>
              </p:nvSpPr>
              <p:spPr>
                <a:xfrm>
                  <a:off x="1333504" y="3924300"/>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5</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75" name="椭圆 74"/>
                <p:cNvSpPr/>
                <p:nvPr/>
              </p:nvSpPr>
              <p:spPr>
                <a:xfrm>
                  <a:off x="1057278" y="3305141"/>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2</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76" name="椭圆 75"/>
                <p:cNvSpPr/>
                <p:nvPr/>
              </p:nvSpPr>
              <p:spPr>
                <a:xfrm>
                  <a:off x="762003" y="3924300"/>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4</a:t>
                  </a:r>
                  <a:endParaRPr lang="zh-CN" altLang="en-US" sz="1600">
                    <a:solidFill>
                      <a:schemeClr val="tx1"/>
                    </a:solidFill>
                    <a:latin typeface="微软雅黑" panose="020B0503020204020204" pitchFamily="34" charset="-122"/>
                    <a:ea typeface="微软雅黑" panose="020B0503020204020204" pitchFamily="34" charset="-122"/>
                  </a:endParaRPr>
                </a:p>
              </p:txBody>
            </p:sp>
            <p:cxnSp>
              <p:nvCxnSpPr>
                <p:cNvPr id="77" name="直接连接符 76"/>
                <p:cNvCxnSpPr>
                  <a:stCxn id="73" idx="3"/>
                  <a:endCxn id="75" idx="7"/>
                </p:cNvCxnSpPr>
                <p:nvPr/>
              </p:nvCxnSpPr>
              <p:spPr>
                <a:xfrm flipH="1">
                  <a:off x="1349961" y="3061283"/>
                  <a:ext cx="281407" cy="29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75" idx="3"/>
                  <a:endCxn id="76" idx="0"/>
                </p:cNvCxnSpPr>
                <p:nvPr/>
              </p:nvCxnSpPr>
              <p:spPr>
                <a:xfrm flipH="1">
                  <a:off x="933453" y="3597824"/>
                  <a:ext cx="174042" cy="326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75" idx="5"/>
                  <a:endCxn id="74" idx="0"/>
                </p:cNvCxnSpPr>
                <p:nvPr/>
              </p:nvCxnSpPr>
              <p:spPr>
                <a:xfrm>
                  <a:off x="1349961" y="3597824"/>
                  <a:ext cx="154993" cy="326476"/>
                </a:xfrm>
                <a:prstGeom prst="line">
                  <a:avLst/>
                </a:prstGeom>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2400301" y="3933825"/>
                  <a:ext cx="342900" cy="342900"/>
                </a:xfrm>
                <a:prstGeom prst="ellipse">
                  <a:avLst/>
                </a:prstGeom>
                <a:solidFill>
                  <a:srgbClr val="FF0000"/>
                </a:solid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7</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81" name="椭圆 80"/>
                <p:cNvSpPr/>
                <p:nvPr/>
              </p:nvSpPr>
              <p:spPr>
                <a:xfrm>
                  <a:off x="2085975" y="3295650"/>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3</a:t>
                  </a: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82" name="椭圆 81"/>
                <p:cNvSpPr/>
                <p:nvPr/>
              </p:nvSpPr>
              <p:spPr>
                <a:xfrm>
                  <a:off x="1819275" y="3933825"/>
                  <a:ext cx="342900" cy="342900"/>
                </a:xfrm>
                <a:prstGeom prst="ellipse">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altLang="zh-CN" sz="1600">
                      <a:solidFill>
                        <a:schemeClr val="tx1"/>
                      </a:solidFill>
                      <a:latin typeface="微软雅黑" panose="020B0503020204020204" pitchFamily="34" charset="-122"/>
                      <a:ea typeface="微软雅黑" panose="020B0503020204020204" pitchFamily="34" charset="-122"/>
                    </a:rPr>
                    <a:t>6</a:t>
                  </a:r>
                  <a:endParaRPr lang="zh-CN" altLang="en-US" sz="1600">
                    <a:solidFill>
                      <a:schemeClr val="tx1"/>
                    </a:solidFill>
                    <a:latin typeface="微软雅黑" panose="020B0503020204020204" pitchFamily="34" charset="-122"/>
                    <a:ea typeface="微软雅黑" panose="020B0503020204020204" pitchFamily="34" charset="-122"/>
                  </a:endParaRPr>
                </a:p>
              </p:txBody>
            </p:sp>
            <p:cxnSp>
              <p:nvCxnSpPr>
                <p:cNvPr id="83" name="直接连接符 82"/>
                <p:cNvCxnSpPr>
                  <a:stCxn id="81" idx="3"/>
                  <a:endCxn id="82" idx="0"/>
                </p:cNvCxnSpPr>
                <p:nvPr/>
              </p:nvCxnSpPr>
              <p:spPr>
                <a:xfrm flipH="1">
                  <a:off x="1990725" y="3588333"/>
                  <a:ext cx="145467" cy="345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81" idx="5"/>
                  <a:endCxn id="80" idx="0"/>
                </p:cNvCxnSpPr>
                <p:nvPr/>
              </p:nvCxnSpPr>
              <p:spPr>
                <a:xfrm>
                  <a:off x="2378658" y="3588333"/>
                  <a:ext cx="193093" cy="345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73" idx="5"/>
                  <a:endCxn id="81" idx="1"/>
                </p:cNvCxnSpPr>
                <p:nvPr/>
              </p:nvCxnSpPr>
              <p:spPr>
                <a:xfrm>
                  <a:off x="1873834" y="3061283"/>
                  <a:ext cx="262358" cy="284584"/>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89" name="直接箭头连接符 88"/>
            <p:cNvCxnSpPr>
              <a:stCxn id="4" idx="2"/>
              <a:endCxn id="5" idx="7"/>
            </p:cNvCxnSpPr>
            <p:nvPr/>
          </p:nvCxnSpPr>
          <p:spPr>
            <a:xfrm flipH="1">
              <a:off x="1164037" y="2225482"/>
              <a:ext cx="1673903" cy="691208"/>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4" idx="2"/>
              <a:endCxn id="59" idx="0"/>
            </p:cNvCxnSpPr>
            <p:nvPr/>
          </p:nvCxnSpPr>
          <p:spPr>
            <a:xfrm>
              <a:off x="2837940" y="2225482"/>
              <a:ext cx="5270" cy="645749"/>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4" idx="2"/>
              <a:endCxn id="73" idx="1"/>
            </p:cNvCxnSpPr>
            <p:nvPr/>
          </p:nvCxnSpPr>
          <p:spPr>
            <a:xfrm>
              <a:off x="2837940" y="2225482"/>
              <a:ext cx="1706063" cy="691208"/>
            </a:xfrm>
            <a:prstGeom prst="straightConnector1">
              <a:avLst/>
            </a:prstGeom>
            <a:ln>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2" name="圆角矩形 101"/>
            <p:cNvSpPr/>
            <p:nvPr/>
          </p:nvSpPr>
          <p:spPr>
            <a:xfrm>
              <a:off x="2600450" y="5122032"/>
              <a:ext cx="689517" cy="364368"/>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a:t>FTRL</a:t>
              </a:r>
              <a:endParaRPr lang="zh-CN" altLang="en-US"/>
            </a:p>
          </p:txBody>
        </p:sp>
        <p:cxnSp>
          <p:nvCxnSpPr>
            <p:cNvPr id="104" name="直接箭头连接符 103"/>
            <p:cNvCxnSpPr>
              <a:stCxn id="14" idx="4"/>
            </p:cNvCxnSpPr>
            <p:nvPr/>
          </p:nvCxnSpPr>
          <p:spPr>
            <a:xfrm>
              <a:off x="372852" y="4227859"/>
              <a:ext cx="2368360" cy="894173"/>
            </a:xfrm>
            <a:prstGeom prst="straightConnector1">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60" idx="4"/>
              <a:endCxn id="102" idx="0"/>
            </p:cNvCxnSpPr>
            <p:nvPr/>
          </p:nvCxnSpPr>
          <p:spPr>
            <a:xfrm>
              <a:off x="2634854" y="4227859"/>
              <a:ext cx="310355" cy="894173"/>
            </a:xfrm>
            <a:prstGeom prst="straightConnector1">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80" idx="4"/>
            </p:cNvCxnSpPr>
            <p:nvPr/>
          </p:nvCxnSpPr>
          <p:spPr>
            <a:xfrm flipH="1">
              <a:off x="3104749" y="4236481"/>
              <a:ext cx="2230443" cy="885551"/>
            </a:xfrm>
            <a:prstGeom prst="straightConnector1">
              <a:avLst/>
            </a:pr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文本框 114"/>
            <p:cNvSpPr txBox="1"/>
            <p:nvPr/>
          </p:nvSpPr>
          <p:spPr>
            <a:xfrm>
              <a:off x="5879816" y="3055013"/>
              <a:ext cx="2143125" cy="338554"/>
            </a:xfrm>
            <a:prstGeom prst="rect">
              <a:avLst/>
            </a:prstGeom>
            <a:noFill/>
          </p:spPr>
          <p:txBody>
            <a:bodyPr wrap="square" rtlCol="0">
              <a:spAutoFit/>
            </a:bodyPr>
            <a:lstStyle/>
            <a:p>
              <a:r>
                <a:rPr lang="en-US" altLang="zh-CN" sz="1600"/>
                <a:t>tree splits</a:t>
              </a:r>
              <a:endParaRPr lang="zh-CN" altLang="en-US" sz="1600"/>
            </a:p>
          </p:txBody>
        </p:sp>
        <p:sp>
          <p:nvSpPr>
            <p:cNvPr id="116" name="文本框 115"/>
            <p:cNvSpPr txBox="1"/>
            <p:nvPr/>
          </p:nvSpPr>
          <p:spPr>
            <a:xfrm>
              <a:off x="5851396" y="3916560"/>
              <a:ext cx="2692529" cy="338554"/>
            </a:xfrm>
            <a:prstGeom prst="rect">
              <a:avLst/>
            </a:prstGeom>
            <a:noFill/>
          </p:spPr>
          <p:txBody>
            <a:bodyPr wrap="square" rtlCol="0">
              <a:spAutoFit/>
            </a:bodyPr>
            <a:lstStyle/>
            <a:p>
              <a:r>
                <a:rPr lang="en-US" altLang="zh-CN" sz="1600"/>
                <a:t>transformed features</a:t>
              </a:r>
              <a:endParaRPr lang="zh-CN" altLang="en-US" sz="1600"/>
            </a:p>
          </p:txBody>
        </p:sp>
        <p:sp>
          <p:nvSpPr>
            <p:cNvPr id="117" name="文本框 116"/>
            <p:cNvSpPr txBox="1"/>
            <p:nvPr/>
          </p:nvSpPr>
          <p:spPr>
            <a:xfrm>
              <a:off x="5887459" y="5050409"/>
              <a:ext cx="1349659" cy="338554"/>
            </a:xfrm>
            <a:prstGeom prst="rect">
              <a:avLst/>
            </a:prstGeom>
            <a:noFill/>
          </p:spPr>
          <p:txBody>
            <a:bodyPr wrap="square" rtlCol="0">
              <a:spAutoFit/>
            </a:bodyPr>
            <a:lstStyle/>
            <a:p>
              <a:r>
                <a:rPr lang="en-US" altLang="zh-CN" sz="1600"/>
                <a:t>FTRL train</a:t>
              </a:r>
              <a:endParaRPr lang="zh-CN" altLang="en-US" sz="1600"/>
            </a:p>
          </p:txBody>
        </p:sp>
        <p:sp>
          <p:nvSpPr>
            <p:cNvPr id="118" name="矩形 117"/>
            <p:cNvSpPr/>
            <p:nvPr/>
          </p:nvSpPr>
          <p:spPr>
            <a:xfrm>
              <a:off x="140918" y="3859409"/>
              <a:ext cx="5450257" cy="467395"/>
            </a:xfrm>
            <a:prstGeom prst="rect">
              <a:avLst/>
            </a:prstGeom>
            <a:noFill/>
            <a:ln w="19050" cap="flat" cmpd="sng" algn="ctr">
              <a:solidFill>
                <a:schemeClr val="accent3">
                  <a:lumMod val="20000"/>
                  <a:lumOff val="8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123" name="右大括号 122"/>
            <p:cNvSpPr/>
            <p:nvPr/>
          </p:nvSpPr>
          <p:spPr>
            <a:xfrm>
              <a:off x="5701331" y="1834739"/>
              <a:ext cx="188165" cy="765586"/>
            </a:xfrm>
            <a:prstGeom prst="rightBrace">
              <a:avLst>
                <a:gd name="adj1" fmla="val 5626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4" name="右大括号 123"/>
            <p:cNvSpPr/>
            <p:nvPr/>
          </p:nvSpPr>
          <p:spPr>
            <a:xfrm>
              <a:off x="5724177" y="2763460"/>
              <a:ext cx="166092" cy="895305"/>
            </a:xfrm>
            <a:prstGeom prst="rightBrace">
              <a:avLst>
                <a:gd name="adj1" fmla="val 5626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5" name="右大括号 124"/>
            <p:cNvSpPr/>
            <p:nvPr/>
          </p:nvSpPr>
          <p:spPr>
            <a:xfrm>
              <a:off x="5743227" y="3841407"/>
              <a:ext cx="144232" cy="499053"/>
            </a:xfrm>
            <a:prstGeom prst="rightBrace">
              <a:avLst>
                <a:gd name="adj1" fmla="val 5626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6" name="右大括号 125"/>
            <p:cNvSpPr/>
            <p:nvPr/>
          </p:nvSpPr>
          <p:spPr>
            <a:xfrm>
              <a:off x="5732952" y="4778107"/>
              <a:ext cx="180285" cy="883158"/>
            </a:xfrm>
            <a:prstGeom prst="rightBrace">
              <a:avLst>
                <a:gd name="adj1" fmla="val 5626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28" name="矩形 127"/>
          <p:cNvSpPr/>
          <p:nvPr/>
        </p:nvSpPr>
        <p:spPr>
          <a:xfrm>
            <a:off x="341290" y="976036"/>
            <a:ext cx="2516210" cy="338554"/>
          </a:xfrm>
          <a:prstGeom prst="rect">
            <a:avLst/>
          </a:prstGeom>
        </p:spPr>
        <p:txBody>
          <a:bodyPr wrap="square">
            <a:spAutoFit/>
          </a:bodyPr>
          <a:lstStyle/>
          <a:p>
            <a:r>
              <a:rPr lang="en-US" altLang="zh-CN" sz="1600">
                <a:solidFill>
                  <a:srgbClr val="00B050"/>
                </a:solidFill>
                <a:latin typeface="微软雅黑" panose="020B0503020204020204" pitchFamily="34" charset="-122"/>
                <a:ea typeface="微软雅黑" panose="020B0503020204020204" pitchFamily="34" charset="-122"/>
              </a:rPr>
              <a:t>xgboost</a:t>
            </a:r>
            <a:r>
              <a:rPr lang="zh-CN" altLang="en-US" sz="1600">
                <a:solidFill>
                  <a:srgbClr val="00B050"/>
                </a:solidFill>
                <a:latin typeface="微软雅黑" panose="020B0503020204020204" pitchFamily="34" charset="-122"/>
                <a:ea typeface="微软雅黑" panose="020B0503020204020204" pitchFamily="34" charset="-122"/>
              </a:rPr>
              <a:t>生成新</a:t>
            </a:r>
            <a:r>
              <a:rPr lang="en-US" altLang="zh-CN" sz="1600">
                <a:solidFill>
                  <a:srgbClr val="00B050"/>
                </a:solidFill>
                <a:latin typeface="微软雅黑" panose="020B0503020204020204" pitchFamily="34" charset="-122"/>
                <a:ea typeface="微软雅黑" panose="020B0503020204020204" pitchFamily="34" charset="-122"/>
              </a:rPr>
              <a:t>feature</a:t>
            </a:r>
            <a:r>
              <a:rPr lang="zh-CN" altLang="en-US" sz="1600">
                <a:solidFill>
                  <a:srgbClr val="00B050"/>
                </a:solidFill>
                <a:latin typeface="微软雅黑" panose="020B0503020204020204" pitchFamily="34" charset="-122"/>
                <a:ea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endParaRPr>
          </a:p>
        </p:txBody>
      </p:sp>
      <p:sp>
        <p:nvSpPr>
          <p:cNvPr id="130" name="线形标注 1 129"/>
          <p:cNvSpPr/>
          <p:nvPr/>
        </p:nvSpPr>
        <p:spPr>
          <a:xfrm>
            <a:off x="343445" y="5114826"/>
            <a:ext cx="2071348" cy="1224852"/>
          </a:xfrm>
          <a:prstGeom prst="borderCallout1">
            <a:avLst>
              <a:gd name="adj1" fmla="val -12250"/>
              <a:gd name="adj2" fmla="val 54581"/>
              <a:gd name="adj3" fmla="val -67417"/>
              <a:gd name="adj4" fmla="val 92435"/>
            </a:avLst>
          </a:prstGeom>
          <a:solidFill>
            <a:schemeClr val="accent4">
              <a:lumMod val="50000"/>
              <a:alpha val="50000"/>
            </a:schemeClr>
          </a:solidFill>
          <a:ln>
            <a:solidFill>
              <a:srgbClr val="FFFF00"/>
            </a:solid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r>
              <a:rPr lang="zh-CN" altLang="en-US" sz="1400">
                <a:latin typeface="微软雅黑" panose="020B0503020204020204" pitchFamily="34" charset="-122"/>
                <a:ea typeface="微软雅黑" panose="020B0503020204020204" pitchFamily="34" charset="-122"/>
              </a:rPr>
              <a:t>新</a:t>
            </a:r>
            <a:r>
              <a:rPr lang="en-US" altLang="zh-CN" sz="1400">
                <a:latin typeface="微软雅黑" panose="020B0503020204020204" pitchFamily="34" charset="-122"/>
                <a:ea typeface="微软雅黑" panose="020B0503020204020204" pitchFamily="34" charset="-122"/>
              </a:rPr>
              <a:t>feature</a:t>
            </a:r>
            <a:r>
              <a:rPr lang="zh-CN" altLang="en-US" sz="1400">
                <a:latin typeface="微软雅黑" panose="020B0503020204020204" pitchFamily="34" charset="-122"/>
                <a:ea typeface="微软雅黑" panose="020B0503020204020204" pitchFamily="34" charset="-122"/>
              </a:rPr>
              <a:t>使用树的编号和叶子节点编号共同标记，例如</a:t>
            </a:r>
            <a:r>
              <a:rPr lang="en-US" altLang="zh-CN" sz="1400">
                <a:latin typeface="微软雅黑" panose="020B0503020204020204" pitchFamily="34" charset="-122"/>
                <a:ea typeface="微软雅黑" panose="020B0503020204020204" pitchFamily="34" charset="-122"/>
              </a:rPr>
              <a:t>1_4, 2_5, 3_7</a:t>
            </a:r>
            <a:endParaRPr lang="zh-CN" altLang="en-US" sz="1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8401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wipe(down)">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0"/>
                                        </p:tgtEl>
                                        <p:attrNameLst>
                                          <p:attrName>style.visibility</p:attrName>
                                        </p:attrNameLst>
                                      </p:cBhvr>
                                      <p:to>
                                        <p:strVal val="visible"/>
                                      </p:to>
                                    </p:set>
                                    <p:anim calcmode="lin" valueType="num">
                                      <p:cBhvr additive="base">
                                        <p:cTn id="12" dur="500" fill="hold"/>
                                        <p:tgtEl>
                                          <p:spTgt spid="130"/>
                                        </p:tgtEl>
                                        <p:attrNameLst>
                                          <p:attrName>ppt_x</p:attrName>
                                        </p:attrNameLst>
                                      </p:cBhvr>
                                      <p:tavLst>
                                        <p:tav tm="0">
                                          <p:val>
                                            <p:strVal val="#ppt_x"/>
                                          </p:val>
                                        </p:tav>
                                        <p:tav tm="100000">
                                          <p:val>
                                            <p:strVal val="#ppt_x"/>
                                          </p:val>
                                        </p:tav>
                                      </p:tavLst>
                                    </p:anim>
                                    <p:anim calcmode="lin" valueType="num">
                                      <p:cBhvr additive="base">
                                        <p:cTn id="13"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54444" y="619081"/>
            <a:ext cx="93853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354443" y="82510"/>
            <a:ext cx="6908506" cy="400110"/>
          </a:xfrm>
          <a:prstGeom prst="rect">
            <a:avLst/>
          </a:prstGeom>
        </p:spPr>
        <p:txBody>
          <a:bodyPr wrap="square">
            <a:spAutoFit/>
          </a:bodyPr>
          <a:lstStyle/>
          <a:p>
            <a:r>
              <a:rPr lang="en-US" altLang="zh-CN" sz="2000" dirty="0" err="1">
                <a:latin typeface="微软雅黑" panose="020B0503020204020204" pitchFamily="34" charset="-122"/>
                <a:ea typeface="微软雅黑" panose="020B0503020204020204" pitchFamily="34" charset="-122"/>
              </a:rPr>
              <a:t>xgboost+FTRL</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模型</a:t>
            </a:r>
            <a:r>
              <a:rPr lang="zh-CN" altLang="en-US" sz="2000" dirty="0" smtClean="0">
                <a:latin typeface="微软雅黑" panose="020B0503020204020204" pitchFamily="34" charset="-122"/>
                <a:ea typeface="微软雅黑" panose="020B0503020204020204" pitchFamily="34" charset="-122"/>
              </a:rPr>
              <a:t>融合</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此图解释了整个玩法，很重要</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grpSp>
        <p:nvGrpSpPr>
          <p:cNvPr id="84" name="组合 83"/>
          <p:cNvGrpSpPr/>
          <p:nvPr/>
        </p:nvGrpSpPr>
        <p:grpSpPr>
          <a:xfrm>
            <a:off x="608444" y="928300"/>
            <a:ext cx="8443192" cy="5723370"/>
            <a:chOff x="608444" y="928300"/>
            <a:chExt cx="8443192" cy="5723370"/>
          </a:xfrm>
        </p:grpSpPr>
        <p:sp>
          <p:nvSpPr>
            <p:cNvPr id="4" name="矩形 3"/>
            <p:cNvSpPr/>
            <p:nvPr/>
          </p:nvSpPr>
          <p:spPr>
            <a:xfrm>
              <a:off x="608444" y="928300"/>
              <a:ext cx="4438650" cy="5723370"/>
            </a:xfrm>
            <a:prstGeom prst="rect">
              <a:avLst/>
            </a:prstGeom>
            <a:noFill/>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0" name="矩形 9"/>
            <p:cNvSpPr/>
            <p:nvPr/>
          </p:nvSpPr>
          <p:spPr>
            <a:xfrm>
              <a:off x="5570968" y="928300"/>
              <a:ext cx="3480668" cy="5723370"/>
            </a:xfrm>
            <a:prstGeom prst="rect">
              <a:avLst/>
            </a:prstGeom>
            <a:noFill/>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solidFill>
                  <a:schemeClr val="accent1"/>
                </a:solidFill>
              </a:endParaRPr>
            </a:p>
          </p:txBody>
        </p:sp>
        <p:sp>
          <p:nvSpPr>
            <p:cNvPr id="5" name="文本框 4"/>
            <p:cNvSpPr txBox="1"/>
            <p:nvPr/>
          </p:nvSpPr>
          <p:spPr>
            <a:xfrm>
              <a:off x="722744" y="1000809"/>
              <a:ext cx="895350" cy="369332"/>
            </a:xfrm>
            <a:prstGeom prst="rect">
              <a:avLst/>
            </a:prstGeom>
            <a:noFill/>
          </p:spPr>
          <p:txBody>
            <a:bodyPr wrap="square" rtlCol="0">
              <a:spAutoFit/>
            </a:bodyPr>
            <a:lstStyle/>
            <a:p>
              <a:r>
                <a:rPr lang="en-US" altLang="zh-CN"/>
                <a:t>offline</a:t>
              </a:r>
              <a:endParaRPr lang="zh-CN" altLang="en-US"/>
            </a:p>
          </p:txBody>
        </p:sp>
        <p:sp>
          <p:nvSpPr>
            <p:cNvPr id="11" name="文本框 10"/>
            <p:cNvSpPr txBox="1"/>
            <p:nvPr/>
          </p:nvSpPr>
          <p:spPr>
            <a:xfrm>
              <a:off x="5866244" y="986006"/>
              <a:ext cx="895350" cy="369332"/>
            </a:xfrm>
            <a:prstGeom prst="rect">
              <a:avLst/>
            </a:prstGeom>
            <a:noFill/>
          </p:spPr>
          <p:txBody>
            <a:bodyPr wrap="square" rtlCol="0">
              <a:spAutoFit/>
            </a:bodyPr>
            <a:lstStyle/>
            <a:p>
              <a:r>
                <a:rPr lang="en-US" altLang="zh-CN"/>
                <a:t>online</a:t>
              </a:r>
              <a:endParaRPr lang="zh-CN" altLang="en-US"/>
            </a:p>
          </p:txBody>
        </p:sp>
        <p:sp>
          <p:nvSpPr>
            <p:cNvPr id="12" name="矩形 11"/>
            <p:cNvSpPr/>
            <p:nvPr/>
          </p:nvSpPr>
          <p:spPr>
            <a:xfrm>
              <a:off x="2827769" y="1299922"/>
              <a:ext cx="1533524" cy="3905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200">
                  <a:latin typeface="微软雅黑" panose="020B0503020204020204" pitchFamily="34" charset="-122"/>
                  <a:ea typeface="微软雅黑" panose="020B0503020204020204" pitchFamily="34" charset="-122"/>
                </a:rPr>
                <a:t>连续特征</a:t>
              </a:r>
              <a:r>
                <a:rPr lang="en-US" altLang="zh-CN" sz="1200">
                  <a:latin typeface="微软雅黑" panose="020B0503020204020204" pitchFamily="34" charset="-122"/>
                  <a:ea typeface="微软雅黑" panose="020B0503020204020204" pitchFamily="34" charset="-122"/>
                </a:rPr>
                <a:t>+</a:t>
              </a:r>
              <a:r>
                <a:rPr lang="zh-CN" altLang="en-US" sz="1200">
                  <a:latin typeface="微软雅黑" panose="020B0503020204020204" pitchFamily="34" charset="-122"/>
                  <a:ea typeface="微软雅黑" panose="020B0503020204020204" pitchFamily="34" charset="-122"/>
                </a:rPr>
                <a:t>离散特征</a:t>
              </a:r>
            </a:p>
          </p:txBody>
        </p:sp>
        <p:sp>
          <p:nvSpPr>
            <p:cNvPr id="13" name="矩形 12"/>
            <p:cNvSpPr/>
            <p:nvPr/>
          </p:nvSpPr>
          <p:spPr>
            <a:xfrm>
              <a:off x="2827768" y="2766017"/>
              <a:ext cx="1533524" cy="46594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latin typeface="微软雅黑" panose="020B0503020204020204" pitchFamily="34" charset="-122"/>
                  <a:ea typeface="微软雅黑" panose="020B0503020204020204" pitchFamily="34" charset="-122"/>
                </a:rPr>
                <a:t>xgboost train</a:t>
              </a:r>
              <a:endParaRPr lang="zh-CN" altLang="en-US" sz="1600">
                <a:latin typeface="微软雅黑" panose="020B0503020204020204" pitchFamily="34" charset="-122"/>
                <a:ea typeface="微软雅黑" panose="020B0503020204020204" pitchFamily="34" charset="-122"/>
              </a:endParaRPr>
            </a:p>
          </p:txBody>
        </p:sp>
        <p:sp>
          <p:nvSpPr>
            <p:cNvPr id="14" name="椭圆 13"/>
            <p:cNvSpPr/>
            <p:nvPr/>
          </p:nvSpPr>
          <p:spPr>
            <a:xfrm>
              <a:off x="2856342" y="3524646"/>
              <a:ext cx="1476373" cy="5850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latin typeface="微软雅黑" panose="020B0503020204020204" pitchFamily="34" charset="-122"/>
                  <a:ea typeface="微软雅黑" panose="020B0503020204020204" pitchFamily="34" charset="-122"/>
                </a:rPr>
                <a:t>tree model</a:t>
              </a:r>
              <a:endParaRPr lang="zh-CN" altLang="en-US" sz="1400">
                <a:latin typeface="微软雅黑" panose="020B0503020204020204" pitchFamily="34" charset="-122"/>
                <a:ea typeface="微软雅黑" panose="020B0503020204020204" pitchFamily="34" charset="-122"/>
              </a:endParaRPr>
            </a:p>
          </p:txBody>
        </p:sp>
        <p:sp>
          <p:nvSpPr>
            <p:cNvPr id="15" name="矩形 14"/>
            <p:cNvSpPr/>
            <p:nvPr/>
          </p:nvSpPr>
          <p:spPr>
            <a:xfrm>
              <a:off x="913243" y="4473185"/>
              <a:ext cx="990600" cy="3905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200">
                  <a:solidFill>
                    <a:schemeClr val="accent1"/>
                  </a:solidFill>
                  <a:latin typeface="微软雅黑" panose="020B0503020204020204" pitchFamily="34" charset="-122"/>
                  <a:ea typeface="微软雅黑" panose="020B0503020204020204" pitchFamily="34" charset="-122"/>
                </a:rPr>
                <a:t>离散特征</a:t>
              </a:r>
            </a:p>
          </p:txBody>
        </p:sp>
        <p:sp>
          <p:nvSpPr>
            <p:cNvPr id="16" name="矩形 15"/>
            <p:cNvSpPr/>
            <p:nvPr/>
          </p:nvSpPr>
          <p:spPr>
            <a:xfrm>
              <a:off x="2827768" y="2027016"/>
              <a:ext cx="1533524" cy="3905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altLang="zh-CN" sz="1200">
                  <a:solidFill>
                    <a:schemeClr val="accent1"/>
                  </a:solidFill>
                  <a:latin typeface="微软雅黑" panose="020B0503020204020204" pitchFamily="34" charset="-122"/>
                  <a:ea typeface="微软雅黑" panose="020B0503020204020204" pitchFamily="34" charset="-122"/>
                </a:rPr>
                <a:t>libsvm</a:t>
              </a:r>
              <a:endParaRPr lang="zh-CN" altLang="en-US" sz="1200">
                <a:solidFill>
                  <a:schemeClr val="accent1"/>
                </a:solidFill>
                <a:latin typeface="微软雅黑" panose="020B0503020204020204" pitchFamily="34" charset="-122"/>
                <a:ea typeface="微软雅黑" panose="020B0503020204020204" pitchFamily="34" charset="-122"/>
              </a:endParaRPr>
            </a:p>
          </p:txBody>
        </p:sp>
        <p:sp>
          <p:nvSpPr>
            <p:cNvPr id="17" name="矩形 16"/>
            <p:cNvSpPr/>
            <p:nvPr/>
          </p:nvSpPr>
          <p:spPr>
            <a:xfrm>
              <a:off x="2856342" y="4443018"/>
              <a:ext cx="1533524" cy="450861"/>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latin typeface="微软雅黑" panose="020B0503020204020204" pitchFamily="34" charset="-122"/>
                  <a:ea typeface="微软雅黑" panose="020B0503020204020204" pitchFamily="34" charset="-122"/>
                </a:rPr>
                <a:t>FTRL train</a:t>
              </a:r>
              <a:endParaRPr lang="zh-CN" altLang="en-US" sz="1600">
                <a:latin typeface="微软雅黑" panose="020B0503020204020204" pitchFamily="34" charset="-122"/>
                <a:ea typeface="微软雅黑" panose="020B0503020204020204" pitchFamily="34" charset="-122"/>
              </a:endParaRPr>
            </a:p>
          </p:txBody>
        </p:sp>
        <p:sp>
          <p:nvSpPr>
            <p:cNvPr id="18" name="椭圆 17"/>
            <p:cNvSpPr/>
            <p:nvPr/>
          </p:nvSpPr>
          <p:spPr>
            <a:xfrm>
              <a:off x="2856342" y="5235347"/>
              <a:ext cx="1476373" cy="57408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latin typeface="微软雅黑" panose="020B0503020204020204" pitchFamily="34" charset="-122"/>
                  <a:ea typeface="微软雅黑" panose="020B0503020204020204" pitchFamily="34" charset="-122"/>
                </a:rPr>
                <a:t>FTRL model</a:t>
              </a:r>
              <a:endParaRPr lang="zh-CN" altLang="en-US" sz="1400">
                <a:latin typeface="微软雅黑" panose="020B0503020204020204" pitchFamily="34" charset="-122"/>
                <a:ea typeface="微软雅黑" panose="020B0503020204020204" pitchFamily="34" charset="-122"/>
              </a:endParaRPr>
            </a:p>
          </p:txBody>
        </p:sp>
        <p:sp>
          <p:nvSpPr>
            <p:cNvPr id="19" name="矩形 18"/>
            <p:cNvSpPr/>
            <p:nvPr/>
          </p:nvSpPr>
          <p:spPr>
            <a:xfrm>
              <a:off x="6335352" y="1606316"/>
              <a:ext cx="1614487" cy="3905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altLang="zh-CN" sz="1200">
                  <a:solidFill>
                    <a:schemeClr val="accent1"/>
                  </a:solidFill>
                  <a:latin typeface="微软雅黑" panose="020B0503020204020204" pitchFamily="34" charset="-122"/>
                  <a:ea typeface="微软雅黑" panose="020B0503020204020204" pitchFamily="34" charset="-122"/>
                </a:rPr>
                <a:t>req</a:t>
              </a:r>
              <a:r>
                <a:rPr lang="zh-CN" altLang="en-US" sz="1200">
                  <a:solidFill>
                    <a:schemeClr val="accent1"/>
                  </a:solidFill>
                  <a:latin typeface="微软雅黑" panose="020B0503020204020204" pitchFamily="34" charset="-122"/>
                  <a:ea typeface="微软雅黑" panose="020B0503020204020204" pitchFamily="34" charset="-122"/>
                </a:rPr>
                <a:t>、</a:t>
              </a:r>
              <a:r>
                <a:rPr lang="en-US" altLang="zh-CN" sz="1200">
                  <a:solidFill>
                    <a:schemeClr val="accent1"/>
                  </a:solidFill>
                  <a:latin typeface="微软雅黑" panose="020B0503020204020204" pitchFamily="34" charset="-122"/>
                  <a:ea typeface="微软雅黑" panose="020B0503020204020204" pitchFamily="34" charset="-122"/>
                </a:rPr>
                <a:t>offline data</a:t>
              </a:r>
              <a:endParaRPr lang="zh-CN" altLang="en-US" sz="1200">
                <a:solidFill>
                  <a:schemeClr val="accent1"/>
                </a:solidFill>
                <a:latin typeface="微软雅黑" panose="020B0503020204020204" pitchFamily="34" charset="-122"/>
                <a:ea typeface="微软雅黑" panose="020B0503020204020204" pitchFamily="34" charset="-122"/>
              </a:endParaRPr>
            </a:p>
          </p:txBody>
        </p:sp>
        <p:sp>
          <p:nvSpPr>
            <p:cNvPr id="20" name="矩形 19"/>
            <p:cNvSpPr/>
            <p:nvPr/>
          </p:nvSpPr>
          <p:spPr>
            <a:xfrm>
              <a:off x="6337732" y="3593305"/>
              <a:ext cx="1624012" cy="44966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200">
                  <a:latin typeface="微软雅黑" panose="020B0503020204020204" pitchFamily="34" charset="-122"/>
                  <a:ea typeface="微软雅黑" panose="020B0503020204020204" pitchFamily="34" charset="-122"/>
                </a:rPr>
                <a:t>construct new feature</a:t>
              </a:r>
              <a:endParaRPr lang="zh-CN" altLang="en-US" sz="1200">
                <a:latin typeface="微软雅黑" panose="020B0503020204020204" pitchFamily="34" charset="-122"/>
                <a:ea typeface="微软雅黑" panose="020B0503020204020204" pitchFamily="34" charset="-122"/>
              </a:endParaRPr>
            </a:p>
          </p:txBody>
        </p:sp>
        <p:sp>
          <p:nvSpPr>
            <p:cNvPr id="21" name="矩形 20"/>
            <p:cNvSpPr/>
            <p:nvPr/>
          </p:nvSpPr>
          <p:spPr>
            <a:xfrm>
              <a:off x="6325827" y="5290753"/>
              <a:ext cx="1624012" cy="450861"/>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latin typeface="微软雅黑" panose="020B0503020204020204" pitchFamily="34" charset="-122"/>
                  <a:ea typeface="微软雅黑" panose="020B0503020204020204" pitchFamily="34" charset="-122"/>
                </a:rPr>
                <a:t>ctr/cvr predict</a:t>
              </a:r>
              <a:endParaRPr lang="zh-CN" altLang="en-US" sz="1600">
                <a:latin typeface="微软雅黑" panose="020B0503020204020204" pitchFamily="34" charset="-122"/>
                <a:ea typeface="微软雅黑" panose="020B0503020204020204" pitchFamily="34" charset="-122"/>
              </a:endParaRPr>
            </a:p>
          </p:txBody>
        </p:sp>
        <p:cxnSp>
          <p:nvCxnSpPr>
            <p:cNvPr id="23" name="直接箭头连接符 22"/>
            <p:cNvCxnSpPr>
              <a:stCxn id="12" idx="2"/>
              <a:endCxn id="16" idx="0"/>
            </p:cNvCxnSpPr>
            <p:nvPr/>
          </p:nvCxnSpPr>
          <p:spPr>
            <a:xfrm flipH="1">
              <a:off x="3594530" y="1690447"/>
              <a:ext cx="1" cy="33656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3594528" y="2451202"/>
              <a:ext cx="1" cy="29962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3599287" y="3236905"/>
              <a:ext cx="1" cy="29962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3593763" y="4129016"/>
              <a:ext cx="1633" cy="33076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18" idx="0"/>
            </p:cNvCxnSpPr>
            <p:nvPr/>
          </p:nvCxnSpPr>
          <p:spPr>
            <a:xfrm>
              <a:off x="3594528" y="4921876"/>
              <a:ext cx="1" cy="31347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5" idx="3"/>
              <a:endCxn id="17" idx="1"/>
            </p:cNvCxnSpPr>
            <p:nvPr/>
          </p:nvCxnSpPr>
          <p:spPr>
            <a:xfrm>
              <a:off x="1903843" y="4668448"/>
              <a:ext cx="952499" cy="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356527" y="3817148"/>
              <a:ext cx="1957392" cy="0"/>
            </a:xfrm>
            <a:prstGeom prst="straightConnector1">
              <a:avLst/>
            </a:prstGeom>
            <a:ln w="19050">
              <a:solidFill>
                <a:srgbClr val="FFFF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18" idx="6"/>
              <a:endCxn id="21" idx="1"/>
            </p:cNvCxnSpPr>
            <p:nvPr/>
          </p:nvCxnSpPr>
          <p:spPr>
            <a:xfrm flipV="1">
              <a:off x="4332715" y="5516184"/>
              <a:ext cx="1993112" cy="6207"/>
            </a:xfrm>
            <a:prstGeom prst="bentConnector3">
              <a:avLst>
                <a:gd name="adj1" fmla="val 50000"/>
              </a:avLst>
            </a:prstGeom>
            <a:ln w="19050">
              <a:solidFill>
                <a:srgbClr val="FFFF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endCxn id="21" idx="0"/>
            </p:cNvCxnSpPr>
            <p:nvPr/>
          </p:nvCxnSpPr>
          <p:spPr>
            <a:xfrm>
              <a:off x="7133067" y="4872228"/>
              <a:ext cx="4766" cy="41852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47" idx="2"/>
              <a:endCxn id="20" idx="0"/>
            </p:cNvCxnSpPr>
            <p:nvPr/>
          </p:nvCxnSpPr>
          <p:spPr>
            <a:xfrm>
              <a:off x="7144975" y="2986602"/>
              <a:ext cx="4763" cy="60670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332969" y="2520660"/>
              <a:ext cx="1624012" cy="46594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latin typeface="微软雅黑" panose="020B0503020204020204" pitchFamily="34" charset="-122"/>
                  <a:ea typeface="微软雅黑" panose="020B0503020204020204" pitchFamily="34" charset="-122"/>
                </a:rPr>
                <a:t>extract feature</a:t>
              </a:r>
              <a:endParaRPr lang="zh-CN" altLang="en-US" sz="1600">
                <a:latin typeface="微软雅黑" panose="020B0503020204020204" pitchFamily="34" charset="-122"/>
                <a:ea typeface="微软雅黑" panose="020B0503020204020204" pitchFamily="34" charset="-122"/>
              </a:endParaRPr>
            </a:p>
          </p:txBody>
        </p:sp>
        <p:cxnSp>
          <p:nvCxnSpPr>
            <p:cNvPr id="53" name="直接箭头连接符 52"/>
            <p:cNvCxnSpPr/>
            <p:nvPr/>
          </p:nvCxnSpPr>
          <p:spPr>
            <a:xfrm>
              <a:off x="7144975" y="2017694"/>
              <a:ext cx="0" cy="50773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47" idx="3"/>
              <a:endCxn id="66" idx="3"/>
            </p:cNvCxnSpPr>
            <p:nvPr/>
          </p:nvCxnSpPr>
          <p:spPr>
            <a:xfrm flipH="1">
              <a:off x="7945075" y="2753631"/>
              <a:ext cx="11906" cy="1924189"/>
            </a:xfrm>
            <a:prstGeom prst="bentConnector3">
              <a:avLst>
                <a:gd name="adj1" fmla="val -362674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6332968" y="4482557"/>
              <a:ext cx="1612107" cy="3905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altLang="zh-CN" sz="1200">
                  <a:solidFill>
                    <a:schemeClr val="accent1"/>
                  </a:solidFill>
                  <a:latin typeface="微软雅黑" panose="020B0503020204020204" pitchFamily="34" charset="-122"/>
                  <a:ea typeface="微软雅黑" panose="020B0503020204020204" pitchFamily="34" charset="-122"/>
                </a:rPr>
                <a:t>final features</a:t>
              </a:r>
              <a:endParaRPr lang="zh-CN" altLang="en-US" sz="1200">
                <a:solidFill>
                  <a:schemeClr val="accent1"/>
                </a:solidFill>
                <a:latin typeface="微软雅黑" panose="020B0503020204020204" pitchFamily="34" charset="-122"/>
                <a:ea typeface="微软雅黑" panose="020B0503020204020204" pitchFamily="34" charset="-122"/>
              </a:endParaRPr>
            </a:p>
          </p:txBody>
        </p:sp>
        <p:cxnSp>
          <p:nvCxnSpPr>
            <p:cNvPr id="68" name="直接箭头连接符 67"/>
            <p:cNvCxnSpPr/>
            <p:nvPr/>
          </p:nvCxnSpPr>
          <p:spPr>
            <a:xfrm>
              <a:off x="7133067" y="4068800"/>
              <a:ext cx="0" cy="38474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6590938" y="6120870"/>
              <a:ext cx="1117600" cy="417671"/>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altLang="zh-CN" sz="1600" b="1"/>
                <a:t>sigmoid</a:t>
              </a:r>
              <a:endParaRPr lang="zh-CN" altLang="en-US" sz="1600" b="1"/>
            </a:p>
          </p:txBody>
        </p:sp>
        <p:cxnSp>
          <p:nvCxnSpPr>
            <p:cNvPr id="78" name="直接箭头连接符 77"/>
            <p:cNvCxnSpPr/>
            <p:nvPr/>
          </p:nvCxnSpPr>
          <p:spPr>
            <a:xfrm flipH="1">
              <a:off x="7148294" y="5750850"/>
              <a:ext cx="2888" cy="36366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1427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42900" y="879764"/>
            <a:ext cx="93853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342900" y="287666"/>
            <a:ext cx="3835400" cy="461665"/>
          </a:xfrm>
          <a:prstGeom prst="rect">
            <a:avLst/>
          </a:prstGeom>
        </p:spPr>
        <p:txBody>
          <a:bodyPr wrap="square">
            <a:spAutoFit/>
          </a:bodyPr>
          <a:lstStyle/>
          <a:p>
            <a:r>
              <a:rPr lang="zh-CN" altLang="en-US" sz="2400">
                <a:latin typeface="微软雅黑" panose="020B0503020204020204" pitchFamily="34" charset="-122"/>
                <a:ea typeface="微软雅黑" panose="020B0503020204020204" pitchFamily="34" charset="-122"/>
              </a:rPr>
              <a:t>问题引入</a:t>
            </a:r>
          </a:p>
        </p:txBody>
      </p:sp>
      <p:sp>
        <p:nvSpPr>
          <p:cNvPr id="4" name="文本框 3"/>
          <p:cNvSpPr txBox="1"/>
          <p:nvPr/>
        </p:nvSpPr>
        <p:spPr>
          <a:xfrm>
            <a:off x="466396" y="1282884"/>
            <a:ext cx="1866900"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点击预估场景：</a:t>
            </a:r>
          </a:p>
        </p:txBody>
      </p:sp>
      <p:grpSp>
        <p:nvGrpSpPr>
          <p:cNvPr id="13" name="组合 12"/>
          <p:cNvGrpSpPr/>
          <p:nvPr/>
        </p:nvGrpSpPr>
        <p:grpSpPr>
          <a:xfrm>
            <a:off x="558800" y="2337831"/>
            <a:ext cx="10769162" cy="825500"/>
            <a:chOff x="342900" y="3252232"/>
            <a:chExt cx="10769162" cy="825500"/>
          </a:xfrm>
        </p:grpSpPr>
        <p:sp>
          <p:nvSpPr>
            <p:cNvPr id="5" name="矩形 4"/>
            <p:cNvSpPr/>
            <p:nvPr/>
          </p:nvSpPr>
          <p:spPr>
            <a:xfrm>
              <a:off x="342900" y="3256667"/>
              <a:ext cx="1682093" cy="82106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b="1">
                  <a:solidFill>
                    <a:srgbClr val="FFFF00"/>
                  </a:solidFill>
                  <a:latin typeface="微软雅黑" panose="020B0503020204020204" pitchFamily="34" charset="-122"/>
                  <a:ea typeface="微软雅黑" panose="020B0503020204020204" pitchFamily="34" charset="-122"/>
                </a:rPr>
                <a:t>request</a:t>
              </a:r>
              <a:endParaRPr lang="zh-CN" altLang="en-US" b="1">
                <a:solidFill>
                  <a:srgbClr val="FFFF00"/>
                </a:solidFill>
                <a:latin typeface="微软雅黑" panose="020B0503020204020204" pitchFamily="34" charset="-122"/>
                <a:ea typeface="微软雅黑" panose="020B0503020204020204" pitchFamily="34" charset="-122"/>
              </a:endParaRPr>
            </a:p>
          </p:txBody>
        </p:sp>
        <p:sp>
          <p:nvSpPr>
            <p:cNvPr id="6" name="矩形 5"/>
            <p:cNvSpPr/>
            <p:nvPr/>
          </p:nvSpPr>
          <p:spPr>
            <a:xfrm>
              <a:off x="3060700" y="3252232"/>
              <a:ext cx="2120900" cy="8255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触发</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召回</a:t>
              </a:r>
            </a:p>
          </p:txBody>
        </p:sp>
        <p:sp>
          <p:nvSpPr>
            <p:cNvPr id="7" name="矩形 6"/>
            <p:cNvSpPr/>
            <p:nvPr/>
          </p:nvSpPr>
          <p:spPr>
            <a:xfrm>
              <a:off x="6235700" y="3252232"/>
              <a:ext cx="1828362" cy="8255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b="1">
                  <a:solidFill>
                    <a:srgbClr val="FFFF00"/>
                  </a:solidFill>
                  <a:latin typeface="微软雅黑" panose="020B0503020204020204" pitchFamily="34" charset="-122"/>
                  <a:ea typeface="微软雅黑" panose="020B0503020204020204" pitchFamily="34" charset="-122"/>
                </a:rPr>
                <a:t>候选广告列表</a:t>
              </a:r>
            </a:p>
          </p:txBody>
        </p:sp>
        <p:sp>
          <p:nvSpPr>
            <p:cNvPr id="8" name="矩形 7"/>
            <p:cNvSpPr/>
            <p:nvPr/>
          </p:nvSpPr>
          <p:spPr>
            <a:xfrm>
              <a:off x="9118162" y="3252232"/>
              <a:ext cx="1993900" cy="8255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rank by </a:t>
              </a:r>
              <a:r>
                <a:rPr lang="en-US" altLang="zh-CN" b="1">
                  <a:solidFill>
                    <a:srgbClr val="FF0000"/>
                  </a:solidFill>
                  <a:latin typeface="微软雅黑" panose="020B0503020204020204" pitchFamily="34" charset="-122"/>
                  <a:ea typeface="微软雅黑" panose="020B0503020204020204" pitchFamily="34" charset="-122"/>
                </a:rPr>
                <a:t>score</a:t>
              </a:r>
              <a:endParaRPr lang="zh-CN" altLang="en-US" b="1">
                <a:solidFill>
                  <a:srgbClr val="FF0000"/>
                </a:solidFill>
                <a:latin typeface="微软雅黑" panose="020B0503020204020204" pitchFamily="34" charset="-122"/>
                <a:ea typeface="微软雅黑" panose="020B0503020204020204" pitchFamily="34" charset="-122"/>
              </a:endParaRPr>
            </a:p>
          </p:txBody>
        </p:sp>
        <p:cxnSp>
          <p:nvCxnSpPr>
            <p:cNvPr id="10" name="直接箭头连接符 9"/>
            <p:cNvCxnSpPr/>
            <p:nvPr/>
          </p:nvCxnSpPr>
          <p:spPr>
            <a:xfrm>
              <a:off x="2024993" y="3683000"/>
              <a:ext cx="1035707"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直接箭头连接符 10"/>
            <p:cNvCxnSpPr/>
            <p:nvPr/>
          </p:nvCxnSpPr>
          <p:spPr>
            <a:xfrm>
              <a:off x="5181600" y="3708400"/>
              <a:ext cx="1035707"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2" name="直接箭头连接符 11"/>
            <p:cNvCxnSpPr/>
            <p:nvPr/>
          </p:nvCxnSpPr>
          <p:spPr>
            <a:xfrm>
              <a:off x="8064062" y="3683000"/>
              <a:ext cx="1035707"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14" name="文本框 13"/>
          <p:cNvSpPr txBox="1"/>
          <p:nvPr/>
        </p:nvSpPr>
        <p:spPr>
          <a:xfrm>
            <a:off x="3616654" y="3985278"/>
            <a:ext cx="6456494" cy="523220"/>
          </a:xfrm>
          <a:prstGeom prst="rect">
            <a:avLst/>
          </a:prstGeom>
          <a:noFill/>
        </p:spPr>
        <p:txBody>
          <a:bodyPr wrap="square" rtlCol="0">
            <a:spAutoFit/>
          </a:bodyPr>
          <a:lstStyle/>
          <a:p>
            <a:r>
              <a:rPr lang="en-US" altLang="zh-CN" sz="2800" b="1"/>
              <a:t>score = P(click|</a:t>
            </a:r>
            <a:r>
              <a:rPr lang="en-US" altLang="zh-CN" sz="2800" b="1">
                <a:solidFill>
                  <a:srgbClr val="FF0000"/>
                </a:solidFill>
              </a:rPr>
              <a:t>q</a:t>
            </a:r>
            <a:r>
              <a:rPr lang="en-US" altLang="zh-CN" sz="2800" b="1"/>
              <a:t>, </a:t>
            </a:r>
            <a:r>
              <a:rPr lang="en-US" altLang="zh-CN" sz="2800" b="1">
                <a:solidFill>
                  <a:srgbClr val="FF0000"/>
                </a:solidFill>
              </a:rPr>
              <a:t>a</a:t>
            </a:r>
            <a:r>
              <a:rPr lang="en-US" altLang="zh-CN" sz="2800" b="1"/>
              <a:t>) </a:t>
            </a:r>
            <a:endParaRPr lang="zh-CN" altLang="en-US" sz="2800" b="1"/>
          </a:p>
        </p:txBody>
      </p:sp>
      <p:sp>
        <p:nvSpPr>
          <p:cNvPr id="15" name="文本框 14"/>
          <p:cNvSpPr txBox="1"/>
          <p:nvPr/>
        </p:nvSpPr>
        <p:spPr>
          <a:xfrm>
            <a:off x="558800" y="5145779"/>
            <a:ext cx="10058400" cy="830997"/>
          </a:xfrm>
          <a:prstGeom prst="rect">
            <a:avLst/>
          </a:prstGeom>
          <a:noFill/>
        </p:spPr>
        <p:txBody>
          <a:bodyPr wrap="square" rtlCol="0">
            <a:spAutoFit/>
          </a:bodyPr>
          <a:lstStyle/>
          <a:p>
            <a:r>
              <a:rPr lang="en-US" altLang="zh-CN" sz="2400"/>
              <a:t>       For each ad </a:t>
            </a:r>
            <a:r>
              <a:rPr lang="en-US" altLang="zh-CN" sz="2400">
                <a:solidFill>
                  <a:srgbClr val="FF0000"/>
                </a:solidFill>
              </a:rPr>
              <a:t>a</a:t>
            </a:r>
            <a:r>
              <a:rPr lang="en-US" altLang="zh-CN" sz="2400"/>
              <a:t>, estimate the </a:t>
            </a:r>
            <a:r>
              <a:rPr lang="en-US" altLang="zh-CN" sz="2400" b="1">
                <a:solidFill>
                  <a:srgbClr val="FF0000"/>
                </a:solidFill>
              </a:rPr>
              <a:t>probability</a:t>
            </a:r>
            <a:r>
              <a:rPr lang="en-US" altLang="zh-CN" sz="2400">
                <a:solidFill>
                  <a:srgbClr val="FF0000"/>
                </a:solidFill>
              </a:rPr>
              <a:t> </a:t>
            </a:r>
            <a:r>
              <a:rPr lang="en-US" altLang="zh-CN" sz="2400"/>
              <a:t>that the ad will be clicked if it is shown!</a:t>
            </a:r>
            <a:endParaRPr lang="zh-CN" altLang="en-US" sz="2400"/>
          </a:p>
        </p:txBody>
      </p:sp>
    </p:spTree>
    <p:extLst>
      <p:ext uri="{BB962C8B-B14F-4D97-AF65-F5344CB8AC3E}">
        <p14:creationId xmlns:p14="http://schemas.microsoft.com/office/powerpoint/2010/main" val="99100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arn(inVertic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287482" y="608637"/>
            <a:ext cx="985404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6" name="矩形 5"/>
          <p:cNvSpPr/>
          <p:nvPr/>
        </p:nvSpPr>
        <p:spPr>
          <a:xfrm>
            <a:off x="287482" y="137968"/>
            <a:ext cx="4410075" cy="400110"/>
          </a:xfrm>
          <a:prstGeom prst="rect">
            <a:avLst/>
          </a:prstGeom>
        </p:spPr>
        <p:txBody>
          <a:bodyPr wrap="square">
            <a:spAutoFit/>
          </a:bodyPr>
          <a:lstStyle/>
          <a:p>
            <a:r>
              <a:rPr lang="en-US" altLang="zh-CN" sz="2000">
                <a:latin typeface="微软雅黑" panose="020B0503020204020204" pitchFamily="34" charset="-122"/>
                <a:ea typeface="微软雅黑" panose="020B0503020204020204" pitchFamily="34" charset="-122"/>
              </a:rPr>
              <a:t>xgboost+FTRL </a:t>
            </a:r>
            <a:r>
              <a:rPr lang="zh-CN" altLang="en-US" sz="2000">
                <a:latin typeface="微软雅黑" panose="020B0503020204020204" pitchFamily="34" charset="-122"/>
                <a:ea typeface="微软雅黑" panose="020B0503020204020204" pitchFamily="34" charset="-122"/>
              </a:rPr>
              <a:t>模型融合</a:t>
            </a:r>
          </a:p>
        </p:txBody>
      </p:sp>
      <p:sp>
        <p:nvSpPr>
          <p:cNvPr id="8" name="矩形 7"/>
          <p:cNvSpPr/>
          <p:nvPr/>
        </p:nvSpPr>
        <p:spPr>
          <a:xfrm>
            <a:off x="575229" y="595847"/>
            <a:ext cx="9278545" cy="1708160"/>
          </a:xfrm>
          <a:prstGeom prst="rect">
            <a:avLst/>
          </a:prstGeom>
        </p:spPr>
        <p:txBody>
          <a:bodyPr wrap="square">
            <a:spAutoFit/>
          </a:bodyPr>
          <a:lstStyle/>
          <a:p>
            <a:pPr>
              <a:lnSpc>
                <a:spcPct val="150000"/>
              </a:lnSpc>
            </a:pPr>
            <a:r>
              <a:rPr lang="en-US" altLang="zh-CN" sz="1400" b="1">
                <a:solidFill>
                  <a:srgbClr val="00B050"/>
                </a:solidFill>
                <a:latin typeface="微软雅黑" panose="020B0503020204020204" pitchFamily="34" charset="-122"/>
                <a:ea typeface="微软雅黑" panose="020B0503020204020204" pitchFamily="34" charset="-122"/>
              </a:rPr>
              <a:t>1</a:t>
            </a:r>
            <a:r>
              <a:rPr lang="zh-CN" altLang="en-US" sz="1400" b="1">
                <a:solidFill>
                  <a:srgbClr val="00B050"/>
                </a:solidFill>
                <a:latin typeface="微软雅黑" panose="020B0503020204020204" pitchFamily="34" charset="-122"/>
                <a:ea typeface="微软雅黑" panose="020B0503020204020204" pitchFamily="34" charset="-122"/>
              </a:rPr>
              <a:t>、长尾广告问题，考虑使用</a:t>
            </a:r>
            <a:r>
              <a:rPr lang="en-US" altLang="zh-CN" sz="1400" b="1">
                <a:solidFill>
                  <a:srgbClr val="00B050"/>
                </a:solidFill>
                <a:latin typeface="微软雅黑" panose="020B0503020204020204" pitchFamily="34" charset="-122"/>
                <a:ea typeface="微软雅黑" panose="020B0503020204020204" pitchFamily="34" charset="-122"/>
              </a:rPr>
              <a:t>xgboost</a:t>
            </a:r>
            <a:r>
              <a:rPr lang="zh-CN" altLang="en-US" sz="1400" b="1">
                <a:solidFill>
                  <a:srgbClr val="00B050"/>
                </a:solidFill>
                <a:latin typeface="微软雅黑" panose="020B0503020204020204" pitchFamily="34" charset="-122"/>
                <a:ea typeface="微软雅黑" panose="020B0503020204020204" pitchFamily="34" charset="-122"/>
              </a:rPr>
              <a:t>建两类树：</a:t>
            </a:r>
            <a:endParaRPr lang="en-US" altLang="zh-CN" sz="1400" b="1">
              <a:solidFill>
                <a:srgbClr val="00B050"/>
              </a:solidFill>
              <a:latin typeface="微软雅黑" panose="020B0503020204020204" pitchFamily="34" charset="-122"/>
              <a:ea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rPr>
              <a:t>）非</a:t>
            </a:r>
            <a:r>
              <a:rPr lang="en-US" altLang="zh-CN" sz="1400">
                <a:latin typeface="微软雅黑" panose="020B0503020204020204" pitchFamily="34" charset="-122"/>
                <a:ea typeface="微软雅黑" panose="020B0503020204020204" pitchFamily="34" charset="-122"/>
              </a:rPr>
              <a:t>ID</a:t>
            </a:r>
            <a:r>
              <a:rPr lang="zh-CN" altLang="en-US" sz="1400">
                <a:latin typeface="微软雅黑" panose="020B0503020204020204" pitchFamily="34" charset="-122"/>
                <a:ea typeface="微软雅黑" panose="020B0503020204020204" pitchFamily="34" charset="-122"/>
              </a:rPr>
              <a:t>建一类树。不以细粒度的</a:t>
            </a:r>
            <a:r>
              <a:rPr lang="en-US" altLang="zh-CN" sz="1400">
                <a:latin typeface="微软雅黑" panose="020B0503020204020204" pitchFamily="34" charset="-122"/>
                <a:ea typeface="微软雅黑" panose="020B0503020204020204" pitchFamily="34" charset="-122"/>
              </a:rPr>
              <a:t>ID</a:t>
            </a:r>
            <a:r>
              <a:rPr lang="zh-CN" altLang="en-US" sz="1400">
                <a:latin typeface="微软雅黑" panose="020B0503020204020204" pitchFamily="34" charset="-122"/>
                <a:ea typeface="微软雅黑" panose="020B0503020204020204" pitchFamily="34" charset="-122"/>
              </a:rPr>
              <a:t>建树，此类树作为</a:t>
            </a:r>
            <a:r>
              <a:rPr lang="en-US" altLang="zh-CN" sz="1400">
                <a:latin typeface="微软雅黑" panose="020B0503020204020204" pitchFamily="34" charset="-122"/>
                <a:ea typeface="微软雅黑" panose="020B0503020204020204" pitchFamily="34" charset="-122"/>
              </a:rPr>
              <a:t>base</a:t>
            </a:r>
            <a:r>
              <a:rPr lang="zh-CN" altLang="en-US" sz="1400">
                <a:latin typeface="微软雅黑" panose="020B0503020204020204" pitchFamily="34" charset="-122"/>
                <a:ea typeface="微软雅黑" panose="020B0503020204020204" pitchFamily="34" charset="-122"/>
              </a:rPr>
              <a:t>，即便曝光少的广告、广告主，仍可以通过此类树  得到有区分性的特征、特征组合。</a:t>
            </a:r>
            <a:endParaRPr lang="en-US" altLang="zh-CN" sz="1400">
              <a:latin typeface="微软雅黑" panose="020B0503020204020204" pitchFamily="34" charset="-122"/>
              <a:ea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ID</a:t>
            </a:r>
            <a:r>
              <a:rPr lang="zh-CN" altLang="en-US" sz="1400">
                <a:latin typeface="微软雅黑" panose="020B0503020204020204" pitchFamily="34" charset="-122"/>
                <a:ea typeface="微软雅黑" panose="020B0503020204020204" pitchFamily="34" charset="-122"/>
              </a:rPr>
              <a:t>建一类树（</a:t>
            </a:r>
            <a:r>
              <a:rPr lang="en-US" altLang="zh-CN" sz="1400">
                <a:latin typeface="微软雅黑" panose="020B0503020204020204" pitchFamily="34" charset="-122"/>
                <a:ea typeface="微软雅黑" panose="020B0503020204020204" pitchFamily="34" charset="-122"/>
              </a:rPr>
              <a:t>campaign id</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advertiser id</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category id</a:t>
            </a:r>
            <a:r>
              <a:rPr lang="zh-CN" altLang="en-US" sz="1400">
                <a:latin typeface="微软雅黑" panose="020B0503020204020204" pitchFamily="34" charset="-122"/>
                <a:ea typeface="微软雅黑" panose="020B0503020204020204" pitchFamily="34" charset="-122"/>
              </a:rPr>
              <a:t>）。用于发现曝光充分的</a:t>
            </a:r>
            <a:r>
              <a:rPr lang="en-US" altLang="zh-CN" sz="1400">
                <a:latin typeface="微软雅黑" panose="020B0503020204020204" pitchFamily="34" charset="-122"/>
                <a:ea typeface="微软雅黑" panose="020B0503020204020204" pitchFamily="34" charset="-122"/>
              </a:rPr>
              <a:t>ID</a:t>
            </a:r>
            <a:r>
              <a:rPr lang="zh-CN" altLang="en-US" sz="1400">
                <a:latin typeface="微软雅黑" panose="020B0503020204020204" pitchFamily="34" charset="-122"/>
                <a:ea typeface="微软雅黑" panose="020B0503020204020204" pitchFamily="34" charset="-122"/>
              </a:rPr>
              <a:t>对应有区分性的特征、特征组合。</a:t>
            </a:r>
            <a:endParaRPr lang="en-US" altLang="zh-CN" sz="1400">
              <a:latin typeface="微软雅黑" panose="020B0503020204020204" pitchFamily="34" charset="-122"/>
              <a:ea typeface="微软雅黑" panose="020B0503020204020204" pitchFamily="34" charset="-122"/>
            </a:endParaRPr>
          </a:p>
        </p:txBody>
      </p:sp>
      <p:sp>
        <p:nvSpPr>
          <p:cNvPr id="9" name="矩形 8"/>
          <p:cNvSpPr/>
          <p:nvPr/>
        </p:nvSpPr>
        <p:spPr>
          <a:xfrm>
            <a:off x="575229" y="2203507"/>
            <a:ext cx="9278545" cy="1384995"/>
          </a:xfrm>
          <a:prstGeom prst="rect">
            <a:avLst/>
          </a:prstGeom>
        </p:spPr>
        <p:txBody>
          <a:bodyPr wrap="square">
            <a:spAutoFit/>
          </a:bodyPr>
          <a:lstStyle/>
          <a:p>
            <a:pPr>
              <a:lnSpc>
                <a:spcPct val="150000"/>
              </a:lnSpc>
            </a:pPr>
            <a:r>
              <a:rPr lang="en-US" altLang="zh-CN" sz="1400" b="1">
                <a:solidFill>
                  <a:srgbClr val="00B050"/>
                </a:solidFill>
                <a:latin typeface="微软雅黑" panose="020B0503020204020204" pitchFamily="34" charset="-122"/>
                <a:ea typeface="微软雅黑" panose="020B0503020204020204" pitchFamily="34" charset="-122"/>
              </a:rPr>
              <a:t>2</a:t>
            </a:r>
            <a:r>
              <a:rPr lang="zh-CN" altLang="en-US" sz="1400" b="1">
                <a:solidFill>
                  <a:srgbClr val="00B050"/>
                </a:solidFill>
                <a:latin typeface="微软雅黑" panose="020B0503020204020204" pitchFamily="34" charset="-122"/>
                <a:ea typeface="微软雅黑" panose="020B0503020204020204" pitchFamily="34" charset="-122"/>
              </a:rPr>
              <a:t>、在</a:t>
            </a:r>
            <a:r>
              <a:rPr lang="en-US" altLang="zh-CN" sz="1400" b="1">
                <a:solidFill>
                  <a:srgbClr val="00B050"/>
                </a:solidFill>
                <a:latin typeface="微软雅黑" panose="020B0503020204020204" pitchFamily="34" charset="-122"/>
                <a:ea typeface="微软雅黑" panose="020B0503020204020204" pitchFamily="34" charset="-122"/>
              </a:rPr>
              <a:t>xgboost</a:t>
            </a:r>
            <a:r>
              <a:rPr lang="zh-CN" altLang="en-US" sz="1400" b="1">
                <a:solidFill>
                  <a:srgbClr val="00B050"/>
                </a:solidFill>
                <a:latin typeface="微软雅黑" panose="020B0503020204020204" pitchFamily="34" charset="-122"/>
                <a:ea typeface="微软雅黑" panose="020B0503020204020204" pitchFamily="34" charset="-122"/>
              </a:rPr>
              <a:t>中加入离线统计的转化率特征：</a:t>
            </a:r>
            <a:endParaRPr lang="en-US" altLang="zh-CN" sz="1400" b="1">
              <a:solidFill>
                <a:srgbClr val="00B050"/>
              </a:solidFill>
              <a:latin typeface="微软雅黑" panose="020B0503020204020204" pitchFamily="34" charset="-122"/>
              <a:ea typeface="微软雅黑" panose="020B0503020204020204" pitchFamily="34" charset="-122"/>
            </a:endParaRPr>
          </a:p>
          <a:p>
            <a:pPr>
              <a:lnSpc>
                <a:spcPct val="150000"/>
              </a:lnSpc>
            </a:pP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rPr>
              <a:t>）通过离线统计获取</a:t>
            </a:r>
            <a:r>
              <a:rPr lang="en-US" altLang="zh-CN" sz="1400">
                <a:latin typeface="微软雅黑" panose="020B0503020204020204" pitchFamily="34" charset="-122"/>
                <a:ea typeface="微软雅黑" panose="020B0503020204020204" pitchFamily="34" charset="-122"/>
              </a:rPr>
              <a:t>country_code</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unit_id</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campaign_id</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package_name……</a:t>
            </a:r>
            <a:r>
              <a:rPr lang="zh-CN" altLang="en-US" sz="1400">
                <a:latin typeface="微软雅黑" panose="020B0503020204020204" pitchFamily="34" charset="-122"/>
                <a:ea typeface="微软雅黑" panose="020B0503020204020204" pitchFamily="34" charset="-122"/>
              </a:rPr>
              <a:t>等维度以及组合维度的历史转化率，作为连续特征加入</a:t>
            </a:r>
            <a:r>
              <a:rPr lang="en-US" altLang="zh-CN" sz="1400">
                <a:latin typeface="微软雅黑" panose="020B0503020204020204" pitchFamily="34" charset="-122"/>
                <a:ea typeface="微软雅黑" panose="020B0503020204020204" pitchFamily="34" charset="-122"/>
              </a:rPr>
              <a:t>xgboost</a:t>
            </a:r>
            <a:r>
              <a:rPr lang="zh-CN" altLang="en-US" sz="1400">
                <a:latin typeface="微软雅黑" panose="020B0503020204020204" pitchFamily="34" charset="-122"/>
                <a:ea typeface="微软雅黑" panose="020B0503020204020204" pitchFamily="34" charset="-122"/>
              </a:rPr>
              <a:t>训练。</a:t>
            </a:r>
            <a:endParaRPr lang="en-US" altLang="zh-CN" sz="1400">
              <a:latin typeface="微软雅黑" panose="020B0503020204020204" pitchFamily="34" charset="-122"/>
              <a:ea typeface="微软雅黑" panose="020B0503020204020204" pitchFamily="34" charset="-122"/>
            </a:endParaRPr>
          </a:p>
          <a:p>
            <a:pPr>
              <a:lnSpc>
                <a:spcPct val="150000"/>
              </a:lnSpc>
            </a:pP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rPr>
              <a:t>）对于统计类的转化率特征，需要注意数据置信和平滑。</a:t>
            </a:r>
            <a:endParaRPr lang="en-US" altLang="zh-CN" sz="1400">
              <a:latin typeface="微软雅黑" panose="020B0503020204020204" pitchFamily="34" charset="-122"/>
              <a:ea typeface="微软雅黑" panose="020B0503020204020204" pitchFamily="34" charset="-122"/>
            </a:endParaRPr>
          </a:p>
        </p:txBody>
      </p:sp>
      <p:sp>
        <p:nvSpPr>
          <p:cNvPr id="10" name="矩形 9"/>
          <p:cNvSpPr/>
          <p:nvPr/>
        </p:nvSpPr>
        <p:spPr>
          <a:xfrm>
            <a:off x="575228" y="3500010"/>
            <a:ext cx="9278545" cy="1061829"/>
          </a:xfrm>
          <a:prstGeom prst="rect">
            <a:avLst/>
          </a:prstGeom>
        </p:spPr>
        <p:txBody>
          <a:bodyPr wrap="square">
            <a:spAutoFit/>
          </a:bodyPr>
          <a:lstStyle/>
          <a:p>
            <a:pPr>
              <a:lnSpc>
                <a:spcPct val="150000"/>
              </a:lnSpc>
            </a:pPr>
            <a:r>
              <a:rPr lang="en-US" altLang="zh-CN" sz="1400" b="1">
                <a:solidFill>
                  <a:srgbClr val="00B050"/>
                </a:solidFill>
                <a:latin typeface="微软雅黑" panose="020B0503020204020204" pitchFamily="34" charset="-122"/>
                <a:ea typeface="微软雅黑" panose="020B0503020204020204" pitchFamily="34" charset="-122"/>
              </a:rPr>
              <a:t>3</a:t>
            </a:r>
            <a:r>
              <a:rPr lang="zh-CN" altLang="en-US" sz="1400" b="1">
                <a:solidFill>
                  <a:srgbClr val="00B050"/>
                </a:solidFill>
                <a:latin typeface="微软雅黑" panose="020B0503020204020204" pitchFamily="34" charset="-122"/>
                <a:ea typeface="微软雅黑" panose="020B0503020204020204" pitchFamily="34" charset="-122"/>
              </a:rPr>
              <a:t>、在</a:t>
            </a:r>
            <a:r>
              <a:rPr lang="en-US" altLang="zh-CN" sz="1400" b="1">
                <a:solidFill>
                  <a:srgbClr val="00B050"/>
                </a:solidFill>
                <a:latin typeface="微软雅黑" panose="020B0503020204020204" pitchFamily="34" charset="-122"/>
                <a:ea typeface="微软雅黑" panose="020B0503020204020204" pitchFamily="34" charset="-122"/>
              </a:rPr>
              <a:t>xgboost model</a:t>
            </a:r>
            <a:r>
              <a:rPr lang="zh-CN" altLang="en-US" sz="1400" b="1">
                <a:solidFill>
                  <a:srgbClr val="00B050"/>
                </a:solidFill>
                <a:latin typeface="微软雅黑" panose="020B0503020204020204" pitchFamily="34" charset="-122"/>
                <a:ea typeface="微软雅黑" panose="020B0503020204020204" pitchFamily="34" charset="-122"/>
              </a:rPr>
              <a:t>复杂度和线上预估性能之间</a:t>
            </a:r>
            <a:r>
              <a:rPr lang="en-US" altLang="zh-CN" sz="1400" b="1">
                <a:solidFill>
                  <a:srgbClr val="00B050"/>
                </a:solidFill>
                <a:latin typeface="微软雅黑" panose="020B0503020204020204" pitchFamily="34" charset="-122"/>
                <a:ea typeface="微软雅黑" panose="020B0503020204020204" pitchFamily="34" charset="-122"/>
              </a:rPr>
              <a:t>trade-off</a:t>
            </a:r>
            <a:r>
              <a:rPr lang="zh-CN" altLang="en-US" sz="1400" b="1">
                <a:solidFill>
                  <a:srgbClr val="00B050"/>
                </a:solidFill>
                <a:latin typeface="微软雅黑" panose="020B0503020204020204" pitchFamily="34" charset="-122"/>
                <a:ea typeface="微软雅黑" panose="020B0503020204020204" pitchFamily="34" charset="-122"/>
              </a:rPr>
              <a:t>：</a:t>
            </a:r>
            <a:endParaRPr lang="en-US" altLang="zh-CN" sz="1400" b="1">
              <a:solidFill>
                <a:srgbClr val="00B050"/>
              </a:solidFill>
              <a:latin typeface="微软雅黑" panose="020B0503020204020204" pitchFamily="34" charset="-122"/>
              <a:ea typeface="微软雅黑" panose="020B0503020204020204" pitchFamily="34" charset="-122"/>
            </a:endParaRPr>
          </a:p>
          <a:p>
            <a:pPr>
              <a:lnSpc>
                <a:spcPct val="150000"/>
              </a:lnSpc>
            </a:pP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rPr>
              <a:t>）在一定范围内，模型效果随</a:t>
            </a:r>
            <a:r>
              <a:rPr lang="en-US" altLang="zh-CN" sz="1400">
                <a:latin typeface="微软雅黑" panose="020B0503020204020204" pitchFamily="34" charset="-122"/>
                <a:ea typeface="微软雅黑" panose="020B0503020204020204" pitchFamily="34" charset="-122"/>
              </a:rPr>
              <a:t>tree</a:t>
            </a:r>
            <a:r>
              <a:rPr lang="zh-CN" altLang="en-US" sz="1400">
                <a:latin typeface="微软雅黑" panose="020B0503020204020204" pitchFamily="34" charset="-122"/>
                <a:ea typeface="微软雅黑" panose="020B0503020204020204" pitchFamily="34" charset="-122"/>
              </a:rPr>
              <a:t>的数目和深度的增加会得到提升。</a:t>
            </a:r>
            <a:endParaRPr lang="en-US" altLang="zh-CN" sz="1400">
              <a:latin typeface="微软雅黑" panose="020B0503020204020204" pitchFamily="34" charset="-122"/>
              <a:ea typeface="微软雅黑" panose="020B0503020204020204" pitchFamily="34" charset="-122"/>
            </a:endParaRPr>
          </a:p>
          <a:p>
            <a:pPr>
              <a:lnSpc>
                <a:spcPct val="150000"/>
              </a:lnSpc>
            </a:pP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rPr>
              <a:t>）线上</a:t>
            </a:r>
            <a:r>
              <a:rPr lang="en-US" altLang="zh-CN" sz="1400">
                <a:latin typeface="微软雅黑" panose="020B0503020204020204" pitchFamily="34" charset="-122"/>
                <a:ea typeface="微软雅黑" panose="020B0503020204020204" pitchFamily="34" charset="-122"/>
              </a:rPr>
              <a:t>cpu</a:t>
            </a:r>
            <a:r>
              <a:rPr lang="zh-CN" altLang="en-US" sz="1400">
                <a:latin typeface="微软雅黑" panose="020B0503020204020204" pitchFamily="34" charset="-122"/>
                <a:ea typeface="微软雅黑" panose="020B0503020204020204" pitchFamily="34" charset="-122"/>
              </a:rPr>
              <a:t>消耗和单次请求</a:t>
            </a:r>
            <a:r>
              <a:rPr lang="en-US" altLang="zh-CN" sz="1400">
                <a:latin typeface="微软雅黑" panose="020B0503020204020204" pitchFamily="34" charset="-122"/>
                <a:ea typeface="微软雅黑" panose="020B0503020204020204" pitchFamily="34" charset="-122"/>
              </a:rPr>
              <a:t>response time</a:t>
            </a:r>
            <a:r>
              <a:rPr lang="zh-CN" altLang="en-US" sz="1400">
                <a:latin typeface="微软雅黑" panose="020B0503020204020204" pitchFamily="34" charset="-122"/>
                <a:ea typeface="微软雅黑" panose="020B0503020204020204" pitchFamily="34" charset="-122"/>
              </a:rPr>
              <a:t>会随</a:t>
            </a:r>
            <a:r>
              <a:rPr lang="en-US" altLang="zh-CN" sz="1400">
                <a:latin typeface="微软雅黑" panose="020B0503020204020204" pitchFamily="34" charset="-122"/>
                <a:ea typeface="微软雅黑" panose="020B0503020204020204" pitchFamily="34" charset="-122"/>
              </a:rPr>
              <a:t>model</a:t>
            </a:r>
            <a:r>
              <a:rPr lang="zh-CN" altLang="en-US" sz="1400">
                <a:latin typeface="微软雅黑" panose="020B0503020204020204" pitchFamily="34" charset="-122"/>
                <a:ea typeface="微软雅黑" panose="020B0503020204020204" pitchFamily="34" charset="-122"/>
              </a:rPr>
              <a:t>复杂度的增加而受到影响。</a:t>
            </a:r>
            <a:endParaRPr lang="en-US" altLang="zh-CN" sz="1400">
              <a:latin typeface="微软雅黑" panose="020B0503020204020204" pitchFamily="34" charset="-122"/>
              <a:ea typeface="微软雅黑" panose="020B0503020204020204" pitchFamily="34" charset="-122"/>
            </a:endParaRPr>
          </a:p>
        </p:txBody>
      </p:sp>
      <p:sp>
        <p:nvSpPr>
          <p:cNvPr id="11" name="矩形 10"/>
          <p:cNvSpPr/>
          <p:nvPr/>
        </p:nvSpPr>
        <p:spPr>
          <a:xfrm>
            <a:off x="634221" y="5900360"/>
            <a:ext cx="9278545" cy="377411"/>
          </a:xfrm>
          <a:prstGeom prst="rect">
            <a:avLst/>
          </a:prstGeom>
        </p:spPr>
        <p:txBody>
          <a:bodyPr wrap="square">
            <a:spAutoFit/>
          </a:bodyPr>
          <a:lstStyle/>
          <a:p>
            <a:pPr>
              <a:lnSpc>
                <a:spcPct val="150000"/>
              </a:lnSpc>
            </a:pPr>
            <a:r>
              <a:rPr lang="en-US" altLang="zh-CN" sz="1400" b="1">
                <a:solidFill>
                  <a:srgbClr val="00B050"/>
                </a:solidFill>
                <a:latin typeface="微软雅黑" panose="020B0503020204020204" pitchFamily="34" charset="-122"/>
                <a:ea typeface="微软雅黑" panose="020B0503020204020204" pitchFamily="34" charset="-122"/>
              </a:rPr>
              <a:t>4</a:t>
            </a:r>
            <a:r>
              <a:rPr lang="zh-CN" altLang="en-US" sz="1400" b="1">
                <a:solidFill>
                  <a:srgbClr val="00B050"/>
                </a:solidFill>
                <a:latin typeface="微软雅黑" panose="020B0503020204020204" pitchFamily="34" charset="-122"/>
                <a:ea typeface="微软雅黑" panose="020B0503020204020204" pitchFamily="34" charset="-122"/>
              </a:rPr>
              <a:t>、</a:t>
            </a:r>
            <a:r>
              <a:rPr lang="en-US" altLang="zh-CN" sz="1400" b="1">
                <a:solidFill>
                  <a:srgbClr val="00B050"/>
                </a:solidFill>
                <a:latin typeface="微软雅黑" panose="020B0503020204020204" pitchFamily="34" charset="-122"/>
                <a:ea typeface="微软雅黑" panose="020B0503020204020204" pitchFamily="34" charset="-122"/>
              </a:rPr>
              <a:t>xgboost model</a:t>
            </a:r>
            <a:r>
              <a:rPr lang="zh-CN" altLang="en-US" sz="1400" b="1">
                <a:solidFill>
                  <a:srgbClr val="00B050"/>
                </a:solidFill>
                <a:latin typeface="微软雅黑" panose="020B0503020204020204" pitchFamily="34" charset="-122"/>
                <a:ea typeface="微软雅黑" panose="020B0503020204020204" pitchFamily="34" charset="-122"/>
              </a:rPr>
              <a:t>和对应统计类特征的更新频率</a:t>
            </a:r>
            <a:endParaRPr lang="en-US" altLang="zh-CN" sz="1400" b="1">
              <a:solidFill>
                <a:srgbClr val="00B050"/>
              </a:solidFill>
              <a:latin typeface="微软雅黑" panose="020B0503020204020204" pitchFamily="34" charset="-122"/>
              <a:ea typeface="微软雅黑" panose="020B0503020204020204" pitchFamily="34" charset="-122"/>
            </a:endParaRPr>
          </a:p>
        </p:txBody>
      </p:sp>
      <p:sp>
        <p:nvSpPr>
          <p:cNvPr id="12" name="矩形 11"/>
          <p:cNvSpPr/>
          <p:nvPr/>
        </p:nvSpPr>
        <p:spPr>
          <a:xfrm>
            <a:off x="634220" y="6300790"/>
            <a:ext cx="9278545" cy="415498"/>
          </a:xfrm>
          <a:prstGeom prst="rect">
            <a:avLst/>
          </a:prstGeom>
        </p:spPr>
        <p:txBody>
          <a:bodyPr wrap="square">
            <a:spAutoFit/>
          </a:bodyPr>
          <a:lstStyle/>
          <a:p>
            <a:pPr>
              <a:lnSpc>
                <a:spcPct val="150000"/>
              </a:lnSpc>
            </a:pPr>
            <a:r>
              <a:rPr lang="en-US" altLang="zh-CN" sz="1400" b="1">
                <a:solidFill>
                  <a:srgbClr val="00B050"/>
                </a:solidFill>
                <a:latin typeface="微软雅黑" panose="020B0503020204020204" pitchFamily="34" charset="-122"/>
                <a:ea typeface="微软雅黑" panose="020B0503020204020204" pitchFamily="34" charset="-122"/>
              </a:rPr>
              <a:t>5</a:t>
            </a:r>
            <a:r>
              <a:rPr lang="zh-CN" altLang="en-US" sz="1400" b="1">
                <a:solidFill>
                  <a:srgbClr val="00B050"/>
                </a:solidFill>
                <a:latin typeface="微软雅黑" panose="020B0503020204020204" pitchFamily="34" charset="-122"/>
                <a:ea typeface="微软雅黑" panose="020B0503020204020204" pitchFamily="34" charset="-122"/>
              </a:rPr>
              <a:t>、</a:t>
            </a:r>
            <a:r>
              <a:rPr lang="en-US" altLang="zh-CN" sz="1400" b="1">
                <a:solidFill>
                  <a:srgbClr val="00B050"/>
                </a:solidFill>
                <a:latin typeface="微软雅黑" panose="020B0503020204020204" pitchFamily="34" charset="-122"/>
                <a:ea typeface="微软雅黑" panose="020B0503020204020204" pitchFamily="34" charset="-122"/>
              </a:rPr>
              <a:t>xgboost model</a:t>
            </a:r>
            <a:r>
              <a:rPr lang="zh-CN" altLang="en-US" sz="1400" b="1">
                <a:solidFill>
                  <a:srgbClr val="00B050"/>
                </a:solidFill>
                <a:latin typeface="微软雅黑" panose="020B0503020204020204" pitchFamily="34" charset="-122"/>
                <a:ea typeface="微软雅黑" panose="020B0503020204020204" pitchFamily="34" charset="-122"/>
              </a:rPr>
              <a:t>训练调参（</a:t>
            </a:r>
            <a:r>
              <a:rPr lang="en-US" altLang="zh-CN" sz="1400" b="1">
                <a:solidFill>
                  <a:srgbClr val="00B050"/>
                </a:solidFill>
                <a:latin typeface="微软雅黑" panose="020B0503020204020204" pitchFamily="34" charset="-122"/>
                <a:ea typeface="微软雅黑" panose="020B0503020204020204" pitchFamily="34" charset="-122"/>
              </a:rPr>
              <a:t>hyperopt</a:t>
            </a:r>
            <a:r>
              <a:rPr lang="zh-CN" altLang="en-US" sz="1400" b="1">
                <a:solidFill>
                  <a:srgbClr val="00B050"/>
                </a:solidFill>
                <a:latin typeface="微软雅黑" panose="020B0503020204020204" pitchFamily="34" charset="-122"/>
                <a:ea typeface="微软雅黑" panose="020B0503020204020204" pitchFamily="34" charset="-122"/>
              </a:rPr>
              <a:t>）</a:t>
            </a:r>
            <a:endParaRPr lang="en-US" altLang="zh-CN" sz="1400" b="1">
              <a:solidFill>
                <a:srgbClr val="00B050"/>
              </a:solidFill>
              <a:latin typeface="微软雅黑" panose="020B0503020204020204" pitchFamily="34" charset="-122"/>
              <a:ea typeface="微软雅黑" panose="020B0503020204020204" pitchFamily="34" charset="-122"/>
            </a:endParaRPr>
          </a:p>
        </p:txBody>
      </p:sp>
      <p:graphicFrame>
        <p:nvGraphicFramePr>
          <p:cNvPr id="13" name="表格 12">
            <a:extLst>
              <a:ext uri="{FF2B5EF4-FFF2-40B4-BE49-F238E27FC236}">
                <a16:creationId xmlns:a16="http://schemas.microsoft.com/office/drawing/2014/main" xmlns="" id="{5B4B4C3C-3925-4F23-BB03-74F0DD1BAF77}"/>
              </a:ext>
            </a:extLst>
          </p:cNvPr>
          <p:cNvGraphicFramePr>
            <a:graphicFrameLocks noGrp="1"/>
          </p:cNvGraphicFramePr>
          <p:nvPr>
            <p:extLst>
              <p:ext uri="{D42A27DB-BD31-4B8C-83A1-F6EECF244321}">
                <p14:modId xmlns:p14="http://schemas.microsoft.com/office/powerpoint/2010/main" val="463704278"/>
              </p:ext>
            </p:extLst>
          </p:nvPr>
        </p:nvGraphicFramePr>
        <p:xfrm>
          <a:off x="984863" y="4576587"/>
          <a:ext cx="6979266" cy="1219200"/>
        </p:xfrm>
        <a:graphic>
          <a:graphicData uri="http://schemas.openxmlformats.org/drawingml/2006/table">
            <a:tbl>
              <a:tblPr firstRow="1" bandRow="1">
                <a:tableStyleId>{9D7B26C5-4107-4FEC-AEDC-1716B250A1EF}</a:tableStyleId>
              </a:tblPr>
              <a:tblGrid>
                <a:gridCol w="1994383">
                  <a:extLst>
                    <a:ext uri="{9D8B030D-6E8A-4147-A177-3AD203B41FA5}">
                      <a16:colId xmlns:a16="http://schemas.microsoft.com/office/drawing/2014/main" xmlns="" val="924937756"/>
                    </a:ext>
                  </a:extLst>
                </a:gridCol>
                <a:gridCol w="2531084">
                  <a:extLst>
                    <a:ext uri="{9D8B030D-6E8A-4147-A177-3AD203B41FA5}">
                      <a16:colId xmlns:a16="http://schemas.microsoft.com/office/drawing/2014/main" xmlns="" val="1230447252"/>
                    </a:ext>
                  </a:extLst>
                </a:gridCol>
                <a:gridCol w="2453799">
                  <a:extLst>
                    <a:ext uri="{9D8B030D-6E8A-4147-A177-3AD203B41FA5}">
                      <a16:colId xmlns:a16="http://schemas.microsoft.com/office/drawing/2014/main" xmlns="" val="2326454706"/>
                    </a:ext>
                  </a:extLst>
                </a:gridCol>
              </a:tblGrid>
              <a:tr h="224019">
                <a:tc>
                  <a:txBody>
                    <a:bodyPr/>
                    <a:lstStyle/>
                    <a:p>
                      <a:pPr algn="ctr"/>
                      <a:r>
                        <a:rPr lang="en-US" altLang="zh-CN" sz="1400"/>
                        <a:t>tree num</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a:t>xgboost auc</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a:t>ftrl auc</a:t>
                      </a:r>
                      <a:endParaRPr lang="zh-CN" alt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14946023"/>
                  </a:ext>
                </a:extLst>
              </a:tr>
              <a:tr h="224019">
                <a:tc>
                  <a:txBody>
                    <a:bodyPr/>
                    <a:lstStyle/>
                    <a:p>
                      <a:pPr algn="ctr"/>
                      <a:r>
                        <a:rPr lang="en-US" altLang="zh-CN" sz="1400"/>
                        <a:t>20</a:t>
                      </a:r>
                      <a:endParaRPr lang="zh-CN" altLang="en-US" sz="1400" b="1">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a:t>0.941</a:t>
                      </a:r>
                      <a:endParaRPr lang="zh-CN" altLang="en-US" sz="1400" b="1">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a:t>0.946</a:t>
                      </a:r>
                      <a:endParaRPr lang="zh-CN" altLang="en-US" sz="1400" b="1">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017345597"/>
                  </a:ext>
                </a:extLst>
              </a:tr>
              <a:tr h="224019">
                <a:tc>
                  <a:txBody>
                    <a:bodyPr/>
                    <a:lstStyle/>
                    <a:p>
                      <a:pPr algn="ctr"/>
                      <a:r>
                        <a:rPr lang="en-US" altLang="zh-CN" sz="1400"/>
                        <a:t>100</a:t>
                      </a:r>
                      <a:endParaRPr lang="zh-CN" altLang="en-US" sz="1400" b="1">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a:t>0.943</a:t>
                      </a:r>
                      <a:endParaRPr lang="zh-CN" altLang="en-US" sz="1400" b="1">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a:t>0.947</a:t>
                      </a:r>
                      <a:endParaRPr lang="zh-CN" altLang="en-US" sz="1400" b="1">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238676953"/>
                  </a:ext>
                </a:extLst>
              </a:tr>
              <a:tr h="224019">
                <a:tc>
                  <a:txBody>
                    <a:bodyPr/>
                    <a:lstStyle/>
                    <a:p>
                      <a:pPr algn="ctr"/>
                      <a:r>
                        <a:rPr lang="en-US" altLang="zh-CN" sz="1400"/>
                        <a:t>500</a:t>
                      </a:r>
                      <a:endParaRPr lang="zh-CN" altLang="en-US" sz="1400" b="1">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a:t>0.956</a:t>
                      </a:r>
                      <a:endParaRPr lang="zh-CN" altLang="en-US" sz="1400" b="1">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a:t>0.949</a:t>
                      </a:r>
                      <a:endParaRPr lang="zh-CN" altLang="en-US" sz="1400" b="1">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267729258"/>
                  </a:ext>
                </a:extLst>
              </a:tr>
            </a:tbl>
          </a:graphicData>
        </a:graphic>
      </p:graphicFrame>
    </p:spTree>
    <p:extLst>
      <p:ext uri="{BB962C8B-B14F-4D97-AF65-F5344CB8AC3E}">
        <p14:creationId xmlns:p14="http://schemas.microsoft.com/office/powerpoint/2010/main" val="3234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arn(inVertic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arn(inVertical)">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42900" y="1064491"/>
            <a:ext cx="93853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342900" y="400341"/>
            <a:ext cx="6096000" cy="523220"/>
          </a:xfrm>
          <a:prstGeom prst="rect">
            <a:avLst/>
          </a:prstGeom>
        </p:spPr>
        <p:txBody>
          <a:bodyPr>
            <a:spAutoFit/>
          </a:bodyPr>
          <a:lstStyle/>
          <a:p>
            <a:r>
              <a:rPr lang="en-US" altLang="zh-CN" sz="2800"/>
              <a:t>References </a:t>
            </a:r>
            <a:endParaRPr lang="zh-CN" altLang="en-US" sz="2800"/>
          </a:p>
        </p:txBody>
      </p:sp>
      <p:sp>
        <p:nvSpPr>
          <p:cNvPr id="4" name="矩形 3"/>
          <p:cNvSpPr/>
          <p:nvPr/>
        </p:nvSpPr>
        <p:spPr>
          <a:xfrm>
            <a:off x="342900" y="1429480"/>
            <a:ext cx="11403445" cy="4939814"/>
          </a:xfrm>
          <a:prstGeom prst="rect">
            <a:avLst/>
          </a:prstGeom>
        </p:spPr>
        <p:txBody>
          <a:bodyPr wrap="square">
            <a:spAutoFit/>
          </a:bodyPr>
          <a:lstStyle/>
          <a:p>
            <a:pPr marL="342900" indent="-342900">
              <a:lnSpc>
                <a:spcPct val="150000"/>
              </a:lnSpc>
              <a:buFont typeface="+mj-lt"/>
              <a:buAutoNum type="arabicPeriod"/>
            </a:pPr>
            <a:r>
              <a:rPr lang="en-US" altLang="zh-CN" sz="1400" dirty="0">
                <a:latin typeface="微软雅黑" panose="020B0503020204020204" pitchFamily="34" charset="-122"/>
                <a:ea typeface="微软雅黑" panose="020B0503020204020204" pitchFamily="34" charset="-122"/>
              </a:rPr>
              <a:t> H. Brendan McMahan and Matthew Streeter. Adaptive bound optimization for online convex </a:t>
            </a:r>
            <a:r>
              <a:rPr lang="en-US" altLang="zh-CN" sz="1400" dirty="0" err="1">
                <a:latin typeface="微软雅黑" panose="020B0503020204020204" pitchFamily="34" charset="-122"/>
                <a:ea typeface="微软雅黑" panose="020B0503020204020204" pitchFamily="34" charset="-122"/>
              </a:rPr>
              <a:t>optimiza-tion</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InCOLT</a:t>
            </a:r>
            <a:r>
              <a:rPr lang="en-US" altLang="zh-CN" sz="1400" dirty="0">
                <a:latin typeface="微软雅黑" panose="020B0503020204020204" pitchFamily="34" charset="-122"/>
                <a:ea typeface="微软雅黑" panose="020B0503020204020204" pitchFamily="34" charset="-122"/>
              </a:rPr>
              <a:t>, 2010 </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FTRL</a:t>
            </a:r>
            <a:r>
              <a:rPr lang="zh-CN" altLang="en-US" sz="1400" dirty="0">
                <a:latin typeface="微软雅黑" panose="020B0503020204020204" pitchFamily="34" charset="-122"/>
                <a:ea typeface="微软雅黑" panose="020B0503020204020204" pitchFamily="34" charset="-122"/>
              </a:rPr>
              <a:t>理论性</a:t>
            </a:r>
            <a:r>
              <a:rPr lang="en-US" altLang="zh-CN" sz="1400" dirty="0">
                <a:latin typeface="微软雅黑" panose="020B0503020204020204" pitchFamily="34" charset="-122"/>
                <a:ea typeface="微软雅黑" panose="020B0503020204020204" pitchFamily="34" charset="-122"/>
              </a:rPr>
              <a:t>paper</a:t>
            </a:r>
            <a:r>
              <a:rPr lang="zh-CN" altLang="en-US" sz="1400" dirty="0">
                <a:latin typeface="微软雅黑" panose="020B0503020204020204" pitchFamily="34" charset="-122"/>
                <a:ea typeface="微软雅黑" panose="020B0503020204020204" pitchFamily="34" charset="-122"/>
              </a:rPr>
              <a:t>）</a:t>
            </a:r>
          </a:p>
          <a:p>
            <a:pPr marL="342900" indent="-342900">
              <a:lnSpc>
                <a:spcPct val="150000"/>
              </a:lnSpc>
              <a:buFont typeface="+mj-lt"/>
              <a:buAutoNum type="arabicPeriod"/>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H. Brendan McMahan. Follow-the-regularized-leader and mirror descent: Equivalence theorems and L1 regularization. In AISTATS, 2011 </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FOBOS</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RDA</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FTRL</a:t>
            </a:r>
            <a:r>
              <a:rPr lang="zh-CN" altLang="en-US" sz="1400" dirty="0">
                <a:latin typeface="微软雅黑" panose="020B0503020204020204" pitchFamily="34" charset="-122"/>
                <a:ea typeface="微软雅黑" panose="020B0503020204020204" pitchFamily="34" charset="-122"/>
              </a:rPr>
              <a:t>等各种方法对比的</a:t>
            </a:r>
            <a:r>
              <a:rPr lang="en-US" altLang="zh-CN" sz="1400" dirty="0">
                <a:latin typeface="微软雅黑" panose="020B0503020204020204" pitchFamily="34" charset="-122"/>
                <a:ea typeface="微软雅黑" panose="020B0503020204020204" pitchFamily="34" charset="-122"/>
              </a:rPr>
              <a:t>paper</a:t>
            </a:r>
            <a:r>
              <a:rPr lang="zh-CN" altLang="en-US" sz="1400" dirty="0">
                <a:latin typeface="微软雅黑" panose="020B0503020204020204" pitchFamily="34" charset="-122"/>
                <a:ea typeface="微软雅黑" panose="020B0503020204020204" pitchFamily="34" charset="-122"/>
              </a:rPr>
              <a:t>）</a:t>
            </a:r>
          </a:p>
          <a:p>
            <a:pPr marL="342900" indent="-342900">
              <a:lnSpc>
                <a:spcPct val="150000"/>
              </a:lnSpc>
              <a:buFont typeface="+mj-lt"/>
              <a:buAutoNum type="arabicPeriod"/>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H. Brendan McMahan. A </a:t>
            </a:r>
            <a:r>
              <a:rPr lang="en-US" altLang="zh-CN" sz="1400" dirty="0" err="1">
                <a:latin typeface="微软雅黑" panose="020B0503020204020204" pitchFamily="34" charset="-122"/>
                <a:ea typeface="微软雅黑" panose="020B0503020204020204" pitchFamily="34" charset="-122"/>
              </a:rPr>
              <a:t>unied</a:t>
            </a:r>
            <a:r>
              <a:rPr lang="en-US" altLang="zh-CN" sz="1400" dirty="0">
                <a:latin typeface="微软雅黑" panose="020B0503020204020204" pitchFamily="34" charset="-122"/>
                <a:ea typeface="微软雅黑" panose="020B0503020204020204" pitchFamily="34" charset="-122"/>
              </a:rPr>
              <a:t> analysis of regular-</a:t>
            </a:r>
            <a:r>
              <a:rPr lang="en-US" altLang="zh-CN" sz="1400" dirty="0" err="1">
                <a:latin typeface="微软雅黑" panose="020B0503020204020204" pitchFamily="34" charset="-122"/>
                <a:ea typeface="微软雅黑" panose="020B0503020204020204" pitchFamily="34" charset="-122"/>
              </a:rPr>
              <a:t>ized</a:t>
            </a:r>
            <a:r>
              <a:rPr lang="en-US" altLang="zh-CN" sz="1400" dirty="0">
                <a:latin typeface="微软雅黑" panose="020B0503020204020204" pitchFamily="34" charset="-122"/>
                <a:ea typeface="微软雅黑" panose="020B0503020204020204" pitchFamily="34" charset="-122"/>
              </a:rPr>
              <a:t> dual averaging and composite mirror descent with implicit updates. Submitted, 2011 </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FTRL</a:t>
            </a:r>
            <a:r>
              <a:rPr lang="zh-CN" altLang="en-US" sz="1400" dirty="0">
                <a:latin typeface="微软雅黑" panose="020B0503020204020204" pitchFamily="34" charset="-122"/>
                <a:ea typeface="微软雅黑" panose="020B0503020204020204" pitchFamily="34" charset="-122"/>
              </a:rPr>
              <a:t>理论发展，</a:t>
            </a:r>
            <a:r>
              <a:rPr lang="en-US" altLang="zh-CN" sz="1400" dirty="0">
                <a:latin typeface="微软雅黑" panose="020B0503020204020204" pitchFamily="34" charset="-122"/>
                <a:ea typeface="微软雅黑" panose="020B0503020204020204" pitchFamily="34" charset="-122"/>
              </a:rPr>
              <a:t>regret bound</a:t>
            </a:r>
            <a:r>
              <a:rPr lang="zh-CN" altLang="en-US" sz="1400" dirty="0">
                <a:latin typeface="微软雅黑" panose="020B0503020204020204" pitchFamily="34" charset="-122"/>
                <a:ea typeface="微软雅黑" panose="020B0503020204020204" pitchFamily="34" charset="-122"/>
              </a:rPr>
              <a:t>和加入通用正则化项）</a:t>
            </a:r>
          </a:p>
          <a:p>
            <a:pPr marL="342900" indent="-342900">
              <a:lnSpc>
                <a:spcPct val="150000"/>
              </a:lnSpc>
              <a:buFont typeface="+mj-lt"/>
              <a:buAutoNum type="arabicPeriod"/>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H. Brendan McMahan, Gary Holt, D. </a:t>
            </a:r>
            <a:r>
              <a:rPr lang="en-US" altLang="zh-CN" sz="1400" dirty="0" err="1">
                <a:latin typeface="微软雅黑" panose="020B0503020204020204" pitchFamily="34" charset="-122"/>
                <a:ea typeface="微软雅黑" panose="020B0503020204020204" pitchFamily="34" charset="-122"/>
              </a:rPr>
              <a:t>Sculley</a:t>
            </a:r>
            <a:r>
              <a:rPr lang="en-US" altLang="zh-CN" sz="1400" dirty="0">
                <a:latin typeface="微软雅黑" panose="020B0503020204020204" pitchFamily="34" charset="-122"/>
                <a:ea typeface="微软雅黑" panose="020B0503020204020204" pitchFamily="34" charset="-122"/>
              </a:rPr>
              <a:t>, Michael Young, </a:t>
            </a:r>
            <a:r>
              <a:rPr lang="en-US" altLang="zh-CN" sz="1400" dirty="0" err="1">
                <a:latin typeface="微软雅黑" panose="020B0503020204020204" pitchFamily="34" charset="-122"/>
                <a:ea typeface="微软雅黑" panose="020B0503020204020204" pitchFamily="34" charset="-122"/>
              </a:rPr>
              <a:t>Dietmar</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Ebner</a:t>
            </a:r>
            <a:r>
              <a:rPr lang="en-US" altLang="zh-CN" sz="1400" dirty="0">
                <a:latin typeface="微软雅黑" panose="020B0503020204020204" pitchFamily="34" charset="-122"/>
                <a:ea typeface="微软雅黑" panose="020B0503020204020204" pitchFamily="34" charset="-122"/>
              </a:rPr>
              <a:t>, Julian Grady, Lan </a:t>
            </a:r>
            <a:r>
              <a:rPr lang="en-US" altLang="zh-CN" sz="1400" dirty="0" err="1">
                <a:latin typeface="微软雅黑" panose="020B0503020204020204" pitchFamily="34" charset="-122"/>
                <a:ea typeface="微软雅黑" panose="020B0503020204020204" pitchFamily="34" charset="-122"/>
              </a:rPr>
              <a:t>Nie</a:t>
            </a:r>
            <a:r>
              <a:rPr lang="en-US" altLang="zh-CN" sz="1400" dirty="0">
                <a:latin typeface="微软雅黑" panose="020B0503020204020204" pitchFamily="34" charset="-122"/>
                <a:ea typeface="微软雅黑" panose="020B0503020204020204" pitchFamily="34" charset="-122"/>
              </a:rPr>
              <a:t>, Todd Phillips, Eugene </a:t>
            </a:r>
            <a:r>
              <a:rPr lang="en-US" altLang="zh-CN" sz="1400" dirty="0" err="1">
                <a:latin typeface="微软雅黑" panose="020B0503020204020204" pitchFamily="34" charset="-122"/>
                <a:ea typeface="微软雅黑" panose="020B0503020204020204" pitchFamily="34" charset="-122"/>
              </a:rPr>
              <a:t>Davydov</a:t>
            </a:r>
            <a:r>
              <a:rPr lang="en-US" altLang="zh-CN" sz="1400" dirty="0">
                <a:latin typeface="微软雅黑" panose="020B0503020204020204" pitchFamily="34" charset="-122"/>
                <a:ea typeface="微软雅黑" panose="020B0503020204020204" pitchFamily="34" charset="-122"/>
              </a:rPr>
              <a:t>, Daniel </a:t>
            </a:r>
            <a:r>
              <a:rPr lang="en-US" altLang="zh-CN" sz="1400" dirty="0" err="1">
                <a:latin typeface="微软雅黑" panose="020B0503020204020204" pitchFamily="34" charset="-122"/>
                <a:ea typeface="微软雅黑" panose="020B0503020204020204" pitchFamily="34" charset="-122"/>
              </a:rPr>
              <a:t>Golovin</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Sharat</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Chikkerur</a:t>
            </a:r>
            <a:r>
              <a:rPr lang="en-US" altLang="zh-CN" sz="1400" dirty="0">
                <a:latin typeface="微软雅黑" panose="020B0503020204020204" pitchFamily="34" charset="-122"/>
                <a:ea typeface="微软雅黑" panose="020B0503020204020204" pitchFamily="34" charset="-122"/>
              </a:rPr>
              <a:t>, Dan Liu, Martin Wattenberg, </a:t>
            </a:r>
            <a:r>
              <a:rPr lang="en-US" altLang="zh-CN" sz="1400" dirty="0" err="1">
                <a:latin typeface="微软雅黑" panose="020B0503020204020204" pitchFamily="34" charset="-122"/>
                <a:ea typeface="微软雅黑" panose="020B0503020204020204" pitchFamily="34" charset="-122"/>
              </a:rPr>
              <a:t>Arnar</a:t>
            </a:r>
            <a:r>
              <a:rPr lang="en-US" altLang="zh-CN" sz="1400" dirty="0">
                <a:latin typeface="微软雅黑" panose="020B0503020204020204" pitchFamily="34" charset="-122"/>
                <a:ea typeface="微软雅黑" panose="020B0503020204020204" pitchFamily="34" charset="-122"/>
              </a:rPr>
              <a:t> Mar </a:t>
            </a:r>
            <a:r>
              <a:rPr lang="en-US" altLang="zh-CN" sz="1400" dirty="0" err="1">
                <a:latin typeface="微软雅黑" panose="020B0503020204020204" pitchFamily="34" charset="-122"/>
                <a:ea typeface="微软雅黑" panose="020B0503020204020204" pitchFamily="34" charset="-122"/>
              </a:rPr>
              <a:t>Hrafnkelsson</a:t>
            </a:r>
            <a:r>
              <a:rPr lang="en-US" altLang="zh-CN" sz="1400" dirty="0">
                <a:latin typeface="微软雅黑" panose="020B0503020204020204" pitchFamily="34" charset="-122"/>
                <a:ea typeface="微软雅黑" panose="020B0503020204020204" pitchFamily="34" charset="-122"/>
              </a:rPr>
              <a:t>, Tom </a:t>
            </a:r>
            <a:r>
              <a:rPr lang="en-US" altLang="zh-CN" sz="1400" dirty="0" err="1">
                <a:latin typeface="微软雅黑" panose="020B0503020204020204" pitchFamily="34" charset="-122"/>
                <a:ea typeface="微软雅黑" panose="020B0503020204020204" pitchFamily="34" charset="-122"/>
              </a:rPr>
              <a:t>Boulos</a:t>
            </a:r>
            <a:r>
              <a:rPr lang="en-US" altLang="zh-CN" sz="1400" dirty="0">
                <a:latin typeface="微软雅黑" panose="020B0503020204020204" pitchFamily="34" charset="-122"/>
                <a:ea typeface="微软雅黑" panose="020B0503020204020204" pitchFamily="34" charset="-122"/>
              </a:rPr>
              <a:t>, Jeremy </a:t>
            </a:r>
            <a:r>
              <a:rPr lang="en-US" altLang="zh-CN" sz="1400" dirty="0" err="1">
                <a:latin typeface="微软雅黑" panose="020B0503020204020204" pitchFamily="34" charset="-122"/>
                <a:ea typeface="微软雅黑" panose="020B0503020204020204" pitchFamily="34" charset="-122"/>
              </a:rPr>
              <a:t>Kubica</a:t>
            </a:r>
            <a:r>
              <a:rPr lang="en-US" altLang="zh-CN" sz="1400" dirty="0">
                <a:latin typeface="微软雅黑" panose="020B0503020204020204" pitchFamily="34" charset="-122"/>
                <a:ea typeface="微软雅黑" panose="020B0503020204020204" pitchFamily="34" charset="-122"/>
              </a:rPr>
              <a:t>, Ad Click Prediction: a View from the Trenches, Proceedings of the 19th ACM SIGKDD International Conference on Knowledge Discovery and Data Mining (KDD) (2013) </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FTRL</a:t>
            </a:r>
            <a:r>
              <a:rPr lang="zh-CN" altLang="en-US" sz="1400" dirty="0">
                <a:latin typeface="微软雅黑" panose="020B0503020204020204" pitchFamily="34" charset="-122"/>
                <a:ea typeface="微软雅黑" panose="020B0503020204020204" pitchFamily="34" charset="-122"/>
              </a:rPr>
              <a:t>工程实现的</a:t>
            </a:r>
            <a:r>
              <a:rPr lang="en-US" altLang="zh-CN" sz="1400" dirty="0">
                <a:latin typeface="微软雅黑" panose="020B0503020204020204" pitchFamily="34" charset="-122"/>
                <a:ea typeface="微软雅黑" panose="020B0503020204020204" pitchFamily="34" charset="-122"/>
              </a:rPr>
              <a:t>paper</a:t>
            </a:r>
            <a:r>
              <a:rPr lang="zh-CN" altLang="en-US" sz="1400" dirty="0">
                <a:latin typeface="微软雅黑" panose="020B0503020204020204" pitchFamily="34" charset="-122"/>
                <a:ea typeface="微软雅黑" panose="020B0503020204020204" pitchFamily="34" charset="-122"/>
              </a:rPr>
              <a:t>）</a:t>
            </a:r>
          </a:p>
          <a:p>
            <a:pPr marL="342900" indent="-342900">
              <a:lnSpc>
                <a:spcPct val="150000"/>
              </a:lnSpc>
              <a:buFont typeface="+mj-lt"/>
              <a:buAutoNum type="arabicPeriod"/>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L. Xiao. Dual averaging method for regularized stochastic learning and online optimization. In NIPS, 2009 </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RDA</a:t>
            </a:r>
            <a:r>
              <a:rPr lang="zh-CN" altLang="en-US" sz="1400" dirty="0">
                <a:latin typeface="微软雅黑" panose="020B0503020204020204" pitchFamily="34" charset="-122"/>
                <a:ea typeface="微软雅黑" panose="020B0503020204020204" pitchFamily="34" charset="-122"/>
              </a:rPr>
              <a:t>方法）</a:t>
            </a:r>
          </a:p>
          <a:p>
            <a:pPr marL="342900" indent="-342900">
              <a:lnSpc>
                <a:spcPct val="150000"/>
              </a:lnSpc>
              <a:buFont typeface="+mj-lt"/>
              <a:buAutoNum type="arabicPeriod"/>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J. Langford, L. Li, and T. Zhang. Sparse online learning via truncated </a:t>
            </a:r>
            <a:r>
              <a:rPr lang="en-US" altLang="zh-CN" sz="1400" dirty="0" err="1">
                <a:latin typeface="微软雅黑" panose="020B0503020204020204" pitchFamily="34" charset="-122"/>
                <a:ea typeface="微软雅黑" panose="020B0503020204020204" pitchFamily="34" charset="-122"/>
              </a:rPr>
              <a:t>gradient.JMLR</a:t>
            </a:r>
            <a:r>
              <a:rPr lang="en-US" altLang="zh-CN" sz="1400" dirty="0">
                <a:latin typeface="微软雅黑" panose="020B0503020204020204" pitchFamily="34" charset="-122"/>
                <a:ea typeface="微软雅黑" panose="020B0503020204020204" pitchFamily="34" charset="-122"/>
              </a:rPr>
              <a:t>, 10, 2009. </a:t>
            </a:r>
            <a:r>
              <a:rPr lang="zh-CN" altLang="en-US" sz="1400" dirty="0">
                <a:latin typeface="微软雅黑" panose="020B0503020204020204" pitchFamily="34" charset="-122"/>
                <a:ea typeface="微软雅黑" panose="020B0503020204020204" pitchFamily="34" charset="-122"/>
              </a:rPr>
              <a:t>（截断梯度的</a:t>
            </a:r>
            <a:r>
              <a:rPr lang="en-US" altLang="zh-CN" sz="1400" dirty="0">
                <a:latin typeface="微软雅黑" panose="020B0503020204020204" pitchFamily="34" charset="-122"/>
                <a:ea typeface="微软雅黑" panose="020B0503020204020204" pitchFamily="34" charset="-122"/>
              </a:rPr>
              <a:t>paper</a:t>
            </a:r>
            <a:r>
              <a:rPr lang="zh-CN" altLang="en-US" sz="1400" dirty="0">
                <a:latin typeface="微软雅黑" panose="020B0503020204020204" pitchFamily="34" charset="-122"/>
                <a:ea typeface="微软雅黑" panose="020B0503020204020204" pitchFamily="34" charset="-122"/>
              </a:rPr>
              <a:t>）</a:t>
            </a:r>
          </a:p>
          <a:p>
            <a:pPr marL="342900" indent="-342900">
              <a:lnSpc>
                <a:spcPct val="150000"/>
              </a:lnSpc>
              <a:buFont typeface="+mj-lt"/>
              <a:buAutoNum type="arabicPeriod"/>
            </a:pPr>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Practical Lessons from Predicting Clicks on Ads at Facebook. Proceedings of 20th ACM SIGKDD Conference on </a:t>
            </a:r>
            <a:r>
              <a:rPr lang="en-US" altLang="zh-CN" sz="1400" dirty="0" err="1">
                <a:latin typeface="微软雅黑" panose="020B0503020204020204" pitchFamily="34" charset="-122"/>
                <a:ea typeface="微软雅黑" panose="020B0503020204020204" pitchFamily="34" charset="-122"/>
              </a:rPr>
              <a:t>KnowledgeDiscovery</a:t>
            </a:r>
            <a:r>
              <a:rPr lang="en-US" altLang="zh-CN" sz="1400" dirty="0">
                <a:latin typeface="微软雅黑" panose="020B0503020204020204" pitchFamily="34" charset="-122"/>
                <a:ea typeface="微软雅黑" panose="020B0503020204020204" pitchFamily="34" charset="-122"/>
              </a:rPr>
              <a:t> and Data Mining. ACM, 2014: 1-9.</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GBDT+LR</a:t>
            </a:r>
            <a:r>
              <a:rPr lang="zh-CN" altLang="en-US" sz="1400" dirty="0">
                <a:latin typeface="微软雅黑" panose="020B0503020204020204" pitchFamily="34" charset="-122"/>
                <a:ea typeface="微软雅黑" panose="020B0503020204020204" pitchFamily="34" charset="-122"/>
              </a:rPr>
              <a:t>模型融合）</a:t>
            </a:r>
            <a:r>
              <a:rPr lang="en-US" altLang="zh-CN" sz="1400" dirty="0">
                <a:latin typeface="微软雅黑" panose="020B0503020204020204" pitchFamily="34" charset="-122"/>
                <a:ea typeface="微软雅黑" panose="020B0503020204020204" pitchFamily="34" charset="-122"/>
              </a:rPr>
              <a:t/>
            </a:r>
            <a:br>
              <a:rPr lang="en-US" altLang="zh-CN" sz="1400" dirty="0">
                <a:latin typeface="微软雅黑" panose="020B0503020204020204" pitchFamily="34" charset="-122"/>
                <a:ea typeface="微软雅黑" panose="020B0503020204020204" pitchFamily="34" charset="-122"/>
              </a:rPr>
            </a:b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1959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A2A77D6B-1C42-4BDB-A3D4-AF0F9E6C6815}"/>
              </a:ext>
            </a:extLst>
          </p:cNvPr>
          <p:cNvSpPr txBox="1"/>
          <p:nvPr/>
        </p:nvSpPr>
        <p:spPr>
          <a:xfrm>
            <a:off x="3940277" y="2967335"/>
            <a:ext cx="4311446" cy="923330"/>
          </a:xfrm>
          <a:prstGeom prst="rect">
            <a:avLst/>
          </a:prstGeom>
          <a:noFill/>
        </p:spPr>
        <p:txBody>
          <a:bodyPr wrap="square" rtlCol="0">
            <a:spAutoFit/>
          </a:bodyPr>
          <a:lstStyle/>
          <a:p>
            <a:r>
              <a:rPr lang="en-US" altLang="zh-CN" sz="5400" b="1">
                <a:latin typeface="Eras Medium ITC" panose="020B0602030504020804" pitchFamily="34" charset="0"/>
              </a:rPr>
              <a:t>thank you !</a:t>
            </a:r>
            <a:endParaRPr lang="zh-CN" altLang="en-US" sz="5400" b="1">
              <a:latin typeface="Eras Medium ITC" panose="020B0602030504020804" pitchFamily="34" charset="0"/>
            </a:endParaRPr>
          </a:p>
        </p:txBody>
      </p:sp>
    </p:spTree>
    <p:extLst>
      <p:ext uri="{BB962C8B-B14F-4D97-AF65-F5344CB8AC3E}">
        <p14:creationId xmlns:p14="http://schemas.microsoft.com/office/powerpoint/2010/main" val="4107349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342900" y="990600"/>
            <a:ext cx="93853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5" name="矩形 4"/>
          <p:cNvSpPr/>
          <p:nvPr/>
        </p:nvSpPr>
        <p:spPr>
          <a:xfrm>
            <a:off x="342900" y="287666"/>
            <a:ext cx="3835400" cy="461665"/>
          </a:xfrm>
          <a:prstGeom prst="rect">
            <a:avLst/>
          </a:prstGeom>
        </p:spPr>
        <p:txBody>
          <a:bodyPr wrap="square">
            <a:spAutoFit/>
          </a:bodyPr>
          <a:lstStyle/>
          <a:p>
            <a:r>
              <a:rPr lang="zh-CN" altLang="en-US" sz="2400">
                <a:latin typeface="微软雅黑" panose="020B0503020204020204" pitchFamily="34" charset="-122"/>
                <a:ea typeface="微软雅黑" panose="020B0503020204020204" pitchFamily="34" charset="-122"/>
              </a:rPr>
              <a:t>传统解决方法</a:t>
            </a:r>
          </a:p>
        </p:txBody>
      </p:sp>
      <p:grpSp>
        <p:nvGrpSpPr>
          <p:cNvPr id="15" name="组合 14"/>
          <p:cNvGrpSpPr/>
          <p:nvPr/>
        </p:nvGrpSpPr>
        <p:grpSpPr>
          <a:xfrm>
            <a:off x="342900" y="1808863"/>
            <a:ext cx="2451100" cy="3220524"/>
            <a:chOff x="647700" y="1600407"/>
            <a:chExt cx="2451100" cy="3220524"/>
          </a:xfrm>
        </p:grpSpPr>
        <p:sp>
          <p:nvSpPr>
            <p:cNvPr id="9" name="矩形 8"/>
            <p:cNvSpPr/>
            <p:nvPr/>
          </p:nvSpPr>
          <p:spPr>
            <a:xfrm>
              <a:off x="647700" y="1600407"/>
              <a:ext cx="2451100" cy="7175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a:t>feature extract</a:t>
              </a:r>
              <a:endParaRPr lang="zh-CN" altLang="en-US" sz="2000" b="1"/>
            </a:p>
          </p:txBody>
        </p:sp>
        <p:sp>
          <p:nvSpPr>
            <p:cNvPr id="10" name="矩形 9"/>
            <p:cNvSpPr/>
            <p:nvPr/>
          </p:nvSpPr>
          <p:spPr>
            <a:xfrm>
              <a:off x="647700" y="2829772"/>
              <a:ext cx="2451100" cy="7175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a:t>learn by GD</a:t>
              </a:r>
              <a:endParaRPr lang="zh-CN" altLang="en-US" sz="2000" b="1"/>
            </a:p>
          </p:txBody>
        </p:sp>
        <p:sp>
          <p:nvSpPr>
            <p:cNvPr id="11" name="矩形 10"/>
            <p:cNvSpPr/>
            <p:nvPr/>
          </p:nvSpPr>
          <p:spPr>
            <a:xfrm>
              <a:off x="647700" y="4103382"/>
              <a:ext cx="2451100" cy="7175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a:t>estimate by LR</a:t>
              </a:r>
              <a:endParaRPr lang="zh-CN" altLang="en-US" sz="2000" b="1"/>
            </a:p>
          </p:txBody>
        </p:sp>
        <p:cxnSp>
          <p:nvCxnSpPr>
            <p:cNvPr id="13" name="直接箭头连接符 12"/>
            <p:cNvCxnSpPr/>
            <p:nvPr/>
          </p:nvCxnSpPr>
          <p:spPr>
            <a:xfrm>
              <a:off x="1873250" y="2362200"/>
              <a:ext cx="0" cy="4528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1873250" y="3606314"/>
              <a:ext cx="0" cy="4528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2893067" y="2477726"/>
            <a:ext cx="786574" cy="2132976"/>
            <a:chOff x="3111500" y="2540000"/>
            <a:chExt cx="1834573" cy="1969654"/>
          </a:xfrm>
        </p:grpSpPr>
        <p:cxnSp>
          <p:nvCxnSpPr>
            <p:cNvPr id="17" name="直接箭头连接符 16"/>
            <p:cNvCxnSpPr/>
            <p:nvPr/>
          </p:nvCxnSpPr>
          <p:spPr>
            <a:xfrm flipV="1">
              <a:off x="3111500" y="2540000"/>
              <a:ext cx="1834573" cy="840509"/>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111500" y="3380509"/>
              <a:ext cx="1834573" cy="1129145"/>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a16="http://schemas.microsoft.com/office/drawing/2014/main" xmlns="" id="{EEB180A0-7955-4606-80FE-7AAED47B0B91}"/>
              </a:ext>
            </a:extLst>
          </p:cNvPr>
          <p:cNvGrpSpPr/>
          <p:nvPr/>
        </p:nvGrpSpPr>
        <p:grpSpPr>
          <a:xfrm>
            <a:off x="3734464" y="1459759"/>
            <a:ext cx="3919949" cy="4045386"/>
            <a:chOff x="4716890" y="1554531"/>
            <a:chExt cx="4718055" cy="4045386"/>
          </a:xfrm>
        </p:grpSpPr>
        <p:sp>
          <p:nvSpPr>
            <p:cNvPr id="21" name="矩形 20"/>
            <p:cNvSpPr/>
            <p:nvPr/>
          </p:nvSpPr>
          <p:spPr>
            <a:xfrm>
              <a:off x="4716890" y="2299672"/>
              <a:ext cx="1909530" cy="508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batch</a:t>
              </a:r>
              <a:r>
                <a:rPr lang="zh-CN" altLang="en-US">
                  <a:latin typeface="微软雅黑" panose="020B0503020204020204" pitchFamily="34" charset="-122"/>
                  <a:ea typeface="微软雅黑" panose="020B0503020204020204" pitchFamily="34" charset="-122"/>
                </a:rPr>
                <a:t>算法</a:t>
              </a:r>
            </a:p>
          </p:txBody>
        </p:sp>
        <p:sp>
          <p:nvSpPr>
            <p:cNvPr id="22" name="矩形 21"/>
            <p:cNvSpPr/>
            <p:nvPr/>
          </p:nvSpPr>
          <p:spPr>
            <a:xfrm>
              <a:off x="4716890" y="4412804"/>
              <a:ext cx="1909531" cy="508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online</a:t>
              </a:r>
              <a:r>
                <a:rPr lang="zh-CN" altLang="en-US">
                  <a:latin typeface="微软雅黑" panose="020B0503020204020204" pitchFamily="34" charset="-122"/>
                  <a:ea typeface="微软雅黑" panose="020B0503020204020204" pitchFamily="34" charset="-122"/>
                </a:rPr>
                <a:t>算法</a:t>
              </a:r>
            </a:p>
          </p:txBody>
        </p:sp>
        <p:sp>
          <p:nvSpPr>
            <p:cNvPr id="23" name="矩形 22"/>
            <p:cNvSpPr/>
            <p:nvPr/>
          </p:nvSpPr>
          <p:spPr>
            <a:xfrm>
              <a:off x="7276743" y="1554531"/>
              <a:ext cx="2158202" cy="508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BGD</a:t>
              </a:r>
              <a:endParaRPr lang="zh-CN" altLang="en-US">
                <a:latin typeface="微软雅黑" panose="020B0503020204020204" pitchFamily="34" charset="-122"/>
                <a:ea typeface="微软雅黑" panose="020B0503020204020204" pitchFamily="34" charset="-122"/>
              </a:endParaRPr>
            </a:p>
          </p:txBody>
        </p:sp>
        <p:sp>
          <p:nvSpPr>
            <p:cNvPr id="24" name="矩形 23"/>
            <p:cNvSpPr/>
            <p:nvPr/>
          </p:nvSpPr>
          <p:spPr>
            <a:xfrm>
              <a:off x="7276743" y="2921473"/>
              <a:ext cx="2158202" cy="508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mini BGD</a:t>
              </a:r>
              <a:endParaRPr lang="zh-CN" altLang="en-US">
                <a:latin typeface="微软雅黑" panose="020B0503020204020204" pitchFamily="34" charset="-122"/>
                <a:ea typeface="微软雅黑" panose="020B0503020204020204" pitchFamily="34" charset="-122"/>
              </a:endParaRPr>
            </a:p>
          </p:txBody>
        </p:sp>
        <p:sp>
          <p:nvSpPr>
            <p:cNvPr id="25" name="矩形 24"/>
            <p:cNvSpPr/>
            <p:nvPr/>
          </p:nvSpPr>
          <p:spPr>
            <a:xfrm>
              <a:off x="7276743" y="3734932"/>
              <a:ext cx="2158202" cy="508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微软雅黑" panose="020B0503020204020204" pitchFamily="34" charset="-122"/>
                  <a:ea typeface="微软雅黑" panose="020B0503020204020204" pitchFamily="34" charset="-122"/>
                </a:rPr>
                <a:t>SGD</a:t>
              </a:r>
              <a:endParaRPr lang="zh-CN" altLang="en-US">
                <a:latin typeface="微软雅黑" panose="020B0503020204020204" pitchFamily="34" charset="-122"/>
                <a:ea typeface="微软雅黑" panose="020B0503020204020204" pitchFamily="34" charset="-122"/>
              </a:endParaRPr>
            </a:p>
          </p:txBody>
        </p:sp>
        <p:sp>
          <p:nvSpPr>
            <p:cNvPr id="26" name="矩形 25"/>
            <p:cNvSpPr/>
            <p:nvPr/>
          </p:nvSpPr>
          <p:spPr>
            <a:xfrm>
              <a:off x="7276743" y="5091253"/>
              <a:ext cx="2158202" cy="508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rgbClr val="FF0000"/>
                  </a:solidFill>
                  <a:latin typeface="微软雅黑" panose="020B0503020204020204" pitchFamily="34" charset="-122"/>
                  <a:ea typeface="微软雅黑" panose="020B0503020204020204" pitchFamily="34" charset="-122"/>
                </a:rPr>
                <a:t>OGD</a:t>
              </a:r>
              <a:endParaRPr lang="zh-CN" altLang="en-US" b="1">
                <a:solidFill>
                  <a:srgbClr val="FF0000"/>
                </a:solidFill>
                <a:latin typeface="微软雅黑" panose="020B0503020204020204" pitchFamily="34" charset="-122"/>
                <a:ea typeface="微软雅黑" panose="020B0503020204020204" pitchFamily="34" charset="-122"/>
              </a:endParaRPr>
            </a:p>
          </p:txBody>
        </p:sp>
        <p:sp>
          <p:nvSpPr>
            <p:cNvPr id="27" name="左大括号 26"/>
            <p:cNvSpPr/>
            <p:nvPr/>
          </p:nvSpPr>
          <p:spPr>
            <a:xfrm>
              <a:off x="6817950" y="1697489"/>
              <a:ext cx="267263" cy="1758821"/>
            </a:xfrm>
            <a:prstGeom prst="leftBrace">
              <a:avLst>
                <a:gd name="adj1" fmla="val 70612"/>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左大括号 28">
              <a:extLst>
                <a:ext uri="{FF2B5EF4-FFF2-40B4-BE49-F238E27FC236}">
                  <a16:creationId xmlns:a16="http://schemas.microsoft.com/office/drawing/2014/main" xmlns="" id="{A986AECF-9200-4433-875D-49C4A61BC0DC}"/>
                </a:ext>
              </a:extLst>
            </p:cNvPr>
            <p:cNvSpPr/>
            <p:nvPr/>
          </p:nvSpPr>
          <p:spPr>
            <a:xfrm>
              <a:off x="6831798" y="3836925"/>
              <a:ext cx="267263" cy="1758821"/>
            </a:xfrm>
            <a:prstGeom prst="leftBrace">
              <a:avLst>
                <a:gd name="adj1" fmla="val 70612"/>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xmlns="" id="{F1A992D2-90B5-47C0-A671-C0EE3E4C0299}"/>
              </a:ext>
            </a:extLst>
          </p:cNvPr>
          <p:cNvSpPr txBox="1"/>
          <p:nvPr/>
        </p:nvSpPr>
        <p:spPr>
          <a:xfrm>
            <a:off x="8569167" y="1315245"/>
            <a:ext cx="3460601" cy="2169825"/>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pPr>
              <a:lnSpc>
                <a:spcPct val="150000"/>
              </a:lnSpc>
            </a:pPr>
            <a:r>
              <a:rPr lang="zh-CN" altLang="en-US" b="1">
                <a:solidFill>
                  <a:srgbClr val="FF0000"/>
                </a:solidFill>
              </a:rPr>
              <a:t>缺点：</a:t>
            </a:r>
            <a:r>
              <a:rPr lang="zh-CN" altLang="en-US">
                <a:solidFill>
                  <a:schemeClr val="tx1"/>
                </a:solidFill>
              </a:rPr>
              <a:t>每次更新</a:t>
            </a:r>
            <a:r>
              <a:rPr lang="en-US" altLang="zh-CN">
                <a:solidFill>
                  <a:schemeClr val="tx1"/>
                </a:solidFill>
              </a:rPr>
              <a:t>weight</a:t>
            </a:r>
            <a:r>
              <a:rPr lang="zh-CN" altLang="en-US">
                <a:solidFill>
                  <a:schemeClr val="tx1"/>
                </a:solidFill>
              </a:rPr>
              <a:t>需要对已经训练过的样本重新训练，无法应对高维高数据量的应用场景。</a:t>
            </a:r>
            <a:endParaRPr lang="en-US" altLang="zh-CN">
              <a:solidFill>
                <a:schemeClr val="tx1"/>
              </a:solidFill>
            </a:endParaRPr>
          </a:p>
          <a:p>
            <a:pPr>
              <a:lnSpc>
                <a:spcPct val="150000"/>
              </a:lnSpc>
            </a:pPr>
            <a:r>
              <a:rPr lang="zh-CN" altLang="en-US" b="1">
                <a:solidFill>
                  <a:srgbClr val="FF0000"/>
                </a:solidFill>
              </a:rPr>
              <a:t>优点</a:t>
            </a:r>
            <a:r>
              <a:rPr lang="zh-CN" altLang="en-US">
                <a:solidFill>
                  <a:schemeClr val="tx1"/>
                </a:solidFill>
              </a:rPr>
              <a:t>：全局最优解，精度好，易于并行实现。</a:t>
            </a:r>
          </a:p>
        </p:txBody>
      </p:sp>
      <p:cxnSp>
        <p:nvCxnSpPr>
          <p:cNvPr id="7" name="直接箭头连接符 6">
            <a:extLst>
              <a:ext uri="{FF2B5EF4-FFF2-40B4-BE49-F238E27FC236}">
                <a16:creationId xmlns:a16="http://schemas.microsoft.com/office/drawing/2014/main" xmlns="" id="{1CCE58BD-6432-49D2-BAC5-E8666CC61E1E}"/>
              </a:ext>
            </a:extLst>
          </p:cNvPr>
          <p:cNvCxnSpPr/>
          <p:nvPr/>
        </p:nvCxnSpPr>
        <p:spPr>
          <a:xfrm>
            <a:off x="7805796" y="2418733"/>
            <a:ext cx="65542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2" name="文本框 31">
            <a:extLst>
              <a:ext uri="{FF2B5EF4-FFF2-40B4-BE49-F238E27FC236}">
                <a16:creationId xmlns:a16="http://schemas.microsoft.com/office/drawing/2014/main" xmlns="" id="{27FDFBF3-1C0D-4849-9304-1A8D2BE80883}"/>
              </a:ext>
            </a:extLst>
          </p:cNvPr>
          <p:cNvSpPr txBox="1"/>
          <p:nvPr/>
        </p:nvSpPr>
        <p:spPr>
          <a:xfrm>
            <a:off x="8569167" y="4106057"/>
            <a:ext cx="3460601" cy="92333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pPr>
              <a:lnSpc>
                <a:spcPct val="150000"/>
              </a:lnSpc>
            </a:pPr>
            <a:r>
              <a:rPr lang="zh-CN" altLang="en-US" b="1">
                <a:solidFill>
                  <a:srgbClr val="FF0000"/>
                </a:solidFill>
              </a:rPr>
              <a:t>缺点：</a:t>
            </a:r>
            <a:r>
              <a:rPr lang="zh-CN" altLang="en-US">
                <a:solidFill>
                  <a:schemeClr val="tx1"/>
                </a:solidFill>
              </a:rPr>
              <a:t>精度下降，非全局最优解。</a:t>
            </a:r>
            <a:endParaRPr lang="en-US" altLang="zh-CN">
              <a:solidFill>
                <a:schemeClr val="tx1"/>
              </a:solidFill>
            </a:endParaRPr>
          </a:p>
          <a:p>
            <a:pPr>
              <a:lnSpc>
                <a:spcPct val="150000"/>
              </a:lnSpc>
            </a:pPr>
            <a:r>
              <a:rPr lang="zh-CN" altLang="en-US" b="1">
                <a:solidFill>
                  <a:srgbClr val="FF0000"/>
                </a:solidFill>
              </a:rPr>
              <a:t>优点</a:t>
            </a:r>
            <a:r>
              <a:rPr lang="zh-CN" altLang="en-US">
                <a:solidFill>
                  <a:schemeClr val="tx1"/>
                </a:solidFill>
              </a:rPr>
              <a:t>：训练速度快</a:t>
            </a:r>
          </a:p>
        </p:txBody>
      </p:sp>
      <p:cxnSp>
        <p:nvCxnSpPr>
          <p:cNvPr id="33" name="直接箭头连接符 32">
            <a:extLst>
              <a:ext uri="{FF2B5EF4-FFF2-40B4-BE49-F238E27FC236}">
                <a16:creationId xmlns:a16="http://schemas.microsoft.com/office/drawing/2014/main" xmlns="" id="{92F5ED49-4483-4AA0-9996-700C659AEB27}"/>
              </a:ext>
            </a:extLst>
          </p:cNvPr>
          <p:cNvCxnSpPr/>
          <p:nvPr/>
        </p:nvCxnSpPr>
        <p:spPr>
          <a:xfrm>
            <a:off x="7791047" y="4591852"/>
            <a:ext cx="65542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737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0-#ppt_w/2"/>
                                          </p:val>
                                        </p:tav>
                                        <p:tav tm="100000">
                                          <p:val>
                                            <p:strVal val="#ppt_x"/>
                                          </p:val>
                                        </p:tav>
                                      </p:tavLst>
                                    </p:anim>
                                    <p:anim calcmode="lin" valueType="num">
                                      <p:cBhvr additive="base">
                                        <p:cTn id="14" dur="500" fill="hold"/>
                                        <p:tgtEl>
                                          <p:spTgt spid="30"/>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342900" y="852315"/>
            <a:ext cx="1005724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342900" y="217752"/>
            <a:ext cx="3835400" cy="461665"/>
          </a:xfrm>
          <a:prstGeom prst="rect">
            <a:avLst/>
          </a:prstGeom>
        </p:spPr>
        <p:txBody>
          <a:bodyPr wrap="square">
            <a:spAutoFit/>
          </a:bodyPr>
          <a:lstStyle/>
          <a:p>
            <a:r>
              <a:rPr lang="en-US" altLang="zh-CN" sz="2400">
                <a:latin typeface="微软雅黑" panose="020B0503020204020204" pitchFamily="34" charset="-122"/>
                <a:ea typeface="微软雅黑" panose="020B0503020204020204" pitchFamily="34" charset="-122"/>
              </a:rPr>
              <a:t>OGD</a:t>
            </a:r>
            <a:endParaRPr lang="zh-CN" altLang="en-US" sz="2400">
              <a:latin typeface="微软雅黑" panose="020B0503020204020204" pitchFamily="34" charset="-122"/>
              <a:ea typeface="微软雅黑" panose="020B0503020204020204" pitchFamily="34" charset="-122"/>
            </a:endParaRPr>
          </a:p>
        </p:txBody>
      </p:sp>
      <p:sp>
        <p:nvSpPr>
          <p:cNvPr id="4" name="文本框 3"/>
          <p:cNvSpPr txBox="1"/>
          <p:nvPr/>
        </p:nvSpPr>
        <p:spPr>
          <a:xfrm>
            <a:off x="342900" y="1176416"/>
            <a:ext cx="180455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参数更新公式：</a:t>
            </a:r>
          </a:p>
        </p:txBody>
      </p:sp>
      <mc:AlternateContent xmlns:mc="http://schemas.openxmlformats.org/markup-compatibility/2006" xmlns:a14="http://schemas.microsoft.com/office/drawing/2010/main">
        <mc:Choice Requires="a14">
          <p:sp>
            <p:nvSpPr>
              <p:cNvPr id="6" name="文本框 5"/>
              <p:cNvSpPr txBox="1"/>
              <p:nvPr/>
            </p:nvSpPr>
            <p:spPr>
              <a:xfrm>
                <a:off x="943989" y="1685002"/>
                <a:ext cx="4025324" cy="307777"/>
              </a:xfrm>
              <a:prstGeom prst="rect">
                <a:avLst/>
              </a:prstGeom>
              <a:noFill/>
            </p:spPr>
            <p:txBody>
              <a:bodyPr wrap="square" lIns="0" tIns="0" rIns="0" bIns="0"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i="1">
                            <a:latin typeface="Cambria Math" panose="02040503050406030204" pitchFamily="18" charset="0"/>
                          </a:rPr>
                          <m:t>𝑡</m:t>
                        </m:r>
                      </m:sub>
                    </m:sSub>
                  </m:oMath>
                </a14:m>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𝜇</m:t>
                        </m:r>
                      </m:e>
                      <m:sub>
                        <m:r>
                          <a:rPr lang="en-US" altLang="zh-CN" sz="2000" i="1" smtClean="0">
                            <a:latin typeface="Cambria Math" panose="02040503050406030204" pitchFamily="18" charset="0"/>
                          </a:rPr>
                          <m:t>𝑡</m:t>
                        </m:r>
                      </m:sub>
                    </m:sSub>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m:t>
                        </m:r>
                        <m:r>
                          <a:rPr lang="en-US" altLang="zh-CN" sz="2000" b="0" i="1" smtClean="0">
                            <a:latin typeface="Cambria Math" panose="02040503050406030204" pitchFamily="18" charset="0"/>
                          </a:rPr>
                          <m:t>𝐺</m:t>
                        </m:r>
                      </m:e>
                      <m:sub>
                        <m:r>
                          <a:rPr lang="en-US" altLang="zh-CN" sz="2000" i="1">
                            <a:latin typeface="Cambria Math" panose="02040503050406030204" pitchFamily="18" charset="0"/>
                          </a:rPr>
                          <m:t>𝑡</m:t>
                        </m:r>
                      </m:sub>
                    </m:sSub>
                  </m:oMath>
                </a14:m>
                <a:endParaRPr lang="zh-CN" altLang="en-US" sz="2000">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43989" y="1685002"/>
                <a:ext cx="4025324" cy="307777"/>
              </a:xfrm>
              <a:prstGeom prst="rect">
                <a:avLst/>
              </a:prstGeom>
              <a:blipFill>
                <a:blip r:embed="rId3"/>
                <a:stretch>
                  <a:fillRect l="-2273" t="-25490" b="-490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906698" y="2092062"/>
                <a:ext cx="3091293" cy="400110"/>
              </a:xfrm>
              <a:prstGeom prst="rect">
                <a:avLst/>
              </a:prstGeom>
            </p:spPr>
            <p:txBody>
              <a:bodyPr wrap="square">
                <a:spAutoFit/>
              </a:bodyPr>
              <a:lstStyle/>
              <a:p>
                <a14:m>
                  <m:oMath xmlns:m="http://schemas.openxmlformats.org/officeDocument/2006/math">
                    <m:sSub>
                      <m:sSubPr>
                        <m:ctrlPr>
                          <a:rPr lang="en-US" altLang="zh-CN" sz="2000" b="1" i="1" smtClean="0">
                            <a:solidFill>
                              <a:srgbClr val="FFFF00"/>
                            </a:solidFill>
                            <a:latin typeface="Cambria Math" panose="02040503050406030204" pitchFamily="18" charset="0"/>
                          </a:rPr>
                        </m:ctrlPr>
                      </m:sSubPr>
                      <m:e>
                        <m:r>
                          <a:rPr lang="en-US" altLang="zh-CN" sz="2000" b="1" i="0">
                            <a:solidFill>
                              <a:srgbClr val="FFFF00"/>
                            </a:solidFill>
                            <a:latin typeface="Cambria Math" panose="02040503050406030204" pitchFamily="18" charset="0"/>
                          </a:rPr>
                          <m:t>𝛍</m:t>
                        </m:r>
                      </m:e>
                      <m:sub>
                        <m:r>
                          <a:rPr lang="en-US" altLang="zh-CN" sz="2000" b="1" i="0">
                            <a:solidFill>
                              <a:srgbClr val="FFFF00"/>
                            </a:solidFill>
                            <a:latin typeface="Cambria Math" panose="02040503050406030204" pitchFamily="18" charset="0"/>
                          </a:rPr>
                          <m:t>𝐭</m:t>
                        </m:r>
                      </m:sub>
                    </m:sSub>
                  </m:oMath>
                </a14:m>
                <a:r>
                  <a:rPr lang="en-US" altLang="zh-CN" sz="2000" b="1">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学习率，也叫步长。</a:t>
                </a:r>
              </a:p>
            </p:txBody>
          </p:sp>
        </mc:Choice>
        <mc:Fallback xmlns="">
          <p:sp>
            <p:nvSpPr>
              <p:cNvPr id="9" name="矩形 8"/>
              <p:cNvSpPr>
                <a:spLocks noRot="1" noChangeAspect="1" noMove="1" noResize="1" noEditPoints="1" noAdjustHandles="1" noChangeArrowheads="1" noChangeShapeType="1" noTextEdit="1"/>
              </p:cNvSpPr>
              <p:nvPr/>
            </p:nvSpPr>
            <p:spPr>
              <a:xfrm>
                <a:off x="906698" y="2092062"/>
                <a:ext cx="3091293" cy="400110"/>
              </a:xfrm>
              <a:prstGeom prst="rect">
                <a:avLst/>
              </a:prstGeom>
              <a:blipFill>
                <a:blip r:embed="rId4"/>
                <a:stretch>
                  <a:fillRect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903273" y="3244963"/>
                <a:ext cx="2744085" cy="400110"/>
              </a:xfrm>
              <a:prstGeom prst="rect">
                <a:avLst/>
              </a:prstGeom>
            </p:spPr>
            <p:txBody>
              <a:bodyPr wrap="none">
                <a:spAutoFit/>
              </a:bodyPr>
              <a:lstStyle/>
              <a:p>
                <a14:m>
                  <m:oMath xmlns:m="http://schemas.openxmlformats.org/officeDocument/2006/math">
                    <m:sSub>
                      <m:sSubPr>
                        <m:ctrlPr>
                          <a:rPr lang="en-US" altLang="zh-CN" sz="2000" b="1" i="1" smtClean="0">
                            <a:solidFill>
                              <a:srgbClr val="FFFF00"/>
                            </a:solidFill>
                            <a:latin typeface="Cambria Math" panose="02040503050406030204" pitchFamily="18" charset="0"/>
                          </a:rPr>
                        </m:ctrlPr>
                      </m:sSubPr>
                      <m:e>
                        <m:r>
                          <a:rPr lang="en-US" altLang="zh-CN" sz="2000" b="1" i="1" smtClean="0">
                            <a:solidFill>
                              <a:srgbClr val="FFFF00"/>
                            </a:solidFill>
                            <a:latin typeface="Cambria Math" panose="02040503050406030204" pitchFamily="18" charset="0"/>
                          </a:rPr>
                          <m:t>𝑮</m:t>
                        </m:r>
                      </m:e>
                      <m:sub>
                        <m:r>
                          <a:rPr lang="en-US" altLang="zh-CN" sz="2000" b="1" i="1">
                            <a:solidFill>
                              <a:srgbClr val="FFFF00"/>
                            </a:solidFill>
                            <a:latin typeface="Cambria Math" panose="02040503050406030204" pitchFamily="18" charset="0"/>
                          </a:rPr>
                          <m:t>𝒕</m:t>
                        </m:r>
                      </m:sub>
                    </m:sSub>
                  </m:oMath>
                </a14:m>
                <a:r>
                  <a:rPr lang="en-US" altLang="zh-CN" sz="2000" b="1">
                    <a:latin typeface="微软雅黑" panose="020B0503020204020204" pitchFamily="34" charset="-122"/>
                    <a:ea typeface="微软雅黑" panose="020B0503020204020204" pitchFamily="34" charset="-122"/>
                  </a:rPr>
                  <a:t>:</a:t>
                </a:r>
                <a:r>
                  <a:rPr lang="en-US" altLang="zh-CN" sz="2000" b="1">
                    <a:solidFill>
                      <a:srgbClr val="FFFF00"/>
                    </a:solidFill>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第</a:t>
                </a:r>
                <a:r>
                  <a:rPr lang="en-US" altLang="zh-CN" sz="2000">
                    <a:latin typeface="微软雅黑" panose="020B0503020204020204" pitchFamily="34" charset="-122"/>
                    <a:ea typeface="微软雅黑" panose="020B0503020204020204" pitchFamily="34" charset="-122"/>
                  </a:rPr>
                  <a:t>t</a:t>
                </a:r>
                <a:r>
                  <a:rPr lang="zh-CN" altLang="en-US" sz="2000">
                    <a:latin typeface="微软雅黑" panose="020B0503020204020204" pitchFamily="34" charset="-122"/>
                    <a:ea typeface="微软雅黑" panose="020B0503020204020204" pitchFamily="34" charset="-122"/>
                  </a:rPr>
                  <a:t>个样本的梯度。</a:t>
                </a:r>
              </a:p>
            </p:txBody>
          </p:sp>
        </mc:Choice>
        <mc:Fallback xmlns="">
          <p:sp>
            <p:nvSpPr>
              <p:cNvPr id="10" name="矩形 9"/>
              <p:cNvSpPr>
                <a:spLocks noRot="1" noChangeAspect="1" noMove="1" noResize="1" noEditPoints="1" noAdjustHandles="1" noChangeArrowheads="1" noChangeShapeType="1" noTextEdit="1"/>
              </p:cNvSpPr>
              <p:nvPr/>
            </p:nvSpPr>
            <p:spPr>
              <a:xfrm>
                <a:off x="903273" y="3244963"/>
                <a:ext cx="2744085" cy="400110"/>
              </a:xfrm>
              <a:prstGeom prst="rect">
                <a:avLst/>
              </a:prstGeom>
              <a:blipFill>
                <a:blip r:embed="rId5"/>
                <a:stretch>
                  <a:fillRect t="-7576" r="-2000"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210215" y="3674569"/>
                <a:ext cx="213019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𝑮</m:t>
                          </m:r>
                        </m:e>
                        <m:sub>
                          <m:r>
                            <a:rPr lang="en-US" altLang="zh-CN" sz="2000" i="1">
                              <a:latin typeface="Cambria Math" panose="02040503050406030204" pitchFamily="18" charset="0"/>
                            </a:rPr>
                            <m:t>𝑡</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𝑡</m:t>
                          </m:r>
                        </m:sub>
                      </m:sSub>
                      <m:r>
                        <a:rPr lang="en-US" altLang="zh-CN" sz="2000" b="0" i="0"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oMath>
                  </m:oMathPara>
                </a14:m>
                <a:endParaRPr lang="zh-CN" altLang="en-US" sz="2000">
                  <a:latin typeface="微软雅黑" panose="020B0503020204020204" pitchFamily="34" charset="-122"/>
                  <a:ea typeface="微软雅黑" panose="020B0503020204020204" pitchFamily="34" charset="-122"/>
                </a:endParaRPr>
              </a:p>
            </p:txBody>
          </p:sp>
        </mc:Choice>
        <mc:Fallback xmlns="">
          <p:sp>
            <p:nvSpPr>
              <p:cNvPr id="11" name="矩形 10"/>
              <p:cNvSpPr>
                <a:spLocks noRot="1" noChangeAspect="1" noMove="1" noResize="1" noEditPoints="1" noAdjustHandles="1" noChangeArrowheads="1" noChangeShapeType="1" noTextEdit="1"/>
              </p:cNvSpPr>
              <p:nvPr/>
            </p:nvSpPr>
            <p:spPr>
              <a:xfrm>
                <a:off x="1210215" y="3674569"/>
                <a:ext cx="2130199" cy="400110"/>
              </a:xfrm>
              <a:prstGeom prst="rect">
                <a:avLst/>
              </a:prstGeom>
              <a:blipFill>
                <a:blip r:embed="rId6"/>
                <a:stretch>
                  <a:fillRect b="-1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256686" y="2402166"/>
                <a:ext cx="1160318" cy="7280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𝜇</m:t>
                          </m:r>
                        </m:e>
                        <m:sub>
                          <m:r>
                            <a:rPr lang="en-US" altLang="zh-CN" sz="2000" i="1">
                              <a:latin typeface="Cambria Math" panose="02040503050406030204" pitchFamily="18" charset="0"/>
                            </a:rPr>
                            <m:t>𝑡</m:t>
                          </m:r>
                        </m:sub>
                      </m:sSub>
                      <m:r>
                        <a:rPr lang="en-US" altLang="zh-CN" sz="2000" b="0" i="1" smtClean="0">
                          <a:latin typeface="Cambria Math" panose="02040503050406030204" pitchFamily="18" charset="0"/>
                        </a:rPr>
                        <m:t>= </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𝑡</m:t>
                              </m:r>
                            </m:e>
                          </m:rad>
                        </m:den>
                      </m:f>
                    </m:oMath>
                  </m:oMathPara>
                </a14:m>
                <a:endParaRPr lang="zh-CN" altLang="en-US" sz="2000"/>
              </a:p>
            </p:txBody>
          </p:sp>
        </mc:Choice>
        <mc:Fallback xmlns="">
          <p:sp>
            <p:nvSpPr>
              <p:cNvPr id="12" name="矩形 11"/>
              <p:cNvSpPr>
                <a:spLocks noRot="1" noChangeAspect="1" noMove="1" noResize="1" noEditPoints="1" noAdjustHandles="1" noChangeArrowheads="1" noChangeShapeType="1" noTextEdit="1"/>
              </p:cNvSpPr>
              <p:nvPr/>
            </p:nvSpPr>
            <p:spPr>
              <a:xfrm>
                <a:off x="1256686" y="2402166"/>
                <a:ext cx="1160318" cy="728084"/>
              </a:xfrm>
              <a:prstGeom prst="rect">
                <a:avLst/>
              </a:prstGeom>
              <a:blipFill>
                <a:blip r:embed="rId7"/>
                <a:stretch>
                  <a:fillRect/>
                </a:stretch>
              </a:blipFill>
            </p:spPr>
            <p:txBody>
              <a:bodyPr/>
              <a:lstStyle/>
              <a:p>
                <a:r>
                  <a:rPr lang="zh-CN" altLang="en-US">
                    <a:noFill/>
                  </a:rPr>
                  <a:t> </a:t>
                </a:r>
              </a:p>
            </p:txBody>
          </p:sp>
        </mc:Fallback>
      </mc:AlternateContent>
      <p:sp>
        <p:nvSpPr>
          <p:cNvPr id="13" name="爆炸形 2 12"/>
          <p:cNvSpPr/>
          <p:nvPr/>
        </p:nvSpPr>
        <p:spPr>
          <a:xfrm>
            <a:off x="6830292" y="2137700"/>
            <a:ext cx="5001491" cy="2255709"/>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很难产生稀疏解！</a:t>
            </a:r>
          </a:p>
        </p:txBody>
      </p:sp>
      <p:sp>
        <p:nvSpPr>
          <p:cNvPr id="7" name="文本框 6"/>
          <p:cNvSpPr txBox="1"/>
          <p:nvPr/>
        </p:nvSpPr>
        <p:spPr>
          <a:xfrm>
            <a:off x="7511473" y="5678793"/>
            <a:ext cx="3639128" cy="461665"/>
          </a:xfrm>
          <a:prstGeom prst="rect">
            <a:avLst/>
          </a:prstGeom>
          <a:noFill/>
        </p:spPr>
        <p:txBody>
          <a:bodyPr wrap="square" rtlCol="0">
            <a:spAutoFit/>
          </a:bodyPr>
          <a:lstStyle/>
          <a:p>
            <a:r>
              <a:rPr lang="zh-CN" altLang="en-US" sz="2400" b="1">
                <a:solidFill>
                  <a:srgbClr val="FF0000"/>
                </a:solidFill>
                <a:latin typeface="微软雅黑" panose="020B0503020204020204" pitchFamily="34" charset="-122"/>
                <a:ea typeface="微软雅黑" panose="020B0503020204020204" pitchFamily="34" charset="-122"/>
              </a:rPr>
              <a:t>提升稀疏性 </a:t>
            </a:r>
            <a:r>
              <a:rPr lang="en-US" altLang="zh-CN" sz="2400" b="1">
                <a:solidFill>
                  <a:srgbClr val="FF0000"/>
                </a:solidFill>
                <a:latin typeface="微软雅黑" panose="020B0503020204020204" pitchFamily="34" charset="-122"/>
                <a:ea typeface="微软雅黑" panose="020B0503020204020204" pitchFamily="34" charset="-122"/>
              </a:rPr>
              <a:t>!!!</a:t>
            </a:r>
            <a:endParaRPr lang="zh-CN" altLang="en-US" sz="2400" b="1">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955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2581" y="253739"/>
            <a:ext cx="3835400" cy="461665"/>
          </a:xfrm>
          <a:prstGeom prst="rect">
            <a:avLst/>
          </a:prstGeom>
        </p:spPr>
        <p:txBody>
          <a:bodyPr wrap="square">
            <a:spAutoFit/>
          </a:bodyPr>
          <a:lstStyle/>
          <a:p>
            <a:r>
              <a:rPr lang="zh-CN" altLang="en-US" sz="2400" b="1">
                <a:latin typeface="微软雅黑" panose="020B0503020204020204" pitchFamily="34" charset="-122"/>
                <a:ea typeface="微软雅黑" panose="020B0503020204020204" pitchFamily="34" charset="-122"/>
              </a:rPr>
              <a:t>稀疏性</a:t>
            </a:r>
            <a:endParaRPr lang="zh-CN" altLang="en-US" sz="2400">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342900" y="891352"/>
            <a:ext cx="992793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5" name="文本框 4"/>
          <p:cNvSpPr txBox="1"/>
          <p:nvPr/>
        </p:nvSpPr>
        <p:spPr>
          <a:xfrm>
            <a:off x="452580" y="898715"/>
            <a:ext cx="6552903" cy="1338828"/>
          </a:xfrm>
          <a:prstGeom prst="rect">
            <a:avLst/>
          </a:prstGeom>
          <a:noFill/>
        </p:spPr>
        <p:txBody>
          <a:bodyPr wrap="square" rtlCol="0">
            <a:spAutoFit/>
          </a:bodyPr>
          <a:lstStyle/>
          <a:p>
            <a:pPr>
              <a:lnSpc>
                <a:spcPct val="150000"/>
              </a:lnSpc>
            </a:pPr>
            <a:r>
              <a:rPr lang="zh-CN" altLang="en-US" b="1">
                <a:solidFill>
                  <a:srgbClr val="00B050"/>
                </a:solidFill>
                <a:latin typeface="微软雅黑" panose="020B0503020204020204" pitchFamily="34" charset="-122"/>
                <a:ea typeface="微软雅黑" panose="020B0503020204020204" pitchFamily="34" charset="-122"/>
              </a:rPr>
              <a:t>为什么追求稀疏性？</a:t>
            </a:r>
            <a:endParaRPr lang="en-US" altLang="zh-CN" b="1">
              <a:solidFill>
                <a:srgbClr val="00B050"/>
              </a:solidFill>
              <a:latin typeface="微软雅黑" panose="020B0503020204020204" pitchFamily="34" charset="-122"/>
              <a:ea typeface="微软雅黑" panose="020B0503020204020204" pitchFamily="34" charset="-122"/>
            </a:endParaRPr>
          </a:p>
          <a:p>
            <a:pPr>
              <a:lnSpc>
                <a:spcPct val="150000"/>
              </a:lnSpc>
            </a:pPr>
            <a:r>
              <a:rPr lang="en-US" altLang="zh-CN">
                <a:latin typeface="微软雅黑" panose="020B0503020204020204" pitchFamily="34" charset="-122"/>
                <a:ea typeface="微软雅黑" panose="020B0503020204020204" pitchFamily="34" charset="-122"/>
              </a:rPr>
              <a:t>      1.</a:t>
            </a:r>
            <a:r>
              <a:rPr lang="zh-CN" altLang="en-US">
                <a:latin typeface="微软雅黑" panose="020B0503020204020204" pitchFamily="34" charset="-122"/>
                <a:ea typeface="微软雅黑" panose="020B0503020204020204" pitchFamily="34" charset="-122"/>
              </a:rPr>
              <a:t>特征选择（去掉大量冗余特征，保留重要特征）</a:t>
            </a:r>
            <a:endParaRPr lang="en-US" altLang="zh-CN">
              <a:latin typeface="微软雅黑" panose="020B0503020204020204" pitchFamily="34" charset="-122"/>
              <a:ea typeface="微软雅黑" panose="020B0503020204020204" pitchFamily="34" charset="-122"/>
            </a:endParaRPr>
          </a:p>
          <a:p>
            <a:pPr>
              <a:lnSpc>
                <a:spcPct val="150000"/>
              </a:lnSpc>
            </a:pPr>
            <a:r>
              <a:rPr lang="en-US" altLang="zh-CN">
                <a:latin typeface="微软雅黑" panose="020B0503020204020204" pitchFamily="34" charset="-122"/>
                <a:ea typeface="微软雅黑" panose="020B0503020204020204" pitchFamily="34" charset="-122"/>
              </a:rPr>
              <a:t>      2.</a:t>
            </a:r>
            <a:r>
              <a:rPr lang="zh-CN" altLang="en-US">
                <a:latin typeface="微软雅黑" panose="020B0503020204020204" pitchFamily="34" charset="-122"/>
                <a:ea typeface="微软雅黑" panose="020B0503020204020204" pitchFamily="34" charset="-122"/>
              </a:rPr>
              <a:t>降低模型复杂度（减少计算量和存储空间）</a:t>
            </a:r>
          </a:p>
        </p:txBody>
      </p:sp>
      <p:sp>
        <p:nvSpPr>
          <p:cNvPr id="6" name="文本框 5"/>
          <p:cNvSpPr txBox="1"/>
          <p:nvPr/>
        </p:nvSpPr>
        <p:spPr>
          <a:xfrm>
            <a:off x="452581" y="2449190"/>
            <a:ext cx="9635316" cy="1754326"/>
          </a:xfrm>
          <a:prstGeom prst="rect">
            <a:avLst/>
          </a:prstGeom>
          <a:noFill/>
        </p:spPr>
        <p:txBody>
          <a:bodyPr wrap="square" rtlCol="0">
            <a:spAutoFit/>
          </a:bodyPr>
          <a:lstStyle/>
          <a:p>
            <a:pPr>
              <a:lnSpc>
                <a:spcPct val="150000"/>
              </a:lnSpc>
            </a:pPr>
            <a:r>
              <a:rPr lang="zh-CN" altLang="en-US" b="1">
                <a:solidFill>
                  <a:srgbClr val="00B050"/>
                </a:solidFill>
                <a:latin typeface="微软雅黑" panose="020B0503020204020204" pitchFamily="34" charset="-122"/>
                <a:ea typeface="微软雅黑" panose="020B0503020204020204" pitchFamily="34" charset="-122"/>
              </a:rPr>
              <a:t>如何提升稀疏性？</a:t>
            </a:r>
            <a:endParaRPr lang="en-US" altLang="zh-CN" b="1">
              <a:solidFill>
                <a:srgbClr val="00B050"/>
              </a:solidFill>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L1</a:t>
            </a:r>
            <a:r>
              <a:rPr lang="zh-CN" altLang="en-US">
                <a:latin typeface="微软雅黑" panose="020B0503020204020204" pitchFamily="34" charset="-122"/>
                <a:ea typeface="微软雅黑" panose="020B0503020204020204" pitchFamily="34" charset="-122"/>
              </a:rPr>
              <a:t>正则化（本质上是为了避免模型过拟合）</a:t>
            </a:r>
            <a:endParaRPr lang="en-US" altLang="zh-CN">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      在损失函数的基础上加一个关于特征权重𝑊的限制（惩罚项），限制它的模不要太大。</a:t>
            </a:r>
            <a:endParaRPr lang="en-US" altLang="zh-CN">
              <a:latin typeface="微软雅黑" panose="020B0503020204020204" pitchFamily="34" charset="-122"/>
              <a:ea typeface="微软雅黑" panose="020B0503020204020204" pitchFamily="34" charset="-122"/>
            </a:endParaRPr>
          </a:p>
          <a:p>
            <a:pPr>
              <a:lnSpc>
                <a:spcPct val="150000"/>
              </a:lnSpc>
            </a:pPr>
            <a:r>
              <a:rPr lang="zh-CN" altLang="en-US">
                <a:latin typeface="微软雅黑" panose="020B0503020204020204" pitchFamily="34" charset="-122"/>
                <a:ea typeface="微软雅黑" panose="020B0503020204020204" pitchFamily="34" charset="-122"/>
              </a:rPr>
              <a:t>      将无约束最优化问题转化为有约束最优化问题。</a:t>
            </a:r>
            <a:endParaRPr lang="en-US" altLang="zh-CN">
              <a:latin typeface="微软雅黑" panose="020B0503020204020204" pitchFamily="34" charset="-122"/>
              <a:ea typeface="微软雅黑" panose="020B0503020204020204" pitchFamily="34" charset="-122"/>
            </a:endParaRPr>
          </a:p>
        </p:txBody>
      </p:sp>
      <p:sp>
        <p:nvSpPr>
          <p:cNvPr id="7" name="文本框 6"/>
          <p:cNvSpPr txBox="1"/>
          <p:nvPr/>
        </p:nvSpPr>
        <p:spPr>
          <a:xfrm>
            <a:off x="452581" y="5251314"/>
            <a:ext cx="7142838" cy="954107"/>
          </a:xfrm>
          <a:prstGeom prst="rect">
            <a:avLst/>
          </a:prstGeom>
          <a:noFill/>
        </p:spPr>
        <p:txBody>
          <a:bodyPr wrap="square" rtlCol="0">
            <a:spAutoFit/>
          </a:bodyPr>
          <a:lstStyle/>
          <a:p>
            <a:r>
              <a:rPr lang="zh-CN" altLang="en-US" sz="2800">
                <a:solidFill>
                  <a:srgbClr val="FFFF00"/>
                </a:solidFill>
                <a:latin typeface="华文新魏" panose="02010800040101010101" pitchFamily="2" charset="-122"/>
                <a:ea typeface="华文新魏" panose="02010800040101010101" pitchFamily="2" charset="-122"/>
              </a:rPr>
              <a:t>     在</a:t>
            </a:r>
            <a:r>
              <a:rPr lang="en-US" altLang="zh-CN" sz="2800">
                <a:solidFill>
                  <a:srgbClr val="FFFF00"/>
                </a:solidFill>
                <a:latin typeface="华文新魏" panose="02010800040101010101" pitchFamily="2" charset="-122"/>
                <a:ea typeface="华文新魏" panose="02010800040101010101" pitchFamily="2" charset="-122"/>
              </a:rPr>
              <a:t>online</a:t>
            </a:r>
            <a:r>
              <a:rPr lang="zh-CN" altLang="en-US" sz="2800">
                <a:solidFill>
                  <a:srgbClr val="FFFF00"/>
                </a:solidFill>
                <a:latin typeface="华文新魏" panose="02010800040101010101" pitchFamily="2" charset="-122"/>
                <a:ea typeface="华文新魏" panose="02010800040101010101" pitchFamily="2" charset="-122"/>
              </a:rPr>
              <a:t>模式下，即使采用</a:t>
            </a:r>
            <a:r>
              <a:rPr lang="en-US" altLang="zh-CN" sz="2800">
                <a:solidFill>
                  <a:srgbClr val="FFFF00"/>
                </a:solidFill>
                <a:latin typeface="华文新魏" panose="02010800040101010101" pitchFamily="2" charset="-122"/>
                <a:ea typeface="华文新魏" panose="02010800040101010101" pitchFamily="2" charset="-122"/>
              </a:rPr>
              <a:t>L1</a:t>
            </a:r>
            <a:r>
              <a:rPr lang="zh-CN" altLang="en-US" sz="2800">
                <a:solidFill>
                  <a:srgbClr val="FFFF00"/>
                </a:solidFill>
                <a:latin typeface="华文新魏" panose="02010800040101010101" pitchFamily="2" charset="-122"/>
                <a:ea typeface="华文新魏" panose="02010800040101010101" pitchFamily="2" charset="-122"/>
              </a:rPr>
              <a:t>正则的方式，也很难产生稀疏解！</a:t>
            </a:r>
            <a:endParaRPr lang="en-US" altLang="zh-CN" sz="2800">
              <a:solidFill>
                <a:srgbClr val="FFFF00"/>
              </a:solidFill>
              <a:latin typeface="华文新魏" panose="02010800040101010101" pitchFamily="2" charset="-122"/>
              <a:ea typeface="华文新魏" panose="02010800040101010101" pitchFamily="2" charset="-122"/>
            </a:endParaRPr>
          </a:p>
        </p:txBody>
      </p:sp>
      <p:sp>
        <p:nvSpPr>
          <p:cNvPr id="8" name="文本框 7">
            <a:extLst>
              <a:ext uri="{FF2B5EF4-FFF2-40B4-BE49-F238E27FC236}">
                <a16:creationId xmlns:a16="http://schemas.microsoft.com/office/drawing/2014/main" xmlns="" id="{B05313CE-6BEA-47D5-AF50-E33D41A7CECA}"/>
              </a:ext>
            </a:extLst>
          </p:cNvPr>
          <p:cNvSpPr txBox="1"/>
          <p:nvPr/>
        </p:nvSpPr>
        <p:spPr>
          <a:xfrm>
            <a:off x="8962066" y="4975606"/>
            <a:ext cx="3094442" cy="1754326"/>
          </a:xfrm>
          <a:prstGeom prst="rect">
            <a:avLst/>
          </a:prstGeom>
          <a:noFill/>
          <a:ln>
            <a:solidFill>
              <a:srgbClr val="0070C0"/>
            </a:solidFill>
          </a:ln>
        </p:spPr>
        <p:txBody>
          <a:bodyPr wrap="square" rtlCol="0">
            <a:spAutoFit/>
          </a:bodyPr>
          <a:lstStyle/>
          <a:p>
            <a:pPr>
              <a:lnSpc>
                <a:spcPct val="150000"/>
              </a:lnSpc>
            </a:pPr>
            <a:r>
              <a:rPr lang="zh-CN" altLang="en-US" b="1">
                <a:solidFill>
                  <a:srgbClr val="FF0000"/>
                </a:solidFill>
              </a:rPr>
              <a:t>  算法三要素：</a:t>
            </a:r>
            <a:endParaRPr lang="en-US" altLang="zh-CN" b="1">
              <a:solidFill>
                <a:srgbClr val="FF0000"/>
              </a:solidFill>
            </a:endParaRPr>
          </a:p>
          <a:p>
            <a:pPr>
              <a:lnSpc>
                <a:spcPct val="150000"/>
              </a:lnSpc>
            </a:pPr>
            <a:r>
              <a:rPr lang="zh-CN" altLang="en-US"/>
              <a:t>（</a:t>
            </a:r>
            <a:r>
              <a:rPr lang="en-US" altLang="zh-CN"/>
              <a:t>1</a:t>
            </a:r>
            <a:r>
              <a:rPr lang="zh-CN" altLang="en-US"/>
              <a:t>）特征权重更新方式</a:t>
            </a:r>
            <a:endParaRPr lang="en-US" altLang="zh-CN"/>
          </a:p>
          <a:p>
            <a:pPr>
              <a:lnSpc>
                <a:spcPct val="150000"/>
              </a:lnSpc>
            </a:pPr>
            <a:r>
              <a:rPr lang="zh-CN" altLang="en-US"/>
              <a:t>（</a:t>
            </a:r>
            <a:r>
              <a:rPr lang="en-US" altLang="zh-CN"/>
              <a:t>2</a:t>
            </a:r>
            <a:r>
              <a:rPr lang="zh-CN" altLang="en-US"/>
              <a:t>）解析解（</a:t>
            </a:r>
            <a:r>
              <a:rPr lang="en-US" altLang="zh-CN"/>
              <a:t>closed form </a:t>
            </a:r>
            <a:r>
              <a:rPr lang="zh-CN" altLang="en-US"/>
              <a:t>）</a:t>
            </a:r>
            <a:endParaRPr lang="en-US" altLang="zh-CN"/>
          </a:p>
          <a:p>
            <a:pPr>
              <a:lnSpc>
                <a:spcPct val="150000"/>
              </a:lnSpc>
            </a:pPr>
            <a:r>
              <a:rPr lang="zh-CN" altLang="en-US"/>
              <a:t>（</a:t>
            </a:r>
            <a:r>
              <a:rPr lang="en-US" altLang="zh-CN"/>
              <a:t>3</a:t>
            </a:r>
            <a:r>
              <a:rPr lang="zh-CN" altLang="en-US"/>
              <a:t>）算法逻辑</a:t>
            </a:r>
          </a:p>
        </p:txBody>
      </p:sp>
    </p:spTree>
    <p:extLst>
      <p:ext uri="{BB962C8B-B14F-4D97-AF65-F5344CB8AC3E}">
        <p14:creationId xmlns:p14="http://schemas.microsoft.com/office/powerpoint/2010/main" val="5188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2900" y="287666"/>
            <a:ext cx="3835400" cy="523220"/>
          </a:xfrm>
          <a:prstGeom prst="rect">
            <a:avLst/>
          </a:prstGeom>
        </p:spPr>
        <p:txBody>
          <a:bodyPr wrap="square">
            <a:spAutoFit/>
          </a:bodyPr>
          <a:lstStyle/>
          <a:p>
            <a:r>
              <a:rPr lang="en-US" altLang="zh-CN" sz="2800" b="1">
                <a:latin typeface="微软雅黑" panose="020B0503020204020204" pitchFamily="34" charset="-122"/>
                <a:ea typeface="微软雅黑" panose="020B0503020204020204" pitchFamily="34" charset="-122"/>
              </a:rPr>
              <a:t>FOBOS </a:t>
            </a:r>
            <a:r>
              <a:rPr lang="zh-CN" altLang="en-US" sz="2800">
                <a:latin typeface="微软雅黑" panose="020B0503020204020204" pitchFamily="34" charset="-122"/>
                <a:ea typeface="微软雅黑" panose="020B0503020204020204" pitchFamily="34" charset="-122"/>
              </a:rPr>
              <a:t>算法原理</a:t>
            </a:r>
          </a:p>
        </p:txBody>
      </p:sp>
      <p:cxnSp>
        <p:nvCxnSpPr>
          <p:cNvPr id="3" name="直接连接符 2"/>
          <p:cNvCxnSpPr/>
          <p:nvPr/>
        </p:nvCxnSpPr>
        <p:spPr>
          <a:xfrm>
            <a:off x="342900" y="940960"/>
            <a:ext cx="9927936" cy="0"/>
          </a:xfrm>
          <a:prstGeom prst="line">
            <a:avLst/>
          </a:prstGeom>
          <a:ln w="28575"/>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 name="文本框 5"/>
              <p:cNvSpPr txBox="1"/>
              <p:nvPr/>
            </p:nvSpPr>
            <p:spPr>
              <a:xfrm>
                <a:off x="279398" y="2523599"/>
                <a:ext cx="7509164" cy="8690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solidFill>
                                <a:schemeClr val="tx1"/>
                              </a:solidFill>
                              <a:latin typeface="Cambria Math" panose="02040503050406030204" pitchFamily="18" charset="0"/>
                            </a:rPr>
                          </m:ctrlPr>
                        </m:sSupPr>
                        <m:e>
                          <m:r>
                            <a:rPr lang="en-US" altLang="zh-CN" sz="2400" b="1" i="1" smtClean="0">
                              <a:solidFill>
                                <a:schemeClr val="tx1"/>
                              </a:solidFill>
                              <a:latin typeface="Cambria Math" panose="02040503050406030204" pitchFamily="18" charset="0"/>
                            </a:rPr>
                            <m:t>𝑾</m:t>
                          </m:r>
                        </m:e>
                        <m:sup>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𝒕</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𝟏</m:t>
                          </m:r>
                          <m:r>
                            <a:rPr lang="en-US" altLang="zh-CN" sz="2400" b="1" i="1" smtClean="0">
                              <a:solidFill>
                                <a:schemeClr val="tx1"/>
                              </a:solidFill>
                              <a:latin typeface="Cambria Math" panose="02040503050406030204" pitchFamily="18" charset="0"/>
                            </a:rPr>
                            <m:t>)</m:t>
                          </m:r>
                        </m:sup>
                      </m:sSup>
                      <m:r>
                        <a:rPr lang="en-US" altLang="zh-CN" sz="2400" b="0" i="1" smtClean="0">
                          <a:solidFill>
                            <a:schemeClr val="tx1"/>
                          </a:solidFill>
                          <a:latin typeface="Cambria Math" panose="02040503050406030204" pitchFamily="18" charset="0"/>
                        </a:rPr>
                        <m:t>=</m:t>
                      </m:r>
                      <m:func>
                        <m:funcPr>
                          <m:ctrlPr>
                            <a:rPr lang="en-US" altLang="zh-CN" sz="2400" b="0" i="1" smtClean="0">
                              <a:solidFill>
                                <a:schemeClr val="tx1"/>
                              </a:solidFill>
                              <a:latin typeface="Cambria Math" panose="02040503050406030204" pitchFamily="18" charset="0"/>
                            </a:rPr>
                          </m:ctrlPr>
                        </m:funcPr>
                        <m:fName>
                          <m:limLow>
                            <m:limLowPr>
                              <m:ctrlPr>
                                <a:rPr lang="en-US" altLang="zh-CN" sz="2400" b="1" i="1" smtClean="0">
                                  <a:solidFill>
                                    <a:schemeClr val="tx1"/>
                                  </a:solidFill>
                                  <a:latin typeface="Cambria Math" panose="02040503050406030204" pitchFamily="18" charset="0"/>
                                </a:rPr>
                              </m:ctrlPr>
                            </m:limLowPr>
                            <m:e>
                              <m:r>
                                <a:rPr lang="en-US" altLang="zh-CN" sz="2400" b="1" i="0" smtClean="0">
                                  <a:solidFill>
                                    <a:schemeClr val="tx1"/>
                                  </a:solidFill>
                                  <a:latin typeface="Cambria Math" panose="02040503050406030204" pitchFamily="18" charset="0"/>
                                </a:rPr>
                                <m:t>𝐚𝐫𝐠𝐦𝐢𝐧</m:t>
                              </m:r>
                            </m:e>
                            <m:lim>
                              <m:r>
                                <a:rPr lang="en-US" altLang="zh-CN" sz="2400" b="1" i="1" smtClean="0">
                                  <a:solidFill>
                                    <a:schemeClr val="tx1"/>
                                  </a:solidFill>
                                  <a:latin typeface="Cambria Math" panose="02040503050406030204" pitchFamily="18" charset="0"/>
                                </a:rPr>
                                <m:t>𝑾</m:t>
                              </m:r>
                            </m:lim>
                          </m:limLow>
                        </m:fName>
                        <m:e>
                          <m:d>
                            <m:dPr>
                              <m:begChr m:val="{"/>
                              <m:endChr m:val="}"/>
                              <m:ctrlPr>
                                <a:rPr lang="en-US" altLang="zh-CN" sz="2400" b="0" i="1" smtClean="0">
                                  <a:solidFill>
                                    <a:schemeClr val="tx1"/>
                                  </a:solidFill>
                                  <a:latin typeface="Cambria Math" panose="02040503050406030204" pitchFamily="18" charset="0"/>
                                </a:rPr>
                              </m:ctrlPr>
                            </m:dPr>
                            <m:e>
                              <m:r>
                                <a:rPr lang="en-US" altLang="zh-CN" sz="2400" b="1" i="1" smtClean="0">
                                  <a:solidFill>
                                    <a:schemeClr val="tx1"/>
                                  </a:solidFill>
                                  <a:latin typeface="Cambria Math" panose="02040503050406030204" pitchFamily="18" charset="0"/>
                                </a:rPr>
                                <m:t> </m:t>
                              </m:r>
                              <m:f>
                                <m:fPr>
                                  <m:ctrlPr>
                                    <a:rPr lang="en-US" altLang="zh-CN" sz="2400" b="1" i="1" smtClean="0">
                                      <a:solidFill>
                                        <a:schemeClr val="tx1"/>
                                      </a:solidFill>
                                      <a:latin typeface="Cambria Math" panose="02040503050406030204" pitchFamily="18" charset="0"/>
                                    </a:rPr>
                                  </m:ctrlPr>
                                </m:fPr>
                                <m:num>
                                  <m:r>
                                    <a:rPr lang="en-US" altLang="zh-CN" sz="2400" b="1" i="1" smtClean="0">
                                      <a:solidFill>
                                        <a:schemeClr val="tx1"/>
                                      </a:solidFill>
                                      <a:latin typeface="Cambria Math" panose="02040503050406030204" pitchFamily="18" charset="0"/>
                                    </a:rPr>
                                    <m:t>𝟏</m:t>
                                  </m:r>
                                </m:num>
                                <m:den>
                                  <m:r>
                                    <a:rPr lang="en-US" altLang="zh-CN" sz="2400" b="1" i="1" smtClean="0">
                                      <a:solidFill>
                                        <a:schemeClr val="tx1"/>
                                      </a:solidFill>
                                      <a:latin typeface="Cambria Math" panose="02040503050406030204" pitchFamily="18" charset="0"/>
                                    </a:rPr>
                                    <m:t>𝟐</m:t>
                                  </m:r>
                                </m:den>
                              </m:f>
                              <m:sSubSup>
                                <m:sSubSupPr>
                                  <m:ctrlPr>
                                    <a:rPr lang="en-US" altLang="zh-CN" sz="2400" b="1" i="1" smtClean="0">
                                      <a:solidFill>
                                        <a:schemeClr val="tx1"/>
                                      </a:solidFill>
                                      <a:latin typeface="Cambria Math" panose="02040503050406030204" pitchFamily="18" charset="0"/>
                                    </a:rPr>
                                  </m:ctrlPr>
                                </m:sSubSupPr>
                                <m:e>
                                  <m:d>
                                    <m:dPr>
                                      <m:begChr m:val="‖"/>
                                      <m:endChr m:val="‖"/>
                                      <m:ctrlPr>
                                        <a:rPr lang="en-US" altLang="zh-CN" sz="2400" b="1" i="1" smtClean="0">
                                          <a:solidFill>
                                            <a:schemeClr val="tx1"/>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𝑾</m:t>
                                      </m:r>
                                      <m:r>
                                        <a:rPr lang="en-US" altLang="zh-CN" sz="2400" b="1" i="1">
                                          <a:solidFill>
                                            <a:schemeClr val="tx1"/>
                                          </a:solidFill>
                                          <a:latin typeface="Cambria Math" panose="02040503050406030204" pitchFamily="18" charset="0"/>
                                        </a:rPr>
                                        <m:t>−</m:t>
                                      </m:r>
                                      <m:sSup>
                                        <m:sSupPr>
                                          <m:ctrlPr>
                                            <a:rPr lang="en-US" altLang="zh-CN" sz="2400" b="1" i="1">
                                              <a:solidFill>
                                                <a:schemeClr val="tx1"/>
                                              </a:solidFill>
                                              <a:latin typeface="Cambria Math" panose="02040503050406030204" pitchFamily="18" charset="0"/>
                                            </a:rPr>
                                          </m:ctrlPr>
                                        </m:sSupPr>
                                        <m:e>
                                          <m:r>
                                            <a:rPr lang="en-US" altLang="zh-CN" sz="2400" b="1" i="1">
                                              <a:solidFill>
                                                <a:schemeClr val="tx1"/>
                                              </a:solidFill>
                                              <a:latin typeface="Cambria Math" panose="02040503050406030204" pitchFamily="18" charset="0"/>
                                            </a:rPr>
                                            <m:t>𝑾</m:t>
                                          </m:r>
                                        </m:e>
                                        <m:sup>
                                          <m:d>
                                            <m:dPr>
                                              <m:ctrlPr>
                                                <a:rPr lang="en-US" altLang="zh-CN" sz="2400" b="1" i="1">
                                                  <a:solidFill>
                                                    <a:schemeClr val="tx1"/>
                                                  </a:solidFill>
                                                  <a:latin typeface="Cambria Math" panose="02040503050406030204" pitchFamily="18" charset="0"/>
                                                </a:rPr>
                                              </m:ctrlPr>
                                            </m:dPr>
                                            <m:e>
                                              <m:r>
                                                <a:rPr lang="en-US" altLang="zh-CN" sz="2400" b="1" i="1">
                                                  <a:solidFill>
                                                    <a:schemeClr val="tx1"/>
                                                  </a:solidFill>
                                                  <a:latin typeface="Cambria Math" panose="02040503050406030204" pitchFamily="18" charset="0"/>
                                                </a:rPr>
                                                <m:t>𝒕</m:t>
                                              </m:r>
                                              <m:r>
                                                <a:rPr lang="en-US" altLang="zh-CN" sz="2400" b="1" i="1">
                                                  <a:solidFill>
                                                    <a:schemeClr val="tx1"/>
                                                  </a:solidFill>
                                                  <a:latin typeface="Cambria Math" panose="02040503050406030204" pitchFamily="18" charset="0"/>
                                                </a:rPr>
                                                <m:t>+</m:t>
                                              </m:r>
                                              <m:f>
                                                <m:fPr>
                                                  <m:ctrlPr>
                                                    <a:rPr lang="en-US" altLang="zh-CN" sz="2400" b="1" i="1">
                                                      <a:solidFill>
                                                        <a:schemeClr val="tx1"/>
                                                      </a:solidFill>
                                                      <a:latin typeface="Cambria Math" panose="02040503050406030204" pitchFamily="18" charset="0"/>
                                                    </a:rPr>
                                                  </m:ctrlPr>
                                                </m:fPr>
                                                <m:num>
                                                  <m:r>
                                                    <a:rPr lang="en-US" altLang="zh-CN" sz="2400" b="1" i="1">
                                                      <a:solidFill>
                                                        <a:schemeClr val="tx1"/>
                                                      </a:solidFill>
                                                      <a:latin typeface="Cambria Math" panose="02040503050406030204" pitchFamily="18" charset="0"/>
                                                    </a:rPr>
                                                    <m:t>𝟏</m:t>
                                                  </m:r>
                                                </m:num>
                                                <m:den>
                                                  <m:r>
                                                    <a:rPr lang="en-US" altLang="zh-CN" sz="2400" b="1" i="1">
                                                      <a:solidFill>
                                                        <a:schemeClr val="tx1"/>
                                                      </a:solidFill>
                                                      <a:latin typeface="Cambria Math" panose="02040503050406030204" pitchFamily="18" charset="0"/>
                                                    </a:rPr>
                                                    <m:t>𝟐</m:t>
                                                  </m:r>
                                                </m:den>
                                              </m:f>
                                            </m:e>
                                          </m:d>
                                        </m:sup>
                                      </m:sSup>
                                    </m:e>
                                  </m:d>
                                </m:e>
                                <m:sub>
                                  <m:r>
                                    <a:rPr lang="en-US" altLang="zh-CN" sz="2400" b="1" i="1" smtClean="0">
                                      <a:solidFill>
                                        <a:schemeClr val="tx1"/>
                                      </a:solidFill>
                                      <a:latin typeface="Cambria Math" panose="02040503050406030204" pitchFamily="18" charset="0"/>
                                    </a:rPr>
                                    <m:t>𝟐</m:t>
                                  </m:r>
                                </m:sub>
                                <m:sup>
                                  <m:r>
                                    <a:rPr lang="en-US" altLang="zh-CN" sz="2400" b="1" i="1" smtClean="0">
                                      <a:solidFill>
                                        <a:schemeClr val="tx1"/>
                                      </a:solidFill>
                                      <a:latin typeface="Cambria Math" panose="02040503050406030204" pitchFamily="18" charset="0"/>
                                    </a:rPr>
                                    <m:t>𝟐</m:t>
                                  </m:r>
                                </m:sup>
                              </m:sSubSup>
                              <m:r>
                                <a:rPr lang="en-US" altLang="zh-CN" sz="2400" b="0" i="1" smtClean="0">
                                  <a:solidFill>
                                    <a:schemeClr val="tx1"/>
                                  </a:solidFill>
                                  <a:latin typeface="Cambria Math" panose="02040503050406030204" pitchFamily="18" charset="0"/>
                                </a:rPr>
                                <m:t>+</m:t>
                              </m:r>
                              <m:sSup>
                                <m:sSupPr>
                                  <m:ctrlPr>
                                    <a:rPr lang="en-US" altLang="zh-CN" sz="2400" b="1" i="1">
                                      <a:solidFill>
                                        <a:schemeClr val="tx1"/>
                                      </a:solidFill>
                                      <a:latin typeface="Cambria Math" panose="02040503050406030204" pitchFamily="18" charset="0"/>
                                    </a:rPr>
                                  </m:ctrlPr>
                                </m:sSupPr>
                                <m:e>
                                  <m:r>
                                    <a:rPr lang="en-US" altLang="zh-CN" sz="2400" b="1" i="1" smtClean="0">
                                      <a:solidFill>
                                        <a:schemeClr val="tx1"/>
                                      </a:solidFill>
                                      <a:latin typeface="Cambria Math" panose="02040503050406030204" pitchFamily="18" charset="0"/>
                                    </a:rPr>
                                    <m:t>𝝁</m:t>
                                  </m:r>
                                </m:e>
                                <m:sup>
                                  <m:d>
                                    <m:dPr>
                                      <m:ctrlPr>
                                        <a:rPr lang="en-US" altLang="zh-CN" sz="2400" b="1" i="1">
                                          <a:solidFill>
                                            <a:schemeClr val="tx1"/>
                                          </a:solidFill>
                                          <a:latin typeface="Cambria Math" panose="02040503050406030204" pitchFamily="18" charset="0"/>
                                        </a:rPr>
                                      </m:ctrlPr>
                                    </m:dPr>
                                    <m:e>
                                      <m:r>
                                        <a:rPr lang="en-US" altLang="zh-CN" sz="2400" b="1" i="1">
                                          <a:solidFill>
                                            <a:schemeClr val="tx1"/>
                                          </a:solidFill>
                                          <a:latin typeface="Cambria Math" panose="02040503050406030204" pitchFamily="18" charset="0"/>
                                        </a:rPr>
                                        <m:t>𝒕</m:t>
                                      </m:r>
                                      <m:r>
                                        <a:rPr lang="en-US" altLang="zh-CN" sz="2400" b="1" i="1">
                                          <a:solidFill>
                                            <a:schemeClr val="tx1"/>
                                          </a:solidFill>
                                          <a:latin typeface="Cambria Math" panose="02040503050406030204" pitchFamily="18" charset="0"/>
                                        </a:rPr>
                                        <m:t>+</m:t>
                                      </m:r>
                                      <m:f>
                                        <m:fPr>
                                          <m:ctrlPr>
                                            <a:rPr lang="en-US" altLang="zh-CN" sz="2400" b="1" i="1">
                                              <a:solidFill>
                                                <a:schemeClr val="tx1"/>
                                              </a:solidFill>
                                              <a:latin typeface="Cambria Math" panose="02040503050406030204" pitchFamily="18" charset="0"/>
                                            </a:rPr>
                                          </m:ctrlPr>
                                        </m:fPr>
                                        <m:num>
                                          <m:r>
                                            <a:rPr lang="en-US" altLang="zh-CN" sz="2400" b="1" i="1">
                                              <a:solidFill>
                                                <a:schemeClr val="tx1"/>
                                              </a:solidFill>
                                              <a:latin typeface="Cambria Math" panose="02040503050406030204" pitchFamily="18" charset="0"/>
                                            </a:rPr>
                                            <m:t>𝟏</m:t>
                                          </m:r>
                                        </m:num>
                                        <m:den>
                                          <m:r>
                                            <a:rPr lang="en-US" altLang="zh-CN" sz="2400" b="1" i="1">
                                              <a:solidFill>
                                                <a:schemeClr val="tx1"/>
                                              </a:solidFill>
                                              <a:latin typeface="Cambria Math" panose="02040503050406030204" pitchFamily="18" charset="0"/>
                                            </a:rPr>
                                            <m:t>𝟐</m:t>
                                          </m:r>
                                        </m:den>
                                      </m:f>
                                    </m:e>
                                  </m:d>
                                </m:sup>
                              </m:sSup>
                              <m:r>
                                <m:rPr>
                                  <m:sty m:val="p"/>
                                </m:rPr>
                                <a:rPr lang="en-US" altLang="zh-CN" sz="2400" b="1" i="1" smtClean="0">
                                  <a:solidFill>
                                    <a:schemeClr val="tx1"/>
                                  </a:solidFill>
                                  <a:latin typeface="Cambria Math" panose="02040503050406030204" pitchFamily="18" charset="0"/>
                                </a:rPr>
                                <m:t>ψ</m:t>
                              </m:r>
                              <m:d>
                                <m:dPr>
                                  <m:ctrlPr>
                                    <a:rPr lang="en-US" altLang="zh-CN" sz="2400" b="1" i="1" smtClean="0">
                                      <a:solidFill>
                                        <a:schemeClr val="tx1"/>
                                      </a:solidFill>
                                      <a:latin typeface="Cambria Math" panose="02040503050406030204" pitchFamily="18" charset="0"/>
                                    </a:rPr>
                                  </m:ctrlPr>
                                </m:dPr>
                                <m:e>
                                  <m:r>
                                    <a:rPr lang="en-US" altLang="zh-CN" sz="2400" b="1" i="1" smtClean="0">
                                      <a:solidFill>
                                        <a:schemeClr val="tx1"/>
                                      </a:solidFill>
                                      <a:latin typeface="Cambria Math" panose="02040503050406030204" pitchFamily="18" charset="0"/>
                                    </a:rPr>
                                    <m:t>𝑾</m:t>
                                  </m:r>
                                </m:e>
                              </m:d>
                            </m:e>
                          </m:d>
                        </m:e>
                      </m:func>
                      <m:r>
                        <a:rPr lang="en-US" altLang="zh-CN" sz="2400" b="0" i="1" smtClean="0">
                          <a:solidFill>
                            <a:schemeClr val="tx1"/>
                          </a:solidFill>
                          <a:latin typeface="Cambria Math" panose="02040503050406030204" pitchFamily="18" charset="0"/>
                        </a:rPr>
                        <m:t> </m:t>
                      </m:r>
                    </m:oMath>
                  </m:oMathPara>
                </a14:m>
                <a:endParaRPr lang="zh-CN" altLang="en-US" sz="2400">
                  <a:solidFill>
                    <a:schemeClr val="tx1"/>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279398" y="2523599"/>
                <a:ext cx="7509164" cy="86908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89907" y="1857222"/>
                <a:ext cx="3428887" cy="6375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a:latin typeface="Cambria Math" panose="02040503050406030204" pitchFamily="18" charset="0"/>
                            </a:rPr>
                            <m:t>𝑾</m:t>
                          </m:r>
                        </m:e>
                        <m:sup>
                          <m:r>
                            <a:rPr lang="en-US" altLang="zh-CN" sz="2400" b="1" i="1">
                              <a:latin typeface="Cambria Math" panose="02040503050406030204" pitchFamily="18" charset="0"/>
                            </a:rPr>
                            <m:t>(</m:t>
                          </m:r>
                          <m:r>
                            <a:rPr lang="en-US" altLang="zh-CN" sz="2400" b="1" i="1">
                              <a:latin typeface="Cambria Math" panose="02040503050406030204" pitchFamily="18" charset="0"/>
                            </a:rPr>
                            <m:t>𝒕</m:t>
                          </m:r>
                          <m:r>
                            <a:rPr lang="en-US" altLang="zh-CN" sz="2400" b="1" i="1">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𝟏</m:t>
                              </m:r>
                            </m:num>
                            <m:den>
                              <m:r>
                                <a:rPr lang="en-US" altLang="zh-CN" sz="2400" b="1" i="1">
                                  <a:latin typeface="Cambria Math" panose="02040503050406030204" pitchFamily="18" charset="0"/>
                                </a:rPr>
                                <m:t>𝟐</m:t>
                              </m:r>
                            </m:den>
                          </m:f>
                          <m:r>
                            <a:rPr lang="en-US" altLang="zh-CN" sz="2400" b="1" i="1">
                              <a:latin typeface="Cambria Math" panose="02040503050406030204" pitchFamily="18" charset="0"/>
                            </a:rPr>
                            <m:t>)</m:t>
                          </m:r>
                        </m:sup>
                      </m:sSup>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𝑾</m:t>
                          </m:r>
                        </m:e>
                        <m:sup>
                          <m:r>
                            <a:rPr lang="en-US" altLang="zh-CN" sz="2400" b="1" i="1" smtClean="0">
                              <a:latin typeface="Cambria Math" panose="02040503050406030204" pitchFamily="18" charset="0"/>
                            </a:rPr>
                            <m:t>𝒕</m:t>
                          </m:r>
                        </m:sup>
                      </m:sSup>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𝝁</m:t>
                          </m:r>
                        </m:e>
                        <m:sup>
                          <m:r>
                            <a:rPr lang="en-US" altLang="zh-CN" sz="2400" b="1" i="1" smtClean="0">
                              <a:latin typeface="Cambria Math" panose="02040503050406030204" pitchFamily="18" charset="0"/>
                            </a:rPr>
                            <m:t>𝒕</m:t>
                          </m:r>
                        </m:sup>
                      </m:sSup>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𝑮</m:t>
                          </m:r>
                        </m:e>
                        <m:sup>
                          <m:r>
                            <a:rPr lang="en-US" altLang="zh-CN" sz="2400" b="1" i="1" smtClean="0">
                              <a:latin typeface="Cambria Math" panose="02040503050406030204" pitchFamily="18" charset="0"/>
                            </a:rPr>
                            <m:t>𝒕</m:t>
                          </m:r>
                        </m:sup>
                      </m:sSup>
                    </m:oMath>
                  </m:oMathPara>
                </a14:m>
                <a:endParaRPr lang="zh-CN" altLang="en-US" sz="2400"/>
              </a:p>
            </p:txBody>
          </p:sp>
        </mc:Choice>
        <mc:Fallback xmlns="">
          <p:sp>
            <p:nvSpPr>
              <p:cNvPr id="14" name="矩形 13"/>
              <p:cNvSpPr>
                <a:spLocks noRot="1" noChangeAspect="1" noMove="1" noResize="1" noEditPoints="1" noAdjustHandles="1" noChangeArrowheads="1" noChangeShapeType="1" noTextEdit="1"/>
              </p:cNvSpPr>
              <p:nvPr/>
            </p:nvSpPr>
            <p:spPr>
              <a:xfrm>
                <a:off x="189907" y="1857222"/>
                <a:ext cx="3428887" cy="637547"/>
              </a:xfrm>
              <a:prstGeom prst="rect">
                <a:avLst/>
              </a:prstGeom>
              <a:blipFill>
                <a:blip r:embed="rId3"/>
                <a:stretch>
                  <a:fillRect/>
                </a:stretch>
              </a:blipFill>
            </p:spPr>
            <p:txBody>
              <a:bodyPr/>
              <a:lstStyle/>
              <a:p>
                <a:r>
                  <a:rPr lang="zh-CN" altLang="en-US">
                    <a:noFill/>
                  </a:rPr>
                  <a:t> </a:t>
                </a:r>
              </a:p>
            </p:txBody>
          </p:sp>
        </mc:Fallback>
      </mc:AlternateContent>
      <p:sp>
        <p:nvSpPr>
          <p:cNvPr id="15" name="文本框 14"/>
          <p:cNvSpPr txBox="1"/>
          <p:nvPr/>
        </p:nvSpPr>
        <p:spPr>
          <a:xfrm>
            <a:off x="4524665" y="1918702"/>
            <a:ext cx="3096186" cy="338554"/>
          </a:xfrm>
          <a:prstGeom prst="rect">
            <a:avLst/>
          </a:prstGeom>
          <a:noFill/>
        </p:spPr>
        <p:txBody>
          <a:bodyPr wrap="square" rtlCol="0">
            <a:spAutoFit/>
          </a:bodyPr>
          <a:lstStyle/>
          <a:p>
            <a:r>
              <a:rPr lang="en-US" altLang="zh-CN" sz="1600">
                <a:solidFill>
                  <a:srgbClr val="00B050"/>
                </a:solidFill>
                <a:latin typeface="微软雅黑" panose="020B0503020204020204" pitchFamily="34" charset="-122"/>
                <a:ea typeface="微软雅黑" panose="020B0503020204020204" pitchFamily="34" charset="-122"/>
              </a:rPr>
              <a:t>(1) </a:t>
            </a:r>
            <a:r>
              <a:rPr lang="zh-CN" altLang="en-US" sz="1600">
                <a:solidFill>
                  <a:srgbClr val="00B050"/>
                </a:solidFill>
                <a:latin typeface="微软雅黑" panose="020B0503020204020204" pitchFamily="34" charset="-122"/>
                <a:ea typeface="微软雅黑" panose="020B0503020204020204" pitchFamily="34" charset="-122"/>
              </a:rPr>
              <a:t>标准的梯度下降</a:t>
            </a:r>
          </a:p>
        </p:txBody>
      </p:sp>
      <p:sp>
        <p:nvSpPr>
          <p:cNvPr id="16" name="文本框 15"/>
          <p:cNvSpPr txBox="1"/>
          <p:nvPr/>
        </p:nvSpPr>
        <p:spPr>
          <a:xfrm>
            <a:off x="7733147" y="2823848"/>
            <a:ext cx="3248888" cy="338554"/>
          </a:xfrm>
          <a:prstGeom prst="rect">
            <a:avLst/>
          </a:prstGeom>
          <a:noFill/>
        </p:spPr>
        <p:txBody>
          <a:bodyPr wrap="square" rtlCol="0">
            <a:spAutoFit/>
          </a:bodyPr>
          <a:lstStyle>
            <a:defPPr>
              <a:defRPr lang="zh-CN"/>
            </a:defPPr>
            <a:lvl1pPr>
              <a:defRPr sz="1600">
                <a:solidFill>
                  <a:srgbClr val="00B050"/>
                </a:solidFill>
                <a:latin typeface="微软雅黑" panose="020B0503020204020204" pitchFamily="34" charset="-122"/>
                <a:ea typeface="微软雅黑" panose="020B0503020204020204" pitchFamily="34" charset="-122"/>
              </a:defRPr>
            </a:lvl1pPr>
          </a:lstStyle>
          <a:p>
            <a:r>
              <a:rPr lang="en-US" altLang="zh-CN"/>
              <a:t>(2)</a:t>
            </a:r>
            <a:r>
              <a:rPr lang="zh-CN" altLang="en-US"/>
              <a:t>对梯度下降的结果进行微调</a:t>
            </a:r>
          </a:p>
        </p:txBody>
      </p:sp>
      <p:cxnSp>
        <p:nvCxnSpPr>
          <p:cNvPr id="18" name="直接连接符 17"/>
          <p:cNvCxnSpPr/>
          <p:nvPr/>
        </p:nvCxnSpPr>
        <p:spPr>
          <a:xfrm>
            <a:off x="3202707" y="3493399"/>
            <a:ext cx="1828801"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525652" y="3502134"/>
            <a:ext cx="1828801"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260600" y="3750635"/>
            <a:ext cx="2306783" cy="646331"/>
          </a:xfrm>
          <a:prstGeom prst="rect">
            <a:avLst/>
          </a:prstGeom>
          <a:noFill/>
        </p:spPr>
        <p:txBody>
          <a:bodyPr wrap="square" rtlCol="0">
            <a:spAutoFit/>
          </a:bodyPr>
          <a:lstStyle/>
          <a:p>
            <a:r>
              <a:rPr lang="zh-CN" altLang="en-US">
                <a:latin typeface="华文新魏" panose="02010800040101010101" pitchFamily="2" charset="-122"/>
                <a:ea typeface="华文新魏" panose="02010800040101010101" pitchFamily="2" charset="-122"/>
              </a:rPr>
              <a:t>保证微调发生在梯度下降结果的附近</a:t>
            </a:r>
          </a:p>
        </p:txBody>
      </p:sp>
      <p:sp>
        <p:nvSpPr>
          <p:cNvPr id="21" name="文本框 20"/>
          <p:cNvSpPr txBox="1"/>
          <p:nvPr/>
        </p:nvSpPr>
        <p:spPr>
          <a:xfrm>
            <a:off x="6072758" y="3750634"/>
            <a:ext cx="1995058" cy="646331"/>
          </a:xfrm>
          <a:prstGeom prst="rect">
            <a:avLst/>
          </a:prstGeom>
          <a:noFill/>
        </p:spPr>
        <p:txBody>
          <a:bodyPr wrap="square" rtlCol="0">
            <a:spAutoFit/>
          </a:bodyPr>
          <a:lstStyle/>
          <a:p>
            <a:r>
              <a:rPr lang="zh-CN" altLang="en-US">
                <a:latin typeface="华文新魏" panose="02010800040101010101" pitchFamily="2" charset="-122"/>
                <a:ea typeface="华文新魏" panose="02010800040101010101" pitchFamily="2" charset="-122"/>
              </a:rPr>
              <a:t>用于处理正则化，产生稀疏性</a:t>
            </a:r>
          </a:p>
        </p:txBody>
      </p:sp>
      <mc:AlternateContent xmlns:mc="http://schemas.openxmlformats.org/markup-compatibility/2006" xmlns:a14="http://schemas.microsoft.com/office/drawing/2010/main">
        <mc:Choice Requires="a14">
          <p:sp>
            <p:nvSpPr>
              <p:cNvPr id="28" name="文本框 27"/>
              <p:cNvSpPr txBox="1"/>
              <p:nvPr/>
            </p:nvSpPr>
            <p:spPr>
              <a:xfrm>
                <a:off x="164989" y="4905564"/>
                <a:ext cx="8273476" cy="7400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solidFill>
                                <a:schemeClr val="tx1"/>
                              </a:solidFill>
                              <a:latin typeface="Cambria Math" panose="02040503050406030204" pitchFamily="18" charset="0"/>
                            </a:rPr>
                          </m:ctrlPr>
                        </m:sSupPr>
                        <m:e>
                          <m:r>
                            <a:rPr lang="en-US" altLang="zh-CN" sz="2400" b="1" i="1" smtClean="0">
                              <a:solidFill>
                                <a:schemeClr val="tx1"/>
                              </a:solidFill>
                              <a:latin typeface="Cambria Math" panose="02040503050406030204" pitchFamily="18" charset="0"/>
                            </a:rPr>
                            <m:t>𝑾</m:t>
                          </m:r>
                        </m:e>
                        <m:sup>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𝒕</m:t>
                          </m:r>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𝟏</m:t>
                          </m:r>
                          <m:r>
                            <a:rPr lang="en-US" altLang="zh-CN" sz="2400" b="1" i="1" smtClean="0">
                              <a:solidFill>
                                <a:schemeClr val="tx1"/>
                              </a:solidFill>
                              <a:latin typeface="Cambria Math" panose="02040503050406030204" pitchFamily="18" charset="0"/>
                            </a:rPr>
                            <m:t>)</m:t>
                          </m:r>
                        </m:sup>
                      </m:sSup>
                      <m:r>
                        <a:rPr lang="en-US" altLang="zh-CN" sz="2400" b="0" i="1" smtClean="0">
                          <a:solidFill>
                            <a:schemeClr val="tx1"/>
                          </a:solidFill>
                          <a:latin typeface="Cambria Math" panose="02040503050406030204" pitchFamily="18" charset="0"/>
                        </a:rPr>
                        <m:t>=</m:t>
                      </m:r>
                      <m:func>
                        <m:funcPr>
                          <m:ctrlPr>
                            <a:rPr lang="en-US" altLang="zh-CN" sz="2400" b="0" i="1" smtClean="0">
                              <a:solidFill>
                                <a:schemeClr val="tx1"/>
                              </a:solidFill>
                              <a:latin typeface="Cambria Math" panose="02040503050406030204" pitchFamily="18" charset="0"/>
                            </a:rPr>
                          </m:ctrlPr>
                        </m:funcPr>
                        <m:fName>
                          <m:limLow>
                            <m:limLowPr>
                              <m:ctrlPr>
                                <a:rPr lang="en-US" altLang="zh-CN" sz="2400" b="1" i="1" smtClean="0">
                                  <a:solidFill>
                                    <a:schemeClr val="tx1"/>
                                  </a:solidFill>
                                  <a:latin typeface="Cambria Math" panose="02040503050406030204" pitchFamily="18" charset="0"/>
                                </a:rPr>
                              </m:ctrlPr>
                            </m:limLowPr>
                            <m:e>
                              <m:r>
                                <a:rPr lang="en-US" altLang="zh-CN" sz="2400" b="1" i="0" smtClean="0">
                                  <a:solidFill>
                                    <a:schemeClr val="tx1"/>
                                  </a:solidFill>
                                  <a:latin typeface="Cambria Math" panose="02040503050406030204" pitchFamily="18" charset="0"/>
                                </a:rPr>
                                <m:t>𝐚𝐫𝐠𝐦𝐢𝐧</m:t>
                              </m:r>
                            </m:e>
                            <m:lim>
                              <m:r>
                                <a:rPr lang="en-US" altLang="zh-CN" sz="2400" b="1" i="1" smtClean="0">
                                  <a:solidFill>
                                    <a:schemeClr val="tx1"/>
                                  </a:solidFill>
                                  <a:latin typeface="Cambria Math" panose="02040503050406030204" pitchFamily="18" charset="0"/>
                                </a:rPr>
                                <m:t>𝑾</m:t>
                              </m:r>
                            </m:lim>
                          </m:limLow>
                        </m:fName>
                        <m:e>
                          <m:d>
                            <m:dPr>
                              <m:begChr m:val="{"/>
                              <m:endChr m:val="}"/>
                              <m:ctrlPr>
                                <a:rPr lang="en-US" altLang="zh-CN" sz="2400" b="0" i="1" smtClean="0">
                                  <a:solidFill>
                                    <a:schemeClr val="tx1"/>
                                  </a:solidFill>
                                  <a:latin typeface="Cambria Math" panose="02040503050406030204" pitchFamily="18" charset="0"/>
                                </a:rPr>
                              </m:ctrlPr>
                            </m:dPr>
                            <m:e>
                              <m:r>
                                <a:rPr lang="en-US" altLang="zh-CN" sz="2400" b="1" i="1" smtClean="0">
                                  <a:solidFill>
                                    <a:schemeClr val="tx1"/>
                                  </a:solidFill>
                                  <a:latin typeface="Cambria Math" panose="02040503050406030204" pitchFamily="18" charset="0"/>
                                </a:rPr>
                                <m:t> </m:t>
                              </m:r>
                              <m:f>
                                <m:fPr>
                                  <m:ctrlPr>
                                    <a:rPr lang="en-US" altLang="zh-CN" sz="2400" b="1" i="1" smtClean="0">
                                      <a:solidFill>
                                        <a:schemeClr val="tx1"/>
                                      </a:solidFill>
                                      <a:latin typeface="Cambria Math" panose="02040503050406030204" pitchFamily="18" charset="0"/>
                                    </a:rPr>
                                  </m:ctrlPr>
                                </m:fPr>
                                <m:num>
                                  <m:r>
                                    <a:rPr lang="en-US" altLang="zh-CN" sz="2400" b="1" i="1" smtClean="0">
                                      <a:solidFill>
                                        <a:schemeClr val="tx1"/>
                                      </a:solidFill>
                                      <a:latin typeface="Cambria Math" panose="02040503050406030204" pitchFamily="18" charset="0"/>
                                    </a:rPr>
                                    <m:t>𝟏</m:t>
                                  </m:r>
                                </m:num>
                                <m:den>
                                  <m:r>
                                    <a:rPr lang="en-US" altLang="zh-CN" sz="2400" b="1" i="1" smtClean="0">
                                      <a:solidFill>
                                        <a:schemeClr val="tx1"/>
                                      </a:solidFill>
                                      <a:latin typeface="Cambria Math" panose="02040503050406030204" pitchFamily="18" charset="0"/>
                                    </a:rPr>
                                    <m:t>𝟐</m:t>
                                  </m:r>
                                </m:den>
                              </m:f>
                              <m:sSubSup>
                                <m:sSubSupPr>
                                  <m:ctrlPr>
                                    <a:rPr lang="en-US" altLang="zh-CN" sz="2400" b="1" i="1" smtClean="0">
                                      <a:solidFill>
                                        <a:schemeClr val="tx1"/>
                                      </a:solidFill>
                                      <a:latin typeface="Cambria Math" panose="02040503050406030204" pitchFamily="18" charset="0"/>
                                    </a:rPr>
                                  </m:ctrlPr>
                                </m:sSubSupPr>
                                <m:e>
                                  <m:d>
                                    <m:dPr>
                                      <m:begChr m:val="‖"/>
                                      <m:endChr m:val="‖"/>
                                      <m:ctrlPr>
                                        <a:rPr lang="en-US" altLang="zh-CN" sz="2400" b="1" i="1" smtClean="0">
                                          <a:solidFill>
                                            <a:schemeClr val="tx1"/>
                                          </a:solidFill>
                                          <a:latin typeface="Cambria Math" panose="02040503050406030204" pitchFamily="18" charset="0"/>
                                        </a:rPr>
                                      </m:ctrlPr>
                                    </m:dPr>
                                    <m:e>
                                      <m:r>
                                        <a:rPr lang="en-US" altLang="zh-CN" sz="2400" b="1" i="1" smtClean="0">
                                          <a:solidFill>
                                            <a:srgbClr val="FF0000"/>
                                          </a:solidFill>
                                          <a:latin typeface="Cambria Math" panose="02040503050406030204" pitchFamily="18" charset="0"/>
                                        </a:rPr>
                                        <m:t>𝑾</m:t>
                                      </m:r>
                                      <m:r>
                                        <a:rPr lang="en-US" altLang="zh-CN" sz="2400" b="1" i="1">
                                          <a:solidFill>
                                            <a:schemeClr val="tx1"/>
                                          </a:solidFill>
                                          <a:latin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𝑾</m:t>
                                          </m:r>
                                        </m:e>
                                        <m:sup>
                                          <m:r>
                                            <a:rPr lang="en-US" altLang="zh-CN" sz="2400" b="1" i="1">
                                              <a:latin typeface="Cambria Math" panose="02040503050406030204" pitchFamily="18" charset="0"/>
                                            </a:rPr>
                                            <m:t>𝒕</m:t>
                                          </m:r>
                                        </m:sup>
                                      </m:sSup>
                                      <m:r>
                                        <a:rPr lang="en-US" altLang="zh-CN" sz="2400" b="1" i="1" smtClean="0">
                                          <a:latin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𝝁</m:t>
                                          </m:r>
                                        </m:e>
                                        <m:sup>
                                          <m:r>
                                            <a:rPr lang="en-US" altLang="zh-CN" sz="2400" b="1" i="1">
                                              <a:latin typeface="Cambria Math" panose="02040503050406030204" pitchFamily="18" charset="0"/>
                                            </a:rPr>
                                            <m:t>𝒕</m:t>
                                          </m:r>
                                        </m:sup>
                                      </m:sSup>
                                      <m:r>
                                        <a:rPr lang="en-US" altLang="zh-CN" sz="2400" b="1" i="1">
                                          <a:latin typeface="Cambria Math" panose="02040503050406030204" pitchFamily="18" charset="0"/>
                                        </a:rPr>
                                        <m:t>.</m:t>
                                      </m:r>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𝑮</m:t>
                                          </m:r>
                                        </m:e>
                                        <m:sup>
                                          <m:r>
                                            <a:rPr lang="en-US" altLang="zh-CN" sz="2400" b="1" i="1">
                                              <a:latin typeface="Cambria Math" panose="02040503050406030204" pitchFamily="18" charset="0"/>
                                            </a:rPr>
                                            <m:t>𝒕</m:t>
                                          </m:r>
                                        </m:sup>
                                      </m:sSup>
                                    </m:e>
                                  </m:d>
                                </m:e>
                                <m:sub>
                                  <m:r>
                                    <a:rPr lang="en-US" altLang="zh-CN" sz="2400" b="1" i="1" smtClean="0">
                                      <a:solidFill>
                                        <a:schemeClr val="tx1"/>
                                      </a:solidFill>
                                      <a:latin typeface="Cambria Math" panose="02040503050406030204" pitchFamily="18" charset="0"/>
                                    </a:rPr>
                                    <m:t>𝟐</m:t>
                                  </m:r>
                                </m:sub>
                                <m:sup>
                                  <m:r>
                                    <a:rPr lang="en-US" altLang="zh-CN" sz="2400" b="1" i="1" smtClean="0">
                                      <a:solidFill>
                                        <a:schemeClr val="tx1"/>
                                      </a:solidFill>
                                      <a:latin typeface="Cambria Math" panose="02040503050406030204" pitchFamily="18" charset="0"/>
                                    </a:rPr>
                                    <m:t>𝟐</m:t>
                                  </m:r>
                                </m:sup>
                              </m:sSubSup>
                              <m:r>
                                <a:rPr lang="en-US" altLang="zh-CN" sz="2400" b="0" i="1" smtClean="0">
                                  <a:solidFill>
                                    <a:schemeClr val="tx1"/>
                                  </a:solidFill>
                                  <a:latin typeface="Cambria Math" panose="02040503050406030204" pitchFamily="18" charset="0"/>
                                </a:rPr>
                                <m:t>+</m:t>
                              </m:r>
                              <m:sSup>
                                <m:sSupPr>
                                  <m:ctrlPr>
                                    <a:rPr lang="en-US" altLang="zh-CN" sz="2400" b="1" i="1">
                                      <a:solidFill>
                                        <a:schemeClr val="tx1"/>
                                      </a:solidFill>
                                      <a:latin typeface="Cambria Math" panose="02040503050406030204" pitchFamily="18" charset="0"/>
                                    </a:rPr>
                                  </m:ctrlPr>
                                </m:sSupPr>
                                <m:e>
                                  <m:r>
                                    <a:rPr lang="en-US" altLang="zh-CN" sz="2400" b="1" i="1" smtClean="0">
                                      <a:solidFill>
                                        <a:schemeClr val="tx1"/>
                                      </a:solidFill>
                                      <a:latin typeface="Cambria Math" panose="02040503050406030204" pitchFamily="18" charset="0"/>
                                    </a:rPr>
                                    <m:t>𝝁</m:t>
                                  </m:r>
                                </m:e>
                                <m:sup>
                                  <m:d>
                                    <m:dPr>
                                      <m:ctrlPr>
                                        <a:rPr lang="en-US" altLang="zh-CN" sz="2400" b="1" i="1">
                                          <a:solidFill>
                                            <a:schemeClr val="tx1"/>
                                          </a:solidFill>
                                          <a:latin typeface="Cambria Math" panose="02040503050406030204" pitchFamily="18" charset="0"/>
                                        </a:rPr>
                                      </m:ctrlPr>
                                    </m:dPr>
                                    <m:e>
                                      <m:r>
                                        <a:rPr lang="en-US" altLang="zh-CN" sz="2400" b="1" i="1">
                                          <a:solidFill>
                                            <a:schemeClr val="tx1"/>
                                          </a:solidFill>
                                          <a:latin typeface="Cambria Math" panose="02040503050406030204" pitchFamily="18" charset="0"/>
                                        </a:rPr>
                                        <m:t>𝒕</m:t>
                                      </m:r>
                                      <m:r>
                                        <a:rPr lang="en-US" altLang="zh-CN" sz="2400" b="1" i="1">
                                          <a:solidFill>
                                            <a:schemeClr val="tx1"/>
                                          </a:solidFill>
                                          <a:latin typeface="Cambria Math" panose="02040503050406030204" pitchFamily="18" charset="0"/>
                                        </a:rPr>
                                        <m:t>+</m:t>
                                      </m:r>
                                      <m:f>
                                        <m:fPr>
                                          <m:ctrlPr>
                                            <a:rPr lang="en-US" altLang="zh-CN" sz="2400" b="1" i="1">
                                              <a:solidFill>
                                                <a:schemeClr val="tx1"/>
                                              </a:solidFill>
                                              <a:latin typeface="Cambria Math" panose="02040503050406030204" pitchFamily="18" charset="0"/>
                                            </a:rPr>
                                          </m:ctrlPr>
                                        </m:fPr>
                                        <m:num>
                                          <m:r>
                                            <a:rPr lang="en-US" altLang="zh-CN" sz="2400" b="1" i="1">
                                              <a:solidFill>
                                                <a:schemeClr val="tx1"/>
                                              </a:solidFill>
                                              <a:latin typeface="Cambria Math" panose="02040503050406030204" pitchFamily="18" charset="0"/>
                                            </a:rPr>
                                            <m:t>𝟏</m:t>
                                          </m:r>
                                        </m:num>
                                        <m:den>
                                          <m:r>
                                            <a:rPr lang="en-US" altLang="zh-CN" sz="2400" b="1" i="1">
                                              <a:solidFill>
                                                <a:schemeClr val="tx1"/>
                                              </a:solidFill>
                                              <a:latin typeface="Cambria Math" panose="02040503050406030204" pitchFamily="18" charset="0"/>
                                            </a:rPr>
                                            <m:t>𝟐</m:t>
                                          </m:r>
                                        </m:den>
                                      </m:f>
                                    </m:e>
                                  </m:d>
                                </m:sup>
                              </m:sSup>
                              <m:r>
                                <m:rPr>
                                  <m:sty m:val="p"/>
                                </m:rPr>
                                <a:rPr lang="en-US" altLang="zh-CN" sz="2400" b="1" i="1" smtClean="0">
                                  <a:solidFill>
                                    <a:schemeClr val="tx1"/>
                                  </a:solidFill>
                                  <a:latin typeface="Cambria Math" panose="02040503050406030204" pitchFamily="18" charset="0"/>
                                </a:rPr>
                                <m:t>ψ</m:t>
                              </m:r>
                              <m:d>
                                <m:dPr>
                                  <m:ctrlPr>
                                    <a:rPr lang="en-US" altLang="zh-CN" sz="2400" b="1" i="1" smtClean="0">
                                      <a:solidFill>
                                        <a:schemeClr val="tx1"/>
                                      </a:solidFill>
                                      <a:latin typeface="Cambria Math" panose="02040503050406030204" pitchFamily="18" charset="0"/>
                                    </a:rPr>
                                  </m:ctrlPr>
                                </m:dPr>
                                <m:e>
                                  <m:r>
                                    <a:rPr lang="en-US" altLang="zh-CN" sz="2400" b="1" i="1" smtClean="0">
                                      <a:solidFill>
                                        <a:schemeClr val="tx1"/>
                                      </a:solidFill>
                                      <a:latin typeface="Cambria Math" panose="02040503050406030204" pitchFamily="18" charset="0"/>
                                    </a:rPr>
                                    <m:t>𝑾</m:t>
                                  </m:r>
                                </m:e>
                              </m:d>
                            </m:e>
                          </m:d>
                        </m:e>
                      </m:func>
                      <m:r>
                        <a:rPr lang="en-US" altLang="zh-CN" sz="2400" b="0" i="1" smtClean="0">
                          <a:solidFill>
                            <a:schemeClr val="tx1"/>
                          </a:solidFill>
                          <a:latin typeface="Cambria Math" panose="02040503050406030204" pitchFamily="18" charset="0"/>
                        </a:rPr>
                        <m:t> </m:t>
                      </m:r>
                    </m:oMath>
                  </m:oMathPara>
                </a14:m>
                <a:endParaRPr lang="zh-CN" altLang="en-US" sz="2400">
                  <a:solidFill>
                    <a:schemeClr val="tx1"/>
                  </a:solidFill>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164989" y="4905564"/>
                <a:ext cx="8273476" cy="740011"/>
              </a:xfrm>
              <a:prstGeom prst="rect">
                <a:avLst/>
              </a:prstGeom>
              <a:blipFill>
                <a:blip r:embed="rId4"/>
                <a:stretch>
                  <a:fillRect/>
                </a:stretch>
              </a:blipFill>
            </p:spPr>
            <p:txBody>
              <a:bodyPr/>
              <a:lstStyle/>
              <a:p>
                <a:r>
                  <a:rPr lang="zh-CN" altLang="en-US">
                    <a:noFill/>
                  </a:rPr>
                  <a:t> </a:t>
                </a:r>
              </a:p>
            </p:txBody>
          </p:sp>
        </mc:Fallback>
      </mc:AlternateContent>
      <p:sp>
        <p:nvSpPr>
          <p:cNvPr id="7" name="圆角矩形 6"/>
          <p:cNvSpPr/>
          <p:nvPr/>
        </p:nvSpPr>
        <p:spPr>
          <a:xfrm>
            <a:off x="352135" y="1165242"/>
            <a:ext cx="2968895" cy="498763"/>
          </a:xfrm>
          <a:prstGeom prst="round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r>
              <a:rPr lang="zh-CN" altLang="en-US" sz="2400" b="1">
                <a:solidFill>
                  <a:srgbClr val="00B0F0"/>
                </a:solidFill>
                <a:latin typeface="华文新魏" panose="02010800040101010101" pitchFamily="2" charset="-122"/>
                <a:ea typeface="华文新魏" panose="02010800040101010101" pitchFamily="2" charset="-122"/>
              </a:rPr>
              <a:t>特征权重更新方式：</a:t>
            </a:r>
          </a:p>
        </p:txBody>
      </p:sp>
    </p:spTree>
    <p:extLst>
      <p:ext uri="{BB962C8B-B14F-4D97-AF65-F5344CB8AC3E}">
        <p14:creationId xmlns:p14="http://schemas.microsoft.com/office/powerpoint/2010/main" val="222139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2900" y="287666"/>
            <a:ext cx="3835400" cy="461665"/>
          </a:xfrm>
          <a:prstGeom prst="rect">
            <a:avLst/>
          </a:prstGeom>
        </p:spPr>
        <p:txBody>
          <a:bodyPr wrap="square">
            <a:spAutoFit/>
          </a:bodyPr>
          <a:lstStyle/>
          <a:p>
            <a:r>
              <a:rPr lang="en-US" altLang="zh-CN" sz="2400" b="1">
                <a:latin typeface="微软雅黑" panose="020B0503020204020204" pitchFamily="34" charset="-122"/>
                <a:ea typeface="微软雅黑" panose="020B0503020204020204" pitchFamily="34" charset="-122"/>
              </a:rPr>
              <a:t>L1-FOBOS </a:t>
            </a:r>
            <a:r>
              <a:rPr lang="zh-CN" altLang="en-US" sz="2400">
                <a:latin typeface="微软雅黑" panose="020B0503020204020204" pitchFamily="34" charset="-122"/>
                <a:ea typeface="微软雅黑" panose="020B0503020204020204" pitchFamily="34" charset="-122"/>
              </a:rPr>
              <a:t>算法原理</a:t>
            </a:r>
          </a:p>
        </p:txBody>
      </p:sp>
      <p:cxnSp>
        <p:nvCxnSpPr>
          <p:cNvPr id="3" name="直接连接符 2"/>
          <p:cNvCxnSpPr/>
          <p:nvPr/>
        </p:nvCxnSpPr>
        <p:spPr>
          <a:xfrm>
            <a:off x="446139" y="917268"/>
            <a:ext cx="9385300" cy="0"/>
          </a:xfrm>
          <a:prstGeom prst="line">
            <a:avLst/>
          </a:prstGeom>
          <a:ln w="28575"/>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673092" y="1734105"/>
                <a:ext cx="7935191" cy="61664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CN" sz="2000" b="1" i="1" smtClean="0">
                              <a:solidFill>
                                <a:schemeClr val="tx1"/>
                              </a:solidFill>
                              <a:latin typeface="Cambria Math" panose="02040503050406030204" pitchFamily="18" charset="0"/>
                            </a:rPr>
                          </m:ctrlPr>
                        </m:sSupPr>
                        <m:e>
                          <m:r>
                            <a:rPr lang="en-US" altLang="zh-CN" sz="2000" b="1" i="1" smtClean="0">
                              <a:solidFill>
                                <a:schemeClr val="tx1"/>
                              </a:solidFill>
                              <a:latin typeface="Cambria Math" panose="02040503050406030204" pitchFamily="18" charset="0"/>
                            </a:rPr>
                            <m:t>𝑾</m:t>
                          </m:r>
                        </m:e>
                        <m:sup>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𝒕</m:t>
                          </m:r>
                          <m:r>
                            <a:rPr lang="en-US" altLang="zh-CN" sz="2000" b="1" i="1" smtClean="0">
                              <a:solidFill>
                                <a:schemeClr val="tx1"/>
                              </a:solidFill>
                              <a:latin typeface="Cambria Math" panose="02040503050406030204" pitchFamily="18" charset="0"/>
                            </a:rPr>
                            <m:t>+</m:t>
                          </m:r>
                          <m:r>
                            <a:rPr lang="en-US" altLang="zh-CN" sz="2000" b="1" i="1" smtClean="0">
                              <a:solidFill>
                                <a:schemeClr val="tx1"/>
                              </a:solidFill>
                              <a:latin typeface="Cambria Math" panose="02040503050406030204" pitchFamily="18" charset="0"/>
                            </a:rPr>
                            <m:t>𝟏</m:t>
                          </m:r>
                          <m:r>
                            <a:rPr lang="en-US" altLang="zh-CN" sz="2000" b="1" i="1" smtClean="0">
                              <a:solidFill>
                                <a:schemeClr val="tx1"/>
                              </a:solidFill>
                              <a:latin typeface="Cambria Math" panose="02040503050406030204" pitchFamily="18" charset="0"/>
                            </a:rPr>
                            <m:t>)</m:t>
                          </m:r>
                        </m:sup>
                      </m:sSup>
                      <m:r>
                        <a:rPr lang="en-US" altLang="zh-CN" sz="2000" b="0" i="1" smtClean="0">
                          <a:solidFill>
                            <a:schemeClr val="tx1"/>
                          </a:solidFill>
                          <a:latin typeface="Cambria Math" panose="02040503050406030204" pitchFamily="18" charset="0"/>
                        </a:rPr>
                        <m:t>=</m:t>
                      </m:r>
                      <m:func>
                        <m:funcPr>
                          <m:ctrlPr>
                            <a:rPr lang="en-US" altLang="zh-CN" sz="2000" b="0" i="1" smtClean="0">
                              <a:solidFill>
                                <a:schemeClr val="tx1"/>
                              </a:solidFill>
                              <a:latin typeface="Cambria Math" panose="02040503050406030204" pitchFamily="18" charset="0"/>
                            </a:rPr>
                          </m:ctrlPr>
                        </m:funcPr>
                        <m:fName>
                          <m:limLow>
                            <m:limLowPr>
                              <m:ctrlPr>
                                <a:rPr lang="en-US" altLang="zh-CN" sz="2000" b="1" i="1" smtClean="0">
                                  <a:solidFill>
                                    <a:schemeClr val="tx1"/>
                                  </a:solidFill>
                                  <a:latin typeface="Cambria Math" panose="02040503050406030204" pitchFamily="18" charset="0"/>
                                </a:rPr>
                              </m:ctrlPr>
                            </m:limLowPr>
                            <m:e>
                              <m:r>
                                <a:rPr lang="en-US" altLang="zh-CN" sz="2000" b="1" i="0" smtClean="0">
                                  <a:solidFill>
                                    <a:schemeClr val="tx1"/>
                                  </a:solidFill>
                                  <a:latin typeface="Cambria Math" panose="02040503050406030204" pitchFamily="18" charset="0"/>
                                </a:rPr>
                                <m:t>𝐚𝐫𝐠𝐦𝐢𝐧</m:t>
                              </m:r>
                            </m:e>
                            <m:lim>
                              <m:r>
                                <a:rPr lang="en-US" altLang="zh-CN" sz="2000" b="1" i="1" smtClean="0">
                                  <a:solidFill>
                                    <a:schemeClr val="tx1"/>
                                  </a:solidFill>
                                  <a:latin typeface="Cambria Math" panose="02040503050406030204" pitchFamily="18" charset="0"/>
                                </a:rPr>
                                <m:t>𝑾</m:t>
                              </m:r>
                            </m:lim>
                          </m:limLow>
                        </m:fName>
                        <m:e>
                          <m:d>
                            <m:dPr>
                              <m:begChr m:val="{"/>
                              <m:endChr m:val="}"/>
                              <m:ctrlPr>
                                <a:rPr lang="en-US" altLang="zh-CN" sz="2000" b="0"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 </m:t>
                              </m:r>
                              <m:f>
                                <m:fPr>
                                  <m:ctrlPr>
                                    <a:rPr lang="en-US" altLang="zh-CN" sz="2000" b="1" i="1" smtClean="0">
                                      <a:solidFill>
                                        <a:schemeClr val="tx1"/>
                                      </a:solidFill>
                                      <a:latin typeface="Cambria Math" panose="02040503050406030204" pitchFamily="18" charset="0"/>
                                    </a:rPr>
                                  </m:ctrlPr>
                                </m:fPr>
                                <m:num>
                                  <m:r>
                                    <a:rPr lang="en-US" altLang="zh-CN" sz="2000" b="1" i="1" smtClean="0">
                                      <a:solidFill>
                                        <a:schemeClr val="tx1"/>
                                      </a:solidFill>
                                      <a:latin typeface="Cambria Math" panose="02040503050406030204" pitchFamily="18" charset="0"/>
                                    </a:rPr>
                                    <m:t>𝟏</m:t>
                                  </m:r>
                                </m:num>
                                <m:den>
                                  <m:r>
                                    <a:rPr lang="en-US" altLang="zh-CN" sz="2000" b="1" i="1" smtClean="0">
                                      <a:solidFill>
                                        <a:schemeClr val="tx1"/>
                                      </a:solidFill>
                                      <a:latin typeface="Cambria Math" panose="02040503050406030204" pitchFamily="18" charset="0"/>
                                    </a:rPr>
                                    <m:t>𝟐</m:t>
                                  </m:r>
                                </m:den>
                              </m:f>
                              <m:sSubSup>
                                <m:sSubSupPr>
                                  <m:ctrlPr>
                                    <a:rPr lang="en-US" altLang="zh-CN" sz="2000" b="1" i="1" smtClean="0">
                                      <a:solidFill>
                                        <a:schemeClr val="tx1"/>
                                      </a:solidFill>
                                      <a:latin typeface="Cambria Math" panose="02040503050406030204" pitchFamily="18" charset="0"/>
                                    </a:rPr>
                                  </m:ctrlPr>
                                </m:sSubSupPr>
                                <m:e>
                                  <m:d>
                                    <m:dPr>
                                      <m:begChr m:val="‖"/>
                                      <m:endChr m:val="‖"/>
                                      <m:ctrlPr>
                                        <a:rPr lang="en-US" altLang="zh-CN" sz="2000" b="1" i="1" smtClean="0">
                                          <a:solidFill>
                                            <a:schemeClr val="tx1"/>
                                          </a:solidFill>
                                          <a:latin typeface="Cambria Math" panose="02040503050406030204" pitchFamily="18" charset="0"/>
                                        </a:rPr>
                                      </m:ctrlPr>
                                    </m:dPr>
                                    <m:e>
                                      <m:r>
                                        <a:rPr lang="en-US" altLang="zh-CN" sz="2000" b="1" i="1" smtClean="0">
                                          <a:solidFill>
                                            <a:srgbClr val="FF0000"/>
                                          </a:solidFill>
                                          <a:latin typeface="Cambria Math" panose="02040503050406030204" pitchFamily="18" charset="0"/>
                                        </a:rPr>
                                        <m:t>𝑾</m:t>
                                      </m:r>
                                      <m:r>
                                        <a:rPr lang="en-US" altLang="zh-CN" sz="2000" b="1" i="1">
                                          <a:solidFill>
                                            <a:schemeClr val="tx1"/>
                                          </a:solidFill>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𝑾</m:t>
                                          </m:r>
                                        </m:e>
                                        <m:sup>
                                          <m:r>
                                            <a:rPr lang="en-US" altLang="zh-CN" sz="2000" b="1" i="1">
                                              <a:latin typeface="Cambria Math" panose="02040503050406030204" pitchFamily="18" charset="0"/>
                                            </a:rPr>
                                            <m:t>𝒕</m:t>
                                          </m:r>
                                        </m:sup>
                                      </m:sSup>
                                      <m:r>
                                        <a:rPr lang="en-US" altLang="zh-CN" sz="2000" b="1" i="1" smtClean="0">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a:latin typeface="Cambria Math" panose="02040503050406030204" pitchFamily="18" charset="0"/>
                                            </a:rPr>
                                            <m:t>𝒕</m:t>
                                          </m:r>
                                        </m:sup>
                                      </m:sSup>
                                      <m:r>
                                        <a:rPr lang="en-US" altLang="zh-CN" sz="2000" b="1" i="1">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𝑮</m:t>
                                          </m:r>
                                        </m:e>
                                        <m:sup>
                                          <m:r>
                                            <a:rPr lang="en-US" altLang="zh-CN" sz="2000" b="1" i="1">
                                              <a:latin typeface="Cambria Math" panose="02040503050406030204" pitchFamily="18" charset="0"/>
                                            </a:rPr>
                                            <m:t>𝒕</m:t>
                                          </m:r>
                                        </m:sup>
                                      </m:sSup>
                                    </m:e>
                                  </m:d>
                                </m:e>
                                <m:sub>
                                  <m:r>
                                    <a:rPr lang="en-US" altLang="zh-CN" sz="2000" b="1" i="1" smtClean="0">
                                      <a:solidFill>
                                        <a:schemeClr val="tx1"/>
                                      </a:solidFill>
                                      <a:latin typeface="Cambria Math" panose="02040503050406030204" pitchFamily="18" charset="0"/>
                                    </a:rPr>
                                    <m:t>𝟐</m:t>
                                  </m:r>
                                </m:sub>
                                <m:sup>
                                  <m:r>
                                    <a:rPr lang="en-US" altLang="zh-CN" sz="2000" b="1" i="1" smtClean="0">
                                      <a:solidFill>
                                        <a:schemeClr val="tx1"/>
                                      </a:solidFill>
                                      <a:latin typeface="Cambria Math" panose="02040503050406030204" pitchFamily="18" charset="0"/>
                                    </a:rPr>
                                    <m:t>𝟐</m:t>
                                  </m:r>
                                </m:sup>
                              </m:sSubSup>
                              <m:r>
                                <a:rPr lang="en-US" altLang="zh-CN" sz="2000" b="0" i="1" smtClean="0">
                                  <a:solidFill>
                                    <a:schemeClr val="tx1"/>
                                  </a:solidFill>
                                  <a:latin typeface="Cambria Math" panose="02040503050406030204" pitchFamily="18" charset="0"/>
                                </a:rPr>
                                <m:t>+</m:t>
                              </m:r>
                              <m:sSup>
                                <m:sSupPr>
                                  <m:ctrlPr>
                                    <a:rPr lang="en-US" altLang="zh-CN" sz="2000" b="1" i="1">
                                      <a:solidFill>
                                        <a:schemeClr val="tx1"/>
                                      </a:solidFill>
                                      <a:latin typeface="Cambria Math" panose="02040503050406030204" pitchFamily="18" charset="0"/>
                                    </a:rPr>
                                  </m:ctrlPr>
                                </m:sSupPr>
                                <m:e>
                                  <m:r>
                                    <a:rPr lang="en-US" altLang="zh-CN" sz="2000" b="1" i="1" smtClean="0">
                                      <a:solidFill>
                                        <a:schemeClr val="tx1"/>
                                      </a:solidFill>
                                      <a:latin typeface="Cambria Math" panose="02040503050406030204" pitchFamily="18" charset="0"/>
                                    </a:rPr>
                                    <m:t>𝝁</m:t>
                                  </m:r>
                                </m:e>
                                <m:sup>
                                  <m:d>
                                    <m:dPr>
                                      <m:ctrlPr>
                                        <a:rPr lang="en-US" altLang="zh-CN" sz="2000" b="1"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𝒕</m:t>
                                      </m:r>
                                      <m:r>
                                        <a:rPr lang="en-US" altLang="zh-CN" sz="2000" b="1" i="1" smtClean="0">
                                          <a:solidFill>
                                            <a:schemeClr val="tx1"/>
                                          </a:solidFill>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a:latin typeface="Cambria Math" panose="02040503050406030204" pitchFamily="18" charset="0"/>
                                            </a:rPr>
                                            <m:t>𝟏</m:t>
                                          </m:r>
                                        </m:num>
                                        <m:den>
                                          <m:r>
                                            <a:rPr lang="en-US" altLang="zh-CN" sz="2000" b="1" i="1">
                                              <a:latin typeface="Cambria Math" panose="02040503050406030204" pitchFamily="18" charset="0"/>
                                            </a:rPr>
                                            <m:t>𝟐</m:t>
                                          </m:r>
                                        </m:den>
                                      </m:f>
                                    </m:e>
                                  </m:d>
                                </m:sup>
                              </m:sSup>
                              <m:r>
                                <a:rPr lang="en-US" altLang="zh-CN" sz="2000" b="1" i="1" smtClean="0">
                                  <a:solidFill>
                                    <a:schemeClr val="tx1"/>
                                  </a:solidFill>
                                  <a:latin typeface="Cambria Math" panose="02040503050406030204" pitchFamily="18" charset="0"/>
                                </a:rPr>
                                <m:t>𝝀</m:t>
                              </m:r>
                              <m:sSub>
                                <m:sSubPr>
                                  <m:ctrlPr>
                                    <a:rPr lang="en-US" altLang="zh-CN" sz="2000" b="1" i="1">
                                      <a:solidFill>
                                        <a:srgbClr val="FFFF00"/>
                                      </a:solidFill>
                                      <a:latin typeface="Cambria Math" panose="02040503050406030204" pitchFamily="18" charset="0"/>
                                    </a:rPr>
                                  </m:ctrlPr>
                                </m:sSubPr>
                                <m:e>
                                  <m:d>
                                    <m:dPr>
                                      <m:begChr m:val="‖"/>
                                      <m:endChr m:val="‖"/>
                                      <m:ctrlPr>
                                        <a:rPr lang="en-US" altLang="zh-CN" sz="2000" b="1" i="1">
                                          <a:solidFill>
                                            <a:srgbClr val="FFFF00"/>
                                          </a:solidFill>
                                          <a:latin typeface="Cambria Math" panose="02040503050406030204" pitchFamily="18" charset="0"/>
                                        </a:rPr>
                                      </m:ctrlPr>
                                    </m:dPr>
                                    <m:e>
                                      <m:r>
                                        <a:rPr lang="en-US" altLang="zh-CN" sz="2000" b="1" i="1">
                                          <a:solidFill>
                                            <a:srgbClr val="FFFF00"/>
                                          </a:solidFill>
                                          <a:latin typeface="Cambria Math" panose="02040503050406030204" pitchFamily="18" charset="0"/>
                                        </a:rPr>
                                        <m:t>𝑾</m:t>
                                      </m:r>
                                    </m:e>
                                  </m:d>
                                </m:e>
                                <m:sub>
                                  <m:r>
                                    <a:rPr lang="en-US" altLang="zh-CN" sz="2000" b="1" i="1">
                                      <a:solidFill>
                                        <a:srgbClr val="FFFF00"/>
                                      </a:solidFill>
                                      <a:latin typeface="Cambria Math" panose="02040503050406030204" pitchFamily="18" charset="0"/>
                                    </a:rPr>
                                    <m:t>𝟏</m:t>
                                  </m:r>
                                </m:sub>
                              </m:sSub>
                            </m:e>
                          </m:d>
                        </m:e>
                      </m:func>
                      <m:r>
                        <a:rPr lang="en-US" altLang="zh-CN" sz="2000" b="0" i="1" smtClean="0">
                          <a:solidFill>
                            <a:schemeClr val="tx1"/>
                          </a:solidFill>
                          <a:latin typeface="Cambria Math" panose="02040503050406030204" pitchFamily="18" charset="0"/>
                        </a:rPr>
                        <m:t> </m:t>
                      </m:r>
                    </m:oMath>
                  </m:oMathPara>
                </a14:m>
                <a:endParaRPr lang="zh-CN" altLang="en-US" sz="2000">
                  <a:solidFill>
                    <a:schemeClr val="tx1"/>
                  </a:solidFill>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673092" y="1734105"/>
                <a:ext cx="7935191" cy="616644"/>
              </a:xfrm>
              <a:prstGeom prst="rect">
                <a:avLst/>
              </a:prstGeom>
              <a:blipFill>
                <a:blip r:embed="rId3"/>
                <a:stretch>
                  <a:fillRect/>
                </a:stretch>
              </a:blipFill>
            </p:spPr>
            <p:txBody>
              <a:bodyPr/>
              <a:lstStyle/>
              <a:p>
                <a:r>
                  <a:rPr lang="zh-CN" altLang="en-US">
                    <a:noFill/>
                  </a:rPr>
                  <a:t> </a:t>
                </a:r>
              </a:p>
            </p:txBody>
          </p:sp>
        </mc:Fallback>
      </mc:AlternateContent>
      <p:sp>
        <p:nvSpPr>
          <p:cNvPr id="4" name="文本框 3"/>
          <p:cNvSpPr txBox="1"/>
          <p:nvPr/>
        </p:nvSpPr>
        <p:spPr>
          <a:xfrm>
            <a:off x="591126" y="1256150"/>
            <a:ext cx="2004291" cy="400110"/>
          </a:xfrm>
          <a:prstGeom prst="rect">
            <a:avLst/>
          </a:prstGeom>
          <a:noFill/>
        </p:spPr>
        <p:txBody>
          <a:bodyPr wrap="square" rtlCol="0">
            <a:spAutoFit/>
          </a:bodyPr>
          <a:lstStyle/>
          <a:p>
            <a:r>
              <a:rPr lang="zh-CN" altLang="en-US" sz="2000">
                <a:latin typeface="华文新魏" panose="02010800040101010101" pitchFamily="2" charset="-122"/>
                <a:ea typeface="华文新魏" panose="02010800040101010101" pitchFamily="2" charset="-122"/>
              </a:rPr>
              <a:t>在</a:t>
            </a:r>
            <a:r>
              <a:rPr lang="en-US" altLang="zh-CN" sz="2000">
                <a:latin typeface="华文新魏" panose="02010800040101010101" pitchFamily="2" charset="-122"/>
                <a:ea typeface="华文新魏" panose="02010800040101010101" pitchFamily="2" charset="-122"/>
              </a:rPr>
              <a:t>L1</a:t>
            </a:r>
            <a:r>
              <a:rPr lang="zh-CN" altLang="en-US" sz="2000">
                <a:latin typeface="华文新魏" panose="02010800040101010101" pitchFamily="2" charset="-122"/>
                <a:ea typeface="华文新魏" panose="02010800040101010101" pitchFamily="2" charset="-122"/>
              </a:rPr>
              <a:t>正则化下，</a:t>
            </a:r>
          </a:p>
        </p:txBody>
      </p:sp>
      <mc:AlternateContent xmlns:mc="http://schemas.openxmlformats.org/markup-compatibility/2006" xmlns:a14="http://schemas.microsoft.com/office/drawing/2010/main">
        <mc:Choice Requires="a14">
          <p:sp>
            <p:nvSpPr>
              <p:cNvPr id="5" name="矩形 4"/>
              <p:cNvSpPr/>
              <p:nvPr/>
            </p:nvSpPr>
            <p:spPr>
              <a:xfrm>
                <a:off x="2506516" y="1243813"/>
                <a:ext cx="2050473" cy="369332"/>
              </a:xfrm>
              <a:prstGeom prst="rect">
                <a:avLst/>
              </a:prstGeom>
            </p:spPr>
            <p:txBody>
              <a:bodyPr wrap="square">
                <a:spAutoFit/>
              </a:bodyPr>
              <a:lstStyle/>
              <a:p>
                <a14:m>
                  <m:oMath xmlns:m="http://schemas.openxmlformats.org/officeDocument/2006/math">
                    <m:r>
                      <m:rPr>
                        <m:sty m:val="p"/>
                      </m:rPr>
                      <a:rPr lang="en-US" altLang="zh-CN" b="1" i="1">
                        <a:latin typeface="Cambria Math" panose="02040503050406030204" pitchFamily="18" charset="0"/>
                      </a:rPr>
                      <m:t>ψ</m:t>
                    </m:r>
                    <m:d>
                      <m:dPr>
                        <m:ctrlPr>
                          <a:rPr lang="en-US" altLang="zh-CN" b="1" i="1">
                            <a:latin typeface="Cambria Math" panose="02040503050406030204" pitchFamily="18" charset="0"/>
                          </a:rPr>
                        </m:ctrlPr>
                      </m:dPr>
                      <m:e>
                        <m:r>
                          <a:rPr lang="en-US" altLang="zh-CN" b="1" i="1">
                            <a:latin typeface="Cambria Math" panose="02040503050406030204" pitchFamily="18" charset="0"/>
                          </a:rPr>
                          <m:t>𝑾</m:t>
                        </m:r>
                      </m:e>
                    </m:d>
                  </m:oMath>
                </a14:m>
                <a:r>
                  <a:rPr lang="en-US" altLang="zh-CN"/>
                  <a:t> = </a:t>
                </a:r>
                <a14:m>
                  <m:oMath xmlns:m="http://schemas.openxmlformats.org/officeDocument/2006/math">
                    <m:r>
                      <a:rPr lang="en-US" altLang="zh-CN" b="1" i="1">
                        <a:latin typeface="Cambria Math" panose="02040503050406030204" pitchFamily="18" charset="0"/>
                      </a:rPr>
                      <m:t>𝝀</m:t>
                    </m:r>
                    <m:sSub>
                      <m:sSubPr>
                        <m:ctrlPr>
                          <a:rPr lang="en-US" altLang="zh-CN" b="1" i="1">
                            <a:solidFill>
                              <a:srgbClr val="FFFF00"/>
                            </a:solidFill>
                            <a:latin typeface="Cambria Math" panose="02040503050406030204" pitchFamily="18" charset="0"/>
                          </a:rPr>
                        </m:ctrlPr>
                      </m:sSubPr>
                      <m:e>
                        <m:d>
                          <m:dPr>
                            <m:begChr m:val="‖"/>
                            <m:endChr m:val="‖"/>
                            <m:ctrlPr>
                              <a:rPr lang="en-US" altLang="zh-CN" b="1" i="1">
                                <a:solidFill>
                                  <a:srgbClr val="FFFF00"/>
                                </a:solidFill>
                                <a:latin typeface="Cambria Math" panose="02040503050406030204" pitchFamily="18" charset="0"/>
                              </a:rPr>
                            </m:ctrlPr>
                          </m:dPr>
                          <m:e>
                            <m:r>
                              <a:rPr lang="en-US" altLang="zh-CN" b="1" i="1">
                                <a:solidFill>
                                  <a:srgbClr val="FFFF00"/>
                                </a:solidFill>
                                <a:latin typeface="Cambria Math" panose="02040503050406030204" pitchFamily="18" charset="0"/>
                              </a:rPr>
                              <m:t>𝑾</m:t>
                            </m:r>
                          </m:e>
                        </m:d>
                      </m:e>
                      <m:sub>
                        <m:r>
                          <a:rPr lang="en-US" altLang="zh-CN" b="1" i="1">
                            <a:solidFill>
                              <a:srgbClr val="FFFF00"/>
                            </a:solidFill>
                            <a:latin typeface="Cambria Math" panose="02040503050406030204" pitchFamily="18" charset="0"/>
                          </a:rPr>
                          <m:t>𝟏</m:t>
                        </m:r>
                      </m:sub>
                    </m:sSub>
                  </m:oMath>
                </a14:m>
                <a:endParaRPr lang="zh-CN" altLang="en-US"/>
              </a:p>
            </p:txBody>
          </p:sp>
        </mc:Choice>
        <mc:Fallback xmlns="">
          <p:sp>
            <p:nvSpPr>
              <p:cNvPr id="5" name="矩形 4"/>
              <p:cNvSpPr>
                <a:spLocks noRot="1" noChangeAspect="1" noMove="1" noResize="1" noEditPoints="1" noAdjustHandles="1" noChangeArrowheads="1" noChangeShapeType="1" noTextEdit="1"/>
              </p:cNvSpPr>
              <p:nvPr/>
            </p:nvSpPr>
            <p:spPr>
              <a:xfrm>
                <a:off x="2506516" y="1243813"/>
                <a:ext cx="2050473" cy="369332"/>
              </a:xfrm>
              <a:prstGeom prst="rect">
                <a:avLst/>
              </a:prstGeom>
              <a:blipFill>
                <a:blip r:embed="rId4"/>
                <a:stretch>
                  <a:fillRect l="-593" t="-8197" b="-24590"/>
                </a:stretch>
              </a:blipFill>
            </p:spPr>
            <p:txBody>
              <a:bodyPr/>
              <a:lstStyle/>
              <a:p>
                <a:r>
                  <a:rPr lang="zh-CN" altLang="en-US">
                    <a:noFill/>
                  </a:rPr>
                  <a:t> </a:t>
                </a:r>
              </a:p>
            </p:txBody>
          </p:sp>
        </mc:Fallback>
      </mc:AlternateContent>
      <p:sp>
        <p:nvSpPr>
          <p:cNvPr id="8" name="文本框 7"/>
          <p:cNvSpPr txBox="1"/>
          <p:nvPr/>
        </p:nvSpPr>
        <p:spPr>
          <a:xfrm>
            <a:off x="554186" y="2554970"/>
            <a:ext cx="4839855" cy="369332"/>
          </a:xfrm>
          <a:prstGeom prst="rect">
            <a:avLst/>
          </a:prstGeom>
          <a:noFill/>
        </p:spPr>
        <p:txBody>
          <a:bodyPr wrap="square" rtlCol="0">
            <a:spAutoFit/>
          </a:bodyPr>
          <a:lstStyle/>
          <a:p>
            <a:r>
              <a:rPr lang="zh-CN" altLang="en-US" b="1">
                <a:solidFill>
                  <a:srgbClr val="FFC000"/>
                </a:solidFill>
                <a:latin typeface="华文新魏" panose="02010800040101010101" pitchFamily="2" charset="-122"/>
                <a:ea typeface="华文新魏" panose="02010800040101010101" pitchFamily="2" charset="-122"/>
              </a:rPr>
              <a:t>拉格朗日乘数法及</a:t>
            </a:r>
            <a:r>
              <a:rPr lang="en-US" altLang="zh-CN" b="1">
                <a:solidFill>
                  <a:srgbClr val="FFC000"/>
                </a:solidFill>
                <a:latin typeface="华文新魏" panose="02010800040101010101" pitchFamily="2" charset="-122"/>
                <a:ea typeface="华文新魏" panose="02010800040101010101" pitchFamily="2" charset="-122"/>
              </a:rPr>
              <a:t>KKT</a:t>
            </a:r>
            <a:r>
              <a:rPr lang="zh-CN" altLang="en-US" b="1">
                <a:solidFill>
                  <a:srgbClr val="FFC000"/>
                </a:solidFill>
                <a:latin typeface="华文新魏" panose="02010800040101010101" pitchFamily="2" charset="-122"/>
                <a:ea typeface="华文新魏" panose="02010800040101010101" pitchFamily="2" charset="-122"/>
              </a:rPr>
              <a:t>条件</a:t>
            </a:r>
            <a:r>
              <a:rPr lang="en-US" altLang="zh-CN" b="1">
                <a:solidFill>
                  <a:srgbClr val="FFC000"/>
                </a:solidFill>
                <a:latin typeface="华文新魏" panose="02010800040101010101" pitchFamily="2" charset="-122"/>
                <a:ea typeface="华文新魏" panose="02010800040101010101" pitchFamily="2" charset="-122"/>
              </a:rPr>
              <a:t>……</a:t>
            </a:r>
            <a:endParaRPr lang="zh-CN" altLang="en-US" b="1">
              <a:solidFill>
                <a:srgbClr val="FFC000"/>
              </a:solidFill>
              <a:latin typeface="华文新魏" panose="02010800040101010101" pitchFamily="2" charset="-122"/>
              <a:ea typeface="华文新魏" panose="02010800040101010101" pitchFamily="2" charset="-122"/>
            </a:endParaRPr>
          </a:p>
        </p:txBody>
      </p:sp>
      <mc:AlternateContent xmlns:mc="http://schemas.openxmlformats.org/markup-compatibility/2006" xmlns:a14="http://schemas.microsoft.com/office/drawing/2010/main">
        <mc:Choice Requires="a14">
          <p:sp>
            <p:nvSpPr>
              <p:cNvPr id="7" name="文本框 6"/>
              <p:cNvSpPr txBox="1"/>
              <p:nvPr/>
            </p:nvSpPr>
            <p:spPr>
              <a:xfrm>
                <a:off x="581890" y="3564487"/>
                <a:ext cx="6286786" cy="5867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𝑖</m:t>
                          </m:r>
                        </m:sub>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p>
                      </m:sSub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𝑠𝑔𝑛</m:t>
                      </m:r>
                      <m:d>
                        <m:dPr>
                          <m:ctrlPr>
                            <a:rPr lang="en-US" altLang="zh-CN" sz="2000" b="0" i="1" smtClean="0">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up>
                              <m:r>
                                <a:rPr lang="en-US" altLang="zh-CN" sz="2000" b="0" i="1" smtClean="0">
                                  <a:latin typeface="Cambria Math" panose="02040503050406030204" pitchFamily="18" charset="0"/>
                                </a:rPr>
                                <m:t>𝑡</m:t>
                              </m:r>
                            </m:sup>
                          </m:sSubSup>
                          <m:r>
                            <a:rPr lang="en-US" altLang="zh-CN" sz="2000" b="0" i="1" smtClean="0">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smtClean="0">
                                  <a:latin typeface="Cambria Math" panose="02040503050406030204" pitchFamily="18" charset="0"/>
                                </a:rPr>
                                <m:t>𝒕</m:t>
                              </m:r>
                            </m:sup>
                          </m:sSup>
                          <m:sSubSup>
                            <m:sSubSupPr>
                              <m:ctrlPr>
                                <a:rPr lang="en-US" altLang="zh-CN" sz="2000" i="1">
                                  <a:latin typeface="Cambria Math" panose="02040503050406030204" pitchFamily="18" charset="0"/>
                                </a:rPr>
                              </m:ctrlPr>
                            </m:sSubSupPr>
                            <m:e>
                              <m:r>
                                <a:rPr lang="en-US" altLang="zh-CN" sz="2000" b="0" i="1" smtClean="0">
                                  <a:latin typeface="Cambria Math" panose="02040503050406030204" pitchFamily="18" charset="0"/>
                                </a:rPr>
                                <m:t>𝑔</m:t>
                              </m:r>
                            </m:e>
                            <m:sub>
                              <m:r>
                                <a:rPr lang="en-US" altLang="zh-CN" sz="2000" i="1">
                                  <a:latin typeface="Cambria Math" panose="02040503050406030204" pitchFamily="18" charset="0"/>
                                </a:rPr>
                                <m:t>𝑖</m:t>
                              </m:r>
                            </m:sub>
                            <m:sup>
                              <m:r>
                                <a:rPr lang="en-US" altLang="zh-CN" sz="2000" b="0" i="1" smtClean="0">
                                  <a:latin typeface="Cambria Math" panose="02040503050406030204" pitchFamily="18" charset="0"/>
                                </a:rPr>
                                <m:t>𝑡</m:t>
                              </m:r>
                            </m:sup>
                          </m:sSubSup>
                        </m:e>
                      </m:d>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max</m:t>
                          </m:r>
                        </m:fName>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0, </m:t>
                              </m:r>
                              <m:d>
                                <m:dPr>
                                  <m:begChr m:val="|"/>
                                  <m:endChr m:val="|"/>
                                  <m:ctrlPr>
                                    <a:rPr lang="en-US" altLang="zh-CN" sz="2000" b="0" i="1" smtClean="0">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up>
                                      <m:r>
                                        <a:rPr lang="en-US" altLang="zh-CN" sz="2000" b="0" i="1" smtClean="0">
                                          <a:latin typeface="Cambria Math" panose="02040503050406030204" pitchFamily="18" charset="0"/>
                                        </a:rPr>
                                        <m:t>𝑡</m:t>
                                      </m:r>
                                    </m:sup>
                                  </m:sSubSup>
                                  <m:r>
                                    <a:rPr lang="en-US" altLang="zh-CN" sz="2000" i="1">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r>
                                        <a:rPr lang="en-US" altLang="zh-CN" sz="2000" b="1" i="1" smtClean="0">
                                          <a:latin typeface="Cambria Math" panose="02040503050406030204" pitchFamily="18" charset="0"/>
                                        </a:rPr>
                                        <m:t>𝒕</m:t>
                                      </m:r>
                                    </m:sup>
                                  </m:s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𝑔</m:t>
                                      </m:r>
                                    </m:e>
                                    <m:sub>
                                      <m:r>
                                        <a:rPr lang="en-US" altLang="zh-CN" sz="2000" i="1">
                                          <a:latin typeface="Cambria Math" panose="02040503050406030204" pitchFamily="18" charset="0"/>
                                        </a:rPr>
                                        <m:t>𝑖</m:t>
                                      </m:r>
                                    </m:sub>
                                    <m:sup>
                                      <m:r>
                                        <a:rPr lang="en-US" altLang="zh-CN" sz="2000" b="0" i="1" smtClean="0">
                                          <a:latin typeface="Cambria Math" panose="02040503050406030204" pitchFamily="18" charset="0"/>
                                        </a:rPr>
                                        <m:t>𝑡</m:t>
                                      </m:r>
                                    </m:sup>
                                  </m:sSubSup>
                                </m:e>
                              </m:d>
                              <m:r>
                                <a:rPr lang="en-US" altLang="zh-CN" sz="2000" b="0" i="1" smtClean="0">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𝝁</m:t>
                                  </m:r>
                                </m:e>
                                <m:sup>
                                  <m:d>
                                    <m:dPr>
                                      <m:ctrlPr>
                                        <a:rPr lang="en-US" altLang="zh-CN" sz="2000" b="1" i="1">
                                          <a:latin typeface="Cambria Math" panose="02040503050406030204" pitchFamily="18" charset="0"/>
                                        </a:rPr>
                                      </m:ctrlPr>
                                    </m:dPr>
                                    <m:e>
                                      <m:r>
                                        <a:rPr lang="en-US" altLang="zh-CN" sz="2000" b="1" i="1">
                                          <a:latin typeface="Cambria Math" panose="02040503050406030204" pitchFamily="18" charset="0"/>
                                        </a:rPr>
                                        <m:t>𝒕</m:t>
                                      </m:r>
                                      <m:r>
                                        <a:rPr lang="en-US" altLang="zh-CN" sz="2000" b="1" i="1">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b="1" i="1">
                                              <a:latin typeface="Cambria Math" panose="02040503050406030204" pitchFamily="18" charset="0"/>
                                            </a:rPr>
                                            <m:t>𝟏</m:t>
                                          </m:r>
                                        </m:num>
                                        <m:den>
                                          <m:r>
                                            <a:rPr lang="en-US" altLang="zh-CN" sz="2000" b="1" i="1">
                                              <a:latin typeface="Cambria Math" panose="02040503050406030204" pitchFamily="18" charset="0"/>
                                            </a:rPr>
                                            <m:t>𝟐</m:t>
                                          </m:r>
                                        </m:den>
                                      </m:f>
                                    </m:e>
                                  </m:d>
                                </m:sup>
                              </m:sSup>
                              <m:r>
                                <a:rPr lang="en-US" altLang="zh-CN" sz="2000" b="1" i="1">
                                  <a:latin typeface="Cambria Math" panose="02040503050406030204" pitchFamily="18" charset="0"/>
                                </a:rPr>
                                <m:t>𝝀</m:t>
                              </m:r>
                            </m:e>
                          </m:d>
                        </m:e>
                      </m:func>
                    </m:oMath>
                  </m:oMathPara>
                </a14:m>
                <a:endParaRPr lang="zh-CN" altLang="en-US" sz="2000"/>
              </a:p>
            </p:txBody>
          </p:sp>
        </mc:Choice>
        <mc:Fallback xmlns="">
          <p:sp>
            <p:nvSpPr>
              <p:cNvPr id="7" name="文本框 6"/>
              <p:cNvSpPr txBox="1">
                <a:spLocks noRot="1" noChangeAspect="1" noMove="1" noResize="1" noEditPoints="1" noAdjustHandles="1" noChangeArrowheads="1" noChangeShapeType="1" noTextEdit="1"/>
              </p:cNvSpPr>
              <p:nvPr/>
            </p:nvSpPr>
            <p:spPr>
              <a:xfrm>
                <a:off x="581890" y="3564487"/>
                <a:ext cx="6286786" cy="586764"/>
              </a:xfrm>
              <a:prstGeom prst="rect">
                <a:avLst/>
              </a:prstGeom>
              <a:blipFill>
                <a:blip r:embed="rId5"/>
                <a:stretch>
                  <a:fillRect/>
                </a:stretch>
              </a:blipFill>
            </p:spPr>
            <p:txBody>
              <a:bodyPr/>
              <a:lstStyle/>
              <a:p>
                <a:r>
                  <a:rPr lang="zh-CN" altLang="en-US">
                    <a:noFill/>
                  </a:rPr>
                  <a:t> </a:t>
                </a:r>
              </a:p>
            </p:txBody>
          </p:sp>
        </mc:Fallback>
      </mc:AlternateContent>
      <p:grpSp>
        <p:nvGrpSpPr>
          <p:cNvPr id="29" name="组合 28"/>
          <p:cNvGrpSpPr/>
          <p:nvPr/>
        </p:nvGrpSpPr>
        <p:grpSpPr>
          <a:xfrm>
            <a:off x="591130" y="4465355"/>
            <a:ext cx="7958610" cy="1686079"/>
            <a:chOff x="590696" y="4262137"/>
            <a:chExt cx="8436125" cy="1686079"/>
          </a:xfrm>
        </p:grpSpPr>
        <mc:AlternateContent xmlns:mc="http://schemas.openxmlformats.org/markup-compatibility/2006" xmlns:a14="http://schemas.microsoft.com/office/drawing/2010/main">
          <mc:Choice Requires="a14">
            <p:sp>
              <p:nvSpPr>
                <p:cNvPr id="10" name="矩形 9"/>
                <p:cNvSpPr/>
                <p:nvPr/>
              </p:nvSpPr>
              <p:spPr>
                <a:xfrm>
                  <a:off x="625857" y="4924499"/>
                  <a:ext cx="956544" cy="444930"/>
                </a:xfrm>
                <a:prstGeom prst="rect">
                  <a:avLst/>
                </a:prstGeom>
              </p:spPr>
              <p:txBody>
                <a:bodyPr wrap="none">
                  <a:spAutoFit/>
                </a:bodyPr>
                <a:lstStyle/>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𝑖</m:t>
                          </m:r>
                        </m:sub>
                        <m:sup>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+1)</m:t>
                          </m:r>
                        </m:sup>
                      </m:sSubSup>
                    </m:oMath>
                  </a14:m>
                  <a:r>
                    <a:rPr lang="en-US" altLang="zh-CN"/>
                    <a:t>=</a:t>
                  </a:r>
                  <a:endParaRPr lang="zh-CN" altLang="en-US"/>
                </a:p>
              </p:txBody>
            </p:sp>
          </mc:Choice>
          <mc:Fallback xmlns="">
            <p:sp>
              <p:nvSpPr>
                <p:cNvPr id="10" name="矩形 9"/>
                <p:cNvSpPr>
                  <a:spLocks noRot="1" noChangeAspect="1" noMove="1" noResize="1" noEditPoints="1" noAdjustHandles="1" noChangeArrowheads="1" noChangeShapeType="1" noTextEdit="1"/>
                </p:cNvSpPr>
                <p:nvPr/>
              </p:nvSpPr>
              <p:spPr>
                <a:xfrm>
                  <a:off x="625857" y="4924499"/>
                  <a:ext cx="956544" cy="444930"/>
                </a:xfrm>
                <a:prstGeom prst="rect">
                  <a:avLst/>
                </a:prstGeom>
                <a:blipFill>
                  <a:blip r:embed="rId6"/>
                  <a:stretch>
                    <a:fillRect r="-11486" b="-150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1825916" y="4459539"/>
                  <a:ext cx="7200905" cy="509498"/>
                </a:xfrm>
                <a:prstGeom prst="rect">
                  <a:avLst/>
                </a:prstGeom>
              </p:spPr>
              <p:txBody>
                <a:bodyPr wrap="square">
                  <a:spAutoFit/>
                </a:bodyPr>
                <a:lstStyle/>
                <a:p>
                  <a:r>
                    <a:rPr lang="en-US" altLang="zh-CN"/>
                    <a:t>0				         if </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𝑖</m:t>
                              </m:r>
                            </m:sub>
                            <m:sup>
                              <m:r>
                                <a:rPr lang="en-US" altLang="zh-CN" i="1">
                                  <a:latin typeface="Cambria Math" panose="02040503050406030204" pitchFamily="18" charset="0"/>
                                </a:rPr>
                                <m:t>𝑡</m:t>
                              </m:r>
                            </m:sup>
                          </m:sSubSup>
                          <m:r>
                            <a:rPr lang="en-US" altLang="zh-CN" i="1">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𝝁</m:t>
                              </m:r>
                            </m:e>
                            <m:sup>
                              <m:r>
                                <a:rPr lang="en-US" altLang="zh-CN" b="1" i="1">
                                  <a:latin typeface="Cambria Math" panose="02040503050406030204" pitchFamily="18" charset="0"/>
                                </a:rPr>
                                <m:t>𝒕</m:t>
                              </m:r>
                            </m:sup>
                          </m:s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𝑔</m:t>
                              </m:r>
                            </m:e>
                            <m:sub>
                              <m:r>
                                <a:rPr lang="en-US" altLang="zh-CN" i="1">
                                  <a:latin typeface="Cambria Math" panose="02040503050406030204" pitchFamily="18" charset="0"/>
                                </a:rPr>
                                <m:t>𝑖</m:t>
                              </m:r>
                            </m:sub>
                            <m:sup>
                              <m:r>
                                <a:rPr lang="en-US" altLang="zh-CN" i="1">
                                  <a:latin typeface="Cambria Math" panose="02040503050406030204" pitchFamily="18" charset="0"/>
                                </a:rPr>
                                <m:t>𝑡</m:t>
                              </m:r>
                            </m:sup>
                          </m:sSubSup>
                        </m:e>
                      </m:d>
                      <m:r>
                        <a:rPr lang="en-US" altLang="zh-CN" i="1" smtClean="0">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𝝁</m:t>
                          </m:r>
                        </m:e>
                        <m:sup>
                          <m:d>
                            <m:dPr>
                              <m:ctrlPr>
                                <a:rPr lang="en-US" altLang="zh-CN" b="1" i="1">
                                  <a:latin typeface="Cambria Math" panose="02040503050406030204" pitchFamily="18" charset="0"/>
                                </a:rPr>
                              </m:ctrlPr>
                            </m:dPr>
                            <m:e>
                              <m:r>
                                <a:rPr lang="en-US" altLang="zh-CN" b="1" i="1">
                                  <a:latin typeface="Cambria Math" panose="02040503050406030204" pitchFamily="18" charset="0"/>
                                </a:rPr>
                                <m:t>𝒕</m:t>
                              </m:r>
                              <m:r>
                                <a:rPr lang="en-US" altLang="zh-CN" b="1" i="1">
                                  <a:latin typeface="Cambria Math" panose="02040503050406030204" pitchFamily="18" charset="0"/>
                                </a:rPr>
                                <m:t>+</m:t>
                              </m:r>
                              <m:f>
                                <m:fPr>
                                  <m:ctrlPr>
                                    <a:rPr lang="en-US" altLang="zh-CN" b="1" i="1">
                                      <a:latin typeface="Cambria Math" panose="02040503050406030204" pitchFamily="18" charset="0"/>
                                    </a:rPr>
                                  </m:ctrlPr>
                                </m:fPr>
                                <m:num>
                                  <m:r>
                                    <a:rPr lang="en-US" altLang="zh-CN" b="1" i="1">
                                      <a:latin typeface="Cambria Math" panose="02040503050406030204" pitchFamily="18" charset="0"/>
                                    </a:rPr>
                                    <m:t>𝟏</m:t>
                                  </m:r>
                                </m:num>
                                <m:den>
                                  <m:r>
                                    <a:rPr lang="en-US" altLang="zh-CN" b="1" i="1">
                                      <a:latin typeface="Cambria Math" panose="02040503050406030204" pitchFamily="18" charset="0"/>
                                    </a:rPr>
                                    <m:t>𝟐</m:t>
                                  </m:r>
                                </m:den>
                              </m:f>
                            </m:e>
                          </m:d>
                        </m:sup>
                      </m:sSup>
                      <m:r>
                        <a:rPr lang="en-US" altLang="zh-CN" b="1" i="1">
                          <a:latin typeface="Cambria Math" panose="02040503050406030204" pitchFamily="18" charset="0"/>
                        </a:rPr>
                        <m:t>𝝀</m:t>
                      </m:r>
                    </m:oMath>
                  </a14:m>
                  <a:endParaRPr lang="zh-CN" altLang="en-US"/>
                </a:p>
              </p:txBody>
            </p:sp>
          </mc:Choice>
          <mc:Fallback xmlns="">
            <p:sp>
              <p:nvSpPr>
                <p:cNvPr id="25" name="矩形 24"/>
                <p:cNvSpPr>
                  <a:spLocks noRot="1" noChangeAspect="1" noMove="1" noResize="1" noEditPoints="1" noAdjustHandles="1" noChangeArrowheads="1" noChangeShapeType="1" noTextEdit="1"/>
                </p:cNvSpPr>
                <p:nvPr/>
              </p:nvSpPr>
              <p:spPr>
                <a:xfrm>
                  <a:off x="1825916" y="4459539"/>
                  <a:ext cx="7200905" cy="509498"/>
                </a:xfrm>
                <a:prstGeom prst="rect">
                  <a:avLst/>
                </a:prstGeom>
                <a:blipFill>
                  <a:blip r:embed="rId7"/>
                  <a:stretch>
                    <a:fillRect l="-717" b="-130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798213" y="5221171"/>
                  <a:ext cx="6076646" cy="529697"/>
                </a:xfrm>
                <a:prstGeom prst="rect">
                  <a:avLst/>
                </a:prstGeom>
              </p:spPr>
              <p:txBody>
                <a:bodyPr wrap="square">
                  <a:spAutoFit/>
                </a:bodyPr>
                <a:lstStyle/>
                <a:p>
                  <a14:m>
                    <m:oMath xmlns:m="http://schemas.openxmlformats.org/officeDocument/2006/math">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𝑖</m:t>
                              </m:r>
                            </m:sub>
                            <m:sup>
                              <m:r>
                                <a:rPr lang="en-US" altLang="zh-CN" i="1">
                                  <a:latin typeface="Cambria Math" panose="02040503050406030204" pitchFamily="18" charset="0"/>
                                </a:rPr>
                                <m:t>𝑡</m:t>
                              </m:r>
                            </m:sup>
                          </m:sSubSup>
                          <m:r>
                            <a:rPr lang="en-US" altLang="zh-CN" i="1">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𝝁</m:t>
                              </m:r>
                            </m:e>
                            <m:sup>
                              <m:r>
                                <a:rPr lang="en-US" altLang="zh-CN" b="1" i="1">
                                  <a:latin typeface="Cambria Math" panose="02040503050406030204" pitchFamily="18" charset="0"/>
                                </a:rPr>
                                <m:t>𝒕</m:t>
                              </m:r>
                            </m:sup>
                          </m:s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𝑔</m:t>
                              </m:r>
                            </m:e>
                            <m:sub>
                              <m:r>
                                <a:rPr lang="en-US" altLang="zh-CN" i="1">
                                  <a:latin typeface="Cambria Math" panose="02040503050406030204" pitchFamily="18" charset="0"/>
                                </a:rPr>
                                <m:t>𝑖</m:t>
                              </m:r>
                            </m:sub>
                            <m:sup>
                              <m:r>
                                <a:rPr lang="en-US" altLang="zh-CN" i="1">
                                  <a:latin typeface="Cambria Math" panose="02040503050406030204" pitchFamily="18" charset="0"/>
                                </a:rPr>
                                <m:t>𝑡</m:t>
                              </m:r>
                            </m:sup>
                          </m:sSubSup>
                        </m:e>
                      </m:d>
                      <m:r>
                        <a:rPr lang="en-US" altLang="zh-CN" b="0" i="1" smtClean="0">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𝝁</m:t>
                          </m:r>
                        </m:e>
                        <m:sup>
                          <m:d>
                            <m:dPr>
                              <m:ctrlPr>
                                <a:rPr lang="en-US" altLang="zh-CN" b="1" i="1">
                                  <a:latin typeface="Cambria Math" panose="02040503050406030204" pitchFamily="18" charset="0"/>
                                </a:rPr>
                              </m:ctrlPr>
                            </m:dPr>
                            <m:e>
                              <m:r>
                                <a:rPr lang="en-US" altLang="zh-CN" b="1" i="1">
                                  <a:latin typeface="Cambria Math" panose="02040503050406030204" pitchFamily="18" charset="0"/>
                                </a:rPr>
                                <m:t>𝒕</m:t>
                              </m:r>
                              <m:r>
                                <a:rPr lang="en-US" altLang="zh-CN" b="1" i="1">
                                  <a:latin typeface="Cambria Math" panose="02040503050406030204" pitchFamily="18" charset="0"/>
                                </a:rPr>
                                <m:t>+</m:t>
                              </m:r>
                              <m:f>
                                <m:fPr>
                                  <m:ctrlPr>
                                    <a:rPr lang="en-US" altLang="zh-CN" b="1" i="1">
                                      <a:latin typeface="Cambria Math" panose="02040503050406030204" pitchFamily="18" charset="0"/>
                                    </a:rPr>
                                  </m:ctrlPr>
                                </m:fPr>
                                <m:num>
                                  <m:r>
                                    <a:rPr lang="en-US" altLang="zh-CN" b="1" i="1">
                                      <a:latin typeface="Cambria Math" panose="02040503050406030204" pitchFamily="18" charset="0"/>
                                    </a:rPr>
                                    <m:t>𝟏</m:t>
                                  </m:r>
                                </m:num>
                                <m:den>
                                  <m:r>
                                    <a:rPr lang="en-US" altLang="zh-CN" b="1" i="1">
                                      <a:latin typeface="Cambria Math" panose="02040503050406030204" pitchFamily="18" charset="0"/>
                                    </a:rPr>
                                    <m:t>𝟐</m:t>
                                  </m:r>
                                </m:den>
                              </m:f>
                            </m:e>
                          </m:d>
                        </m:sup>
                      </m:sSup>
                      <m:r>
                        <a:rPr lang="en-US" altLang="zh-CN" b="1" i="1">
                          <a:latin typeface="Cambria Math" panose="02040503050406030204" pitchFamily="18" charset="0"/>
                        </a:rPr>
                        <m:t>𝝀</m:t>
                      </m:r>
                      <m:r>
                        <a:rPr lang="en-US" altLang="zh-CN" i="1">
                          <a:latin typeface="Cambria Math" panose="02040503050406030204" pitchFamily="18" charset="0"/>
                        </a:rPr>
                        <m:t>𝑠𝑔𝑛</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i="1">
                                  <a:latin typeface="Cambria Math" panose="02040503050406030204" pitchFamily="18" charset="0"/>
                                </a:rPr>
                                <m:t>𝑖</m:t>
                              </m:r>
                            </m:sub>
                            <m:sup>
                              <m:r>
                                <a:rPr lang="en-US" altLang="zh-CN" i="1">
                                  <a:latin typeface="Cambria Math" panose="02040503050406030204" pitchFamily="18" charset="0"/>
                                </a:rPr>
                                <m:t>𝑡</m:t>
                              </m:r>
                            </m:sup>
                          </m:sSubSup>
                          <m:r>
                            <a:rPr lang="en-US" altLang="zh-CN" i="1">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𝝁</m:t>
                              </m:r>
                            </m:e>
                            <m:sup>
                              <m:r>
                                <a:rPr lang="en-US" altLang="zh-CN" b="1" i="1">
                                  <a:latin typeface="Cambria Math" panose="02040503050406030204" pitchFamily="18" charset="0"/>
                                </a:rPr>
                                <m:t>𝒕</m:t>
                              </m:r>
                            </m:sup>
                          </m:s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𝑔</m:t>
                              </m:r>
                            </m:e>
                            <m:sub>
                              <m:r>
                                <a:rPr lang="en-US" altLang="zh-CN" i="1">
                                  <a:latin typeface="Cambria Math" panose="02040503050406030204" pitchFamily="18" charset="0"/>
                                </a:rPr>
                                <m:t>𝑖</m:t>
                              </m:r>
                            </m:sub>
                            <m:sup>
                              <m:r>
                                <a:rPr lang="en-US" altLang="zh-CN" i="1">
                                  <a:latin typeface="Cambria Math" panose="02040503050406030204" pitchFamily="18" charset="0"/>
                                </a:rPr>
                                <m:t>𝑡</m:t>
                              </m:r>
                            </m:sup>
                          </m:sSubSup>
                        </m:e>
                      </m:d>
                      <m:r>
                        <a:rPr lang="en-US" altLang="zh-CN" b="0" i="0" smtClean="0">
                          <a:latin typeface="Cambria Math" panose="02040503050406030204" pitchFamily="18" charset="0"/>
                        </a:rPr>
                        <m:t>         </m:t>
                      </m:r>
                    </m:oMath>
                  </a14:m>
                  <a:r>
                    <a:rPr lang="en-US" altLang="zh-CN"/>
                    <a:t>otherwise</a:t>
                  </a:r>
                  <a:endParaRPr lang="zh-CN" altLang="en-US"/>
                </a:p>
              </p:txBody>
            </p:sp>
          </mc:Choice>
          <mc:Fallback xmlns="">
            <p:sp>
              <p:nvSpPr>
                <p:cNvPr id="12" name="矩形 11"/>
                <p:cNvSpPr>
                  <a:spLocks noRot="1" noChangeAspect="1" noMove="1" noResize="1" noEditPoints="1" noAdjustHandles="1" noChangeArrowheads="1" noChangeShapeType="1" noTextEdit="1"/>
                </p:cNvSpPr>
                <p:nvPr/>
              </p:nvSpPr>
              <p:spPr>
                <a:xfrm>
                  <a:off x="1798213" y="5221171"/>
                  <a:ext cx="6076646" cy="529697"/>
                </a:xfrm>
                <a:prstGeom prst="rect">
                  <a:avLst/>
                </a:prstGeom>
                <a:blipFill>
                  <a:blip r:embed="rId8"/>
                  <a:stretch>
                    <a:fillRect b="-9195"/>
                  </a:stretch>
                </a:blipFill>
              </p:spPr>
              <p:txBody>
                <a:bodyPr/>
                <a:lstStyle/>
                <a:p>
                  <a:r>
                    <a:rPr lang="zh-CN" altLang="en-US">
                      <a:noFill/>
                    </a:rPr>
                    <a:t> </a:t>
                  </a:r>
                </a:p>
              </p:txBody>
            </p:sp>
          </mc:Fallback>
        </mc:AlternateContent>
        <p:sp>
          <p:nvSpPr>
            <p:cNvPr id="17" name="文本框 16"/>
            <p:cNvSpPr txBox="1"/>
            <p:nvPr/>
          </p:nvSpPr>
          <p:spPr>
            <a:xfrm>
              <a:off x="1342739" y="4504493"/>
              <a:ext cx="748145" cy="1200329"/>
            </a:xfrm>
            <a:prstGeom prst="rect">
              <a:avLst/>
            </a:prstGeom>
            <a:noFill/>
          </p:spPr>
          <p:txBody>
            <a:bodyPr wrap="square" rtlCol="0">
              <a:spAutoFit/>
            </a:bodyPr>
            <a:lstStyle/>
            <a:p>
              <a:r>
                <a:rPr lang="en-US" altLang="zh-CN" sz="7200">
                  <a:latin typeface="+mj-ea"/>
                  <a:ea typeface="+mj-ea"/>
                </a:rPr>
                <a:t>{</a:t>
              </a:r>
              <a:endParaRPr lang="zh-CN" altLang="en-US" sz="7200">
                <a:latin typeface="+mj-ea"/>
                <a:ea typeface="+mj-ea"/>
              </a:endParaRPr>
            </a:p>
          </p:txBody>
        </p:sp>
        <p:sp>
          <p:nvSpPr>
            <p:cNvPr id="26" name="矩形 25"/>
            <p:cNvSpPr/>
            <p:nvPr/>
          </p:nvSpPr>
          <p:spPr>
            <a:xfrm>
              <a:off x="590696" y="4262137"/>
              <a:ext cx="8386622" cy="1686079"/>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grpSp>
      <p:sp>
        <p:nvSpPr>
          <p:cNvPr id="30" name="文本框 29"/>
          <p:cNvSpPr txBox="1"/>
          <p:nvPr/>
        </p:nvSpPr>
        <p:spPr>
          <a:xfrm>
            <a:off x="8776855" y="3657814"/>
            <a:ext cx="674255" cy="400110"/>
          </a:xfrm>
          <a:prstGeom prst="rect">
            <a:avLst/>
          </a:prstGeom>
          <a:noFill/>
        </p:spPr>
        <p:txBody>
          <a:bodyPr wrap="square" rtlCol="0">
            <a:spAutoFit/>
          </a:bodyPr>
          <a:lstStyle/>
          <a:p>
            <a:r>
              <a:rPr lang="en-US" altLang="zh-CN" sz="2000" b="1"/>
              <a:t>(1)</a:t>
            </a:r>
            <a:endParaRPr lang="zh-CN" altLang="en-US" sz="2000" b="1"/>
          </a:p>
        </p:txBody>
      </p:sp>
      <p:sp>
        <p:nvSpPr>
          <p:cNvPr id="31" name="文本框 30"/>
          <p:cNvSpPr txBox="1"/>
          <p:nvPr/>
        </p:nvSpPr>
        <p:spPr>
          <a:xfrm>
            <a:off x="8805268" y="5127717"/>
            <a:ext cx="674255" cy="400110"/>
          </a:xfrm>
          <a:prstGeom prst="rect">
            <a:avLst/>
          </a:prstGeom>
          <a:noFill/>
        </p:spPr>
        <p:txBody>
          <a:bodyPr wrap="square" rtlCol="0">
            <a:spAutoFit/>
          </a:bodyPr>
          <a:lstStyle/>
          <a:p>
            <a:r>
              <a:rPr lang="en-US" altLang="zh-CN" sz="2000" b="1"/>
              <a:t>(2)</a:t>
            </a:r>
            <a:endParaRPr lang="zh-CN" altLang="en-US" sz="2000" b="1"/>
          </a:p>
        </p:txBody>
      </p:sp>
      <p:sp>
        <p:nvSpPr>
          <p:cNvPr id="18" name="圆角矩形 17"/>
          <p:cNvSpPr/>
          <p:nvPr/>
        </p:nvSpPr>
        <p:spPr>
          <a:xfrm>
            <a:off x="543616" y="3128523"/>
            <a:ext cx="1109887" cy="366430"/>
          </a:xfrm>
          <a:prstGeom prst="round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r>
              <a:rPr lang="zh-CN" altLang="en-US" sz="2000">
                <a:solidFill>
                  <a:schemeClr val="tx1"/>
                </a:solidFill>
                <a:latin typeface="华文新魏" panose="02010800040101010101" pitchFamily="2" charset="-122"/>
                <a:ea typeface="华文新魏" panose="02010800040101010101" pitchFamily="2" charset="-122"/>
              </a:rPr>
              <a:t>解析解：</a:t>
            </a:r>
          </a:p>
        </p:txBody>
      </p:sp>
      <mc:AlternateContent xmlns:mc="http://schemas.openxmlformats.org/markup-compatibility/2006" xmlns:a14="http://schemas.microsoft.com/office/drawing/2010/main">
        <mc:Choice Requires="a14">
          <p:sp>
            <p:nvSpPr>
              <p:cNvPr id="9" name="线形标注 2 8"/>
              <p:cNvSpPr/>
              <p:nvPr/>
            </p:nvSpPr>
            <p:spPr>
              <a:xfrm>
                <a:off x="9940412" y="3657814"/>
                <a:ext cx="2094271" cy="2250226"/>
              </a:xfrm>
              <a:prstGeom prst="borderCallout2">
                <a:avLst>
                  <a:gd name="adj1" fmla="val 103875"/>
                  <a:gd name="adj2" fmla="val 50892"/>
                  <a:gd name="adj3" fmla="val 122754"/>
                  <a:gd name="adj4" fmla="val 13203"/>
                  <a:gd name="adj5" fmla="val 69889"/>
                  <a:gd name="adj6" fmla="val -152242"/>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r>
                  <a:rPr lang="zh-CN" altLang="en-US" sz="1400" b="1">
                    <a:solidFill>
                      <a:srgbClr val="FF0000"/>
                    </a:solidFill>
                  </a:rPr>
                  <a:t>物理意义：</a:t>
                </a:r>
                <a:endParaRPr lang="en-US" altLang="zh-CN" sz="1400" b="1">
                  <a:solidFill>
                    <a:srgbClr val="FF0000"/>
                  </a:solidFill>
                </a:endParaRPr>
              </a:p>
              <a:p>
                <a:r>
                  <a:rPr lang="zh-CN" altLang="en-US" sz="1400"/>
                  <a:t>       当一条样本产生的梯度不足以令对应维度上的权重值发生足够大的变化</a:t>
                </a:r>
                <a:r>
                  <a:rPr lang="en-US" altLang="zh-CN" sz="1400"/>
                  <a:t>(</a:t>
                </a:r>
                <a14:m>
                  <m:oMath xmlns:m="http://schemas.openxmlformats.org/officeDocument/2006/math">
                    <m:sSup>
                      <m:sSupPr>
                        <m:ctrlPr>
                          <a:rPr lang="en-US" altLang="zh-CN" sz="1400" b="1" i="1">
                            <a:latin typeface="Cambria Math" panose="02040503050406030204" pitchFamily="18" charset="0"/>
                          </a:rPr>
                        </m:ctrlPr>
                      </m:sSupPr>
                      <m:e>
                        <m:r>
                          <a:rPr lang="en-US" altLang="zh-CN" sz="1400" b="1" i="1">
                            <a:latin typeface="Cambria Math" panose="02040503050406030204" pitchFamily="18" charset="0"/>
                          </a:rPr>
                          <m:t>𝝁</m:t>
                        </m:r>
                      </m:e>
                      <m:sup>
                        <m:d>
                          <m:dPr>
                            <m:ctrlPr>
                              <a:rPr lang="en-US" altLang="zh-CN" sz="1400" b="1" i="1">
                                <a:latin typeface="Cambria Math" panose="02040503050406030204" pitchFamily="18" charset="0"/>
                              </a:rPr>
                            </m:ctrlPr>
                          </m:dPr>
                          <m:e>
                            <m:r>
                              <a:rPr lang="en-US" altLang="zh-CN" sz="1400" b="1" i="1">
                                <a:latin typeface="Cambria Math" panose="02040503050406030204" pitchFamily="18" charset="0"/>
                              </a:rPr>
                              <m:t>𝒕</m:t>
                            </m:r>
                            <m:r>
                              <a:rPr lang="en-US" altLang="zh-CN" sz="1400" b="1" i="1">
                                <a:latin typeface="Cambria Math" panose="02040503050406030204" pitchFamily="18" charset="0"/>
                              </a:rPr>
                              <m:t>+</m:t>
                            </m:r>
                            <m:f>
                              <m:fPr>
                                <m:ctrlPr>
                                  <a:rPr lang="en-US" altLang="zh-CN" sz="1400" b="1" i="1">
                                    <a:latin typeface="Cambria Math" panose="02040503050406030204" pitchFamily="18" charset="0"/>
                                  </a:rPr>
                                </m:ctrlPr>
                              </m:fPr>
                              <m:num>
                                <m:r>
                                  <a:rPr lang="en-US" altLang="zh-CN" sz="1400" b="1" i="1">
                                    <a:latin typeface="Cambria Math" panose="02040503050406030204" pitchFamily="18" charset="0"/>
                                  </a:rPr>
                                  <m:t>𝟏</m:t>
                                </m:r>
                              </m:num>
                              <m:den>
                                <m:r>
                                  <a:rPr lang="en-US" altLang="zh-CN" sz="1400" b="1" i="1">
                                    <a:latin typeface="Cambria Math" panose="02040503050406030204" pitchFamily="18" charset="0"/>
                                  </a:rPr>
                                  <m:t>𝟐</m:t>
                                </m:r>
                              </m:den>
                            </m:f>
                          </m:e>
                        </m:d>
                      </m:sup>
                    </m:sSup>
                    <m:r>
                      <a:rPr lang="en-US" altLang="zh-CN" sz="1400" b="1" i="1">
                        <a:latin typeface="Cambria Math" panose="02040503050406030204" pitchFamily="18" charset="0"/>
                      </a:rPr>
                      <m:t>𝝀</m:t>
                    </m:r>
                  </m:oMath>
                </a14:m>
                <a:r>
                  <a:rPr lang="en-US" altLang="zh-CN" sz="1400"/>
                  <a:t>)</a:t>
                </a:r>
                <a:r>
                  <a:rPr lang="zh-CN" altLang="en-US" sz="1400"/>
                  <a:t>时，认为在本次更新过程中该维度不够重要，应当令其权重为 </a:t>
                </a:r>
                <a:r>
                  <a:rPr lang="en-US" altLang="zh-CN" sz="1400"/>
                  <a:t>0</a:t>
                </a:r>
                <a:r>
                  <a:rPr lang="zh-CN" altLang="en-US" sz="1400"/>
                  <a:t>。</a:t>
                </a:r>
                <a:br>
                  <a:rPr lang="zh-CN" altLang="en-US" sz="1400"/>
                </a:br>
                <a:endParaRPr lang="zh-CN" altLang="en-US" sz="1400"/>
              </a:p>
            </p:txBody>
          </p:sp>
        </mc:Choice>
        <mc:Fallback xmlns="">
          <p:sp>
            <p:nvSpPr>
              <p:cNvPr id="9" name="线形标注 2 8"/>
              <p:cNvSpPr>
                <a:spLocks noRot="1" noChangeAspect="1" noMove="1" noResize="1" noEditPoints="1" noAdjustHandles="1" noChangeArrowheads="1" noChangeShapeType="1" noTextEdit="1"/>
              </p:cNvSpPr>
              <p:nvPr/>
            </p:nvSpPr>
            <p:spPr>
              <a:xfrm>
                <a:off x="9940412" y="3657814"/>
                <a:ext cx="2094271" cy="2250226"/>
              </a:xfrm>
              <a:prstGeom prst="borderCallout2">
                <a:avLst>
                  <a:gd name="adj1" fmla="val 103875"/>
                  <a:gd name="adj2" fmla="val 50892"/>
                  <a:gd name="adj3" fmla="val 122754"/>
                  <a:gd name="adj4" fmla="val 13203"/>
                  <a:gd name="adj5" fmla="val 69889"/>
                  <a:gd name="adj6" fmla="val -152242"/>
                </a:avLst>
              </a:prstGeom>
              <a:blipFill>
                <a:blip r:embed="rId9"/>
                <a:stretch>
                  <a:fillRect/>
                </a:stretch>
              </a:blipFill>
              <a:ln w="9525" cap="flat" cmpd="sng" algn="ctr">
                <a:solidFill>
                  <a:schemeClr val="accent4"/>
                </a:solidFill>
                <a:prstDash val="solid"/>
                <a:round/>
                <a:headEnd type="none" w="med" len="med"/>
                <a:tailEnd type="none" w="med" len="med"/>
              </a:ln>
            </p:spPr>
            <p:txBody>
              <a:bodyPr/>
              <a:lstStyle/>
              <a:p>
                <a:r>
                  <a:rPr lang="zh-CN" altLang="en-US">
                    <a:noFill/>
                  </a:rPr>
                  <a:t> </a:t>
                </a:r>
              </a:p>
            </p:txBody>
          </p:sp>
        </mc:Fallback>
      </mc:AlternateContent>
    </p:spTree>
    <p:extLst>
      <p:ext uri="{BB962C8B-B14F-4D97-AF65-F5344CB8AC3E}">
        <p14:creationId xmlns:p14="http://schemas.microsoft.com/office/powerpoint/2010/main" val="111903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ppt_x"/>
                                          </p:val>
                                        </p:tav>
                                        <p:tav tm="100000">
                                          <p:val>
                                            <p:strVal val="#ppt_x"/>
                                          </p:val>
                                        </p:tav>
                                      </p:tavLst>
                                    </p:anim>
                                    <p:anim calcmode="lin" valueType="num">
                                      <p:cBhvr additive="base">
                                        <p:cTn id="25" dur="500" fill="hold"/>
                                        <p:tgtEl>
                                          <p:spTgt spid="2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500" fill="hold"/>
                                        <p:tgtEl>
                                          <p:spTgt spid="31"/>
                                        </p:tgtEl>
                                        <p:attrNameLst>
                                          <p:attrName>ppt_x</p:attrName>
                                        </p:attrNameLst>
                                      </p:cBhvr>
                                      <p:tavLst>
                                        <p:tav tm="0">
                                          <p:val>
                                            <p:strVal val="#ppt_x"/>
                                          </p:val>
                                        </p:tav>
                                        <p:tav tm="100000">
                                          <p:val>
                                            <p:strVal val="#ppt_x"/>
                                          </p:val>
                                        </p:tav>
                                      </p:tavLst>
                                    </p:anim>
                                    <p:anim calcmode="lin" valueType="num">
                                      <p:cBhvr additive="base">
                                        <p:cTn id="2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arn(inVertical)">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30" grpId="0"/>
      <p:bldP spid="31" grpId="0"/>
      <p:bldP spid="18" grpId="0"/>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2900" y="287666"/>
            <a:ext cx="3835400" cy="523220"/>
          </a:xfrm>
          <a:prstGeom prst="rect">
            <a:avLst/>
          </a:prstGeom>
        </p:spPr>
        <p:txBody>
          <a:bodyPr wrap="square">
            <a:spAutoFit/>
          </a:bodyPr>
          <a:lstStyle/>
          <a:p>
            <a:r>
              <a:rPr lang="en-US" altLang="zh-CN" sz="2800" b="1">
                <a:latin typeface="微软雅黑" panose="020B0503020204020204" pitchFamily="34" charset="-122"/>
                <a:ea typeface="微软雅黑" panose="020B0503020204020204" pitchFamily="34" charset="-122"/>
              </a:rPr>
              <a:t>L1-FOBOS</a:t>
            </a:r>
            <a:r>
              <a:rPr lang="zh-CN" altLang="en-US" sz="2800">
                <a:latin typeface="微软雅黑" panose="020B0503020204020204" pitchFamily="34" charset="-122"/>
                <a:ea typeface="微软雅黑" panose="020B0503020204020204" pitchFamily="34" charset="-122"/>
              </a:rPr>
              <a:t>算法逻辑</a:t>
            </a:r>
          </a:p>
        </p:txBody>
      </p:sp>
      <p:grpSp>
        <p:nvGrpSpPr>
          <p:cNvPr id="11" name="组合 10"/>
          <p:cNvGrpSpPr/>
          <p:nvPr/>
        </p:nvGrpSpPr>
        <p:grpSpPr>
          <a:xfrm>
            <a:off x="446139" y="1179945"/>
            <a:ext cx="7914406" cy="4498109"/>
            <a:chOff x="342900" y="1662544"/>
            <a:chExt cx="7914406" cy="4498109"/>
          </a:xfrm>
        </p:grpSpPr>
        <mc:AlternateContent xmlns:mc="http://schemas.openxmlformats.org/markup-compatibility/2006" xmlns:a14="http://schemas.microsoft.com/office/drawing/2010/main">
          <mc:Choice Requires="a14">
            <p:sp>
              <p:nvSpPr>
                <p:cNvPr id="9" name="文本框 8"/>
                <p:cNvSpPr txBox="1"/>
                <p:nvPr/>
              </p:nvSpPr>
              <p:spPr>
                <a:xfrm>
                  <a:off x="758533" y="1916277"/>
                  <a:ext cx="7498773" cy="3990644"/>
                </a:xfrm>
                <a:prstGeom prst="rect">
                  <a:avLst/>
                </a:prstGeom>
                <a:noFill/>
                <a:ln>
                  <a:noFill/>
                </a:ln>
              </p:spPr>
              <p:style>
                <a:lnRef idx="0">
                  <a:scrgbClr r="0" g="0" b="0"/>
                </a:lnRef>
                <a:fillRef idx="0">
                  <a:scrgbClr r="0" g="0" b="0"/>
                </a:fillRef>
                <a:effectRef idx="0">
                  <a:scrgbClr r="0" g="0" b="0"/>
                </a:effectRef>
                <a:fontRef idx="minor">
                  <a:schemeClr val="accent2"/>
                </a:fontRef>
              </p:style>
              <p:txBody>
                <a:bodyPr wrap="square" rtlCol="0">
                  <a:spAutoFit/>
                </a:bodyPr>
                <a:lstStyle/>
                <a:p>
                  <a:pPr>
                    <a:lnSpc>
                      <a:spcPct val="150000"/>
                    </a:lnSpc>
                  </a:pPr>
                  <a:r>
                    <a:rPr lang="en-US" altLang="zh-CN" sz="2000">
                      <a:solidFill>
                        <a:schemeClr val="bg2">
                          <a:lumMod val="10000"/>
                          <a:lumOff val="90000"/>
                        </a:schemeClr>
                      </a:solidFill>
                      <a:latin typeface="Consolas" panose="020B0609020204030204" pitchFamily="49" charset="0"/>
                      <a:cs typeface="Consolas" panose="020B0609020204030204" pitchFamily="49" charset="0"/>
                    </a:rPr>
                    <a:t>input λ</a:t>
                  </a:r>
                </a:p>
                <a:p>
                  <a:pPr>
                    <a:lnSpc>
                      <a:spcPct val="150000"/>
                    </a:lnSpc>
                  </a:pPr>
                  <a:r>
                    <a:rPr lang="en-US" altLang="zh-CN" sz="2000">
                      <a:solidFill>
                        <a:schemeClr val="bg2">
                          <a:lumMod val="10000"/>
                          <a:lumOff val="90000"/>
                        </a:schemeClr>
                      </a:solidFill>
                      <a:latin typeface="Consolas" panose="020B0609020204030204" pitchFamily="49" charset="0"/>
                      <a:cs typeface="Consolas" panose="020B0609020204030204" pitchFamily="49" charset="0"/>
                    </a:rPr>
                    <a:t>initial W</a:t>
                  </a:r>
                  <a:r>
                    <a:rPr lang="zh-CN" altLang="en-US" sz="2000">
                      <a:solidFill>
                        <a:schemeClr val="bg2">
                          <a:lumMod val="10000"/>
                          <a:lumOff val="90000"/>
                        </a:schemeClr>
                      </a:solidFill>
                      <a:latin typeface="Consolas" panose="020B0609020204030204" pitchFamily="49" charset="0"/>
                      <a:cs typeface="Consolas" panose="020B0609020204030204" pitchFamily="49" charset="0"/>
                    </a:rPr>
                    <a:t>∈</a:t>
                  </a:r>
                  <a14:m>
                    <m:oMath xmlns:m="http://schemas.openxmlformats.org/officeDocument/2006/math">
                      <m:sSup>
                        <m:sSupPr>
                          <m:ctrlPr>
                            <a:rPr lang="en-US" altLang="zh-CN" sz="2000" b="1" i="1">
                              <a:solidFill>
                                <a:schemeClr val="bg2">
                                  <a:lumMod val="10000"/>
                                  <a:lumOff val="90000"/>
                                </a:schemeClr>
                              </a:solidFill>
                              <a:latin typeface="Cambria Math" panose="02040503050406030204" pitchFamily="18" charset="0"/>
                            </a:rPr>
                          </m:ctrlPr>
                        </m:sSupPr>
                        <m:e>
                          <m:r>
                            <a:rPr lang="en-US" altLang="zh-CN" sz="2000" b="1" i="1" smtClean="0">
                              <a:solidFill>
                                <a:schemeClr val="bg2">
                                  <a:lumMod val="10000"/>
                                  <a:lumOff val="90000"/>
                                </a:schemeClr>
                              </a:solidFill>
                              <a:latin typeface="Cambria Math" panose="02040503050406030204" pitchFamily="18" charset="0"/>
                            </a:rPr>
                            <m:t>𝑹</m:t>
                          </m:r>
                        </m:e>
                        <m:sup>
                          <m:r>
                            <a:rPr lang="en-US" altLang="zh-CN" sz="2000" b="1" i="1" smtClean="0">
                              <a:solidFill>
                                <a:schemeClr val="bg2">
                                  <a:lumMod val="10000"/>
                                  <a:lumOff val="90000"/>
                                </a:schemeClr>
                              </a:solidFill>
                              <a:latin typeface="Cambria Math" panose="02040503050406030204" pitchFamily="18" charset="0"/>
                            </a:rPr>
                            <m:t>𝑵</m:t>
                          </m:r>
                        </m:sup>
                      </m:sSup>
                    </m:oMath>
                  </a14:m>
                  <a:endParaRPr lang="en-US" altLang="zh-CN" sz="2000">
                    <a:solidFill>
                      <a:schemeClr val="bg2">
                        <a:lumMod val="10000"/>
                        <a:lumOff val="90000"/>
                      </a:schemeClr>
                    </a:solidFill>
                    <a:latin typeface="Consolas" panose="020B0609020204030204" pitchFamily="49" charset="0"/>
                    <a:cs typeface="Consolas" panose="020B0609020204030204" pitchFamily="49" charset="0"/>
                  </a:endParaRPr>
                </a:p>
                <a:p>
                  <a:pPr>
                    <a:lnSpc>
                      <a:spcPct val="150000"/>
                    </a:lnSpc>
                  </a:pPr>
                  <a:r>
                    <a:rPr lang="en-US" altLang="zh-CN" sz="2000">
                      <a:solidFill>
                        <a:schemeClr val="bg2">
                          <a:lumMod val="10000"/>
                          <a:lumOff val="90000"/>
                        </a:schemeClr>
                      </a:solidFill>
                      <a:latin typeface="Consolas" panose="020B0609020204030204" pitchFamily="49" charset="0"/>
                      <a:cs typeface="Consolas" panose="020B0609020204030204" pitchFamily="49" charset="0"/>
                    </a:rPr>
                    <a:t>for t = 1,2,3…… do</a:t>
                  </a:r>
                </a:p>
                <a:p>
                  <a:pPr>
                    <a:lnSpc>
                      <a:spcPct val="150000"/>
                    </a:lnSpc>
                  </a:pPr>
                  <a:r>
                    <a:rPr lang="zh-CN" altLang="en-US" sz="2000">
                      <a:solidFill>
                        <a:schemeClr val="bg2">
                          <a:lumMod val="10000"/>
                          <a:lumOff val="90000"/>
                        </a:schemeClr>
                      </a:solidFill>
                      <a:latin typeface="Consolas" panose="020B0609020204030204" pitchFamily="49" charset="0"/>
                      <a:ea typeface="微软雅黑" panose="020B0503020204020204" pitchFamily="34" charset="-122"/>
                      <a:cs typeface="Consolas" panose="020B0609020204030204" pitchFamily="49" charset="0"/>
                    </a:rPr>
                    <a:t>    </a:t>
                  </a:r>
                  <a:r>
                    <a:rPr lang="zh-CN" altLang="en-US" sz="2000">
                      <a:solidFill>
                        <a:schemeClr val="bg2">
                          <a:lumMod val="10000"/>
                          <a:lumOff val="90000"/>
                        </a:schemeClr>
                      </a:solidFill>
                      <a:latin typeface="Cambria Math" panose="02040503050406030204" pitchFamily="18" charset="0"/>
                    </a:rPr>
                    <a:t>𝐺 </a:t>
                  </a:r>
                  <a:r>
                    <a:rPr lang="en-US" altLang="zh-CN" sz="2000">
                      <a:solidFill>
                        <a:schemeClr val="bg2">
                          <a:lumMod val="10000"/>
                          <a:lumOff val="90000"/>
                        </a:schemeClr>
                      </a:solidFill>
                      <a:latin typeface="Cambria Math" panose="02040503050406030204" pitchFamily="18" charset="0"/>
                    </a:rPr>
                    <a:t>= </a:t>
                  </a:r>
                  <a14:m>
                    <m:oMath xmlns:m="http://schemas.openxmlformats.org/officeDocument/2006/math">
                      <m:sSub>
                        <m:sSubPr>
                          <m:ctrlPr>
                            <a:rPr lang="en-US" altLang="zh-CN" sz="2000" i="1">
                              <a:solidFill>
                                <a:schemeClr val="bg2">
                                  <a:lumMod val="10000"/>
                                  <a:lumOff val="90000"/>
                                </a:schemeClr>
                              </a:solidFill>
                              <a:latin typeface="Cambria Math" panose="02040503050406030204" pitchFamily="18" charset="0"/>
                            </a:rPr>
                          </m:ctrlPr>
                        </m:sSubPr>
                        <m:e>
                          <m:r>
                            <m:rPr>
                              <m:nor/>
                            </m:rPr>
                            <a:rPr lang="zh-CN" altLang="en-US" sz="2000">
                              <a:solidFill>
                                <a:schemeClr val="bg2">
                                  <a:lumMod val="10000"/>
                                  <a:lumOff val="90000"/>
                                </a:schemeClr>
                              </a:solidFill>
                              <a:latin typeface="Cambria Math" panose="02040503050406030204" pitchFamily="18" charset="0"/>
                            </a:rPr>
                            <m:t>𝛻</m:t>
                          </m:r>
                        </m:e>
                        <m:sub>
                          <m:r>
                            <m:rPr>
                              <m:sty m:val="p"/>
                            </m:rPr>
                            <a:rPr lang="en-US" altLang="zh-CN" sz="2000" i="0">
                              <a:solidFill>
                                <a:schemeClr val="bg2">
                                  <a:lumMod val="10000"/>
                                  <a:lumOff val="90000"/>
                                </a:schemeClr>
                              </a:solidFill>
                              <a:latin typeface="Cambria Math" panose="02040503050406030204" pitchFamily="18" charset="0"/>
                            </a:rPr>
                            <m:t>W</m:t>
                          </m:r>
                        </m:sub>
                      </m:sSub>
                    </m:oMath>
                  </a14:m>
                  <a:r>
                    <a:rPr lang="en-US" altLang="zh-CN" sz="2000">
                      <a:solidFill>
                        <a:schemeClr val="bg2">
                          <a:lumMod val="10000"/>
                          <a:lumOff val="90000"/>
                        </a:schemeClr>
                      </a:solidFill>
                      <a:latin typeface="Cambria Math" panose="02040503050406030204" pitchFamily="18" charset="0"/>
                    </a:rPr>
                    <a:t>ℓ(</a:t>
                  </a:r>
                  <a:r>
                    <a:rPr lang="zh-CN" altLang="en-US" sz="2000">
                      <a:solidFill>
                        <a:schemeClr val="bg2">
                          <a:lumMod val="10000"/>
                          <a:lumOff val="90000"/>
                        </a:schemeClr>
                      </a:solidFill>
                      <a:latin typeface="Cambria Math" panose="02040503050406030204" pitchFamily="18" charset="0"/>
                    </a:rPr>
                    <a:t>𝑊</a:t>
                  </a:r>
                  <a:r>
                    <a:rPr lang="en-US" altLang="zh-CN" sz="2000">
                      <a:solidFill>
                        <a:schemeClr val="bg2">
                          <a:lumMod val="10000"/>
                          <a:lumOff val="90000"/>
                        </a:schemeClr>
                      </a:solidFill>
                      <a:latin typeface="Cambria Math" panose="02040503050406030204" pitchFamily="18" charset="0"/>
                    </a:rPr>
                    <a:t>, </a:t>
                  </a:r>
                  <a14:m>
                    <m:oMath xmlns:m="http://schemas.openxmlformats.org/officeDocument/2006/math">
                      <m:sSup>
                        <m:sSupPr>
                          <m:ctrlPr>
                            <a:rPr lang="en-US" altLang="zh-CN" sz="2000" i="1">
                              <a:solidFill>
                                <a:schemeClr val="bg2">
                                  <a:lumMod val="10000"/>
                                  <a:lumOff val="90000"/>
                                </a:schemeClr>
                              </a:solidFill>
                              <a:latin typeface="Cambria Math" panose="02040503050406030204" pitchFamily="18" charset="0"/>
                            </a:rPr>
                          </m:ctrlPr>
                        </m:sSupPr>
                        <m:e>
                          <m:r>
                            <m:rPr>
                              <m:sty m:val="p"/>
                            </m:rPr>
                            <a:rPr lang="en-US" altLang="zh-CN" sz="2000" i="0">
                              <a:solidFill>
                                <a:schemeClr val="bg2">
                                  <a:lumMod val="10000"/>
                                  <a:lumOff val="90000"/>
                                </a:schemeClr>
                              </a:solidFill>
                              <a:latin typeface="Cambria Math" panose="02040503050406030204" pitchFamily="18" charset="0"/>
                            </a:rPr>
                            <m:t>X</m:t>
                          </m:r>
                        </m:e>
                        <m:sup>
                          <m:r>
                            <m:rPr>
                              <m:sty m:val="p"/>
                            </m:rPr>
                            <a:rPr lang="en-US" altLang="zh-CN" sz="2000" i="0">
                              <a:solidFill>
                                <a:schemeClr val="bg2">
                                  <a:lumMod val="10000"/>
                                  <a:lumOff val="90000"/>
                                </a:schemeClr>
                              </a:solidFill>
                              <a:latin typeface="Cambria Math" panose="02040503050406030204" pitchFamily="18" charset="0"/>
                            </a:rPr>
                            <m:t>t</m:t>
                          </m:r>
                        </m:sup>
                      </m:sSup>
                    </m:oMath>
                  </a14:m>
                  <a:r>
                    <a:rPr lang="en-US" altLang="zh-CN" sz="2000">
                      <a:solidFill>
                        <a:schemeClr val="bg2">
                          <a:lumMod val="10000"/>
                          <a:lumOff val="90000"/>
                        </a:schemeClr>
                      </a:solidFill>
                      <a:latin typeface="Cambria Math" panose="02040503050406030204" pitchFamily="18" charset="0"/>
                    </a:rPr>
                    <a:t>, </a:t>
                  </a:r>
                  <a14:m>
                    <m:oMath xmlns:m="http://schemas.openxmlformats.org/officeDocument/2006/math">
                      <m:sSup>
                        <m:sSupPr>
                          <m:ctrlPr>
                            <a:rPr lang="en-US" altLang="zh-CN" sz="2000" i="1">
                              <a:solidFill>
                                <a:schemeClr val="bg2">
                                  <a:lumMod val="10000"/>
                                  <a:lumOff val="90000"/>
                                </a:schemeClr>
                              </a:solidFill>
                              <a:latin typeface="Cambria Math" panose="02040503050406030204" pitchFamily="18" charset="0"/>
                            </a:rPr>
                          </m:ctrlPr>
                        </m:sSupPr>
                        <m:e>
                          <m:r>
                            <m:rPr>
                              <m:sty m:val="p"/>
                            </m:rPr>
                            <a:rPr lang="en-US" altLang="zh-CN" sz="2000" i="0">
                              <a:solidFill>
                                <a:schemeClr val="bg2">
                                  <a:lumMod val="10000"/>
                                  <a:lumOff val="90000"/>
                                </a:schemeClr>
                              </a:solidFill>
                              <a:latin typeface="Cambria Math" panose="02040503050406030204" pitchFamily="18" charset="0"/>
                            </a:rPr>
                            <m:t>y</m:t>
                          </m:r>
                        </m:e>
                        <m:sup>
                          <m:r>
                            <m:rPr>
                              <m:sty m:val="p"/>
                            </m:rPr>
                            <a:rPr lang="en-US" altLang="zh-CN" sz="2000" i="0">
                              <a:solidFill>
                                <a:schemeClr val="bg2">
                                  <a:lumMod val="10000"/>
                                  <a:lumOff val="90000"/>
                                </a:schemeClr>
                              </a:solidFill>
                              <a:latin typeface="Cambria Math" panose="02040503050406030204" pitchFamily="18" charset="0"/>
                            </a:rPr>
                            <m:t>t</m:t>
                          </m:r>
                        </m:sup>
                      </m:sSup>
                    </m:oMath>
                  </a14:m>
                  <a:r>
                    <a:rPr lang="en-US" altLang="zh-CN" sz="2000">
                      <a:solidFill>
                        <a:schemeClr val="bg2">
                          <a:lumMod val="10000"/>
                          <a:lumOff val="90000"/>
                        </a:schemeClr>
                      </a:solidFill>
                      <a:latin typeface="Cambria Math" panose="02040503050406030204" pitchFamily="18" charset="0"/>
                    </a:rPr>
                    <a:t>)</a:t>
                  </a:r>
                </a:p>
                <a:p>
                  <a:pPr>
                    <a:lnSpc>
                      <a:spcPct val="150000"/>
                    </a:lnSpc>
                  </a:pPr>
                  <a:r>
                    <a:rPr lang="en-US" altLang="zh-CN" sz="2000">
                      <a:solidFill>
                        <a:schemeClr val="bg2">
                          <a:lumMod val="10000"/>
                          <a:lumOff val="90000"/>
                        </a:schemeClr>
                      </a:solidFill>
                      <a:latin typeface="Consolas" panose="020B0609020204030204" pitchFamily="49" charset="0"/>
                      <a:cs typeface="Consolas" panose="020B0609020204030204" pitchFamily="49" charset="0"/>
                    </a:rPr>
                    <a:t>    </a:t>
                  </a:r>
                  <a:r>
                    <a:rPr lang="en-US" altLang="zh-CN" sz="2000" i="1">
                      <a:solidFill>
                        <a:schemeClr val="bg2">
                          <a:lumMod val="10000"/>
                          <a:lumOff val="90000"/>
                        </a:schemeClr>
                      </a:solidFill>
                      <a:latin typeface="Consolas" panose="020B0609020204030204" pitchFamily="49" charset="0"/>
                      <a:cs typeface="Consolas" panose="020B0609020204030204" pitchFamily="49" charset="0"/>
                    </a:rPr>
                    <a:t>refresh </a:t>
                  </a:r>
                  <a:r>
                    <a:rPr lang="zh-CN" altLang="en-US" sz="2000" i="1">
                      <a:solidFill>
                        <a:schemeClr val="bg2">
                          <a:lumMod val="10000"/>
                          <a:lumOff val="90000"/>
                        </a:schemeClr>
                      </a:solidFill>
                      <a:latin typeface="Consolas" panose="020B0609020204030204" pitchFamily="49" charset="0"/>
                      <a:cs typeface="Consolas" panose="020B0609020204030204" pitchFamily="49" charset="0"/>
                    </a:rPr>
                    <a:t>𝑊 </a:t>
                  </a:r>
                  <a:r>
                    <a:rPr lang="en-US" altLang="zh-CN" sz="2000" i="1">
                      <a:solidFill>
                        <a:schemeClr val="bg2">
                          <a:lumMod val="10000"/>
                          <a:lumOff val="90000"/>
                        </a:schemeClr>
                      </a:solidFill>
                      <a:latin typeface="Consolas" panose="020B0609020204030204" pitchFamily="49" charset="0"/>
                      <a:cs typeface="Consolas" panose="020B0609020204030204" pitchFamily="49" charset="0"/>
                    </a:rPr>
                    <a:t>according to</a:t>
                  </a:r>
                  <a:br>
                    <a:rPr lang="en-US" altLang="zh-CN" sz="2000" i="1">
                      <a:solidFill>
                        <a:schemeClr val="bg2">
                          <a:lumMod val="10000"/>
                          <a:lumOff val="90000"/>
                        </a:schemeClr>
                      </a:solidFill>
                      <a:latin typeface="Consolas" panose="020B0609020204030204" pitchFamily="49" charset="0"/>
                      <a:cs typeface="Consolas" panose="020B0609020204030204" pitchFamily="49" charset="0"/>
                    </a:rPr>
                  </a:br>
                  <a:r>
                    <a:rPr lang="en-US" altLang="zh-CN" sz="2000">
                      <a:solidFill>
                        <a:schemeClr val="bg2">
                          <a:lumMod val="10000"/>
                          <a:lumOff val="90000"/>
                        </a:schemeClr>
                      </a:solidFill>
                      <a:latin typeface="Consolas" panose="020B0609020204030204" pitchFamily="49" charset="0"/>
                      <a:cs typeface="Consolas" panose="020B0609020204030204" pitchFamily="49" charset="0"/>
                    </a:rPr>
                    <a:t>    </a:t>
                  </a:r>
                  <a14:m>
                    <m:oMath xmlns:m="http://schemas.openxmlformats.org/officeDocument/2006/math">
                      <m:sSub>
                        <m:sSubPr>
                          <m:ctrlPr>
                            <a:rPr lang="en-US" altLang="zh-CN" sz="2000" i="1">
                              <a:solidFill>
                                <a:schemeClr val="bg2">
                                  <a:lumMod val="10000"/>
                                  <a:lumOff val="90000"/>
                                </a:schemeClr>
                              </a:solidFill>
                              <a:latin typeface="Cambria Math" panose="02040503050406030204" pitchFamily="18" charset="0"/>
                            </a:rPr>
                          </m:ctrlPr>
                        </m:sSubPr>
                        <m:e>
                          <m:r>
                            <a:rPr lang="en-US" altLang="zh-CN" sz="2000" b="0" i="1" smtClean="0">
                              <a:solidFill>
                                <a:schemeClr val="bg2">
                                  <a:lumMod val="10000"/>
                                  <a:lumOff val="90000"/>
                                </a:schemeClr>
                              </a:solidFill>
                              <a:latin typeface="Cambria Math" panose="02040503050406030204" pitchFamily="18" charset="0"/>
                            </a:rPr>
                            <m:t>𝑤</m:t>
                          </m:r>
                        </m:e>
                        <m:sub>
                          <m:r>
                            <a:rPr lang="en-US" altLang="zh-CN" sz="2000" b="0" i="1" smtClean="0">
                              <a:solidFill>
                                <a:schemeClr val="bg2">
                                  <a:lumMod val="10000"/>
                                  <a:lumOff val="90000"/>
                                </a:schemeClr>
                              </a:solidFill>
                              <a:latin typeface="Cambria Math" panose="02040503050406030204" pitchFamily="18" charset="0"/>
                            </a:rPr>
                            <m:t>𝑖</m:t>
                          </m:r>
                        </m:sub>
                      </m:sSub>
                      <m:r>
                        <a:rPr lang="en-US" altLang="zh-CN" sz="2000" b="0" i="1" smtClean="0">
                          <a:solidFill>
                            <a:schemeClr val="bg2">
                              <a:lumMod val="10000"/>
                              <a:lumOff val="90000"/>
                            </a:schemeClr>
                          </a:solidFill>
                          <a:latin typeface="Cambria Math" panose="02040503050406030204" pitchFamily="18" charset="0"/>
                        </a:rPr>
                        <m:t>=</m:t>
                      </m:r>
                      <m:r>
                        <a:rPr lang="en-US" altLang="zh-CN" sz="2000" b="0" i="1" smtClean="0">
                          <a:solidFill>
                            <a:schemeClr val="bg2">
                              <a:lumMod val="10000"/>
                              <a:lumOff val="90000"/>
                            </a:schemeClr>
                          </a:solidFill>
                          <a:latin typeface="Cambria Math" panose="02040503050406030204" pitchFamily="18" charset="0"/>
                        </a:rPr>
                        <m:t>𝑠𝑔𝑛</m:t>
                      </m:r>
                      <m:r>
                        <a:rPr lang="en-US" altLang="zh-CN" sz="2000" b="0" i="1" smtClean="0">
                          <a:solidFill>
                            <a:schemeClr val="bg2">
                              <a:lumMod val="10000"/>
                              <a:lumOff val="90000"/>
                            </a:schemeClr>
                          </a:solidFill>
                          <a:latin typeface="Cambria Math" panose="02040503050406030204" pitchFamily="18" charset="0"/>
                        </a:rPr>
                        <m:t>(</m:t>
                      </m:r>
                      <m:sSub>
                        <m:sSubPr>
                          <m:ctrlPr>
                            <a:rPr lang="en-US" altLang="zh-CN" sz="2000" i="1">
                              <a:solidFill>
                                <a:schemeClr val="bg2">
                                  <a:lumMod val="10000"/>
                                  <a:lumOff val="90000"/>
                                </a:schemeClr>
                              </a:solidFill>
                              <a:latin typeface="Cambria Math" panose="02040503050406030204" pitchFamily="18" charset="0"/>
                            </a:rPr>
                          </m:ctrlPr>
                        </m:sSubPr>
                        <m:e>
                          <m:r>
                            <a:rPr lang="en-US" altLang="zh-CN" sz="2000" i="1">
                              <a:solidFill>
                                <a:schemeClr val="bg2">
                                  <a:lumMod val="10000"/>
                                  <a:lumOff val="90000"/>
                                </a:schemeClr>
                              </a:solidFill>
                              <a:latin typeface="Cambria Math" panose="02040503050406030204" pitchFamily="18" charset="0"/>
                            </a:rPr>
                            <m:t>𝑤</m:t>
                          </m:r>
                        </m:e>
                        <m:sub>
                          <m:r>
                            <a:rPr lang="en-US" altLang="zh-CN" sz="2000" i="1">
                              <a:solidFill>
                                <a:schemeClr val="bg2">
                                  <a:lumMod val="10000"/>
                                  <a:lumOff val="90000"/>
                                </a:schemeClr>
                              </a:solidFill>
                              <a:latin typeface="Cambria Math" panose="02040503050406030204" pitchFamily="18" charset="0"/>
                            </a:rPr>
                            <m:t>𝑖</m:t>
                          </m:r>
                        </m:sub>
                      </m:sSub>
                    </m:oMath>
                  </a14:m>
                  <a:r>
                    <a:rPr lang="en-US" altLang="zh-CN" sz="2000">
                      <a:solidFill>
                        <a:schemeClr val="bg2">
                          <a:lumMod val="10000"/>
                          <a:lumOff val="90000"/>
                        </a:schemeClr>
                      </a:solidFill>
                      <a:latin typeface="Consolas" panose="020B0609020204030204" pitchFamily="49" charset="0"/>
                      <a:cs typeface="Consolas" panose="020B0609020204030204" pitchFamily="49" charset="0"/>
                    </a:rPr>
                    <a:t>-</a:t>
                  </a:r>
                  <a14:m>
                    <m:oMath xmlns:m="http://schemas.openxmlformats.org/officeDocument/2006/math">
                      <m:sSup>
                        <m:sSupPr>
                          <m:ctrlPr>
                            <a:rPr lang="en-US" altLang="zh-CN" sz="2000" b="1" i="1">
                              <a:solidFill>
                                <a:schemeClr val="bg2">
                                  <a:lumMod val="10000"/>
                                  <a:lumOff val="90000"/>
                                </a:schemeClr>
                              </a:solidFill>
                              <a:latin typeface="Cambria Math" panose="02040503050406030204" pitchFamily="18" charset="0"/>
                            </a:rPr>
                          </m:ctrlPr>
                        </m:sSupPr>
                        <m:e>
                          <m:r>
                            <a:rPr lang="en-US" altLang="zh-CN" sz="2000" b="1" i="1">
                              <a:solidFill>
                                <a:schemeClr val="bg2">
                                  <a:lumMod val="10000"/>
                                  <a:lumOff val="90000"/>
                                </a:schemeClr>
                              </a:solidFill>
                              <a:latin typeface="Cambria Math" panose="02040503050406030204" pitchFamily="18" charset="0"/>
                            </a:rPr>
                            <m:t>𝝁</m:t>
                          </m:r>
                        </m:e>
                        <m:sup>
                          <m:r>
                            <a:rPr lang="en-US" altLang="zh-CN" sz="2000" b="1" i="1">
                              <a:solidFill>
                                <a:schemeClr val="bg2">
                                  <a:lumMod val="10000"/>
                                  <a:lumOff val="90000"/>
                                </a:schemeClr>
                              </a:solidFill>
                              <a:latin typeface="Cambria Math" panose="02040503050406030204" pitchFamily="18" charset="0"/>
                            </a:rPr>
                            <m:t>𝒕</m:t>
                          </m:r>
                        </m:sup>
                      </m:sSup>
                      <m:sSub>
                        <m:sSubPr>
                          <m:ctrlPr>
                            <a:rPr lang="en-US" altLang="zh-CN" sz="2000" i="1" smtClean="0">
                              <a:solidFill>
                                <a:schemeClr val="bg2">
                                  <a:lumMod val="10000"/>
                                  <a:lumOff val="90000"/>
                                </a:schemeClr>
                              </a:solidFill>
                              <a:latin typeface="Cambria Math" panose="02040503050406030204" pitchFamily="18" charset="0"/>
                            </a:rPr>
                          </m:ctrlPr>
                        </m:sSubPr>
                        <m:e>
                          <m:r>
                            <a:rPr lang="en-US" altLang="zh-CN" sz="2000" b="0" i="1" smtClean="0">
                              <a:solidFill>
                                <a:schemeClr val="bg2">
                                  <a:lumMod val="10000"/>
                                  <a:lumOff val="90000"/>
                                </a:schemeClr>
                              </a:solidFill>
                              <a:latin typeface="Cambria Math" panose="02040503050406030204" pitchFamily="18" charset="0"/>
                            </a:rPr>
                            <m:t>𝑔</m:t>
                          </m:r>
                        </m:e>
                        <m:sub>
                          <m:r>
                            <a:rPr lang="en-US" altLang="zh-CN" sz="2000" i="1">
                              <a:solidFill>
                                <a:schemeClr val="bg2">
                                  <a:lumMod val="10000"/>
                                  <a:lumOff val="90000"/>
                                </a:schemeClr>
                              </a:solidFill>
                              <a:latin typeface="Cambria Math" panose="02040503050406030204" pitchFamily="18" charset="0"/>
                            </a:rPr>
                            <m:t>𝑖</m:t>
                          </m:r>
                        </m:sub>
                      </m:sSub>
                    </m:oMath>
                  </a14:m>
                  <a:r>
                    <a:rPr lang="en-US" altLang="zh-CN" sz="2000">
                      <a:solidFill>
                        <a:schemeClr val="bg2">
                          <a:lumMod val="10000"/>
                          <a:lumOff val="90000"/>
                        </a:schemeClr>
                      </a:solidFill>
                      <a:latin typeface="Consolas" panose="020B0609020204030204" pitchFamily="49" charset="0"/>
                      <a:cs typeface="Consolas" panose="020B0609020204030204" pitchFamily="49" charset="0"/>
                    </a:rPr>
                    <a:t>)max{0,|</a:t>
                  </a:r>
                  <a14:m>
                    <m:oMath xmlns:m="http://schemas.openxmlformats.org/officeDocument/2006/math">
                      <m:sSub>
                        <m:sSubPr>
                          <m:ctrlPr>
                            <a:rPr lang="en-US" altLang="zh-CN" sz="2000" i="1">
                              <a:solidFill>
                                <a:schemeClr val="bg2">
                                  <a:lumMod val="10000"/>
                                  <a:lumOff val="90000"/>
                                </a:schemeClr>
                              </a:solidFill>
                              <a:latin typeface="Cambria Math" panose="02040503050406030204" pitchFamily="18" charset="0"/>
                            </a:rPr>
                          </m:ctrlPr>
                        </m:sSubPr>
                        <m:e>
                          <m:r>
                            <a:rPr lang="en-US" altLang="zh-CN" sz="2000" i="1">
                              <a:solidFill>
                                <a:schemeClr val="bg2">
                                  <a:lumMod val="10000"/>
                                  <a:lumOff val="90000"/>
                                </a:schemeClr>
                              </a:solidFill>
                              <a:latin typeface="Cambria Math" panose="02040503050406030204" pitchFamily="18" charset="0"/>
                            </a:rPr>
                            <m:t>𝑤</m:t>
                          </m:r>
                        </m:e>
                        <m:sub>
                          <m:r>
                            <a:rPr lang="en-US" altLang="zh-CN" sz="2000" i="1">
                              <a:solidFill>
                                <a:schemeClr val="bg2">
                                  <a:lumMod val="10000"/>
                                  <a:lumOff val="90000"/>
                                </a:schemeClr>
                              </a:solidFill>
                              <a:latin typeface="Cambria Math" panose="02040503050406030204" pitchFamily="18" charset="0"/>
                            </a:rPr>
                            <m:t>𝑖</m:t>
                          </m:r>
                        </m:sub>
                      </m:sSub>
                    </m:oMath>
                  </a14:m>
                  <a:r>
                    <a:rPr lang="en-US" altLang="zh-CN" sz="2000">
                      <a:solidFill>
                        <a:schemeClr val="bg2">
                          <a:lumMod val="10000"/>
                          <a:lumOff val="90000"/>
                        </a:schemeClr>
                      </a:solidFill>
                      <a:latin typeface="Consolas" panose="020B0609020204030204" pitchFamily="49" charset="0"/>
                      <a:cs typeface="Consolas" panose="020B0609020204030204" pitchFamily="49" charset="0"/>
                    </a:rPr>
                    <a:t>-</a:t>
                  </a:r>
                  <a14:m>
                    <m:oMath xmlns:m="http://schemas.openxmlformats.org/officeDocument/2006/math">
                      <m:sSup>
                        <m:sSupPr>
                          <m:ctrlPr>
                            <a:rPr lang="en-US" altLang="zh-CN" sz="2000" b="1" i="1">
                              <a:solidFill>
                                <a:schemeClr val="bg2">
                                  <a:lumMod val="10000"/>
                                  <a:lumOff val="90000"/>
                                </a:schemeClr>
                              </a:solidFill>
                              <a:latin typeface="Cambria Math" panose="02040503050406030204" pitchFamily="18" charset="0"/>
                            </a:rPr>
                          </m:ctrlPr>
                        </m:sSupPr>
                        <m:e>
                          <m:r>
                            <a:rPr lang="en-US" altLang="zh-CN" sz="2000" b="1" i="1">
                              <a:solidFill>
                                <a:schemeClr val="bg2">
                                  <a:lumMod val="10000"/>
                                  <a:lumOff val="90000"/>
                                </a:schemeClr>
                              </a:solidFill>
                              <a:latin typeface="Cambria Math" panose="02040503050406030204" pitchFamily="18" charset="0"/>
                            </a:rPr>
                            <m:t>𝝁</m:t>
                          </m:r>
                        </m:e>
                        <m:sup>
                          <m:r>
                            <a:rPr lang="en-US" altLang="zh-CN" sz="2000" b="1" i="1">
                              <a:solidFill>
                                <a:schemeClr val="bg2">
                                  <a:lumMod val="10000"/>
                                  <a:lumOff val="90000"/>
                                </a:schemeClr>
                              </a:solidFill>
                              <a:latin typeface="Cambria Math" panose="02040503050406030204" pitchFamily="18" charset="0"/>
                            </a:rPr>
                            <m:t>𝒕</m:t>
                          </m:r>
                        </m:sup>
                      </m:sSup>
                      <m:sSub>
                        <m:sSubPr>
                          <m:ctrlPr>
                            <a:rPr lang="en-US" altLang="zh-CN" sz="2000" i="1">
                              <a:solidFill>
                                <a:schemeClr val="bg2">
                                  <a:lumMod val="10000"/>
                                  <a:lumOff val="90000"/>
                                </a:schemeClr>
                              </a:solidFill>
                              <a:latin typeface="Cambria Math" panose="02040503050406030204" pitchFamily="18" charset="0"/>
                            </a:rPr>
                          </m:ctrlPr>
                        </m:sSubPr>
                        <m:e>
                          <m:r>
                            <a:rPr lang="en-US" altLang="zh-CN" sz="2000" i="1">
                              <a:solidFill>
                                <a:schemeClr val="bg2">
                                  <a:lumMod val="10000"/>
                                  <a:lumOff val="90000"/>
                                </a:schemeClr>
                              </a:solidFill>
                              <a:latin typeface="Cambria Math" panose="02040503050406030204" pitchFamily="18" charset="0"/>
                            </a:rPr>
                            <m:t>𝑔</m:t>
                          </m:r>
                        </m:e>
                        <m:sub>
                          <m:r>
                            <a:rPr lang="en-US" altLang="zh-CN" sz="2000" i="1">
                              <a:solidFill>
                                <a:schemeClr val="bg2">
                                  <a:lumMod val="10000"/>
                                  <a:lumOff val="90000"/>
                                </a:schemeClr>
                              </a:solidFill>
                              <a:latin typeface="Cambria Math" panose="02040503050406030204" pitchFamily="18" charset="0"/>
                            </a:rPr>
                            <m:t>𝑖</m:t>
                          </m:r>
                        </m:sub>
                      </m:sSub>
                    </m:oMath>
                  </a14:m>
                  <a:r>
                    <a:rPr lang="en-US" altLang="zh-CN" sz="2000">
                      <a:solidFill>
                        <a:schemeClr val="bg2">
                          <a:lumMod val="10000"/>
                          <a:lumOff val="90000"/>
                        </a:schemeClr>
                      </a:solidFill>
                      <a:latin typeface="Consolas" panose="020B0609020204030204" pitchFamily="49" charset="0"/>
                      <a:cs typeface="Consolas" panose="020B0609020204030204" pitchFamily="49" charset="0"/>
                    </a:rPr>
                    <a:t>|-</a:t>
                  </a:r>
                  <a14:m>
                    <m:oMath xmlns:m="http://schemas.openxmlformats.org/officeDocument/2006/math">
                      <m:sSup>
                        <m:sSupPr>
                          <m:ctrlPr>
                            <a:rPr lang="en-US" altLang="zh-CN" sz="2000" b="1" i="1">
                              <a:solidFill>
                                <a:schemeClr val="bg2">
                                  <a:lumMod val="10000"/>
                                  <a:lumOff val="90000"/>
                                </a:schemeClr>
                              </a:solidFill>
                              <a:latin typeface="Cambria Math" panose="02040503050406030204" pitchFamily="18" charset="0"/>
                            </a:rPr>
                          </m:ctrlPr>
                        </m:sSupPr>
                        <m:e>
                          <m:r>
                            <a:rPr lang="en-US" altLang="zh-CN" sz="2000" b="1" i="1">
                              <a:solidFill>
                                <a:schemeClr val="bg2">
                                  <a:lumMod val="10000"/>
                                  <a:lumOff val="90000"/>
                                </a:schemeClr>
                              </a:solidFill>
                              <a:latin typeface="Cambria Math" panose="02040503050406030204" pitchFamily="18" charset="0"/>
                            </a:rPr>
                            <m:t>𝝁</m:t>
                          </m:r>
                        </m:e>
                        <m:sup>
                          <m:d>
                            <m:dPr>
                              <m:ctrlPr>
                                <a:rPr lang="en-US" altLang="zh-CN" sz="2000" b="1" i="1">
                                  <a:solidFill>
                                    <a:schemeClr val="bg2">
                                      <a:lumMod val="10000"/>
                                      <a:lumOff val="90000"/>
                                    </a:schemeClr>
                                  </a:solidFill>
                                  <a:latin typeface="Cambria Math" panose="02040503050406030204" pitchFamily="18" charset="0"/>
                                </a:rPr>
                              </m:ctrlPr>
                            </m:dPr>
                            <m:e>
                              <m:r>
                                <a:rPr lang="en-US" altLang="zh-CN" sz="2000" b="1" i="1">
                                  <a:solidFill>
                                    <a:schemeClr val="bg2">
                                      <a:lumMod val="10000"/>
                                      <a:lumOff val="90000"/>
                                    </a:schemeClr>
                                  </a:solidFill>
                                  <a:latin typeface="Cambria Math" panose="02040503050406030204" pitchFamily="18" charset="0"/>
                                </a:rPr>
                                <m:t>𝒕</m:t>
                              </m:r>
                              <m:r>
                                <a:rPr lang="en-US" altLang="zh-CN" sz="2000" b="1" i="1">
                                  <a:solidFill>
                                    <a:schemeClr val="bg2">
                                      <a:lumMod val="10000"/>
                                      <a:lumOff val="90000"/>
                                    </a:schemeClr>
                                  </a:solidFill>
                                  <a:latin typeface="Cambria Math" panose="02040503050406030204" pitchFamily="18" charset="0"/>
                                </a:rPr>
                                <m:t>+</m:t>
                              </m:r>
                              <m:f>
                                <m:fPr>
                                  <m:ctrlPr>
                                    <a:rPr lang="en-US" altLang="zh-CN" sz="2000" b="1" i="1">
                                      <a:solidFill>
                                        <a:schemeClr val="bg2">
                                          <a:lumMod val="10000"/>
                                          <a:lumOff val="90000"/>
                                        </a:schemeClr>
                                      </a:solidFill>
                                      <a:latin typeface="Cambria Math" panose="02040503050406030204" pitchFamily="18" charset="0"/>
                                    </a:rPr>
                                  </m:ctrlPr>
                                </m:fPr>
                                <m:num>
                                  <m:r>
                                    <a:rPr lang="en-US" altLang="zh-CN" sz="2000" b="1" i="1">
                                      <a:solidFill>
                                        <a:schemeClr val="bg2">
                                          <a:lumMod val="10000"/>
                                          <a:lumOff val="90000"/>
                                        </a:schemeClr>
                                      </a:solidFill>
                                      <a:latin typeface="Cambria Math" panose="02040503050406030204" pitchFamily="18" charset="0"/>
                                    </a:rPr>
                                    <m:t>𝟏</m:t>
                                  </m:r>
                                </m:num>
                                <m:den>
                                  <m:r>
                                    <a:rPr lang="en-US" altLang="zh-CN" sz="2000" b="1" i="1">
                                      <a:solidFill>
                                        <a:schemeClr val="bg2">
                                          <a:lumMod val="10000"/>
                                          <a:lumOff val="90000"/>
                                        </a:schemeClr>
                                      </a:solidFill>
                                      <a:latin typeface="Cambria Math" panose="02040503050406030204" pitchFamily="18" charset="0"/>
                                    </a:rPr>
                                    <m:t>𝟐</m:t>
                                  </m:r>
                                </m:den>
                              </m:f>
                            </m:e>
                          </m:d>
                        </m:sup>
                      </m:sSup>
                      <m:r>
                        <a:rPr lang="en-US" altLang="zh-CN" sz="2000" b="1" i="1">
                          <a:solidFill>
                            <a:schemeClr val="bg2">
                              <a:lumMod val="10000"/>
                              <a:lumOff val="90000"/>
                            </a:schemeClr>
                          </a:solidFill>
                          <a:latin typeface="Cambria Math" panose="02040503050406030204" pitchFamily="18" charset="0"/>
                        </a:rPr>
                        <m:t>𝝀</m:t>
                      </m:r>
                    </m:oMath>
                  </a14:m>
                  <a:r>
                    <a:rPr lang="en-US" altLang="zh-CN" sz="2000">
                      <a:solidFill>
                        <a:schemeClr val="bg2">
                          <a:lumMod val="10000"/>
                          <a:lumOff val="90000"/>
                        </a:schemeClr>
                      </a:solidFill>
                      <a:latin typeface="Consolas" panose="020B0609020204030204" pitchFamily="49" charset="0"/>
                      <a:cs typeface="Consolas" panose="020B0609020204030204" pitchFamily="49" charset="0"/>
                    </a:rPr>
                    <a:t>} </a:t>
                  </a:r>
                </a:p>
                <a:p>
                  <a:pPr>
                    <a:lnSpc>
                      <a:spcPct val="150000"/>
                    </a:lnSpc>
                  </a:pPr>
                  <a:r>
                    <a:rPr lang="en-US" altLang="zh-CN" sz="2000">
                      <a:solidFill>
                        <a:schemeClr val="bg2">
                          <a:lumMod val="10000"/>
                          <a:lumOff val="90000"/>
                        </a:schemeClr>
                      </a:solidFill>
                      <a:latin typeface="Consolas" panose="020B0609020204030204" pitchFamily="49" charset="0"/>
                      <a:cs typeface="Consolas" panose="020B0609020204030204" pitchFamily="49" charset="0"/>
                    </a:rPr>
                    <a:t>end</a:t>
                  </a:r>
                </a:p>
                <a:p>
                  <a:pPr>
                    <a:lnSpc>
                      <a:spcPct val="150000"/>
                    </a:lnSpc>
                  </a:pPr>
                  <a:r>
                    <a:rPr lang="en-US" altLang="zh-CN" sz="2000">
                      <a:solidFill>
                        <a:schemeClr val="bg2">
                          <a:lumMod val="10000"/>
                          <a:lumOff val="90000"/>
                        </a:schemeClr>
                      </a:solidFill>
                      <a:latin typeface="Consolas" panose="020B0609020204030204" pitchFamily="49" charset="0"/>
                      <a:cs typeface="Consolas" panose="020B0609020204030204" pitchFamily="49" charset="0"/>
                    </a:rPr>
                    <a:t>return W</a:t>
                  </a:r>
                </a:p>
              </p:txBody>
            </p:sp>
          </mc:Choice>
          <mc:Fallback xmlns="">
            <p:sp>
              <p:nvSpPr>
                <p:cNvPr id="9" name="文本框 8"/>
                <p:cNvSpPr txBox="1">
                  <a:spLocks noRot="1" noChangeAspect="1" noMove="1" noResize="1" noEditPoints="1" noAdjustHandles="1" noChangeArrowheads="1" noChangeShapeType="1" noTextEdit="1"/>
                </p:cNvSpPr>
                <p:nvPr/>
              </p:nvSpPr>
              <p:spPr>
                <a:xfrm>
                  <a:off x="758533" y="1916277"/>
                  <a:ext cx="7498773" cy="3990644"/>
                </a:xfrm>
                <a:prstGeom prst="rect">
                  <a:avLst/>
                </a:prstGeom>
                <a:blipFill>
                  <a:blip r:embed="rId2"/>
                  <a:stretch>
                    <a:fillRect l="-812" b="-765"/>
                  </a:stretch>
                </a:blipFill>
                <a:ln>
                  <a:noFill/>
                </a:ln>
              </p:spPr>
              <p:txBody>
                <a:bodyPr/>
                <a:lstStyle/>
                <a:p>
                  <a:r>
                    <a:rPr lang="zh-CN" altLang="en-US">
                      <a:noFill/>
                    </a:rPr>
                    <a:t> </a:t>
                  </a:r>
                </a:p>
              </p:txBody>
            </p:sp>
          </mc:Fallback>
        </mc:AlternateContent>
        <p:cxnSp>
          <p:nvCxnSpPr>
            <p:cNvPr id="10" name="直接连接符 9"/>
            <p:cNvCxnSpPr/>
            <p:nvPr/>
          </p:nvCxnSpPr>
          <p:spPr>
            <a:xfrm>
              <a:off x="342900" y="1662544"/>
              <a:ext cx="7591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82732" y="6160653"/>
              <a:ext cx="7591136"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85499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24766</TotalTime>
  <Words>2698</Words>
  <Application>Microsoft Office PowerPoint</Application>
  <PresentationFormat>宽屏</PresentationFormat>
  <Paragraphs>463</Paragraphs>
  <Slides>32</Slides>
  <Notes>16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32</vt:i4>
      </vt:variant>
    </vt:vector>
  </HeadingPairs>
  <TitlesOfParts>
    <vt:vector size="46" baseType="lpstr">
      <vt:lpstr>Andalus</vt:lpstr>
      <vt:lpstr>Microsoft YaHei UI</vt:lpstr>
      <vt:lpstr>华文新魏</vt:lpstr>
      <vt:lpstr>宋体</vt:lpstr>
      <vt:lpstr>微软雅黑</vt:lpstr>
      <vt:lpstr>Arial</vt:lpstr>
      <vt:lpstr>Calibri</vt:lpstr>
      <vt:lpstr>Cambria Math</vt:lpstr>
      <vt:lpstr>Century Gothic</vt:lpstr>
      <vt:lpstr>Consolas</vt:lpstr>
      <vt:lpstr>Eras Medium ITC</vt:lpstr>
      <vt:lpstr>Wingdings</vt:lpstr>
      <vt:lpstr>Wingdings 3</vt:lpstr>
      <vt:lpstr>离子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Fan Ryan</cp:lastModifiedBy>
  <cp:revision>290</cp:revision>
  <dcterms:created xsi:type="dcterms:W3CDTF">2017-12-30T02:31:14Z</dcterms:created>
  <dcterms:modified xsi:type="dcterms:W3CDTF">2018-05-09T14:26:05Z</dcterms:modified>
</cp:coreProperties>
</file>