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59" r:id="rId5"/>
    <p:sldId id="262" r:id="rId6"/>
    <p:sldId id="264" r:id="rId7"/>
    <p:sldId id="267" r:id="rId8"/>
    <p:sldId id="269" r:id="rId9"/>
    <p:sldId id="273" r:id="rId10"/>
    <p:sldId id="274" r:id="rId11"/>
    <p:sldId id="275" r:id="rId12"/>
    <p:sldId id="276" r:id="rId13"/>
    <p:sldId id="266" r:id="rId14"/>
    <p:sldId id="277" r:id="rId15"/>
    <p:sldId id="27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5131-4F54-45D0-BC0C-06D17BEA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0EFDF-04A2-45D6-A457-242658F0E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4805-408F-4E6B-89B2-AC28E2DF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3F91-6615-42F8-B247-5B4CE26C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E906-7F0E-4D19-9DB1-1B25D04B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5AF8-0DA1-43B2-B52B-1814E72E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E7E1-6030-4BB4-A5CE-71E2FE9C5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52B6-1EFD-4F9A-A77B-99C42842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66F9-4EA0-4F3C-BDB0-79F6FD7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DA9F-B610-4789-90A9-06BBBF64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9F840-5DB0-4AFA-9902-C8E63156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C9A9-3A84-48E0-970C-C677B3F7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258A-086F-4048-98A4-AE154F97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3EDB-E44A-4FA6-B504-2770469F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37CD-EF92-4366-B132-C71DC529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64B4-3566-4B0E-8C78-9324D36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4A08-9258-4913-9927-6C2E7823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F3B4-B417-4649-8608-3BAFF482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A8EE-793A-4529-838A-044FD91A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162E-D045-419C-968F-6763EEA4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26C-7353-4569-88A7-891F239E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A6E9-D92E-4BBF-8F3E-E74A1ABF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80EA-7236-43A0-ABAB-41340800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FD98-FF18-4294-8163-72E998DB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3C19-424C-4833-A782-59875BFA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58A6-A42A-4165-B22A-93C323B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7CF6-A3F2-4CA5-B0C0-9A327706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175E8-446F-4EAF-973D-6EE8CCF1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5DD8-D7CC-43D6-A367-05FB6A47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2DFAF-4CF7-457F-97A0-2345759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0C50-80DE-4BEE-8DB3-34BD0A87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D981-7C12-4C5E-B63B-E7E8FD92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FD42-4AE9-4BC6-9231-EF6804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4953-B807-4EBE-BA35-A1BBAC05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637BE-8F33-4A2B-92A2-2BEA5356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E6FB9-4002-4F84-9D26-FD0D1AC59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57763-9D5B-4FCB-9D61-D9EEF5B7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A203B-0561-4ABB-83CF-8D870C5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48A04-87C7-4FBB-9BEB-0F229B8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050-5732-48E6-AA83-BC3ECD75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1192-F6F0-4EB2-9D19-0773ABD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8E874-5376-400B-8CD8-3090DE1E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B9EF9-16CE-4626-A424-189784CC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FC398-F790-4419-8411-6D2EAF55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70E2F-C9F1-45C9-833D-8561A98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10A7-9789-448C-B7E0-505291BE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47DA-D028-48A6-A98E-80B33AB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1B25-2EF3-4663-BF38-AE3E40C9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32E7-E8F7-4D41-81DE-26CBFA3E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A2FCD-A698-4F67-9BB6-9361D47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14C98-F51E-4C37-B93E-2CBB446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76AF-B1F2-4275-9A89-3212CA46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360D-F17B-4745-9116-1EAC1295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46586-A28F-42E9-9352-E32697033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EEA4-0789-47F2-9989-0306297E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E2A6-C624-490A-AA1D-D00A9B6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41E3-B343-4ECD-BBF5-00718832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E016-96C6-475A-9532-87759604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AF899-D8AC-4F33-B913-4B3F606F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B602-E30C-4CD8-8ED3-0B6D57B0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306A-BFE8-4132-8860-71E67965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6156-00D1-4072-9397-0A05277AF09D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99B7-8CB5-4B14-B436-AA3DF62BC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EEAA-25E7-4D11-A83B-F0F01772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tzpatrickmn" TargetMode="External"/><Relationship Id="rId2" Type="http://schemas.openxmlformats.org/officeDocument/2006/relationships/hyperlink" Target="https://github.com/areselia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itorRibeiro324-lab" TargetMode="External"/><Relationship Id="rId5" Type="http://schemas.openxmlformats.org/officeDocument/2006/relationships/hyperlink" Target="https://github.com/jCosta16" TargetMode="External"/><Relationship Id="rId4" Type="http://schemas.openxmlformats.org/officeDocument/2006/relationships/hyperlink" Target="https://github.com/katevnu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breast-histopathology-images" TargetMode="External"/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0267B0-9E15-490D-ABAD-75901FCD0DD1}"/>
              </a:ext>
            </a:extLst>
          </p:cNvPr>
          <p:cNvCxnSpPr>
            <a:cxnSpLocks/>
          </p:cNvCxnSpPr>
          <p:nvPr/>
        </p:nvCxnSpPr>
        <p:spPr>
          <a:xfrm>
            <a:off x="0" y="4667250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1F9364-293A-4C44-A41E-E4F9DCCABFB8}"/>
              </a:ext>
            </a:extLst>
          </p:cNvPr>
          <p:cNvSpPr txBox="1"/>
          <p:nvPr/>
        </p:nvSpPr>
        <p:spPr>
          <a:xfrm>
            <a:off x="9475415" y="5088821"/>
            <a:ext cx="2505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Aliona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Mizelle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Michelle Fitzpatrick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Kate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Vnuk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Joao Costa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Vitor Ribeiro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DCCFD9F-7731-4F93-BEEE-713690CDF1C3}"/>
              </a:ext>
            </a:extLst>
          </p:cNvPr>
          <p:cNvGrpSpPr/>
          <p:nvPr/>
        </p:nvGrpSpPr>
        <p:grpSpPr>
          <a:xfrm>
            <a:off x="7516698" y="4667250"/>
            <a:ext cx="2257423" cy="2257423"/>
            <a:chOff x="7923162" y="4669261"/>
            <a:chExt cx="2257423" cy="2257423"/>
          </a:xfrm>
        </p:grpSpPr>
        <p:pic>
          <p:nvPicPr>
            <p:cNvPr id="37" name="Graphic 36" descr="Building">
              <a:extLst>
                <a:ext uri="{FF2B5EF4-FFF2-40B4-BE49-F238E27FC236}">
                  <a16:creationId xmlns:a16="http://schemas.microsoft.com/office/drawing/2014/main" id="{A816629A-DAB0-4DEC-B225-37DCCC3A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3162" y="4669261"/>
              <a:ext cx="2257423" cy="225742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B86D9DE-6F41-4F0D-8300-7AEC236F5881}"/>
                </a:ext>
              </a:extLst>
            </p:cNvPr>
            <p:cNvSpPr/>
            <p:nvPr/>
          </p:nvSpPr>
          <p:spPr>
            <a:xfrm>
              <a:off x="8613999" y="5191598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CDED56-B293-4D26-97F1-23C116A59A10}"/>
                </a:ext>
              </a:extLst>
            </p:cNvPr>
            <p:cNvSpPr/>
            <p:nvPr/>
          </p:nvSpPr>
          <p:spPr>
            <a:xfrm>
              <a:off x="9282785" y="5192071"/>
              <a:ext cx="182880" cy="1828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B43B59-090A-4AD1-B975-662D2F7CB12F}"/>
                </a:ext>
              </a:extLst>
            </p:cNvPr>
            <p:cNvSpPr/>
            <p:nvPr/>
          </p:nvSpPr>
          <p:spPr>
            <a:xfrm>
              <a:off x="8944384" y="5572603"/>
              <a:ext cx="182880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68BAE0-4E01-4F93-ADB6-3659D6A83E77}"/>
                </a:ext>
              </a:extLst>
            </p:cNvPr>
            <p:cNvSpPr/>
            <p:nvPr/>
          </p:nvSpPr>
          <p:spPr>
            <a:xfrm>
              <a:off x="8613999" y="5927646"/>
              <a:ext cx="182880" cy="182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37C3B7-F067-42EA-9508-35B97C26FA85}"/>
                </a:ext>
              </a:extLst>
            </p:cNvPr>
            <p:cNvSpPr/>
            <p:nvPr/>
          </p:nvSpPr>
          <p:spPr>
            <a:xfrm>
              <a:off x="9273260" y="6337221"/>
              <a:ext cx="182880" cy="18288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80EE7B1-51A4-4986-9733-A5ACDB2EF5D3}"/>
              </a:ext>
            </a:extLst>
          </p:cNvPr>
          <p:cNvSpPr txBox="1"/>
          <p:nvPr/>
        </p:nvSpPr>
        <p:spPr>
          <a:xfrm>
            <a:off x="3219450" y="2281865"/>
            <a:ext cx="575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QUARANTEAM</a:t>
            </a:r>
          </a:p>
          <a:p>
            <a:pPr algn="ctr"/>
            <a:endParaRPr lang="en-US" sz="2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endParaRPr lang="en-US" sz="2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Using Machine Learning in Cancer Diagnosis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44617E-B647-4C26-9DE7-9091D597A890}"/>
              </a:ext>
            </a:extLst>
          </p:cNvPr>
          <p:cNvGrpSpPr/>
          <p:nvPr/>
        </p:nvGrpSpPr>
        <p:grpSpPr>
          <a:xfrm flipH="1">
            <a:off x="5275301" y="490081"/>
            <a:ext cx="1641398" cy="1477328"/>
            <a:chOff x="1482570" y="2281561"/>
            <a:chExt cx="2584604" cy="2385689"/>
          </a:xfrm>
        </p:grpSpPr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99FBF1F7-C3C3-4EE7-89CE-5588AC283493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809CF805-A65B-43B7-8C99-13F122DCB4BB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E9892B6D-1261-4466-A184-9A7DBC2AC73D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5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Visualizing 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71288" y="808852"/>
            <a:ext cx="1849435" cy="660298"/>
            <a:chOff x="1692562" y="3015880"/>
            <a:chExt cx="1849435" cy="660298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92562" y="3015880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text, orange, photo, white&#10;&#10;Description automatically generated">
            <a:extLst>
              <a:ext uri="{FF2B5EF4-FFF2-40B4-BE49-F238E27FC236}">
                <a16:creationId xmlns:a16="http://schemas.microsoft.com/office/drawing/2014/main" id="{6B0740AA-49D5-4C00-9F84-A80E7F37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31" y="1097784"/>
            <a:ext cx="1900593" cy="20264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62237C-55D2-418F-814C-05FFC9D69323}"/>
              </a:ext>
            </a:extLst>
          </p:cNvPr>
          <p:cNvSpPr/>
          <p:nvPr/>
        </p:nvSpPr>
        <p:spPr>
          <a:xfrm>
            <a:off x="3045034" y="820785"/>
            <a:ext cx="1563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3DD8A1-FEEE-4892-97A2-5B3F01F4DE0C}"/>
              </a:ext>
            </a:extLst>
          </p:cNvPr>
          <p:cNvGrpSpPr/>
          <p:nvPr/>
        </p:nvGrpSpPr>
        <p:grpSpPr>
          <a:xfrm>
            <a:off x="2504044" y="1100193"/>
            <a:ext cx="309700" cy="2102616"/>
            <a:chOff x="3968406" y="920198"/>
            <a:chExt cx="433943" cy="2454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EF47A9-978E-4F53-80C0-DCFF93F0D99A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354F3A-ABB8-4F67-9B72-E712FF1EF4BF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1F41B-A812-4F9A-B499-1D31336390F6}"/>
              </a:ext>
            </a:extLst>
          </p:cNvPr>
          <p:cNvSpPr/>
          <p:nvPr/>
        </p:nvSpPr>
        <p:spPr>
          <a:xfrm>
            <a:off x="2783162" y="3183759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2D7AE4-75F5-41E1-BE33-9B5AFB50AB6C}"/>
              </a:ext>
            </a:extLst>
          </p:cNvPr>
          <p:cNvSpPr/>
          <p:nvPr/>
        </p:nvSpPr>
        <p:spPr>
          <a:xfrm>
            <a:off x="4493055" y="318375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803F70C-CB96-401D-B08B-8D5990932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22" y="1080105"/>
            <a:ext cx="1900593" cy="20617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6311B2-052E-456B-8A5E-FEABE39C1249}"/>
              </a:ext>
            </a:extLst>
          </p:cNvPr>
          <p:cNvSpPr/>
          <p:nvPr/>
        </p:nvSpPr>
        <p:spPr>
          <a:xfrm>
            <a:off x="6295456" y="822543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SVC</a:t>
            </a:r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EBA839-1F65-49C3-B224-32990FAE0676}"/>
              </a:ext>
            </a:extLst>
          </p:cNvPr>
          <p:cNvGrpSpPr/>
          <p:nvPr/>
        </p:nvGrpSpPr>
        <p:grpSpPr>
          <a:xfrm>
            <a:off x="5259823" y="1100193"/>
            <a:ext cx="309700" cy="2102616"/>
            <a:chOff x="3968406" y="920198"/>
            <a:chExt cx="433943" cy="2454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C93783-85B7-4909-964B-5D5EDBAC4F2B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538E2F-960E-47EA-B202-1E57B1672A82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86950-187F-4916-A778-D65BE077FDA0}"/>
              </a:ext>
            </a:extLst>
          </p:cNvPr>
          <p:cNvSpPr/>
          <p:nvPr/>
        </p:nvSpPr>
        <p:spPr>
          <a:xfrm>
            <a:off x="5569523" y="3186304"/>
            <a:ext cx="3097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3E6FB7-C0F8-4FCA-8DFA-03B0BB9291AA}"/>
              </a:ext>
            </a:extLst>
          </p:cNvPr>
          <p:cNvSpPr/>
          <p:nvPr/>
        </p:nvSpPr>
        <p:spPr>
          <a:xfrm>
            <a:off x="7237530" y="318375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CFBEA8-C20F-40E3-8C1C-9D076685D05B}"/>
              </a:ext>
            </a:extLst>
          </p:cNvPr>
          <p:cNvSpPr/>
          <p:nvPr/>
        </p:nvSpPr>
        <p:spPr>
          <a:xfrm>
            <a:off x="286642" y="1810910"/>
            <a:ext cx="1174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– Benign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– Malignant</a:t>
            </a:r>
          </a:p>
          <a:p>
            <a:endParaRPr lang="en-US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BB8F6FA-C682-400A-8956-1E4C8BF3E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61" y="1097784"/>
            <a:ext cx="1913838" cy="202641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5AF3999-69A5-449C-8996-3C3E979247AB}"/>
              </a:ext>
            </a:extLst>
          </p:cNvPr>
          <p:cNvGrpSpPr/>
          <p:nvPr/>
        </p:nvGrpSpPr>
        <p:grpSpPr>
          <a:xfrm>
            <a:off x="8062255" y="1102493"/>
            <a:ext cx="309700" cy="2102616"/>
            <a:chOff x="3968406" y="920198"/>
            <a:chExt cx="433943" cy="2454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C68E0A-2C81-44BF-8296-48C0E07293A0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51DDAE-5847-47ED-BD81-12EA59E13E23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053BEC9-5402-4D1E-B832-63043EBC2A21}"/>
              </a:ext>
            </a:extLst>
          </p:cNvPr>
          <p:cNvSpPr/>
          <p:nvPr/>
        </p:nvSpPr>
        <p:spPr>
          <a:xfrm>
            <a:off x="8415356" y="3183759"/>
            <a:ext cx="3097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C6527-C480-4D34-A156-8553A2C55331}"/>
              </a:ext>
            </a:extLst>
          </p:cNvPr>
          <p:cNvSpPr/>
          <p:nvPr/>
        </p:nvSpPr>
        <p:spPr>
          <a:xfrm>
            <a:off x="10047544" y="318375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6181CE-A35B-416F-A226-0508B333677F}"/>
              </a:ext>
            </a:extLst>
          </p:cNvPr>
          <p:cNvSpPr/>
          <p:nvPr/>
        </p:nvSpPr>
        <p:spPr>
          <a:xfrm>
            <a:off x="8708972" y="808852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Neural Network</a:t>
            </a:r>
            <a:endParaRPr lang="en-US" sz="1200" dirty="0"/>
          </a:p>
        </p:txBody>
      </p:sp>
      <p:pic>
        <p:nvPicPr>
          <p:cNvPr id="11" name="Picture 10" descr="A picture containing photo, orange, white, hanging&#10;&#10;Description automatically generated">
            <a:extLst>
              <a:ext uri="{FF2B5EF4-FFF2-40B4-BE49-F238E27FC236}">
                <a16:creationId xmlns:a16="http://schemas.microsoft.com/office/drawing/2014/main" id="{43F50D23-0B81-4621-A16D-2023F7FEF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44" y="3995420"/>
            <a:ext cx="1937880" cy="204409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2343CDE-CD57-4B6D-8B5E-F848F5A7A554}"/>
              </a:ext>
            </a:extLst>
          </p:cNvPr>
          <p:cNvSpPr/>
          <p:nvPr/>
        </p:nvSpPr>
        <p:spPr>
          <a:xfrm>
            <a:off x="3103888" y="372279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Random Forest</a:t>
            </a:r>
            <a:endParaRPr lang="en-US" sz="12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438E8A-E71C-4332-8637-800C155546E4}"/>
              </a:ext>
            </a:extLst>
          </p:cNvPr>
          <p:cNvGrpSpPr/>
          <p:nvPr/>
        </p:nvGrpSpPr>
        <p:grpSpPr>
          <a:xfrm>
            <a:off x="2504044" y="4014537"/>
            <a:ext cx="309700" cy="2102616"/>
            <a:chOff x="3968406" y="920198"/>
            <a:chExt cx="433943" cy="2454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E8F248-345E-4A18-BC3B-A913B3A748DD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EA8380-DB7C-4469-BB38-858C185B3530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C417D4D-C21A-48D9-B506-03509309FB51}"/>
              </a:ext>
            </a:extLst>
          </p:cNvPr>
          <p:cNvSpPr/>
          <p:nvPr/>
        </p:nvSpPr>
        <p:spPr>
          <a:xfrm>
            <a:off x="2792878" y="6089483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293603-AB66-475C-9339-37F062E7A7F8}"/>
              </a:ext>
            </a:extLst>
          </p:cNvPr>
          <p:cNvSpPr/>
          <p:nvPr/>
        </p:nvSpPr>
        <p:spPr>
          <a:xfrm>
            <a:off x="4492090" y="609873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pic>
        <p:nvPicPr>
          <p:cNvPr id="48" name="Graphic 47" descr="Trophy">
            <a:extLst>
              <a:ext uri="{FF2B5EF4-FFF2-40B4-BE49-F238E27FC236}">
                <a16:creationId xmlns:a16="http://schemas.microsoft.com/office/drawing/2014/main" id="{F9F26BA9-5720-41B5-8942-6A2D62961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1031" y="3633607"/>
            <a:ext cx="302592" cy="302592"/>
          </a:xfrm>
          <a:prstGeom prst="rect">
            <a:avLst/>
          </a:prstGeom>
        </p:spPr>
      </p:pic>
      <p:pic>
        <p:nvPicPr>
          <p:cNvPr id="50" name="Picture 49" descr="A picture containing photo, orange, white&#10;&#10;Description automatically generated">
            <a:extLst>
              <a:ext uri="{FF2B5EF4-FFF2-40B4-BE49-F238E27FC236}">
                <a16:creationId xmlns:a16="http://schemas.microsoft.com/office/drawing/2014/main" id="{33C7DE5D-92B7-4261-ACD4-2BEFEE57B6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22" y="3995420"/>
            <a:ext cx="1900593" cy="204014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C67FE93-FD1B-48D6-8DAC-3801DF403429}"/>
              </a:ext>
            </a:extLst>
          </p:cNvPr>
          <p:cNvSpPr/>
          <p:nvPr/>
        </p:nvSpPr>
        <p:spPr>
          <a:xfrm>
            <a:off x="5569523" y="6098736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0F4E0F-6F22-4922-81E0-2449CCC323F5}"/>
              </a:ext>
            </a:extLst>
          </p:cNvPr>
          <p:cNvSpPr/>
          <p:nvPr/>
        </p:nvSpPr>
        <p:spPr>
          <a:xfrm>
            <a:off x="7237530" y="6089483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CD098A-B4AB-44B8-A4AB-DFBA6EB8AD3F}"/>
              </a:ext>
            </a:extLst>
          </p:cNvPr>
          <p:cNvSpPr/>
          <p:nvPr/>
        </p:nvSpPr>
        <p:spPr>
          <a:xfrm>
            <a:off x="5777686" y="3722797"/>
            <a:ext cx="1529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Gradient Boosting</a:t>
            </a:r>
            <a:endParaRPr lang="en-US" sz="12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88840A-6C28-466B-9B6A-AAF487D50767}"/>
              </a:ext>
            </a:extLst>
          </p:cNvPr>
          <p:cNvGrpSpPr/>
          <p:nvPr/>
        </p:nvGrpSpPr>
        <p:grpSpPr>
          <a:xfrm>
            <a:off x="5188675" y="3983431"/>
            <a:ext cx="309700" cy="2102616"/>
            <a:chOff x="3968406" y="920198"/>
            <a:chExt cx="433943" cy="24544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A4B24A-77EA-4BE3-A58A-C5754F5F1452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B00C72-7424-4C09-84F6-E93A48B4E68A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pic>
        <p:nvPicPr>
          <p:cNvPr id="58" name="Picture 57" descr="A picture containing text, photo, orange, white&#10;&#10;Description automatically generated">
            <a:extLst>
              <a:ext uri="{FF2B5EF4-FFF2-40B4-BE49-F238E27FC236}">
                <a16:creationId xmlns:a16="http://schemas.microsoft.com/office/drawing/2014/main" id="{1F8C4A58-C0B4-4D51-AFDD-2E5F9F6263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59" y="3968990"/>
            <a:ext cx="1954540" cy="20665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D65558B-BAA1-4AFC-8EA1-16B68A92CF3A}"/>
              </a:ext>
            </a:extLst>
          </p:cNvPr>
          <p:cNvSpPr/>
          <p:nvPr/>
        </p:nvSpPr>
        <p:spPr>
          <a:xfrm>
            <a:off x="8927781" y="3722797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Ensemble</a:t>
            </a:r>
            <a:endParaRPr lang="en-US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80EC9C-D81C-4CD3-824A-88E46C0618E3}"/>
              </a:ext>
            </a:extLst>
          </p:cNvPr>
          <p:cNvGrpSpPr/>
          <p:nvPr/>
        </p:nvGrpSpPr>
        <p:grpSpPr>
          <a:xfrm>
            <a:off x="7986285" y="3936199"/>
            <a:ext cx="309700" cy="2102616"/>
            <a:chOff x="3968406" y="920198"/>
            <a:chExt cx="433943" cy="24544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7C28B2-919F-4FEF-83FB-9221D286262E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135A3D-3F71-4A3C-B35C-6FD389123CF4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6C51AC7-16D0-4AA1-ACD9-2DFE2FB35DDA}"/>
              </a:ext>
            </a:extLst>
          </p:cNvPr>
          <p:cNvSpPr/>
          <p:nvPr/>
        </p:nvSpPr>
        <p:spPr>
          <a:xfrm>
            <a:off x="8334686" y="6083965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D80B81-0098-480F-B694-ABFB38AD5405}"/>
              </a:ext>
            </a:extLst>
          </p:cNvPr>
          <p:cNvSpPr/>
          <p:nvPr/>
        </p:nvSpPr>
        <p:spPr>
          <a:xfrm>
            <a:off x="10047544" y="609113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4314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Images Dataset – Image Samples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D95DC7A4-916A-47CD-A88A-BEE18AEA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64" y="2500637"/>
            <a:ext cx="476250" cy="476250"/>
          </a:xfrm>
          <a:prstGeom prst="rect">
            <a:avLst/>
          </a:prstGeom>
        </p:spPr>
      </p:pic>
      <p:pic>
        <p:nvPicPr>
          <p:cNvPr id="6" name="Picture 5" descr="A picture containing sitting, table, photo, pizza&#10;&#10;Description automatically generated">
            <a:extLst>
              <a:ext uri="{FF2B5EF4-FFF2-40B4-BE49-F238E27FC236}">
                <a16:creationId xmlns:a16="http://schemas.microsoft.com/office/drawing/2014/main" id="{177F1AEF-6F03-4202-8C76-2C5346E9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5" y="2498417"/>
            <a:ext cx="476250" cy="476250"/>
          </a:xfrm>
          <a:prstGeom prst="rect">
            <a:avLst/>
          </a:prstGeom>
        </p:spPr>
      </p:pic>
      <p:pic>
        <p:nvPicPr>
          <p:cNvPr id="9" name="Picture 8" descr="A picture containing food, table, sitting, blurry&#10;&#10;Description automatically generated">
            <a:extLst>
              <a:ext uri="{FF2B5EF4-FFF2-40B4-BE49-F238E27FC236}">
                <a16:creationId xmlns:a16="http://schemas.microsoft.com/office/drawing/2014/main" id="{5636BCD5-A36E-4B57-A81F-5841DE101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6" y="2498417"/>
            <a:ext cx="476250" cy="476250"/>
          </a:xfrm>
          <a:prstGeom prst="rect">
            <a:avLst/>
          </a:prstGeom>
        </p:spPr>
      </p:pic>
      <p:pic>
        <p:nvPicPr>
          <p:cNvPr id="17" name="Picture 16" descr="A close up of a tree&#10;&#10;Description automatically generated">
            <a:extLst>
              <a:ext uri="{FF2B5EF4-FFF2-40B4-BE49-F238E27FC236}">
                <a16:creationId xmlns:a16="http://schemas.microsoft.com/office/drawing/2014/main" id="{F6AFF632-514C-4B22-B34B-88B6EF1D2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6" y="3645209"/>
            <a:ext cx="476250" cy="476250"/>
          </a:xfrm>
          <a:prstGeom prst="rect">
            <a:avLst/>
          </a:prstGeom>
        </p:spPr>
      </p:pic>
      <p:pic>
        <p:nvPicPr>
          <p:cNvPr id="19" name="Picture 18" descr="A close up of a tree&#10;&#10;Description automatically generated">
            <a:extLst>
              <a:ext uri="{FF2B5EF4-FFF2-40B4-BE49-F238E27FC236}">
                <a16:creationId xmlns:a16="http://schemas.microsoft.com/office/drawing/2014/main" id="{20D0A655-C5BD-481D-B119-2B64FBC1C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5" y="3645209"/>
            <a:ext cx="476250" cy="476250"/>
          </a:xfrm>
          <a:prstGeom prst="rect">
            <a:avLst/>
          </a:prstGeom>
        </p:spPr>
      </p:pic>
      <p:pic>
        <p:nvPicPr>
          <p:cNvPr id="21" name="Picture 20" descr="A picture containing rug, sitting, large, red&#10;&#10;Description automatically generated">
            <a:extLst>
              <a:ext uri="{FF2B5EF4-FFF2-40B4-BE49-F238E27FC236}">
                <a16:creationId xmlns:a16="http://schemas.microsoft.com/office/drawing/2014/main" id="{875848E0-2FB9-416D-B1DB-D514821CA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64" y="3645209"/>
            <a:ext cx="476250" cy="4762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65F6FD-6CE6-46E6-96A5-0A1520DDB43D}"/>
              </a:ext>
            </a:extLst>
          </p:cNvPr>
          <p:cNvSpPr/>
          <p:nvPr/>
        </p:nvSpPr>
        <p:spPr>
          <a:xfrm>
            <a:off x="526056" y="2498417"/>
            <a:ext cx="219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Non – IDC (No Cancer)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8859AE-FAE2-4759-B446-3C17741BBF11}"/>
              </a:ext>
            </a:extLst>
          </p:cNvPr>
          <p:cNvSpPr/>
          <p:nvPr/>
        </p:nvSpPr>
        <p:spPr>
          <a:xfrm>
            <a:off x="526056" y="3681572"/>
            <a:ext cx="219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IDC (Cancer)</a:t>
            </a:r>
          </a:p>
        </p:txBody>
      </p:sp>
    </p:spTree>
    <p:extLst>
      <p:ext uri="{BB962C8B-B14F-4D97-AF65-F5344CB8AC3E}">
        <p14:creationId xmlns:p14="http://schemas.microsoft.com/office/powerpoint/2010/main" val="202809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Images Dataset – 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7F5C68-0822-4780-848F-F813D280DBFF}"/>
              </a:ext>
            </a:extLst>
          </p:cNvPr>
          <p:cNvSpPr/>
          <p:nvPr/>
        </p:nvSpPr>
        <p:spPr>
          <a:xfrm>
            <a:off x="2346010" y="2106201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Analyzed in Grayscale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Layer Structure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Layer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64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Layer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32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Layer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8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Number of Epochs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Applied Stochastic Gradient Descent (SGD) to improve our modeling.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Neural Network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Accuracy: 85.20%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Loss: 0.41943401273091635</a:t>
            </a:r>
          </a:p>
        </p:txBody>
      </p:sp>
    </p:spTree>
    <p:extLst>
      <p:ext uri="{BB962C8B-B14F-4D97-AF65-F5344CB8AC3E}">
        <p14:creationId xmlns:p14="http://schemas.microsoft.com/office/powerpoint/2010/main" val="8288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681842" y="1620806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681841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681840" y="3720750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Learning in the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062B2-D7DE-41E4-AAE7-B33F80995472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AE9A8A5-1978-43DD-82F6-D0D0B8DCA4C4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899F63FA-509E-43EE-892B-B9644D131FEA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8381830-8F72-4A7F-B017-27BFC9AAB053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61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Lessons Learned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01431-5352-4F31-8F45-B85E30500734}"/>
              </a:ext>
            </a:extLst>
          </p:cNvPr>
          <p:cNvSpPr/>
          <p:nvPr/>
        </p:nvSpPr>
        <p:spPr>
          <a:xfrm>
            <a:off x="1461398" y="2302806"/>
            <a:ext cx="83684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 – Which model is appropriate for my data?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 – The order in which to set up the model. When should we oversample? At which point does oversampling occur? Should we maintain the 1-0 original balance?</a:t>
            </a: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 – Neural Networks are indeed a black box.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 – Never trust the description of the data you are downloading. A thorough EDA process can save a lot of time.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 – More steps do not mean better results.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 – Run your code through a small sample to prevent running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376669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The Work Continues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01431-5352-4F31-8F45-B85E30500734}"/>
              </a:ext>
            </a:extLst>
          </p:cNvPr>
          <p:cNvSpPr/>
          <p:nvPr/>
        </p:nvSpPr>
        <p:spPr>
          <a:xfrm>
            <a:off x="1644706" y="2625852"/>
            <a:ext cx="8368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We are currently working on a video walkthrough of our code which will be on a website we have prepared for this project. All the information will be available on our GitHub accounts.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B3AAE3-254F-434A-AEA2-A0165F9D97DE}"/>
              </a:ext>
            </a:extLst>
          </p:cNvPr>
          <p:cNvSpPr/>
          <p:nvPr/>
        </p:nvSpPr>
        <p:spPr>
          <a:xfrm>
            <a:off x="1644706" y="3416370"/>
            <a:ext cx="305083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https://github.com/areselian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https://github.com/Fitzpatrickmn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https://github.com/katevnuk</a:t>
            </a:r>
            <a:endParaRPr lang="en-US" sz="1200" u="sng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u="sng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https://github.com/jCosta16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https://github.com/VitorRibeiro324-lab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u="sng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1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777CF-E130-409F-AA2E-B8A380375910}"/>
              </a:ext>
            </a:extLst>
          </p:cNvPr>
          <p:cNvGrpSpPr/>
          <p:nvPr/>
        </p:nvGrpSpPr>
        <p:grpSpPr>
          <a:xfrm flipH="1">
            <a:off x="4456151" y="1838325"/>
            <a:ext cx="2792374" cy="2586514"/>
            <a:chOff x="1482570" y="2281561"/>
            <a:chExt cx="2584604" cy="238568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7F6C73C-9023-4649-8E92-6CE35A69B8AF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A5522F00-8AE2-4DCC-AC6E-E07069BE4548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039D106-E0D0-4845-AB20-983165B44DFA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E71426-281A-49E2-886A-D133004E9C14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3AEACE5-E5A0-40D4-86D3-1250F1F41D63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07AF32C3-C86E-466A-AA64-7A4D68EADDA9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DF93A1F-E632-43EB-8B88-AB1011CDC479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847918" y="1684127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847918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847918" y="372555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Learning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26961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681842" y="1620806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681841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681840" y="3720750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Learning in the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AFC79-E968-4BBD-8A16-400A6ACEAB06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18CDCC8-0741-428B-8438-3BB97F2C4BA3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943F7EA-BDA7-4B69-96F9-680BAFCFC8ED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D22B7A2F-44F8-47EF-802C-A053E43B0476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24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E1B52A-E9E8-4F3C-9471-1EC6FFC854FF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C8C3756-9C35-436E-AA68-987B71434B8A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A732E18-F501-4F40-B655-EA9348960FD8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AD42540-AA6D-47C4-8244-5885FA41673C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79A835-3A61-4BBB-BE63-2DE0D0D2D24C}"/>
              </a:ext>
            </a:extLst>
          </p:cNvPr>
          <p:cNvSpPr/>
          <p:nvPr/>
        </p:nvSpPr>
        <p:spPr>
          <a:xfrm>
            <a:off x="675530" y="1291709"/>
            <a:ext cx="4830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https://www.kaggle.com/uciml/breast-cancer-wisconsin-data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2407B-7126-44EC-8589-1C206657F14F}"/>
              </a:ext>
            </a:extLst>
          </p:cNvPr>
          <p:cNvSpPr/>
          <p:nvPr/>
        </p:nvSpPr>
        <p:spPr>
          <a:xfrm>
            <a:off x="675530" y="3690550"/>
            <a:ext cx="6096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https://www.kaggle.com/paultimothymooney/breast-histopathology-images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4CA11-AFE8-4133-9772-4160D42C3773}"/>
              </a:ext>
            </a:extLst>
          </p:cNvPr>
          <p:cNvSpPr txBox="1"/>
          <p:nvPr/>
        </p:nvSpPr>
        <p:spPr>
          <a:xfrm>
            <a:off x="675530" y="874157"/>
            <a:ext cx="4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B3DA-0C35-4E45-87AE-003232FFDD36}"/>
              </a:ext>
            </a:extLst>
          </p:cNvPr>
          <p:cNvSpPr txBox="1"/>
          <p:nvPr/>
        </p:nvSpPr>
        <p:spPr>
          <a:xfrm>
            <a:off x="675530" y="3321218"/>
            <a:ext cx="4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Images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60619-2EDF-4856-8722-5D4653195D9B}"/>
              </a:ext>
            </a:extLst>
          </p:cNvPr>
          <p:cNvSpPr txBox="1"/>
          <p:nvPr/>
        </p:nvSpPr>
        <p:spPr>
          <a:xfrm>
            <a:off x="675530" y="1627406"/>
            <a:ext cx="483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Contains descriptive information collected using fine needle aspiration (FNA) from different breast masses. Includes characteristics of cell nuclei as well as diagnostic results.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F22E5-3A4E-491E-93D0-A972E8A20A90}"/>
              </a:ext>
            </a:extLst>
          </p:cNvPr>
          <p:cNvSpPr txBox="1"/>
          <p:nvPr/>
        </p:nvSpPr>
        <p:spPr>
          <a:xfrm>
            <a:off x="675530" y="4059613"/>
            <a:ext cx="4830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Contains a collection of cell images (~277,000) of Invasive Ductal Carcinoma (IDC) and Non-IDC in anonymized patients.</a:t>
            </a:r>
          </a:p>
        </p:txBody>
      </p:sp>
    </p:spTree>
    <p:extLst>
      <p:ext uri="{BB962C8B-B14F-4D97-AF65-F5344CB8AC3E}">
        <p14:creationId xmlns:p14="http://schemas.microsoft.com/office/powerpoint/2010/main" val="8010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E1B52A-E9E8-4F3C-9471-1EC6FFC854FF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C8C3756-9C35-436E-AA68-987B71434B8A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A732E18-F501-4F40-B655-EA9348960FD8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AD42540-AA6D-47C4-8244-5885FA41673C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F4FAB0-3A30-4AD7-8AC7-FF05A38DCB5F}"/>
              </a:ext>
            </a:extLst>
          </p:cNvPr>
          <p:cNvSpPr txBox="1"/>
          <p:nvPr/>
        </p:nvSpPr>
        <p:spPr>
          <a:xfrm>
            <a:off x="608855" y="445532"/>
            <a:ext cx="4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C40BC-F99E-42BB-9439-E8ADAF55CB42}"/>
              </a:ext>
            </a:extLst>
          </p:cNvPr>
          <p:cNvSpPr txBox="1"/>
          <p:nvPr/>
        </p:nvSpPr>
        <p:spPr>
          <a:xfrm>
            <a:off x="608855" y="1034236"/>
            <a:ext cx="893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Use Machine Learning techniques to determine which method achieves the greatest accuracy and which type of data is more reliable in diagnosis.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098C95-F2D0-4629-91ED-F27D5F55F743}"/>
              </a:ext>
            </a:extLst>
          </p:cNvPr>
          <p:cNvGrpSpPr/>
          <p:nvPr/>
        </p:nvGrpSpPr>
        <p:grpSpPr>
          <a:xfrm>
            <a:off x="1570880" y="2546629"/>
            <a:ext cx="2572495" cy="2563884"/>
            <a:chOff x="685055" y="2546629"/>
            <a:chExt cx="2572495" cy="2563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D448D4-5826-4FAC-9873-B55FCEE4F3D4}"/>
                </a:ext>
              </a:extLst>
            </p:cNvPr>
            <p:cNvGrpSpPr/>
            <p:nvPr/>
          </p:nvGrpSpPr>
          <p:grpSpPr>
            <a:xfrm>
              <a:off x="685055" y="2546629"/>
              <a:ext cx="2572495" cy="2563884"/>
              <a:chOff x="685055" y="2546629"/>
              <a:chExt cx="2572495" cy="25638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AAAA4-9846-40DA-A7E9-D4C45CAF5EFE}"/>
                  </a:ext>
                </a:extLst>
              </p:cNvPr>
              <p:cNvSpPr txBox="1"/>
              <p:nvPr/>
            </p:nvSpPr>
            <p:spPr>
              <a:xfrm>
                <a:off x="685055" y="2546629"/>
                <a:ext cx="2572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Descriptive Dataset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ECB9CC-61FA-4B29-994E-7BA1F647FCE7}"/>
                  </a:ext>
                </a:extLst>
              </p:cNvPr>
              <p:cNvSpPr txBox="1"/>
              <p:nvPr/>
            </p:nvSpPr>
            <p:spPr>
              <a:xfrm>
                <a:off x="685055" y="3787074"/>
                <a:ext cx="2496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Run data through a variety of machine learning techniques and rank them in terms of accuracy.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4BF278-0F7E-44EF-8778-BA3E9051F39F}"/>
                </a:ext>
              </a:extLst>
            </p:cNvPr>
            <p:cNvGrpSpPr/>
            <p:nvPr/>
          </p:nvGrpSpPr>
          <p:grpSpPr>
            <a:xfrm flipH="1">
              <a:off x="827814" y="3015880"/>
              <a:ext cx="1828358" cy="660298"/>
              <a:chOff x="10664" y="2587355"/>
              <a:chExt cx="5241654" cy="2024943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8A22D48-ECA0-40F9-81DD-12D75D0D3D91}"/>
                  </a:ext>
                </a:extLst>
              </p:cNvPr>
              <p:cNvSpPr/>
              <p:nvPr/>
            </p:nvSpPr>
            <p:spPr>
              <a:xfrm>
                <a:off x="3096339" y="2587355"/>
                <a:ext cx="2155979" cy="1985640"/>
              </a:xfrm>
              <a:prstGeom prst="hexagon">
                <a:avLst/>
              </a:prstGeom>
              <a:solidFill>
                <a:srgbClr val="A9D18E">
                  <a:alpha val="70000"/>
                </a:srgb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87810F26-29A1-4DC6-95BE-84B3BC300370}"/>
                  </a:ext>
                </a:extLst>
              </p:cNvPr>
              <p:cNvSpPr/>
              <p:nvPr/>
            </p:nvSpPr>
            <p:spPr>
              <a:xfrm>
                <a:off x="1614173" y="2626660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3DA31E02-0681-48B5-8CA3-F1AF82006083}"/>
                  </a:ext>
                </a:extLst>
              </p:cNvPr>
              <p:cNvSpPr/>
              <p:nvPr/>
            </p:nvSpPr>
            <p:spPr>
              <a:xfrm>
                <a:off x="10664" y="2598618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A60B45-8412-4829-8790-2D87536D2A2F}"/>
              </a:ext>
            </a:extLst>
          </p:cNvPr>
          <p:cNvGrpSpPr/>
          <p:nvPr/>
        </p:nvGrpSpPr>
        <p:grpSpPr>
          <a:xfrm>
            <a:off x="6295280" y="2546629"/>
            <a:ext cx="2496295" cy="2317663"/>
            <a:chOff x="6685805" y="2546629"/>
            <a:chExt cx="2496295" cy="23176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F858B9-6B86-4019-BA8E-F059A06E4CA1}"/>
                </a:ext>
              </a:extLst>
            </p:cNvPr>
            <p:cNvGrpSpPr/>
            <p:nvPr/>
          </p:nvGrpSpPr>
          <p:grpSpPr>
            <a:xfrm>
              <a:off x="6685805" y="2546629"/>
              <a:ext cx="2496295" cy="2317663"/>
              <a:chOff x="6685805" y="2546629"/>
              <a:chExt cx="2496295" cy="231766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552441-26AA-4F6F-86C8-E2C2C6099466}"/>
                  </a:ext>
                </a:extLst>
              </p:cNvPr>
              <p:cNvSpPr txBox="1"/>
              <p:nvPr/>
            </p:nvSpPr>
            <p:spPr>
              <a:xfrm>
                <a:off x="6685805" y="2546629"/>
                <a:ext cx="204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Images Dataset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6006E-6997-4E58-ADEB-EF2906A0C21C}"/>
                  </a:ext>
                </a:extLst>
              </p:cNvPr>
              <p:cNvSpPr txBox="1"/>
              <p:nvPr/>
            </p:nvSpPr>
            <p:spPr>
              <a:xfrm>
                <a:off x="6685805" y="3787074"/>
                <a:ext cx="249629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Pass images through a neural network at different configurations to improve accuracy.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2DCB9-397C-49B3-9B84-1CD88790F9E3}"/>
                </a:ext>
              </a:extLst>
            </p:cNvPr>
            <p:cNvGrpSpPr/>
            <p:nvPr/>
          </p:nvGrpSpPr>
          <p:grpSpPr>
            <a:xfrm flipH="1">
              <a:off x="6685805" y="3015880"/>
              <a:ext cx="1828358" cy="660298"/>
              <a:chOff x="10664" y="2587355"/>
              <a:chExt cx="5241654" cy="2024943"/>
            </a:xfrm>
          </p:grpSpPr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8A8A07E6-6079-4BF9-9EDA-DE40E129860B}"/>
                  </a:ext>
                </a:extLst>
              </p:cNvPr>
              <p:cNvSpPr/>
              <p:nvPr/>
            </p:nvSpPr>
            <p:spPr>
              <a:xfrm>
                <a:off x="3096339" y="2587355"/>
                <a:ext cx="2155979" cy="198564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CC141B96-45DE-4303-9D76-1B0E865C5B54}"/>
                  </a:ext>
                </a:extLst>
              </p:cNvPr>
              <p:cNvSpPr/>
              <p:nvPr/>
            </p:nvSpPr>
            <p:spPr>
              <a:xfrm>
                <a:off x="1614173" y="2626660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AF29124F-CD53-4947-A51B-7963EF54B05B}"/>
                  </a:ext>
                </a:extLst>
              </p:cNvPr>
              <p:cNvSpPr/>
              <p:nvPr/>
            </p:nvSpPr>
            <p:spPr>
              <a:xfrm>
                <a:off x="10664" y="2598618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5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681842" y="1620806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681841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681840" y="3720750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Learning in the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3808F-AAC6-4603-B188-D87D2C64AEF5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C9BF18-DCC2-4798-BEDE-80A0CC2BDBF6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40E7F66-0A5B-4600-9574-A65119FCEC98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6B7FF51-BE50-4198-A2E0-8F0BC7B16782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AAAA4-9846-40DA-A7E9-D4C45CAF5EFE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EDA and Feature Selection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8B8684-2B44-4A11-88A5-D5F46544F5FE}"/>
              </a:ext>
            </a:extLst>
          </p:cNvPr>
          <p:cNvGrpSpPr/>
          <p:nvPr/>
        </p:nvGrpSpPr>
        <p:grpSpPr>
          <a:xfrm>
            <a:off x="157784" y="810691"/>
            <a:ext cx="1862939" cy="658459"/>
            <a:chOff x="1679058" y="3017719"/>
            <a:chExt cx="1862939" cy="65845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099D7A6A-ABED-4EEF-A987-8AFAE7A33C5C}"/>
                </a:ext>
              </a:extLst>
            </p:cNvPr>
            <p:cNvSpPr/>
            <p:nvPr/>
          </p:nvSpPr>
          <p:spPr>
            <a:xfrm flipH="1">
              <a:off x="1679058" y="3017719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6FF2897E-DDD2-4B4E-A27D-691948E9171B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90A6FDB8-D0CA-4F6C-B2D3-A64444BE368F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CF0C863-4627-47D2-B99E-52A37D457CC0}"/>
              </a:ext>
            </a:extLst>
          </p:cNvPr>
          <p:cNvSpPr/>
          <p:nvPr/>
        </p:nvSpPr>
        <p:spPr>
          <a:xfrm>
            <a:off x="89012" y="1924950"/>
            <a:ext cx="28692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Tumors in dataset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569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Benign Tumors in dataset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357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Malignant Tumors in dataset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212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Percent Benign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62.74%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Percent Malignant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37.26%</a:t>
            </a:r>
          </a:p>
        </p:txBody>
      </p:sp>
      <p:pic>
        <p:nvPicPr>
          <p:cNvPr id="23" name="Picture 22" descr="A picture containing laptop, computer, cabinet, keyboard&#10;&#10;Description automatically generated">
            <a:extLst>
              <a:ext uri="{FF2B5EF4-FFF2-40B4-BE49-F238E27FC236}">
                <a16:creationId xmlns:a16="http://schemas.microsoft.com/office/drawing/2014/main" id="{5586047A-930B-4FE1-8DA2-4AECDFFC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0" y="865575"/>
            <a:ext cx="6096000" cy="46627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5FCF07-F488-4ACF-AD7C-A108B919BAF0}"/>
              </a:ext>
            </a:extLst>
          </p:cNvPr>
          <p:cNvSpPr/>
          <p:nvPr/>
        </p:nvSpPr>
        <p:spPr>
          <a:xfrm>
            <a:off x="6237273" y="529158"/>
            <a:ext cx="2896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==== Top 10 Features ====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75238-2BEE-4972-BEF3-C83E0C83E3C6}"/>
              </a:ext>
            </a:extLst>
          </p:cNvPr>
          <p:cNvGrpSpPr/>
          <p:nvPr/>
        </p:nvGrpSpPr>
        <p:grpSpPr>
          <a:xfrm>
            <a:off x="2936656" y="1059490"/>
            <a:ext cx="1775013" cy="4449620"/>
            <a:chOff x="3250504" y="1104267"/>
            <a:chExt cx="1775013" cy="44496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41F840-4D52-413C-A1C2-E4B27910D4AF}"/>
                </a:ext>
              </a:extLst>
            </p:cNvPr>
            <p:cNvSpPr/>
            <p:nvPr/>
          </p:nvSpPr>
          <p:spPr>
            <a:xfrm rot="21064168">
              <a:off x="3342043" y="1104267"/>
              <a:ext cx="16834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3BB2A1-EFCF-4031-80ED-38E840D750BE}"/>
                </a:ext>
              </a:extLst>
            </p:cNvPr>
            <p:cNvSpPr/>
            <p:nvPr/>
          </p:nvSpPr>
          <p:spPr>
            <a:xfrm rot="21060000">
              <a:off x="3634073" y="1567119"/>
              <a:ext cx="12731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3E2202-D60B-4BE8-97C3-5E5BA9763084}"/>
                </a:ext>
              </a:extLst>
            </p:cNvPr>
            <p:cNvSpPr/>
            <p:nvPr/>
          </p:nvSpPr>
          <p:spPr>
            <a:xfrm rot="21060000">
              <a:off x="3250504" y="2074619"/>
              <a:ext cx="17363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C9CA81-7D62-4703-8967-9B72819BAA3E}"/>
                </a:ext>
              </a:extLst>
            </p:cNvPr>
            <p:cNvSpPr/>
            <p:nvPr/>
          </p:nvSpPr>
          <p:spPr>
            <a:xfrm rot="21060000">
              <a:off x="3855519" y="2499329"/>
              <a:ext cx="10502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46C27B-BA78-48B7-B6E3-ACB917D98A40}"/>
                </a:ext>
              </a:extLst>
            </p:cNvPr>
            <p:cNvSpPr/>
            <p:nvPr/>
          </p:nvSpPr>
          <p:spPr>
            <a:xfrm rot="21060000">
              <a:off x="3566504" y="2928988"/>
              <a:ext cx="13260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49E936-16CC-41D0-8645-5CB055A286DA}"/>
                </a:ext>
              </a:extLst>
            </p:cNvPr>
            <p:cNvSpPr/>
            <p:nvPr/>
          </p:nvSpPr>
          <p:spPr>
            <a:xfrm rot="21060000">
              <a:off x="3916994" y="3396283"/>
              <a:ext cx="9733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601AE9B-3F0B-482F-98FF-74C79929DC2C}"/>
                </a:ext>
              </a:extLst>
            </p:cNvPr>
            <p:cNvSpPr/>
            <p:nvPr/>
          </p:nvSpPr>
          <p:spPr>
            <a:xfrm rot="21060000">
              <a:off x="3879792" y="3876106"/>
              <a:ext cx="11031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490DC4-E4E5-45DD-BD72-55226C6817AC}"/>
                </a:ext>
              </a:extLst>
            </p:cNvPr>
            <p:cNvSpPr/>
            <p:nvPr/>
          </p:nvSpPr>
          <p:spPr>
            <a:xfrm rot="21060000">
              <a:off x="3866120" y="4352089"/>
              <a:ext cx="10262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65CD87-6795-4244-AD86-643E52855CF5}"/>
                </a:ext>
              </a:extLst>
            </p:cNvPr>
            <p:cNvSpPr/>
            <p:nvPr/>
          </p:nvSpPr>
          <p:spPr>
            <a:xfrm rot="21060000">
              <a:off x="3575564" y="4836051"/>
              <a:ext cx="13901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230C7A-00EA-41BA-B0ED-1DFA5A1BE934}"/>
                </a:ext>
              </a:extLst>
            </p:cNvPr>
            <p:cNvSpPr/>
            <p:nvPr/>
          </p:nvSpPr>
          <p:spPr>
            <a:xfrm rot="21060000">
              <a:off x="3659425" y="5292277"/>
              <a:ext cx="13372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4799FB-18E2-4A45-A78B-5901EAC8AE8A}"/>
              </a:ext>
            </a:extLst>
          </p:cNvPr>
          <p:cNvGrpSpPr/>
          <p:nvPr/>
        </p:nvGrpSpPr>
        <p:grpSpPr>
          <a:xfrm>
            <a:off x="3527080" y="5861621"/>
            <a:ext cx="7220809" cy="461688"/>
            <a:chOff x="3807934" y="5877785"/>
            <a:chExt cx="7220809" cy="46168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91C345-F2FA-4335-BF67-265FD3EA0665}"/>
                </a:ext>
              </a:extLst>
            </p:cNvPr>
            <p:cNvSpPr/>
            <p:nvPr/>
          </p:nvSpPr>
          <p:spPr>
            <a:xfrm rot="19527097">
              <a:off x="3807934" y="5987952"/>
              <a:ext cx="16834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77B954C-8154-4B62-9190-33C5A34C178A}"/>
                </a:ext>
              </a:extLst>
            </p:cNvPr>
            <p:cNvSpPr/>
            <p:nvPr/>
          </p:nvSpPr>
          <p:spPr>
            <a:xfrm rot="19500000">
              <a:off x="4839756" y="5944798"/>
              <a:ext cx="12731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927B18-F7BE-4A45-849F-9550B95A1C8C}"/>
                </a:ext>
              </a:extLst>
            </p:cNvPr>
            <p:cNvSpPr/>
            <p:nvPr/>
          </p:nvSpPr>
          <p:spPr>
            <a:xfrm rot="19500000">
              <a:off x="5053914" y="6077863"/>
              <a:ext cx="17363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9D271C-3E20-4899-932A-4ED69E7A46C5}"/>
                </a:ext>
              </a:extLst>
            </p:cNvPr>
            <p:cNvSpPr/>
            <p:nvPr/>
          </p:nvSpPr>
          <p:spPr>
            <a:xfrm rot="19500000">
              <a:off x="6252002" y="5880899"/>
              <a:ext cx="10502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6A3AAE-F971-4166-A965-ABC110ACE9BC}"/>
                </a:ext>
              </a:extLst>
            </p:cNvPr>
            <p:cNvSpPr/>
            <p:nvPr/>
          </p:nvSpPr>
          <p:spPr>
            <a:xfrm rot="19500000">
              <a:off x="6632381" y="5974470"/>
              <a:ext cx="13260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B3C9B0-278D-4A71-84CF-777DA58A7051}"/>
                </a:ext>
              </a:extLst>
            </p:cNvPr>
            <p:cNvSpPr/>
            <p:nvPr/>
          </p:nvSpPr>
          <p:spPr>
            <a:xfrm rot="19500000">
              <a:off x="7479929" y="5883746"/>
              <a:ext cx="9733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1CE29F-8437-45D0-B8DD-809B2985D934}"/>
                </a:ext>
              </a:extLst>
            </p:cNvPr>
            <p:cNvSpPr/>
            <p:nvPr/>
          </p:nvSpPr>
          <p:spPr>
            <a:xfrm rot="19500000">
              <a:off x="8106515" y="5910569"/>
              <a:ext cx="11031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65A79B-3915-4159-9141-97B68142209F}"/>
                </a:ext>
              </a:extLst>
            </p:cNvPr>
            <p:cNvSpPr/>
            <p:nvPr/>
          </p:nvSpPr>
          <p:spPr>
            <a:xfrm rot="19500000">
              <a:off x="8770909" y="5877785"/>
              <a:ext cx="10262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A8B781B-B8D4-46C1-8DAE-F96B3D962132}"/>
                </a:ext>
              </a:extLst>
            </p:cNvPr>
            <p:cNvSpPr/>
            <p:nvPr/>
          </p:nvSpPr>
          <p:spPr>
            <a:xfrm rot="19500000">
              <a:off x="9023697" y="5969322"/>
              <a:ext cx="13901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722A15-CBF0-48A4-8775-5B17448080D3}"/>
                </a:ext>
              </a:extLst>
            </p:cNvPr>
            <p:cNvSpPr/>
            <p:nvPr/>
          </p:nvSpPr>
          <p:spPr>
            <a:xfrm rot="19500000">
              <a:off x="9691517" y="5988103"/>
              <a:ext cx="13372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D23ABE91-4E42-480B-8CB8-AF0E6D26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150" y="1190295"/>
            <a:ext cx="190517" cy="374936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9B29F7-7890-4074-839E-05FA840466BC}"/>
              </a:ext>
            </a:extLst>
          </p:cNvPr>
          <p:cNvSpPr/>
          <p:nvPr/>
        </p:nvSpPr>
        <p:spPr>
          <a:xfrm>
            <a:off x="11321338" y="1069209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1.00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5778F-FAF2-4112-B4D2-42BD950CC35C}"/>
              </a:ext>
            </a:extLst>
          </p:cNvPr>
          <p:cNvSpPr/>
          <p:nvPr/>
        </p:nvSpPr>
        <p:spPr>
          <a:xfrm>
            <a:off x="11321338" y="4791274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-0.50</a:t>
            </a:r>
          </a:p>
        </p:txBody>
      </p:sp>
    </p:spTree>
    <p:extLst>
      <p:ext uri="{BB962C8B-B14F-4D97-AF65-F5344CB8AC3E}">
        <p14:creationId xmlns:p14="http://schemas.microsoft.com/office/powerpoint/2010/main" val="175988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Oversampling Training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07987"/>
            <a:ext cx="1870684" cy="661163"/>
            <a:chOff x="1671313" y="3015015"/>
            <a:chExt cx="1870684" cy="661163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5015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BA3BC0-7195-41B1-9947-0578EE2708BD}"/>
              </a:ext>
            </a:extLst>
          </p:cNvPr>
          <p:cNvSpPr/>
          <p:nvPr/>
        </p:nvSpPr>
        <p:spPr>
          <a:xfrm>
            <a:off x="124717" y="1790611"/>
            <a:ext cx="32094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Tumors in training data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398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Benign Tumors in training data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250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Malignant Tumors in training data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148</a:t>
            </a:r>
          </a:p>
        </p:txBody>
      </p:sp>
      <p:pic>
        <p:nvPicPr>
          <p:cNvPr id="4" name="Picture 3" descr="A picture containing kitchen, white, food, people&#10;&#10;Description automatically generated">
            <a:extLst>
              <a:ext uri="{FF2B5EF4-FFF2-40B4-BE49-F238E27FC236}">
                <a16:creationId xmlns:a16="http://schemas.microsoft.com/office/drawing/2014/main" id="{2DB1126C-5543-41F8-A57E-6EF0A2C3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30" y="1009514"/>
            <a:ext cx="2345195" cy="22731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829CF5-B38C-44B1-8775-8B5875EAE149}"/>
              </a:ext>
            </a:extLst>
          </p:cNvPr>
          <p:cNvGrpSpPr/>
          <p:nvPr/>
        </p:nvGrpSpPr>
        <p:grpSpPr>
          <a:xfrm>
            <a:off x="3929131" y="968439"/>
            <a:ext cx="420308" cy="2314196"/>
            <a:chOff x="3929131" y="968439"/>
            <a:chExt cx="420308" cy="23141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A5631F-B234-4936-B28E-9BF73954C50F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F439B5-8A3F-4340-9A94-9AEEBD5E428E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3734B85-4526-479C-9EF0-F6B5CCF85B81}"/>
              </a:ext>
            </a:extLst>
          </p:cNvPr>
          <p:cNvSpPr/>
          <p:nvPr/>
        </p:nvSpPr>
        <p:spPr>
          <a:xfrm>
            <a:off x="4744930" y="732515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Before Oversampling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46DC7-8B05-464B-ACF9-47D60234AFEA}"/>
              </a:ext>
            </a:extLst>
          </p:cNvPr>
          <p:cNvSpPr/>
          <p:nvPr/>
        </p:nvSpPr>
        <p:spPr>
          <a:xfrm>
            <a:off x="4349439" y="3361051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AA791B-8F86-48F3-A869-D82139F11257}"/>
              </a:ext>
            </a:extLst>
          </p:cNvPr>
          <p:cNvSpPr/>
          <p:nvPr/>
        </p:nvSpPr>
        <p:spPr>
          <a:xfrm>
            <a:off x="6492524" y="3361051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  <p:pic>
        <p:nvPicPr>
          <p:cNvPr id="19" name="Picture 18" descr="A picture containing white, lot, people, large&#10;&#10;Description automatically generated">
            <a:extLst>
              <a:ext uri="{FF2B5EF4-FFF2-40B4-BE49-F238E27FC236}">
                <a16:creationId xmlns:a16="http://schemas.microsoft.com/office/drawing/2014/main" id="{28F4BC60-F353-489D-BA6A-DDD4543F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33" y="968439"/>
            <a:ext cx="2345195" cy="23141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988FC98-AC3B-4A86-A138-CFC9AA114472}"/>
              </a:ext>
            </a:extLst>
          </p:cNvPr>
          <p:cNvGrpSpPr/>
          <p:nvPr/>
        </p:nvGrpSpPr>
        <p:grpSpPr>
          <a:xfrm>
            <a:off x="7535178" y="958778"/>
            <a:ext cx="420308" cy="2314196"/>
            <a:chOff x="3929131" y="968439"/>
            <a:chExt cx="420308" cy="23141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5BACDD-9B05-4BDE-BB30-C3EBC6AB8BC1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6E672B-6193-4B55-9ACC-C33771000968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0D31DF8-C0B8-41D2-894E-D4CCA8B8C56F}"/>
              </a:ext>
            </a:extLst>
          </p:cNvPr>
          <p:cNvSpPr/>
          <p:nvPr/>
        </p:nvSpPr>
        <p:spPr>
          <a:xfrm>
            <a:off x="8008586" y="3361051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92145-7DDB-4FB6-9078-3D6A68A4F898}"/>
              </a:ext>
            </a:extLst>
          </p:cNvPr>
          <p:cNvSpPr/>
          <p:nvPr/>
        </p:nvSpPr>
        <p:spPr>
          <a:xfrm>
            <a:off x="10026299" y="3361051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150884-BDFC-45BB-BB97-5165F0E4D020}"/>
              </a:ext>
            </a:extLst>
          </p:cNvPr>
          <p:cNvSpPr/>
          <p:nvPr/>
        </p:nvSpPr>
        <p:spPr>
          <a:xfrm>
            <a:off x="8261981" y="669488"/>
            <a:ext cx="1909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Random Oversampling</a:t>
            </a:r>
            <a:endParaRPr lang="en-US" sz="1200" dirty="0"/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434945DC-1B30-4731-A724-71BFE421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29" y="4113176"/>
            <a:ext cx="2345195" cy="22839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0472D02-898A-43D2-86F7-5BBCCD69EA7B}"/>
              </a:ext>
            </a:extLst>
          </p:cNvPr>
          <p:cNvSpPr/>
          <p:nvPr/>
        </p:nvSpPr>
        <p:spPr>
          <a:xfrm>
            <a:off x="4744930" y="3836177"/>
            <a:ext cx="1763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SMOTE Oversampling</a:t>
            </a:r>
            <a:endParaRPr lang="en-US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453C08-FAFF-4D5B-8795-3C071C2C801C}"/>
              </a:ext>
            </a:extLst>
          </p:cNvPr>
          <p:cNvGrpSpPr/>
          <p:nvPr/>
        </p:nvGrpSpPr>
        <p:grpSpPr>
          <a:xfrm>
            <a:off x="3929131" y="4113176"/>
            <a:ext cx="420308" cy="2314196"/>
            <a:chOff x="3929131" y="968439"/>
            <a:chExt cx="420308" cy="23141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266824-11E6-448A-AD55-AFCFFBD508DF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A12970-F51A-48A1-B3B0-76D37A72BD1C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4B78ADB-4229-43A4-B9AA-FBBF6A25B3F3}"/>
              </a:ext>
            </a:extLst>
          </p:cNvPr>
          <p:cNvSpPr/>
          <p:nvPr/>
        </p:nvSpPr>
        <p:spPr>
          <a:xfrm>
            <a:off x="4349439" y="6433078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BC9C1-C991-434E-853C-680CC7998601}"/>
              </a:ext>
            </a:extLst>
          </p:cNvPr>
          <p:cNvSpPr/>
          <p:nvPr/>
        </p:nvSpPr>
        <p:spPr>
          <a:xfrm>
            <a:off x="6332544" y="6427372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392C28C3-6EFA-4C9D-9D64-7ED94CAEB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33" y="4082979"/>
            <a:ext cx="2345195" cy="231419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2F03E01-612E-4292-8A43-EA050CB89A5E}"/>
              </a:ext>
            </a:extLst>
          </p:cNvPr>
          <p:cNvSpPr/>
          <p:nvPr/>
        </p:nvSpPr>
        <p:spPr>
          <a:xfrm>
            <a:off x="8334917" y="3805980"/>
            <a:ext cx="1888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ADASYN Oversampling</a:t>
            </a:r>
            <a:endParaRPr lang="en-US" sz="12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76F54F-78F1-4F9B-9032-045BE3C8DFBB}"/>
              </a:ext>
            </a:extLst>
          </p:cNvPr>
          <p:cNvGrpSpPr/>
          <p:nvPr/>
        </p:nvGrpSpPr>
        <p:grpSpPr>
          <a:xfrm>
            <a:off x="7517334" y="4082978"/>
            <a:ext cx="420308" cy="2314196"/>
            <a:chOff x="3929131" y="968439"/>
            <a:chExt cx="420308" cy="23141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62B9DA-4EA1-44F5-ADCD-6FB3D20B3F9C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DDD267-F0EA-44FC-B53E-B6415782BAF8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354EF-41B5-4596-BAF8-18809EE08286}"/>
              </a:ext>
            </a:extLst>
          </p:cNvPr>
          <p:cNvSpPr/>
          <p:nvPr/>
        </p:nvSpPr>
        <p:spPr>
          <a:xfrm>
            <a:off x="8008586" y="6470020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90207F-9AFF-4801-B3EC-B48EA79870D1}"/>
              </a:ext>
            </a:extLst>
          </p:cNvPr>
          <p:cNvSpPr/>
          <p:nvPr/>
        </p:nvSpPr>
        <p:spPr>
          <a:xfrm>
            <a:off x="10026299" y="6465472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800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Results of Each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DADD76-5F19-4C60-A407-AA2E0CA22E4C}"/>
              </a:ext>
            </a:extLst>
          </p:cNvPr>
          <p:cNvSpPr/>
          <p:nvPr/>
        </p:nvSpPr>
        <p:spPr>
          <a:xfrm>
            <a:off x="1461398" y="1779024"/>
            <a:ext cx="8368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Logistic Regression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0.930 (+/- 0.029)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[347, 13, 476, 508, 421, 152, 385, 491, 213, 414, 40, 484] 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SVC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0.936 (+/- 0.033)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[13, 242, 476, 421, 152, 385, 126, 489, 414, 40, 484]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Neural Network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0.936 (+/- 0.033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[13, 421, 119, 385, 491, 489, 414, 209, 40, 484] 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Random Forest Model - Accuracy: 0.942 (+/- 0.026) 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[13, 476, 385, 536, 126, 491, 414, 209, 40, 484] 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Gradient Boosting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0.924 (+/- 0.023)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[13, 476, 152, 385, 126, 491, 489, 91, 213, 414, 209, 40, 469, 484]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914CAD-E996-4CB4-81AB-2EE3BF6A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09" y="5373386"/>
            <a:ext cx="397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Ensemble Model – </a:t>
            </a:r>
            <a:r>
              <a:rPr lang="en-US" alt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 95.906% 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5A55C4BD-16F3-4405-A938-B7BBE968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09" y="5133403"/>
            <a:ext cx="482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Combining Models in an Ensemble Vote Classifier</a:t>
            </a:r>
          </a:p>
        </p:txBody>
      </p:sp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EAD446C-34DB-48C8-B5AC-610D0CC0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81" y="3747397"/>
            <a:ext cx="415028" cy="4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856</Words>
  <Application>Microsoft Macintosh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Ribeiro</dc:creator>
  <cp:lastModifiedBy>Michelle Fitzpatrick</cp:lastModifiedBy>
  <cp:revision>37</cp:revision>
  <dcterms:created xsi:type="dcterms:W3CDTF">2020-04-17T13:40:56Z</dcterms:created>
  <dcterms:modified xsi:type="dcterms:W3CDTF">2020-04-17T19:17:55Z</dcterms:modified>
</cp:coreProperties>
</file>