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80" r:id="rId4"/>
    <p:sldId id="278" r:id="rId5"/>
    <p:sldId id="264" r:id="rId6"/>
    <p:sldId id="266" r:id="rId7"/>
    <p:sldId id="273" r:id="rId8"/>
    <p:sldId id="262" r:id="rId9"/>
    <p:sldId id="270" r:id="rId10"/>
    <p:sldId id="271" r:id="rId11"/>
    <p:sldId id="272" r:id="rId12"/>
    <p:sldId id="27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E8C8-3EF0-48F3-95C6-C3D8248D469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0370-0623-4936-B8E3-1F79D018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95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E8C8-3EF0-48F3-95C6-C3D8248D469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0370-0623-4936-B8E3-1F79D018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45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E8C8-3EF0-48F3-95C6-C3D8248D469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0370-0623-4936-B8E3-1F79D018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91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E8C8-3EF0-48F3-95C6-C3D8248D469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0370-0623-4936-B8E3-1F79D018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84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E8C8-3EF0-48F3-95C6-C3D8248D469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0370-0623-4936-B8E3-1F79D018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34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E8C8-3EF0-48F3-95C6-C3D8248D469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0370-0623-4936-B8E3-1F79D018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59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E8C8-3EF0-48F3-95C6-C3D8248D469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0370-0623-4936-B8E3-1F79D018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2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E8C8-3EF0-48F3-95C6-C3D8248D469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0370-0623-4936-B8E3-1F79D018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4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E8C8-3EF0-48F3-95C6-C3D8248D469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0370-0623-4936-B8E3-1F79D018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96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E8C8-3EF0-48F3-95C6-C3D8248D469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0370-0623-4936-B8E3-1F79D018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E8C8-3EF0-48F3-95C6-C3D8248D469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0370-0623-4936-B8E3-1F79D018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0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E8C8-3EF0-48F3-95C6-C3D8248D469F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0370-0623-4936-B8E3-1F79D0182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1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192"/>
            <a:ext cx="12192000" cy="3881616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922564" y="5545138"/>
            <a:ext cx="10346871" cy="1067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chemeClr val="accent3"/>
                </a:solidFill>
              </a:rPr>
              <a:t>Jacopo del </a:t>
            </a:r>
            <a:r>
              <a:rPr lang="en-GB" sz="2400" dirty="0" err="1">
                <a:solidFill>
                  <a:schemeClr val="accent3"/>
                </a:solidFill>
              </a:rPr>
              <a:t>Sellaio</a:t>
            </a:r>
            <a:endParaRPr lang="en-GB" sz="2400" dirty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accent3"/>
                </a:solidFill>
              </a:rPr>
              <a:t>Cupid and Psyche, c. 1473</a:t>
            </a:r>
            <a:endParaRPr lang="en-GB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2016" y="4802262"/>
            <a:ext cx="3932237" cy="1600200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3"/>
                </a:solidFill>
              </a:rPr>
              <a:t>Jacopo del </a:t>
            </a:r>
            <a:r>
              <a:rPr lang="en-GB" sz="2400" dirty="0" err="1" smtClean="0">
                <a:solidFill>
                  <a:schemeClr val="accent3"/>
                </a:solidFill>
              </a:rPr>
              <a:t>Sellaio</a:t>
            </a:r>
            <a:r>
              <a:rPr lang="en-GB" sz="2400" dirty="0" smtClean="0">
                <a:solidFill>
                  <a:schemeClr val="accent3"/>
                </a:solidFill>
              </a:rPr>
              <a:t/>
            </a:r>
            <a:br>
              <a:rPr lang="en-GB" sz="2400" dirty="0" smtClean="0">
                <a:solidFill>
                  <a:schemeClr val="accent3"/>
                </a:solidFill>
              </a:rPr>
            </a:br>
            <a:r>
              <a:rPr lang="en-GB" sz="2400" dirty="0" smtClean="0">
                <a:solidFill>
                  <a:schemeClr val="accent3"/>
                </a:solidFill>
              </a:rPr>
              <a:t>John the Baptist</a:t>
            </a:r>
            <a:br>
              <a:rPr lang="en-GB" sz="2400" dirty="0" smtClean="0">
                <a:solidFill>
                  <a:schemeClr val="accent3"/>
                </a:solidFill>
              </a:rPr>
            </a:br>
            <a:r>
              <a:rPr lang="en-GB" sz="2400" dirty="0" smtClean="0">
                <a:solidFill>
                  <a:schemeClr val="accent3"/>
                </a:solidFill>
              </a:rPr>
              <a:t>c. 1480</a:t>
            </a:r>
            <a:br>
              <a:rPr lang="en-GB" sz="2400" dirty="0" smtClean="0">
                <a:solidFill>
                  <a:schemeClr val="accent3"/>
                </a:solidFill>
              </a:rPr>
            </a:br>
            <a:r>
              <a:rPr lang="en-GB" sz="2400" dirty="0" smtClean="0">
                <a:solidFill>
                  <a:schemeClr val="accent3"/>
                </a:solidFill>
              </a:rPr>
              <a:t>National Gallery of Art</a:t>
            </a:r>
            <a:endParaRPr lang="en-GB" sz="2400" dirty="0">
              <a:solidFill>
                <a:schemeClr val="accent3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35" y="310243"/>
            <a:ext cx="3767021" cy="6092219"/>
          </a:xfrm>
        </p:spPr>
      </p:pic>
    </p:spTree>
    <p:extLst>
      <p:ext uri="{BB962C8B-B14F-4D97-AF65-F5344CB8AC3E}">
        <p14:creationId xmlns:p14="http://schemas.microsoft.com/office/powerpoint/2010/main" val="30153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photo of florence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599"/>
            <a:ext cx="12326975" cy="641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3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192"/>
            <a:ext cx="12192000" cy="3881616"/>
          </a:xfrm>
          <a:prstGeom prst="rect">
            <a:avLst/>
          </a:prstGeom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922564" y="5545138"/>
            <a:ext cx="10346871" cy="1067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chemeClr val="accent3"/>
                </a:solidFill>
              </a:rPr>
              <a:t>Jacopo del </a:t>
            </a:r>
            <a:r>
              <a:rPr lang="en-GB" sz="2400" dirty="0" err="1">
                <a:solidFill>
                  <a:schemeClr val="accent3"/>
                </a:solidFill>
              </a:rPr>
              <a:t>Sellaio</a:t>
            </a:r>
            <a:endParaRPr lang="en-GB" sz="2400" dirty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accent3"/>
                </a:solidFill>
              </a:rPr>
              <a:t>Cupid and Psyche, c. 1473</a:t>
            </a:r>
            <a:endParaRPr lang="en-GB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del sellaio cupid and psyche fitzwilliam museum pharao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9304"/>
            <a:ext cx="12192000" cy="386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922564" y="5463495"/>
            <a:ext cx="10346871" cy="1067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chemeClr val="accent3"/>
                </a:solidFill>
              </a:rPr>
              <a:t>Jacopo del </a:t>
            </a:r>
            <a:r>
              <a:rPr lang="en-GB" sz="2400" dirty="0" err="1">
                <a:solidFill>
                  <a:schemeClr val="accent3"/>
                </a:solidFill>
              </a:rPr>
              <a:t>Sellaio</a:t>
            </a:r>
            <a:endParaRPr lang="en-GB" sz="2400" dirty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accent3"/>
                </a:solidFill>
              </a:rPr>
              <a:t>Cupid and Psyche, c. 1473</a:t>
            </a:r>
            <a:endParaRPr lang="en-GB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548641" cy="1600200"/>
          </a:xfrm>
        </p:spPr>
        <p:txBody>
          <a:bodyPr>
            <a:noAutofit/>
          </a:bodyPr>
          <a:lstStyle/>
          <a:p>
            <a:r>
              <a:rPr lang="en-GB" sz="6000" b="1" dirty="0"/>
              <a:t>Renaissance</a:t>
            </a:r>
            <a:endParaRPr lang="en-GB" sz="6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44683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 period </a:t>
            </a:r>
            <a:r>
              <a:rPr lang="en-GB" sz="2400" dirty="0"/>
              <a:t>of great cultural change and achievement in Europe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Late </a:t>
            </a:r>
            <a:r>
              <a:rPr lang="en-GB" sz="2400" dirty="0" smtClean="0"/>
              <a:t>1300s </a:t>
            </a:r>
            <a:r>
              <a:rPr lang="en-GB" sz="2400" dirty="0"/>
              <a:t>to about </a:t>
            </a:r>
            <a:r>
              <a:rPr lang="en-GB" sz="2400" dirty="0" smtClean="0"/>
              <a:t>1600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Marks transition </a:t>
            </a:r>
            <a:r>
              <a:rPr lang="en-GB" sz="2400" dirty="0"/>
              <a:t>between Medieval and Early Modern </a:t>
            </a:r>
            <a:r>
              <a:rPr lang="en-GB" sz="2400" dirty="0" smtClean="0"/>
              <a:t>Europe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Growth of humanism and a challenge to </a:t>
            </a:r>
            <a:r>
              <a:rPr lang="en-GB" sz="2400" dirty="0"/>
              <a:t>medieval attitudes in the arts, science, and </a:t>
            </a:r>
            <a:r>
              <a:rPr lang="en-GB" sz="2400" dirty="0" smtClean="0"/>
              <a:t>religion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8" name="Picture 2" descr="http://static.newworldencyclopedia.org/1/17/Vitruvia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773" y="779009"/>
            <a:ext cx="3214011" cy="4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4278086" y="5438231"/>
            <a:ext cx="6816698" cy="861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ctr">
              <a:buNone/>
            </a:pPr>
            <a:r>
              <a:rPr lang="en-GB" sz="2400" dirty="0" smtClean="0">
                <a:solidFill>
                  <a:schemeClr val="accent3"/>
                </a:solidFill>
              </a:rPr>
              <a:t>Leonardo </a:t>
            </a:r>
            <a:r>
              <a:rPr lang="en-GB" sz="2400" dirty="0">
                <a:solidFill>
                  <a:schemeClr val="accent3"/>
                </a:solidFill>
              </a:rPr>
              <a:t>da </a:t>
            </a:r>
            <a:r>
              <a:rPr lang="en-GB" sz="2400" dirty="0" smtClean="0">
                <a:solidFill>
                  <a:schemeClr val="accent3"/>
                </a:solidFill>
              </a:rPr>
              <a:t>Vinci</a:t>
            </a:r>
          </a:p>
          <a:p>
            <a:pPr marL="3657600" lvl="8" indent="0" algn="ctr">
              <a:buNone/>
            </a:pPr>
            <a:r>
              <a:rPr lang="en-GB" sz="2400" dirty="0" smtClean="0">
                <a:solidFill>
                  <a:schemeClr val="accent3"/>
                </a:solidFill>
              </a:rPr>
              <a:t>Vitruvian Man </a:t>
            </a:r>
            <a:r>
              <a:rPr lang="en-GB" sz="2400" dirty="0">
                <a:solidFill>
                  <a:schemeClr val="accent3"/>
                </a:solidFill>
              </a:rPr>
              <a:t>(c.1485)</a:t>
            </a:r>
          </a:p>
        </p:txBody>
      </p:sp>
    </p:spTree>
    <p:extLst>
      <p:ext uri="{BB962C8B-B14F-4D97-AF65-F5344CB8AC3E}">
        <p14:creationId xmlns:p14="http://schemas.microsoft.com/office/powerpoint/2010/main" val="26195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53" y="113211"/>
            <a:ext cx="2947416" cy="6523388"/>
          </a:xfrm>
          <a:prstGeom prst="rect">
            <a:avLst/>
          </a:prstGeom>
        </p:spPr>
      </p:pic>
      <p:sp>
        <p:nvSpPr>
          <p:cNvPr id="3" name="Text Placeholder 2"/>
          <p:cNvSpPr txBox="1">
            <a:spLocks/>
          </p:cNvSpPr>
          <p:nvPr/>
        </p:nvSpPr>
        <p:spPr>
          <a:xfrm>
            <a:off x="5251269" y="4972640"/>
            <a:ext cx="6574972" cy="15152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 smtClean="0">
                <a:solidFill>
                  <a:schemeClr val="accent3"/>
                </a:solidFill>
              </a:rPr>
              <a:t>Luca de </a:t>
            </a:r>
            <a:r>
              <a:rPr lang="en-GB" sz="2400" dirty="0" err="1" smtClean="0">
                <a:solidFill>
                  <a:schemeClr val="accent3"/>
                </a:solidFill>
              </a:rPr>
              <a:t>Tomme</a:t>
            </a:r>
            <a:endParaRPr lang="en-GB" sz="2400" dirty="0" smtClean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accent3"/>
                </a:solidFill>
              </a:rPr>
              <a:t>Virgin and Child Enthroned c.1367-1370</a:t>
            </a: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accent3"/>
                </a:solidFill>
              </a:rPr>
              <a:t>The Fitzwilliam Museum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7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0" y="1981449"/>
            <a:ext cx="7598319" cy="2887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145" y="577426"/>
            <a:ext cx="2886240" cy="4291384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1943763" y="5157698"/>
            <a:ext cx="4921431" cy="15152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 smtClean="0">
                <a:solidFill>
                  <a:schemeClr val="accent3"/>
                </a:solidFill>
              </a:rPr>
              <a:t>The Pashley Sarcophagus, 101-200AD</a:t>
            </a: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accent3"/>
                </a:solidFill>
              </a:rPr>
              <a:t>The Fitzwilliam Museum</a:t>
            </a:r>
          </a:p>
          <a:p>
            <a:endParaRPr lang="en-GB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017329" y="5155567"/>
            <a:ext cx="3731947" cy="12104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 smtClean="0">
                <a:solidFill>
                  <a:schemeClr val="accent3"/>
                </a:solidFill>
              </a:rPr>
              <a:t>Amphora, 470-460 BC</a:t>
            </a: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accent3"/>
                </a:solidFill>
              </a:rPr>
              <a:t>The Fitzwilliam Museum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6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cassone"/>
          <p:cNvSpPr>
            <a:spLocks noChangeAspect="1" noChangeArrowheads="1"/>
          </p:cNvSpPr>
          <p:nvPr/>
        </p:nvSpPr>
        <p:spPr bwMode="auto">
          <a:xfrm>
            <a:off x="155575" y="-144463"/>
            <a:ext cx="5820682" cy="582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8" name="Picture 6" descr="cassone tw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84" y="302193"/>
            <a:ext cx="6441168" cy="395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23311" y="4462501"/>
            <a:ext cx="1467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/>
                </a:solidFill>
              </a:rPr>
              <a:t>1480 painting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1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err="1" smtClean="0"/>
              <a:t>Cassone</a:t>
            </a:r>
            <a:r>
              <a:rPr lang="en-GB" dirty="0" smtClean="0"/>
              <a:t> with painted front panel</a:t>
            </a:r>
          </a:p>
          <a:p>
            <a:pPr algn="ctr"/>
            <a:r>
              <a:rPr lang="en-GB" dirty="0" smtClean="0"/>
              <a:t>Tempera on panel, c. 1460</a:t>
            </a:r>
          </a:p>
          <a:p>
            <a:pPr algn="ctr"/>
            <a:r>
              <a:rPr lang="en-GB" dirty="0" smtClean="0"/>
              <a:t>National Gallery London</a:t>
            </a:r>
          </a:p>
          <a:p>
            <a:endParaRPr lang="en-GB" dirty="0"/>
          </a:p>
        </p:txBody>
      </p:sp>
      <p:pic>
        <p:nvPicPr>
          <p:cNvPr id="4098" name="Picture 2" descr="Image result for cassone 15th century ita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91" y="468331"/>
            <a:ext cx="8230507" cy="412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9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938" y="5007475"/>
            <a:ext cx="10515600" cy="1500187"/>
          </a:xfrm>
        </p:spPr>
        <p:txBody>
          <a:bodyPr>
            <a:noAutofit/>
          </a:bodyPr>
          <a:lstStyle/>
          <a:p>
            <a:pPr algn="ctr"/>
            <a:r>
              <a:rPr lang="en-GB" dirty="0" err="1"/>
              <a:t>Biagio</a:t>
            </a:r>
            <a:r>
              <a:rPr lang="en-GB" dirty="0"/>
              <a:t> </a:t>
            </a:r>
            <a:r>
              <a:rPr lang="en-GB" dirty="0" err="1"/>
              <a:t>d’Antonio</a:t>
            </a:r>
            <a:r>
              <a:rPr lang="en-GB" dirty="0"/>
              <a:t> and Jacopo del </a:t>
            </a:r>
            <a:r>
              <a:rPr lang="en-GB" dirty="0" err="1"/>
              <a:t>Sellaio</a:t>
            </a:r>
            <a:endParaRPr lang="en-GB" dirty="0"/>
          </a:p>
          <a:p>
            <a:pPr algn="ctr"/>
            <a:r>
              <a:rPr lang="en-GB" dirty="0" smtClean="0"/>
              <a:t>Morelli </a:t>
            </a:r>
            <a:r>
              <a:rPr lang="en-GB" dirty="0" smtClean="0"/>
              <a:t>Wedding Chests (1472</a:t>
            </a:r>
            <a:r>
              <a:rPr lang="en-GB" dirty="0" smtClean="0"/>
              <a:t>)</a:t>
            </a:r>
            <a:endParaRPr lang="en-GB" dirty="0" smtClean="0"/>
          </a:p>
        </p:txBody>
      </p:sp>
      <p:pic>
        <p:nvPicPr>
          <p:cNvPr id="1026" name="Picture 2" descr="The Morelli-Nerli Wedding Ches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65" y="551102"/>
            <a:ext cx="6499118" cy="40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3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6000" b="1" dirty="0" smtClean="0"/>
              <a:t>Training</a:t>
            </a:r>
            <a:r>
              <a:rPr lang="en-GB" dirty="0" smtClean="0"/>
              <a:t> 	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351314"/>
            <a:ext cx="3932237" cy="1649186"/>
          </a:xfrm>
        </p:spPr>
        <p:txBody>
          <a:bodyPr/>
          <a:lstStyle/>
          <a:p>
            <a:endParaRPr lang="en-GB" sz="2400" dirty="0" smtClean="0"/>
          </a:p>
          <a:p>
            <a:r>
              <a:rPr lang="en-GB" sz="2400" dirty="0" smtClean="0"/>
              <a:t>Studio </a:t>
            </a:r>
            <a:r>
              <a:rPr lang="en-GB" sz="2400" dirty="0" smtClean="0"/>
              <a:t>of Fra </a:t>
            </a:r>
            <a:r>
              <a:rPr lang="en-GB" sz="2400" dirty="0" err="1" smtClean="0"/>
              <a:t>Fillippo</a:t>
            </a:r>
            <a:r>
              <a:rPr lang="en-GB" sz="2400" dirty="0" smtClean="0"/>
              <a:t> Lippi</a:t>
            </a:r>
            <a:endParaRPr lang="en-GB" sz="2400" dirty="0" smtClean="0"/>
          </a:p>
          <a:p>
            <a:r>
              <a:rPr lang="en-GB" sz="2400" dirty="0" smtClean="0"/>
              <a:t>Alongside Botticelli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AutoShape 6" descr="Image result for botticelli ven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80368" y="5527109"/>
            <a:ext cx="4985477" cy="1036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chemeClr val="accent3"/>
                </a:solidFill>
              </a:rPr>
              <a:t>Studio of Botticelli (c.1480-9)</a:t>
            </a:r>
          </a:p>
          <a:p>
            <a:pPr marL="0" indent="0" algn="ctr">
              <a:buNone/>
            </a:pPr>
            <a:r>
              <a:rPr lang="en-GB" sz="2400" dirty="0" smtClean="0">
                <a:solidFill>
                  <a:schemeClr val="accent3"/>
                </a:solidFill>
              </a:rPr>
              <a:t>Virgin </a:t>
            </a:r>
            <a:r>
              <a:rPr lang="en-GB" sz="2400" dirty="0">
                <a:solidFill>
                  <a:schemeClr val="accent3"/>
                </a:solidFill>
              </a:rPr>
              <a:t>and Child </a:t>
            </a:r>
          </a:p>
          <a:p>
            <a:pPr marL="0" indent="0" algn="ctr">
              <a:buNone/>
            </a:pPr>
            <a:endParaRPr lang="en-GB" sz="2400" dirty="0" smtClean="0"/>
          </a:p>
        </p:txBody>
      </p:sp>
      <p:pic>
        <p:nvPicPr>
          <p:cNvPr id="3076" name="Picture 4" descr="http://www-img.fitzmuseum.cam.ac.uk/aa/aa35/m.9_201602_mfj22_dc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055" y="457200"/>
            <a:ext cx="483079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97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2690" y="5176157"/>
            <a:ext cx="5528355" cy="1166359"/>
          </a:xfrm>
        </p:spPr>
        <p:txBody>
          <a:bodyPr>
            <a:noAutofit/>
          </a:bodyPr>
          <a:lstStyle/>
          <a:p>
            <a:pPr algn="ctr"/>
            <a:r>
              <a:rPr lang="en-GB" sz="2400" dirty="0" smtClean="0">
                <a:solidFill>
                  <a:schemeClr val="accent3"/>
                </a:solidFill>
              </a:rPr>
              <a:t>Sandro Botticelli</a:t>
            </a:r>
          </a:p>
          <a:p>
            <a:pPr algn="ctr"/>
            <a:r>
              <a:rPr lang="en-GB" sz="2400" dirty="0" smtClean="0">
                <a:solidFill>
                  <a:schemeClr val="accent3"/>
                </a:solidFill>
              </a:rPr>
              <a:t>Birth of Venus (c.1484-86)</a:t>
            </a:r>
          </a:p>
          <a:p>
            <a:pPr algn="ctr"/>
            <a:r>
              <a:rPr lang="en-GB" sz="2400" dirty="0" smtClean="0">
                <a:solidFill>
                  <a:schemeClr val="accent3"/>
                </a:solidFill>
              </a:rPr>
              <a:t>The Uffizi, Florence</a:t>
            </a:r>
            <a:endParaRPr lang="en-GB" sz="2400" dirty="0">
              <a:solidFill>
                <a:schemeClr val="accent3"/>
              </a:solidFill>
            </a:endParaRPr>
          </a:p>
        </p:txBody>
      </p:sp>
      <p:pic>
        <p:nvPicPr>
          <p:cNvPr id="8194" name="Picture 2" descr="https://upload.wikimedia.org/wikipedia/commons/thumb/0/0b/Sandro_Botticelli_-_La_nascita_di_Venere_-_Google_Art_Project_-_edited.jpg/400px-Sandro_Botticelli_-_La_nascita_di_Venere_-_Google_Art_Project_-_edite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623" y="331470"/>
            <a:ext cx="7496491" cy="47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6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143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Renaissance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Training  </vt:lpstr>
      <vt:lpstr>PowerPoint Presentation</vt:lpstr>
      <vt:lpstr>Jacopo del Sellaio John the Baptist c. 1480 National Gallery of Art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Noble</dc:creator>
  <cp:lastModifiedBy>Kate Noble</cp:lastModifiedBy>
  <cp:revision>22</cp:revision>
  <dcterms:created xsi:type="dcterms:W3CDTF">2019-01-29T15:25:50Z</dcterms:created>
  <dcterms:modified xsi:type="dcterms:W3CDTF">2019-01-30T18:52:37Z</dcterms:modified>
</cp:coreProperties>
</file>