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8" r:id="rId2"/>
    <p:sldId id="256" r:id="rId3"/>
    <p:sldId id="286" r:id="rId4"/>
    <p:sldId id="279" r:id="rId5"/>
    <p:sldId id="257" r:id="rId6"/>
    <p:sldId id="262" r:id="rId7"/>
    <p:sldId id="267" r:id="rId8"/>
    <p:sldId id="285" r:id="rId9"/>
    <p:sldId id="266" r:id="rId10"/>
    <p:sldId id="258" r:id="rId11"/>
    <p:sldId id="268" r:id="rId12"/>
    <p:sldId id="269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54"/>
    <p:restoredTop sz="73768" autoAdjust="0"/>
  </p:normalViewPr>
  <p:slideViewPr>
    <p:cSldViewPr>
      <p:cViewPr varScale="1">
        <p:scale>
          <a:sx n="78" d="100"/>
          <a:sy n="78" d="100"/>
        </p:scale>
        <p:origin x="211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D6694-D83A-42CA-9969-96D91A407864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731B8-660F-4373-8D82-A3298A6A9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88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731B8-660F-4373-8D82-A3298A6A940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3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731B8-660F-4373-8D82-A3298A6A94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6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National projects, numbers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731B8-660F-4373-8D82-A3298A6A94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5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smtClean="0"/>
              <a:t>Pupil</a:t>
            </a:r>
            <a:r>
              <a:rPr lang="en-GB" sz="1200" b="0" baseline="0" dirty="0" smtClean="0"/>
              <a:t> led </a:t>
            </a:r>
            <a:endParaRPr lang="en-GB" sz="1200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731B8-660F-4373-8D82-A3298A6A940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8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200" dirty="0" smtClean="0"/>
              <a:t>Cross curricular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731B8-660F-4373-8D82-A3298A6A940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8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New processes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731B8-660F-4373-8D82-A3298A6A940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8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dirty="0" err="1" smtClean="0"/>
              <a:t>Comminity</a:t>
            </a:r>
            <a:endParaRPr lang="en-GB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731B8-660F-4373-8D82-A3298A6A940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9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731B8-660F-4373-8D82-A3298A6A940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1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84F-FAA2-4C6F-9E3A-BD9B6304B38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0A86-EDE8-4A34-AA75-25DADFCF8D7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84F-FAA2-4C6F-9E3A-BD9B6304B38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0A86-EDE8-4A34-AA75-25DADFCF8D7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84F-FAA2-4C6F-9E3A-BD9B6304B38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0A86-EDE8-4A34-AA75-25DADFCF8D7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84F-FAA2-4C6F-9E3A-BD9B6304B38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0A86-EDE8-4A34-AA75-25DADFCF8D7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84F-FAA2-4C6F-9E3A-BD9B6304B38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0A86-EDE8-4A34-AA75-25DADFCF8D7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84F-FAA2-4C6F-9E3A-BD9B6304B38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0A86-EDE8-4A34-AA75-25DADFCF8D7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84F-FAA2-4C6F-9E3A-BD9B6304B38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0A86-EDE8-4A34-AA75-25DADFCF8D7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84F-FAA2-4C6F-9E3A-BD9B6304B38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0A86-EDE8-4A34-AA75-25DADFCF8D7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84F-FAA2-4C6F-9E3A-BD9B6304B38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0A86-EDE8-4A34-AA75-25DADFCF8D7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84F-FAA2-4C6F-9E3A-BD9B6304B38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0A86-EDE8-4A34-AA75-25DADFCF8D7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84F-FAA2-4C6F-9E3A-BD9B6304B38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0A86-EDE8-4A34-AA75-25DADFCF8D7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C84F-FAA2-4C6F-9E3A-BD9B6304B38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0A86-EDE8-4A34-AA75-25DADFCF8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7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1428" y="4356576"/>
            <a:ext cx="8576821" cy="914672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solidFill>
                  <a:schemeClr val="accent1"/>
                </a:solidFill>
              </a:rPr>
              <a:t>INSPIRE2020</a:t>
            </a:r>
            <a:endParaRPr lang="en-GB" sz="60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4901" y="6516545"/>
            <a:ext cx="259080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25" dirty="0">
                <a:solidFill>
                  <a:schemeClr val="bg1"/>
                </a:solidFill>
              </a:rPr>
              <a:t>© Martin Bond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522353"/>
            <a:ext cx="8572500" cy="2729261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6" y="322610"/>
            <a:ext cx="1323826" cy="759023"/>
          </a:xfrm>
          <a:prstGeom prst="rect">
            <a:avLst/>
          </a:prstGeom>
        </p:spPr>
      </p:pic>
      <p:pic>
        <p:nvPicPr>
          <p:cNvPr id="1026" name="Picture 2" descr="/var/folders/38/b9d2bpfn57zgxpjd03brpnwr0000gp/T/com.microsoft.Powerpoint/WebArchiveCopyPasteTempFiles/9k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9" y="5326740"/>
            <a:ext cx="8340328" cy="1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05" y="258987"/>
            <a:ext cx="1296144" cy="11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536" y="692696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Cross - curricular</a:t>
            </a:r>
            <a:endParaRPr lang="en-GB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3057" r="2743" b="6083"/>
          <a:stretch/>
        </p:blipFill>
        <p:spPr>
          <a:xfrm>
            <a:off x="395536" y="2708920"/>
            <a:ext cx="5127586" cy="36113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1" t="9436" r="20564" b="18863"/>
          <a:stretch/>
        </p:blipFill>
        <p:spPr>
          <a:xfrm>
            <a:off x="5822629" y="332656"/>
            <a:ext cx="2997843" cy="3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0009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New processes</a:t>
            </a:r>
            <a:endParaRPr lang="en-GB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 b="8231"/>
          <a:stretch/>
        </p:blipFill>
        <p:spPr>
          <a:xfrm>
            <a:off x="611104" y="3645024"/>
            <a:ext cx="5401056" cy="2882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4007" r="3079" b="3819"/>
          <a:stretch/>
        </p:blipFill>
        <p:spPr>
          <a:xfrm>
            <a:off x="3707904" y="476672"/>
            <a:ext cx="5092861" cy="283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Community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" t="2231" r="2193" b="2099"/>
          <a:stretch/>
        </p:blipFill>
        <p:spPr>
          <a:xfrm>
            <a:off x="2432449" y="1334546"/>
            <a:ext cx="4803847" cy="48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916832"/>
            <a:ext cx="7560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/>
              <a:t>October 2019</a:t>
            </a:r>
            <a:endParaRPr lang="en-GB" sz="2400" dirty="0"/>
          </a:p>
          <a:p>
            <a:pPr>
              <a:defRPr/>
            </a:pPr>
            <a:r>
              <a:rPr lang="en-GB" sz="2400" dirty="0"/>
              <a:t>Closing date for submitting work for consideration to the </a:t>
            </a:r>
            <a:r>
              <a:rPr lang="en-GB" sz="2400" dirty="0" smtClean="0"/>
              <a:t>INSPIRE2020 display</a:t>
            </a:r>
            <a:endParaRPr lang="en-GB" sz="2400" i="1" dirty="0"/>
          </a:p>
          <a:p>
            <a:pPr>
              <a:defRPr/>
            </a:pPr>
            <a:endParaRPr lang="en-GB" sz="2400" dirty="0" smtClean="0"/>
          </a:p>
          <a:p>
            <a:pPr>
              <a:defRPr/>
            </a:pPr>
            <a:r>
              <a:rPr lang="en-GB" sz="2400" dirty="0" smtClean="0"/>
              <a:t>November 2019</a:t>
            </a:r>
            <a:endParaRPr lang="en-GB" sz="2400" dirty="0"/>
          </a:p>
          <a:p>
            <a:pPr>
              <a:defRPr/>
            </a:pPr>
            <a:r>
              <a:rPr lang="en-GB" sz="2400" dirty="0"/>
              <a:t>Schools notified if their work has been chosen for the </a:t>
            </a:r>
            <a:r>
              <a:rPr lang="en-GB" sz="2400" dirty="0" smtClean="0"/>
              <a:t>display</a:t>
            </a:r>
            <a:endParaRPr lang="en-GB" sz="2400" dirty="0"/>
          </a:p>
          <a:p>
            <a:pPr>
              <a:defRPr/>
            </a:pPr>
            <a:endParaRPr lang="en-GB" sz="2400" dirty="0" smtClean="0"/>
          </a:p>
          <a:p>
            <a:pPr>
              <a:defRPr/>
            </a:pPr>
            <a:r>
              <a:rPr lang="en-GB" sz="2400" dirty="0" smtClean="0"/>
              <a:t>December 2019- March 2020</a:t>
            </a:r>
            <a:endParaRPr lang="en-GB" sz="2400" dirty="0"/>
          </a:p>
          <a:p>
            <a:pPr>
              <a:defRPr/>
            </a:pPr>
            <a:r>
              <a:rPr lang="en-GB" sz="2400" dirty="0" smtClean="0"/>
              <a:t>INSPIRE2020 exhibition 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827584" y="395604"/>
            <a:ext cx="52168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6000" dirty="0" smtClean="0"/>
              <a:t>Timeline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3593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2367845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Link closely to the painting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Involve children in the planning process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Look at previous projects on the website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Discover new links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Make local links, draw on expertise within your community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Document the process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Evidence cross-curricular learning </a:t>
            </a:r>
            <a:endParaRPr lang="en-GB" alt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95536" y="398511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6000" dirty="0" smtClean="0"/>
              <a:t>Top tips for planning your project</a:t>
            </a:r>
            <a:endParaRPr lang="en-GB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001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513" y="188640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Programme 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0404"/>
              </p:ext>
            </p:extLst>
          </p:nvPr>
        </p:nvGraphicFramePr>
        <p:xfrm>
          <a:off x="586513" y="1249680"/>
          <a:ext cx="7848872" cy="553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46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n-lt"/>
                        </a:rPr>
                        <a:t>10.00</a:t>
                      </a:r>
                      <a:endParaRPr lang="en-GB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n-lt"/>
                        </a:rPr>
                        <a:t>Registration</a:t>
                      </a:r>
                      <a:r>
                        <a:rPr lang="en-GB" sz="2000" baseline="0" dirty="0" smtClean="0">
                          <a:latin typeface="+mn-lt"/>
                        </a:rPr>
                        <a:t> with tea and coffee</a:t>
                      </a:r>
                      <a:endParaRPr lang="en-GB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46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n-lt"/>
                        </a:rPr>
                        <a:t>10.30</a:t>
                      </a:r>
                      <a:endParaRPr lang="en-GB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n-lt"/>
                        </a:rPr>
                        <a:t>Take One Picture Approach</a:t>
                      </a:r>
                      <a:endParaRPr lang="en-GB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+mn-lt"/>
                        </a:rPr>
                        <a:t>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+mn-lt"/>
                        </a:rPr>
                        <a:t>Drawing</a:t>
                      </a:r>
                      <a:r>
                        <a:rPr lang="en-GB" sz="2000" baseline="0" dirty="0" smtClean="0">
                          <a:latin typeface="+mn-lt"/>
                        </a:rPr>
                        <a:t> warm up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+mn-lt"/>
                        </a:rPr>
                        <a:t>11.30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+mn-lt"/>
                        </a:rPr>
                        <a:t>Gallery workshop (ways in through visual investigation)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+mn-lt"/>
                        </a:rPr>
                        <a:t>12.30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+mn-lt"/>
                        </a:rPr>
                        <a:t>Lunch (not provided)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7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+mn-lt"/>
                        </a:rPr>
                        <a:t>13.30</a:t>
                      </a:r>
                    </a:p>
                    <a:p>
                      <a:endParaRPr lang="en-GB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+mn-lt"/>
                        </a:rPr>
                        <a:t>Sketchbook activity on gallery</a:t>
                      </a:r>
                      <a:endParaRPr lang="en-GB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+mn-lt"/>
                        </a:rPr>
                        <a:t>14.00</a:t>
                      </a:r>
                    </a:p>
                    <a:p>
                      <a:endParaRPr lang="en-GB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+mn-lt"/>
                        </a:rPr>
                        <a:t>Studio workshop</a:t>
                      </a:r>
                      <a:endParaRPr lang="en-GB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+mn-lt"/>
                        </a:rPr>
                        <a:t>15.30</a:t>
                      </a:r>
                    </a:p>
                    <a:p>
                      <a:endParaRPr lang="en-GB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+mn-lt"/>
                        </a:rPr>
                        <a:t>Final</a:t>
                      </a:r>
                      <a:r>
                        <a:rPr lang="en-GB" sz="2000" baseline="0" dirty="0" smtClean="0">
                          <a:latin typeface="+mn-lt"/>
                        </a:rPr>
                        <a:t> thoughts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6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-243408"/>
            <a:ext cx="4896544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05273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Look</a:t>
            </a:r>
            <a:endParaRPr lang="en-GB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278092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Think</a:t>
            </a:r>
            <a:endParaRPr lang="en-GB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151413" y="4365104"/>
            <a:ext cx="2583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dirty="0" smtClean="0"/>
              <a:t>Imagine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18380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8493" y="253097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6000" dirty="0" smtClean="0"/>
              <a:t>Inspire 2020 aims to:</a:t>
            </a:r>
            <a:endParaRPr lang="en-GB" sz="6000" dirty="0"/>
          </a:p>
        </p:txBody>
      </p:sp>
      <p:sp>
        <p:nvSpPr>
          <p:cNvPr id="3" name="Rectangle 2"/>
          <p:cNvSpPr/>
          <p:nvPr/>
        </p:nvSpPr>
        <p:spPr>
          <a:xfrm>
            <a:off x="464477" y="1412776"/>
            <a:ext cx="81369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Support teachers to develop confidence working with the museum collection, supporting enquiry led learning and advocating for art and design within their setting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Support teachers to develop knowledge of museum objects, art skills and techniques and cross-curricular teaching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/>
              <a:t>E</a:t>
            </a:r>
            <a:r>
              <a:rPr lang="en-GB" altLang="en-US" sz="2400" dirty="0" smtClean="0"/>
              <a:t>nable </a:t>
            </a:r>
            <a:r>
              <a:rPr lang="en-GB" altLang="en-US" sz="2400" dirty="0"/>
              <a:t>pupils to make meaningful connections with arts and heritage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/>
              <a:t>P</a:t>
            </a:r>
            <a:r>
              <a:rPr lang="en-GB" altLang="en-US" sz="2400" dirty="0" smtClean="0"/>
              <a:t>romote </a:t>
            </a:r>
            <a:r>
              <a:rPr lang="en-GB" altLang="en-US" sz="2400" dirty="0"/>
              <a:t>learning outside the classroom as a means of enhancing learning within the </a:t>
            </a:r>
            <a:r>
              <a:rPr lang="en-GB" altLang="en-US" sz="2400" dirty="0" smtClean="0"/>
              <a:t>classroom</a:t>
            </a:r>
            <a:endParaRPr lang="en-GB" altLang="en-US" sz="2400" dirty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Act </a:t>
            </a:r>
            <a:r>
              <a:rPr lang="en-GB" altLang="en-US" sz="2400" dirty="0"/>
              <a:t>as a vehicle for raising pupils’ self-esteem </a:t>
            </a:r>
            <a:endParaRPr lang="en-GB" altLang="en-US" sz="24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Provide </a:t>
            </a:r>
            <a:r>
              <a:rPr lang="en-GB" altLang="en-US" sz="2400" dirty="0"/>
              <a:t>a platform for celebrating </a:t>
            </a:r>
            <a:r>
              <a:rPr lang="en-GB" altLang="en-US" sz="2400" dirty="0" smtClean="0"/>
              <a:t>local schools’ and pupils</a:t>
            </a:r>
            <a:r>
              <a:rPr lang="en-GB" altLang="en-US" sz="2400" dirty="0"/>
              <a:t>’ </a:t>
            </a:r>
            <a:r>
              <a:rPr lang="en-GB" altLang="en-US" sz="2400" dirty="0" smtClean="0"/>
              <a:t>creativity </a:t>
            </a:r>
            <a:r>
              <a:rPr lang="en-GB" altLang="en-US" sz="2400" dirty="0"/>
              <a:t>through the exhibition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97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196752"/>
            <a:ext cx="741682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When evaluating submissions we will look for:</a:t>
            </a:r>
          </a:p>
          <a:p>
            <a:endParaRPr lang="en-GB" altLang="en-US" sz="2800" dirty="0">
              <a:latin typeface="Frutiger LT Pro 55 Roman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An investigative approach: Pupil-led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Process: Pupils have the opportunity to learn a new process inspired by the painting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Cross-curricular learning</a:t>
            </a:r>
            <a:r>
              <a:rPr lang="en-GB" altLang="en-US" sz="2400" b="1" dirty="0" smtClean="0"/>
              <a:t>: </a:t>
            </a:r>
            <a:r>
              <a:rPr lang="en-GB" altLang="en-US" sz="2400" dirty="0" smtClean="0"/>
              <a:t>The project must link subjects across the curriculum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Links with the wider community</a:t>
            </a:r>
          </a:p>
        </p:txBody>
      </p:sp>
    </p:spTree>
    <p:extLst>
      <p:ext uri="{BB962C8B-B14F-4D97-AF65-F5344CB8AC3E}">
        <p14:creationId xmlns:p14="http://schemas.microsoft.com/office/powerpoint/2010/main" val="40817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920547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Penelope with the Suitors, </a:t>
            </a:r>
            <a:r>
              <a:rPr lang="en-GB" sz="2400" dirty="0" err="1" smtClean="0"/>
              <a:t>Pintoriccho</a:t>
            </a:r>
            <a:r>
              <a:rPr lang="en-GB" sz="2400" dirty="0" smtClean="0"/>
              <a:t>, The National Gallery </a:t>
            </a:r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8640"/>
            <a:ext cx="6384991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73325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The Exhibition</a:t>
            </a:r>
            <a:endParaRPr lang="en-GB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1278636"/>
            <a:ext cx="5401056" cy="43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+mn-lt"/>
              </a:rPr>
              <a:t>Investigative</a:t>
            </a:r>
            <a:endParaRPr lang="en-GB" sz="32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1124744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7231" r="2393" b="6318"/>
          <a:stretch/>
        </p:blipFill>
        <p:spPr>
          <a:xfrm>
            <a:off x="457200" y="1414987"/>
            <a:ext cx="3924715" cy="2448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7"/>
          <a:stretch/>
        </p:blipFill>
        <p:spPr>
          <a:xfrm>
            <a:off x="4755678" y="3429000"/>
            <a:ext cx="387163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</TotalTime>
  <Words>303</Words>
  <Application>Microsoft Office PowerPoint</Application>
  <PresentationFormat>On-screen Show (4:3)</PresentationFormat>
  <Paragraphs>75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Frutiger LT Pro 55 Roman</vt:lpstr>
      <vt:lpstr>Office Theme</vt:lpstr>
      <vt:lpstr>INSPIRE2020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Gallery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National Gallery</dc:creator>
  <cp:lastModifiedBy>Kate Noble</cp:lastModifiedBy>
  <cp:revision>63</cp:revision>
  <dcterms:created xsi:type="dcterms:W3CDTF">2017-09-27T11:25:33Z</dcterms:created>
  <dcterms:modified xsi:type="dcterms:W3CDTF">2019-05-22T16:07:30Z</dcterms:modified>
</cp:coreProperties>
</file>