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302" r:id="rId4"/>
    <p:sldId id="304" r:id="rId5"/>
    <p:sldId id="305" r:id="rId6"/>
    <p:sldId id="258" r:id="rId7"/>
    <p:sldId id="269" r:id="rId8"/>
    <p:sldId id="314" r:id="rId9"/>
    <p:sldId id="308" r:id="rId10"/>
    <p:sldId id="311" r:id="rId11"/>
    <p:sldId id="310" r:id="rId12"/>
    <p:sldId id="309" r:id="rId13"/>
    <p:sldId id="298" r:id="rId14"/>
    <p:sldId id="296" r:id="rId15"/>
    <p:sldId id="313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6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78" autoAdjust="0"/>
    <p:restoredTop sz="84972" autoAdjust="0"/>
  </p:normalViewPr>
  <p:slideViewPr>
    <p:cSldViewPr snapToGrid="0">
      <p:cViewPr varScale="1">
        <p:scale>
          <a:sx n="59" d="100"/>
          <a:sy n="59" d="100"/>
        </p:scale>
        <p:origin x="-124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3ED2-6F84-42AF-96BC-F548F45AAEDC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EBE5-EEEC-4777-9B51-566F71184A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982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068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571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571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845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654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654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576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058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49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156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942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1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1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571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微信定位 及时通讯软件到生态化平台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EBE5-EEEC-4777-9B51-566F71184A6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57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CAC79C-720A-4C99-81BD-423FE49C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CD24017-26AA-45F6-8FD3-55A093A0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C94944-F438-4A9A-BB9B-243B529A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0AF7D0-97C0-4302-901E-FBA062BB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0C0530-8B9C-47CC-9446-133AA8D2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50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D20A6B-9226-405A-8721-53716BB5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6EBA3DD-49FC-4E5B-A2CD-82F0129F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4ECF430-195A-4DB8-85E7-6649AA39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9FD4A2-AC8C-4F80-B41E-AA74006F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8DB5D6-4C91-4F18-BF3A-6B78B002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805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CA98555-1A02-43D6-A7B1-944B79D7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8F1199E-026C-4ABE-AF01-ED9CAB75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A9A893-E4DA-40A7-BA2E-CB6946D0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A40EE5C-17E1-4E6C-AAE0-ED586762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8EDB3C-715F-4DCF-B8B7-630393E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39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E8CA0B-472E-4E8E-B116-B60EBDE6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454D62-792D-42C7-AB89-F097E63A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8FA20A-8903-4E9E-851C-C5D51EF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017BF4-5006-475E-B76E-62C4D9A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753B1A-4CA0-42A5-B65E-9E00714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43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B10790-20DA-409B-B71C-B8EB2636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7D6DAC9-6868-46CF-A042-A9D5CFCC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322637-0016-43D6-98AB-7E1B0F2C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62FE4C-C5F8-4BD9-9A8D-D278C3B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6AEC5E-D14E-4E55-BE1A-F33342F4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802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82F773-38BC-4A84-8592-CEB8DEB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A41DD5-8771-4DDA-9C84-5F62664B6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B086D43-9D61-4B17-9AC4-E5204342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A9BE940-3947-466F-ABC9-160AE56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696944-E610-446E-94D2-FD6A05A3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3AD72F2-C6BA-4F13-B836-3BFA86CD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42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136623-E8AC-4451-8673-D3D439F3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6A2C695-1214-4910-BF13-25DDC65B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F438D48-0489-4516-9C44-0E2E4A0BA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D706B2D-4F9B-4605-8073-AC203D7F4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4548599-9765-4B67-A94B-361FB21D1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A27979D-FD37-44D5-9F84-7E1F8C07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0961357-F2F4-4A8E-9547-A84A0A5C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DE6078B-8056-43A1-9DEA-32ADB768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49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A410C2-C27A-4009-BEE0-8C571A00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CAD1FDF-C3F9-4E6C-AEC8-3DAE8C13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1EDC80A-8987-4307-880A-47B6B6A3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5E1A998-950F-42F5-B2F8-C0C3D56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94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111EB71-19BE-4997-963D-7004937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F9E5275-1EA8-44AC-B708-D3CEE0B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3ECD631-ED4F-4346-922E-F9FC340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47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18C1C3-31E9-422E-9B0E-C8026E6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581EC8-2CAE-42CB-8116-AEC50C71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AB4016C-BC89-4AC9-A493-0DB762EAE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36E2773-D2F4-45A1-9B11-561D77F7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59130D-B32C-4B19-BCAF-81A3816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488199-FBCE-40A9-BEEC-80C5FB9B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ED71D8-C03D-48E9-A7CB-DFB0E028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F5597F3-ADA7-4C6D-B05E-8E197014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A6D2D5B-A2B2-4834-A47B-F6D90DBB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D42AF9B-F112-4B01-8C88-CDB588D8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CB1C760-B31E-4190-B819-23D0E8D2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81153B-25A5-4535-9AA9-4E079E10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56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5C796DE-1E06-4A53-8A03-70EF6C0F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10DF8D-B17F-4247-AC8F-751A59E7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20C29F-3E91-49E1-95CA-CB22265C7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9CAF-82F8-48F3-8073-F153A5D6406E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C666E9-8B2F-4EDA-A9E8-D8FB564DF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A20ADB-1B32-42C1-8F8E-FDAB8FE49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0B61-C294-451D-AD02-54051DE8F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83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10E0F100-AF02-4007-AA76-1F2775421F14}"/>
              </a:ext>
            </a:extLst>
          </p:cNvPr>
          <p:cNvGrpSpPr/>
          <p:nvPr/>
        </p:nvGrpSpPr>
        <p:grpSpPr>
          <a:xfrm>
            <a:off x="0" y="5345723"/>
            <a:ext cx="12192000" cy="1163563"/>
            <a:chOff x="0" y="5345723"/>
            <a:chExt cx="12192000" cy="116356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ADC41885-CF0C-406E-9794-6C6DB979DCF6}"/>
                </a:ext>
              </a:extLst>
            </p:cNvPr>
            <p:cNvGrpSpPr/>
            <p:nvPr/>
          </p:nvGrpSpPr>
          <p:grpSpPr>
            <a:xfrm>
              <a:off x="0" y="5794790"/>
              <a:ext cx="6660000" cy="714496"/>
              <a:chOff x="0" y="4618621"/>
              <a:chExt cx="4932889" cy="900365"/>
            </a:xfrm>
            <a:solidFill>
              <a:srgbClr val="50B674"/>
            </a:solidFill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CD9EF256-5CA6-464E-BDE5-8585B341F1B5}"/>
                  </a:ext>
                </a:extLst>
              </p:cNvPr>
              <p:cNvSpPr/>
              <p:nvPr/>
            </p:nvSpPr>
            <p:spPr>
              <a:xfrm>
                <a:off x="0" y="4618621"/>
                <a:ext cx="4248150" cy="900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A2FC72F3-2308-4555-B24B-F5C678279126}"/>
                  </a:ext>
                </a:extLst>
              </p:cNvPr>
              <p:cNvSpPr/>
              <p:nvPr/>
            </p:nvSpPr>
            <p:spPr>
              <a:xfrm>
                <a:off x="3716632" y="4618622"/>
                <a:ext cx="1216257" cy="900364"/>
              </a:xfrm>
              <a:prstGeom prst="triangle">
                <a:avLst>
                  <a:gd name="adj" fmla="val 440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EDCD989-CFE8-4DB8-81FA-A68C5714E8E2}"/>
                </a:ext>
              </a:extLst>
            </p:cNvPr>
            <p:cNvGrpSpPr/>
            <p:nvPr/>
          </p:nvGrpSpPr>
          <p:grpSpPr>
            <a:xfrm rot="10800000">
              <a:off x="5532000" y="5345723"/>
              <a:ext cx="6660000" cy="714496"/>
              <a:chOff x="0" y="4618621"/>
              <a:chExt cx="4932889" cy="900365"/>
            </a:xfrm>
            <a:solidFill>
              <a:srgbClr val="50B674"/>
            </a:solidFill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43EB1CEE-BABD-4CE0-8DD3-3B6D6787ED25}"/>
                  </a:ext>
                </a:extLst>
              </p:cNvPr>
              <p:cNvSpPr/>
              <p:nvPr/>
            </p:nvSpPr>
            <p:spPr>
              <a:xfrm>
                <a:off x="0" y="4618621"/>
                <a:ext cx="4248150" cy="900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468968E1-785F-44F4-A726-0AA726DA1E9F}"/>
                  </a:ext>
                </a:extLst>
              </p:cNvPr>
              <p:cNvSpPr/>
              <p:nvPr/>
            </p:nvSpPr>
            <p:spPr>
              <a:xfrm>
                <a:off x="3716632" y="4618622"/>
                <a:ext cx="1216257" cy="900364"/>
              </a:xfrm>
              <a:prstGeom prst="triangle">
                <a:avLst>
                  <a:gd name="adj" fmla="val 440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DA8C882-E606-4DE5-A28A-9400A268FAE7}"/>
              </a:ext>
            </a:extLst>
          </p:cNvPr>
          <p:cNvSpPr txBox="1"/>
          <p:nvPr/>
        </p:nvSpPr>
        <p:spPr>
          <a:xfrm>
            <a:off x="3028734" y="2845113"/>
            <a:ext cx="613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知识库管理系统架构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1A304ADB-C248-4FC7-8286-3EF487710EE9}"/>
              </a:ext>
            </a:extLst>
          </p:cNvPr>
          <p:cNvSpPr txBox="1"/>
          <p:nvPr/>
        </p:nvSpPr>
        <p:spPr>
          <a:xfrm>
            <a:off x="4181347" y="3765353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四 组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A7379072-3C7B-4027-BE23-7A1393E58920}"/>
              </a:ext>
            </a:extLst>
          </p:cNvPr>
          <p:cNvGrpSpPr/>
          <p:nvPr/>
        </p:nvGrpSpPr>
        <p:grpSpPr>
          <a:xfrm>
            <a:off x="-203519" y="10190944"/>
            <a:ext cx="6660000" cy="714496"/>
            <a:chOff x="0" y="4618621"/>
            <a:chExt cx="4932889" cy="900365"/>
          </a:xfrm>
          <a:solidFill>
            <a:srgbClr val="50B674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67592D5D-1232-4664-98B4-09854231B923}"/>
                </a:ext>
              </a:extLst>
            </p:cNvPr>
            <p:cNvSpPr/>
            <p:nvPr/>
          </p:nvSpPr>
          <p:spPr>
            <a:xfrm>
              <a:off x="0" y="4618621"/>
              <a:ext cx="4248150" cy="900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xmlns="" id="{1060AD78-53C8-488E-935A-681AFA5B98E1}"/>
                </a:ext>
              </a:extLst>
            </p:cNvPr>
            <p:cNvSpPr/>
            <p:nvPr/>
          </p:nvSpPr>
          <p:spPr>
            <a:xfrm>
              <a:off x="3716632" y="4618622"/>
              <a:ext cx="1216257" cy="900364"/>
            </a:xfrm>
            <a:prstGeom prst="triangle">
              <a:avLst>
                <a:gd name="adj" fmla="val 440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A71AA02A-B607-4E44-AE7A-723BA7241BE6}"/>
              </a:ext>
            </a:extLst>
          </p:cNvPr>
          <p:cNvGrpSpPr/>
          <p:nvPr/>
        </p:nvGrpSpPr>
        <p:grpSpPr>
          <a:xfrm>
            <a:off x="0" y="8015502"/>
            <a:ext cx="6660000" cy="714496"/>
            <a:chOff x="160974" y="8455383"/>
            <a:chExt cx="6660000" cy="71449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43EC4F98-A749-4AE9-AD5C-832389F36034}"/>
                </a:ext>
              </a:extLst>
            </p:cNvPr>
            <p:cNvSpPr/>
            <p:nvPr/>
          </p:nvSpPr>
          <p:spPr>
            <a:xfrm>
              <a:off x="160974" y="8455383"/>
              <a:ext cx="5735519" cy="714495"/>
            </a:xfrm>
            <a:prstGeom prst="rect">
              <a:avLst/>
            </a:prstGeom>
            <a:solidFill>
              <a:srgbClr val="50B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xmlns="" id="{246162E9-300C-4736-8D14-C116280A4ECA}"/>
                </a:ext>
              </a:extLst>
            </p:cNvPr>
            <p:cNvSpPr/>
            <p:nvPr/>
          </p:nvSpPr>
          <p:spPr>
            <a:xfrm>
              <a:off x="5178879" y="8455384"/>
              <a:ext cx="1642095" cy="714495"/>
            </a:xfrm>
            <a:prstGeom prst="triangle">
              <a:avLst>
                <a:gd name="adj" fmla="val 44064"/>
              </a:avLst>
            </a:prstGeom>
            <a:solidFill>
              <a:srgbClr val="50B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081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架构介绍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1579" y="1090863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/>
              <a:t>反</a:t>
            </a:r>
            <a:r>
              <a:rPr lang="zh-CN" altLang="en-US" sz="2400" b="1" dirty="0" smtClean="0"/>
              <a:t>向</a:t>
            </a:r>
            <a:r>
              <a:rPr lang="zh-CN" altLang="en-US" sz="2400" b="1" dirty="0" smtClean="0"/>
              <a:t>代理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73178" y="2326105"/>
            <a:ext cx="7539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Nginx</a:t>
            </a:r>
            <a:r>
              <a:rPr lang="en-US" altLang="zh-CN" b="1" dirty="0" smtClean="0"/>
              <a:t>: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客户端</a:t>
            </a:r>
            <a:r>
              <a:rPr lang="zh-CN" altLang="en-US" dirty="0" smtClean="0"/>
              <a:t>本来可以直接通过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协议访问某网站应用服务器，网站管理员可以在中间加上一个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，客户端请求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请求应用服务器，然后将结果返回给客户端，此时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就是反向代理服务器。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49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架构介绍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270" y="1283369"/>
            <a:ext cx="30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/>
              <a:t>后端控制层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9389" y="2005263"/>
            <a:ext cx="3400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 </a:t>
            </a:r>
            <a:r>
              <a:rPr lang="en-US" b="1" dirty="0" smtClean="0"/>
              <a:t>Boot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 smtClean="0"/>
          </a:p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独立</a:t>
            </a:r>
            <a:r>
              <a:rPr lang="en-US" dirty="0" smtClean="0"/>
              <a:t>Spring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2.</a:t>
            </a:r>
            <a:r>
              <a:rPr lang="zh-CN" altLang="en-US" dirty="0" smtClean="0"/>
              <a:t>嵌入式</a:t>
            </a:r>
            <a:r>
              <a:rPr lang="en-US" dirty="0" smtClean="0"/>
              <a:t>Tomcat</a:t>
            </a:r>
            <a:r>
              <a:rPr lang="zh-CN" altLang="en-US" dirty="0" smtClean="0"/>
              <a:t>，</a:t>
            </a:r>
            <a:r>
              <a:rPr lang="en-US" dirty="0" smtClean="0"/>
              <a:t>Jetty</a:t>
            </a:r>
            <a:r>
              <a:rPr lang="zh-CN" altLang="en-US" dirty="0" smtClean="0"/>
              <a:t>容器，无需部署</a:t>
            </a:r>
            <a:r>
              <a:rPr lang="en-US" dirty="0" smtClean="0"/>
              <a:t>WAR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简化</a:t>
            </a:r>
            <a:r>
              <a:rPr lang="en-US" dirty="0" smtClean="0"/>
              <a:t>Maven</a:t>
            </a:r>
            <a:r>
              <a:rPr lang="zh-CN" altLang="en-US" dirty="0" smtClean="0"/>
              <a:t>及</a:t>
            </a:r>
            <a:r>
              <a:rPr lang="en-US" dirty="0" err="1" smtClean="0"/>
              <a:t>Gradle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 smtClean="0"/>
              <a:t>尽可能</a:t>
            </a:r>
            <a:r>
              <a:rPr lang="zh-CN" altLang="en-US" dirty="0" smtClean="0"/>
              <a:t>的自动化配置</a:t>
            </a:r>
            <a:r>
              <a:rPr lang="en-US" dirty="0" smtClean="0"/>
              <a:t>Spring</a:t>
            </a:r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5.</a:t>
            </a:r>
            <a:r>
              <a:rPr lang="zh-CN" altLang="en-US" dirty="0" smtClean="0"/>
              <a:t>直接</a:t>
            </a:r>
            <a:r>
              <a:rPr lang="zh-CN" altLang="en-US" dirty="0" smtClean="0"/>
              <a:t>植入产品环境下的实用功能，比如度量指标、健康检查及扩展配置等</a:t>
            </a:r>
          </a:p>
          <a:p>
            <a:pPr algn="l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9468" y="890339"/>
            <a:ext cx="30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/>
              <a:t>持久层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93367" y="1788694"/>
            <a:ext cx="3400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 err="1" smtClean="0"/>
              <a:t>MyBatis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atinLnBrk="1"/>
            <a:endParaRPr lang="zh-CN" altLang="en-US" b="1" dirty="0" smtClean="0"/>
          </a:p>
          <a:p>
            <a:pPr marL="342900" indent="-342900" latinLnBrk="1">
              <a:buAutoNum type="arabicPeriod"/>
            </a:pPr>
            <a:r>
              <a:rPr lang="zh-CN" altLang="en-US" dirty="0" smtClean="0"/>
              <a:t>与</a:t>
            </a:r>
            <a:r>
              <a:rPr lang="en-US" dirty="0" smtClean="0"/>
              <a:t>JDBC</a:t>
            </a:r>
            <a:r>
              <a:rPr lang="zh-CN" altLang="en-US" dirty="0" smtClean="0"/>
              <a:t>相比，减少了</a:t>
            </a:r>
            <a:r>
              <a:rPr lang="en-US" dirty="0" smtClean="0"/>
              <a:t>50%</a:t>
            </a:r>
            <a:r>
              <a:rPr lang="zh-CN" altLang="en-US" dirty="0" smtClean="0"/>
              <a:t>以上的代码量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latinLnBrk="1"/>
            <a:endParaRPr lang="zh-CN" altLang="en-US" dirty="0" smtClean="0"/>
          </a:p>
          <a:p>
            <a:pPr latinLnBrk="1"/>
            <a:r>
              <a:rPr lang="en-US" dirty="0" smtClean="0"/>
              <a:t>2. </a:t>
            </a:r>
            <a:r>
              <a:rPr lang="en-US" dirty="0" err="1" smtClean="0"/>
              <a:t>MyBatis</a:t>
            </a:r>
            <a:r>
              <a:rPr lang="zh-CN" altLang="en-US" dirty="0" smtClean="0"/>
              <a:t>是最简单的持久化框架，小巧并且简单易学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dirty="0" smtClean="0"/>
              <a:t>3. </a:t>
            </a:r>
            <a:r>
              <a:rPr lang="en-US" dirty="0" err="1" smtClean="0"/>
              <a:t>MyBatis</a:t>
            </a:r>
            <a:r>
              <a:rPr lang="zh-CN" altLang="en-US" dirty="0" smtClean="0"/>
              <a:t>相当灵活，不会对应用程序或者数据库的现有设计强加任何影响，</a:t>
            </a:r>
            <a:r>
              <a:rPr lang="en-US" dirty="0" smtClean="0"/>
              <a:t>SQL</a:t>
            </a:r>
            <a:r>
              <a:rPr lang="zh-CN" altLang="en-US" dirty="0" smtClean="0"/>
              <a:t>写在</a:t>
            </a:r>
            <a:r>
              <a:rPr lang="en-US" dirty="0" smtClean="0"/>
              <a:t>XML</a:t>
            </a:r>
            <a:r>
              <a:rPr lang="zh-CN" altLang="en-US" dirty="0" smtClean="0"/>
              <a:t>里，从程序代码中彻底分离，降低耦合度，便于统一管理和优化，并可重用。</a:t>
            </a:r>
          </a:p>
          <a:p>
            <a:pPr algn="l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34400" y="1732546"/>
            <a:ext cx="34009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 err="1" smtClean="0"/>
              <a:t>Redis</a:t>
            </a:r>
            <a:r>
              <a:rPr lang="en-US" b="1" dirty="0" smtClean="0"/>
              <a:t>:</a:t>
            </a:r>
            <a:endParaRPr lang="zh-CN" altLang="en-US" b="1" dirty="0" smtClean="0"/>
          </a:p>
          <a:p>
            <a:pPr marL="342900" indent="-342900" latinLnBrk="1"/>
            <a:r>
              <a:rPr lang="en-US" altLang="zh-CN" dirty="0" smtClean="0"/>
              <a:t>1.</a:t>
            </a:r>
            <a:r>
              <a:rPr lang="zh-CN" altLang="en-US" dirty="0" smtClean="0"/>
              <a:t>速度</a:t>
            </a:r>
            <a:r>
              <a:rPr lang="zh-CN" altLang="en-US" dirty="0" smtClean="0"/>
              <a:t>快，因为数据存在内存中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342900" indent="-342900" latinLnBrk="1"/>
            <a:r>
              <a:rPr lang="zh-CN" altLang="en-US" dirty="0" smtClean="0"/>
              <a:t>类似于</a:t>
            </a:r>
            <a:r>
              <a:rPr lang="en-US" dirty="0" err="1" smtClean="0"/>
              <a:t>HashMap</a:t>
            </a:r>
            <a:r>
              <a:rPr lang="zh-CN" altLang="en-US" dirty="0" smtClean="0"/>
              <a:t>，</a:t>
            </a:r>
            <a:r>
              <a:rPr lang="en-US" dirty="0" err="1" smtClean="0"/>
              <a:t>HashMap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342900" indent="-342900" latinLnBrk="1"/>
            <a:r>
              <a:rPr lang="zh-CN" altLang="en-US" dirty="0" smtClean="0"/>
              <a:t>优势就是查找和操作的时间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pPr marL="342900" indent="-342900" latinLnBrk="1"/>
            <a:r>
              <a:rPr lang="zh-CN" altLang="en-US" dirty="0" smtClean="0"/>
              <a:t>度都是</a:t>
            </a:r>
            <a:r>
              <a:rPr lang="en-US" dirty="0" smtClean="0"/>
              <a:t>O(1</a:t>
            </a:r>
            <a:r>
              <a:rPr lang="en-US" dirty="0" smtClean="0"/>
              <a:t>)</a:t>
            </a:r>
          </a:p>
          <a:p>
            <a:pPr marL="342900" indent="-342900" latinLnBrk="1"/>
            <a:endParaRPr lang="zh-CN" altLang="en-US" dirty="0" smtClean="0"/>
          </a:p>
          <a:p>
            <a:pPr latinLnBrk="1"/>
            <a:r>
              <a:rPr lang="en-US" altLang="zh-CN" dirty="0" smtClean="0"/>
              <a:t>2.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丰富数据类型，支持</a:t>
            </a:r>
            <a:r>
              <a:rPr lang="en-US" dirty="0" smtClean="0"/>
              <a:t>string</a:t>
            </a:r>
            <a:r>
              <a:rPr lang="zh-CN" altLang="en-US" dirty="0" smtClean="0"/>
              <a:t>，</a:t>
            </a:r>
            <a:r>
              <a:rPr lang="en-US" dirty="0" smtClean="0"/>
              <a:t>list</a:t>
            </a:r>
            <a:r>
              <a:rPr lang="zh-CN" altLang="en-US" dirty="0" smtClean="0"/>
              <a:t>，</a:t>
            </a:r>
            <a:r>
              <a:rPr lang="en-US" dirty="0" smtClean="0"/>
              <a:t>set</a:t>
            </a:r>
            <a:r>
              <a:rPr lang="zh-CN" altLang="en-US" dirty="0" smtClean="0"/>
              <a:t>，</a:t>
            </a:r>
            <a:r>
              <a:rPr lang="en-US" dirty="0" smtClean="0"/>
              <a:t>sorted set</a:t>
            </a:r>
            <a:r>
              <a:rPr lang="zh-CN" altLang="en-US" dirty="0" smtClean="0"/>
              <a:t>，</a:t>
            </a:r>
            <a:r>
              <a:rPr lang="en-US" dirty="0" smtClean="0"/>
              <a:t>hash</a:t>
            </a:r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事务，操作都是原子性，所谓的原子性就是对数据的更改要么全部执行，要么全部不执行</a:t>
            </a:r>
          </a:p>
          <a:p>
            <a:pPr latinLnBrk="1"/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 smtClean="0"/>
              <a:t>丰富</a:t>
            </a:r>
            <a:r>
              <a:rPr lang="zh-CN" altLang="en-US" dirty="0" smtClean="0"/>
              <a:t>的特性：可用于缓存，消息，按</a:t>
            </a:r>
            <a:r>
              <a:rPr lang="en-US" dirty="0" smtClean="0"/>
              <a:t>key</a:t>
            </a:r>
            <a:r>
              <a:rPr lang="zh-CN" altLang="en-US" dirty="0" smtClean="0"/>
              <a:t>设置过期时间，过期后将会自动删除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49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B2277B4-0A66-405D-B744-27C47CF45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047" y="1107648"/>
            <a:ext cx="9664080" cy="56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9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86A818-20E3-46AE-83CE-EF4FD4E30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6744" y="1204071"/>
            <a:ext cx="9010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30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2E6E43-BB6A-4FDD-9A6B-321C501C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6101" y="931108"/>
            <a:ext cx="8173582" cy="546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572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08461" y="2903621"/>
          <a:ext cx="8128000" cy="163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818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林阳阳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张伟芳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陈金才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周浩</a:t>
                      </a:r>
                      <a:endParaRPr lang="zh-CN" altLang="en-US" dirty="0"/>
                    </a:p>
                  </a:txBody>
                  <a:tcPr/>
                </a:tc>
              </a:tr>
              <a:tr h="818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77850" y="2069432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任务分配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572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A5B46E9-300C-460A-AEC3-E68C4FB2764D}"/>
              </a:ext>
            </a:extLst>
          </p:cNvPr>
          <p:cNvSpPr txBox="1"/>
          <p:nvPr/>
        </p:nvSpPr>
        <p:spPr>
          <a:xfrm>
            <a:off x="5360987" y="2598003"/>
            <a:ext cx="147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50B674"/>
                </a:solidFill>
              </a:rPr>
              <a:t>谢谢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0FD1C79-0A5F-4B2E-A9F6-44D3C69CE67A}"/>
              </a:ext>
            </a:extLst>
          </p:cNvPr>
          <p:cNvSpPr txBox="1"/>
          <p:nvPr/>
        </p:nvSpPr>
        <p:spPr>
          <a:xfrm>
            <a:off x="5661819" y="3588603"/>
            <a:ext cx="89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xmlns="" val="371326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6348" y="208546"/>
            <a:ext cx="3156284" cy="1325563"/>
          </a:xfrm>
        </p:spPr>
        <p:txBody>
          <a:bodyPr/>
          <a:lstStyle/>
          <a:p>
            <a:r>
              <a:rPr lang="zh-CN" altLang="en-US" dirty="0" smtClean="0"/>
              <a:t>技术罗列：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979" y="1729371"/>
            <a:ext cx="6332621" cy="4351338"/>
          </a:xfrm>
        </p:spPr>
        <p:txBody>
          <a:bodyPr/>
          <a:lstStyle/>
          <a:p>
            <a:r>
              <a:rPr lang="zh-CN" altLang="en-US" dirty="0" smtClean="0"/>
              <a:t>前端：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1.Vue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BootStrap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传输层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后端控制层：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持久</a:t>
            </a:r>
            <a:r>
              <a:rPr lang="zh-CN" altLang="en-US" dirty="0" smtClean="0"/>
              <a:t>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1.Mybatis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2.Redis;</a:t>
            </a:r>
          </a:p>
          <a:p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958246" y="1753434"/>
            <a:ext cx="6332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 smtClean="0"/>
              <a:t>数据库：</a:t>
            </a:r>
            <a:endParaRPr lang="en-US" altLang="zh-CN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1.HBase+Phoenix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2.MySQL</a:t>
            </a:r>
            <a:r>
              <a:rPr lang="en-US" altLang="zh-CN" sz="2800" dirty="0" smtClean="0"/>
              <a:t>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FE9753A-2F54-481D-B782-993BE11A4114}"/>
              </a:ext>
            </a:extLst>
          </p:cNvPr>
          <p:cNvGrpSpPr/>
          <p:nvPr/>
        </p:nvGrpSpPr>
        <p:grpSpPr>
          <a:xfrm>
            <a:off x="256673" y="206542"/>
            <a:ext cx="1219200" cy="1219200"/>
            <a:chOff x="5486400" y="1714500"/>
            <a:chExt cx="1219200" cy="12192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B414B5D-6D07-4C66-A29D-FFD9CAD2A34D}"/>
                </a:ext>
              </a:extLst>
            </p:cNvPr>
            <p:cNvSpPr/>
            <p:nvPr/>
          </p:nvSpPr>
          <p:spPr>
            <a:xfrm>
              <a:off x="5486400" y="1714500"/>
              <a:ext cx="1219200" cy="12192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xmlns="" id="{23087039-E7DC-4961-9C2C-BA0BAC826639}"/>
                </a:ext>
              </a:extLst>
            </p:cNvPr>
            <p:cNvSpPr txBox="1"/>
            <p:nvPr/>
          </p:nvSpPr>
          <p:spPr>
            <a:xfrm>
              <a:off x="5664200" y="1908602"/>
              <a:ext cx="863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800" dirty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660ECA43-FC31-4587-A6CD-B2E96151326B}"/>
              </a:ext>
            </a:extLst>
          </p:cNvPr>
          <p:cNvCxnSpPr>
            <a:cxnSpLocks/>
          </p:cNvCxnSpPr>
          <p:nvPr/>
        </p:nvCxnSpPr>
        <p:spPr>
          <a:xfrm>
            <a:off x="1003300" y="3454400"/>
            <a:ext cx="10185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5FE9753A-2F54-481D-B782-993BE11A4114}"/>
              </a:ext>
            </a:extLst>
          </p:cNvPr>
          <p:cNvGrpSpPr/>
          <p:nvPr/>
        </p:nvGrpSpPr>
        <p:grpSpPr>
          <a:xfrm>
            <a:off x="5486400" y="1714500"/>
            <a:ext cx="1219200" cy="1219200"/>
            <a:chOff x="5486400" y="1714500"/>
            <a:chExt cx="1219200" cy="12192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CB414B5D-6D07-4C66-A29D-FFD9CAD2A34D}"/>
                </a:ext>
              </a:extLst>
            </p:cNvPr>
            <p:cNvSpPr/>
            <p:nvPr/>
          </p:nvSpPr>
          <p:spPr>
            <a:xfrm>
              <a:off x="5486400" y="1714500"/>
              <a:ext cx="1219200" cy="12192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23087039-E7DC-4961-9C2C-BA0BAC826639}"/>
                </a:ext>
              </a:extLst>
            </p:cNvPr>
            <p:cNvSpPr txBox="1"/>
            <p:nvPr/>
          </p:nvSpPr>
          <p:spPr>
            <a:xfrm>
              <a:off x="5664200" y="1908602"/>
              <a:ext cx="863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A32CB20-851B-474B-A717-E15DDAFE65B2}"/>
              </a:ext>
            </a:extLst>
          </p:cNvPr>
          <p:cNvSpPr txBox="1"/>
          <p:nvPr/>
        </p:nvSpPr>
        <p:spPr>
          <a:xfrm>
            <a:off x="4768850" y="4279900"/>
            <a:ext cx="265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50B674"/>
                </a:solidFill>
              </a:rPr>
              <a:t>版本变迁</a:t>
            </a:r>
          </a:p>
        </p:txBody>
      </p:sp>
    </p:spTree>
    <p:extLst>
      <p:ext uri="{BB962C8B-B14F-4D97-AF65-F5344CB8AC3E}">
        <p14:creationId xmlns:p14="http://schemas.microsoft.com/office/powerpoint/2010/main" xmlns="" val="208171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架构变迁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C0F361C-16F5-4816-BAAC-71C3D74C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34" y="834189"/>
            <a:ext cx="8750175" cy="53099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E38218D-06AB-4C1E-A6C9-5CDDA04B8A92}"/>
              </a:ext>
            </a:extLst>
          </p:cNvPr>
          <p:cNvSpPr txBox="1"/>
          <p:nvPr/>
        </p:nvSpPr>
        <p:spPr>
          <a:xfrm>
            <a:off x="1181894" y="1236875"/>
            <a:ext cx="109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第一版</a:t>
            </a:r>
          </a:p>
        </p:txBody>
      </p:sp>
    </p:spTree>
    <p:extLst>
      <p:ext uri="{BB962C8B-B14F-4D97-AF65-F5344CB8AC3E}">
        <p14:creationId xmlns:p14="http://schemas.microsoft.com/office/powerpoint/2010/main" xmlns="" val="59534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架构变迁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E38218D-06AB-4C1E-A6C9-5CDDA04B8A92}"/>
              </a:ext>
            </a:extLst>
          </p:cNvPr>
          <p:cNvSpPr txBox="1"/>
          <p:nvPr/>
        </p:nvSpPr>
        <p:spPr>
          <a:xfrm>
            <a:off x="1181894" y="1236875"/>
            <a:ext cx="109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710BE73-7E18-4113-B68D-71C414F1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3" y="1236875"/>
            <a:ext cx="8642139" cy="47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741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660ECA43-FC31-4587-A6CD-B2E96151326B}"/>
              </a:ext>
            </a:extLst>
          </p:cNvPr>
          <p:cNvCxnSpPr>
            <a:cxnSpLocks/>
          </p:cNvCxnSpPr>
          <p:nvPr/>
        </p:nvCxnSpPr>
        <p:spPr>
          <a:xfrm>
            <a:off x="1003300" y="3454400"/>
            <a:ext cx="10185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5FE9753A-2F54-481D-B782-993BE11A4114}"/>
              </a:ext>
            </a:extLst>
          </p:cNvPr>
          <p:cNvGrpSpPr/>
          <p:nvPr/>
        </p:nvGrpSpPr>
        <p:grpSpPr>
          <a:xfrm>
            <a:off x="5486400" y="1714500"/>
            <a:ext cx="1219200" cy="1219200"/>
            <a:chOff x="5486400" y="1714500"/>
            <a:chExt cx="1219200" cy="12192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CB414B5D-6D07-4C66-A29D-FFD9CAD2A34D}"/>
                </a:ext>
              </a:extLst>
            </p:cNvPr>
            <p:cNvSpPr/>
            <p:nvPr/>
          </p:nvSpPr>
          <p:spPr>
            <a:xfrm>
              <a:off x="5486400" y="1714500"/>
              <a:ext cx="1219200" cy="12192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23087039-E7DC-4961-9C2C-BA0BAC826639}"/>
                </a:ext>
              </a:extLst>
            </p:cNvPr>
            <p:cNvSpPr txBox="1"/>
            <p:nvPr/>
          </p:nvSpPr>
          <p:spPr>
            <a:xfrm>
              <a:off x="5664200" y="1908602"/>
              <a:ext cx="863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A32CB20-851B-474B-A717-E15DDAFE65B2}"/>
              </a:ext>
            </a:extLst>
          </p:cNvPr>
          <p:cNvSpPr txBox="1"/>
          <p:nvPr/>
        </p:nvSpPr>
        <p:spPr>
          <a:xfrm>
            <a:off x="4768850" y="4279900"/>
            <a:ext cx="265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50B674"/>
                </a:solidFill>
              </a:rPr>
              <a:t>最终架构</a:t>
            </a:r>
            <a:endParaRPr lang="en-US" altLang="zh-CN" sz="4800" b="1" dirty="0">
              <a:solidFill>
                <a:srgbClr val="50B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65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最终架构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26" name="Picture 2" descr="C:\Users\ASUS\Desktop\知识库管理系统\最终架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2738" y="290286"/>
            <a:ext cx="7104062" cy="6386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227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最终架构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2" descr="C:\Users\ASUS\Desktop\知识库管理系统\架构展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421" y="1363579"/>
            <a:ext cx="8967538" cy="4973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227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xmlns="" id="{4916CDA9-F5D3-4F6C-BAB3-E806A104885F}"/>
              </a:ext>
            </a:extLst>
          </p:cNvPr>
          <p:cNvGrpSpPr/>
          <p:nvPr/>
        </p:nvGrpSpPr>
        <p:grpSpPr>
          <a:xfrm>
            <a:off x="177800" y="231348"/>
            <a:ext cx="876300" cy="876300"/>
            <a:chOff x="342900" y="368300"/>
            <a:chExt cx="876300" cy="876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4CA34AE-83E6-43F2-8658-521C0C520D4B}"/>
                </a:ext>
              </a:extLst>
            </p:cNvPr>
            <p:cNvSpPr/>
            <p:nvPr/>
          </p:nvSpPr>
          <p:spPr>
            <a:xfrm>
              <a:off x="342900" y="368300"/>
              <a:ext cx="876300" cy="876300"/>
            </a:xfrm>
            <a:prstGeom prst="rect">
              <a:avLst/>
            </a:prstGeom>
            <a:solidFill>
              <a:srgbClr val="50B674"/>
            </a:solidFill>
            <a:ln cap="rnd">
              <a:solidFill>
                <a:srgbClr val="50B674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462DE63-2C92-402C-B35D-6EE5FBB9D4D9}"/>
                </a:ext>
              </a:extLst>
            </p:cNvPr>
            <p:cNvSpPr txBox="1"/>
            <p:nvPr/>
          </p:nvSpPr>
          <p:spPr>
            <a:xfrm>
              <a:off x="470694" y="544840"/>
              <a:ext cx="62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B2F04E-3819-4411-97CE-6B4D4AE60A34}"/>
              </a:ext>
            </a:extLst>
          </p:cNvPr>
          <p:cNvSpPr txBox="1"/>
          <p:nvPr/>
        </p:nvSpPr>
        <p:spPr>
          <a:xfrm>
            <a:off x="1181894" y="44529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架构介绍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230" y="2117552"/>
            <a:ext cx="2855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Vue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其实</a:t>
            </a:r>
            <a:r>
              <a:rPr lang="en-US" dirty="0" smtClean="0"/>
              <a:t>Vue.js</a:t>
            </a:r>
            <a:r>
              <a:rPr lang="zh-CN" altLang="en-US" dirty="0" smtClean="0"/>
              <a:t>不是一个框架，因为它只聚焦视图层，是一个构建数据驱动的</a:t>
            </a:r>
            <a:r>
              <a:rPr lang="en-US" dirty="0" smtClean="0"/>
              <a:t>Web</a:t>
            </a:r>
            <a:r>
              <a:rPr lang="zh-CN" altLang="en-US" dirty="0" smtClean="0"/>
              <a:t>界面的库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en-US" dirty="0" smtClean="0"/>
              <a:t>2.Vue.js</a:t>
            </a:r>
            <a:r>
              <a:rPr lang="zh-CN" altLang="en-US" dirty="0" smtClean="0"/>
              <a:t>通过简单的</a:t>
            </a:r>
            <a:r>
              <a:rPr lang="en-US" dirty="0" smtClean="0"/>
              <a:t>API</a:t>
            </a:r>
            <a:r>
              <a:rPr lang="zh-CN" altLang="en-US" dirty="0" smtClean="0"/>
              <a:t>（应用程序编程接口）提供高效的数据绑定和灵活的组件系统。</a:t>
            </a:r>
          </a:p>
          <a:p>
            <a:pPr algn="l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9284" y="2037343"/>
            <a:ext cx="3336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:</a:t>
            </a:r>
          </a:p>
          <a:p>
            <a:endParaRPr lang="zh-CN" altLang="en-US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轻量级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强大</a:t>
            </a:r>
            <a:r>
              <a:rPr lang="zh-CN" altLang="en-US" dirty="0" smtClean="0"/>
              <a:t>的选择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强大</a:t>
            </a:r>
            <a:r>
              <a:rPr lang="zh-CN" altLang="en-US" dirty="0" smtClean="0"/>
              <a:t>的选择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4.</a:t>
            </a:r>
            <a:r>
              <a:rPr lang="zh-CN" altLang="en-US" dirty="0" smtClean="0"/>
              <a:t>可靠</a:t>
            </a:r>
            <a:r>
              <a:rPr lang="zh-CN" altLang="en-US" dirty="0" smtClean="0"/>
              <a:t>的事件处理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5.</a:t>
            </a:r>
            <a:r>
              <a:rPr lang="zh-CN" altLang="en-US" dirty="0" smtClean="0"/>
              <a:t>完善</a:t>
            </a:r>
            <a:r>
              <a:rPr lang="zh-CN" altLang="en-US" dirty="0" smtClean="0"/>
              <a:t>的</a:t>
            </a:r>
            <a:r>
              <a:rPr lang="en-US" dirty="0" smtClean="0"/>
              <a:t>Ajax</a:t>
            </a:r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6.</a:t>
            </a:r>
            <a:r>
              <a:rPr lang="zh-CN" altLang="en-US" dirty="0" smtClean="0"/>
              <a:t>出色</a:t>
            </a:r>
            <a:r>
              <a:rPr lang="zh-CN" altLang="en-US" dirty="0" smtClean="0"/>
              <a:t>的浏览器兼容性</a:t>
            </a:r>
          </a:p>
          <a:p>
            <a:pPr algn="l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2295" y="1989217"/>
            <a:ext cx="3481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Bootstrap</a:t>
            </a:r>
            <a:r>
              <a:rPr lang="en-US" b="1" dirty="0" smtClean="0"/>
              <a:t>:</a:t>
            </a:r>
          </a:p>
          <a:p>
            <a:endParaRPr lang="zh-CN" altLang="en-US" b="1" dirty="0" smtClean="0"/>
          </a:p>
          <a:p>
            <a:pPr lvl="0"/>
            <a:r>
              <a:rPr lang="en-US" dirty="0" smtClean="0"/>
              <a:t>1.BT</a:t>
            </a:r>
            <a:r>
              <a:rPr lang="zh-CN" altLang="en-US" dirty="0" smtClean="0"/>
              <a:t>的优势之一就是可以根据用户屏幕尺寸调整页面，使其在各个尺寸上都表现良好。实现这个功能依赖两个东西，一个是</a:t>
            </a:r>
            <a:r>
              <a:rPr lang="en-US" dirty="0" smtClean="0"/>
              <a:t>view</a:t>
            </a:r>
            <a:r>
              <a:rPr lang="zh-CN" altLang="en-US" dirty="0" smtClean="0"/>
              <a:t>，另一个是</a:t>
            </a:r>
            <a:r>
              <a:rPr lang="en-US" dirty="0" smtClean="0"/>
              <a:t>max-width</a:t>
            </a:r>
            <a:r>
              <a:rPr lang="zh-CN" altLang="en-US" dirty="0" smtClean="0"/>
              <a:t>，</a:t>
            </a:r>
            <a:r>
              <a:rPr lang="en-US" dirty="0" smtClean="0"/>
              <a:t>min-width</a:t>
            </a:r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对</a:t>
            </a:r>
            <a:r>
              <a:rPr lang="en-US" dirty="0" smtClean="0"/>
              <a:t>IE</a:t>
            </a:r>
            <a:r>
              <a:rPr lang="zh-CN" altLang="en-US" dirty="0" smtClean="0"/>
              <a:t>兼容也存在不小的问题，</a:t>
            </a:r>
            <a:r>
              <a:rPr lang="en-US" dirty="0" smtClean="0"/>
              <a:t>BT</a:t>
            </a:r>
            <a:r>
              <a:rPr lang="zh-CN" altLang="en-US" dirty="0" smtClean="0"/>
              <a:t>将所有的元素盒模型都设置成了</a:t>
            </a:r>
            <a:r>
              <a:rPr lang="en-US" dirty="0" smtClean="0"/>
              <a:t>border-box</a:t>
            </a:r>
            <a:endParaRPr lang="zh-CN" altLang="en-US" dirty="0" smtClean="0"/>
          </a:p>
          <a:p>
            <a:pPr algn="l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1579" y="1090863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/>
              <a:t>前端方面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7149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627</Words>
  <Application>Microsoft Office PowerPoint</Application>
  <PresentationFormat>自定义</PresentationFormat>
  <Paragraphs>139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幻灯片 1</vt:lpstr>
      <vt:lpstr>技术罗列：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阳阳林</dc:creator>
  <cp:lastModifiedBy>zwf</cp:lastModifiedBy>
  <cp:revision>100</cp:revision>
  <dcterms:created xsi:type="dcterms:W3CDTF">2018-04-08T06:43:02Z</dcterms:created>
  <dcterms:modified xsi:type="dcterms:W3CDTF">2018-06-18T14:14:56Z</dcterms:modified>
</cp:coreProperties>
</file>