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5" r:id="rId5"/>
    <p:sldId id="266" r:id="rId6"/>
    <p:sldId id="267" r:id="rId7"/>
    <p:sldId id="268" r:id="rId8"/>
    <p:sldId id="269" r:id="rId9"/>
    <p:sldId id="264" r:id="rId10"/>
    <p:sldId id="263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4" autoAdjust="0"/>
  </p:normalViewPr>
  <p:slideViewPr>
    <p:cSldViewPr snapToGrid="0">
      <p:cViewPr>
        <p:scale>
          <a:sx n="60" d="100"/>
          <a:sy n="60" d="100"/>
        </p:scale>
        <p:origin x="882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A297-2AC7-40DF-91EC-B52D8D20679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AA30-7E63-431F-9BEF-942EF5A77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Fivethousand5k/Pattern-Recognition-Homework/blob/main/1-NaiveBayesClassifier-TitanicSurvival.ipyn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c/titani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localhost:8888/tree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hyperlink" Target="https://www.kaggle.com/c/titanic/submit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hyperlink" Target="file:///C:\Users\10718\Desktop\&#27169;&#24335;&#35782;&#21035;&#20316;&#19994;\&#26420;&#32032;&#36125;&#21494;&#26031;&#20998;&#31867;&#22120;-&#27888;&#22374;&#23612;&#20811;&#23384;&#27963;&#39044;&#27979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80727"/>
            <a:ext cx="12192000" cy="255658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15774" y="2080727"/>
            <a:ext cx="49952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连续性</a:t>
            </a:r>
            <a:r>
              <a:rPr lang="en-US" altLang="zh-CN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离散型变量</a:t>
            </a:r>
            <a:endParaRPr lang="en-US" altLang="zh-CN" sz="4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朴素贝叶斯分类器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8423" y="3486594"/>
            <a:ext cx="2515432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报告人：伍谦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2130750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时间：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6" y="139960"/>
            <a:ext cx="1181873" cy="11848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77894" y="5775807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详细步骤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917241" y="18660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22018" y="1141095"/>
            <a:ext cx="9358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完整的代码通过</a:t>
            </a:r>
            <a:r>
              <a:rPr lang="en-US" altLang="zh-CN" sz="2400"/>
              <a:t>Jupyter</a:t>
            </a:r>
            <a:r>
              <a:rPr lang="zh-CN" altLang="en-US" sz="2400"/>
              <a:t>编写，并附有详细解释，可访问下方链接查看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25411" y="1690573"/>
            <a:ext cx="8328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https://nbviewer.org/github/Fivethousand5k/Pattern-Recognition-Homework/blob/main/1-NaiveBayesClassifier-TitanicSurvival.ipynb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689" y="2561930"/>
            <a:ext cx="4747260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80727"/>
            <a:ext cx="12192000" cy="255658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95104" y="2635745"/>
            <a:ext cx="42017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Thanks!</a:t>
            </a:r>
            <a:endParaRPr lang="zh-CN" altLang="en-US" sz="8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6" y="139960"/>
            <a:ext cx="1181873" cy="1184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分类任务简介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794218" y="1004935"/>
            <a:ext cx="0" cy="526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2" y="1853971"/>
            <a:ext cx="5403137" cy="27429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998" y="4540992"/>
            <a:ext cx="56458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1912年4月15日，号称“永不沉没”的泰坦尼克号在她的初次航行中，不幸撞上冰山随后沉没。由于邮轮上并没有足够的救生艇，导致了总计2224名乘客和船员中1502人因此丧生。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1412" y="911425"/>
            <a:ext cx="295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泰坦尼克号存活预测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136" y="5543541"/>
            <a:ext cx="5645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逃生需要运气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但是一部分群体似乎幸存的概率更大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endParaRPr lang="zh-CN" alt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088" y="1410273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竞赛链接：</a:t>
            </a:r>
            <a:r>
              <a:rPr lang="zh-CN" altLang="en-US" dirty="0">
                <a:hlinkClick r:id="rId4"/>
              </a:rPr>
              <a:t>https://www.kaggle.com/c/titanic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287665" y="911424"/>
            <a:ext cx="143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08862" y="1515417"/>
            <a:ext cx="5645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训练样本：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891</a:t>
            </a:r>
            <a:r>
              <a:rPr lang="zh-CN" altLang="en-US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例  测试样本：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418</a:t>
            </a:r>
            <a:r>
              <a:rPr lang="zh-CN" altLang="en-US" sz="1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lang="zh-CN" alt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7933" y="1915915"/>
            <a:ext cx="6287136" cy="3635778"/>
            <a:chOff x="5867933" y="1943074"/>
            <a:chExt cx="6287136" cy="363577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7933" y="1943074"/>
              <a:ext cx="6287136" cy="3635778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/>
          </p:nvGrpSpPr>
          <p:grpSpPr>
            <a:xfrm>
              <a:off x="6458761" y="2383684"/>
              <a:ext cx="2051323" cy="2979949"/>
              <a:chOff x="6458761" y="2383684"/>
              <a:chExt cx="2051323" cy="297994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6458764" y="2383684"/>
                <a:ext cx="14669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存活与否</a:t>
                </a:r>
                <a:r>
                  <a:rPr lang="zh-CN" altLang="en-US" sz="1100" b="1" dirty="0">
                    <a:solidFill>
                      <a:srgbClr val="0070C0"/>
                    </a:solidFill>
                  </a:rPr>
                  <a:t>（离散）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458763" y="2645294"/>
                <a:ext cx="14604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船票等级</a:t>
                </a:r>
                <a:r>
                  <a:rPr lang="zh-CN" altLang="en-US" sz="1100" b="1" dirty="0">
                    <a:solidFill>
                      <a:srgbClr val="0070C0"/>
                    </a:solidFill>
                  </a:rPr>
                  <a:t>（离散）</a:t>
                </a:r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466314" y="2906330"/>
                <a:ext cx="12562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性别</a:t>
                </a:r>
                <a:r>
                  <a:rPr lang="zh-CN" altLang="en-US" sz="1100" b="1" dirty="0">
                    <a:solidFill>
                      <a:srgbClr val="0070C0"/>
                    </a:solidFill>
                  </a:rPr>
                  <a:t>（离散）</a:t>
                </a:r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66315" y="3156031"/>
                <a:ext cx="12562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年龄</a:t>
                </a:r>
                <a:r>
                  <a:rPr lang="zh-CN" altLang="en-US" sz="1100" b="1" dirty="0">
                    <a:solidFill>
                      <a:srgbClr val="7030A0"/>
                    </a:solidFill>
                  </a:rPr>
                  <a:t>（连续）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65212" y="3428976"/>
                <a:ext cx="14604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兄弟</a:t>
                </a:r>
                <a:r>
                  <a:rPr lang="en-US" altLang="zh-CN" sz="1100" b="1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1100" b="1" dirty="0">
                    <a:solidFill>
                      <a:srgbClr val="FF0000"/>
                    </a:solidFill>
                  </a:rPr>
                  <a:t>姐妹或配偶在船数量</a:t>
                </a:r>
                <a:r>
                  <a:rPr lang="zh-CN" altLang="en-US" sz="1100" b="1" dirty="0">
                    <a:solidFill>
                      <a:srgbClr val="0070C0"/>
                    </a:solidFill>
                  </a:rPr>
                  <a:t>（离散）</a:t>
                </a:r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458763" y="3921648"/>
                <a:ext cx="20513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父母</a:t>
                </a:r>
                <a:r>
                  <a:rPr lang="en-US" altLang="zh-CN" sz="1100" b="1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1100" b="1" dirty="0">
                    <a:solidFill>
                      <a:srgbClr val="FF0000"/>
                    </a:solidFill>
                  </a:rPr>
                  <a:t>子女在船数量</a:t>
                </a:r>
                <a:r>
                  <a:rPr lang="zh-CN" altLang="en-US" sz="1100" b="1" dirty="0">
                    <a:solidFill>
                      <a:srgbClr val="0070C0"/>
                    </a:solidFill>
                  </a:rPr>
                  <a:t>（离散）</a:t>
                </a:r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458762" y="4262001"/>
                <a:ext cx="14604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船票号</a:t>
                </a:r>
                <a:r>
                  <a:rPr lang="zh-CN" altLang="en-US" sz="1100" b="1" dirty="0">
                    <a:solidFill>
                      <a:srgbClr val="7030A0"/>
                    </a:solidFill>
                  </a:rPr>
                  <a:t>（连续）</a:t>
                </a:r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458761" y="4556460"/>
                <a:ext cx="13905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旅客票价</a:t>
                </a:r>
                <a:r>
                  <a:rPr lang="zh-CN" altLang="en-US" sz="1100" b="1" dirty="0">
                    <a:solidFill>
                      <a:srgbClr val="7030A0"/>
                    </a:solidFill>
                  </a:rPr>
                  <a:t>（连续）</a:t>
                </a:r>
                <a:endParaRPr lang="en-US" altLang="zh-C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465212" y="4807564"/>
                <a:ext cx="11215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船舱号</a:t>
                </a:r>
                <a:r>
                  <a:rPr lang="zh-CN" altLang="en-US" sz="1100" b="1" dirty="0">
                    <a:solidFill>
                      <a:srgbClr val="7030A0"/>
                    </a:solidFill>
                  </a:rPr>
                  <a:t>（连续）</a:t>
                </a:r>
                <a:endParaRPr lang="en-US" altLang="zh-C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465727" y="5102023"/>
                <a:ext cx="1256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>
                    <a:solidFill>
                      <a:srgbClr val="FF0000"/>
                    </a:solidFill>
                  </a:rPr>
                  <a:t>登船地点</a:t>
                </a:r>
                <a:r>
                  <a:rPr lang="zh-CN" altLang="en-US" sz="1100" b="1" dirty="0">
                    <a:solidFill>
                      <a:srgbClr val="0070C0"/>
                    </a:solidFill>
                  </a:rPr>
                  <a:t>（离散）</a:t>
                </a:r>
                <a:endParaRPr lang="en-US" altLang="zh-CN" sz="11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实验步骤与结果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22" y="742662"/>
            <a:ext cx="754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Step1: </a:t>
            </a:r>
            <a:r>
              <a:rPr lang="zh-CN" altLang="en-US" sz="2400" b="1" dirty="0"/>
              <a:t>读取数据并处理数据（筛选特征，填充缺失特征）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917241" y="18660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E7D540-56B9-4D5A-939F-FEB53E1A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" y="1539811"/>
            <a:ext cx="7240092" cy="42982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947B376-438B-49EB-84E6-16D2D2CEA280}"/>
              </a:ext>
            </a:extLst>
          </p:cNvPr>
          <p:cNvSpPr/>
          <p:nvPr/>
        </p:nvSpPr>
        <p:spPr>
          <a:xfrm>
            <a:off x="7320631" y="1753162"/>
            <a:ext cx="41932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 通过常识得知存活与否与乘客</a:t>
            </a:r>
            <a:r>
              <a:rPr lang="en-US" altLang="zh-CN" sz="1600" dirty="0"/>
              <a:t>id</a:t>
            </a:r>
            <a:r>
              <a:rPr lang="zh-CN" altLang="en-US" sz="1600" dirty="0"/>
              <a:t>，姓名、船票号相关性不大。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 </a:t>
            </a:r>
            <a:r>
              <a:rPr lang="en-US" altLang="zh-CN" sz="1600" dirty="0"/>
              <a:t>Cabin</a:t>
            </a:r>
            <a:r>
              <a:rPr lang="zh-CN" altLang="en-US" sz="1600" dirty="0"/>
              <a:t>这一列缺失值太多。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4A7DF8D-BBBD-4642-A974-1235C9EC01C7}"/>
              </a:ext>
            </a:extLst>
          </p:cNvPr>
          <p:cNvSpPr/>
          <p:nvPr/>
        </p:nvSpPr>
        <p:spPr>
          <a:xfrm>
            <a:off x="9172135" y="2919483"/>
            <a:ext cx="429065" cy="100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23081F-4B68-4B8B-833C-2D44CE59CB83}"/>
              </a:ext>
            </a:extLst>
          </p:cNvPr>
          <p:cNvSpPr/>
          <p:nvPr/>
        </p:nvSpPr>
        <p:spPr>
          <a:xfrm>
            <a:off x="7320631" y="4139416"/>
            <a:ext cx="48713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 去除乘客</a:t>
            </a:r>
            <a:r>
              <a:rPr lang="en-US" altLang="zh-CN" sz="1600" dirty="0"/>
              <a:t>id</a:t>
            </a:r>
            <a:r>
              <a:rPr lang="zh-CN" altLang="en-US" sz="1600" dirty="0"/>
              <a:t>，姓名、船票号、</a:t>
            </a:r>
            <a:r>
              <a:rPr lang="en-US" altLang="zh-CN" sz="1600" dirty="0"/>
              <a:t>Cabin</a:t>
            </a:r>
            <a:r>
              <a:rPr lang="zh-CN" altLang="en-US" sz="1600" dirty="0"/>
              <a:t>特征</a:t>
            </a:r>
            <a:endParaRPr lang="en-US" altLang="zh-CN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 对年龄，船票价格特征的缺失值进行均值填充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</a:t>
            </a:r>
            <a:r>
              <a:rPr lang="en-US" altLang="zh-CN" sz="1600" dirty="0"/>
              <a:t>object</a:t>
            </a:r>
            <a:r>
              <a:rPr lang="zh-CN" altLang="en-US" sz="1600" dirty="0"/>
              <a:t>类型均值转换成离散型数值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实验步骤与结果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22" y="742662"/>
            <a:ext cx="754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Step1: </a:t>
            </a:r>
            <a:r>
              <a:rPr lang="zh-CN" altLang="en-US" sz="2400" b="1" dirty="0"/>
              <a:t>读取数据并处理数据（筛选特征，填充缺失特征）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917241" y="18660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AA32BE-3D7E-455E-B2C1-66975E58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2" y="1569240"/>
            <a:ext cx="5978364" cy="42702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B34466-3ABA-4404-8E25-5E8ABEC2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286" y="1204327"/>
            <a:ext cx="5926032" cy="4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实验步骤与结果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22" y="742662"/>
            <a:ext cx="754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Step2:</a:t>
            </a:r>
            <a:r>
              <a:rPr lang="zh-CN" altLang="en-US" sz="2400" b="1" dirty="0"/>
              <a:t>计算先验</a:t>
            </a:r>
            <a:r>
              <a:rPr lang="en-US" altLang="zh-CN" sz="2400" b="1" dirty="0"/>
              <a:t>p(</a:t>
            </a:r>
            <a:r>
              <a:rPr lang="zh-CN" altLang="en-US" sz="2400" b="1" dirty="0"/>
              <a:t>存活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p(</a:t>
            </a:r>
            <a:r>
              <a:rPr lang="zh-CN" altLang="en-US" sz="2400" b="1" dirty="0"/>
              <a:t>未存活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917241" y="18660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315D47-4854-4234-B1C9-0A233374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6" y="1439877"/>
            <a:ext cx="5857215" cy="418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DA1B75-3466-4346-9F38-9D7CDA77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93" y="1016940"/>
            <a:ext cx="4730409" cy="418543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7DD049-C1D8-4F1E-948F-456AD752432F}"/>
              </a:ext>
            </a:extLst>
          </p:cNvPr>
          <p:cNvSpPr/>
          <p:nvPr/>
        </p:nvSpPr>
        <p:spPr>
          <a:xfrm>
            <a:off x="7543253" y="5042081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0</a:t>
            </a:r>
            <a:r>
              <a:rPr lang="zh-CN" altLang="en-US" b="1" dirty="0"/>
              <a:t>代表为未存活，</a:t>
            </a:r>
            <a:r>
              <a:rPr lang="en-US" altLang="zh-CN" b="1" dirty="0"/>
              <a:t>1</a:t>
            </a:r>
            <a:r>
              <a:rPr lang="zh-CN" altLang="en-US" b="1" dirty="0"/>
              <a:t>代表存活）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E3CFC-934A-4F26-95AA-959AB544B92B}"/>
              </a:ext>
            </a:extLst>
          </p:cNvPr>
          <p:cNvSpPr/>
          <p:nvPr/>
        </p:nvSpPr>
        <p:spPr>
          <a:xfrm>
            <a:off x="7449468" y="5464687"/>
            <a:ext cx="35766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prior(</a:t>
            </a:r>
            <a:r>
              <a:rPr lang="zh-CN" altLang="en-US" b="1" dirty="0"/>
              <a:t>未存活）</a:t>
            </a:r>
            <a:r>
              <a:rPr lang="en-US" altLang="zh-CN" b="1" dirty="0"/>
              <a:t>=549/891=0.616</a:t>
            </a:r>
          </a:p>
          <a:p>
            <a:r>
              <a:rPr lang="en-US" altLang="zh-CN" b="1" dirty="0"/>
              <a:t>prior(</a:t>
            </a:r>
            <a:r>
              <a:rPr lang="zh-CN" altLang="en-US" b="1" dirty="0"/>
              <a:t>存活）</a:t>
            </a:r>
            <a:r>
              <a:rPr lang="en-US" altLang="zh-CN" b="1" dirty="0"/>
              <a:t>=342/891=0.384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实验步骤与结果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22" y="742662"/>
            <a:ext cx="775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Step3:</a:t>
            </a:r>
            <a:r>
              <a:rPr lang="zh-CN" altLang="en-US" sz="2400" b="1" dirty="0"/>
              <a:t>针对离散型特征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p(x |</a:t>
            </a:r>
            <a:r>
              <a:rPr lang="zh-CN" altLang="en-US" sz="2400" b="1" dirty="0"/>
              <a:t>存活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以及</a:t>
            </a:r>
            <a:r>
              <a:rPr lang="en-US" altLang="zh-CN" sz="2400" b="1" dirty="0"/>
              <a:t>p(x |</a:t>
            </a:r>
            <a:r>
              <a:rPr lang="zh-CN" altLang="en-US" sz="2400" b="1" dirty="0"/>
              <a:t>未存活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917241" y="18660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459411-B63F-418E-9833-76E71B09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9" y="1524419"/>
            <a:ext cx="4647062" cy="236021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F8F4BCC-D836-400B-852F-D3E2D5B35A15}"/>
              </a:ext>
            </a:extLst>
          </p:cNvPr>
          <p:cNvSpPr/>
          <p:nvPr/>
        </p:nvSpPr>
        <p:spPr>
          <a:xfrm>
            <a:off x="1770252" y="121387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船票等级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0CD83C-AA2F-45EB-9A36-657A3C985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34" y="1404515"/>
            <a:ext cx="3972641" cy="248011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A26A8D3-5395-4855-9437-BCB72043C4F4}"/>
              </a:ext>
            </a:extLst>
          </p:cNvPr>
          <p:cNvSpPr/>
          <p:nvPr/>
        </p:nvSpPr>
        <p:spPr>
          <a:xfrm>
            <a:off x="6266743" y="120911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性别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3CC08-F20F-4114-8911-7334ED1AE2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9" r="2951"/>
          <a:stretch/>
        </p:blipFill>
        <p:spPr>
          <a:xfrm>
            <a:off x="8550322" y="1459399"/>
            <a:ext cx="3641678" cy="238966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5C76ACB-6DA7-47DC-BBD6-7FA989F3F62B}"/>
              </a:ext>
            </a:extLst>
          </p:cNvPr>
          <p:cNvSpPr/>
          <p:nvPr/>
        </p:nvSpPr>
        <p:spPr>
          <a:xfrm>
            <a:off x="9296722" y="1206201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兄弟姐妹</a:t>
            </a:r>
            <a:r>
              <a:rPr lang="en-US" altLang="zh-CN" b="1" dirty="0"/>
              <a:t>/</a:t>
            </a:r>
            <a:r>
              <a:rPr lang="zh-CN" altLang="en-US" b="1" dirty="0"/>
              <a:t>配偶在船数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284891-6DB8-456D-BF7B-47554BAA1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346" y="4190527"/>
            <a:ext cx="3710317" cy="228610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8A21F94-9B97-4961-B080-BC8FF625246F}"/>
              </a:ext>
            </a:extLst>
          </p:cNvPr>
          <p:cNvSpPr/>
          <p:nvPr/>
        </p:nvSpPr>
        <p:spPr>
          <a:xfrm>
            <a:off x="3274061" y="3895361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父母</a:t>
            </a:r>
            <a:r>
              <a:rPr lang="en-US" altLang="zh-CN" b="1" dirty="0"/>
              <a:t>/</a:t>
            </a:r>
            <a:r>
              <a:rPr lang="zh-CN" altLang="en-US" b="1" dirty="0"/>
              <a:t>子女在船数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AD2E6FF-2916-4B14-BEBA-8EC0353E8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925" y="4166766"/>
            <a:ext cx="3713352" cy="233815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F5A3B99-0F3A-4972-B4D6-E09DCDCE144F}"/>
              </a:ext>
            </a:extLst>
          </p:cNvPr>
          <p:cNvSpPr/>
          <p:nvPr/>
        </p:nvSpPr>
        <p:spPr>
          <a:xfrm>
            <a:off x="7835786" y="392441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登船地点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1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实验步骤与结果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22" y="742662"/>
            <a:ext cx="775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Step4:</a:t>
            </a:r>
            <a:r>
              <a:rPr lang="zh-CN" altLang="en-US" sz="2400" b="1" dirty="0"/>
              <a:t>针对连续型特征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p(x |</a:t>
            </a:r>
            <a:r>
              <a:rPr lang="zh-CN" altLang="en-US" sz="2400" b="1" dirty="0"/>
              <a:t>存活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以及</a:t>
            </a:r>
            <a:r>
              <a:rPr lang="en-US" altLang="zh-CN" sz="2400" b="1" dirty="0"/>
              <a:t>p(x |</a:t>
            </a:r>
            <a:r>
              <a:rPr lang="zh-CN" altLang="en-US" sz="2400" b="1" dirty="0"/>
              <a:t>未存活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B06F8-93BB-417F-B8A8-6F4C1680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" y="1792518"/>
            <a:ext cx="5478437" cy="36294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ABD99A-1A28-414A-A292-1C104E59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02" y="1792519"/>
            <a:ext cx="5478437" cy="362946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60AF1C3-6D58-4F69-9086-A5C916864069}"/>
              </a:ext>
            </a:extLst>
          </p:cNvPr>
          <p:cNvSpPr/>
          <p:nvPr/>
        </p:nvSpPr>
        <p:spPr>
          <a:xfrm>
            <a:off x="3271018" y="5511086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根据样本的均值和方差分别构建条件概率的概率密度函数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73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45C6F0E-6366-407C-9DCF-35A0A4F1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19" y="82565"/>
            <a:ext cx="874897" cy="574472"/>
          </a:xfrm>
          <a:prstGeom prst="rect">
            <a:avLst/>
          </a:prstGeom>
        </p:spPr>
      </p:pic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实验步骤与结果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22" y="742662"/>
            <a:ext cx="178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Step5:</a:t>
            </a:r>
            <a:r>
              <a:rPr lang="zh-CN" altLang="en-US" sz="2400" b="1" dirty="0"/>
              <a:t>预测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F76365-6F40-48B8-A7F7-F39DDE98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84" y="1304130"/>
            <a:ext cx="5710881" cy="1020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74D6BD-D1C3-40C6-BCB2-BA0622610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03" y="1393233"/>
            <a:ext cx="6342629" cy="448237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DFDA84-C2A2-42B2-8651-D5F0898B894B}"/>
              </a:ext>
            </a:extLst>
          </p:cNvPr>
          <p:cNvCxnSpPr>
            <a:cxnSpLocks/>
          </p:cNvCxnSpPr>
          <p:nvPr/>
        </p:nvCxnSpPr>
        <p:spPr>
          <a:xfrm flipV="1">
            <a:off x="10413242" y="873457"/>
            <a:ext cx="541361" cy="5197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C58C3F-B825-4497-8E2C-F5BE8464C7EA}"/>
              </a:ext>
            </a:extLst>
          </p:cNvPr>
          <p:cNvCxnSpPr>
            <a:cxnSpLocks/>
          </p:cNvCxnSpPr>
          <p:nvPr/>
        </p:nvCxnSpPr>
        <p:spPr>
          <a:xfrm flipV="1">
            <a:off x="10954603" y="973494"/>
            <a:ext cx="216090" cy="93341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C1555307-4D5C-4268-9FEA-5CB06F261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9994" y="153955"/>
            <a:ext cx="890450" cy="7871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8B8232-A5FB-4D31-994F-9967C1588D9D}"/>
              </a:ext>
            </a:extLst>
          </p:cNvPr>
          <p:cNvCxnSpPr>
            <a:cxnSpLocks/>
          </p:cNvCxnSpPr>
          <p:nvPr/>
        </p:nvCxnSpPr>
        <p:spPr>
          <a:xfrm flipH="1" flipV="1">
            <a:off x="8400197" y="784354"/>
            <a:ext cx="1072318" cy="51977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03504CC-AC36-4016-88DC-EE513845FAC6}"/>
              </a:ext>
            </a:extLst>
          </p:cNvPr>
          <p:cNvCxnSpPr>
            <a:cxnSpLocks/>
          </p:cNvCxnSpPr>
          <p:nvPr/>
        </p:nvCxnSpPr>
        <p:spPr>
          <a:xfrm flipH="1" flipV="1">
            <a:off x="8314806" y="941131"/>
            <a:ext cx="835387" cy="106461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04C74979-B4B5-4C04-B253-F51DF6EDA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306" y="187356"/>
            <a:ext cx="1009771" cy="63039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A5BA2CF-37C6-4F9F-88C1-91CF87718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4606" y="395810"/>
            <a:ext cx="945144" cy="48003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B301CCA-82AD-4686-A733-1F5156D9B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3239" y="799074"/>
            <a:ext cx="850867" cy="56314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E79F055-1C4C-47F5-9296-57F095008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0916" y="905764"/>
            <a:ext cx="920609" cy="60930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8743331-4C73-45FD-B80B-FED42A8A5E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0197" y="2602214"/>
            <a:ext cx="1950847" cy="3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5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5400000">
            <a:off x="1542329" y="-914371"/>
            <a:ext cx="69446" cy="3154104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26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4" name="等腰三角形 3"/>
          <p:cNvSpPr/>
          <p:nvPr/>
        </p:nvSpPr>
        <p:spPr>
          <a:xfrm rot="16200000">
            <a:off x="9437792" y="3537881"/>
            <a:ext cx="69446" cy="540000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765" y="6337332"/>
            <a:ext cx="502750" cy="504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9149" y="6361708"/>
            <a:ext cx="463620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同济大学电子与信息工程学院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研究中心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964621" y="1004935"/>
            <a:ext cx="0" cy="526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1004935"/>
            <a:ext cx="59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Step1: </a:t>
            </a:r>
            <a:r>
              <a:rPr lang="zh-CN" altLang="en-US" b="1" dirty="0"/>
              <a:t>读取数据并处理数据（筛选特征，填充缺失特征）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0" y="1464797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Step2: </a:t>
            </a:r>
            <a:r>
              <a:rPr lang="zh-CN" altLang="en-US" b="1" dirty="0"/>
              <a:t>计算先验</a:t>
            </a:r>
            <a:r>
              <a:rPr lang="en-US" altLang="zh-CN" b="1" dirty="0"/>
              <a:t>p(</a:t>
            </a:r>
            <a:r>
              <a:rPr lang="zh-CN" altLang="en-US" b="1" dirty="0"/>
              <a:t>存活</a:t>
            </a:r>
            <a:r>
              <a:rPr lang="en-US" altLang="zh-CN" b="1" dirty="0"/>
              <a:t>)</a:t>
            </a:r>
            <a:r>
              <a:rPr lang="zh-CN" altLang="en-US" b="1" dirty="0"/>
              <a:t>与</a:t>
            </a:r>
            <a:r>
              <a:rPr lang="en-US" altLang="zh-CN" b="1" dirty="0"/>
              <a:t>p(</a:t>
            </a:r>
            <a:r>
              <a:rPr lang="zh-CN" altLang="en-US" b="1" dirty="0"/>
              <a:t>未存活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97" y="1391548"/>
            <a:ext cx="579013" cy="515829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0" y="190737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Step3: </a:t>
            </a:r>
            <a:r>
              <a:rPr lang="zh-CN" altLang="en-US" b="1" dirty="0"/>
              <a:t>针对离散型特征</a:t>
            </a:r>
            <a:r>
              <a:rPr lang="en-US" altLang="zh-CN" b="1" dirty="0"/>
              <a:t>x</a:t>
            </a:r>
            <a:r>
              <a:rPr lang="zh-CN" altLang="en-US" b="1" dirty="0"/>
              <a:t>，计算</a:t>
            </a:r>
            <a:r>
              <a:rPr lang="en-US" altLang="zh-CN" b="1" dirty="0"/>
              <a:t>p(x |</a:t>
            </a:r>
            <a:r>
              <a:rPr lang="zh-CN" altLang="en-US" b="1" dirty="0"/>
              <a:t>存活</a:t>
            </a:r>
            <a:r>
              <a:rPr lang="en-US" altLang="zh-CN" b="1" dirty="0"/>
              <a:t>)</a:t>
            </a:r>
            <a:r>
              <a:rPr lang="zh-CN" altLang="en-US" b="1" dirty="0"/>
              <a:t>以及</a:t>
            </a:r>
            <a:r>
              <a:rPr lang="en-US" altLang="zh-CN" b="1" dirty="0"/>
              <a:t>p(x |</a:t>
            </a:r>
            <a:r>
              <a:rPr lang="zh-CN" altLang="en-US" b="1" dirty="0"/>
              <a:t>未存活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058" y="2360524"/>
            <a:ext cx="1754423" cy="8640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546" y="2322826"/>
            <a:ext cx="1486071" cy="91741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2252" y="3321759"/>
            <a:ext cx="1581365" cy="96344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5058" y="3308367"/>
            <a:ext cx="1807194" cy="97683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2919" y="4226443"/>
            <a:ext cx="5893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Step4: </a:t>
            </a:r>
            <a:r>
              <a:rPr lang="zh-CN" altLang="en-US" b="1" dirty="0"/>
              <a:t>针对连续型特征</a:t>
            </a:r>
            <a:r>
              <a:rPr lang="en-US" altLang="zh-CN" b="1" dirty="0"/>
              <a:t>x</a:t>
            </a:r>
            <a:r>
              <a:rPr lang="zh-CN" altLang="en-US" b="1" dirty="0"/>
              <a:t>，根据均值和标准差构建正态分布得到</a:t>
            </a:r>
            <a:r>
              <a:rPr lang="en-US" altLang="zh-CN" b="1" dirty="0"/>
              <a:t>p(x |</a:t>
            </a:r>
            <a:r>
              <a:rPr lang="zh-CN" altLang="en-US" b="1" dirty="0"/>
              <a:t>存活</a:t>
            </a:r>
            <a:r>
              <a:rPr lang="en-US" altLang="zh-CN" b="1" dirty="0"/>
              <a:t>)</a:t>
            </a:r>
            <a:r>
              <a:rPr lang="zh-CN" altLang="en-US" b="1" dirty="0"/>
              <a:t>以及</a:t>
            </a:r>
            <a:r>
              <a:rPr lang="en-US" altLang="zh-CN" b="1" dirty="0"/>
              <a:t>p(x |</a:t>
            </a:r>
            <a:r>
              <a:rPr lang="zh-CN" altLang="en-US" b="1" dirty="0"/>
              <a:t>未存活</a:t>
            </a:r>
            <a:r>
              <a:rPr lang="en-US" altLang="zh-CN" b="1" dirty="0"/>
              <a:t>)</a:t>
            </a:r>
            <a:r>
              <a:rPr lang="zh-CN" altLang="en-US" b="1" dirty="0"/>
              <a:t>的概率密度函数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052" y="4872774"/>
            <a:ext cx="1513200" cy="100189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7055" y="4872774"/>
            <a:ext cx="1581366" cy="1046882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096000" y="9476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Step5</a:t>
            </a:r>
            <a:r>
              <a:rPr lang="zh-CN" altLang="en-US" b="1" dirty="0"/>
              <a:t>：根据公式</a:t>
            </a:r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0"/>
          <a:srcRect t="16687" b="10538"/>
          <a:stretch>
            <a:fillRect/>
          </a:stretch>
        </p:blipFill>
        <p:spPr>
          <a:xfrm>
            <a:off x="6917241" y="1250730"/>
            <a:ext cx="3619500" cy="64466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917241" y="1866047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917241" y="1818600"/>
            <a:ext cx="617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计算出测试样本的后验概率，并输出预测结果。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002213" y="2276709"/>
            <a:ext cx="61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227380" y="2467168"/>
            <a:ext cx="117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预测结果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9345" y="2899109"/>
            <a:ext cx="1444877" cy="257883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5414" y="3925100"/>
            <a:ext cx="4434512" cy="542053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8260389" y="2485000"/>
            <a:ext cx="387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Kaggle</a:t>
            </a:r>
            <a:r>
              <a:rPr lang="zh-CN" altLang="en-US" b="1" dirty="0"/>
              <a:t>官网测试结果：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-0.75837 (</a:t>
            </a:r>
            <a:r>
              <a:rPr lang="zh-CN" altLang="en-US" b="1" dirty="0">
                <a:solidFill>
                  <a:srgbClr val="FF0000"/>
                </a:solidFill>
              </a:rPr>
              <a:t>所有特征）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-0.74401</a:t>
            </a:r>
            <a:r>
              <a:rPr lang="zh-CN" altLang="en-US" b="1" dirty="0">
                <a:solidFill>
                  <a:srgbClr val="FF0000"/>
                </a:solidFill>
              </a:rPr>
              <a:t>（性别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船票等级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船费）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-0.76555</a:t>
            </a:r>
            <a:r>
              <a:rPr lang="zh-CN" altLang="en-US" b="1" dirty="0">
                <a:solidFill>
                  <a:srgbClr val="FF0000"/>
                </a:solidFill>
              </a:rPr>
              <a:t>（性别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船票等级）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4873" y="479022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linkClick r:id="rId13"/>
              </a:rPr>
              <a:t>Jupyter </a:t>
            </a:r>
            <a:r>
              <a:rPr lang="zh-CN" altLang="en-US" b="1" dirty="0">
                <a:solidFill>
                  <a:srgbClr val="FF0000"/>
                </a:solidFill>
                <a:hlinkClick r:id="rId13"/>
              </a:rPr>
              <a:t>演示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62670" y="5287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14" action="ppaction://hlinkfile"/>
              </a:rPr>
              <a:t>结果文件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14895" y="528588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15" action="ppaction://hlinkfile"/>
              </a:rPr>
              <a:t>提交网址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6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666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小宇</dc:creator>
  <cp:lastModifiedBy>伍谦</cp:lastModifiedBy>
  <cp:revision>51</cp:revision>
  <dcterms:created xsi:type="dcterms:W3CDTF">2019-08-17T14:33:00Z</dcterms:created>
  <dcterms:modified xsi:type="dcterms:W3CDTF">2021-10-21T06:15:23Z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E35CA49320AF44ECA339E2A3430E654A</vt:lpwstr>
  </property>
  <property fmtid="{D5CDD505-2E9C-101B-9397-08002B2CF9AE}" pid="3" name="KSOProductBuildVer">
    <vt:lpwstr>2052-11.1.0.10938</vt:lpwstr>
  </property>
</Properties>
</file>