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0"/>
  </p:notesMasterIdLst>
  <p:sldIdLst>
    <p:sldId id="256" r:id="rId2"/>
    <p:sldId id="295" r:id="rId3"/>
    <p:sldId id="433" r:id="rId4"/>
    <p:sldId id="489" r:id="rId5"/>
    <p:sldId id="450" r:id="rId6"/>
    <p:sldId id="491" r:id="rId7"/>
    <p:sldId id="492" r:id="rId8"/>
    <p:sldId id="493" r:id="rId9"/>
    <p:sldId id="494" r:id="rId10"/>
    <p:sldId id="455" r:id="rId11"/>
    <p:sldId id="528" r:id="rId12"/>
    <p:sldId id="506" r:id="rId13"/>
    <p:sldId id="495" r:id="rId14"/>
    <p:sldId id="451" r:id="rId15"/>
    <p:sldId id="496" r:id="rId16"/>
    <p:sldId id="459" r:id="rId17"/>
    <p:sldId id="497" r:id="rId18"/>
    <p:sldId id="498" r:id="rId19"/>
    <p:sldId id="499" r:id="rId20"/>
    <p:sldId id="500" r:id="rId21"/>
    <p:sldId id="501" r:id="rId22"/>
    <p:sldId id="503" r:id="rId23"/>
    <p:sldId id="502" r:id="rId24"/>
    <p:sldId id="504" r:id="rId25"/>
    <p:sldId id="505" r:id="rId26"/>
    <p:sldId id="507" r:id="rId27"/>
    <p:sldId id="508" r:id="rId28"/>
    <p:sldId id="509" r:id="rId29"/>
    <p:sldId id="531" r:id="rId30"/>
    <p:sldId id="533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21" r:id="rId41"/>
    <p:sldId id="522" r:id="rId42"/>
    <p:sldId id="532" r:id="rId43"/>
    <p:sldId id="481" r:id="rId44"/>
    <p:sldId id="524" r:id="rId45"/>
    <p:sldId id="525" r:id="rId46"/>
    <p:sldId id="526" r:id="rId47"/>
    <p:sldId id="527" r:id="rId48"/>
    <p:sldId id="485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9933"/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D8B5E9D-BD33-46F2-9F4D-CBED769EC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3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3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EEAF1-4B9D-4857-B667-6020CC60E41A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C722E-C80C-4AD5-9E08-76487D8E3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0DC97-F87C-45BB-B31D-7DE8D704A497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D506-C3C2-4017-AC84-9429B6721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9FB0-EA9A-4EB0-BCAF-330358AEB709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9CE9-ECF8-436B-86FE-F8E15450B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6148-52CA-470C-BB5A-C5CB63F7943B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4D141-886F-41C1-96E6-187386861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915EE-9040-4533-A6AB-D489C503A041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3C7AE-7202-4F10-AAEB-D156BDD29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70F8-CE46-4A29-BE4A-952094D55DC3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3355-379A-4A8C-B650-44BA873CC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DEDFE-9FD8-4073-9097-EF04E193FEB9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65743-EB77-44A1-9EE7-0E72CD5CD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7715-0081-4768-9FC5-8ED14B684379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87BF-48BB-47E6-821E-A9AF868CC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1F6FC-A70C-4C33-A0EC-830DB51C9A9B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24D3-69CC-4706-ADE7-58E79E9F0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CDADA-9574-4F1A-8A90-C7E056250D58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86661-18A6-46A7-9864-A01ACE2EF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3B6B-EBC0-44BA-A78D-B755CDADE914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7C4CE-232C-42E3-8472-775CEC79C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A8D4-98B5-4794-AC13-AE8379CDC937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D228F-1748-4EF5-904B-78D29BD1F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3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45DB69A-37F9-44E3-ACC3-555C58618AC6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9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B2E39C5F-3A8B-47C9-9840-1123D7113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60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7BF70D-17EC-4026-9A78-7E732C74DF9A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逻辑设计基础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09795-A173-45D7-8E90-6DE301E2139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988" y="1268417"/>
            <a:ext cx="8064500" cy="1081087"/>
          </a:xfrm>
        </p:spPr>
        <p:txBody>
          <a:bodyPr/>
          <a:lstStyle/>
          <a:p>
            <a:pPr algn="ctr" eaLnBrk="1" hangingPunct="1"/>
            <a:r>
              <a:rPr lang="zh-CN" altLang="en-US" sz="4800" b="1" dirty="0">
                <a:solidFill>
                  <a:srgbClr val="003399"/>
                </a:solidFill>
              </a:rPr>
              <a:t>典型同步时序逻辑电路设计</a:t>
            </a:r>
            <a:endParaRPr lang="zh-CN" altLang="en-US" sz="5700" b="1" dirty="0">
              <a:solidFill>
                <a:srgbClr val="003399"/>
              </a:solidFill>
            </a:endParaRPr>
          </a:p>
        </p:txBody>
      </p:sp>
      <p:pic>
        <p:nvPicPr>
          <p:cNvPr id="5126" name="Picture 7" descr="di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xh-tjd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7" y="4868863"/>
            <a:ext cx="1368425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70079" y="4032254"/>
            <a:ext cx="68056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魏继增（副教授）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天津大学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智能与计算学部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892924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3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基于计数器的时钟分频器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5536" y="1136936"/>
            <a:ext cx="5904656" cy="480131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module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clkdiv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(clk50M, clk25M,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ct val="1000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     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时钟信号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output clk50M, clk25M;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reg [1:0] counter;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counter &lt;= 0;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counter &lt;= counter + 1;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assign clk50M = counter[0];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50M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时钟信号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assign clk25M = counter[1];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25M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时钟信号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B4874A1-2104-46ED-B306-93616547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860" y="1052736"/>
            <a:ext cx="278414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28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counter[0]:</a:t>
            </a:r>
          </a:p>
          <a:p>
            <a:pPr algn="just">
              <a:lnSpc>
                <a:spcPts val="2800"/>
              </a:lnSpc>
              <a:spcBef>
                <a:spcPts val="18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  1    0    1   ... 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8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8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8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counter[1]:</a:t>
            </a:r>
          </a:p>
          <a:p>
            <a:pPr algn="just">
              <a:lnSpc>
                <a:spcPts val="2800"/>
              </a:lnSpc>
              <a:spcBef>
                <a:spcPts val="18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  1    0    1   ... 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543F71-9BBA-4FA2-8AC9-9ED63CC18E55}"/>
              </a:ext>
            </a:extLst>
          </p:cNvPr>
          <p:cNvSpPr txBox="1"/>
          <p:nvPr/>
        </p:nvSpPr>
        <p:spPr>
          <a:xfrm>
            <a:off x="6516216" y="206842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B557F5-FA7B-4E2D-99B6-847B7EA519D5}"/>
              </a:ext>
            </a:extLst>
          </p:cNvPr>
          <p:cNvSpPr txBox="1"/>
          <p:nvPr/>
        </p:nvSpPr>
        <p:spPr>
          <a:xfrm>
            <a:off x="7164288" y="206955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861085-018A-4341-90DE-7E32476DD887}"/>
              </a:ext>
            </a:extLst>
          </p:cNvPr>
          <p:cNvSpPr txBox="1"/>
          <p:nvPr/>
        </p:nvSpPr>
        <p:spPr>
          <a:xfrm>
            <a:off x="7792606" y="206955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8AD4CC-0C7C-478E-A7EA-476BC26BE865}"/>
              </a:ext>
            </a:extLst>
          </p:cNvPr>
          <p:cNvSpPr txBox="1"/>
          <p:nvPr/>
        </p:nvSpPr>
        <p:spPr>
          <a:xfrm>
            <a:off x="8440678" y="207068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F0B0F9-CAC2-4E7D-9C4A-163332598C3F}"/>
              </a:ext>
            </a:extLst>
          </p:cNvPr>
          <p:cNvSpPr txBox="1"/>
          <p:nvPr/>
        </p:nvSpPr>
        <p:spPr>
          <a:xfrm>
            <a:off x="6516216" y="43279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300671-6D4F-49F7-BECB-0F27F6314A86}"/>
              </a:ext>
            </a:extLst>
          </p:cNvPr>
          <p:cNvSpPr txBox="1"/>
          <p:nvPr/>
        </p:nvSpPr>
        <p:spPr>
          <a:xfrm>
            <a:off x="7164288" y="432906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CC4503-E74C-41CE-A614-8C3265365277}"/>
              </a:ext>
            </a:extLst>
          </p:cNvPr>
          <p:cNvSpPr txBox="1"/>
          <p:nvPr/>
        </p:nvSpPr>
        <p:spPr>
          <a:xfrm>
            <a:off x="7792606" y="432906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2DDBEE-2FD2-41E9-83C6-C5BA3D7140BC}"/>
              </a:ext>
            </a:extLst>
          </p:cNvPr>
          <p:cNvSpPr txBox="1"/>
          <p:nvPr/>
        </p:nvSpPr>
        <p:spPr>
          <a:xfrm>
            <a:off x="8440678" y="433019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20ns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FFF093-EED9-4D32-8FC1-04EA61D90998}"/>
              </a:ext>
            </a:extLst>
          </p:cNvPr>
          <p:cNvSpPr txBox="1"/>
          <p:nvPr/>
        </p:nvSpPr>
        <p:spPr>
          <a:xfrm>
            <a:off x="6553200" y="2514382"/>
            <a:ext cx="24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为周期的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A192F3-67F5-4F75-957B-9FBEA04F186D}"/>
              </a:ext>
            </a:extLst>
          </p:cNvPr>
          <p:cNvSpPr txBox="1"/>
          <p:nvPr/>
        </p:nvSpPr>
        <p:spPr>
          <a:xfrm>
            <a:off x="6553200" y="4746630"/>
            <a:ext cx="24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40ns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为周期的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15EE-9040-4533-A6AB-D489C503A041}" type="datetime1">
              <a:rPr lang="zh-CN" altLang="en-US" smtClean="0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3C7AE-7202-4F10-AAEB-D156BDD2902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20"/>
            <a:ext cx="828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92924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3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基于计数器的时钟分频器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892924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100Mhz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时钟分频和相应计数位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9666"/>
              </p:ext>
            </p:extLst>
          </p:nvPr>
        </p:nvGraphicFramePr>
        <p:xfrm>
          <a:off x="971600" y="1341536"/>
          <a:ext cx="74168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counter[</a:t>
                      </a:r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]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频率（</a:t>
                      </a:r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hz</a:t>
                      </a:r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counter[</a:t>
                      </a:r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]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频率（</a:t>
                      </a:r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hz</a:t>
                      </a:r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50,000,000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24,414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25,000,000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12,207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12,500,000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6,103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6,250,000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3,051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3,125,000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1,525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1,562,500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762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781,250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381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390,625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190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195,312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95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97,656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47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48,828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 — — 7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段数码管的动态显示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95932" y="4820963"/>
            <a:ext cx="8064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段数码管共享同一套数据线（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如何能让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数码管显示不同的数字？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96136" y="1340772"/>
            <a:ext cx="3276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Blip>
                <a:blip r:embed="rId3"/>
              </a:buBlip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利用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段数码管的点亮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“余</a:t>
            </a:r>
            <a:endParaRPr lang="en-US" altLang="zh-CN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晖效应”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实现功能。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设计一个扫描控制电路（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endParaRPr lang="en-US" altLang="zh-CN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钟分频电路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），依次刷新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段数码管。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刷新频率大于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，人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眼感觉不出闪烁变化。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Blip>
                <a:blip r:embed="rId3"/>
              </a:buBlip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但刷新频率也不可过快，否 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则人眼无法反应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A87E9AB-3C28-4E5A-8E47-DE3EEB5A7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1415637"/>
            <a:ext cx="5389066" cy="2229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2"/>
            <a:ext cx="83531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— — 7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段数码管的动态显示（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74848" y="4581128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基于分频电路（计数器）实现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个七段数码管的动态显示</a:t>
            </a:r>
            <a:endParaRPr lang="en-US" altLang="zh-CN" sz="240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0x12345678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58924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1E4C50-F3E2-4CDB-9CDF-1EB60980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8" y="1268760"/>
            <a:ext cx="6301086" cy="29526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BEF6F1-DFAD-4F48-A8DC-AA9FE80AB803}"/>
              </a:ext>
            </a:extLst>
          </p:cNvPr>
          <p:cNvSpPr/>
          <p:nvPr/>
        </p:nvSpPr>
        <p:spPr bwMode="auto">
          <a:xfrm>
            <a:off x="1475656" y="3789040"/>
            <a:ext cx="1008112" cy="2769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Data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90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3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同步时序逻辑电路设计综述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同步计数器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寄存器和移位寄存器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有限状态机的设计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2"/>
            <a:ext cx="83531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带同步复位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使能的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寄存器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345288" y="1196752"/>
            <a:ext cx="1152128" cy="1512168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1" name="等腰三角形 10"/>
          <p:cNvSpPr/>
          <p:nvPr/>
        </p:nvSpPr>
        <p:spPr bwMode="auto">
          <a:xfrm rot="5400000">
            <a:off x="1309284" y="1373004"/>
            <a:ext cx="216024" cy="144016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683568" y="1449952"/>
            <a:ext cx="6617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17296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2514832" y="1947896"/>
            <a:ext cx="57606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椭圆 26"/>
          <p:cNvSpPr/>
          <p:nvPr/>
        </p:nvSpPr>
        <p:spPr bwMode="auto">
          <a:xfrm>
            <a:off x="1259632" y="1790232"/>
            <a:ext cx="72008" cy="720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683568" y="1813760"/>
            <a:ext cx="57606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683568" y="2187448"/>
            <a:ext cx="6617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683568" y="2506544"/>
            <a:ext cx="6617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417296" y="16331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rst_n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7296" y="20068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en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7296" y="2331464"/>
            <a:ext cx="34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909472" y="2420888"/>
            <a:ext cx="104568" cy="17657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930656" y="225074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7376" y="1759168"/>
            <a:ext cx="34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Q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491880" y="1995571"/>
            <a:ext cx="5184576" cy="402571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module reg_8 (Q,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D);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[7:0] D; 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output [7:0] Q;</a:t>
            </a: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[7:0] Q;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 &lt;= 8'b0000_0000;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if (en == 1'b0)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 &lt;= Q;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Q &lt;= D;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D743BD0-A8E4-4F1F-AAEC-22AEF4DC9EB4}"/>
              </a:ext>
            </a:extLst>
          </p:cNvPr>
          <p:cNvCxnSpPr/>
          <p:nvPr/>
        </p:nvCxnSpPr>
        <p:spPr bwMode="auto">
          <a:xfrm>
            <a:off x="2739240" y="1858145"/>
            <a:ext cx="104568" cy="17657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36">
            <a:extLst>
              <a:ext uri="{FF2B5EF4-FFF2-40B4-BE49-F238E27FC236}">
                <a16:creationId xmlns:a16="http://schemas.microsoft.com/office/drawing/2014/main" id="{2E616864-D928-4AA3-A34F-6737234571D6}"/>
              </a:ext>
            </a:extLst>
          </p:cNvPr>
          <p:cNvSpPr txBox="1"/>
          <p:nvPr/>
        </p:nvSpPr>
        <p:spPr>
          <a:xfrm>
            <a:off x="2771800" y="164621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baseline="-25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92924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移位寄存器的设计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移位寄存器是一种既能存储数据，又能对所存数据在时钟信号的作用下按位向高位（或低位）顺移的寄存器。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在数字通信系统中，移位寄存器可用于延迟传输，也可广泛用于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并行数据和串行数据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的转换。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940536" y="2708920"/>
            <a:ext cx="7498630" cy="1903272"/>
            <a:chOff x="940536" y="2708920"/>
            <a:chExt cx="7498630" cy="1903272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940536" y="4032948"/>
              <a:ext cx="66172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2771800" y="2969656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940536" y="2946716"/>
              <a:ext cx="66172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组合 26"/>
            <p:cNvGrpSpPr/>
            <p:nvPr/>
          </p:nvGrpSpPr>
          <p:grpSpPr>
            <a:xfrm>
              <a:off x="1602256" y="2708920"/>
              <a:ext cx="1152128" cy="1512168"/>
              <a:chOff x="1602256" y="2780928"/>
              <a:chExt cx="1152128" cy="1512168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602256" y="2780928"/>
                <a:ext cx="1152128" cy="1512168"/>
              </a:xfrm>
              <a:prstGeom prst="rect">
                <a:avLst/>
              </a:prstGeom>
              <a:solidFill>
                <a:srgbClr val="FF99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 bwMode="auto">
              <a:xfrm rot="5400000">
                <a:off x="1566252" y="4028008"/>
                <a:ext cx="216024" cy="144016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74264" y="392376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clk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94344" y="2852936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Q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74264" y="2843644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47864" y="2708920"/>
              <a:ext cx="1152128" cy="1512168"/>
              <a:chOff x="1602256" y="2780928"/>
              <a:chExt cx="1152128" cy="1512168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602256" y="2780928"/>
                <a:ext cx="1152128" cy="1512168"/>
              </a:xfrm>
              <a:prstGeom prst="rect">
                <a:avLst/>
              </a:prstGeom>
              <a:solidFill>
                <a:srgbClr val="FF99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 bwMode="auto">
              <a:xfrm rot="5400000">
                <a:off x="1566252" y="4028008"/>
                <a:ext cx="216024" cy="144016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74264" y="392376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clk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94344" y="2852936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Q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74264" y="2843644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103352" y="2708920"/>
              <a:ext cx="1152128" cy="1512168"/>
              <a:chOff x="1602256" y="2780928"/>
              <a:chExt cx="1152128" cy="1512168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602256" y="2780928"/>
                <a:ext cx="1152128" cy="1512168"/>
              </a:xfrm>
              <a:prstGeom prst="rect">
                <a:avLst/>
              </a:prstGeom>
              <a:solidFill>
                <a:srgbClr val="FF99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36" name="等腰三角形 35"/>
              <p:cNvSpPr/>
              <p:nvPr/>
            </p:nvSpPr>
            <p:spPr bwMode="auto">
              <a:xfrm rot="5400000">
                <a:off x="1566252" y="4028008"/>
                <a:ext cx="216024" cy="144016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674264" y="392376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clk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94344" y="2852936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Q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74264" y="2843644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 bwMode="auto">
            <a:xfrm>
              <a:off x="4513640" y="2969656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组合 41"/>
            <p:cNvGrpSpPr/>
            <p:nvPr/>
          </p:nvGrpSpPr>
          <p:grpSpPr>
            <a:xfrm>
              <a:off x="7287038" y="2708920"/>
              <a:ext cx="1152128" cy="1512168"/>
              <a:chOff x="1602256" y="2780928"/>
              <a:chExt cx="1152128" cy="1512168"/>
            </a:xfrm>
          </p:grpSpPr>
          <p:sp>
            <p:nvSpPr>
              <p:cNvPr id="43" name="矩形 42"/>
              <p:cNvSpPr/>
              <p:nvPr/>
            </p:nvSpPr>
            <p:spPr bwMode="auto">
              <a:xfrm>
                <a:off x="1602256" y="2780928"/>
                <a:ext cx="1152128" cy="1512168"/>
              </a:xfrm>
              <a:prstGeom prst="rect">
                <a:avLst/>
              </a:prstGeom>
              <a:solidFill>
                <a:srgbClr val="FF99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44" name="等腰三角形 43"/>
              <p:cNvSpPr/>
              <p:nvPr/>
            </p:nvSpPr>
            <p:spPr bwMode="auto">
              <a:xfrm rot="5400000">
                <a:off x="1566252" y="4028008"/>
                <a:ext cx="216024" cy="144016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74264" y="392376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clk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94344" y="2852936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Q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74264" y="2843644"/>
                <a:ext cx="3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 bwMode="auto">
            <a:xfrm>
              <a:off x="6241832" y="2965888"/>
              <a:ext cx="20237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071014" y="2965888"/>
              <a:ext cx="20237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6522328" y="27170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. . .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073480" y="4036128"/>
              <a:ext cx="2607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4842616" y="4036128"/>
              <a:ext cx="2607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7016422" y="4032360"/>
              <a:ext cx="2607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1259632" y="4032360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245984" y="4604656"/>
              <a:ext cx="57742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7030070" y="4036128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4860032" y="4032360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3087128" y="4018712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2"/>
            <a:ext cx="83531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串入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串出结构右移位寄存器</a:t>
            </a: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374848" y="1052736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串入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串出结构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右移移位寄存器如下图。串行数据加载到串行输入端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SERIN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，每个时钟有效沿，寄存器中的数据右移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位，最左面的触发器存入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SERIN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端的新数据。如果寄存器由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个触发器构成，则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SERIN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端的新数据经过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个时钟周期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后，就会出现在串行输出端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SEROUT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94144" y="5226020"/>
            <a:ext cx="6617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2425408" y="4162728"/>
            <a:ext cx="57606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594144" y="4139788"/>
            <a:ext cx="6617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9"/>
          <p:cNvSpPr/>
          <p:nvPr/>
        </p:nvSpPr>
        <p:spPr bwMode="auto">
          <a:xfrm>
            <a:off x="1255864" y="3901992"/>
            <a:ext cx="1152128" cy="1512168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72" name="等腰三角形 71"/>
          <p:cNvSpPr/>
          <p:nvPr/>
        </p:nvSpPr>
        <p:spPr bwMode="auto">
          <a:xfrm rot="5400000">
            <a:off x="1219860" y="5149072"/>
            <a:ext cx="216024" cy="144016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27872" y="5044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49344" y="3974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n-1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3856" y="3964708"/>
            <a:ext cx="6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n-1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27"/>
          <p:cNvGrpSpPr/>
          <p:nvPr/>
        </p:nvGrpSpPr>
        <p:grpSpPr>
          <a:xfrm>
            <a:off x="3001472" y="3901992"/>
            <a:ext cx="1152128" cy="1512168"/>
            <a:chOff x="1602256" y="2780928"/>
            <a:chExt cx="1152128" cy="1512168"/>
          </a:xfrm>
        </p:grpSpPr>
        <p:sp>
          <p:nvSpPr>
            <p:cNvPr id="66" name="矩形 65"/>
            <p:cNvSpPr/>
            <p:nvPr/>
          </p:nvSpPr>
          <p:spPr bwMode="auto">
            <a:xfrm>
              <a:off x="1602256" y="2780928"/>
              <a:ext cx="1152128" cy="1512168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67" name="等腰三角形 66"/>
            <p:cNvSpPr/>
            <p:nvPr/>
          </p:nvSpPr>
          <p:spPr bwMode="auto">
            <a:xfrm rot="5400000">
              <a:off x="1566252" y="4028008"/>
              <a:ext cx="216024" cy="144016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74264" y="39237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clk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33"/>
          <p:cNvGrpSpPr/>
          <p:nvPr/>
        </p:nvGrpSpPr>
        <p:grpSpPr>
          <a:xfrm>
            <a:off x="4756960" y="3901992"/>
            <a:ext cx="1152128" cy="1512168"/>
            <a:chOff x="1602256" y="2780928"/>
            <a:chExt cx="1152128" cy="1512168"/>
          </a:xfrm>
        </p:grpSpPr>
        <p:sp>
          <p:nvSpPr>
            <p:cNvPr id="61" name="矩形 60"/>
            <p:cNvSpPr/>
            <p:nvPr/>
          </p:nvSpPr>
          <p:spPr bwMode="auto">
            <a:xfrm>
              <a:off x="1602256" y="2780928"/>
              <a:ext cx="1152128" cy="1512168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62" name="等腰三角形 61"/>
            <p:cNvSpPr/>
            <p:nvPr/>
          </p:nvSpPr>
          <p:spPr bwMode="auto">
            <a:xfrm rot="5400000">
              <a:off x="1566252" y="4028008"/>
              <a:ext cx="216024" cy="144016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74264" y="39237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clk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 bwMode="auto">
          <a:xfrm>
            <a:off x="4167248" y="4162728"/>
            <a:ext cx="57606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6940646" y="3901992"/>
            <a:ext cx="1152128" cy="1512168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57" name="等腰三角形 56"/>
          <p:cNvSpPr/>
          <p:nvPr/>
        </p:nvSpPr>
        <p:spPr bwMode="auto">
          <a:xfrm rot="5400000">
            <a:off x="6904642" y="5149072"/>
            <a:ext cx="216024" cy="144016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2654" y="5044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5895440" y="4158960"/>
            <a:ext cx="20237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6724622" y="4158960"/>
            <a:ext cx="20237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175936" y="39101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. . .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2727088" y="5229200"/>
            <a:ext cx="26073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4496224" y="5229200"/>
            <a:ext cx="26073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670030" y="5225432"/>
            <a:ext cx="26073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V="1">
            <a:off x="913240" y="5225432"/>
            <a:ext cx="0" cy="5760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899592" y="5797728"/>
            <a:ext cx="577428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V="1">
            <a:off x="6683678" y="5229200"/>
            <a:ext cx="0" cy="5760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V="1">
            <a:off x="4513640" y="5225432"/>
            <a:ext cx="0" cy="5760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flipV="1">
            <a:off x="2740736" y="5211784"/>
            <a:ext cx="0" cy="5760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591184" y="39696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n-2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25696" y="3960352"/>
            <a:ext cx="6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n-2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46672" y="3973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n-3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81184" y="3964120"/>
            <a:ext cx="6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n-3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78224" y="3973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45192" y="3964120"/>
            <a:ext cx="6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800" baseline="-25000" dirty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080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SERIN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8114040" y="4135432"/>
            <a:ext cx="6617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8024616" y="42210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SEROUT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344" y="260352"/>
            <a:ext cx="87487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串入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串出结构右移位寄存器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(cont.)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9552" y="1052736"/>
            <a:ext cx="6264696" cy="493981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module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shifter_R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(SEROUT,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SERIN);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SERIN; 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output SEROUT;</a:t>
            </a: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[3:0] Q;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 &lt;= 4'b0000;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begin   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以下移位描述不能采用阻塞赋值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Q[3] &lt;= SERIN;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Q[2] &lt;= Q[3];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Q[1] &lt;= Q[2];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Q[0] &lt;= Q[1];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assign SEROUT = Q[0];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串行输出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90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3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同步时序逻辑电路设计综述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同步计数器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寄存器和移位寄存器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有限状态机的设计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2"/>
            <a:ext cx="83531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串入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并出结构右移位寄存器</a:t>
            </a: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374848" y="1052736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串入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并出结构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右移移位寄存器，当串行输入端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SERIN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的数据经过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个时钟周期后，顺序移入寄存器，可在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信号的控制下将寄存器中的数据并行输出。</a:t>
            </a:r>
          </a:p>
        </p:txBody>
      </p:sp>
      <p:grpSp>
        <p:nvGrpSpPr>
          <p:cNvPr id="144" name="组合 143"/>
          <p:cNvGrpSpPr/>
          <p:nvPr/>
        </p:nvGrpSpPr>
        <p:grpSpPr>
          <a:xfrm>
            <a:off x="49144" y="2564904"/>
            <a:ext cx="8788744" cy="3267656"/>
            <a:chOff x="49144" y="2564904"/>
            <a:chExt cx="8788744" cy="3267656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625208" y="5253316"/>
              <a:ext cx="66172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2456472" y="4190024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25208" y="4167084"/>
              <a:ext cx="66172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矩形 9"/>
            <p:cNvSpPr/>
            <p:nvPr/>
          </p:nvSpPr>
          <p:spPr bwMode="auto">
            <a:xfrm>
              <a:off x="1286928" y="3929288"/>
              <a:ext cx="1152128" cy="1512168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69" name="等腰三角形 68"/>
            <p:cNvSpPr/>
            <p:nvPr/>
          </p:nvSpPr>
          <p:spPr bwMode="auto">
            <a:xfrm rot="5400000">
              <a:off x="1250924" y="5176368"/>
              <a:ext cx="216024" cy="144016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58936" y="507212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clk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0408" y="40012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Q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n-1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14920" y="3992004"/>
              <a:ext cx="634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n-1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7" name="组合 27"/>
            <p:cNvGrpSpPr/>
            <p:nvPr/>
          </p:nvGrpSpPr>
          <p:grpSpPr>
            <a:xfrm>
              <a:off x="3032536" y="3929288"/>
              <a:ext cx="1152128" cy="1512168"/>
              <a:chOff x="1602256" y="2780928"/>
              <a:chExt cx="1152128" cy="1512168"/>
            </a:xfrm>
          </p:grpSpPr>
          <p:sp>
            <p:nvSpPr>
              <p:cNvPr id="88" name="矩形 87"/>
              <p:cNvSpPr/>
              <p:nvPr/>
            </p:nvSpPr>
            <p:spPr bwMode="auto">
              <a:xfrm>
                <a:off x="1602256" y="2780928"/>
                <a:ext cx="1152128" cy="1512168"/>
              </a:xfrm>
              <a:prstGeom prst="rect">
                <a:avLst/>
              </a:prstGeom>
              <a:solidFill>
                <a:srgbClr val="FF99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89" name="等腰三角形 88"/>
              <p:cNvSpPr/>
              <p:nvPr/>
            </p:nvSpPr>
            <p:spPr bwMode="auto">
              <a:xfrm rot="5400000">
                <a:off x="1566252" y="4028008"/>
                <a:ext cx="216024" cy="144016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674264" y="392376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clk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1" name="组合 33"/>
            <p:cNvGrpSpPr/>
            <p:nvPr/>
          </p:nvGrpSpPr>
          <p:grpSpPr>
            <a:xfrm>
              <a:off x="4788024" y="3929288"/>
              <a:ext cx="1152128" cy="1512168"/>
              <a:chOff x="1602256" y="2780928"/>
              <a:chExt cx="1152128" cy="1512168"/>
            </a:xfrm>
          </p:grpSpPr>
          <p:sp>
            <p:nvSpPr>
              <p:cNvPr id="92" name="矩形 91"/>
              <p:cNvSpPr/>
              <p:nvPr/>
            </p:nvSpPr>
            <p:spPr bwMode="auto">
              <a:xfrm>
                <a:off x="1602256" y="2780928"/>
                <a:ext cx="1152128" cy="1512168"/>
              </a:xfrm>
              <a:prstGeom prst="rect">
                <a:avLst/>
              </a:prstGeom>
              <a:solidFill>
                <a:srgbClr val="FF99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93" name="等腰三角形 92"/>
              <p:cNvSpPr/>
              <p:nvPr/>
            </p:nvSpPr>
            <p:spPr bwMode="auto">
              <a:xfrm rot="5400000">
                <a:off x="1566252" y="4028008"/>
                <a:ext cx="216024" cy="144016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74264" y="392376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clk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5" name="直接连接符 94"/>
            <p:cNvCxnSpPr/>
            <p:nvPr/>
          </p:nvCxnSpPr>
          <p:spPr bwMode="auto">
            <a:xfrm>
              <a:off x="4198312" y="4190024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矩形 95"/>
            <p:cNvSpPr/>
            <p:nvPr/>
          </p:nvSpPr>
          <p:spPr bwMode="auto">
            <a:xfrm>
              <a:off x="6971710" y="3929288"/>
              <a:ext cx="1152128" cy="1512168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97" name="等腰三角形 96"/>
            <p:cNvSpPr/>
            <p:nvPr/>
          </p:nvSpPr>
          <p:spPr bwMode="auto">
            <a:xfrm rot="5400000">
              <a:off x="6935706" y="5176368"/>
              <a:ext cx="216024" cy="144016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43718" y="507212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clk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5926504" y="4186256"/>
              <a:ext cx="20237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755686" y="4186256"/>
              <a:ext cx="20237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207000" y="39374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. . .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2758152" y="5256496"/>
              <a:ext cx="2607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4527288" y="5256496"/>
              <a:ext cx="2607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701094" y="5252728"/>
              <a:ext cx="2607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944304" y="5252728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930656" y="5825024"/>
              <a:ext cx="57742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6714742" y="5256496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4544704" y="5252728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2771800" y="5239080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3622248" y="399694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Q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n-2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56760" y="3987648"/>
              <a:ext cx="634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n-2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377736" y="40007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Q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n-3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12248" y="3991416"/>
              <a:ext cx="634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n-3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09288" y="40007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Q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03552" y="3991416"/>
              <a:ext cx="634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144" y="424838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SERIN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8131456" y="4162728"/>
              <a:ext cx="32897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2954584"/>
              <a:ext cx="50405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2" name="直接连接符 121"/>
            <p:cNvCxnSpPr/>
            <p:nvPr/>
          </p:nvCxnSpPr>
          <p:spPr bwMode="auto">
            <a:xfrm flipV="1">
              <a:off x="4503760" y="3596544"/>
              <a:ext cx="0" cy="5798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4344" y="2956008"/>
              <a:ext cx="50405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6" name="直接连接符 125"/>
            <p:cNvCxnSpPr/>
            <p:nvPr/>
          </p:nvCxnSpPr>
          <p:spPr bwMode="auto">
            <a:xfrm flipV="1">
              <a:off x="2758152" y="3597968"/>
              <a:ext cx="0" cy="5798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9536" y="2956008"/>
              <a:ext cx="50405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8" name="直接连接符 127"/>
            <p:cNvCxnSpPr/>
            <p:nvPr/>
          </p:nvCxnSpPr>
          <p:spPr bwMode="auto">
            <a:xfrm flipV="1">
              <a:off x="6033344" y="3597968"/>
              <a:ext cx="0" cy="5798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00392" y="2948472"/>
              <a:ext cx="50405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0" name="直接连接符 129"/>
            <p:cNvCxnSpPr/>
            <p:nvPr/>
          </p:nvCxnSpPr>
          <p:spPr bwMode="auto">
            <a:xfrm flipV="1">
              <a:off x="8464200" y="3590432"/>
              <a:ext cx="0" cy="5798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11560" y="3748096"/>
              <a:ext cx="763284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2483768" y="371703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4225608" y="371703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37" name="椭圆 136"/>
            <p:cNvSpPr/>
            <p:nvPr/>
          </p:nvSpPr>
          <p:spPr bwMode="auto">
            <a:xfrm>
              <a:off x="5765072" y="371703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38" name="椭圆 137"/>
            <p:cNvSpPr/>
            <p:nvPr/>
          </p:nvSpPr>
          <p:spPr bwMode="auto">
            <a:xfrm>
              <a:off x="8189816" y="3703384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876256" y="30962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. . .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154792" y="2592200"/>
              <a:ext cx="96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OUT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n-1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10280" y="2592200"/>
              <a:ext cx="96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OUT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n-2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36096" y="2592200"/>
              <a:ext cx="96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OUT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n-3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74488" y="2564904"/>
              <a:ext cx="96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OUT</a:t>
              </a:r>
              <a:r>
                <a:rPr lang="en-US" altLang="zh-CN" sz="1800" baseline="-25000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" name="TextBox 115">
            <a:extLst>
              <a:ext uri="{FF2B5EF4-FFF2-40B4-BE49-F238E27FC236}">
                <a16:creationId xmlns:a16="http://schemas.microsoft.com/office/drawing/2014/main" id="{3783F2E5-4BFD-4D04-856B-272FD9D44BB8}"/>
              </a:ext>
            </a:extLst>
          </p:cNvPr>
          <p:cNvSpPr txBox="1"/>
          <p:nvPr/>
        </p:nvSpPr>
        <p:spPr>
          <a:xfrm>
            <a:off x="57754" y="340359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RD</a:t>
            </a:r>
            <a:endParaRPr lang="zh-CN" altLang="en-US" sz="1800" baseline="-25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344" y="260352"/>
            <a:ext cx="87487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串入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并出结构右移位寄存器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(cont.)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9552" y="1147966"/>
            <a:ext cx="6264696" cy="480131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module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shifter_R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(OUT,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RD, SERIN);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RD, SERIN; 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output [3:0] OUT;</a:t>
            </a:r>
          </a:p>
          <a:p>
            <a:pPr>
              <a:spcBef>
                <a:spcPct val="10000"/>
              </a:spcBef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[3:0] Q;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 &lt;= 4'b0000;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begin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 &lt;= Q &gt;&gt; 1;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Q[3] &lt;= SERIN;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end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assign OUT = (RD == 1)? Q : 0;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并行输出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2"/>
            <a:ext cx="835317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7 — —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串出结构右移位寄存器（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50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串出结构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右移移位寄存器，在置位信号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为“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”时，在时钟有效沿的作用下，从输入端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并行接收数据；当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为“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”时，在时钟有效沿的作用下，将寄存器中的数据从串行输出端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SEROUT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移出，从而实现并行数据到串行数据的转换。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344" y="260352"/>
            <a:ext cx="87487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7 — —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串出结构右移位寄存器（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67544" y="1052740"/>
            <a:ext cx="6264696" cy="554921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module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shifter_R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(SEROUT,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set, Data);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set;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[3:0] Data; 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output SEROUT;</a:t>
            </a: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[3:0] Q;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 &lt;= 4'b0000;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if (set == 1)   Q &lt;= Data;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并入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begin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Q[3] &lt;= 0;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Q[2] &lt;= Q[3];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Q[1] &lt;= Q[2];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Q[0] &lt;= Q[1];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assign SEROUT = Q[0];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串行输出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按键（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）去抖动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820" y="2702901"/>
            <a:ext cx="6015508" cy="195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按键多是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机械式开关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，一个按键开关在闭合时不会马上接通，断开时也不会一下断开，而是产生一系列的</a:t>
            </a:r>
            <a:r>
              <a:rPr lang="zh-CN" altLang="en-US" sz="2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抖动（短脉冲）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，抖动可能持续十几毫秒到上百毫秒不等。</a:t>
            </a:r>
            <a:endParaRPr lang="en-US" altLang="zh-CN" sz="22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如果误将按键信号稳定前的短脉冲送到计数器等时序电路，可能导致寄存器存储错误的值，误以为按键按了多次，因此必须加上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抖动消除电路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移位寄存器的应用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按键去抖动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162" y="1461893"/>
            <a:ext cx="5772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446856" y="443711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基于移位寄存器的去抖电路，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时钟信号</a:t>
            </a:r>
            <a:r>
              <a:rPr lang="en-US" altLang="zh-CN" sz="2200" kern="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的频率必须足够低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，以便开关抖动在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个时钟周期前结束，通常使用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190HZ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的频率。</a:t>
            </a: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输入信号在连续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个时钟周期都为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时，输出才为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，从而去抖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344" y="260352"/>
            <a:ext cx="87487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8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按键的去抖电路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67544" y="1052736"/>
            <a:ext cx="6264696" cy="493981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module debounce(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btn_out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btn_in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btn_in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         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按键输入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btn_out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reg [2:0] delay;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if (~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delay &lt;= 3'b000;;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begin      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按键去抖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delay[0] &lt;= </a:t>
            </a:r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btn_in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delay[1] &lt;= delay[0];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delay[2] &lt;= delay[1];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assign </a:t>
            </a:r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btn_out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delay[0] &amp; delay[1] &amp; delay[2];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9292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移位寄存器的应用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单脉冲发生器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446856" y="443711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单脉冲发生器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可使按键操作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形成有效边沿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，触发特定事件。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单脉冲发生器也可用于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按键去抖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52" y="1389885"/>
            <a:ext cx="59531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344" y="260352"/>
            <a:ext cx="87487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9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按键单脉冲发生器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67544" y="1052740"/>
            <a:ext cx="6264696" cy="463511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module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ClkPluse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btn_out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btn_in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btn_in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btn_out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[2:0] delay;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if (~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delay &lt;= 3'b000;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begin      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形成单脉冲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delay[0] &lt;= </a:t>
            </a:r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btn_in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delay[1] &lt;= delay[0];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delay[2] &lt;= delay[1];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assign </a:t>
            </a:r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btn_out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delay[0] &amp; delay[1] &amp;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~delay[2]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344" y="260352"/>
            <a:ext cx="87487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9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按键单脉冲发生器（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032" y="1268760"/>
            <a:ext cx="841744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 bwMode="auto">
          <a:xfrm>
            <a:off x="6790600" y="2493770"/>
            <a:ext cx="720080" cy="36004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2997826"/>
            <a:ext cx="102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单脉冲</a:t>
            </a:r>
          </a:p>
        </p:txBody>
      </p:sp>
      <p:cxnSp>
        <p:nvCxnSpPr>
          <p:cNvPr id="11" name="直接箭头连接符 10"/>
          <p:cNvCxnSpPr>
            <a:stCxn id="10" idx="3"/>
            <a:endCxn id="9" idx="2"/>
          </p:cNvCxnSpPr>
          <p:nvPr/>
        </p:nvCxnSpPr>
        <p:spPr bwMode="auto">
          <a:xfrm flipV="1">
            <a:off x="6889904" y="2853814"/>
            <a:ext cx="260736" cy="344071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198169"/>
            <a:ext cx="8589640" cy="3382963"/>
          </a:xfrm>
          <a:noFill/>
        </p:spPr>
        <p:txBody>
          <a:bodyPr/>
          <a:lstStyle/>
          <a:p>
            <a:pPr algn="just" eaLnBrk="1" hangingPunct="1">
              <a:lnSpc>
                <a:spcPts val="3600"/>
              </a:lnSpc>
              <a:buSzPct val="100000"/>
              <a:buBlip>
                <a:blip r:embed="rId2"/>
              </a:buBlip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时序逻辑电路有两个特点：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ts val="3600"/>
              </a:lnSpc>
              <a:buSzPct val="100000"/>
              <a:buBlip>
                <a:blip r:embed="rId3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时序逻辑电路的稳定输出不仅与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有关，还与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当前的电路状态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相关。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ts val="3600"/>
              </a:lnSpc>
              <a:buSzPct val="100000"/>
              <a:buBlip>
                <a:blip r:embed="rId3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从结构上看，时序逻辑电路由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组合逻辑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存储器件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（触发器或寄存器）组成，可以带有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反馈回路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600"/>
              </a:lnSpc>
              <a:buSzPct val="100000"/>
              <a:buBlip>
                <a:blip r:embed="rId2"/>
              </a:buBlip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90" y="260350"/>
            <a:ext cx="70564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回顾时序逻辑电路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3635896" y="4005064"/>
            <a:ext cx="2160240" cy="576064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组合逻辑电路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3635896" y="5157192"/>
            <a:ext cx="2160240" cy="864096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存储器件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2627784" y="4149080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5796136" y="4149080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5796136" y="4437112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5796136" y="5301208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6588224" y="4437112"/>
            <a:ext cx="0" cy="8640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2830160" y="5301208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2843808" y="4437112"/>
            <a:ext cx="79208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2843808" y="4437112"/>
            <a:ext cx="0" cy="8640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403648" y="394670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输入信号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88224" y="394670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输出信号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88224" y="5085184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存储器件输入信号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75656" y="5085184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存储器件输出信号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2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按键单脉冲计数器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以某一按键作为输入，每次按下该按键计数器的计数值加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，并在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段数码管上显示计数值。（注：体会按键去抖和单脉冲）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6CE84E8-95B9-401B-A548-3FE1F845B7DF}"/>
              </a:ext>
            </a:extLst>
          </p:cNvPr>
          <p:cNvGrpSpPr/>
          <p:nvPr/>
        </p:nvGrpSpPr>
        <p:grpSpPr>
          <a:xfrm>
            <a:off x="3371388" y="2466769"/>
            <a:ext cx="2407330" cy="1873381"/>
            <a:chOff x="292462" y="2825636"/>
            <a:chExt cx="2407330" cy="187338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F9D6A1-C81E-4AA2-9857-3215DC6AD498}"/>
                </a:ext>
              </a:extLst>
            </p:cNvPr>
            <p:cNvSpPr/>
            <p:nvPr/>
          </p:nvSpPr>
          <p:spPr bwMode="auto">
            <a:xfrm>
              <a:off x="954182" y="3186849"/>
              <a:ext cx="1152128" cy="1512168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BEB955AD-29D4-46EC-BE63-76EBE48F97FF}"/>
                </a:ext>
              </a:extLst>
            </p:cNvPr>
            <p:cNvSpPr/>
            <p:nvPr/>
          </p:nvSpPr>
          <p:spPr bwMode="auto">
            <a:xfrm rot="5400000">
              <a:off x="918178" y="3532075"/>
              <a:ext cx="216024" cy="144016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7311DFF-54D0-48B4-983F-F6591E8415C9}"/>
                </a:ext>
              </a:extLst>
            </p:cNvPr>
            <p:cNvCxnSpPr/>
            <p:nvPr/>
          </p:nvCxnSpPr>
          <p:spPr bwMode="auto">
            <a:xfrm>
              <a:off x="292462" y="3609023"/>
              <a:ext cx="66172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3EF626A1-2050-4F91-9EDA-E6CC63436440}"/>
                </a:ext>
              </a:extLst>
            </p:cNvPr>
            <p:cNvSpPr txBox="1"/>
            <p:nvPr/>
          </p:nvSpPr>
          <p:spPr>
            <a:xfrm>
              <a:off x="1052317" y="3437709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clk</a:t>
              </a:r>
              <a:endParaRPr lang="zh-CN" altLang="en-US" sz="14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6C4990A-0039-4919-B75D-6DF262F584DB}"/>
                </a:ext>
              </a:extLst>
            </p:cNvPr>
            <p:cNvCxnSpPr/>
            <p:nvPr/>
          </p:nvCxnSpPr>
          <p:spPr bwMode="auto">
            <a:xfrm>
              <a:off x="2123726" y="3785268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75EB48B-099D-4BB5-A2DB-0D5DD15E29B6}"/>
                </a:ext>
              </a:extLst>
            </p:cNvPr>
            <p:cNvSpPr/>
            <p:nvPr/>
          </p:nvSpPr>
          <p:spPr bwMode="auto">
            <a:xfrm>
              <a:off x="868526" y="3949303"/>
              <a:ext cx="72008" cy="72008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10951D-3561-4DAA-9C8D-31686184B7D1}"/>
                </a:ext>
              </a:extLst>
            </p:cNvPr>
            <p:cNvCxnSpPr/>
            <p:nvPr/>
          </p:nvCxnSpPr>
          <p:spPr bwMode="auto">
            <a:xfrm>
              <a:off x="292462" y="3972831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FD6AF5A-EB82-48E8-ABEA-CD27255C02CB}"/>
                </a:ext>
              </a:extLst>
            </p:cNvPr>
            <p:cNvCxnSpPr/>
            <p:nvPr/>
          </p:nvCxnSpPr>
          <p:spPr bwMode="auto">
            <a:xfrm>
              <a:off x="292462" y="4346519"/>
              <a:ext cx="66172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31">
              <a:extLst>
                <a:ext uri="{FF2B5EF4-FFF2-40B4-BE49-F238E27FC236}">
                  <a16:creationId xmlns:a16="http://schemas.microsoft.com/office/drawing/2014/main" id="{48C12E23-9AD6-46CB-8DB5-75CAE1F90A2E}"/>
                </a:ext>
              </a:extLst>
            </p:cNvPr>
            <p:cNvSpPr txBox="1"/>
            <p:nvPr/>
          </p:nvSpPr>
          <p:spPr>
            <a:xfrm>
              <a:off x="971600" y="379222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rst_n</a:t>
              </a:r>
              <a:endParaRPr lang="zh-CN" altLang="en-US" sz="14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id="{30A0393B-16ED-4A46-AE00-73C12E99763B}"/>
                </a:ext>
              </a:extLst>
            </p:cNvPr>
            <p:cNvSpPr txBox="1"/>
            <p:nvPr/>
          </p:nvSpPr>
          <p:spPr>
            <a:xfrm>
              <a:off x="973936" y="4165915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btn</a:t>
              </a:r>
              <a:endParaRPr lang="zh-CN" altLang="en-US" sz="14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id="{4292DD3F-FAF7-4CC6-9C6F-0394CDDD5491}"/>
                </a:ext>
              </a:extLst>
            </p:cNvPr>
            <p:cNvSpPr txBox="1"/>
            <p:nvPr/>
          </p:nvSpPr>
          <p:spPr>
            <a:xfrm>
              <a:off x="1717807" y="3596540"/>
              <a:ext cx="47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an</a:t>
              </a:r>
              <a:endParaRPr lang="zh-CN" altLang="en-US" sz="14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41EF4C1-AD34-4229-90EE-6A1B6ACE173E}"/>
                </a:ext>
              </a:extLst>
            </p:cNvPr>
            <p:cNvCxnSpPr/>
            <p:nvPr/>
          </p:nvCxnSpPr>
          <p:spPr bwMode="auto">
            <a:xfrm>
              <a:off x="2348134" y="3695517"/>
              <a:ext cx="104568" cy="17657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36">
              <a:extLst>
                <a:ext uri="{FF2B5EF4-FFF2-40B4-BE49-F238E27FC236}">
                  <a16:creationId xmlns:a16="http://schemas.microsoft.com/office/drawing/2014/main" id="{8B99DDA5-3369-48FE-99D6-A5C0303F82F3}"/>
                </a:ext>
              </a:extLst>
            </p:cNvPr>
            <p:cNvSpPr txBox="1"/>
            <p:nvPr/>
          </p:nvSpPr>
          <p:spPr>
            <a:xfrm>
              <a:off x="2380694" y="3483590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4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4220C5F-700B-45F0-B7A3-AC4A2AB4A1F9}"/>
                </a:ext>
              </a:extLst>
            </p:cNvPr>
            <p:cNvCxnSpPr/>
            <p:nvPr/>
          </p:nvCxnSpPr>
          <p:spPr bwMode="auto">
            <a:xfrm>
              <a:off x="2123728" y="4182482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566C10C-D3D5-4B91-B780-353E573F2C45}"/>
                </a:ext>
              </a:extLst>
            </p:cNvPr>
            <p:cNvSpPr txBox="1"/>
            <p:nvPr/>
          </p:nvSpPr>
          <p:spPr>
            <a:xfrm>
              <a:off x="1447193" y="3993754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a_to_g</a:t>
              </a:r>
              <a:endParaRPr lang="zh-CN" altLang="en-US" sz="14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F78565E-FBC9-4014-B466-F3CE8AB9D02C}"/>
                </a:ext>
              </a:extLst>
            </p:cNvPr>
            <p:cNvCxnSpPr/>
            <p:nvPr/>
          </p:nvCxnSpPr>
          <p:spPr bwMode="auto">
            <a:xfrm>
              <a:off x="2348136" y="4092731"/>
              <a:ext cx="104568" cy="17657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36">
              <a:extLst>
                <a:ext uri="{FF2B5EF4-FFF2-40B4-BE49-F238E27FC236}">
                  <a16:creationId xmlns:a16="http://schemas.microsoft.com/office/drawing/2014/main" id="{DA19A7B7-94D4-48BF-81F4-7894F9E7BEEC}"/>
                </a:ext>
              </a:extLst>
            </p:cNvPr>
            <p:cNvSpPr txBox="1"/>
            <p:nvPr/>
          </p:nvSpPr>
          <p:spPr>
            <a:xfrm>
              <a:off x="2380696" y="388080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4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67B8AC3-FA81-4727-8D21-08E637FB4FE1}"/>
                </a:ext>
              </a:extLst>
            </p:cNvPr>
            <p:cNvSpPr txBox="1"/>
            <p:nvPr/>
          </p:nvSpPr>
          <p:spPr>
            <a:xfrm>
              <a:off x="1011761" y="2825636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顶层模块</a:t>
              </a: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C0C8374F-DBF4-4CAA-8EB5-D0E9B195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7" y="4426847"/>
            <a:ext cx="7884368" cy="16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90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3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同步时序逻辑电路设计综述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同步计数器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寄存器和移位寄存器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有限状态机的设计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回顾状态机的基本结构和概念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状态机通常包括三部分：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决定次态的组合逻辑电路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存储现态的时序逻辑电路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输出组合逻辑电路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。通常，状态机的状态数是有限的，故称为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有限状态机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Finite State Machine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FSM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2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状态机的基本操作包括两种：根据现态和输入进行状态机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内部状态转换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产生输出信号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。根据输出信号是否与电路输入有关，可将状态机分为：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Mealy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Moore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611560" y="2537608"/>
            <a:ext cx="7632848" cy="2259544"/>
            <a:chOff x="611560" y="2479248"/>
            <a:chExt cx="7632848" cy="2259544"/>
          </a:xfrm>
        </p:grpSpPr>
        <p:sp>
          <p:nvSpPr>
            <p:cNvPr id="10" name="矩形 9"/>
            <p:cNvSpPr/>
            <p:nvPr/>
          </p:nvSpPr>
          <p:spPr bwMode="auto">
            <a:xfrm>
              <a:off x="2038072" y="3082608"/>
              <a:ext cx="1224136" cy="1296144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2467967" y="3094641"/>
              <a:ext cx="400984" cy="630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240448" y="3645024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次态逻辑</a:t>
              </a: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26304" y="3082608"/>
              <a:ext cx="1224136" cy="1296144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8680" y="3658672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现态逻辑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540936" y="3140968"/>
              <a:ext cx="432048" cy="50405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 bwMode="auto">
            <a:xfrm rot="5400000">
              <a:off x="4508700" y="3429000"/>
              <a:ext cx="180020" cy="108012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4396920" y="3487360"/>
              <a:ext cx="1440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400688" y="3257688"/>
              <a:ext cx="1440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976752" y="3267568"/>
              <a:ext cx="1440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矩形 21"/>
            <p:cNvSpPr/>
            <p:nvPr/>
          </p:nvSpPr>
          <p:spPr bwMode="auto">
            <a:xfrm>
              <a:off x="6142528" y="3082608"/>
              <a:ext cx="1224136" cy="1296144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6572423" y="3094641"/>
              <a:ext cx="400984" cy="630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6344904" y="3645024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输出逻辑</a:t>
              </a:r>
            </a:p>
          </p:txBody>
        </p:sp>
        <p:cxnSp>
          <p:nvCxnSpPr>
            <p:cNvPr id="26" name="直接箭头连接符 25"/>
            <p:cNvCxnSpPr>
              <a:stCxn id="10" idx="3"/>
              <a:endCxn id="13" idx="1"/>
            </p:cNvCxnSpPr>
            <p:nvPr/>
          </p:nvCxnSpPr>
          <p:spPr bwMode="auto">
            <a:xfrm>
              <a:off x="3262208" y="3730680"/>
              <a:ext cx="86409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27" name="直接箭头连接符 26"/>
            <p:cNvCxnSpPr>
              <a:stCxn id="13" idx="3"/>
              <a:endCxn id="22" idx="1"/>
            </p:cNvCxnSpPr>
            <p:nvPr/>
          </p:nvCxnSpPr>
          <p:spPr bwMode="auto">
            <a:xfrm>
              <a:off x="5350440" y="3730680"/>
              <a:ext cx="79208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303152" y="329863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次态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64088" y="329863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现态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38072" y="2723442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组合逻辑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6304" y="2718800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时序逻辑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56176" y="2718800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组合逻辑</a:t>
              </a:r>
            </a:p>
          </p:txBody>
        </p:sp>
        <p:sp>
          <p:nvSpPr>
            <p:cNvPr id="35" name="等腰三角形 34"/>
            <p:cNvSpPr/>
            <p:nvPr/>
          </p:nvSpPr>
          <p:spPr bwMode="auto">
            <a:xfrm rot="5400000">
              <a:off x="4080420" y="4149080"/>
              <a:ext cx="180020" cy="108012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cxnSp>
          <p:nvCxnSpPr>
            <p:cNvPr id="37" name="形状 36"/>
            <p:cNvCxnSpPr>
              <a:endCxn id="35" idx="3"/>
            </p:cNvCxnSpPr>
            <p:nvPr/>
          </p:nvCxnSpPr>
          <p:spPr bwMode="auto">
            <a:xfrm rot="5400000" flipH="1" flipV="1">
              <a:off x="3752323" y="4217027"/>
              <a:ext cx="378042" cy="350160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406224" y="3789040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710480" y="3730680"/>
              <a:ext cx="0" cy="100811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1750040" y="4725144"/>
              <a:ext cx="396044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750040" y="4149080"/>
              <a:ext cx="288032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1750040" y="4149080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1317992" y="2695272"/>
              <a:ext cx="36004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678032" y="335699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1678032" y="2708920"/>
              <a:ext cx="0" cy="64807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11560" y="247924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输入</a:t>
              </a: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691680" y="2695272"/>
              <a:ext cx="410445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5782488" y="324027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5782488" y="2708920"/>
              <a:ext cx="0" cy="53135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7380312" y="3730680"/>
              <a:ext cx="86409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7452320" y="329863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输出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状态机的状态转换图表示法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状态转换图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中，每个状态用一个圆圈表示，圆圈内有标识状态的符号。用带箭头的方向线指示状态转换的方向，若方向线的起点和终点都在同一个圆圈上，则状态不变。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683568" y="3140968"/>
            <a:ext cx="3456384" cy="2767368"/>
            <a:chOff x="683568" y="3140968"/>
            <a:chExt cx="3456384" cy="276736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683568" y="3140968"/>
              <a:ext cx="2880320" cy="2767368"/>
              <a:chOff x="683568" y="3212976"/>
              <a:chExt cx="2880320" cy="2767368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63688" y="3212976"/>
                <a:ext cx="720080" cy="72008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A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 bwMode="auto">
              <a:xfrm>
                <a:off x="683568" y="4797152"/>
                <a:ext cx="720080" cy="72008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C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 bwMode="auto">
              <a:xfrm>
                <a:off x="2843808" y="4797152"/>
                <a:ext cx="720080" cy="72008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B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cxnSp>
            <p:nvCxnSpPr>
              <p:cNvPr id="51" name="直接箭头连接符 50"/>
              <p:cNvCxnSpPr>
                <a:stCxn id="44" idx="5"/>
                <a:endCxn id="47" idx="0"/>
              </p:cNvCxnSpPr>
              <p:nvPr/>
            </p:nvCxnSpPr>
            <p:spPr bwMode="auto">
              <a:xfrm>
                <a:off x="2378315" y="3827603"/>
                <a:ext cx="825533" cy="9695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53" name="直接箭头连接符 52"/>
              <p:cNvCxnSpPr>
                <a:stCxn id="47" idx="1"/>
                <a:endCxn id="44" idx="4"/>
              </p:cNvCxnSpPr>
              <p:nvPr/>
            </p:nvCxnSpPr>
            <p:spPr bwMode="auto">
              <a:xfrm flipH="1" flipV="1">
                <a:off x="2123728" y="3933056"/>
                <a:ext cx="825533" cy="9695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65" name="直接箭头连接符 64"/>
              <p:cNvCxnSpPr>
                <a:stCxn id="47" idx="2"/>
                <a:endCxn id="46" idx="6"/>
              </p:cNvCxnSpPr>
              <p:nvPr/>
            </p:nvCxnSpPr>
            <p:spPr bwMode="auto">
              <a:xfrm flipH="1">
                <a:off x="1403648" y="5157192"/>
                <a:ext cx="14401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71" name="直接箭头连接符 70"/>
              <p:cNvCxnSpPr>
                <a:stCxn id="46" idx="0"/>
                <a:endCxn id="44" idx="3"/>
              </p:cNvCxnSpPr>
              <p:nvPr/>
            </p:nvCxnSpPr>
            <p:spPr bwMode="auto">
              <a:xfrm flipV="1">
                <a:off x="1043608" y="3827603"/>
                <a:ext cx="825533" cy="9695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76" name="形状 75"/>
              <p:cNvCxnSpPr>
                <a:stCxn id="46" idx="4"/>
                <a:endCxn id="46" idx="2"/>
              </p:cNvCxnSpPr>
              <p:nvPr/>
            </p:nvCxnSpPr>
            <p:spPr bwMode="auto">
              <a:xfrm rot="5400000" flipH="1">
                <a:off x="683568" y="5157192"/>
                <a:ext cx="360040" cy="360040"/>
              </a:xfrm>
              <a:prstGeom prst="curvedConnector4">
                <a:avLst>
                  <a:gd name="adj1" fmla="val -63493"/>
                  <a:gd name="adj2" fmla="val 163493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2771800" y="3933056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/Y'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04632" y="4325034"/>
                <a:ext cx="8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X'/Y'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790984" y="5229200"/>
                <a:ext cx="8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X/Y'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99592" y="5580234"/>
                <a:ext cx="8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X/Y'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96520" y="4018712"/>
                <a:ext cx="8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X'/Y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2699792" y="3140968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Mealy</a:t>
              </a:r>
              <a:r>
                <a:rPr lang="zh-CN" altLang="en-US" sz="24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机</a:t>
              </a: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004048" y="3068960"/>
            <a:ext cx="3816424" cy="2961620"/>
            <a:chOff x="5004048" y="3068960"/>
            <a:chExt cx="3816424" cy="296162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5004048" y="3068960"/>
              <a:ext cx="3600400" cy="2961620"/>
              <a:chOff x="5004048" y="3068960"/>
              <a:chExt cx="3600400" cy="2961620"/>
            </a:xfrm>
          </p:grpSpPr>
          <p:sp>
            <p:nvSpPr>
              <p:cNvPr id="82" name="椭圆 81"/>
              <p:cNvSpPr/>
              <p:nvPr/>
            </p:nvSpPr>
            <p:spPr bwMode="auto">
              <a:xfrm>
                <a:off x="6300192" y="3068960"/>
                <a:ext cx="720080" cy="72008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 bwMode="auto">
              <a:xfrm>
                <a:off x="6300192" y="4221088"/>
                <a:ext cx="720080" cy="72008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 bwMode="auto">
              <a:xfrm>
                <a:off x="5436096" y="5301208"/>
                <a:ext cx="720080" cy="72008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 bwMode="auto">
              <a:xfrm>
                <a:off x="7164288" y="5301208"/>
                <a:ext cx="720080" cy="72008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 dirty="0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cxnSp>
            <p:nvCxnSpPr>
              <p:cNvPr id="86" name="直接箭头连接符 85"/>
              <p:cNvCxnSpPr>
                <a:stCxn id="82" idx="4"/>
                <a:endCxn id="83" idx="0"/>
              </p:cNvCxnSpPr>
              <p:nvPr/>
            </p:nvCxnSpPr>
            <p:spPr bwMode="auto">
              <a:xfrm>
                <a:off x="6660232" y="3789040"/>
                <a:ext cx="0" cy="43204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89" name="直接箭头连接符 88"/>
              <p:cNvCxnSpPr>
                <a:stCxn id="83" idx="3"/>
                <a:endCxn id="84" idx="0"/>
              </p:cNvCxnSpPr>
              <p:nvPr/>
            </p:nvCxnSpPr>
            <p:spPr bwMode="auto">
              <a:xfrm flipH="1">
                <a:off x="5796136" y="4835715"/>
                <a:ext cx="609509" cy="465493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92" name="直接箭头连接符 91"/>
              <p:cNvCxnSpPr>
                <a:stCxn id="83" idx="5"/>
                <a:endCxn id="85" idx="0"/>
              </p:cNvCxnSpPr>
              <p:nvPr/>
            </p:nvCxnSpPr>
            <p:spPr bwMode="auto">
              <a:xfrm>
                <a:off x="6914819" y="4835715"/>
                <a:ext cx="609509" cy="465493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95" name="直接箭头连接符 94"/>
              <p:cNvCxnSpPr>
                <a:stCxn id="82" idx="2"/>
                <a:endCxn id="82" idx="6"/>
              </p:cNvCxnSpPr>
              <p:nvPr/>
            </p:nvCxnSpPr>
            <p:spPr bwMode="auto">
              <a:xfrm>
                <a:off x="6300192" y="3429000"/>
                <a:ext cx="72008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箭头连接符 98"/>
              <p:cNvCxnSpPr>
                <a:stCxn id="83" idx="2"/>
                <a:endCxn id="83" idx="6"/>
              </p:cNvCxnSpPr>
              <p:nvPr/>
            </p:nvCxnSpPr>
            <p:spPr bwMode="auto">
              <a:xfrm>
                <a:off x="6300192" y="4581128"/>
                <a:ext cx="72008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箭头连接符 101"/>
              <p:cNvCxnSpPr>
                <a:stCxn id="84" idx="2"/>
                <a:endCxn id="84" idx="6"/>
              </p:cNvCxnSpPr>
              <p:nvPr/>
            </p:nvCxnSpPr>
            <p:spPr bwMode="auto">
              <a:xfrm>
                <a:off x="5436096" y="5661248"/>
                <a:ext cx="72008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箭头连接符 104"/>
              <p:cNvCxnSpPr>
                <a:stCxn id="85" idx="2"/>
                <a:endCxn id="85" idx="6"/>
              </p:cNvCxnSpPr>
              <p:nvPr/>
            </p:nvCxnSpPr>
            <p:spPr bwMode="auto">
              <a:xfrm>
                <a:off x="7164288" y="5661248"/>
                <a:ext cx="72008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8" name="TextBox 107"/>
              <p:cNvSpPr txBox="1"/>
              <p:nvPr/>
            </p:nvSpPr>
            <p:spPr>
              <a:xfrm>
                <a:off x="6269128" y="311454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IDLE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272896" y="423473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S1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391384" y="532850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S2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133224" y="5332272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S3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272896" y="340170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Z'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72896" y="458548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Z'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177936" y="5661248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Z'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405032" y="5661248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Z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796136" y="3789040"/>
                <a:ext cx="8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Start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21" name="形状 120"/>
              <p:cNvCxnSpPr/>
              <p:nvPr/>
            </p:nvCxnSpPr>
            <p:spPr bwMode="auto">
              <a:xfrm rot="16200000" flipV="1">
                <a:off x="6156466" y="3456586"/>
                <a:ext cx="417820" cy="103072"/>
              </a:xfrm>
              <a:prstGeom prst="curvedConnector4">
                <a:avLst>
                  <a:gd name="adj1" fmla="val -24362"/>
                  <a:gd name="adj2" fmla="val 374751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7" name="TextBox 126"/>
              <p:cNvSpPr txBox="1"/>
              <p:nvPr/>
            </p:nvSpPr>
            <p:spPr>
              <a:xfrm>
                <a:off x="5292080" y="3244914"/>
                <a:ext cx="8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Start'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004048" y="4671426"/>
                <a:ext cx="1224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X</a:t>
                </a:r>
                <a:r>
                  <a:rPr lang="en-US" altLang="zh-CN" sz="2000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&amp;&amp;X</a:t>
                </a:r>
                <a:r>
                  <a:rPr lang="en-US" altLang="zh-CN" sz="2000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0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092280" y="4670552"/>
                <a:ext cx="1512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(X</a:t>
                </a:r>
                <a:r>
                  <a:rPr lang="en-US" altLang="zh-CN" sz="2000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&amp;&amp;X</a:t>
                </a:r>
                <a:r>
                  <a:rPr lang="en-US" altLang="zh-CN" sz="2000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)'</a:t>
                </a:r>
                <a:endParaRPr lang="zh-CN" altLang="en-US" sz="20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7236296" y="3140968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Moore</a:t>
              </a:r>
              <a:r>
                <a:rPr lang="zh-CN" altLang="en-US" sz="24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 HDL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状态机设计的步骤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依据设计要求，确定采用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Moore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机还是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Mealy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机。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根据状态转移和输出画出状态转换图</a:t>
            </a:r>
            <a:endParaRPr lang="en-US" altLang="zh-CN" sz="24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分析设计要求，列出状态机的所有状态，并对每一个状态进行状态编码。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根据状态转换图，采用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HDL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对状态机进行描述。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10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序列检测器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设计一个序列检测电路，检测出串行输入端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Sin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位二进制序列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0101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，当检测到该序列时，输出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Out = 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；如果没有检测到该序列时，输出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Out = 0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010101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相当于出现两个</a:t>
            </a: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0101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259632" y="3460064"/>
            <a:ext cx="648072" cy="64807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S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  <a:cs typeface="Arial" charset="0"/>
              </a:rPr>
              <a:t>0</a:t>
            </a:r>
            <a:endParaRPr lang="zh-CN" altLang="en-US" sz="2000" baseline="-25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275856" y="3460064"/>
            <a:ext cx="648072" cy="64807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S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endParaRPr lang="zh-CN" altLang="en-US" sz="2000" baseline="-25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259632" y="5260264"/>
            <a:ext cx="648072" cy="64807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S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endParaRPr lang="zh-CN" altLang="en-US" sz="2000" baseline="-25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275856" y="5260264"/>
            <a:ext cx="648072" cy="64807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S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endParaRPr lang="zh-CN" altLang="en-US" sz="2000" baseline="-250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16" name="直接箭头连接符 15"/>
          <p:cNvCxnSpPr>
            <a:stCxn id="7" idx="6"/>
            <a:endCxn id="13" idx="2"/>
          </p:cNvCxnSpPr>
          <p:nvPr/>
        </p:nvCxnSpPr>
        <p:spPr bwMode="auto">
          <a:xfrm>
            <a:off x="1907704" y="3784100"/>
            <a:ext cx="136815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67744" y="3374408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0/0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13" idx="4"/>
            <a:endCxn id="15" idx="0"/>
          </p:cNvCxnSpPr>
          <p:nvPr/>
        </p:nvCxnSpPr>
        <p:spPr bwMode="auto">
          <a:xfrm>
            <a:off x="3599892" y="4108136"/>
            <a:ext cx="0" cy="115212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608600" y="4428106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1/0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15" idx="1"/>
            <a:endCxn id="14" idx="7"/>
          </p:cNvCxnSpPr>
          <p:nvPr/>
        </p:nvCxnSpPr>
        <p:spPr bwMode="auto">
          <a:xfrm flipH="1">
            <a:off x="1812796" y="5355172"/>
            <a:ext cx="155796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267744" y="4932162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0/0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>
            <a:stCxn id="14" idx="5"/>
            <a:endCxn id="15" idx="3"/>
          </p:cNvCxnSpPr>
          <p:nvPr/>
        </p:nvCxnSpPr>
        <p:spPr bwMode="auto">
          <a:xfrm>
            <a:off x="1812796" y="5813428"/>
            <a:ext cx="155796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7744" y="5809906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1/1</a:t>
            </a:r>
            <a:endParaRPr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14" idx="0"/>
            <a:endCxn id="13" idx="3"/>
          </p:cNvCxnSpPr>
          <p:nvPr/>
        </p:nvCxnSpPr>
        <p:spPr bwMode="auto">
          <a:xfrm flipV="1">
            <a:off x="1583668" y="4013228"/>
            <a:ext cx="1787096" cy="1247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47664" y="4572122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0/0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>
            <a:endCxn id="7" idx="5"/>
          </p:cNvCxnSpPr>
          <p:nvPr/>
        </p:nvCxnSpPr>
        <p:spPr bwMode="auto">
          <a:xfrm flipH="1" flipV="1">
            <a:off x="1812796" y="4013228"/>
            <a:ext cx="1651788" cy="12752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015120" y="4684200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1/0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形状 43"/>
          <p:cNvCxnSpPr>
            <a:stCxn id="13" idx="0"/>
            <a:endCxn id="13" idx="6"/>
          </p:cNvCxnSpPr>
          <p:nvPr/>
        </p:nvCxnSpPr>
        <p:spPr bwMode="auto">
          <a:xfrm rot="16200000" flipH="1">
            <a:off x="3599892" y="3460064"/>
            <a:ext cx="324036" cy="324036"/>
          </a:xfrm>
          <a:prstGeom prst="curvedConnector4">
            <a:avLst>
              <a:gd name="adj1" fmla="val -70548"/>
              <a:gd name="adj2" fmla="val 17054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081592" y="3140968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0/0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形状 46"/>
          <p:cNvCxnSpPr>
            <a:stCxn id="7" idx="2"/>
            <a:endCxn id="7" idx="0"/>
          </p:cNvCxnSpPr>
          <p:nvPr/>
        </p:nvCxnSpPr>
        <p:spPr bwMode="auto">
          <a:xfrm rot="10800000" flipH="1">
            <a:off x="1259632" y="3460064"/>
            <a:ext cx="324036" cy="324036"/>
          </a:xfrm>
          <a:prstGeom prst="curvedConnector4">
            <a:avLst>
              <a:gd name="adj1" fmla="val -70548"/>
              <a:gd name="adj2" fmla="val 17054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67544" y="3140968"/>
            <a:ext cx="62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1/0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6056" y="3351130"/>
            <a:ext cx="3888432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描述状态机的方法有三种：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一段式状态机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二段式状态机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  <a:buBlip>
                <a:blip r:embed="rId4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三段式状态机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9" grpId="0"/>
      <p:bldP spid="23" grpId="0"/>
      <p:bldP spid="28" grpId="0"/>
      <p:bldP spid="34" grpId="0"/>
      <p:bldP spid="38" grpId="0"/>
      <p:bldP spid="42" grpId="0"/>
      <p:bldP spid="45" grpId="0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逻辑设计基础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10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序列检测器（一段式）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95536" y="1157486"/>
            <a:ext cx="7488832" cy="548457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module Detector_1(Out,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Sin);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Sin;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Out;</a:t>
            </a:r>
          </a:p>
          <a:p>
            <a:pPr>
              <a:spcBef>
                <a:spcPct val="10000"/>
              </a:spcBef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[1:0] state;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状态声明及编码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parameter [1:0] s0 = 2'b00, s1 = 2'b01, s2 = 2'b10, s3 = 2'b11;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if (~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state &lt;= s0;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begin               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case (state)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状态跳转及输出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s0: begin Out &lt;= 1'b0; state &lt;= (Sin == 1)? s0 :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s1: begin Out &lt;= 1'b0; state &lt;= (Sin == 1)? s2 :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s2: begin Out &lt;= 1'b0; state &lt;= (Sin == 1)? s0 : s3;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s3: if (Sin == 1) begin Out &lt;= 1'b1; state &lt;= s2;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   else begin Out &lt;= 1'b0; state &lt;=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endcase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54296" y="5616540"/>
            <a:ext cx="3816424" cy="101566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buBlip>
                <a:blip r:embed="rId2"/>
              </a:buBlip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时序逻辑与组合逻辑描述混在在一起。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buBlip>
                <a:blip r:embed="rId2"/>
              </a:buBlip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不利于时序约束的添加。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buBlip>
                <a:blip r:embed="rId2"/>
              </a:buBlip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不利于综合器对设计进行优化。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3720" y="120139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一段式写法应该避免！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逻辑设计基础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10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序列检测器（二段式）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0248" y="962418"/>
            <a:ext cx="7704856" cy="57554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module Detector_2(Out,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Sin);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Sin;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Out;</a:t>
            </a:r>
          </a:p>
          <a:p>
            <a:pPr>
              <a:spcBef>
                <a:spcPct val="10000"/>
              </a:spcBef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[1:0]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parameter [1:0] s0 = 2'b00, s1 = 2'b01, s2 = 2'b10, s3 = 2'b11;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begin  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时序逻辑：描述状态的转换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&lt;= s0;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else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always @(*) begin   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组合逻辑：描述状态转换条件、规律和电路输出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if (~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begin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= s0; Out = 1'b0 end;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             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case (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s0: begin Out = 1'b0;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(Sin == 1)? s0 :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s1: begin Out = 1'b0;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(Sin == 1)? s2 :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s2: begin Out = 1'b0;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(Sin == 1)? s0 : s3;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s3: if (Sin == 1) begin Out = 1'b1;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s2;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   else begin Out = 1'b0;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endcase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1264" y="6324631"/>
            <a:ext cx="3816424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buBlip>
                <a:blip r:embed="rId2"/>
              </a:buBlip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输出易产生毛刺。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3720" y="120139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推荐写法！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逻辑设计基础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10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序列检测器（三段式）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0248" y="962418"/>
            <a:ext cx="7704856" cy="57554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module Detector_2(Out,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Sin);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Sin;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Out;</a:t>
            </a:r>
          </a:p>
          <a:p>
            <a:pPr>
              <a:spcBef>
                <a:spcPct val="10000"/>
              </a:spcBef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[1:0]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parameter [1:0] s0 = 2'b00, s1 = 2'b01, s2 = 2'b10, s3 = 2'b11;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begin  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时序逻辑：描述状态的转换（一段）</a:t>
            </a:r>
            <a:endParaRPr lang="en-US" altLang="zh-CN" sz="1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&lt;= s0;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else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always @(*) begin   // </a:t>
            </a:r>
            <a:r>
              <a:rPr lang="zh-CN" altLang="en-US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组合逻辑：描述状态转换条件和规律（二段）</a:t>
            </a:r>
            <a:endParaRPr lang="en-US" altLang="zh-CN" sz="1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if (~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= s0; 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             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case (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s0: begin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(Sin == 1)? s0 :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s1: begin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(Sin == 1)? s2 :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s2: begin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(Sin == 1)? s0 : s3;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s3: if (Sin == 1) begin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s2;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   else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next_state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= s1;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endcase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见下一页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10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序列检测器（三段式续）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0248" y="1268764"/>
            <a:ext cx="7704856" cy="331783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输出逻辑：输出信号经过一个寄存器再送出，可以消除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信号中的毛刺（三段）</a:t>
            </a:r>
            <a:endParaRPr lang="en-US" altLang="zh-CN" sz="1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Out &lt;= 1'b0;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else begin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case 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s0, s1, s2 : Out &lt;= 1'b0;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s3 : if (Sin == 1) Out &lt;= 1'b1;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else Out &lt;= 1'b0;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endcase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6" y="336918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三段式是状态机优先推荐写法！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90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3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同步时序逻辑电路设计综述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同步计数器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寄存器和移位寄存器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有限状态机的设计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3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报纸贩卖机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假设报纸价格为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分。</a:t>
            </a: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投币器只能接受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分和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角的硬币。</a:t>
            </a: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投币器不找钱。</a:t>
            </a: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合法的硬币组合包括：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分的硬币和一个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角的硬币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个五分的硬币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角的硬币和一个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分的硬币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角的硬币是合法的，但不找钱</a:t>
            </a: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3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报纸贩卖机（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画出有限状态机。</a:t>
            </a: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采用三段式编写可综合的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RTL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Nexys4</a:t>
            </a:r>
            <a:r>
              <a:rPr lang="en-US" altLang="zh-CN" sz="2400" kern="0" baseline="30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DDR FPGA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开发板验证，其中，按键模拟投币，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灯标识购买是否成功。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94117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35317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3 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报纸贩卖机（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603685"/>
            <a:ext cx="3672408" cy="398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804F80E-2C46-4FAA-8630-EAEB73B44032}"/>
              </a:ext>
            </a:extLst>
          </p:cNvPr>
          <p:cNvSpPr/>
          <p:nvPr/>
        </p:nvSpPr>
        <p:spPr bwMode="auto">
          <a:xfrm>
            <a:off x="3419872" y="4910688"/>
            <a:ext cx="1800200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D571C54-5C97-45AF-B651-9E9A06142748}"/>
              </a:ext>
            </a:extLst>
          </p:cNvPr>
          <p:cNvCxnSpPr/>
          <p:nvPr/>
        </p:nvCxnSpPr>
        <p:spPr bwMode="auto">
          <a:xfrm flipV="1">
            <a:off x="4622800" y="4735304"/>
            <a:ext cx="0" cy="185544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6D1F07-FD09-447E-AC7D-42CB0214D57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34088" y="4786992"/>
            <a:ext cx="144016" cy="26726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4F0333E-BA00-40A6-BE62-87B9A4C4A712}"/>
              </a:ext>
            </a:extLst>
          </p:cNvPr>
          <p:cNvCxnSpPr/>
          <p:nvPr/>
        </p:nvCxnSpPr>
        <p:spPr bwMode="auto">
          <a:xfrm rot="16200000" flipV="1">
            <a:off x="2519772" y="3320988"/>
            <a:ext cx="1522328" cy="1306304"/>
          </a:xfrm>
          <a:prstGeom prst="curvedConnector3">
            <a:avLst>
              <a:gd name="adj1" fmla="val -2675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561E0A8-902F-42A4-A1FB-DCCE9C92CFD9}"/>
              </a:ext>
            </a:extLst>
          </p:cNvPr>
          <p:cNvSpPr txBox="1"/>
          <p:nvPr/>
        </p:nvSpPr>
        <p:spPr>
          <a:xfrm>
            <a:off x="2092360" y="407707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AE1A71-5348-47D4-8873-363FE6EBB2A6}"/>
              </a:ext>
            </a:extLst>
          </p:cNvPr>
          <p:cNvCxnSpPr>
            <a:cxnSpLocks/>
          </p:cNvCxnSpPr>
          <p:nvPr/>
        </p:nvCxnSpPr>
        <p:spPr bwMode="auto">
          <a:xfrm>
            <a:off x="4622800" y="4746352"/>
            <a:ext cx="222208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94BABD-2144-4C8A-BFDB-8EF73734F15C}"/>
              </a:ext>
            </a:extLst>
          </p:cNvPr>
          <p:cNvCxnSpPr>
            <a:cxnSpLocks/>
          </p:cNvCxnSpPr>
          <p:nvPr/>
        </p:nvCxnSpPr>
        <p:spPr bwMode="auto">
          <a:xfrm flipV="1">
            <a:off x="6828224" y="3140968"/>
            <a:ext cx="0" cy="160538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CFDC3B-BE21-496E-9895-0C3ED9B71E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8144" y="3162176"/>
            <a:ext cx="95642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DE2793D-2187-462E-997D-85B4B7508EB5}"/>
              </a:ext>
            </a:extLst>
          </p:cNvPr>
          <p:cNvSpPr txBox="1"/>
          <p:nvPr/>
        </p:nvSpPr>
        <p:spPr>
          <a:xfrm>
            <a:off x="6934240" y="359646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r>
              <a:rPr lang="zh-CN" altLang="en-US" sz="2400" dirty="0"/>
              <a:t>角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6B6CF-42CC-4155-8DFB-538692854826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1323-8D2C-4797-990A-D06320E30C2B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58763"/>
            <a:ext cx="882015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/>
              <a:t>作业</a:t>
            </a:r>
            <a:r>
              <a:rPr lang="en-US" altLang="zh-CN" sz="4400" b="1" dirty="0"/>
              <a:t>1</a:t>
            </a:r>
            <a:endParaRPr lang="zh-CN" altLang="en-US" sz="4400" b="1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HDL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描述一个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位可逆计数器，当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UP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信号为“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”时，加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计数；当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UP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信号为“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”时，减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计数。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02328" y="3212980"/>
            <a:ext cx="8490152" cy="76944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/>
              <a:t>作业</a:t>
            </a:r>
            <a:r>
              <a:rPr lang="en-US" altLang="zh-CN" sz="4400" b="1" dirty="0"/>
              <a:t>2</a:t>
            </a:r>
            <a:endParaRPr lang="zh-CN" altLang="en-US" sz="4400" b="1" dirty="0"/>
          </a:p>
        </p:txBody>
      </p:sp>
      <p:sp>
        <p:nvSpPr>
          <p:cNvPr id="51" name="Rectangle 6"/>
          <p:cNvSpPr txBox="1">
            <a:spLocks noChangeArrowheads="1"/>
          </p:cNvSpPr>
          <p:nvPr/>
        </p:nvSpPr>
        <p:spPr bwMode="auto">
          <a:xfrm>
            <a:off x="368240" y="4150969"/>
            <a:ext cx="8229600" cy="71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Nexys4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实现如下功能：基于移位寄存器实现跑马灯，即循环依次点亮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灯，且必须带有复位端。</a:t>
            </a:r>
            <a:endParaRPr lang="zh-CN" altLang="en-US" sz="24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6B6CF-42CC-4155-8DFB-538692854826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1323-8D2C-4797-990A-D06320E30C2B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58763"/>
            <a:ext cx="882015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/>
              <a:t>作业</a:t>
            </a:r>
            <a:r>
              <a:rPr lang="en-US" altLang="zh-CN" sz="4400" b="1" dirty="0"/>
              <a:t>3</a:t>
            </a:r>
            <a:endParaRPr lang="zh-CN" altLang="en-US" sz="4400" b="1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Nexys4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实现如下功能：以某一按键作为输入，每次按下该按键计数器的计数值加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，并在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段数码管上显示计数值，计数范围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。（</a:t>
            </a:r>
            <a:r>
              <a:rPr lang="zh-CN" altLang="en-US" sz="2400" kern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注：利用“典型组合逻辑电路设计”中提到的移位加</a:t>
            </a:r>
            <a:r>
              <a:rPr lang="en-US" altLang="zh-CN" sz="2400" kern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kern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算法实现二进制转十进制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6B6CF-42CC-4155-8DFB-538692854826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1323-8D2C-4797-990A-D06320E30C2B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58763"/>
            <a:ext cx="882015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/>
              <a:t>作业</a:t>
            </a:r>
            <a:r>
              <a:rPr lang="en-US" altLang="zh-CN" sz="4400" b="1" dirty="0"/>
              <a:t>4</a:t>
            </a:r>
            <a:endParaRPr lang="zh-CN" altLang="en-US" sz="4400" b="1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74848" y="1124744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kern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Nexys4</a:t>
            </a:r>
            <a:r>
              <a:rPr lang="zh-CN" altLang="en-US" sz="2400" kern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上实现汽车尾灯控制电路，画出状态转换图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汽车驾驶室有刹车开关（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HAZ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），左转弯开关（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）和右转弯开关（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），司机操作这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个开关给出车辆的行驶状态。假设汽车尾部左右各有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个指示灯，分别用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LA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LB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LC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RB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RC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表示，这些灯的亮、灭规律如下：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汽车正常行驶，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个灯全部熄灭。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汽车刹车，尾灯工作在警报状态，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个灯按一定频率闪烁。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左转弯时，左侧三个灯轮流顺序点亮，右侧灯全灭。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12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右转弯时，右侧三个灯轮流顺序点亮，左侧灯全灭。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6B6CF-42CC-4155-8DFB-538692854826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1323-8D2C-4797-990A-D06320E30C2B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58763"/>
            <a:ext cx="882015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/>
              <a:t>作业</a:t>
            </a:r>
            <a:r>
              <a:rPr lang="en-US" altLang="zh-CN" sz="4400" b="1" dirty="0"/>
              <a:t>4</a:t>
            </a:r>
            <a:r>
              <a:rPr lang="zh-CN" altLang="en-US" sz="4400" b="1" dirty="0"/>
              <a:t>（</a:t>
            </a:r>
            <a:r>
              <a:rPr lang="en-US" altLang="zh-CN" sz="4400" b="1" dirty="0"/>
              <a:t>cont.</a:t>
            </a:r>
            <a:r>
              <a:rPr lang="zh-CN" altLang="en-US" sz="4400" b="1" dirty="0"/>
              <a:t>）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电路的输入时钟为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的频率对应尾灯所要求的闪烁和点亮频率。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187624" y="2708920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7704" y="2708920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627784" y="2708920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87624" y="3356992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07704" y="3356992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627784" y="3356992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87624" y="4005064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07704" y="4005064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627784" y="4005064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87624" y="4653136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907704" y="4653136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627784" y="4653136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87624" y="5301208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907704" y="5301208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627784" y="5301208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5776" y="2317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LA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2317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3215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LC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220072" y="2708920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40152" y="2708920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660232" y="2708920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20072" y="3356992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940152" y="3356992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660232" y="3356992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20072" y="4005064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940152" y="4005064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660232" y="4005064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220072" y="4653136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940152" y="4653136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660232" y="4653136"/>
            <a:ext cx="360040" cy="28803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220072" y="5301208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940152" y="5301208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660232" y="5301208"/>
            <a:ext cx="360040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88224" y="2317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RC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8144" y="2317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3215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RA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8896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左转尾灯闪烁顺序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35112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右转尾灯闪烁顺序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6B6CF-42CC-4155-8DFB-538692854826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1323-8D2C-4797-990A-D06320E30C2B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58763"/>
            <a:ext cx="882015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/>
              <a:t>作业</a:t>
            </a:r>
            <a:r>
              <a:rPr lang="en-US" altLang="zh-CN" sz="4400" b="1" dirty="0"/>
              <a:t>4</a:t>
            </a:r>
            <a:r>
              <a:rPr lang="zh-CN" altLang="en-US" sz="4400" b="1" dirty="0"/>
              <a:t>（</a:t>
            </a:r>
            <a:r>
              <a:rPr lang="en-US" altLang="zh-CN" sz="4400" b="1" dirty="0"/>
              <a:t>cont.</a:t>
            </a:r>
            <a:r>
              <a:rPr lang="zh-CN" altLang="en-US" sz="4400" b="1" dirty="0"/>
              <a:t>）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拨动开关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SW0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SW5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SW4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分别对应刹车开关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HAZ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，左转开关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以及右转开关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LD5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LD6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LD7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个左转尾灯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LA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LB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LC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LD4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LD3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LD2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个右转尾灯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RB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RC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左转和右转开关同时按下，进入警报状态（等同刹车）。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左转或右转时，操作刹车，则进入警报状态。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6B6CF-42CC-4155-8DFB-538692854826}" type="datetime1">
              <a:rPr lang="zh-CN" altLang="en-US"/>
              <a:pPr>
                <a:defRPr/>
              </a:pPr>
              <a:t>2018/12/13</a:t>
            </a:fld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1323-8D2C-4797-990A-D06320E30C2B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58763"/>
            <a:ext cx="8209160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/>
              <a:t>作业提交要求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1, 2, 3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版，包括</a:t>
            </a: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testbench</a:t>
            </a:r>
            <a:r>
              <a:rPr lang="zh-CN" altLang="en-US" sz="2400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，不用提交波形图</a:t>
            </a:r>
            <a:r>
              <a:rPr lang="zh-CN" altLang="en-US" sz="2400" ker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状态转换图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，并自行在开发板上对如下输入进行测试：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刹车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左转和右转分别按下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左转或右转时刹车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左转和右转同时按下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381888" y="4149080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1633C-1F7A-4706-BFF2-7A987E9B4B2A}"/>
              </a:ext>
            </a:extLst>
          </p:cNvPr>
          <p:cNvSpPr txBox="1"/>
          <p:nvPr/>
        </p:nvSpPr>
        <p:spPr>
          <a:xfrm>
            <a:off x="5004048" y="4941168"/>
            <a:ext cx="388843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12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日晚</a:t>
            </a:r>
            <a:r>
              <a:rPr lang="en-US" altLang="zh-CN" sz="2400" b="1" dirty="0"/>
              <a:t>24:00</a:t>
            </a:r>
            <a:r>
              <a:rPr lang="zh-CN" altLang="en-US" sz="2400" b="1" dirty="0"/>
              <a:t>之前提交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84912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N-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位二进制加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07788D-C036-4825-A508-298301F6B956}"/>
              </a:ext>
            </a:extLst>
          </p:cNvPr>
          <p:cNvGrpSpPr/>
          <p:nvPr/>
        </p:nvGrpSpPr>
        <p:grpSpPr>
          <a:xfrm>
            <a:off x="1061715" y="1349821"/>
            <a:ext cx="3038716" cy="1512168"/>
            <a:chOff x="1061715" y="1349821"/>
            <a:chExt cx="3038716" cy="15121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ED56DC7-1053-4048-B765-4ED7158C1ACE}"/>
                </a:ext>
              </a:extLst>
            </p:cNvPr>
            <p:cNvSpPr/>
            <p:nvPr/>
          </p:nvSpPr>
          <p:spPr bwMode="auto">
            <a:xfrm>
              <a:off x="1705328" y="1349821"/>
              <a:ext cx="1152128" cy="1512168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05900F4F-9F86-4132-95F1-8BA79F26B811}"/>
                </a:ext>
              </a:extLst>
            </p:cNvPr>
            <p:cNvSpPr/>
            <p:nvPr/>
          </p:nvSpPr>
          <p:spPr bwMode="auto">
            <a:xfrm rot="5400000">
              <a:off x="1669324" y="1526073"/>
              <a:ext cx="216024" cy="144016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696E615-35C6-4D61-8E26-8CAE0F5A07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1715" y="1603021"/>
              <a:ext cx="629965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E6A8C75-F980-4B32-9365-DDCD87D7DEF5}"/>
                </a:ext>
              </a:extLst>
            </p:cNvPr>
            <p:cNvCxnSpPr/>
            <p:nvPr/>
          </p:nvCxnSpPr>
          <p:spPr bwMode="auto">
            <a:xfrm>
              <a:off x="2857456" y="2105905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FCF722DB-F42C-4769-B72D-1C77584AF413}"/>
                </a:ext>
              </a:extLst>
            </p:cNvPr>
            <p:cNvSpPr txBox="1"/>
            <p:nvPr/>
          </p:nvSpPr>
          <p:spPr>
            <a:xfrm>
              <a:off x="1835696" y="142182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clk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476335A-C92C-4F9C-B98A-2297FB60736B}"/>
                </a:ext>
              </a:extLst>
            </p:cNvPr>
            <p:cNvCxnSpPr/>
            <p:nvPr/>
          </p:nvCxnSpPr>
          <p:spPr bwMode="auto">
            <a:xfrm>
              <a:off x="1061715" y="2447945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91A90D05-28B2-4921-9D14-2445FC15E550}"/>
                </a:ext>
              </a:extLst>
            </p:cNvPr>
            <p:cNvSpPr txBox="1"/>
            <p:nvPr/>
          </p:nvSpPr>
          <p:spPr>
            <a:xfrm>
              <a:off x="1714037" y="226527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rstn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2E3C306-27C9-474B-927B-0075846E43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05713" y="2026012"/>
              <a:ext cx="64368" cy="14401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BED5BB3-5345-4276-B064-02E90D79874C}"/>
                </a:ext>
              </a:extLst>
            </p:cNvPr>
            <p:cNvSpPr/>
            <p:nvPr/>
          </p:nvSpPr>
          <p:spPr bwMode="auto">
            <a:xfrm>
              <a:off x="1637779" y="2417170"/>
              <a:ext cx="62610" cy="615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108" name="TextBox 20">
              <a:extLst>
                <a:ext uri="{FF2B5EF4-FFF2-40B4-BE49-F238E27FC236}">
                  <a16:creationId xmlns:a16="http://schemas.microsoft.com/office/drawing/2014/main" id="{2A631D92-890D-4DCE-96BB-A5CD4A600608}"/>
                </a:ext>
              </a:extLst>
            </p:cNvPr>
            <p:cNvSpPr txBox="1"/>
            <p:nvPr/>
          </p:nvSpPr>
          <p:spPr>
            <a:xfrm>
              <a:off x="3044067" y="1781525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sz="14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20">
              <a:extLst>
                <a:ext uri="{FF2B5EF4-FFF2-40B4-BE49-F238E27FC236}">
                  <a16:creationId xmlns:a16="http://schemas.microsoft.com/office/drawing/2014/main" id="{67A5B524-281A-4421-A4A8-FBC2D487BE7C}"/>
                </a:ext>
              </a:extLst>
            </p:cNvPr>
            <p:cNvSpPr txBox="1"/>
            <p:nvPr/>
          </p:nvSpPr>
          <p:spPr>
            <a:xfrm>
              <a:off x="3380351" y="19249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cout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" name="Rectangle 6">
            <a:extLst>
              <a:ext uri="{FF2B5EF4-FFF2-40B4-BE49-F238E27FC236}">
                <a16:creationId xmlns:a16="http://schemas.microsoft.com/office/drawing/2014/main" id="{98A0EDBB-7CD1-45AD-B397-BF1776F9F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68" y="3413183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6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功能描述：当复位信号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有效时（低电平），计数器的计数值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等于“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”；否则，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每个时钟有效沿到来时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（上升沿或下降沿），计数器的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计数值</a:t>
            </a:r>
            <a:r>
              <a:rPr lang="en-US" altLang="zh-CN" sz="2400" kern="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自动加“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，当计数值到达最大值（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kern="0" baseline="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）后，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计数器自动回到“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重新计数，故也称为循环计数器。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84912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 — — 4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位二进制加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5536" y="1268760"/>
            <a:ext cx="8280920" cy="411805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module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counter_N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#(parameter N = 4)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output [N-1:0]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reg [N-1:0]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&lt;= 0;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else 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&lt;= </a:t>
            </a: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+ 1;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计数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2"/>
            <a:ext cx="89292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带复位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置位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停止的二进制计数器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55275"/>
              </p:ext>
            </p:extLst>
          </p:nvPr>
        </p:nvGraphicFramePr>
        <p:xfrm>
          <a:off x="683568" y="3951064"/>
          <a:ext cx="7560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rst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set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stop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clk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cout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清零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cin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置位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计数值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加</a:t>
                      </a:r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cout</a:t>
                      </a:r>
                      <a:endParaRPr lang="en-US" altLang="zh-CN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停止保持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7" name="直接箭头连接符 76"/>
          <p:cNvCxnSpPr/>
          <p:nvPr/>
        </p:nvCxnSpPr>
        <p:spPr bwMode="auto">
          <a:xfrm flipV="1">
            <a:off x="4355976" y="4365696"/>
            <a:ext cx="0" cy="2607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 flipV="1">
            <a:off x="4355976" y="4743152"/>
            <a:ext cx="0" cy="2607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flipV="1">
            <a:off x="4355976" y="5103192"/>
            <a:ext cx="0" cy="2607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B4214C4-B993-4258-93F8-C9DF4125592A}"/>
              </a:ext>
            </a:extLst>
          </p:cNvPr>
          <p:cNvGrpSpPr/>
          <p:nvPr/>
        </p:nvGrpSpPr>
        <p:grpSpPr>
          <a:xfrm>
            <a:off x="683568" y="1332062"/>
            <a:ext cx="3088211" cy="2168946"/>
            <a:chOff x="683568" y="1332062"/>
            <a:chExt cx="3088211" cy="2168946"/>
          </a:xfrm>
        </p:grpSpPr>
        <p:sp>
          <p:nvSpPr>
            <p:cNvPr id="45" name="TextBox 44"/>
            <p:cNvSpPr txBox="1"/>
            <p:nvPr/>
          </p:nvSpPr>
          <p:spPr>
            <a:xfrm>
              <a:off x="683568" y="3100898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普通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位二进制计数器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EEE6179-25FF-40A3-9167-199CB2389BEA}"/>
                </a:ext>
              </a:extLst>
            </p:cNvPr>
            <p:cNvSpPr/>
            <p:nvPr/>
          </p:nvSpPr>
          <p:spPr bwMode="auto">
            <a:xfrm>
              <a:off x="1376676" y="1332062"/>
              <a:ext cx="1152128" cy="1512168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6CD51CE-4600-44FA-BB30-756AEC2372F8}"/>
                </a:ext>
              </a:extLst>
            </p:cNvPr>
            <p:cNvSpPr/>
            <p:nvPr/>
          </p:nvSpPr>
          <p:spPr bwMode="auto">
            <a:xfrm rot="5400000">
              <a:off x="1340672" y="1508314"/>
              <a:ext cx="216024" cy="144016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1319CDA-55F9-49DC-8CB7-82DD591015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3063" y="1585262"/>
              <a:ext cx="629965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22B3888-15F1-46CF-BC4D-28A596AAF1CB}"/>
                </a:ext>
              </a:extLst>
            </p:cNvPr>
            <p:cNvCxnSpPr/>
            <p:nvPr/>
          </p:nvCxnSpPr>
          <p:spPr bwMode="auto">
            <a:xfrm>
              <a:off x="2528804" y="2088146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01111E3F-84B4-491E-8F48-F76C6409FE12}"/>
                </a:ext>
              </a:extLst>
            </p:cNvPr>
            <p:cNvSpPr txBox="1"/>
            <p:nvPr/>
          </p:nvSpPr>
          <p:spPr>
            <a:xfrm>
              <a:off x="1507044" y="140407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clk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5224FA7-66CF-4730-BF21-F0889C80FC43}"/>
                </a:ext>
              </a:extLst>
            </p:cNvPr>
            <p:cNvCxnSpPr/>
            <p:nvPr/>
          </p:nvCxnSpPr>
          <p:spPr bwMode="auto">
            <a:xfrm>
              <a:off x="733063" y="2430186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20">
              <a:extLst>
                <a:ext uri="{FF2B5EF4-FFF2-40B4-BE49-F238E27FC236}">
                  <a16:creationId xmlns:a16="http://schemas.microsoft.com/office/drawing/2014/main" id="{1E5502B1-AEFC-4163-A651-E20092A8DBE4}"/>
                </a:ext>
              </a:extLst>
            </p:cNvPr>
            <p:cNvSpPr txBox="1"/>
            <p:nvPr/>
          </p:nvSpPr>
          <p:spPr>
            <a:xfrm>
              <a:off x="1385385" y="224752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rstn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8F8F544-C848-4E3E-9DFC-CE4433CD60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77061" y="2008253"/>
              <a:ext cx="64368" cy="14401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B2A3EF7-4278-4CCE-9A45-572EDA196437}"/>
                </a:ext>
              </a:extLst>
            </p:cNvPr>
            <p:cNvSpPr/>
            <p:nvPr/>
          </p:nvSpPr>
          <p:spPr bwMode="auto">
            <a:xfrm>
              <a:off x="1309127" y="2399411"/>
              <a:ext cx="62610" cy="615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04314BF6-EB4F-4EE4-BA94-17F32202714B}"/>
                </a:ext>
              </a:extLst>
            </p:cNvPr>
            <p:cNvSpPr txBox="1"/>
            <p:nvPr/>
          </p:nvSpPr>
          <p:spPr>
            <a:xfrm>
              <a:off x="2715415" y="1763766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sz="14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20">
              <a:extLst>
                <a:ext uri="{FF2B5EF4-FFF2-40B4-BE49-F238E27FC236}">
                  <a16:creationId xmlns:a16="http://schemas.microsoft.com/office/drawing/2014/main" id="{0A694779-C0AC-4FE9-9052-F7209FF2D680}"/>
                </a:ext>
              </a:extLst>
            </p:cNvPr>
            <p:cNvSpPr txBox="1"/>
            <p:nvPr/>
          </p:nvSpPr>
          <p:spPr>
            <a:xfrm>
              <a:off x="3051699" y="190719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cout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FD9834C-E4D7-42D1-8779-79B868C9DEA9}"/>
              </a:ext>
            </a:extLst>
          </p:cNvPr>
          <p:cNvGrpSpPr/>
          <p:nvPr/>
        </p:nvGrpSpPr>
        <p:grpSpPr>
          <a:xfrm>
            <a:off x="4932040" y="866440"/>
            <a:ext cx="3037974" cy="2634568"/>
            <a:chOff x="4932040" y="866440"/>
            <a:chExt cx="3037974" cy="2634568"/>
          </a:xfrm>
        </p:grpSpPr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8BF07FA7-5804-4D23-A39E-A7E3269CECBC}"/>
                </a:ext>
              </a:extLst>
            </p:cNvPr>
            <p:cNvSpPr txBox="1"/>
            <p:nvPr/>
          </p:nvSpPr>
          <p:spPr>
            <a:xfrm>
              <a:off x="6066750" y="86644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cout</a:t>
              </a:r>
              <a:endParaRPr lang="zh-CN" altLang="en-US" sz="18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C5849A2-AE7A-497D-B955-E9DB87E24D8B}"/>
                </a:ext>
              </a:extLst>
            </p:cNvPr>
            <p:cNvGrpSpPr/>
            <p:nvPr/>
          </p:nvGrpSpPr>
          <p:grpSpPr>
            <a:xfrm>
              <a:off x="4932040" y="1196752"/>
              <a:ext cx="3037974" cy="2304256"/>
              <a:chOff x="4932040" y="1196752"/>
              <a:chExt cx="3037974" cy="2304256"/>
            </a:xfrm>
          </p:grpSpPr>
          <p:sp>
            <p:nvSpPr>
              <p:cNvPr id="22" name="矩形 21"/>
              <p:cNvSpPr/>
              <p:nvPr/>
            </p:nvSpPr>
            <p:spPr bwMode="auto">
              <a:xfrm rot="16200000">
                <a:off x="5853554" y="707286"/>
                <a:ext cx="1152128" cy="2909500"/>
              </a:xfrm>
              <a:prstGeom prst="rect">
                <a:avLst/>
              </a:prstGeom>
              <a:solidFill>
                <a:srgbClr val="FF993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 bwMode="auto">
              <a:xfrm>
                <a:off x="5074172" y="2594084"/>
                <a:ext cx="216024" cy="144016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cxnSp>
            <p:nvCxnSpPr>
              <p:cNvPr id="26" name="直接连接符 25"/>
              <p:cNvCxnSpPr>
                <a:cxnSpLocks/>
              </p:cNvCxnSpPr>
              <p:nvPr/>
            </p:nvCxnSpPr>
            <p:spPr bwMode="auto">
              <a:xfrm flipV="1">
                <a:off x="6426790" y="1196752"/>
                <a:ext cx="0" cy="3892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4932040" y="226758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clk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 bwMode="auto">
              <a:xfrm rot="16200000">
                <a:off x="5697808" y="2751748"/>
                <a:ext cx="72008" cy="7200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 rot="16200000">
                <a:off x="6321834" y="2747980"/>
                <a:ext cx="72008" cy="7200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483668" y="2267580"/>
                <a:ext cx="630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rstn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66749" y="2264818"/>
                <a:ext cx="675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setn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88224" y="2264818"/>
                <a:ext cx="675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</a:rPr>
                  <a:t>stop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9335" y="3100898"/>
                <a:ext cx="30106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通用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位二进制计数器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 bwMode="auto">
              <a:xfrm rot="16200000">
                <a:off x="5031030" y="2908052"/>
                <a:ext cx="319724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 rot="16200000">
                <a:off x="6714510" y="2908052"/>
                <a:ext cx="319724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 rot="16200000">
                <a:off x="5599918" y="2956377"/>
                <a:ext cx="277667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 rot="16200000">
                <a:off x="6225621" y="2954285"/>
                <a:ext cx="281850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rot="16200000">
                <a:off x="7292458" y="2907007"/>
                <a:ext cx="319724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TextBox 69"/>
              <p:cNvSpPr txBox="1"/>
              <p:nvPr/>
            </p:nvSpPr>
            <p:spPr>
              <a:xfrm>
                <a:off x="7164288" y="2260172"/>
                <a:ext cx="535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cin</a:t>
                </a:r>
                <a:endParaRPr lang="zh-CN" altLang="en-US" sz="1800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TextBox 20">
                <a:extLst>
                  <a:ext uri="{FF2B5EF4-FFF2-40B4-BE49-F238E27FC236}">
                    <a16:creationId xmlns:a16="http://schemas.microsoft.com/office/drawing/2014/main" id="{2783709C-1F22-49BC-A34E-B3EC95FC1802}"/>
                  </a:ext>
                </a:extLst>
              </p:cNvPr>
              <p:cNvSpPr txBox="1"/>
              <p:nvPr/>
            </p:nvSpPr>
            <p:spPr>
              <a:xfrm>
                <a:off x="6127710" y="1243896"/>
                <a:ext cx="2520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微软雅黑" pitchFamily="34" charset="-122"/>
                    <a:ea typeface="微软雅黑" pitchFamily="34" charset="-122"/>
                  </a:rPr>
                  <a:t>N</a:t>
                </a:r>
                <a:endParaRPr lang="zh-CN" altLang="en-US" sz="14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BD2947EA-B3FC-4793-8739-40EF85CE30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65470" y="1308092"/>
                <a:ext cx="144185" cy="10468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2"/>
            <a:ext cx="89292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 — 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带复位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置位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停止的二进制计数器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539552" y="871548"/>
            <a:ext cx="8352928" cy="51398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module counter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#(parameter N = 4)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setn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stop,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setn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stop;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input [N-1:0]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output [N-1:0]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reg [N-1:0]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always @(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posedge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begin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if (~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rstn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//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清零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&lt;= 0;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if (~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setn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置位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&lt;= 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if (stop)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停止保持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&lt;= 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else 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&lt;= </a:t>
            </a: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+ 1;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计数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spcBef>
                <a:spcPct val="10000"/>
              </a:spcBef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endmodule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892924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计数器的应用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时钟分频器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74848" y="1268760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由于成本等原因，一个电路系统往往只有单个时钟晶振，产生固定频率的时钟信号（如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Nexys4 DDR FPGA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中时钟为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100MHZ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）。但系统中许多模块的工作频率与该时钟频率不同，为了满足模块的工作需求，需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采用分频或倍频电路产生不同频率的时钟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时钟分频器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对输入时钟进行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降频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（低频率时钟）。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4200"/>
              </a:lnSpc>
              <a:spcBef>
                <a:spcPts val="18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倍频器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无法采用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HDL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描述，必须采用模拟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PLL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17973</TotalTime>
  <Words>4294</Words>
  <Application>Microsoft Office PowerPoint</Application>
  <PresentationFormat>全屏显示(4:3)</PresentationFormat>
  <Paragraphs>768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华文彩云</vt:lpstr>
      <vt:lpstr>微软雅黑</vt:lpstr>
      <vt:lpstr>Arial</vt:lpstr>
      <vt:lpstr>Garamond</vt:lpstr>
      <vt:lpstr>Wingdings</vt:lpstr>
      <vt:lpstr>Edge</vt:lpstr>
      <vt:lpstr>典型同步时序逻辑电路设计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yyx</dc:creator>
  <cp:lastModifiedBy>WJZ</cp:lastModifiedBy>
  <cp:revision>726</cp:revision>
  <dcterms:created xsi:type="dcterms:W3CDTF">2009-02-22T14:00:34Z</dcterms:created>
  <dcterms:modified xsi:type="dcterms:W3CDTF">2018-12-13T01:53:28Z</dcterms:modified>
</cp:coreProperties>
</file>