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42"/>
  </p:notesMasterIdLst>
  <p:sldIdLst>
    <p:sldId id="256" r:id="rId2"/>
    <p:sldId id="492" r:id="rId3"/>
    <p:sldId id="295" r:id="rId4"/>
    <p:sldId id="433" r:id="rId5"/>
    <p:sldId id="444" r:id="rId6"/>
    <p:sldId id="445" r:id="rId7"/>
    <p:sldId id="446" r:id="rId8"/>
    <p:sldId id="447" r:id="rId9"/>
    <p:sldId id="448" r:id="rId10"/>
    <p:sldId id="434" r:id="rId11"/>
    <p:sldId id="449" r:id="rId12"/>
    <p:sldId id="450" r:id="rId13"/>
    <p:sldId id="452" r:id="rId14"/>
    <p:sldId id="453" r:id="rId15"/>
    <p:sldId id="451" r:id="rId16"/>
    <p:sldId id="454" r:id="rId17"/>
    <p:sldId id="455" r:id="rId18"/>
    <p:sldId id="456" r:id="rId19"/>
    <p:sldId id="457" r:id="rId20"/>
    <p:sldId id="458" r:id="rId21"/>
    <p:sldId id="489" r:id="rId22"/>
    <p:sldId id="469" r:id="rId23"/>
    <p:sldId id="470" r:id="rId24"/>
    <p:sldId id="471" r:id="rId25"/>
    <p:sldId id="472" r:id="rId26"/>
    <p:sldId id="473" r:id="rId27"/>
    <p:sldId id="475" r:id="rId28"/>
    <p:sldId id="474" r:id="rId29"/>
    <p:sldId id="476" r:id="rId30"/>
    <p:sldId id="477" r:id="rId31"/>
    <p:sldId id="478" r:id="rId32"/>
    <p:sldId id="479" r:id="rId33"/>
    <p:sldId id="490" r:id="rId34"/>
    <p:sldId id="491" r:id="rId35"/>
    <p:sldId id="481" r:id="rId36"/>
    <p:sldId id="486" r:id="rId37"/>
    <p:sldId id="484" r:id="rId38"/>
    <p:sldId id="487" r:id="rId39"/>
    <p:sldId id="485" r:id="rId40"/>
    <p:sldId id="493" r:id="rId41"/>
  </p:sldIdLst>
  <p:sldSz cx="9144000" cy="6858000" type="screen4x3"/>
  <p:notesSz cx="6858000" cy="9144000"/>
  <p:defaultTextStyle>
    <a:defPPr>
      <a:defRPr lang="zh-CN"/>
    </a:defPPr>
    <a:lvl1pPr algn="l" rtl="0" fontAlgn="base">
      <a:spcBef>
        <a:spcPct val="0"/>
      </a:spcBef>
      <a:spcAft>
        <a:spcPct val="0"/>
      </a:spcAft>
      <a:defRPr sz="3200" kern="1200">
        <a:solidFill>
          <a:schemeClr val="tx1"/>
        </a:solidFill>
        <a:latin typeface="Arial" charset="0"/>
        <a:ea typeface="宋体" pitchFamily="2" charset="-122"/>
        <a:cs typeface="+mn-cs"/>
      </a:defRPr>
    </a:lvl1pPr>
    <a:lvl2pPr marL="457200" algn="l" rtl="0" fontAlgn="base">
      <a:spcBef>
        <a:spcPct val="0"/>
      </a:spcBef>
      <a:spcAft>
        <a:spcPct val="0"/>
      </a:spcAft>
      <a:defRPr sz="3200" kern="1200">
        <a:solidFill>
          <a:schemeClr val="tx1"/>
        </a:solidFill>
        <a:latin typeface="Arial" charset="0"/>
        <a:ea typeface="宋体" pitchFamily="2" charset="-122"/>
        <a:cs typeface="+mn-cs"/>
      </a:defRPr>
    </a:lvl2pPr>
    <a:lvl3pPr marL="914400" algn="l" rtl="0" fontAlgn="base">
      <a:spcBef>
        <a:spcPct val="0"/>
      </a:spcBef>
      <a:spcAft>
        <a:spcPct val="0"/>
      </a:spcAft>
      <a:defRPr sz="3200" kern="1200">
        <a:solidFill>
          <a:schemeClr val="tx1"/>
        </a:solidFill>
        <a:latin typeface="Arial" charset="0"/>
        <a:ea typeface="宋体" pitchFamily="2" charset="-122"/>
        <a:cs typeface="+mn-cs"/>
      </a:defRPr>
    </a:lvl3pPr>
    <a:lvl4pPr marL="1371600" algn="l" rtl="0" fontAlgn="base">
      <a:spcBef>
        <a:spcPct val="0"/>
      </a:spcBef>
      <a:spcAft>
        <a:spcPct val="0"/>
      </a:spcAft>
      <a:defRPr sz="3200" kern="1200">
        <a:solidFill>
          <a:schemeClr val="tx1"/>
        </a:solidFill>
        <a:latin typeface="Arial" charset="0"/>
        <a:ea typeface="宋体" pitchFamily="2" charset="-122"/>
        <a:cs typeface="+mn-cs"/>
      </a:defRPr>
    </a:lvl4pPr>
    <a:lvl5pPr marL="1828800" algn="l" rtl="0" fontAlgn="base">
      <a:spcBef>
        <a:spcPct val="0"/>
      </a:spcBef>
      <a:spcAft>
        <a:spcPct val="0"/>
      </a:spcAft>
      <a:defRPr sz="3200" kern="1200">
        <a:solidFill>
          <a:schemeClr val="tx1"/>
        </a:solidFill>
        <a:latin typeface="Arial" charset="0"/>
        <a:ea typeface="宋体" pitchFamily="2" charset="-122"/>
        <a:cs typeface="+mn-cs"/>
      </a:defRPr>
    </a:lvl5pPr>
    <a:lvl6pPr marL="2286000" algn="l" defTabSz="914400" rtl="0" eaLnBrk="1" latinLnBrk="0" hangingPunct="1">
      <a:defRPr sz="3200" kern="1200">
        <a:solidFill>
          <a:schemeClr val="tx1"/>
        </a:solidFill>
        <a:latin typeface="Arial" charset="0"/>
        <a:ea typeface="宋体" pitchFamily="2" charset="-122"/>
        <a:cs typeface="+mn-cs"/>
      </a:defRPr>
    </a:lvl6pPr>
    <a:lvl7pPr marL="2743200" algn="l" defTabSz="914400" rtl="0" eaLnBrk="1" latinLnBrk="0" hangingPunct="1">
      <a:defRPr sz="3200" kern="1200">
        <a:solidFill>
          <a:schemeClr val="tx1"/>
        </a:solidFill>
        <a:latin typeface="Arial" charset="0"/>
        <a:ea typeface="宋体" pitchFamily="2" charset="-122"/>
        <a:cs typeface="+mn-cs"/>
      </a:defRPr>
    </a:lvl7pPr>
    <a:lvl8pPr marL="3200400" algn="l" defTabSz="914400" rtl="0" eaLnBrk="1" latinLnBrk="0" hangingPunct="1">
      <a:defRPr sz="3200" kern="1200">
        <a:solidFill>
          <a:schemeClr val="tx1"/>
        </a:solidFill>
        <a:latin typeface="Arial" charset="0"/>
        <a:ea typeface="宋体" pitchFamily="2" charset="-122"/>
        <a:cs typeface="+mn-cs"/>
      </a:defRPr>
    </a:lvl8pPr>
    <a:lvl9pPr marL="3657600" algn="l" defTabSz="914400" rtl="0" eaLnBrk="1" latinLnBrk="0" hangingPunct="1">
      <a:defRPr sz="32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0000FF"/>
    <a:srgbClr val="FF330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50" autoAdjust="0"/>
  </p:normalViewPr>
  <p:slideViewPr>
    <p:cSldViewPr>
      <p:cViewPr varScale="1">
        <p:scale>
          <a:sx n="63" d="100"/>
          <a:sy n="63" d="100"/>
        </p:scale>
        <p:origin x="138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Arial" charset="0"/>
              </a:defRPr>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Arial" charset="0"/>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Arial" charset="0"/>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Arial" charset="0"/>
              </a:defRPr>
            </a:lvl1pPr>
          </a:lstStyle>
          <a:p>
            <a:pPr>
              <a:defRPr/>
            </a:pPr>
            <a:fld id="{1D8B5E9D-BD33-46F2-9F4D-CBED769ECD3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zh-CN" altLang="en-US">
              <a:cs typeface="Arial" charset="0"/>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zh-CN" altLang="en-US">
              <a:cs typeface="Arial" charset="0"/>
            </a:endParaRPr>
          </a:p>
        </p:txBody>
      </p:sp>
      <p:sp>
        <p:nvSpPr>
          <p:cNvPr id="4710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4710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fld id="{655EEAF1-4B9D-4857-B667-6020CC60E41A}" type="datetime1">
              <a:rPr lang="zh-CN" altLang="en-US"/>
              <a:pPr>
                <a:defRPr/>
              </a:pPr>
              <a:t>2018/11/28</a:t>
            </a:fld>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zh-CN"/>
              <a:t>逻辑设计基础</a:t>
            </a:r>
          </a:p>
        </p:txBody>
      </p:sp>
      <p:sp>
        <p:nvSpPr>
          <p:cNvPr id="8" name="Rectangle 6"/>
          <p:cNvSpPr>
            <a:spLocks noGrp="1" noChangeArrowheads="1"/>
          </p:cNvSpPr>
          <p:nvPr>
            <p:ph type="sldNum" sz="quarter" idx="12"/>
          </p:nvPr>
        </p:nvSpPr>
        <p:spPr/>
        <p:txBody>
          <a:bodyPr/>
          <a:lstStyle>
            <a:lvl1pPr>
              <a:defRPr/>
            </a:lvl1pPr>
          </a:lstStyle>
          <a:p>
            <a:pPr>
              <a:defRPr/>
            </a:pPr>
            <a:fld id="{DDFC722E-C80C-4AD5-9E08-76487D8E3F54}"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3430DC97-F87C-45BB-B31D-7DE8D704A497}" type="datetime1">
              <a:rPr lang="zh-CN" altLang="en-US"/>
              <a:pPr>
                <a:defRPr/>
              </a:pPr>
              <a:t>2018/11/28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逻辑设计基础</a:t>
            </a:r>
          </a:p>
        </p:txBody>
      </p:sp>
      <p:sp>
        <p:nvSpPr>
          <p:cNvPr id="6" name="Rectangle 6"/>
          <p:cNvSpPr>
            <a:spLocks noGrp="1" noChangeArrowheads="1"/>
          </p:cNvSpPr>
          <p:nvPr>
            <p:ph type="sldNum" sz="quarter" idx="12"/>
          </p:nvPr>
        </p:nvSpPr>
        <p:spPr>
          <a:ln/>
        </p:spPr>
        <p:txBody>
          <a:bodyPr/>
          <a:lstStyle>
            <a:lvl1pPr>
              <a:defRPr/>
            </a:lvl1pPr>
          </a:lstStyle>
          <a:p>
            <a:pPr>
              <a:defRPr/>
            </a:pPr>
            <a:fld id="{26F2D506-C3C2-4017-AC84-9429B67210F0}"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FE069FB0-EA9A-4EB0-BCAF-330358AEB709}" type="datetime1">
              <a:rPr lang="zh-CN" altLang="en-US"/>
              <a:pPr>
                <a:defRPr/>
              </a:pPr>
              <a:t>2018/11/28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逻辑设计基础</a:t>
            </a:r>
          </a:p>
        </p:txBody>
      </p:sp>
      <p:sp>
        <p:nvSpPr>
          <p:cNvPr id="6" name="Rectangle 6"/>
          <p:cNvSpPr>
            <a:spLocks noGrp="1" noChangeArrowheads="1"/>
          </p:cNvSpPr>
          <p:nvPr>
            <p:ph type="sldNum" sz="quarter" idx="12"/>
          </p:nvPr>
        </p:nvSpPr>
        <p:spPr>
          <a:ln/>
        </p:spPr>
        <p:txBody>
          <a:bodyPr/>
          <a:lstStyle>
            <a:lvl1pPr>
              <a:defRPr/>
            </a:lvl1pPr>
          </a:lstStyle>
          <a:p>
            <a:pPr>
              <a:defRPr/>
            </a:pPr>
            <a:fld id="{69229CE9-ECF8-436B-86FE-F8E15450BBAC}"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fld id="{CB5F6148-52CA-470C-BB5A-C5CB63F7943B}" type="datetime1">
              <a:rPr lang="zh-CN" altLang="en-US"/>
              <a:pPr>
                <a:defRPr/>
              </a:pPr>
              <a:t>2018/11/28</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逻辑设计基础</a:t>
            </a:r>
          </a:p>
        </p:txBody>
      </p:sp>
      <p:sp>
        <p:nvSpPr>
          <p:cNvPr id="5" name="Rectangle 6"/>
          <p:cNvSpPr>
            <a:spLocks noGrp="1" noChangeArrowheads="1"/>
          </p:cNvSpPr>
          <p:nvPr>
            <p:ph type="sldNum" sz="quarter" idx="12"/>
          </p:nvPr>
        </p:nvSpPr>
        <p:spPr>
          <a:ln/>
        </p:spPr>
        <p:txBody>
          <a:bodyPr/>
          <a:lstStyle>
            <a:lvl1pPr>
              <a:defRPr/>
            </a:lvl1pPr>
          </a:lstStyle>
          <a:p>
            <a:pPr>
              <a:defRPr/>
            </a:pPr>
            <a:fld id="{C7E4D141-886F-41C1-96E6-187386861BD7}"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953915EE-9040-4533-A6AB-D489C503A041}" type="datetime1">
              <a:rPr lang="zh-CN" altLang="en-US"/>
              <a:pPr>
                <a:defRPr/>
              </a:pPr>
              <a:t>2018/11/28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逻辑设计基础</a:t>
            </a:r>
          </a:p>
        </p:txBody>
      </p:sp>
      <p:sp>
        <p:nvSpPr>
          <p:cNvPr id="6" name="Rectangle 6"/>
          <p:cNvSpPr>
            <a:spLocks noGrp="1" noChangeArrowheads="1"/>
          </p:cNvSpPr>
          <p:nvPr>
            <p:ph type="sldNum" sz="quarter" idx="12"/>
          </p:nvPr>
        </p:nvSpPr>
        <p:spPr>
          <a:ln/>
        </p:spPr>
        <p:txBody>
          <a:bodyPr/>
          <a:lstStyle>
            <a:lvl1pPr>
              <a:defRPr/>
            </a:lvl1pPr>
          </a:lstStyle>
          <a:p>
            <a:pPr>
              <a:defRPr/>
            </a:pPr>
            <a:fld id="{9F43C7AE-7202-4F10-AAEB-D156BDD29022}"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E69770F8-CE46-4A29-BE4A-952094D55DC3}" type="datetime1">
              <a:rPr lang="zh-CN" altLang="en-US"/>
              <a:pPr>
                <a:defRPr/>
              </a:pPr>
              <a:t>2018/11/28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逻辑设计基础</a:t>
            </a:r>
          </a:p>
        </p:txBody>
      </p:sp>
      <p:sp>
        <p:nvSpPr>
          <p:cNvPr id="6" name="Rectangle 6"/>
          <p:cNvSpPr>
            <a:spLocks noGrp="1" noChangeArrowheads="1"/>
          </p:cNvSpPr>
          <p:nvPr>
            <p:ph type="sldNum" sz="quarter" idx="12"/>
          </p:nvPr>
        </p:nvSpPr>
        <p:spPr>
          <a:ln/>
        </p:spPr>
        <p:txBody>
          <a:bodyPr/>
          <a:lstStyle>
            <a:lvl1pPr>
              <a:defRPr/>
            </a:lvl1pPr>
          </a:lstStyle>
          <a:p>
            <a:pPr>
              <a:defRPr/>
            </a:pPr>
            <a:fld id="{519C3355-379A-4A8C-B650-44BA873CC74F}"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579DEDFE-9FD8-4073-9097-EF04E193FEB9}" type="datetime1">
              <a:rPr lang="zh-CN" altLang="en-US"/>
              <a:pPr>
                <a:defRPr/>
              </a:pPr>
              <a:t>2018/11/28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逻辑设计基础</a:t>
            </a:r>
          </a:p>
        </p:txBody>
      </p:sp>
      <p:sp>
        <p:nvSpPr>
          <p:cNvPr id="7" name="Rectangle 6"/>
          <p:cNvSpPr>
            <a:spLocks noGrp="1" noChangeArrowheads="1"/>
          </p:cNvSpPr>
          <p:nvPr>
            <p:ph type="sldNum" sz="quarter" idx="12"/>
          </p:nvPr>
        </p:nvSpPr>
        <p:spPr>
          <a:ln/>
        </p:spPr>
        <p:txBody>
          <a:bodyPr/>
          <a:lstStyle>
            <a:lvl1pPr>
              <a:defRPr/>
            </a:lvl1pPr>
          </a:lstStyle>
          <a:p>
            <a:pPr>
              <a:defRPr/>
            </a:pPr>
            <a:fld id="{18365743-EB77-44A1-9EE7-0E72CD5CD24A}"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08D87715-0081-4768-9FC5-8ED14B684379}" type="datetime1">
              <a:rPr lang="zh-CN" altLang="en-US"/>
              <a:pPr>
                <a:defRPr/>
              </a:pPr>
              <a:t>2018/11/28</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逻辑设计基础</a:t>
            </a:r>
          </a:p>
        </p:txBody>
      </p:sp>
      <p:sp>
        <p:nvSpPr>
          <p:cNvPr id="9" name="Rectangle 6"/>
          <p:cNvSpPr>
            <a:spLocks noGrp="1" noChangeArrowheads="1"/>
          </p:cNvSpPr>
          <p:nvPr>
            <p:ph type="sldNum" sz="quarter" idx="12"/>
          </p:nvPr>
        </p:nvSpPr>
        <p:spPr>
          <a:ln/>
        </p:spPr>
        <p:txBody>
          <a:bodyPr/>
          <a:lstStyle>
            <a:lvl1pPr>
              <a:defRPr/>
            </a:lvl1pPr>
          </a:lstStyle>
          <a:p>
            <a:pPr>
              <a:defRPr/>
            </a:pPr>
            <a:fld id="{895987BF-48BB-47E6-821E-A9AF868CC7DD}"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7AB1F6FC-A70C-4C33-A0EC-830DB51C9A9B}" type="datetime1">
              <a:rPr lang="zh-CN" altLang="en-US"/>
              <a:pPr>
                <a:defRPr/>
              </a:pPr>
              <a:t>2018/11/28</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逻辑设计基础</a:t>
            </a:r>
          </a:p>
        </p:txBody>
      </p:sp>
      <p:sp>
        <p:nvSpPr>
          <p:cNvPr id="5" name="Rectangle 6"/>
          <p:cNvSpPr>
            <a:spLocks noGrp="1" noChangeArrowheads="1"/>
          </p:cNvSpPr>
          <p:nvPr>
            <p:ph type="sldNum" sz="quarter" idx="12"/>
          </p:nvPr>
        </p:nvSpPr>
        <p:spPr>
          <a:ln/>
        </p:spPr>
        <p:txBody>
          <a:bodyPr/>
          <a:lstStyle>
            <a:lvl1pPr>
              <a:defRPr/>
            </a:lvl1pPr>
          </a:lstStyle>
          <a:p>
            <a:pPr>
              <a:defRPr/>
            </a:pPr>
            <a:fld id="{331524D3-69CC-4706-ADE7-58E79E9F0ABE}"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36DCDADA-9574-4F1A-8A90-C7E056250D58}" type="datetime1">
              <a:rPr lang="zh-CN" altLang="en-US"/>
              <a:pPr>
                <a:defRPr/>
              </a:pPr>
              <a:t>2018/11/28</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逻辑设计基础</a:t>
            </a:r>
          </a:p>
        </p:txBody>
      </p:sp>
      <p:sp>
        <p:nvSpPr>
          <p:cNvPr id="4" name="Rectangle 6"/>
          <p:cNvSpPr>
            <a:spLocks noGrp="1" noChangeArrowheads="1"/>
          </p:cNvSpPr>
          <p:nvPr>
            <p:ph type="sldNum" sz="quarter" idx="12"/>
          </p:nvPr>
        </p:nvSpPr>
        <p:spPr>
          <a:ln/>
        </p:spPr>
        <p:txBody>
          <a:bodyPr/>
          <a:lstStyle>
            <a:lvl1pPr>
              <a:defRPr/>
            </a:lvl1pPr>
          </a:lstStyle>
          <a:p>
            <a:pPr>
              <a:defRPr/>
            </a:pPr>
            <a:fld id="{D9186661-18A6-46A7-9864-A01ACE2EFA89}"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4C0E3B6B-EBC0-44BA-A78D-B755CDADE914}" type="datetime1">
              <a:rPr lang="zh-CN" altLang="en-US"/>
              <a:pPr>
                <a:defRPr/>
              </a:pPr>
              <a:t>2018/11/28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逻辑设计基础</a:t>
            </a:r>
          </a:p>
        </p:txBody>
      </p:sp>
      <p:sp>
        <p:nvSpPr>
          <p:cNvPr id="7" name="Rectangle 6"/>
          <p:cNvSpPr>
            <a:spLocks noGrp="1" noChangeArrowheads="1"/>
          </p:cNvSpPr>
          <p:nvPr>
            <p:ph type="sldNum" sz="quarter" idx="12"/>
          </p:nvPr>
        </p:nvSpPr>
        <p:spPr>
          <a:ln/>
        </p:spPr>
        <p:txBody>
          <a:bodyPr/>
          <a:lstStyle>
            <a:lvl1pPr>
              <a:defRPr/>
            </a:lvl1pPr>
          </a:lstStyle>
          <a:p>
            <a:pPr>
              <a:defRPr/>
            </a:pPr>
            <a:fld id="{3B97C4CE-232C-42E3-8472-775CEC79CE72}"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24A4A8D4-98B5-4794-AC13-AE8379CDC937}" type="datetime1">
              <a:rPr lang="zh-CN" altLang="en-US"/>
              <a:pPr>
                <a:defRPr/>
              </a:pPr>
              <a:t>2018/11/28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逻辑设计基础</a:t>
            </a:r>
          </a:p>
        </p:txBody>
      </p:sp>
      <p:sp>
        <p:nvSpPr>
          <p:cNvPr id="7" name="Rectangle 6"/>
          <p:cNvSpPr>
            <a:spLocks noGrp="1" noChangeArrowheads="1"/>
          </p:cNvSpPr>
          <p:nvPr>
            <p:ph type="sldNum" sz="quarter" idx="12"/>
          </p:nvPr>
        </p:nvSpPr>
        <p:spPr>
          <a:ln/>
        </p:spPr>
        <p:txBody>
          <a:bodyPr/>
          <a:lstStyle>
            <a:lvl1pPr>
              <a:defRPr/>
            </a:lvl1pPr>
          </a:lstStyle>
          <a:p>
            <a:pPr>
              <a:defRPr/>
            </a:pPr>
            <a:fld id="{F3BD228F-1748-4EF5-904B-78D29BD1F3BB}"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307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608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cs typeface="Arial" charset="0"/>
              </a:defRPr>
            </a:lvl1pPr>
          </a:lstStyle>
          <a:p>
            <a:pPr>
              <a:defRPr/>
            </a:pPr>
            <a:fld id="{A45DB69A-37F9-44E3-ACC3-555C58618AC6}" type="datetime1">
              <a:rPr lang="zh-CN" altLang="en-US"/>
              <a:pPr>
                <a:defRPr/>
              </a:pPr>
              <a:t>2018/11/28</a:t>
            </a:fld>
            <a:endParaRPr lang="en-US" altLang="zh-CN"/>
          </a:p>
        </p:txBody>
      </p:sp>
      <p:sp>
        <p:nvSpPr>
          <p:cNvPr id="4608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cs typeface="Arial" charset="0"/>
              </a:defRPr>
            </a:lvl1pPr>
          </a:lstStyle>
          <a:p>
            <a:pPr>
              <a:defRPr/>
            </a:pPr>
            <a:r>
              <a:rPr lang="en-US" altLang="zh-CN"/>
              <a:t>逻辑设计基础</a:t>
            </a:r>
          </a:p>
        </p:txBody>
      </p:sp>
      <p:sp>
        <p:nvSpPr>
          <p:cNvPr id="4608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cs typeface="Arial" charset="0"/>
              </a:defRPr>
            </a:lvl1pPr>
          </a:lstStyle>
          <a:p>
            <a:pPr>
              <a:defRPr/>
            </a:pPr>
            <a:fld id="{B2E39C5F-3A8B-47C9-9840-1123D7113B9D}" type="slidenum">
              <a:rPr lang="en-US" altLang="zh-CN"/>
              <a:pPr>
                <a:defRPr/>
              </a:pPr>
              <a:t>‹#›</a:t>
            </a:fld>
            <a:endParaRPr lang="en-US" altLang="zh-CN"/>
          </a:p>
        </p:txBody>
      </p:sp>
      <p:sp>
        <p:nvSpPr>
          <p:cNvPr id="4608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zh-CN" altLang="en-US">
              <a:cs typeface="Arial" charset="0"/>
            </a:endParaRPr>
          </a:p>
        </p:txBody>
      </p:sp>
      <p:sp>
        <p:nvSpPr>
          <p:cNvPr id="4608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zh-CN" altLang="en-US">
              <a:cs typeface="Arial" charset="0"/>
            </a:endParaRPr>
          </a:p>
        </p:txBody>
      </p:sp>
    </p:spTree>
  </p:cSld>
  <p:clrMap bg1="lt1" tx1="dk1" bg2="lt2" tx2="dk2" accent1="accent1" accent2="accent2" accent3="accent3" accent4="accent4" accent5="accent5" accent6="accent6" hlink="hlink" folHlink="folHlink"/>
  <p:sldLayoutIdLst>
    <p:sldLayoutId id="2147483747"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Lst>
  <p:hf hd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dt" sz="quarter" idx="10"/>
          </p:nvPr>
        </p:nvSpPr>
        <p:spPr/>
        <p:txBody>
          <a:bodyPr/>
          <a:lstStyle/>
          <a:p>
            <a:pPr>
              <a:defRPr/>
            </a:pPr>
            <a:fld id="{D17BF70D-17EC-4026-9A78-7E732C74DF9A}" type="datetime1">
              <a:rPr lang="zh-CN" altLang="en-US"/>
              <a:pPr>
                <a:defRPr/>
              </a:pPr>
              <a:t>2018/11/28</a:t>
            </a:fld>
            <a:endParaRPr lang="en-US" altLang="zh-CN" dirty="0"/>
          </a:p>
        </p:txBody>
      </p:sp>
      <p:sp>
        <p:nvSpPr>
          <p:cNvPr id="7" name="Rectangle 5"/>
          <p:cNvSpPr>
            <a:spLocks noGrp="1" noChangeArrowheads="1"/>
          </p:cNvSpPr>
          <p:nvPr>
            <p:ph type="ftr" sz="quarter" idx="11"/>
          </p:nvPr>
        </p:nvSpPr>
        <p:spPr/>
        <p:txBody>
          <a:bodyPr/>
          <a:lstStyle/>
          <a:p>
            <a:pPr>
              <a:defRPr/>
            </a:pPr>
            <a:r>
              <a:rPr lang="en-US" altLang="zh-CN" dirty="0" err="1"/>
              <a:t>逻辑设计基础</a:t>
            </a:r>
            <a:endParaRPr lang="en-US" altLang="zh-CN"/>
          </a:p>
        </p:txBody>
      </p:sp>
      <p:sp>
        <p:nvSpPr>
          <p:cNvPr id="8" name="Rectangle 6"/>
          <p:cNvSpPr>
            <a:spLocks noGrp="1" noChangeArrowheads="1"/>
          </p:cNvSpPr>
          <p:nvPr>
            <p:ph type="sldNum" sz="quarter" idx="12"/>
          </p:nvPr>
        </p:nvSpPr>
        <p:spPr/>
        <p:txBody>
          <a:bodyPr/>
          <a:lstStyle/>
          <a:p>
            <a:pPr>
              <a:defRPr/>
            </a:pPr>
            <a:fld id="{2B009795-A173-45D7-8E90-6DE301E21395}" type="slidenum">
              <a:rPr lang="en-US" altLang="zh-CN"/>
              <a:pPr>
                <a:defRPr/>
              </a:pPr>
              <a:t>1</a:t>
            </a:fld>
            <a:endParaRPr lang="en-US" altLang="zh-CN"/>
          </a:p>
        </p:txBody>
      </p:sp>
      <p:sp>
        <p:nvSpPr>
          <p:cNvPr id="5125" name="Rectangle 2"/>
          <p:cNvSpPr>
            <a:spLocks noGrp="1" noChangeArrowheads="1"/>
          </p:cNvSpPr>
          <p:nvPr>
            <p:ph type="ctrTitle"/>
          </p:nvPr>
        </p:nvSpPr>
        <p:spPr>
          <a:xfrm>
            <a:off x="899988" y="1268413"/>
            <a:ext cx="8064500" cy="1081087"/>
          </a:xfrm>
        </p:spPr>
        <p:txBody>
          <a:bodyPr/>
          <a:lstStyle/>
          <a:p>
            <a:pPr algn="ctr" eaLnBrk="1" hangingPunct="1"/>
            <a:r>
              <a:rPr lang="zh-CN" altLang="en-US" sz="4800" b="1" dirty="0">
                <a:solidFill>
                  <a:srgbClr val="003399"/>
                </a:solidFill>
              </a:rPr>
              <a:t>典型组合逻辑电路设计</a:t>
            </a:r>
            <a:endParaRPr lang="zh-CN" altLang="en-US" sz="5700" b="1" dirty="0">
              <a:solidFill>
                <a:srgbClr val="003399"/>
              </a:solidFill>
            </a:endParaRPr>
          </a:p>
        </p:txBody>
      </p:sp>
      <p:pic>
        <p:nvPicPr>
          <p:cNvPr id="5126" name="Picture 7" descr="ditu"/>
          <p:cNvPicPr>
            <a:picLocks noChangeAspect="1" noChangeArrowheads="1"/>
          </p:cNvPicPr>
          <p:nvPr/>
        </p:nvPicPr>
        <p:blipFill>
          <a:blip r:embed="rId2" cstate="print"/>
          <a:srcRect/>
          <a:stretch>
            <a:fillRect/>
          </a:stretch>
        </p:blipFill>
        <p:spPr bwMode="auto">
          <a:xfrm>
            <a:off x="0" y="6324600"/>
            <a:ext cx="9144000" cy="533400"/>
          </a:xfrm>
          <a:prstGeom prst="rect">
            <a:avLst/>
          </a:prstGeom>
          <a:noFill/>
          <a:ln w="9525">
            <a:noFill/>
            <a:miter lim="800000"/>
            <a:headEnd/>
            <a:tailEnd/>
          </a:ln>
        </p:spPr>
      </p:pic>
      <p:pic>
        <p:nvPicPr>
          <p:cNvPr id="5127" name="Picture 9" descr="xh-tjdx"/>
          <p:cNvPicPr>
            <a:picLocks noChangeAspect="1" noChangeArrowheads="1"/>
          </p:cNvPicPr>
          <p:nvPr/>
        </p:nvPicPr>
        <p:blipFill>
          <a:blip r:embed="rId3" cstate="print"/>
          <a:srcRect/>
          <a:stretch>
            <a:fillRect/>
          </a:stretch>
        </p:blipFill>
        <p:spPr bwMode="auto">
          <a:xfrm>
            <a:off x="468313" y="4868863"/>
            <a:ext cx="1368425" cy="1365250"/>
          </a:xfrm>
          <a:prstGeom prst="rect">
            <a:avLst/>
          </a:prstGeom>
          <a:noFill/>
          <a:ln w="9525">
            <a:noFill/>
            <a:miter lim="800000"/>
            <a:headEnd/>
            <a:tailEnd/>
          </a:ln>
        </p:spPr>
      </p:pic>
      <p:sp>
        <p:nvSpPr>
          <p:cNvPr id="10" name="Rectangle 3"/>
          <p:cNvSpPr txBox="1">
            <a:spLocks noChangeArrowheads="1"/>
          </p:cNvSpPr>
          <p:nvPr/>
        </p:nvSpPr>
        <p:spPr bwMode="auto">
          <a:xfrm>
            <a:off x="1870075" y="4032250"/>
            <a:ext cx="6805613" cy="720725"/>
          </a:xfrm>
          <a:prstGeom prst="rect">
            <a:avLst/>
          </a:prstGeom>
          <a:noFill/>
          <a:ln w="9525">
            <a:noFill/>
            <a:miter lim="800000"/>
            <a:headEnd/>
            <a:tailEnd/>
          </a:ln>
          <a:effectLst/>
        </p:spPr>
        <p:txBody>
          <a:bodyPr/>
          <a:lstStyle/>
          <a:p>
            <a:pPr algn="ctr">
              <a:spcBef>
                <a:spcPct val="20000"/>
              </a:spcBef>
              <a:buClr>
                <a:schemeClr val="accent1"/>
              </a:buClr>
              <a:buSzPct val="65000"/>
              <a:buFont typeface="Wingdings" pitchFamily="2" charset="2"/>
              <a:buNone/>
              <a:defRPr/>
            </a:pPr>
            <a:r>
              <a:rPr lang="zh-CN" altLang="en-US" sz="3600" b="1" kern="0" dirty="0">
                <a:latin typeface="+mn-lt"/>
                <a:ea typeface="+mn-ea"/>
              </a:rPr>
              <a:t>魏继增（副教授）</a:t>
            </a:r>
            <a:endParaRPr lang="en-US" altLang="zh-CN" sz="3600" b="1" kern="0" dirty="0">
              <a:latin typeface="+mn-lt"/>
              <a:ea typeface="+mn-ea"/>
            </a:endParaRPr>
          </a:p>
          <a:p>
            <a:pPr algn="ctr">
              <a:spcBef>
                <a:spcPct val="20000"/>
              </a:spcBef>
              <a:buClr>
                <a:schemeClr val="accent1"/>
              </a:buClr>
              <a:buSzPct val="65000"/>
              <a:buFont typeface="Wingdings" pitchFamily="2" charset="2"/>
              <a:buNone/>
              <a:defRPr/>
            </a:pPr>
            <a:r>
              <a:rPr lang="zh-CN" altLang="en-US" sz="3600" b="1" kern="0" dirty="0">
                <a:latin typeface="+mn-lt"/>
                <a:ea typeface="+mn-ea"/>
              </a:rPr>
              <a:t>天津大学</a:t>
            </a:r>
            <a:endParaRPr lang="en-US" altLang="zh-CN" sz="3600" b="1" kern="0" dirty="0">
              <a:latin typeface="+mn-lt"/>
              <a:ea typeface="+mn-ea"/>
            </a:endParaRPr>
          </a:p>
          <a:p>
            <a:pPr algn="ctr">
              <a:spcBef>
                <a:spcPct val="20000"/>
              </a:spcBef>
              <a:buClr>
                <a:schemeClr val="accent1"/>
              </a:buClr>
              <a:buSzPct val="65000"/>
              <a:buFont typeface="Wingdings" pitchFamily="2" charset="2"/>
              <a:buNone/>
              <a:defRPr/>
            </a:pPr>
            <a:r>
              <a:rPr lang="zh-CN" altLang="en-US" sz="3600" b="1" kern="0" dirty="0">
                <a:latin typeface="+mn-lt"/>
                <a:ea typeface="+mn-ea"/>
              </a:rPr>
              <a:t>智能与计算学部</a:t>
            </a:r>
            <a:endParaRPr lang="en-US" altLang="zh-CN" sz="3600" b="1" kern="0" dirty="0">
              <a:latin typeface="+mn-lt"/>
              <a:ea typeface="+mn-ea"/>
            </a:endParaRPr>
          </a:p>
          <a:p>
            <a:pPr algn="ctr">
              <a:spcBef>
                <a:spcPct val="20000"/>
              </a:spcBef>
              <a:buClr>
                <a:schemeClr val="accent1"/>
              </a:buClr>
              <a:buSzPct val="65000"/>
              <a:buFont typeface="Wingdings" pitchFamily="2" charset="2"/>
              <a:buNone/>
              <a:defRPr/>
            </a:pPr>
            <a:r>
              <a:rPr lang="zh-CN" altLang="en-US" sz="3600" b="1" kern="0" dirty="0">
                <a:latin typeface="+mn-lt"/>
                <a:ea typeface="+mn-ea"/>
              </a:rPr>
              <a:t>计算机学院</a:t>
            </a: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2018/11/28</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10</a:t>
            </a:fld>
            <a:endParaRPr lang="en-US" altLang="zh-CN"/>
          </a:p>
        </p:txBody>
      </p:sp>
      <p:sp>
        <p:nvSpPr>
          <p:cNvPr id="12293" name="Rectangle 6"/>
          <p:cNvSpPr>
            <a:spLocks noGrp="1" noChangeArrowheads="1"/>
          </p:cNvSpPr>
          <p:nvPr>
            <p:ph type="body" idx="1"/>
          </p:nvPr>
        </p:nvSpPr>
        <p:spPr>
          <a:xfrm>
            <a:off x="374848" y="1008024"/>
            <a:ext cx="8229600" cy="1656184"/>
          </a:xfrm>
          <a:noFill/>
        </p:spPr>
        <p:txBody>
          <a:bodyPr/>
          <a:lstStyle/>
          <a:p>
            <a:pPr algn="just" eaLnBrk="1" hangingPunct="1">
              <a:lnSpc>
                <a:spcPts val="2800"/>
              </a:lnSpc>
              <a:spcBef>
                <a:spcPts val="1600"/>
              </a:spcBef>
              <a:buSzPct val="100000"/>
              <a:buBlip>
                <a:blip r:embed="rId2"/>
              </a:buBlip>
            </a:pPr>
            <a:r>
              <a:rPr lang="zh-CN" altLang="en-US" sz="2000" dirty="0">
                <a:latin typeface="微软雅黑" pitchFamily="34" charset="-122"/>
                <a:ea typeface="微软雅黑" pitchFamily="34" charset="-122"/>
              </a:rPr>
              <a:t>译码器是将输入的二进制码翻译成相应输出信号的一种组合电路。</a:t>
            </a:r>
            <a:endParaRPr lang="en-US" altLang="zh-CN" sz="2000" dirty="0">
              <a:latin typeface="微软雅黑" pitchFamily="34" charset="-122"/>
              <a:ea typeface="微软雅黑" pitchFamily="34" charset="-122"/>
            </a:endParaRPr>
          </a:p>
          <a:p>
            <a:pPr algn="just" eaLnBrk="1" hangingPunct="1">
              <a:lnSpc>
                <a:spcPts val="2800"/>
              </a:lnSpc>
              <a:spcBef>
                <a:spcPts val="1600"/>
              </a:spcBef>
              <a:buSzPct val="100000"/>
              <a:buBlip>
                <a:blip r:embed="rId2"/>
              </a:buBlip>
            </a:pPr>
            <a:r>
              <a:rPr lang="zh-CN" altLang="en-US" sz="2000" dirty="0">
                <a:latin typeface="微软雅黑" pitchFamily="34" charset="-122"/>
                <a:ea typeface="微软雅黑" pitchFamily="34" charset="-122"/>
              </a:rPr>
              <a:t>当输入端为</a:t>
            </a:r>
            <a:r>
              <a:rPr lang="en-US" altLang="zh-CN" sz="2000" dirty="0">
                <a:latin typeface="微软雅黑" pitchFamily="34" charset="-122"/>
                <a:ea typeface="微软雅黑" pitchFamily="34" charset="-122"/>
              </a:rPr>
              <a:t>n</a:t>
            </a:r>
            <a:r>
              <a:rPr lang="zh-CN" altLang="en-US" sz="2000" dirty="0">
                <a:latin typeface="微软雅黑" pitchFamily="34" charset="-122"/>
                <a:ea typeface="微软雅黑" pitchFamily="34" charset="-122"/>
              </a:rPr>
              <a:t>位二进制码时，可产生满足</a:t>
            </a:r>
            <a:r>
              <a:rPr lang="en-US" altLang="zh-CN" sz="2000" dirty="0">
                <a:solidFill>
                  <a:srgbClr val="0000FF"/>
                </a:solidFill>
                <a:latin typeface="微软雅黑" pitchFamily="34" charset="-122"/>
                <a:ea typeface="微软雅黑" pitchFamily="34" charset="-122"/>
              </a:rPr>
              <a:t>m ≤ 2</a:t>
            </a:r>
            <a:r>
              <a:rPr lang="en-US" altLang="zh-CN" sz="2000" baseline="30000" dirty="0">
                <a:solidFill>
                  <a:srgbClr val="0000FF"/>
                </a:solidFill>
                <a:latin typeface="微软雅黑" pitchFamily="34" charset="-122"/>
                <a:ea typeface="微软雅黑" pitchFamily="34" charset="-122"/>
              </a:rPr>
              <a:t>n</a:t>
            </a:r>
            <a:r>
              <a:rPr lang="zh-CN" altLang="en-US" sz="2000" dirty="0">
                <a:latin typeface="微软雅黑" pitchFamily="34" charset="-122"/>
                <a:ea typeface="微软雅黑" pitchFamily="34" charset="-122"/>
              </a:rPr>
              <a:t>的</a:t>
            </a:r>
            <a:r>
              <a:rPr lang="en-US" altLang="zh-CN" sz="2000" dirty="0">
                <a:latin typeface="微软雅黑" pitchFamily="34" charset="-122"/>
                <a:ea typeface="微软雅黑" pitchFamily="34" charset="-122"/>
              </a:rPr>
              <a:t>m</a:t>
            </a:r>
            <a:r>
              <a:rPr lang="zh-CN" altLang="en-US" sz="2000" dirty="0">
                <a:latin typeface="微软雅黑" pitchFamily="34" charset="-122"/>
                <a:ea typeface="微软雅黑" pitchFamily="34" charset="-122"/>
              </a:rPr>
              <a:t>位输出，且</a:t>
            </a:r>
            <a:r>
              <a:rPr lang="zh-CN" altLang="en-US" sz="2000" dirty="0">
                <a:solidFill>
                  <a:srgbClr val="0000FF"/>
                </a:solidFill>
                <a:latin typeface="微软雅黑" pitchFamily="34" charset="-122"/>
                <a:ea typeface="微软雅黑" pitchFamily="34" charset="-122"/>
              </a:rPr>
              <a:t>输出的有效状态均有互斥性</a:t>
            </a:r>
            <a:r>
              <a:rPr lang="zh-CN" altLang="en-US" sz="2000" dirty="0">
                <a:latin typeface="微软雅黑" pitchFamily="34" charset="-122"/>
                <a:ea typeface="微软雅黑" pitchFamily="34" charset="-122"/>
              </a:rPr>
              <a:t>，即</a:t>
            </a:r>
            <a:r>
              <a:rPr lang="en-US" altLang="zh-CN" sz="2000" dirty="0">
                <a:latin typeface="微软雅黑" pitchFamily="34" charset="-122"/>
                <a:ea typeface="微软雅黑" pitchFamily="34" charset="-122"/>
              </a:rPr>
              <a:t>m</a:t>
            </a:r>
            <a:r>
              <a:rPr lang="zh-CN" altLang="en-US" sz="2000" dirty="0">
                <a:latin typeface="微软雅黑" pitchFamily="34" charset="-122"/>
                <a:ea typeface="微软雅黑" pitchFamily="34" charset="-122"/>
              </a:rPr>
              <a:t>位输出只有一个为“</a:t>
            </a:r>
            <a:r>
              <a:rPr lang="en-US" altLang="zh-CN" sz="2000" dirty="0">
                <a:latin typeface="微软雅黑" pitchFamily="34" charset="-122"/>
                <a:ea typeface="微软雅黑" pitchFamily="34" charset="-122"/>
              </a:rPr>
              <a:t>1</a:t>
            </a:r>
            <a:r>
              <a:rPr lang="zh-CN" altLang="en-US" sz="2000" dirty="0">
                <a:latin typeface="微软雅黑" pitchFamily="34" charset="-122"/>
                <a:ea typeface="微软雅黑" pitchFamily="34" charset="-122"/>
              </a:rPr>
              <a:t>”或“</a:t>
            </a:r>
            <a:r>
              <a:rPr lang="en-US" altLang="zh-CN" sz="2000" dirty="0">
                <a:latin typeface="微软雅黑" pitchFamily="34" charset="-122"/>
                <a:ea typeface="微软雅黑" pitchFamily="34" charset="-122"/>
              </a:rPr>
              <a:t>0</a:t>
            </a:r>
            <a:r>
              <a:rPr lang="zh-CN" altLang="en-US" sz="2000" dirty="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a:p>
            <a:pPr algn="just" eaLnBrk="1" hangingPunct="1">
              <a:lnSpc>
                <a:spcPts val="2800"/>
              </a:lnSpc>
              <a:spcBef>
                <a:spcPts val="1600"/>
              </a:spcBef>
              <a:buSzPct val="100000"/>
              <a:buNone/>
            </a:pPr>
            <a:endParaRPr lang="en-US" altLang="zh-CN" sz="2000" dirty="0">
              <a:latin typeface="微软雅黑" pitchFamily="34" charset="-122"/>
              <a:ea typeface="微软雅黑" pitchFamily="34" charset="-122"/>
            </a:endParaRPr>
          </a:p>
          <a:p>
            <a:pPr algn="just" eaLnBrk="1" hangingPunct="1">
              <a:lnSpc>
                <a:spcPts val="2800"/>
              </a:lnSpc>
              <a:spcBef>
                <a:spcPts val="1600"/>
              </a:spcBef>
              <a:buSzPct val="100000"/>
              <a:buNone/>
            </a:pPr>
            <a:endParaRPr lang="en-US" altLang="zh-CN" sz="2000" dirty="0">
              <a:latin typeface="微软雅黑" pitchFamily="34" charset="-122"/>
              <a:ea typeface="微软雅黑" pitchFamily="34" charset="-122"/>
            </a:endParaRPr>
          </a:p>
          <a:p>
            <a:pPr algn="just" eaLnBrk="1" hangingPunct="1">
              <a:lnSpc>
                <a:spcPts val="2800"/>
              </a:lnSpc>
              <a:spcBef>
                <a:spcPts val="1600"/>
              </a:spcBef>
              <a:buSzPct val="100000"/>
              <a:buNone/>
            </a:pPr>
            <a:endParaRPr lang="en-US" altLang="zh-CN" sz="2000" dirty="0">
              <a:latin typeface="微软雅黑" pitchFamily="34" charset="-122"/>
              <a:ea typeface="微软雅黑" pitchFamily="34" charset="-122"/>
            </a:endParaRPr>
          </a:p>
          <a:p>
            <a:pPr algn="just" eaLnBrk="1" hangingPunct="1">
              <a:lnSpc>
                <a:spcPts val="2800"/>
              </a:lnSpc>
              <a:spcBef>
                <a:spcPts val="1600"/>
              </a:spcBef>
              <a:buSzPct val="100000"/>
              <a:buNone/>
            </a:pPr>
            <a:endParaRPr lang="en-US" altLang="zh-CN" sz="2000" dirty="0">
              <a:latin typeface="微软雅黑" pitchFamily="34" charset="-122"/>
              <a:ea typeface="微软雅黑" pitchFamily="34" charset="-122"/>
            </a:endParaRPr>
          </a:p>
          <a:p>
            <a:pPr algn="just" eaLnBrk="1" hangingPunct="1">
              <a:lnSpc>
                <a:spcPts val="2800"/>
              </a:lnSpc>
              <a:spcBef>
                <a:spcPts val="1600"/>
              </a:spcBef>
              <a:buSzPct val="100000"/>
              <a:buBlip>
                <a:blip r:embed="rId2"/>
              </a:buBlip>
            </a:pPr>
            <a:r>
              <a:rPr lang="zh-CN" altLang="en-US" sz="2000" dirty="0">
                <a:latin typeface="微软雅黑" pitchFamily="34" charset="-122"/>
                <a:ea typeface="微软雅黑" pitchFamily="34" charset="-122"/>
              </a:rPr>
              <a:t>译码器的功能描述：在使能信号</a:t>
            </a:r>
            <a:r>
              <a:rPr lang="en-US" altLang="zh-CN" sz="2000" dirty="0">
                <a:latin typeface="微软雅黑" pitchFamily="34" charset="-122"/>
                <a:ea typeface="微软雅黑" pitchFamily="34" charset="-122"/>
              </a:rPr>
              <a:t>EN</a:t>
            </a:r>
            <a:r>
              <a:rPr lang="zh-CN" altLang="en-US" sz="2000" dirty="0">
                <a:latin typeface="微软雅黑" pitchFamily="34" charset="-122"/>
                <a:ea typeface="微软雅黑" pitchFamily="34" charset="-122"/>
              </a:rPr>
              <a:t>有效期间，根据当前输入，仅有对应输出端为有效电平，其他输出端都是无效电平；当使能信号无效时，所有输出端都是无效电平。如果有效电平为“</a:t>
            </a:r>
            <a:r>
              <a:rPr lang="en-US" altLang="zh-CN" sz="2000" dirty="0">
                <a:latin typeface="微软雅黑" pitchFamily="34" charset="-122"/>
                <a:ea typeface="微软雅黑" pitchFamily="34" charset="-122"/>
              </a:rPr>
              <a:t>1</a:t>
            </a:r>
            <a:r>
              <a:rPr lang="zh-CN" altLang="en-US" sz="2000" dirty="0">
                <a:latin typeface="微软雅黑" pitchFamily="34" charset="-122"/>
                <a:ea typeface="微软雅黑" pitchFamily="34" charset="-122"/>
              </a:rPr>
              <a:t>”，则无效电平为“</a:t>
            </a:r>
            <a:r>
              <a:rPr lang="en-US" altLang="zh-CN" sz="2000" dirty="0">
                <a:latin typeface="微软雅黑" pitchFamily="34" charset="-122"/>
                <a:ea typeface="微软雅黑" pitchFamily="34" charset="-122"/>
              </a:rPr>
              <a:t>0</a:t>
            </a:r>
            <a:r>
              <a:rPr lang="zh-CN" altLang="en-US" sz="2000" dirty="0">
                <a:latin typeface="微软雅黑" pitchFamily="34" charset="-122"/>
                <a:ea typeface="微软雅黑" pitchFamily="34" charset="-122"/>
              </a:rPr>
              <a:t>”，反之亦然。</a:t>
            </a:r>
            <a:r>
              <a:rPr lang="zh-CN" altLang="en-US" sz="2000" dirty="0">
                <a:solidFill>
                  <a:srgbClr val="0000FF"/>
                </a:solidFill>
                <a:latin typeface="微软雅黑" pitchFamily="34" charset="-122"/>
                <a:ea typeface="微软雅黑" pitchFamily="34" charset="-122"/>
              </a:rPr>
              <a:t>主要用于指令译码，存储器地址译码等</a:t>
            </a:r>
            <a:r>
              <a:rPr lang="zh-CN" altLang="en-US" sz="2000" dirty="0">
                <a:latin typeface="微软雅黑" pitchFamily="34" charset="-122"/>
                <a:ea typeface="微软雅黑" pitchFamily="34" charset="-122"/>
              </a:rPr>
              <a:t>。</a:t>
            </a:r>
          </a:p>
        </p:txBody>
      </p:sp>
      <p:sp>
        <p:nvSpPr>
          <p:cNvPr id="8" name="Rectangle 4"/>
          <p:cNvSpPr>
            <a:spLocks noChangeArrowheads="1"/>
          </p:cNvSpPr>
          <p:nvPr/>
        </p:nvSpPr>
        <p:spPr bwMode="auto">
          <a:xfrm>
            <a:off x="395288" y="260350"/>
            <a:ext cx="7056437" cy="707886"/>
          </a:xfrm>
          <a:prstGeom prst="rect">
            <a:avLst/>
          </a:prstGeom>
          <a:noFill/>
          <a:ln w="9525" algn="ctr">
            <a:noFill/>
            <a:miter lim="800000"/>
            <a:headEnd/>
            <a:tailEnd/>
          </a:ln>
        </p:spPr>
        <p:txBody>
          <a:bodyPr>
            <a:spAutoFit/>
          </a:bodyPr>
          <a:lstStyle/>
          <a:p>
            <a:r>
              <a:rPr lang="zh-CN" altLang="en-US" sz="4000" b="1" dirty="0">
                <a:latin typeface="微软雅黑" pitchFamily="34" charset="-122"/>
                <a:ea typeface="微软雅黑" pitchFamily="34" charset="-122"/>
              </a:rPr>
              <a:t>译码器的设计</a:t>
            </a:r>
          </a:p>
        </p:txBody>
      </p:sp>
      <p:grpSp>
        <p:nvGrpSpPr>
          <p:cNvPr id="27" name="组合 26"/>
          <p:cNvGrpSpPr/>
          <p:nvPr/>
        </p:nvGrpSpPr>
        <p:grpSpPr>
          <a:xfrm>
            <a:off x="1763688" y="2524834"/>
            <a:ext cx="5328592" cy="1984286"/>
            <a:chOff x="2123728" y="4149080"/>
            <a:chExt cx="5328592" cy="1984286"/>
          </a:xfrm>
        </p:grpSpPr>
        <p:sp>
          <p:nvSpPr>
            <p:cNvPr id="28" name="矩形 27"/>
            <p:cNvSpPr/>
            <p:nvPr/>
          </p:nvSpPr>
          <p:spPr bwMode="auto">
            <a:xfrm>
              <a:off x="3851920" y="4189150"/>
              <a:ext cx="1728192" cy="1944216"/>
            </a:xfrm>
            <a:prstGeom prst="rect">
              <a:avLst/>
            </a:prstGeom>
            <a:solidFill>
              <a:srgbClr val="FFC0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微软雅黑" pitchFamily="34" charset="-122"/>
                  <a:ea typeface="微软雅黑" pitchFamily="34" charset="-122"/>
                  <a:cs typeface="Arial" charset="0"/>
                </a:rPr>
                <a:t>译码器</a:t>
              </a:r>
            </a:p>
          </p:txBody>
        </p:sp>
        <p:cxnSp>
          <p:nvCxnSpPr>
            <p:cNvPr id="29" name="直接箭头连接符 28"/>
            <p:cNvCxnSpPr/>
            <p:nvPr/>
          </p:nvCxnSpPr>
          <p:spPr bwMode="auto">
            <a:xfrm>
              <a:off x="2699792" y="4665910"/>
              <a:ext cx="1152128" cy="0"/>
            </a:xfrm>
            <a:prstGeom prst="straightConnector1">
              <a:avLst/>
            </a:prstGeom>
            <a:noFill/>
            <a:ln w="38100" cap="flat" cmpd="sng" algn="ctr">
              <a:solidFill>
                <a:schemeClr val="tx1"/>
              </a:solidFill>
              <a:prstDash val="solid"/>
              <a:round/>
              <a:headEnd type="none" w="med" len="med"/>
              <a:tailEnd type="triangle" w="med" len="med"/>
            </a:ln>
            <a:effectLst/>
          </p:spPr>
        </p:cxnSp>
        <p:cxnSp>
          <p:nvCxnSpPr>
            <p:cNvPr id="30" name="直接箭头连接符 29"/>
            <p:cNvCxnSpPr/>
            <p:nvPr/>
          </p:nvCxnSpPr>
          <p:spPr bwMode="auto">
            <a:xfrm>
              <a:off x="2699792" y="4985880"/>
              <a:ext cx="1152128" cy="0"/>
            </a:xfrm>
            <a:prstGeom prst="straightConnector1">
              <a:avLst/>
            </a:prstGeom>
            <a:noFill/>
            <a:ln w="38100" cap="flat" cmpd="sng" algn="ctr">
              <a:solidFill>
                <a:schemeClr val="tx1"/>
              </a:solidFill>
              <a:prstDash val="solid"/>
              <a:round/>
              <a:headEnd type="none" w="med" len="med"/>
              <a:tailEnd type="triangle" w="med" len="med"/>
            </a:ln>
            <a:effectLst/>
          </p:spPr>
        </p:cxnSp>
        <p:cxnSp>
          <p:nvCxnSpPr>
            <p:cNvPr id="31" name="直接箭头连接符 30"/>
            <p:cNvCxnSpPr/>
            <p:nvPr/>
          </p:nvCxnSpPr>
          <p:spPr bwMode="auto">
            <a:xfrm>
              <a:off x="2699792" y="5917342"/>
              <a:ext cx="1152128" cy="0"/>
            </a:xfrm>
            <a:prstGeom prst="straightConnector1">
              <a:avLst/>
            </a:prstGeom>
            <a:noFill/>
            <a:ln w="38100" cap="flat" cmpd="sng" algn="ctr">
              <a:solidFill>
                <a:schemeClr val="tx1"/>
              </a:solidFill>
              <a:prstDash val="solid"/>
              <a:round/>
              <a:headEnd type="none" w="med" len="med"/>
              <a:tailEnd type="triangle" w="med" len="med"/>
            </a:ln>
            <a:effectLst/>
          </p:spPr>
        </p:cxnSp>
        <p:sp>
          <p:nvSpPr>
            <p:cNvPr id="32" name="TextBox 31"/>
            <p:cNvSpPr txBox="1"/>
            <p:nvPr/>
          </p:nvSpPr>
          <p:spPr>
            <a:xfrm rot="5400000">
              <a:off x="3068689" y="5196537"/>
              <a:ext cx="638490" cy="523220"/>
            </a:xfrm>
            <a:prstGeom prst="rect">
              <a:avLst/>
            </a:prstGeom>
            <a:noFill/>
          </p:spPr>
          <p:txBody>
            <a:bodyPr wrap="square" rtlCol="0" anchor="ctr" anchorCtr="0">
              <a:spAutoFit/>
            </a:bodyPr>
            <a:lstStyle/>
            <a:p>
              <a:r>
                <a:rPr lang="en-US" altLang="zh-CN" sz="2800" dirty="0">
                  <a:latin typeface="微软雅黑" pitchFamily="34" charset="-122"/>
                  <a:ea typeface="微软雅黑" pitchFamily="34" charset="-122"/>
                </a:rPr>
                <a:t>. . .</a:t>
              </a:r>
              <a:endParaRPr lang="zh-CN" altLang="en-US" sz="2800" dirty="0">
                <a:latin typeface="微软雅黑" pitchFamily="34" charset="-122"/>
                <a:ea typeface="微软雅黑" pitchFamily="34" charset="-122"/>
              </a:endParaRPr>
            </a:p>
          </p:txBody>
        </p:sp>
        <p:sp>
          <p:nvSpPr>
            <p:cNvPr id="33" name="TextBox 32"/>
            <p:cNvSpPr txBox="1"/>
            <p:nvPr/>
          </p:nvSpPr>
          <p:spPr>
            <a:xfrm>
              <a:off x="2281392" y="4468176"/>
              <a:ext cx="432048"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I</a:t>
              </a:r>
              <a:r>
                <a:rPr lang="en-US" altLang="zh-CN" sz="2000" baseline="-25000" dirty="0">
                  <a:latin typeface="微软雅黑" pitchFamily="34" charset="-122"/>
                  <a:ea typeface="微软雅黑" pitchFamily="34" charset="-122"/>
                </a:rPr>
                <a:t>0</a:t>
              </a:r>
              <a:endParaRPr lang="zh-CN" altLang="en-US" sz="2000" baseline="-25000" dirty="0">
                <a:latin typeface="微软雅黑" pitchFamily="34" charset="-122"/>
                <a:ea typeface="微软雅黑" pitchFamily="34" charset="-122"/>
              </a:endParaRPr>
            </a:p>
          </p:txBody>
        </p:sp>
        <p:sp>
          <p:nvSpPr>
            <p:cNvPr id="34" name="TextBox 33"/>
            <p:cNvSpPr txBox="1"/>
            <p:nvPr/>
          </p:nvSpPr>
          <p:spPr>
            <a:xfrm>
              <a:off x="2281392" y="4797152"/>
              <a:ext cx="432048"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I</a:t>
              </a:r>
              <a:r>
                <a:rPr lang="en-US" altLang="zh-CN" sz="2000" baseline="-25000" dirty="0">
                  <a:latin typeface="微软雅黑" pitchFamily="34" charset="-122"/>
                  <a:ea typeface="微软雅黑" pitchFamily="34" charset="-122"/>
                </a:rPr>
                <a:t>1</a:t>
              </a:r>
              <a:endParaRPr lang="zh-CN" altLang="en-US" sz="2000" baseline="-25000" dirty="0">
                <a:latin typeface="微软雅黑" pitchFamily="34" charset="-122"/>
                <a:ea typeface="微软雅黑" pitchFamily="34" charset="-122"/>
              </a:endParaRPr>
            </a:p>
          </p:txBody>
        </p:sp>
        <p:sp>
          <p:nvSpPr>
            <p:cNvPr id="35" name="TextBox 34"/>
            <p:cNvSpPr txBox="1"/>
            <p:nvPr/>
          </p:nvSpPr>
          <p:spPr>
            <a:xfrm>
              <a:off x="2123728" y="5719608"/>
              <a:ext cx="589712"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I</a:t>
              </a:r>
              <a:r>
                <a:rPr lang="en-US" altLang="zh-CN" sz="2000" baseline="-25000" dirty="0">
                  <a:latin typeface="微软雅黑" pitchFamily="34" charset="-122"/>
                  <a:ea typeface="微软雅黑" pitchFamily="34" charset="-122"/>
                </a:rPr>
                <a:t>n-1</a:t>
              </a:r>
              <a:endParaRPr lang="zh-CN" altLang="en-US" sz="2000" baseline="-25000" dirty="0">
                <a:latin typeface="微软雅黑" pitchFamily="34" charset="-122"/>
                <a:ea typeface="微软雅黑" pitchFamily="34" charset="-122"/>
              </a:endParaRPr>
            </a:p>
          </p:txBody>
        </p:sp>
        <p:cxnSp>
          <p:nvCxnSpPr>
            <p:cNvPr id="36" name="直接箭头连接符 35"/>
            <p:cNvCxnSpPr/>
            <p:nvPr/>
          </p:nvCxnSpPr>
          <p:spPr bwMode="auto">
            <a:xfrm>
              <a:off x="5580112" y="4405174"/>
              <a:ext cx="1152128" cy="0"/>
            </a:xfrm>
            <a:prstGeom prst="straightConnector1">
              <a:avLst/>
            </a:prstGeom>
            <a:noFill/>
            <a:ln w="38100" cap="flat" cmpd="sng" algn="ctr">
              <a:solidFill>
                <a:schemeClr val="tx1"/>
              </a:solidFill>
              <a:prstDash val="solid"/>
              <a:round/>
              <a:headEnd type="none" w="med" len="med"/>
              <a:tailEnd type="triangle" w="med" len="med"/>
            </a:ln>
            <a:effectLst/>
          </p:spPr>
        </p:cxnSp>
        <p:cxnSp>
          <p:nvCxnSpPr>
            <p:cNvPr id="37" name="直接箭头连接符 36"/>
            <p:cNvCxnSpPr/>
            <p:nvPr/>
          </p:nvCxnSpPr>
          <p:spPr bwMode="auto">
            <a:xfrm>
              <a:off x="5580112" y="4765214"/>
              <a:ext cx="1152128" cy="0"/>
            </a:xfrm>
            <a:prstGeom prst="straightConnector1">
              <a:avLst/>
            </a:prstGeom>
            <a:noFill/>
            <a:ln w="38100" cap="flat" cmpd="sng" algn="ctr">
              <a:solidFill>
                <a:schemeClr val="tx1"/>
              </a:solidFill>
              <a:prstDash val="solid"/>
              <a:round/>
              <a:headEnd type="none" w="med" len="med"/>
              <a:tailEnd type="triangle" w="med" len="med"/>
            </a:ln>
            <a:effectLst/>
          </p:spPr>
        </p:cxnSp>
        <p:cxnSp>
          <p:nvCxnSpPr>
            <p:cNvPr id="38" name="直接箭头连接符 37"/>
            <p:cNvCxnSpPr/>
            <p:nvPr/>
          </p:nvCxnSpPr>
          <p:spPr bwMode="auto">
            <a:xfrm>
              <a:off x="5580112" y="5917342"/>
              <a:ext cx="1152128" cy="0"/>
            </a:xfrm>
            <a:prstGeom prst="straightConnector1">
              <a:avLst/>
            </a:prstGeom>
            <a:noFill/>
            <a:ln w="38100" cap="flat" cmpd="sng" algn="ctr">
              <a:solidFill>
                <a:schemeClr val="tx1"/>
              </a:solidFill>
              <a:prstDash val="solid"/>
              <a:round/>
              <a:headEnd type="none" w="med" len="med"/>
              <a:tailEnd type="triangle" w="med" len="med"/>
            </a:ln>
            <a:effectLst/>
          </p:spPr>
        </p:cxnSp>
        <p:sp>
          <p:nvSpPr>
            <p:cNvPr id="39" name="TextBox 38"/>
            <p:cNvSpPr txBox="1"/>
            <p:nvPr/>
          </p:nvSpPr>
          <p:spPr>
            <a:xfrm rot="5400000">
              <a:off x="5949009" y="5106815"/>
              <a:ext cx="638490" cy="523220"/>
            </a:xfrm>
            <a:prstGeom prst="rect">
              <a:avLst/>
            </a:prstGeom>
            <a:noFill/>
          </p:spPr>
          <p:txBody>
            <a:bodyPr wrap="square" rtlCol="0" anchor="ctr" anchorCtr="0">
              <a:spAutoFit/>
            </a:bodyPr>
            <a:lstStyle/>
            <a:p>
              <a:r>
                <a:rPr lang="en-US" altLang="zh-CN" sz="2800" dirty="0">
                  <a:latin typeface="微软雅黑" pitchFamily="34" charset="-122"/>
                  <a:ea typeface="微软雅黑" pitchFamily="34" charset="-122"/>
                </a:rPr>
                <a:t>. . .</a:t>
              </a:r>
              <a:endParaRPr lang="zh-CN" altLang="en-US" sz="2800" dirty="0">
                <a:latin typeface="微软雅黑" pitchFamily="34" charset="-122"/>
                <a:ea typeface="微软雅黑" pitchFamily="34" charset="-122"/>
              </a:endParaRPr>
            </a:p>
          </p:txBody>
        </p:sp>
        <p:sp>
          <p:nvSpPr>
            <p:cNvPr id="40" name="TextBox 39"/>
            <p:cNvSpPr txBox="1"/>
            <p:nvPr/>
          </p:nvSpPr>
          <p:spPr>
            <a:xfrm>
              <a:off x="6732240" y="4202798"/>
              <a:ext cx="504056"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Y</a:t>
              </a:r>
              <a:r>
                <a:rPr lang="en-US" altLang="zh-CN" sz="2000" baseline="-25000" dirty="0">
                  <a:latin typeface="微软雅黑" pitchFamily="34" charset="-122"/>
                  <a:ea typeface="微软雅黑" pitchFamily="34" charset="-122"/>
                </a:rPr>
                <a:t>0</a:t>
              </a:r>
              <a:endParaRPr lang="zh-CN" altLang="en-US" sz="2000" baseline="-25000" dirty="0">
                <a:latin typeface="微软雅黑" pitchFamily="34" charset="-122"/>
                <a:ea typeface="微软雅黑" pitchFamily="34" charset="-122"/>
              </a:endParaRPr>
            </a:p>
          </p:txBody>
        </p:sp>
        <p:sp>
          <p:nvSpPr>
            <p:cNvPr id="41" name="TextBox 40"/>
            <p:cNvSpPr txBox="1"/>
            <p:nvPr/>
          </p:nvSpPr>
          <p:spPr>
            <a:xfrm>
              <a:off x="6732240" y="4571844"/>
              <a:ext cx="504056"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Y</a:t>
              </a:r>
              <a:r>
                <a:rPr lang="en-US" altLang="zh-CN" sz="2000" baseline="-25000" dirty="0">
                  <a:latin typeface="微软雅黑" pitchFamily="34" charset="-122"/>
                  <a:ea typeface="微软雅黑" pitchFamily="34" charset="-122"/>
                </a:rPr>
                <a:t>1</a:t>
              </a:r>
              <a:endParaRPr lang="zh-CN" altLang="en-US" sz="2000" baseline="-25000" dirty="0">
                <a:latin typeface="微软雅黑" pitchFamily="34" charset="-122"/>
                <a:ea typeface="微软雅黑" pitchFamily="34" charset="-122"/>
              </a:endParaRPr>
            </a:p>
          </p:txBody>
        </p:sp>
        <p:sp>
          <p:nvSpPr>
            <p:cNvPr id="42" name="TextBox 41"/>
            <p:cNvSpPr txBox="1"/>
            <p:nvPr/>
          </p:nvSpPr>
          <p:spPr>
            <a:xfrm>
              <a:off x="6732240" y="5714966"/>
              <a:ext cx="720080"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Y</a:t>
              </a:r>
              <a:r>
                <a:rPr lang="en-US" altLang="zh-CN" sz="2000" baseline="-25000" dirty="0">
                  <a:latin typeface="微软雅黑" pitchFamily="34" charset="-122"/>
                  <a:ea typeface="微软雅黑" pitchFamily="34" charset="-122"/>
                </a:rPr>
                <a:t>m-1</a:t>
              </a:r>
              <a:endParaRPr lang="zh-CN" altLang="en-US" sz="2000" baseline="-25000" dirty="0">
                <a:latin typeface="微软雅黑" pitchFamily="34" charset="-122"/>
                <a:ea typeface="微软雅黑" pitchFamily="34" charset="-122"/>
              </a:endParaRPr>
            </a:p>
          </p:txBody>
        </p:sp>
        <p:cxnSp>
          <p:nvCxnSpPr>
            <p:cNvPr id="43" name="直接箭头连接符 42"/>
            <p:cNvCxnSpPr/>
            <p:nvPr/>
          </p:nvCxnSpPr>
          <p:spPr bwMode="auto">
            <a:xfrm>
              <a:off x="2699792" y="4346814"/>
              <a:ext cx="1152128" cy="0"/>
            </a:xfrm>
            <a:prstGeom prst="straightConnector1">
              <a:avLst/>
            </a:prstGeom>
            <a:noFill/>
            <a:ln w="38100" cap="flat" cmpd="sng" algn="ctr">
              <a:solidFill>
                <a:schemeClr val="tx1"/>
              </a:solidFill>
              <a:prstDash val="solid"/>
              <a:round/>
              <a:headEnd type="none" w="med" len="med"/>
              <a:tailEnd type="triangle" w="med" len="med"/>
            </a:ln>
            <a:effectLst/>
          </p:spPr>
        </p:cxnSp>
        <p:sp>
          <p:nvSpPr>
            <p:cNvPr id="44" name="TextBox 43"/>
            <p:cNvSpPr txBox="1"/>
            <p:nvPr/>
          </p:nvSpPr>
          <p:spPr>
            <a:xfrm>
              <a:off x="2123728" y="4149080"/>
              <a:ext cx="589712"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EN</a:t>
              </a:r>
              <a:endParaRPr lang="zh-CN" altLang="en-US" sz="2000" dirty="0">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3">
                                            <p:txEl>
                                              <p:pRg st="1" end="1"/>
                                            </p:txEl>
                                          </p:spTgt>
                                        </p:tgtEl>
                                        <p:attrNameLst>
                                          <p:attrName>style.visibility</p:attrName>
                                        </p:attrNameLst>
                                      </p:cBhvr>
                                      <p:to>
                                        <p:strVal val="visible"/>
                                      </p:to>
                                    </p:set>
                                    <p:animEffect transition="in" filter="blinds(horizontal)">
                                      <p:cBhvr>
                                        <p:cTn id="7" dur="500"/>
                                        <p:tgtEl>
                                          <p:spTgt spid="1229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horizontal)">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3">
                                            <p:txEl>
                                              <p:pRg st="6" end="6"/>
                                            </p:txEl>
                                          </p:spTgt>
                                        </p:tgtEl>
                                        <p:attrNameLst>
                                          <p:attrName>style.visibility</p:attrName>
                                        </p:attrNameLst>
                                      </p:cBhvr>
                                      <p:to>
                                        <p:strVal val="visible"/>
                                      </p:to>
                                    </p:set>
                                    <p:animEffect transition="in" filter="blinds(horizontal)">
                                      <p:cBhvr>
                                        <p:cTn id="17" dur="500"/>
                                        <p:tgtEl>
                                          <p:spTgt spid="1229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2018/11/28</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11</a:t>
            </a:fld>
            <a:endParaRPr lang="en-US" altLang="zh-CN"/>
          </a:p>
        </p:txBody>
      </p:sp>
      <p:sp>
        <p:nvSpPr>
          <p:cNvPr id="12293" name="Rectangle 6"/>
          <p:cNvSpPr>
            <a:spLocks noGrp="1" noChangeArrowheads="1"/>
          </p:cNvSpPr>
          <p:nvPr>
            <p:ph type="body" idx="1"/>
          </p:nvPr>
        </p:nvSpPr>
        <p:spPr>
          <a:xfrm>
            <a:off x="374848" y="1052736"/>
            <a:ext cx="8229600" cy="1656184"/>
          </a:xfrm>
          <a:noFill/>
        </p:spPr>
        <p:txBody>
          <a:bodyPr/>
          <a:lstStyle/>
          <a:p>
            <a:pPr algn="just" eaLnBrk="1" hangingPunct="1">
              <a:lnSpc>
                <a:spcPts val="3600"/>
              </a:lnSpc>
              <a:spcBef>
                <a:spcPts val="1800"/>
              </a:spcBef>
              <a:buSzPct val="100000"/>
              <a:buBlip>
                <a:blip r:embed="rId2"/>
              </a:buBlip>
            </a:pPr>
            <a:r>
              <a:rPr lang="zh-CN" altLang="en-US" sz="2400" dirty="0">
                <a:solidFill>
                  <a:srgbClr val="0000FF"/>
                </a:solidFill>
                <a:latin typeface="微软雅黑" pitchFamily="34" charset="-122"/>
                <a:ea typeface="微软雅黑" pitchFamily="34" charset="-122"/>
              </a:rPr>
              <a:t>二进制译码器</a:t>
            </a:r>
            <a:r>
              <a:rPr lang="zh-CN" altLang="en-US" sz="2400" dirty="0">
                <a:latin typeface="微软雅黑" pitchFamily="34" charset="-122"/>
                <a:ea typeface="微软雅黑" pitchFamily="34" charset="-122"/>
              </a:rPr>
              <a:t>就是将输入端的二进制码的</a:t>
            </a:r>
            <a:r>
              <a:rPr lang="zh-CN" altLang="en-US" sz="2400" dirty="0">
                <a:solidFill>
                  <a:srgbClr val="FF0000"/>
                </a:solidFill>
                <a:latin typeface="微软雅黑" pitchFamily="34" charset="-122"/>
                <a:ea typeface="微软雅黑" pitchFamily="34" charset="-122"/>
              </a:rPr>
              <a:t>所有组合</a:t>
            </a:r>
            <a:r>
              <a:rPr lang="zh-CN" altLang="en-US" sz="2400" dirty="0">
                <a:latin typeface="微软雅黑" pitchFamily="34" charset="-122"/>
                <a:ea typeface="微软雅黑" pitchFamily="34" charset="-122"/>
              </a:rPr>
              <a:t>进行“翻译”的译码器，如有</a:t>
            </a:r>
            <a:r>
              <a:rPr lang="en-US" altLang="zh-CN" sz="2400" dirty="0">
                <a:solidFill>
                  <a:srgbClr val="0000FF"/>
                </a:solidFill>
                <a:latin typeface="微软雅黑" pitchFamily="34" charset="-122"/>
                <a:ea typeface="微软雅黑" pitchFamily="34" charset="-122"/>
              </a:rPr>
              <a:t>n</a:t>
            </a:r>
            <a:r>
              <a:rPr lang="zh-CN" altLang="en-US" sz="2400" dirty="0">
                <a:solidFill>
                  <a:srgbClr val="0000FF"/>
                </a:solidFill>
                <a:latin typeface="微软雅黑" pitchFamily="34" charset="-122"/>
                <a:ea typeface="微软雅黑" pitchFamily="34" charset="-122"/>
              </a:rPr>
              <a:t>个输入</a:t>
            </a:r>
            <a:r>
              <a:rPr lang="zh-CN" altLang="en-US" sz="2400" dirty="0">
                <a:latin typeface="微软雅黑" pitchFamily="34" charset="-122"/>
                <a:ea typeface="微软雅黑" pitchFamily="34" charset="-122"/>
              </a:rPr>
              <a:t>，就有</a:t>
            </a:r>
            <a:r>
              <a:rPr lang="en-US" altLang="zh-CN" sz="2400" dirty="0">
                <a:solidFill>
                  <a:srgbClr val="0000FF"/>
                </a:solidFill>
                <a:latin typeface="微软雅黑" pitchFamily="34" charset="-122"/>
                <a:ea typeface="微软雅黑" pitchFamily="34" charset="-122"/>
              </a:rPr>
              <a:t>2</a:t>
            </a:r>
            <a:r>
              <a:rPr lang="en-US" altLang="zh-CN" sz="2400" baseline="30000" dirty="0">
                <a:solidFill>
                  <a:srgbClr val="0000FF"/>
                </a:solidFill>
                <a:latin typeface="微软雅黑" pitchFamily="34" charset="-122"/>
                <a:ea typeface="微软雅黑" pitchFamily="34" charset="-122"/>
              </a:rPr>
              <a:t>n</a:t>
            </a:r>
            <a:r>
              <a:rPr lang="zh-CN" altLang="en-US" sz="2400" dirty="0">
                <a:solidFill>
                  <a:srgbClr val="0000FF"/>
                </a:solidFill>
                <a:latin typeface="微软雅黑" pitchFamily="34" charset="-122"/>
                <a:ea typeface="微软雅黑" pitchFamily="34" charset="-122"/>
              </a:rPr>
              <a:t>个输出</a:t>
            </a:r>
            <a:r>
              <a:rPr lang="zh-CN" altLang="en-US" sz="2400" dirty="0">
                <a:latin typeface="微软雅黑" pitchFamily="34" charset="-122"/>
                <a:ea typeface="微软雅黑" pitchFamily="34" charset="-122"/>
              </a:rPr>
              <a:t>与之对应，每个输出端对应一个输入的最小项，也称</a:t>
            </a:r>
            <a:r>
              <a:rPr lang="zh-CN" altLang="en-US" sz="2400" dirty="0">
                <a:solidFill>
                  <a:srgbClr val="0000FF"/>
                </a:solidFill>
                <a:latin typeface="微软雅黑" pitchFamily="34" charset="-122"/>
                <a:ea typeface="微软雅黑" pitchFamily="34" charset="-122"/>
              </a:rPr>
              <a:t>完全译码器</a:t>
            </a:r>
            <a:r>
              <a:rPr lang="zh-CN" altLang="en-US" sz="2400" dirty="0">
                <a:latin typeface="微软雅黑" pitchFamily="34" charset="-122"/>
                <a:ea typeface="微软雅黑" pitchFamily="34" charset="-122"/>
              </a:rPr>
              <a:t>。</a:t>
            </a:r>
          </a:p>
        </p:txBody>
      </p:sp>
      <p:sp>
        <p:nvSpPr>
          <p:cNvPr id="8" name="Rectangle 4"/>
          <p:cNvSpPr>
            <a:spLocks noChangeArrowheads="1"/>
          </p:cNvSpPr>
          <p:nvPr/>
        </p:nvSpPr>
        <p:spPr bwMode="auto">
          <a:xfrm>
            <a:off x="395288" y="260350"/>
            <a:ext cx="7056437" cy="707886"/>
          </a:xfrm>
          <a:prstGeom prst="rect">
            <a:avLst/>
          </a:prstGeom>
          <a:noFill/>
          <a:ln w="9525" algn="ctr">
            <a:noFill/>
            <a:miter lim="800000"/>
            <a:headEnd/>
            <a:tailEnd/>
          </a:ln>
        </p:spPr>
        <p:txBody>
          <a:bodyPr>
            <a:spAutoFit/>
          </a:bodyPr>
          <a:lstStyle/>
          <a:p>
            <a:r>
              <a:rPr lang="zh-CN" altLang="en-US" sz="4000" b="1" dirty="0">
                <a:latin typeface="微软雅黑" pitchFamily="34" charset="-122"/>
                <a:ea typeface="微软雅黑" pitchFamily="34" charset="-122"/>
              </a:rPr>
              <a:t>二进制译码器</a:t>
            </a:r>
          </a:p>
        </p:txBody>
      </p:sp>
      <p:graphicFrame>
        <p:nvGraphicFramePr>
          <p:cNvPr id="25" name="表格 24"/>
          <p:cNvGraphicFramePr>
            <a:graphicFrameLocks noGrp="1"/>
          </p:cNvGraphicFramePr>
          <p:nvPr/>
        </p:nvGraphicFramePr>
        <p:xfrm>
          <a:off x="827584" y="3386609"/>
          <a:ext cx="7704858" cy="2377440"/>
        </p:xfrm>
        <a:graphic>
          <a:graphicData uri="http://schemas.openxmlformats.org/drawingml/2006/table">
            <a:tbl>
              <a:tblPr firstRow="1" bandRow="1">
                <a:tableStyleId>{5C22544A-7EE6-4342-B048-85BDC9FD1C3A}</a:tableStyleId>
              </a:tblPr>
              <a:tblGrid>
                <a:gridCol w="1100694">
                  <a:extLst>
                    <a:ext uri="{9D8B030D-6E8A-4147-A177-3AD203B41FA5}">
                      <a16:colId xmlns:a16="http://schemas.microsoft.com/office/drawing/2014/main" val="20000"/>
                    </a:ext>
                  </a:extLst>
                </a:gridCol>
                <a:gridCol w="1100694">
                  <a:extLst>
                    <a:ext uri="{9D8B030D-6E8A-4147-A177-3AD203B41FA5}">
                      <a16:colId xmlns:a16="http://schemas.microsoft.com/office/drawing/2014/main" val="20001"/>
                    </a:ext>
                  </a:extLst>
                </a:gridCol>
                <a:gridCol w="1100694">
                  <a:extLst>
                    <a:ext uri="{9D8B030D-6E8A-4147-A177-3AD203B41FA5}">
                      <a16:colId xmlns:a16="http://schemas.microsoft.com/office/drawing/2014/main" val="20002"/>
                    </a:ext>
                  </a:extLst>
                </a:gridCol>
                <a:gridCol w="1100694">
                  <a:extLst>
                    <a:ext uri="{9D8B030D-6E8A-4147-A177-3AD203B41FA5}">
                      <a16:colId xmlns:a16="http://schemas.microsoft.com/office/drawing/2014/main" val="20003"/>
                    </a:ext>
                  </a:extLst>
                </a:gridCol>
                <a:gridCol w="1100694">
                  <a:extLst>
                    <a:ext uri="{9D8B030D-6E8A-4147-A177-3AD203B41FA5}">
                      <a16:colId xmlns:a16="http://schemas.microsoft.com/office/drawing/2014/main" val="20004"/>
                    </a:ext>
                  </a:extLst>
                </a:gridCol>
                <a:gridCol w="1100694">
                  <a:extLst>
                    <a:ext uri="{9D8B030D-6E8A-4147-A177-3AD203B41FA5}">
                      <a16:colId xmlns:a16="http://schemas.microsoft.com/office/drawing/2014/main" val="20005"/>
                    </a:ext>
                  </a:extLst>
                </a:gridCol>
                <a:gridCol w="1100694">
                  <a:extLst>
                    <a:ext uri="{9D8B030D-6E8A-4147-A177-3AD203B41FA5}">
                      <a16:colId xmlns:a16="http://schemas.microsoft.com/office/drawing/2014/main" val="20006"/>
                    </a:ext>
                  </a:extLst>
                </a:gridCol>
              </a:tblGrid>
              <a:tr h="370840">
                <a:tc>
                  <a:txBody>
                    <a:bodyPr/>
                    <a:lstStyle/>
                    <a:p>
                      <a:pPr algn="l"/>
                      <a:r>
                        <a:rPr lang="en-US" altLang="zh-CN" sz="2000" dirty="0">
                          <a:solidFill>
                            <a:srgbClr val="FF0000"/>
                          </a:solidFill>
                          <a:latin typeface="微软雅黑" pitchFamily="34" charset="-122"/>
                          <a:ea typeface="微软雅黑" pitchFamily="34" charset="-122"/>
                        </a:rPr>
                        <a:t>    EN</a:t>
                      </a:r>
                      <a:endParaRPr lang="zh-CN" altLang="en-US" sz="2000" dirty="0">
                        <a:solidFill>
                          <a:srgbClr val="FF0000"/>
                        </a:solidFill>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000" dirty="0">
                          <a:solidFill>
                            <a:srgbClr val="FF0000"/>
                          </a:solidFill>
                          <a:latin typeface="微软雅黑" pitchFamily="34" charset="-122"/>
                          <a:ea typeface="微软雅黑" pitchFamily="34" charset="-122"/>
                        </a:rPr>
                        <a:t>in1</a:t>
                      </a:r>
                      <a:endParaRPr lang="zh-CN" altLang="en-US" sz="2000" dirty="0">
                        <a:solidFill>
                          <a:srgbClr val="FF0000"/>
                        </a:solidFill>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000" dirty="0">
                          <a:solidFill>
                            <a:srgbClr val="FF0000"/>
                          </a:solidFill>
                          <a:latin typeface="微软雅黑" pitchFamily="34" charset="-122"/>
                          <a:ea typeface="微软雅黑" pitchFamily="34" charset="-122"/>
                        </a:rPr>
                        <a:t>in0</a:t>
                      </a:r>
                      <a:endParaRPr lang="zh-CN" altLang="en-US" sz="2000" dirty="0">
                        <a:solidFill>
                          <a:srgbClr val="FF0000"/>
                        </a:solidFill>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000" dirty="0">
                          <a:solidFill>
                            <a:srgbClr val="0000FF"/>
                          </a:solidFill>
                          <a:latin typeface="微软雅黑" pitchFamily="34" charset="-122"/>
                          <a:ea typeface="微软雅黑" pitchFamily="34" charset="-122"/>
                        </a:rPr>
                        <a:t>out3</a:t>
                      </a:r>
                      <a:endParaRPr lang="zh-CN" altLang="en-US" sz="2000" dirty="0">
                        <a:solidFill>
                          <a:srgbClr val="0000FF"/>
                        </a:solidFill>
                        <a:latin typeface="微软雅黑" pitchFamily="34" charset="-122"/>
                        <a:ea typeface="微软雅黑" pitchFamily="34" charset="-122"/>
                      </a:endParaRPr>
                    </a:p>
                  </a:txBody>
                  <a:tcPr anchor="ctr">
                    <a:solidFill>
                      <a:srgbClr val="7030A0">
                        <a:alpha val="5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FF"/>
                          </a:solidFill>
                          <a:latin typeface="微软雅黑" pitchFamily="34" charset="-122"/>
                          <a:ea typeface="微软雅黑" pitchFamily="34" charset="-122"/>
                        </a:rPr>
                        <a:t>out2</a:t>
                      </a:r>
                      <a:endParaRPr lang="zh-CN" altLang="en-US" sz="2000" dirty="0">
                        <a:solidFill>
                          <a:srgbClr val="0000FF"/>
                        </a:solidFill>
                        <a:latin typeface="微软雅黑" pitchFamily="34" charset="-122"/>
                        <a:ea typeface="微软雅黑" pitchFamily="34" charset="-122"/>
                      </a:endParaRPr>
                    </a:p>
                  </a:txBody>
                  <a:tcPr anchor="ctr">
                    <a:solidFill>
                      <a:srgbClr val="7030A0">
                        <a:alpha val="5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FF"/>
                          </a:solidFill>
                          <a:latin typeface="微软雅黑" pitchFamily="34" charset="-122"/>
                          <a:ea typeface="微软雅黑" pitchFamily="34" charset="-122"/>
                        </a:rPr>
                        <a:t>out1</a:t>
                      </a:r>
                      <a:endParaRPr lang="zh-CN" altLang="en-US" sz="2000" dirty="0">
                        <a:solidFill>
                          <a:srgbClr val="0000FF"/>
                        </a:solidFill>
                        <a:latin typeface="微软雅黑" pitchFamily="34" charset="-122"/>
                        <a:ea typeface="微软雅黑" pitchFamily="34" charset="-122"/>
                      </a:endParaRPr>
                    </a:p>
                  </a:txBody>
                  <a:tcPr anchor="ctr">
                    <a:solidFill>
                      <a:srgbClr val="7030A0">
                        <a:alpha val="5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FF"/>
                          </a:solidFill>
                          <a:latin typeface="微软雅黑" pitchFamily="34" charset="-122"/>
                          <a:ea typeface="微软雅黑" pitchFamily="34" charset="-122"/>
                        </a:rPr>
                        <a:t>out0</a:t>
                      </a:r>
                      <a:endParaRPr lang="zh-CN" altLang="en-US" sz="2000" dirty="0">
                        <a:solidFill>
                          <a:srgbClr val="0000FF"/>
                        </a:solidFill>
                        <a:latin typeface="微软雅黑" pitchFamily="34" charset="-122"/>
                        <a:ea typeface="微软雅黑" pitchFamily="34" charset="-122"/>
                      </a:endParaRPr>
                    </a:p>
                  </a:txBody>
                  <a:tcPr anchor="ctr">
                    <a:solidFill>
                      <a:srgbClr val="7030A0">
                        <a:alpha val="50000"/>
                      </a:srgbClr>
                    </a:solidFill>
                  </a:tcPr>
                </a:tc>
                <a:extLst>
                  <a:ext uri="{0D108BD9-81ED-4DB2-BD59-A6C34878D82A}">
                    <a16:rowId xmlns:a16="http://schemas.microsoft.com/office/drawing/2014/main" val="10000"/>
                  </a:ext>
                </a:extLst>
              </a:tr>
              <a:tr h="370840">
                <a:tc>
                  <a:txBody>
                    <a:bodyPr/>
                    <a:lstStyle/>
                    <a:p>
                      <a:pPr algn="ctr"/>
                      <a:r>
                        <a:rPr lang="en-US" altLang="zh-CN" sz="2000" dirty="0">
                          <a:latin typeface="微软雅黑" pitchFamily="34" charset="-122"/>
                          <a:ea typeface="微软雅黑" pitchFamily="34" charset="-122"/>
                        </a:rPr>
                        <a:t>0</a:t>
                      </a:r>
                      <a:endParaRPr lang="zh-CN" altLang="en-US" sz="2000" dirty="0">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000" dirty="0">
                          <a:latin typeface="微软雅黑" pitchFamily="34" charset="-122"/>
                          <a:ea typeface="微软雅黑" pitchFamily="34" charset="-122"/>
                        </a:rPr>
                        <a:t>X</a:t>
                      </a:r>
                      <a:endParaRPr lang="zh-CN" altLang="en-US" sz="2000" dirty="0">
                        <a:latin typeface="微软雅黑" pitchFamily="34" charset="-122"/>
                        <a:ea typeface="微软雅黑" pitchFamily="34" charset="-122"/>
                      </a:endParaRPr>
                    </a:p>
                  </a:txBody>
                  <a:tcPr anchor="ctr">
                    <a:solidFill>
                      <a:srgbClr val="FFFF00">
                        <a:alpha val="5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微软雅黑" pitchFamily="34" charset="-122"/>
                          <a:ea typeface="微软雅黑" pitchFamily="34" charset="-122"/>
                        </a:rPr>
                        <a:t>X</a:t>
                      </a:r>
                      <a:endParaRPr lang="zh-CN" altLang="en-US" sz="2000" dirty="0">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000" dirty="0">
                          <a:latin typeface="微软雅黑" pitchFamily="34" charset="-122"/>
                          <a:ea typeface="微软雅黑" pitchFamily="34" charset="-122"/>
                        </a:rPr>
                        <a:t>0</a:t>
                      </a:r>
                      <a:endParaRPr lang="zh-CN" altLang="en-US" sz="2000" dirty="0">
                        <a:latin typeface="微软雅黑" pitchFamily="34" charset="-122"/>
                        <a:ea typeface="微软雅黑" pitchFamily="34" charset="-122"/>
                      </a:endParaRPr>
                    </a:p>
                  </a:txBody>
                  <a:tcPr anchor="ctr">
                    <a:solidFill>
                      <a:srgbClr val="7030A0">
                        <a:alpha val="50000"/>
                      </a:srgbClr>
                    </a:solidFill>
                  </a:tcPr>
                </a:tc>
                <a:tc>
                  <a:txBody>
                    <a:bodyPr/>
                    <a:lstStyle/>
                    <a:p>
                      <a:pPr algn="ctr"/>
                      <a:r>
                        <a:rPr lang="en-US" altLang="zh-CN" sz="2000" dirty="0">
                          <a:latin typeface="微软雅黑" pitchFamily="34" charset="-122"/>
                          <a:ea typeface="微软雅黑" pitchFamily="34" charset="-122"/>
                        </a:rPr>
                        <a:t>0</a:t>
                      </a:r>
                      <a:endParaRPr lang="zh-CN" altLang="en-US" sz="2000" dirty="0">
                        <a:latin typeface="微软雅黑" pitchFamily="34" charset="-122"/>
                        <a:ea typeface="微软雅黑" pitchFamily="34" charset="-122"/>
                      </a:endParaRPr>
                    </a:p>
                  </a:txBody>
                  <a:tcPr anchor="ctr">
                    <a:solidFill>
                      <a:srgbClr val="7030A0">
                        <a:alpha val="50000"/>
                      </a:srgbClr>
                    </a:solidFill>
                  </a:tcPr>
                </a:tc>
                <a:tc>
                  <a:txBody>
                    <a:bodyPr/>
                    <a:lstStyle/>
                    <a:p>
                      <a:pPr algn="ctr"/>
                      <a:r>
                        <a:rPr lang="en-US" altLang="zh-CN" sz="2000" dirty="0">
                          <a:latin typeface="微软雅黑" pitchFamily="34" charset="-122"/>
                          <a:ea typeface="微软雅黑" pitchFamily="34" charset="-122"/>
                        </a:rPr>
                        <a:t>0</a:t>
                      </a:r>
                      <a:endParaRPr lang="zh-CN" altLang="en-US" sz="2000" dirty="0">
                        <a:latin typeface="微软雅黑" pitchFamily="34" charset="-122"/>
                        <a:ea typeface="微软雅黑" pitchFamily="34" charset="-122"/>
                      </a:endParaRPr>
                    </a:p>
                  </a:txBody>
                  <a:tcPr anchor="ctr">
                    <a:solidFill>
                      <a:srgbClr val="7030A0">
                        <a:alpha val="50000"/>
                      </a:srgbClr>
                    </a:solidFill>
                  </a:tcPr>
                </a:tc>
                <a:tc>
                  <a:txBody>
                    <a:bodyPr/>
                    <a:lstStyle/>
                    <a:p>
                      <a:pPr algn="ctr"/>
                      <a:r>
                        <a:rPr lang="en-US" altLang="zh-CN" sz="2000" dirty="0">
                          <a:latin typeface="微软雅黑" pitchFamily="34" charset="-122"/>
                          <a:ea typeface="微软雅黑" pitchFamily="34" charset="-122"/>
                        </a:rPr>
                        <a:t>0</a:t>
                      </a:r>
                      <a:endParaRPr lang="zh-CN" altLang="en-US" sz="2000" dirty="0">
                        <a:latin typeface="微软雅黑" pitchFamily="34" charset="-122"/>
                        <a:ea typeface="微软雅黑" pitchFamily="34" charset="-122"/>
                      </a:endParaRPr>
                    </a:p>
                  </a:txBody>
                  <a:tcPr anchor="ctr">
                    <a:solidFill>
                      <a:srgbClr val="7030A0">
                        <a:alpha val="50000"/>
                      </a:srgbClr>
                    </a:solidFill>
                  </a:tcPr>
                </a:tc>
                <a:extLst>
                  <a:ext uri="{0D108BD9-81ED-4DB2-BD59-A6C34878D82A}">
                    <a16:rowId xmlns:a16="http://schemas.microsoft.com/office/drawing/2014/main" val="10001"/>
                  </a:ext>
                </a:extLst>
              </a:tr>
              <a:tr h="370840">
                <a:tc>
                  <a:txBody>
                    <a:bodyPr/>
                    <a:lstStyle/>
                    <a:p>
                      <a:pPr algn="ctr"/>
                      <a:r>
                        <a:rPr lang="en-US" altLang="zh-CN" sz="2000" dirty="0">
                          <a:latin typeface="微软雅黑" pitchFamily="34" charset="-122"/>
                          <a:ea typeface="微软雅黑" pitchFamily="34" charset="-122"/>
                        </a:rPr>
                        <a:t>1</a:t>
                      </a:r>
                      <a:endParaRPr lang="zh-CN" altLang="en-US" sz="2000" dirty="0">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000" dirty="0">
                          <a:latin typeface="微软雅黑" pitchFamily="34" charset="-122"/>
                          <a:ea typeface="微软雅黑" pitchFamily="34" charset="-122"/>
                        </a:rPr>
                        <a:t>0</a:t>
                      </a:r>
                      <a:endParaRPr lang="zh-CN" altLang="en-US" sz="2000" dirty="0">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000" dirty="0">
                          <a:latin typeface="微软雅黑" pitchFamily="34" charset="-122"/>
                          <a:ea typeface="微软雅黑" pitchFamily="34" charset="-122"/>
                        </a:rPr>
                        <a:t>0</a:t>
                      </a:r>
                      <a:endParaRPr lang="zh-CN" altLang="en-US" sz="2000" dirty="0">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000" dirty="0">
                          <a:latin typeface="微软雅黑" pitchFamily="34" charset="-122"/>
                          <a:ea typeface="微软雅黑" pitchFamily="34" charset="-122"/>
                        </a:rPr>
                        <a:t>0</a:t>
                      </a:r>
                      <a:endParaRPr lang="zh-CN" altLang="en-US" sz="2000" dirty="0">
                        <a:latin typeface="微软雅黑" pitchFamily="34" charset="-122"/>
                        <a:ea typeface="微软雅黑" pitchFamily="34" charset="-122"/>
                      </a:endParaRPr>
                    </a:p>
                  </a:txBody>
                  <a:tcPr anchor="ctr">
                    <a:solidFill>
                      <a:srgbClr val="7030A0">
                        <a:alpha val="50000"/>
                      </a:srgbClr>
                    </a:solidFill>
                  </a:tcPr>
                </a:tc>
                <a:tc>
                  <a:txBody>
                    <a:bodyPr/>
                    <a:lstStyle/>
                    <a:p>
                      <a:pPr algn="ctr"/>
                      <a:r>
                        <a:rPr lang="en-US" altLang="zh-CN" sz="2000" dirty="0">
                          <a:latin typeface="微软雅黑" pitchFamily="34" charset="-122"/>
                          <a:ea typeface="微软雅黑" pitchFamily="34" charset="-122"/>
                        </a:rPr>
                        <a:t>0</a:t>
                      </a:r>
                      <a:endParaRPr lang="zh-CN" altLang="en-US" sz="2000" dirty="0">
                        <a:latin typeface="微软雅黑" pitchFamily="34" charset="-122"/>
                        <a:ea typeface="微软雅黑" pitchFamily="34" charset="-122"/>
                      </a:endParaRPr>
                    </a:p>
                  </a:txBody>
                  <a:tcPr anchor="ctr">
                    <a:solidFill>
                      <a:srgbClr val="7030A0">
                        <a:alpha val="50000"/>
                      </a:srgbClr>
                    </a:solidFill>
                  </a:tcPr>
                </a:tc>
                <a:tc>
                  <a:txBody>
                    <a:bodyPr/>
                    <a:lstStyle/>
                    <a:p>
                      <a:pPr algn="ctr"/>
                      <a:r>
                        <a:rPr lang="en-US" altLang="zh-CN" sz="2000" dirty="0">
                          <a:latin typeface="微软雅黑" pitchFamily="34" charset="-122"/>
                          <a:ea typeface="微软雅黑" pitchFamily="34" charset="-122"/>
                        </a:rPr>
                        <a:t>0</a:t>
                      </a:r>
                      <a:endParaRPr lang="zh-CN" altLang="en-US" sz="2000" dirty="0">
                        <a:latin typeface="微软雅黑" pitchFamily="34" charset="-122"/>
                        <a:ea typeface="微软雅黑" pitchFamily="34" charset="-122"/>
                      </a:endParaRPr>
                    </a:p>
                  </a:txBody>
                  <a:tcPr anchor="ctr">
                    <a:solidFill>
                      <a:srgbClr val="7030A0">
                        <a:alpha val="50000"/>
                      </a:srgbClr>
                    </a:solidFill>
                  </a:tcPr>
                </a:tc>
                <a:tc>
                  <a:txBody>
                    <a:bodyPr/>
                    <a:lstStyle/>
                    <a:p>
                      <a:pPr algn="ctr"/>
                      <a:r>
                        <a:rPr lang="en-US" altLang="zh-CN" sz="2000" dirty="0">
                          <a:latin typeface="微软雅黑" pitchFamily="34" charset="-122"/>
                          <a:ea typeface="微软雅黑" pitchFamily="34" charset="-122"/>
                        </a:rPr>
                        <a:t>1</a:t>
                      </a:r>
                      <a:endParaRPr lang="zh-CN" altLang="en-US" sz="2000" dirty="0">
                        <a:latin typeface="微软雅黑" pitchFamily="34" charset="-122"/>
                        <a:ea typeface="微软雅黑" pitchFamily="34" charset="-122"/>
                      </a:endParaRPr>
                    </a:p>
                  </a:txBody>
                  <a:tcPr anchor="ctr">
                    <a:solidFill>
                      <a:srgbClr val="7030A0">
                        <a:alpha val="50000"/>
                      </a:srgbClr>
                    </a:solidFill>
                  </a:tcPr>
                </a:tc>
                <a:extLst>
                  <a:ext uri="{0D108BD9-81ED-4DB2-BD59-A6C34878D82A}">
                    <a16:rowId xmlns:a16="http://schemas.microsoft.com/office/drawing/2014/main" val="10002"/>
                  </a:ext>
                </a:extLst>
              </a:tr>
              <a:tr h="370840">
                <a:tc>
                  <a:txBody>
                    <a:bodyPr/>
                    <a:lstStyle/>
                    <a:p>
                      <a:pPr algn="ctr"/>
                      <a:r>
                        <a:rPr lang="en-US" altLang="zh-CN" sz="2000" dirty="0">
                          <a:latin typeface="微软雅黑" pitchFamily="34" charset="-122"/>
                          <a:ea typeface="微软雅黑" pitchFamily="34" charset="-122"/>
                        </a:rPr>
                        <a:t>1</a:t>
                      </a:r>
                      <a:endParaRPr lang="zh-CN" altLang="en-US" sz="2000" dirty="0">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000" dirty="0">
                          <a:latin typeface="微软雅黑" pitchFamily="34" charset="-122"/>
                          <a:ea typeface="微软雅黑" pitchFamily="34" charset="-122"/>
                        </a:rPr>
                        <a:t>0</a:t>
                      </a:r>
                      <a:endParaRPr lang="zh-CN" altLang="en-US" sz="2000" dirty="0">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000" dirty="0">
                          <a:latin typeface="微软雅黑" pitchFamily="34" charset="-122"/>
                          <a:ea typeface="微软雅黑" pitchFamily="34" charset="-122"/>
                        </a:rPr>
                        <a:t>1</a:t>
                      </a:r>
                      <a:endParaRPr lang="zh-CN" altLang="en-US" sz="2000" dirty="0">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000" dirty="0">
                          <a:latin typeface="微软雅黑" pitchFamily="34" charset="-122"/>
                          <a:ea typeface="微软雅黑" pitchFamily="34" charset="-122"/>
                        </a:rPr>
                        <a:t>0</a:t>
                      </a:r>
                      <a:endParaRPr lang="zh-CN" altLang="en-US" sz="2000" dirty="0">
                        <a:latin typeface="微软雅黑" pitchFamily="34" charset="-122"/>
                        <a:ea typeface="微软雅黑" pitchFamily="34" charset="-122"/>
                      </a:endParaRPr>
                    </a:p>
                  </a:txBody>
                  <a:tcPr anchor="ctr">
                    <a:solidFill>
                      <a:srgbClr val="7030A0">
                        <a:alpha val="50000"/>
                      </a:srgbClr>
                    </a:solidFill>
                  </a:tcPr>
                </a:tc>
                <a:tc>
                  <a:txBody>
                    <a:bodyPr/>
                    <a:lstStyle/>
                    <a:p>
                      <a:pPr algn="ctr"/>
                      <a:r>
                        <a:rPr lang="en-US" altLang="zh-CN" sz="2000" dirty="0">
                          <a:latin typeface="微软雅黑" pitchFamily="34" charset="-122"/>
                          <a:ea typeface="微软雅黑" pitchFamily="34" charset="-122"/>
                        </a:rPr>
                        <a:t>0</a:t>
                      </a:r>
                      <a:endParaRPr lang="zh-CN" altLang="en-US" sz="2000" dirty="0">
                        <a:latin typeface="微软雅黑" pitchFamily="34" charset="-122"/>
                        <a:ea typeface="微软雅黑" pitchFamily="34" charset="-122"/>
                      </a:endParaRPr>
                    </a:p>
                  </a:txBody>
                  <a:tcPr anchor="ctr">
                    <a:solidFill>
                      <a:srgbClr val="7030A0">
                        <a:alpha val="50000"/>
                      </a:srgbClr>
                    </a:solidFill>
                  </a:tcPr>
                </a:tc>
                <a:tc>
                  <a:txBody>
                    <a:bodyPr/>
                    <a:lstStyle/>
                    <a:p>
                      <a:pPr algn="ctr"/>
                      <a:r>
                        <a:rPr lang="en-US" altLang="zh-CN" sz="2000" dirty="0">
                          <a:latin typeface="微软雅黑" pitchFamily="34" charset="-122"/>
                          <a:ea typeface="微软雅黑" pitchFamily="34" charset="-122"/>
                        </a:rPr>
                        <a:t>1</a:t>
                      </a:r>
                      <a:endParaRPr lang="zh-CN" altLang="en-US" sz="2000" dirty="0">
                        <a:latin typeface="微软雅黑" pitchFamily="34" charset="-122"/>
                        <a:ea typeface="微软雅黑" pitchFamily="34" charset="-122"/>
                      </a:endParaRPr>
                    </a:p>
                  </a:txBody>
                  <a:tcPr anchor="ctr">
                    <a:solidFill>
                      <a:srgbClr val="7030A0">
                        <a:alpha val="50000"/>
                      </a:srgbClr>
                    </a:solidFill>
                  </a:tcPr>
                </a:tc>
                <a:tc>
                  <a:txBody>
                    <a:bodyPr/>
                    <a:lstStyle/>
                    <a:p>
                      <a:pPr algn="ctr"/>
                      <a:r>
                        <a:rPr lang="en-US" altLang="zh-CN" sz="2000" dirty="0">
                          <a:latin typeface="微软雅黑" pitchFamily="34" charset="-122"/>
                          <a:ea typeface="微软雅黑" pitchFamily="34" charset="-122"/>
                        </a:rPr>
                        <a:t>0</a:t>
                      </a:r>
                      <a:endParaRPr lang="zh-CN" altLang="en-US" sz="2000" dirty="0">
                        <a:latin typeface="微软雅黑" pitchFamily="34" charset="-122"/>
                        <a:ea typeface="微软雅黑" pitchFamily="34" charset="-122"/>
                      </a:endParaRPr>
                    </a:p>
                  </a:txBody>
                  <a:tcPr anchor="ctr">
                    <a:solidFill>
                      <a:srgbClr val="7030A0">
                        <a:alpha val="50000"/>
                      </a:srgbClr>
                    </a:solidFill>
                  </a:tcPr>
                </a:tc>
                <a:extLst>
                  <a:ext uri="{0D108BD9-81ED-4DB2-BD59-A6C34878D82A}">
                    <a16:rowId xmlns:a16="http://schemas.microsoft.com/office/drawing/2014/main" val="10003"/>
                  </a:ext>
                </a:extLst>
              </a:tr>
              <a:tr h="370840">
                <a:tc>
                  <a:txBody>
                    <a:bodyPr/>
                    <a:lstStyle/>
                    <a:p>
                      <a:pPr algn="ctr"/>
                      <a:r>
                        <a:rPr lang="en-US" altLang="zh-CN" sz="2000" dirty="0">
                          <a:latin typeface="微软雅黑" pitchFamily="34" charset="-122"/>
                          <a:ea typeface="微软雅黑" pitchFamily="34" charset="-122"/>
                        </a:rPr>
                        <a:t>1</a:t>
                      </a:r>
                      <a:endParaRPr lang="zh-CN" altLang="en-US" sz="2000" dirty="0">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000" dirty="0">
                          <a:latin typeface="微软雅黑" pitchFamily="34" charset="-122"/>
                          <a:ea typeface="微软雅黑" pitchFamily="34" charset="-122"/>
                        </a:rPr>
                        <a:t>1</a:t>
                      </a:r>
                      <a:endParaRPr lang="zh-CN" altLang="en-US" sz="2000" dirty="0">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000" dirty="0">
                          <a:latin typeface="微软雅黑" pitchFamily="34" charset="-122"/>
                          <a:ea typeface="微软雅黑" pitchFamily="34" charset="-122"/>
                        </a:rPr>
                        <a:t>0</a:t>
                      </a:r>
                      <a:endParaRPr lang="zh-CN" altLang="en-US" sz="2000" dirty="0">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000" dirty="0">
                          <a:latin typeface="微软雅黑" pitchFamily="34" charset="-122"/>
                          <a:ea typeface="微软雅黑" pitchFamily="34" charset="-122"/>
                        </a:rPr>
                        <a:t>0</a:t>
                      </a:r>
                      <a:endParaRPr lang="zh-CN" altLang="en-US" sz="2000" dirty="0">
                        <a:latin typeface="微软雅黑" pitchFamily="34" charset="-122"/>
                        <a:ea typeface="微软雅黑" pitchFamily="34" charset="-122"/>
                      </a:endParaRPr>
                    </a:p>
                  </a:txBody>
                  <a:tcPr anchor="ctr">
                    <a:solidFill>
                      <a:srgbClr val="7030A0">
                        <a:alpha val="50000"/>
                      </a:srgbClr>
                    </a:solidFill>
                  </a:tcPr>
                </a:tc>
                <a:tc>
                  <a:txBody>
                    <a:bodyPr/>
                    <a:lstStyle/>
                    <a:p>
                      <a:pPr algn="ctr"/>
                      <a:r>
                        <a:rPr lang="en-US" altLang="zh-CN" sz="2000" dirty="0">
                          <a:latin typeface="微软雅黑" pitchFamily="34" charset="-122"/>
                          <a:ea typeface="微软雅黑" pitchFamily="34" charset="-122"/>
                        </a:rPr>
                        <a:t>1</a:t>
                      </a:r>
                      <a:endParaRPr lang="zh-CN" altLang="en-US" sz="2000" dirty="0">
                        <a:latin typeface="微软雅黑" pitchFamily="34" charset="-122"/>
                        <a:ea typeface="微软雅黑" pitchFamily="34" charset="-122"/>
                      </a:endParaRPr>
                    </a:p>
                  </a:txBody>
                  <a:tcPr anchor="ctr">
                    <a:solidFill>
                      <a:srgbClr val="7030A0">
                        <a:alpha val="50000"/>
                      </a:srgbClr>
                    </a:solidFill>
                  </a:tcPr>
                </a:tc>
                <a:tc>
                  <a:txBody>
                    <a:bodyPr/>
                    <a:lstStyle/>
                    <a:p>
                      <a:pPr algn="ctr"/>
                      <a:r>
                        <a:rPr lang="en-US" altLang="zh-CN" sz="2000" dirty="0">
                          <a:latin typeface="微软雅黑" pitchFamily="34" charset="-122"/>
                          <a:ea typeface="微软雅黑" pitchFamily="34" charset="-122"/>
                        </a:rPr>
                        <a:t>0</a:t>
                      </a:r>
                      <a:endParaRPr lang="zh-CN" altLang="en-US" sz="2000" dirty="0">
                        <a:latin typeface="微软雅黑" pitchFamily="34" charset="-122"/>
                        <a:ea typeface="微软雅黑" pitchFamily="34" charset="-122"/>
                      </a:endParaRPr>
                    </a:p>
                  </a:txBody>
                  <a:tcPr anchor="ctr">
                    <a:solidFill>
                      <a:srgbClr val="7030A0">
                        <a:alpha val="50000"/>
                      </a:srgbClr>
                    </a:solidFill>
                  </a:tcPr>
                </a:tc>
                <a:tc>
                  <a:txBody>
                    <a:bodyPr/>
                    <a:lstStyle/>
                    <a:p>
                      <a:pPr algn="ctr"/>
                      <a:r>
                        <a:rPr lang="en-US" altLang="zh-CN" sz="2000" dirty="0">
                          <a:latin typeface="微软雅黑" pitchFamily="34" charset="-122"/>
                          <a:ea typeface="微软雅黑" pitchFamily="34" charset="-122"/>
                        </a:rPr>
                        <a:t>0</a:t>
                      </a:r>
                      <a:endParaRPr lang="zh-CN" altLang="en-US" sz="2000" dirty="0">
                        <a:latin typeface="微软雅黑" pitchFamily="34" charset="-122"/>
                        <a:ea typeface="微软雅黑" pitchFamily="34" charset="-122"/>
                      </a:endParaRPr>
                    </a:p>
                  </a:txBody>
                  <a:tcPr anchor="ctr">
                    <a:solidFill>
                      <a:srgbClr val="7030A0">
                        <a:alpha val="50000"/>
                      </a:srgbClr>
                    </a:solidFill>
                  </a:tcPr>
                </a:tc>
                <a:extLst>
                  <a:ext uri="{0D108BD9-81ED-4DB2-BD59-A6C34878D82A}">
                    <a16:rowId xmlns:a16="http://schemas.microsoft.com/office/drawing/2014/main" val="10004"/>
                  </a:ext>
                </a:extLst>
              </a:tr>
              <a:tr h="370840">
                <a:tc>
                  <a:txBody>
                    <a:bodyPr/>
                    <a:lstStyle/>
                    <a:p>
                      <a:pPr algn="ctr"/>
                      <a:r>
                        <a:rPr lang="en-US" altLang="zh-CN" sz="2000" dirty="0">
                          <a:latin typeface="微软雅黑" pitchFamily="34" charset="-122"/>
                          <a:ea typeface="微软雅黑" pitchFamily="34" charset="-122"/>
                        </a:rPr>
                        <a:t>1</a:t>
                      </a:r>
                      <a:endParaRPr lang="zh-CN" altLang="en-US" sz="2000" dirty="0">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000" dirty="0">
                          <a:latin typeface="微软雅黑" pitchFamily="34" charset="-122"/>
                          <a:ea typeface="微软雅黑" pitchFamily="34" charset="-122"/>
                        </a:rPr>
                        <a:t>1</a:t>
                      </a:r>
                      <a:endParaRPr lang="zh-CN" altLang="en-US" sz="2000" dirty="0">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000" dirty="0">
                          <a:latin typeface="微软雅黑" pitchFamily="34" charset="-122"/>
                          <a:ea typeface="微软雅黑" pitchFamily="34" charset="-122"/>
                        </a:rPr>
                        <a:t>1</a:t>
                      </a:r>
                      <a:endParaRPr lang="zh-CN" altLang="en-US" sz="2000" dirty="0">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000" dirty="0">
                          <a:latin typeface="微软雅黑" pitchFamily="34" charset="-122"/>
                          <a:ea typeface="微软雅黑" pitchFamily="34" charset="-122"/>
                        </a:rPr>
                        <a:t>1</a:t>
                      </a:r>
                      <a:endParaRPr lang="zh-CN" altLang="en-US" sz="2000" dirty="0">
                        <a:latin typeface="微软雅黑" pitchFamily="34" charset="-122"/>
                        <a:ea typeface="微软雅黑" pitchFamily="34" charset="-122"/>
                      </a:endParaRPr>
                    </a:p>
                  </a:txBody>
                  <a:tcPr anchor="ctr">
                    <a:solidFill>
                      <a:srgbClr val="7030A0">
                        <a:alpha val="50000"/>
                      </a:srgbClr>
                    </a:solidFill>
                  </a:tcPr>
                </a:tc>
                <a:tc>
                  <a:txBody>
                    <a:bodyPr/>
                    <a:lstStyle/>
                    <a:p>
                      <a:pPr algn="ctr"/>
                      <a:r>
                        <a:rPr lang="en-US" altLang="zh-CN" sz="2000" dirty="0">
                          <a:latin typeface="微软雅黑" pitchFamily="34" charset="-122"/>
                          <a:ea typeface="微软雅黑" pitchFamily="34" charset="-122"/>
                        </a:rPr>
                        <a:t>0</a:t>
                      </a:r>
                      <a:endParaRPr lang="zh-CN" altLang="en-US" sz="2000" dirty="0">
                        <a:latin typeface="微软雅黑" pitchFamily="34" charset="-122"/>
                        <a:ea typeface="微软雅黑" pitchFamily="34" charset="-122"/>
                      </a:endParaRPr>
                    </a:p>
                  </a:txBody>
                  <a:tcPr anchor="ctr">
                    <a:solidFill>
                      <a:srgbClr val="7030A0">
                        <a:alpha val="50000"/>
                      </a:srgbClr>
                    </a:solidFill>
                  </a:tcPr>
                </a:tc>
                <a:tc>
                  <a:txBody>
                    <a:bodyPr/>
                    <a:lstStyle/>
                    <a:p>
                      <a:pPr algn="ctr"/>
                      <a:r>
                        <a:rPr lang="en-US" altLang="zh-CN" sz="2000" dirty="0">
                          <a:latin typeface="微软雅黑" pitchFamily="34" charset="-122"/>
                          <a:ea typeface="微软雅黑" pitchFamily="34" charset="-122"/>
                        </a:rPr>
                        <a:t>0</a:t>
                      </a:r>
                      <a:endParaRPr lang="zh-CN" altLang="en-US" sz="2000" dirty="0">
                        <a:latin typeface="微软雅黑" pitchFamily="34" charset="-122"/>
                        <a:ea typeface="微软雅黑" pitchFamily="34" charset="-122"/>
                      </a:endParaRPr>
                    </a:p>
                  </a:txBody>
                  <a:tcPr anchor="ctr">
                    <a:solidFill>
                      <a:srgbClr val="7030A0">
                        <a:alpha val="50000"/>
                      </a:srgbClr>
                    </a:solidFill>
                  </a:tcPr>
                </a:tc>
                <a:tc>
                  <a:txBody>
                    <a:bodyPr/>
                    <a:lstStyle/>
                    <a:p>
                      <a:pPr algn="ctr"/>
                      <a:r>
                        <a:rPr lang="en-US" altLang="zh-CN" sz="2000" dirty="0">
                          <a:latin typeface="微软雅黑" pitchFamily="34" charset="-122"/>
                          <a:ea typeface="微软雅黑" pitchFamily="34" charset="-122"/>
                        </a:rPr>
                        <a:t>0</a:t>
                      </a:r>
                      <a:endParaRPr lang="zh-CN" altLang="en-US" sz="2000" dirty="0">
                        <a:latin typeface="微软雅黑" pitchFamily="34" charset="-122"/>
                        <a:ea typeface="微软雅黑" pitchFamily="34" charset="-122"/>
                      </a:endParaRPr>
                    </a:p>
                  </a:txBody>
                  <a:tcPr anchor="ctr">
                    <a:solidFill>
                      <a:srgbClr val="7030A0">
                        <a:alpha val="50000"/>
                      </a:srgbClr>
                    </a:solidFill>
                  </a:tcPr>
                </a:tc>
                <a:extLst>
                  <a:ext uri="{0D108BD9-81ED-4DB2-BD59-A6C34878D82A}">
                    <a16:rowId xmlns:a16="http://schemas.microsoft.com/office/drawing/2014/main" val="10005"/>
                  </a:ext>
                </a:extLst>
              </a:tr>
            </a:tbl>
          </a:graphicData>
        </a:graphic>
      </p:graphicFrame>
      <p:sp>
        <p:nvSpPr>
          <p:cNvPr id="26" name="TextBox 25"/>
          <p:cNvSpPr txBox="1"/>
          <p:nvPr/>
        </p:nvSpPr>
        <p:spPr>
          <a:xfrm>
            <a:off x="3347864" y="2852936"/>
            <a:ext cx="2664296" cy="461665"/>
          </a:xfrm>
          <a:prstGeom prst="rect">
            <a:avLst/>
          </a:prstGeom>
          <a:noFill/>
        </p:spPr>
        <p:txBody>
          <a:bodyPr wrap="square" rtlCol="0">
            <a:spAutoFit/>
          </a:bodyPr>
          <a:lstStyle/>
          <a:p>
            <a:r>
              <a:rPr lang="en-US" altLang="zh-CN" sz="2400" dirty="0">
                <a:latin typeface="微软雅黑" pitchFamily="34" charset="-122"/>
                <a:ea typeface="微软雅黑" pitchFamily="34" charset="-122"/>
              </a:rPr>
              <a:t>2-4</a:t>
            </a:r>
            <a:r>
              <a:rPr lang="zh-CN" altLang="en-US" sz="2400" dirty="0">
                <a:latin typeface="微软雅黑" pitchFamily="34" charset="-122"/>
                <a:ea typeface="微软雅黑" pitchFamily="34" charset="-122"/>
              </a:rPr>
              <a:t>译码器真值表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blinds(horizontal)">
                                      <p:cBhvr>
                                        <p:cTn id="7" dur="500"/>
                                        <p:tgtEl>
                                          <p:spTgt spid="122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2018/11/28</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12</a:t>
            </a:fld>
            <a:endParaRPr lang="en-US" altLang="zh-CN"/>
          </a:p>
        </p:txBody>
      </p:sp>
      <p:sp>
        <p:nvSpPr>
          <p:cNvPr id="8" name="Rectangle 4"/>
          <p:cNvSpPr>
            <a:spLocks noChangeArrowheads="1"/>
          </p:cNvSpPr>
          <p:nvPr/>
        </p:nvSpPr>
        <p:spPr bwMode="auto">
          <a:xfrm>
            <a:off x="395288" y="260350"/>
            <a:ext cx="7056437" cy="707886"/>
          </a:xfrm>
          <a:prstGeom prst="rect">
            <a:avLst/>
          </a:prstGeom>
          <a:noFill/>
          <a:ln w="9525" algn="ctr">
            <a:noFill/>
            <a:miter lim="800000"/>
            <a:headEnd/>
            <a:tailEnd/>
          </a:ln>
        </p:spPr>
        <p:txBody>
          <a:bodyPr>
            <a:spAutoFit/>
          </a:bodyPr>
          <a:lstStyle/>
          <a:p>
            <a:r>
              <a:rPr lang="zh-CN" altLang="en-US" sz="4000" b="1" dirty="0">
                <a:latin typeface="微软雅黑" pitchFamily="34" charset="-122"/>
                <a:ea typeface="微软雅黑" pitchFamily="34" charset="-122"/>
              </a:rPr>
              <a:t>例题</a:t>
            </a:r>
            <a:r>
              <a:rPr lang="en-US" altLang="zh-CN" sz="4000" b="1" dirty="0">
                <a:latin typeface="微软雅黑" pitchFamily="34" charset="-122"/>
                <a:ea typeface="微软雅黑" pitchFamily="34" charset="-122"/>
              </a:rPr>
              <a:t>1 — — 2-4</a:t>
            </a:r>
            <a:r>
              <a:rPr lang="zh-CN" altLang="en-US" sz="4000" b="1" dirty="0">
                <a:latin typeface="微软雅黑" pitchFamily="34" charset="-122"/>
                <a:ea typeface="微软雅黑" pitchFamily="34" charset="-122"/>
              </a:rPr>
              <a:t>译码器</a:t>
            </a:r>
          </a:p>
        </p:txBody>
      </p:sp>
      <p:sp>
        <p:nvSpPr>
          <p:cNvPr id="10" name="Text Box 6"/>
          <p:cNvSpPr txBox="1">
            <a:spLocks noChangeArrowheads="1"/>
          </p:cNvSpPr>
          <p:nvPr/>
        </p:nvSpPr>
        <p:spPr bwMode="auto">
          <a:xfrm>
            <a:off x="539552" y="1126186"/>
            <a:ext cx="6480720" cy="4939814"/>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dash"/>
            <a:miter lim="800000"/>
            <a:headEnd/>
            <a:tailEnd/>
          </a:ln>
        </p:spPr>
        <p:txBody>
          <a:bodyPr wrap="square">
            <a:spAutoFit/>
          </a:bodyPr>
          <a:lstStyle/>
          <a:p>
            <a:pPr>
              <a:spcBef>
                <a:spcPct val="10000"/>
              </a:spcBef>
            </a:pPr>
            <a:r>
              <a:rPr lang="en-US" altLang="zh-CN" sz="1800" dirty="0">
                <a:latin typeface="微软雅黑" pitchFamily="34" charset="-122"/>
                <a:ea typeface="微软雅黑" pitchFamily="34" charset="-122"/>
              </a:rPr>
              <a:t>module decoder2_4( out, EN, in);</a:t>
            </a:r>
          </a:p>
          <a:p>
            <a:pPr>
              <a:spcBef>
                <a:spcPct val="10000"/>
              </a:spcBef>
            </a:pPr>
            <a:r>
              <a:rPr lang="en-US" altLang="zh-CN" sz="1800" dirty="0">
                <a:latin typeface="微软雅黑" pitchFamily="34" charset="-122"/>
                <a:ea typeface="微软雅黑" pitchFamily="34" charset="-122"/>
              </a:rPr>
              <a:t>input EN; </a:t>
            </a:r>
          </a:p>
          <a:p>
            <a:pPr>
              <a:spcBef>
                <a:spcPct val="10000"/>
              </a:spcBef>
            </a:pPr>
            <a:r>
              <a:rPr lang="en-US" altLang="zh-CN" sz="1800" dirty="0">
                <a:latin typeface="微软雅黑" pitchFamily="34" charset="-122"/>
                <a:ea typeface="微软雅黑" pitchFamily="34" charset="-122"/>
              </a:rPr>
              <a:t>input [1:0] in;</a:t>
            </a:r>
          </a:p>
          <a:p>
            <a:pPr>
              <a:spcBef>
                <a:spcPct val="10000"/>
              </a:spcBef>
            </a:pPr>
            <a:r>
              <a:rPr lang="en-US" altLang="zh-CN" sz="1800" dirty="0">
                <a:latin typeface="微软雅黑" pitchFamily="34" charset="-122"/>
                <a:ea typeface="微软雅黑" pitchFamily="34" charset="-122"/>
              </a:rPr>
              <a:t>output [3:0] out;</a:t>
            </a:r>
          </a:p>
          <a:p>
            <a:pPr>
              <a:spcBef>
                <a:spcPct val="10000"/>
              </a:spcBef>
            </a:pPr>
            <a:r>
              <a:rPr lang="en-US" altLang="zh-CN" sz="1800" dirty="0" err="1">
                <a:latin typeface="微软雅黑" pitchFamily="34" charset="-122"/>
                <a:ea typeface="微软雅黑" pitchFamily="34" charset="-122"/>
              </a:rPr>
              <a:t>reg</a:t>
            </a:r>
            <a:r>
              <a:rPr lang="en-US" altLang="zh-CN" sz="1800" dirty="0">
                <a:latin typeface="微软雅黑" pitchFamily="34" charset="-122"/>
                <a:ea typeface="微软雅黑" pitchFamily="34" charset="-122"/>
              </a:rPr>
              <a:t> [3:0] out;</a:t>
            </a:r>
          </a:p>
          <a:p>
            <a:pPr>
              <a:spcBef>
                <a:spcPct val="10000"/>
              </a:spcBef>
            </a:pPr>
            <a:r>
              <a:rPr lang="en-US" altLang="zh-CN" sz="1800" dirty="0">
                <a:latin typeface="微软雅黑" pitchFamily="34" charset="-122"/>
                <a:ea typeface="微软雅黑" pitchFamily="34" charset="-122"/>
              </a:rPr>
              <a:t>always @(EN or in) begin</a:t>
            </a:r>
          </a:p>
          <a:p>
            <a:pPr>
              <a:spcBef>
                <a:spcPct val="10000"/>
              </a:spcBef>
            </a:pPr>
            <a:r>
              <a:rPr lang="en-US" altLang="zh-CN" sz="1800" dirty="0">
                <a:latin typeface="微软雅黑" pitchFamily="34" charset="-122"/>
                <a:ea typeface="微软雅黑" pitchFamily="34" charset="-122"/>
              </a:rPr>
              <a:t>   if (</a:t>
            </a:r>
            <a:r>
              <a:rPr lang="en-US" altLang="zh-CN" sz="1800" dirty="0">
                <a:solidFill>
                  <a:srgbClr val="FF0000"/>
                </a:solidFill>
                <a:latin typeface="微软雅黑" pitchFamily="34" charset="-122"/>
                <a:ea typeface="微软雅黑" pitchFamily="34" charset="-122"/>
              </a:rPr>
              <a:t>EN == 1</a:t>
            </a:r>
            <a:r>
              <a:rPr lang="en-US" altLang="zh-CN" sz="1800" dirty="0">
                <a:latin typeface="微软雅黑" pitchFamily="34" charset="-122"/>
                <a:ea typeface="微软雅黑" pitchFamily="34" charset="-122"/>
              </a:rPr>
              <a:t>)    // </a:t>
            </a:r>
            <a:r>
              <a:rPr lang="zh-CN" altLang="en-US" sz="1800" dirty="0">
                <a:latin typeface="微软雅黑" pitchFamily="34" charset="-122"/>
                <a:ea typeface="微软雅黑" pitchFamily="34" charset="-122"/>
              </a:rPr>
              <a:t>使能信号有效</a:t>
            </a:r>
            <a:endParaRPr lang="en-US" altLang="zh-CN" sz="1800" dirty="0">
              <a:latin typeface="微软雅黑" pitchFamily="34" charset="-122"/>
              <a:ea typeface="微软雅黑" pitchFamily="34" charset="-122"/>
            </a:endParaRPr>
          </a:p>
          <a:p>
            <a:pPr>
              <a:spcBef>
                <a:spcPct val="10000"/>
              </a:spcBef>
            </a:pPr>
            <a:r>
              <a:rPr lang="en-US" altLang="zh-CN" sz="1800" dirty="0">
                <a:latin typeface="微软雅黑" pitchFamily="34" charset="-122"/>
                <a:ea typeface="微软雅黑" pitchFamily="34" charset="-122"/>
              </a:rPr>
              <a:t>         case (in)</a:t>
            </a:r>
          </a:p>
          <a:p>
            <a:pPr>
              <a:spcBef>
                <a:spcPct val="10000"/>
              </a:spcBef>
            </a:pPr>
            <a:r>
              <a:rPr lang="en-US" altLang="zh-CN" sz="1800" dirty="0">
                <a:latin typeface="微软雅黑" pitchFamily="34" charset="-122"/>
                <a:ea typeface="微软雅黑" pitchFamily="34" charset="-122"/>
              </a:rPr>
              <a:t>            </a:t>
            </a:r>
            <a:r>
              <a:rPr lang="en-US" altLang="zh-CN" sz="1800" dirty="0">
                <a:solidFill>
                  <a:srgbClr val="0000FF"/>
                </a:solidFill>
                <a:latin typeface="微软雅黑" pitchFamily="34" charset="-122"/>
                <a:ea typeface="微软雅黑" pitchFamily="34" charset="-122"/>
              </a:rPr>
              <a:t>2'b00 : out = 4'b0001;</a:t>
            </a:r>
          </a:p>
          <a:p>
            <a:pPr>
              <a:spcBef>
                <a:spcPct val="10000"/>
              </a:spcBef>
            </a:pPr>
            <a:r>
              <a:rPr lang="en-US" altLang="zh-CN" sz="1800" dirty="0">
                <a:solidFill>
                  <a:srgbClr val="0000FF"/>
                </a:solidFill>
                <a:latin typeface="微软雅黑" pitchFamily="34" charset="-122"/>
                <a:ea typeface="微软雅黑" pitchFamily="34" charset="-122"/>
              </a:rPr>
              <a:t>            2'b01 : out = 4'b0010;</a:t>
            </a:r>
          </a:p>
          <a:p>
            <a:pPr>
              <a:spcBef>
                <a:spcPct val="10000"/>
              </a:spcBef>
            </a:pPr>
            <a:r>
              <a:rPr lang="en-US" altLang="zh-CN" sz="1800" dirty="0">
                <a:solidFill>
                  <a:srgbClr val="0000FF"/>
                </a:solidFill>
                <a:latin typeface="微软雅黑" pitchFamily="34" charset="-122"/>
                <a:ea typeface="微软雅黑" pitchFamily="34" charset="-122"/>
              </a:rPr>
              <a:t>            2'b10 : out = 4'b0100;</a:t>
            </a:r>
          </a:p>
          <a:p>
            <a:pPr>
              <a:spcBef>
                <a:spcPct val="10000"/>
              </a:spcBef>
            </a:pPr>
            <a:r>
              <a:rPr lang="en-US" altLang="zh-CN" sz="1800" dirty="0">
                <a:solidFill>
                  <a:srgbClr val="0000FF"/>
                </a:solidFill>
                <a:latin typeface="微软雅黑" pitchFamily="34" charset="-122"/>
                <a:ea typeface="微软雅黑" pitchFamily="34" charset="-122"/>
              </a:rPr>
              <a:t>            2'b11 : out = 4'b1000;</a:t>
            </a:r>
          </a:p>
          <a:p>
            <a:pPr>
              <a:spcBef>
                <a:spcPct val="10000"/>
              </a:spcBef>
            </a:pP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endcase</a:t>
            </a:r>
            <a:endParaRPr lang="en-US" altLang="zh-CN" sz="1800" dirty="0">
              <a:latin typeface="微软雅黑" pitchFamily="34" charset="-122"/>
              <a:ea typeface="微软雅黑" pitchFamily="34" charset="-122"/>
            </a:endParaRPr>
          </a:p>
          <a:p>
            <a:pPr>
              <a:spcBef>
                <a:spcPct val="10000"/>
              </a:spcBef>
            </a:pPr>
            <a:r>
              <a:rPr lang="en-US" altLang="zh-CN" sz="1800" dirty="0">
                <a:latin typeface="微软雅黑" pitchFamily="34" charset="-122"/>
                <a:ea typeface="微软雅黑" pitchFamily="34" charset="-122"/>
              </a:rPr>
              <a:t>   else out = 4‘b0000; // </a:t>
            </a:r>
            <a:r>
              <a:rPr lang="zh-CN" altLang="en-US" sz="1800" dirty="0">
                <a:latin typeface="微软雅黑" pitchFamily="34" charset="-122"/>
                <a:ea typeface="微软雅黑" pitchFamily="34" charset="-122"/>
              </a:rPr>
              <a:t>使能信号无效</a:t>
            </a:r>
            <a:endParaRPr lang="en-US" altLang="zh-CN" sz="1800" dirty="0">
              <a:latin typeface="微软雅黑" pitchFamily="34" charset="-122"/>
              <a:ea typeface="微软雅黑" pitchFamily="34" charset="-122"/>
            </a:endParaRPr>
          </a:p>
          <a:p>
            <a:pPr>
              <a:spcBef>
                <a:spcPct val="10000"/>
              </a:spcBef>
            </a:pPr>
            <a:r>
              <a:rPr lang="en-US" altLang="zh-CN" sz="1800" dirty="0">
                <a:latin typeface="微软雅黑" pitchFamily="34" charset="-122"/>
                <a:ea typeface="微软雅黑" pitchFamily="34" charset="-122"/>
              </a:rPr>
              <a:t>end</a:t>
            </a:r>
          </a:p>
          <a:p>
            <a:pPr>
              <a:spcBef>
                <a:spcPct val="10000"/>
              </a:spcBef>
            </a:pPr>
            <a:r>
              <a:rPr lang="en-US" altLang="zh-CN" sz="1800" dirty="0" err="1">
                <a:latin typeface="微软雅黑" pitchFamily="34" charset="-122"/>
                <a:ea typeface="微软雅黑" pitchFamily="34" charset="-122"/>
              </a:rPr>
              <a:t>endmodule</a:t>
            </a:r>
            <a:endParaRPr lang="en-US" altLang="zh-CN" sz="18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2018/11/28</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13</a:t>
            </a:fld>
            <a:endParaRPr lang="en-US" altLang="zh-CN"/>
          </a:p>
        </p:txBody>
      </p:sp>
      <p:sp>
        <p:nvSpPr>
          <p:cNvPr id="12293" name="Rectangle 6"/>
          <p:cNvSpPr>
            <a:spLocks noGrp="1" noChangeArrowheads="1"/>
          </p:cNvSpPr>
          <p:nvPr>
            <p:ph type="body" idx="1"/>
          </p:nvPr>
        </p:nvSpPr>
        <p:spPr>
          <a:xfrm>
            <a:off x="374848" y="1052736"/>
            <a:ext cx="8229600" cy="1656184"/>
          </a:xfrm>
          <a:noFill/>
        </p:spPr>
        <p:txBody>
          <a:bodyPr/>
          <a:lstStyle/>
          <a:p>
            <a:pPr algn="just" eaLnBrk="1" hangingPunct="1">
              <a:lnSpc>
                <a:spcPts val="3600"/>
              </a:lnSpc>
              <a:spcBef>
                <a:spcPts val="1800"/>
              </a:spcBef>
              <a:buSzPct val="100000"/>
              <a:buBlip>
                <a:blip r:embed="rId2"/>
              </a:buBlip>
            </a:pPr>
            <a:r>
              <a:rPr lang="en-US" altLang="zh-CN" sz="2400" dirty="0">
                <a:solidFill>
                  <a:srgbClr val="0000FF"/>
                </a:solidFill>
                <a:latin typeface="微软雅黑" pitchFamily="34" charset="-122"/>
                <a:ea typeface="微软雅黑" pitchFamily="34" charset="-122"/>
              </a:rPr>
              <a:t>BCD</a:t>
            </a:r>
            <a:r>
              <a:rPr lang="zh-CN" altLang="en-US" sz="2400" dirty="0">
                <a:solidFill>
                  <a:srgbClr val="0000FF"/>
                </a:solidFill>
                <a:latin typeface="微软雅黑" pitchFamily="34" charset="-122"/>
                <a:ea typeface="微软雅黑" pitchFamily="34" charset="-122"/>
              </a:rPr>
              <a:t>是用</a:t>
            </a:r>
            <a:r>
              <a:rPr lang="en-US" altLang="zh-CN" sz="2400" dirty="0">
                <a:solidFill>
                  <a:srgbClr val="0000FF"/>
                </a:solidFill>
                <a:latin typeface="微软雅黑" pitchFamily="34" charset="-122"/>
                <a:ea typeface="微软雅黑" pitchFamily="34" charset="-122"/>
              </a:rPr>
              <a:t>4</a:t>
            </a:r>
            <a:r>
              <a:rPr lang="zh-CN" altLang="en-US" sz="2400" dirty="0">
                <a:solidFill>
                  <a:srgbClr val="0000FF"/>
                </a:solidFill>
                <a:latin typeface="微软雅黑" pitchFamily="34" charset="-122"/>
                <a:ea typeface="微软雅黑" pitchFamily="34" charset="-122"/>
              </a:rPr>
              <a:t>位二进制码表示</a:t>
            </a:r>
            <a:r>
              <a:rPr lang="en-US" altLang="zh-CN" sz="2400" dirty="0">
                <a:solidFill>
                  <a:srgbClr val="0000FF"/>
                </a:solidFill>
                <a:latin typeface="微软雅黑" pitchFamily="34" charset="-122"/>
                <a:ea typeface="微软雅黑" pitchFamily="34" charset="-122"/>
              </a:rPr>
              <a:t>10</a:t>
            </a:r>
            <a:r>
              <a:rPr lang="zh-CN" altLang="en-US" sz="2400" dirty="0">
                <a:solidFill>
                  <a:srgbClr val="0000FF"/>
                </a:solidFill>
                <a:latin typeface="微软雅黑" pitchFamily="34" charset="-122"/>
                <a:ea typeface="微软雅黑" pitchFamily="34" charset="-122"/>
              </a:rPr>
              <a:t>个</a:t>
            </a:r>
            <a:r>
              <a:rPr lang="en-US" altLang="zh-CN" sz="2400" dirty="0">
                <a:solidFill>
                  <a:srgbClr val="0000FF"/>
                </a:solidFill>
                <a:latin typeface="微软雅黑" pitchFamily="34" charset="-122"/>
                <a:ea typeface="微软雅黑" pitchFamily="34" charset="-122"/>
              </a:rPr>
              <a:t>1</a:t>
            </a:r>
            <a:r>
              <a:rPr lang="zh-CN" altLang="en-US" sz="2400" dirty="0">
                <a:solidFill>
                  <a:srgbClr val="0000FF"/>
                </a:solidFill>
                <a:latin typeface="微软雅黑" pitchFamily="34" charset="-122"/>
                <a:ea typeface="微软雅黑" pitchFamily="34" charset="-122"/>
              </a:rPr>
              <a:t>位的十进制数字（</a:t>
            </a:r>
            <a:r>
              <a:rPr lang="en-US" altLang="zh-CN" sz="2400" dirty="0">
                <a:solidFill>
                  <a:srgbClr val="0000FF"/>
                </a:solidFill>
                <a:latin typeface="微软雅黑" pitchFamily="34" charset="-122"/>
                <a:ea typeface="微软雅黑" pitchFamily="34" charset="-122"/>
              </a:rPr>
              <a:t>0</a:t>
            </a:r>
            <a:r>
              <a:rPr lang="zh-CN" altLang="en-US" sz="2400" dirty="0">
                <a:solidFill>
                  <a:srgbClr val="0000FF"/>
                </a:solidFill>
                <a:latin typeface="微软雅黑" pitchFamily="34" charset="-122"/>
                <a:ea typeface="微软雅黑" pitchFamily="34" charset="-122"/>
              </a:rPr>
              <a:t>～</a:t>
            </a:r>
            <a:r>
              <a:rPr lang="en-US" altLang="zh-CN" sz="2400" dirty="0">
                <a:solidFill>
                  <a:srgbClr val="0000FF"/>
                </a:solidFill>
                <a:latin typeface="微软雅黑" pitchFamily="34" charset="-122"/>
                <a:ea typeface="微软雅黑" pitchFamily="34" charset="-122"/>
              </a:rPr>
              <a:t>9</a:t>
            </a:r>
            <a:r>
              <a:rPr lang="zh-CN" altLang="en-US" sz="2400" dirty="0">
                <a:solidFill>
                  <a:srgbClr val="0000FF"/>
                </a:solidFill>
                <a:latin typeface="微软雅黑" pitchFamily="34" charset="-122"/>
                <a:ea typeface="微软雅黑" pitchFamily="34" charset="-122"/>
              </a:rPr>
              <a:t>）的编码</a:t>
            </a:r>
            <a:r>
              <a:rPr lang="zh-CN" altLang="en-US" sz="2400" dirty="0">
                <a:latin typeface="微软雅黑" pitchFamily="34" charset="-122"/>
                <a:ea typeface="微软雅黑" pitchFamily="34" charset="-122"/>
              </a:rPr>
              <a:t>，常用的</a:t>
            </a:r>
            <a:r>
              <a:rPr lang="en-US" altLang="zh-CN" sz="2400" dirty="0">
                <a:latin typeface="微软雅黑" pitchFamily="34" charset="-122"/>
                <a:ea typeface="微软雅黑" pitchFamily="34" charset="-122"/>
              </a:rPr>
              <a:t>BCD</a:t>
            </a:r>
            <a:r>
              <a:rPr lang="zh-CN" altLang="en-US" sz="2400" dirty="0">
                <a:latin typeface="微软雅黑" pitchFamily="34" charset="-122"/>
                <a:ea typeface="微软雅黑" pitchFamily="34" charset="-122"/>
              </a:rPr>
              <a:t>有</a:t>
            </a:r>
            <a:r>
              <a:rPr lang="en-US" altLang="zh-CN" sz="2400" dirty="0">
                <a:solidFill>
                  <a:srgbClr val="FF0000"/>
                </a:solidFill>
                <a:latin typeface="微软雅黑" pitchFamily="34" charset="-122"/>
                <a:ea typeface="微软雅黑" pitchFamily="34" charset="-122"/>
              </a:rPr>
              <a:t>8421</a:t>
            </a:r>
            <a:r>
              <a:rPr lang="zh-CN" altLang="en-US" sz="2400" dirty="0">
                <a:solidFill>
                  <a:srgbClr val="FF0000"/>
                </a:solidFill>
                <a:latin typeface="微软雅黑" pitchFamily="34" charset="-122"/>
                <a:ea typeface="微软雅黑" pitchFamily="34" charset="-122"/>
              </a:rPr>
              <a:t>码</a:t>
            </a:r>
            <a:r>
              <a:rPr lang="zh-CN" altLang="en-US" sz="2400" dirty="0">
                <a:latin typeface="微软雅黑" pitchFamily="34" charset="-122"/>
                <a:ea typeface="微软雅黑" pitchFamily="34" charset="-122"/>
              </a:rPr>
              <a:t>，格雷码等。</a:t>
            </a:r>
            <a:endParaRPr lang="en-US" altLang="zh-CN" sz="2400" dirty="0">
              <a:latin typeface="微软雅黑" pitchFamily="34" charset="-122"/>
              <a:ea typeface="微软雅黑" pitchFamily="34" charset="-122"/>
            </a:endParaRPr>
          </a:p>
          <a:p>
            <a:pPr algn="just" eaLnBrk="1" hangingPunct="1">
              <a:lnSpc>
                <a:spcPts val="3600"/>
              </a:lnSpc>
              <a:spcBef>
                <a:spcPts val="1800"/>
              </a:spcBef>
              <a:buSzPct val="100000"/>
              <a:buBlip>
                <a:blip r:embed="rId2"/>
              </a:buBlip>
            </a:pPr>
            <a:endParaRPr lang="en-US" altLang="zh-CN" sz="2400" dirty="0">
              <a:latin typeface="微软雅黑" pitchFamily="34" charset="-122"/>
              <a:ea typeface="微软雅黑" pitchFamily="34" charset="-122"/>
            </a:endParaRPr>
          </a:p>
          <a:p>
            <a:pPr algn="just" eaLnBrk="1" hangingPunct="1">
              <a:lnSpc>
                <a:spcPts val="3600"/>
              </a:lnSpc>
              <a:spcBef>
                <a:spcPts val="1800"/>
              </a:spcBef>
              <a:buSzPct val="100000"/>
              <a:buBlip>
                <a:blip r:embed="rId2"/>
              </a:buBlip>
            </a:pPr>
            <a:r>
              <a:rPr lang="en-US" altLang="zh-CN" sz="2400" dirty="0">
                <a:latin typeface="微软雅黑" pitchFamily="34" charset="-122"/>
                <a:ea typeface="微软雅黑" pitchFamily="34" charset="-122"/>
              </a:rPr>
              <a:t>BCD</a:t>
            </a:r>
            <a:r>
              <a:rPr lang="zh-CN" altLang="en-US" sz="2400" dirty="0">
                <a:latin typeface="微软雅黑" pitchFamily="34" charset="-122"/>
                <a:ea typeface="微软雅黑" pitchFamily="34" charset="-122"/>
              </a:rPr>
              <a:t>译码器实际上就是不翻译“伪码”的</a:t>
            </a:r>
            <a:r>
              <a:rPr lang="en-US" altLang="zh-CN" sz="2400" dirty="0">
                <a:latin typeface="微软雅黑" pitchFamily="34" charset="-122"/>
                <a:ea typeface="微软雅黑" pitchFamily="34" charset="-122"/>
              </a:rPr>
              <a:t>4-10</a:t>
            </a:r>
            <a:r>
              <a:rPr lang="zh-CN" altLang="en-US" sz="2400" dirty="0">
                <a:latin typeface="微软雅黑" pitchFamily="34" charset="-122"/>
                <a:ea typeface="微软雅黑" pitchFamily="34" charset="-122"/>
              </a:rPr>
              <a:t>译码器。</a:t>
            </a:r>
            <a:endParaRPr lang="en-US" altLang="zh-CN" sz="2400" dirty="0">
              <a:latin typeface="微软雅黑" pitchFamily="34" charset="-122"/>
              <a:ea typeface="微软雅黑" pitchFamily="34" charset="-122"/>
            </a:endParaRPr>
          </a:p>
          <a:p>
            <a:pPr algn="just" eaLnBrk="1" hangingPunct="1">
              <a:lnSpc>
                <a:spcPts val="3600"/>
              </a:lnSpc>
              <a:spcBef>
                <a:spcPts val="1800"/>
              </a:spcBef>
              <a:buSzPct val="100000"/>
              <a:buBlip>
                <a:blip r:embed="rId2"/>
              </a:buBlip>
            </a:pPr>
            <a:endParaRPr lang="en-US" altLang="zh-CN" sz="2400" dirty="0">
              <a:latin typeface="微软雅黑" pitchFamily="34" charset="-122"/>
              <a:ea typeface="微软雅黑" pitchFamily="34" charset="-122"/>
            </a:endParaRPr>
          </a:p>
          <a:p>
            <a:pPr algn="just" eaLnBrk="1" hangingPunct="1">
              <a:lnSpc>
                <a:spcPts val="3600"/>
              </a:lnSpc>
              <a:spcBef>
                <a:spcPts val="1800"/>
              </a:spcBef>
              <a:buSzPct val="100000"/>
              <a:buBlip>
                <a:blip r:embed="rId2"/>
              </a:buBlip>
            </a:pPr>
            <a:r>
              <a:rPr lang="zh-CN" altLang="en-US" sz="2400" dirty="0">
                <a:latin typeface="微软雅黑" pitchFamily="34" charset="-122"/>
                <a:ea typeface="微软雅黑" pitchFamily="34" charset="-122"/>
              </a:rPr>
              <a:t>以</a:t>
            </a:r>
            <a:r>
              <a:rPr lang="en-US" altLang="zh-CN" sz="2400" dirty="0">
                <a:solidFill>
                  <a:srgbClr val="0000FF"/>
                </a:solidFill>
                <a:latin typeface="微软雅黑" pitchFamily="34" charset="-122"/>
                <a:ea typeface="微软雅黑" pitchFamily="34" charset="-122"/>
              </a:rPr>
              <a:t>8421</a:t>
            </a:r>
            <a:r>
              <a:rPr lang="zh-CN" altLang="en-US" sz="2400" dirty="0">
                <a:solidFill>
                  <a:srgbClr val="0000FF"/>
                </a:solidFill>
                <a:latin typeface="微软雅黑" pitchFamily="34" charset="-122"/>
                <a:ea typeface="微软雅黑" pitchFamily="34" charset="-122"/>
              </a:rPr>
              <a:t>译码器</a:t>
            </a:r>
            <a:r>
              <a:rPr lang="zh-CN" altLang="en-US" sz="2400" dirty="0">
                <a:latin typeface="微软雅黑" pitchFamily="34" charset="-122"/>
                <a:ea typeface="微软雅黑" pitchFamily="34" charset="-122"/>
              </a:rPr>
              <a:t>为例，它只对输入端</a:t>
            </a:r>
            <a:r>
              <a:rPr lang="en-US" altLang="zh-CN" sz="2400" dirty="0">
                <a:latin typeface="微软雅黑" pitchFamily="34" charset="-122"/>
                <a:ea typeface="微软雅黑" pitchFamily="34" charset="-122"/>
              </a:rPr>
              <a:t>A</a:t>
            </a:r>
            <a:r>
              <a:rPr lang="en-US" altLang="zh-CN" sz="2400" baseline="-25000" dirty="0">
                <a:latin typeface="微软雅黑" pitchFamily="34" charset="-122"/>
                <a:ea typeface="微软雅黑" pitchFamily="34" charset="-122"/>
              </a:rPr>
              <a:t>3</a:t>
            </a:r>
            <a:r>
              <a:rPr lang="en-US" altLang="zh-CN" sz="2400" dirty="0">
                <a:latin typeface="微软雅黑" pitchFamily="34" charset="-122"/>
                <a:ea typeface="微软雅黑" pitchFamily="34" charset="-122"/>
              </a:rPr>
              <a:t>A</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A</a:t>
            </a:r>
            <a:r>
              <a:rPr lang="en-US" altLang="zh-CN" sz="2400" baseline="-25000" dirty="0">
                <a:latin typeface="微软雅黑" pitchFamily="34" charset="-122"/>
                <a:ea typeface="微软雅黑" pitchFamily="34" charset="-122"/>
              </a:rPr>
              <a:t>1</a:t>
            </a:r>
            <a:r>
              <a:rPr lang="en-US" altLang="zh-CN" sz="2400" dirty="0">
                <a:latin typeface="微软雅黑" pitchFamily="34" charset="-122"/>
                <a:ea typeface="微软雅黑" pitchFamily="34" charset="-122"/>
              </a:rPr>
              <a:t>A</a:t>
            </a:r>
            <a:r>
              <a:rPr lang="en-US" altLang="zh-CN" sz="2400" baseline="-25000" dirty="0">
                <a:latin typeface="微软雅黑" pitchFamily="34" charset="-122"/>
                <a:ea typeface="微软雅黑" pitchFamily="34" charset="-122"/>
              </a:rPr>
              <a:t>0</a:t>
            </a:r>
            <a:r>
              <a:rPr lang="zh-CN" altLang="en-US" sz="2400" dirty="0">
                <a:latin typeface="微软雅黑" pitchFamily="34" charset="-122"/>
                <a:ea typeface="微软雅黑" pitchFamily="34" charset="-122"/>
              </a:rPr>
              <a:t>的</a:t>
            </a:r>
            <a:r>
              <a:rPr lang="en-US" altLang="zh-CN" sz="2400" dirty="0">
                <a:solidFill>
                  <a:srgbClr val="0000FF"/>
                </a:solidFill>
                <a:latin typeface="微软雅黑" pitchFamily="34" charset="-122"/>
                <a:ea typeface="微软雅黑" pitchFamily="34" charset="-122"/>
              </a:rPr>
              <a:t>0000</a:t>
            </a:r>
            <a:r>
              <a:rPr lang="zh-CN" altLang="en-US" sz="2400" dirty="0">
                <a:solidFill>
                  <a:srgbClr val="0000FF"/>
                </a:solidFill>
                <a:latin typeface="微软雅黑" pitchFamily="34" charset="-122"/>
                <a:ea typeface="微软雅黑" pitchFamily="34" charset="-122"/>
              </a:rPr>
              <a:t>～</a:t>
            </a:r>
            <a:r>
              <a:rPr lang="en-US" altLang="zh-CN" sz="2400" dirty="0">
                <a:solidFill>
                  <a:srgbClr val="0000FF"/>
                </a:solidFill>
                <a:latin typeface="微软雅黑" pitchFamily="34" charset="-122"/>
                <a:ea typeface="微软雅黑" pitchFamily="34" charset="-122"/>
              </a:rPr>
              <a:t>1001</a:t>
            </a:r>
            <a:r>
              <a:rPr lang="en-US" altLang="zh-CN" sz="2400" dirty="0">
                <a:latin typeface="微软雅黑" pitchFamily="34" charset="-122"/>
                <a:ea typeface="微软雅黑" pitchFamily="34" charset="-122"/>
              </a:rPr>
              <a:t> 10</a:t>
            </a:r>
            <a:r>
              <a:rPr lang="zh-CN" altLang="en-US" sz="2400" dirty="0">
                <a:latin typeface="微软雅黑" pitchFamily="34" charset="-122"/>
                <a:ea typeface="微软雅黑" pitchFamily="34" charset="-122"/>
              </a:rPr>
              <a:t>种组合进行翻译，产生相应的</a:t>
            </a:r>
            <a:r>
              <a:rPr lang="en-US" altLang="zh-CN" sz="2400" dirty="0">
                <a:latin typeface="微软雅黑" pitchFamily="34" charset="-122"/>
                <a:ea typeface="微软雅黑" pitchFamily="34" charset="-122"/>
              </a:rPr>
              <a:t>Y</a:t>
            </a:r>
            <a:r>
              <a:rPr lang="en-US" altLang="zh-CN" sz="2400" baseline="-25000" dirty="0">
                <a:latin typeface="微软雅黑" pitchFamily="34" charset="-122"/>
                <a:ea typeface="微软雅黑" pitchFamily="34" charset="-122"/>
              </a:rPr>
              <a:t>0</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Y</a:t>
            </a:r>
            <a:r>
              <a:rPr lang="en-US" altLang="zh-CN" sz="2400" baseline="-25000" dirty="0">
                <a:latin typeface="微软雅黑" pitchFamily="34" charset="-122"/>
                <a:ea typeface="微软雅黑" pitchFamily="34" charset="-122"/>
              </a:rPr>
              <a:t>9</a:t>
            </a:r>
            <a:r>
              <a:rPr lang="en-US" altLang="zh-CN" sz="2400" dirty="0">
                <a:latin typeface="微软雅黑" pitchFamily="34" charset="-122"/>
                <a:ea typeface="微软雅黑" pitchFamily="34" charset="-122"/>
              </a:rPr>
              <a:t> 10</a:t>
            </a:r>
            <a:r>
              <a:rPr lang="zh-CN" altLang="en-US" sz="2400" dirty="0">
                <a:latin typeface="微软雅黑" pitchFamily="34" charset="-122"/>
                <a:ea typeface="微软雅黑" pitchFamily="34" charset="-122"/>
              </a:rPr>
              <a:t>个输出。</a:t>
            </a:r>
            <a:endParaRPr lang="en-US" altLang="zh-CN" sz="2400" dirty="0">
              <a:latin typeface="微软雅黑" pitchFamily="34" charset="-122"/>
              <a:ea typeface="微软雅黑" pitchFamily="34" charset="-122"/>
            </a:endParaRPr>
          </a:p>
          <a:p>
            <a:pPr algn="just" eaLnBrk="1" hangingPunct="1">
              <a:lnSpc>
                <a:spcPts val="3600"/>
              </a:lnSpc>
              <a:spcBef>
                <a:spcPts val="1800"/>
              </a:spcBef>
              <a:buSzPct val="100000"/>
              <a:buBlip>
                <a:blip r:embed="rId2"/>
              </a:buBlip>
            </a:pPr>
            <a:endParaRPr lang="zh-CN" altLang="en-US" sz="2400" dirty="0">
              <a:latin typeface="微软雅黑" pitchFamily="34" charset="-122"/>
              <a:ea typeface="微软雅黑" pitchFamily="34" charset="-122"/>
            </a:endParaRPr>
          </a:p>
        </p:txBody>
      </p:sp>
      <p:sp>
        <p:nvSpPr>
          <p:cNvPr id="8" name="Rectangle 4"/>
          <p:cNvSpPr>
            <a:spLocks noChangeArrowheads="1"/>
          </p:cNvSpPr>
          <p:nvPr/>
        </p:nvSpPr>
        <p:spPr bwMode="auto">
          <a:xfrm>
            <a:off x="395288" y="260350"/>
            <a:ext cx="7056437" cy="707886"/>
          </a:xfrm>
          <a:prstGeom prst="rect">
            <a:avLst/>
          </a:prstGeom>
          <a:noFill/>
          <a:ln w="9525" algn="ctr">
            <a:noFill/>
            <a:miter lim="800000"/>
            <a:headEnd/>
            <a:tailEnd/>
          </a:ln>
        </p:spPr>
        <p:txBody>
          <a:bodyPr>
            <a:spAutoFit/>
          </a:bodyPr>
          <a:lstStyle/>
          <a:p>
            <a:r>
              <a:rPr lang="en-US" altLang="zh-CN" sz="4000" b="1" dirty="0">
                <a:latin typeface="微软雅黑" pitchFamily="34" charset="-122"/>
                <a:ea typeface="微软雅黑" pitchFamily="34" charset="-122"/>
              </a:rPr>
              <a:t>BCD</a:t>
            </a:r>
            <a:r>
              <a:rPr lang="zh-CN" altLang="en-US" sz="4000" b="1" dirty="0">
                <a:latin typeface="微软雅黑" pitchFamily="34" charset="-122"/>
                <a:ea typeface="微软雅黑" pitchFamily="34" charset="-122"/>
              </a:rPr>
              <a:t>译码器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blinds(horizontal)">
                                      <p:cBhvr>
                                        <p:cTn id="7" dur="500"/>
                                        <p:tgtEl>
                                          <p:spTgt spid="122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3">
                                            <p:txEl>
                                              <p:pRg st="2" end="2"/>
                                            </p:txEl>
                                          </p:spTgt>
                                        </p:tgtEl>
                                        <p:attrNameLst>
                                          <p:attrName>style.visibility</p:attrName>
                                        </p:attrNameLst>
                                      </p:cBhvr>
                                      <p:to>
                                        <p:strVal val="visible"/>
                                      </p:to>
                                    </p:set>
                                    <p:animEffect transition="in" filter="blinds(horizontal)">
                                      <p:cBhvr>
                                        <p:cTn id="12" dur="500"/>
                                        <p:tgtEl>
                                          <p:spTgt spid="1229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3">
                                            <p:txEl>
                                              <p:pRg st="4" end="4"/>
                                            </p:txEl>
                                          </p:spTgt>
                                        </p:tgtEl>
                                        <p:attrNameLst>
                                          <p:attrName>style.visibility</p:attrName>
                                        </p:attrNameLst>
                                      </p:cBhvr>
                                      <p:to>
                                        <p:strVal val="visible"/>
                                      </p:to>
                                    </p:set>
                                    <p:animEffect transition="in" filter="blinds(horizontal)">
                                      <p:cBhvr>
                                        <p:cTn id="17" dur="500"/>
                                        <p:tgtEl>
                                          <p:spTgt spid="122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2018/11/28</a:t>
            </a:fld>
            <a:endParaRPr lang="en-US" altLang="zh-CN"/>
          </a:p>
        </p:txBody>
      </p:sp>
      <p:sp>
        <p:nvSpPr>
          <p:cNvPr id="5" name="页脚占位符 4"/>
          <p:cNvSpPr>
            <a:spLocks noGrp="1"/>
          </p:cNvSpPr>
          <p:nvPr>
            <p:ph type="ftr" sz="quarter" idx="11"/>
          </p:nvPr>
        </p:nvSpPr>
        <p:spPr/>
        <p:txBody>
          <a:bodyPr/>
          <a:lstStyle/>
          <a:p>
            <a:pPr>
              <a:defRPr/>
            </a:pPr>
            <a:r>
              <a:rPr lang="en-US" altLang="zh-CN"/>
              <a:t>逻辑设计基础</a:t>
            </a:r>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14</a:t>
            </a:fld>
            <a:endParaRPr lang="en-US" altLang="zh-CN"/>
          </a:p>
        </p:txBody>
      </p:sp>
      <p:sp>
        <p:nvSpPr>
          <p:cNvPr id="8" name="Rectangle 4"/>
          <p:cNvSpPr>
            <a:spLocks noChangeArrowheads="1"/>
          </p:cNvSpPr>
          <p:nvPr/>
        </p:nvSpPr>
        <p:spPr bwMode="auto">
          <a:xfrm>
            <a:off x="395288" y="260350"/>
            <a:ext cx="7921128"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例题</a:t>
            </a:r>
            <a:r>
              <a:rPr lang="en-US" altLang="zh-CN" sz="4000" b="1" dirty="0">
                <a:latin typeface="微软雅黑" pitchFamily="34" charset="-122"/>
                <a:ea typeface="微软雅黑" pitchFamily="34" charset="-122"/>
              </a:rPr>
              <a:t>2 — — 8421</a:t>
            </a:r>
            <a:r>
              <a:rPr lang="zh-CN" altLang="en-US" sz="4000" b="1" dirty="0">
                <a:latin typeface="微软雅黑" pitchFamily="34" charset="-122"/>
                <a:ea typeface="微软雅黑" pitchFamily="34" charset="-122"/>
              </a:rPr>
              <a:t>码译码器</a:t>
            </a:r>
          </a:p>
        </p:txBody>
      </p:sp>
      <p:sp>
        <p:nvSpPr>
          <p:cNvPr id="10" name="Text Box 6"/>
          <p:cNvSpPr txBox="1">
            <a:spLocks noChangeArrowheads="1"/>
          </p:cNvSpPr>
          <p:nvPr/>
        </p:nvSpPr>
        <p:spPr bwMode="auto">
          <a:xfrm>
            <a:off x="539552" y="1126186"/>
            <a:ext cx="6480720" cy="552151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dash"/>
            <a:miter lim="800000"/>
            <a:headEnd/>
            <a:tailEnd/>
          </a:ln>
        </p:spPr>
        <p:txBody>
          <a:bodyPr wrap="square">
            <a:spAutoFit/>
          </a:bodyPr>
          <a:lstStyle/>
          <a:p>
            <a:pPr>
              <a:spcBef>
                <a:spcPct val="10000"/>
              </a:spcBef>
            </a:pPr>
            <a:r>
              <a:rPr lang="en-US" altLang="zh-CN" sz="1400" dirty="0">
                <a:latin typeface="微软雅黑" pitchFamily="34" charset="-122"/>
                <a:ea typeface="微软雅黑" pitchFamily="34" charset="-122"/>
              </a:rPr>
              <a:t>module decoder_8421 ( Y, en, A);</a:t>
            </a:r>
          </a:p>
          <a:p>
            <a:pPr>
              <a:spcBef>
                <a:spcPct val="10000"/>
              </a:spcBef>
            </a:pPr>
            <a:r>
              <a:rPr lang="en-US" altLang="zh-CN" sz="1400" dirty="0">
                <a:latin typeface="微软雅黑" pitchFamily="34" charset="-122"/>
                <a:ea typeface="微软雅黑" pitchFamily="34" charset="-122"/>
              </a:rPr>
              <a:t>input en; </a:t>
            </a:r>
          </a:p>
          <a:p>
            <a:pPr>
              <a:spcBef>
                <a:spcPct val="10000"/>
              </a:spcBef>
            </a:pPr>
            <a:r>
              <a:rPr lang="en-US" altLang="zh-CN" sz="1400" dirty="0">
                <a:latin typeface="微软雅黑" pitchFamily="34" charset="-122"/>
                <a:ea typeface="微软雅黑" pitchFamily="34" charset="-122"/>
              </a:rPr>
              <a:t>input [3:0] A;</a:t>
            </a:r>
          </a:p>
          <a:p>
            <a:pPr>
              <a:spcBef>
                <a:spcPct val="10000"/>
              </a:spcBef>
            </a:pPr>
            <a:r>
              <a:rPr lang="en-US" altLang="zh-CN" sz="1400" dirty="0">
                <a:latin typeface="微软雅黑" pitchFamily="34" charset="-122"/>
                <a:ea typeface="微软雅黑" pitchFamily="34" charset="-122"/>
              </a:rPr>
              <a:t>output [9:0] Y;</a:t>
            </a:r>
          </a:p>
          <a:p>
            <a:pPr>
              <a:spcBef>
                <a:spcPct val="10000"/>
              </a:spcBef>
            </a:pPr>
            <a:r>
              <a:rPr lang="en-US" altLang="zh-CN" sz="1400" dirty="0" err="1">
                <a:latin typeface="微软雅黑" pitchFamily="34" charset="-122"/>
                <a:ea typeface="微软雅黑" pitchFamily="34" charset="-122"/>
              </a:rPr>
              <a:t>reg</a:t>
            </a:r>
            <a:r>
              <a:rPr lang="en-US" altLang="zh-CN" sz="1400" dirty="0">
                <a:latin typeface="微软雅黑" pitchFamily="34" charset="-122"/>
                <a:ea typeface="微软雅黑" pitchFamily="34" charset="-122"/>
              </a:rPr>
              <a:t> [9:0] Y;</a:t>
            </a:r>
          </a:p>
          <a:p>
            <a:pPr>
              <a:spcBef>
                <a:spcPct val="10000"/>
              </a:spcBef>
            </a:pPr>
            <a:r>
              <a:rPr lang="en-US" altLang="zh-CN" sz="1400" dirty="0">
                <a:latin typeface="微软雅黑" pitchFamily="34" charset="-122"/>
                <a:ea typeface="微软雅黑" pitchFamily="34" charset="-122"/>
              </a:rPr>
              <a:t>always @(en or A) begin</a:t>
            </a:r>
          </a:p>
          <a:p>
            <a:pPr>
              <a:spcBef>
                <a:spcPct val="10000"/>
              </a:spcBef>
            </a:pPr>
            <a:r>
              <a:rPr lang="en-US" altLang="zh-CN" sz="1400" dirty="0">
                <a:latin typeface="微软雅黑" pitchFamily="34" charset="-122"/>
                <a:ea typeface="微软雅黑" pitchFamily="34" charset="-122"/>
              </a:rPr>
              <a:t>   if (</a:t>
            </a:r>
            <a:r>
              <a:rPr lang="en-US" altLang="zh-CN" sz="1400" dirty="0">
                <a:solidFill>
                  <a:srgbClr val="FF0000"/>
                </a:solidFill>
                <a:latin typeface="微软雅黑" pitchFamily="34" charset="-122"/>
                <a:ea typeface="微软雅黑" pitchFamily="34" charset="-122"/>
              </a:rPr>
              <a:t>en == 1</a:t>
            </a:r>
            <a:r>
              <a:rPr lang="en-US" altLang="zh-CN" sz="1400" dirty="0">
                <a:latin typeface="微软雅黑" pitchFamily="34" charset="-122"/>
                <a:ea typeface="微软雅黑" pitchFamily="34" charset="-122"/>
              </a:rPr>
              <a:t>)    // </a:t>
            </a:r>
            <a:r>
              <a:rPr lang="zh-CN" altLang="en-US" sz="1400" dirty="0">
                <a:latin typeface="微软雅黑" pitchFamily="34" charset="-122"/>
                <a:ea typeface="微软雅黑" pitchFamily="34" charset="-122"/>
              </a:rPr>
              <a:t>使能信号有效</a:t>
            </a:r>
            <a:endParaRPr lang="en-US" altLang="zh-CN" sz="1400" dirty="0">
              <a:latin typeface="微软雅黑" pitchFamily="34" charset="-122"/>
              <a:ea typeface="微软雅黑" pitchFamily="34" charset="-122"/>
            </a:endParaRPr>
          </a:p>
          <a:p>
            <a:pPr>
              <a:spcBef>
                <a:spcPct val="10000"/>
              </a:spcBef>
            </a:pPr>
            <a:r>
              <a:rPr lang="en-US" altLang="zh-CN" sz="1400" dirty="0">
                <a:latin typeface="微软雅黑" pitchFamily="34" charset="-122"/>
                <a:ea typeface="微软雅黑" pitchFamily="34" charset="-122"/>
              </a:rPr>
              <a:t>         case (A)</a:t>
            </a:r>
          </a:p>
          <a:p>
            <a:pPr>
              <a:spcBef>
                <a:spcPct val="10000"/>
              </a:spcBef>
            </a:pPr>
            <a:r>
              <a:rPr lang="en-US" altLang="zh-CN" sz="1400" dirty="0">
                <a:latin typeface="微软雅黑" pitchFamily="34" charset="-122"/>
                <a:ea typeface="微软雅黑" pitchFamily="34" charset="-122"/>
              </a:rPr>
              <a:t>            </a:t>
            </a:r>
            <a:r>
              <a:rPr lang="en-US" altLang="zh-CN" sz="1400" dirty="0">
                <a:solidFill>
                  <a:srgbClr val="0000FF"/>
                </a:solidFill>
                <a:latin typeface="微软雅黑" pitchFamily="34" charset="-122"/>
                <a:ea typeface="微软雅黑" pitchFamily="34" charset="-122"/>
              </a:rPr>
              <a:t>4'b0000 : Y = 10'b0000000001;</a:t>
            </a:r>
          </a:p>
          <a:p>
            <a:pPr>
              <a:spcBef>
                <a:spcPct val="10000"/>
              </a:spcBef>
            </a:pPr>
            <a:r>
              <a:rPr lang="en-US" altLang="zh-CN" sz="1400" dirty="0">
                <a:solidFill>
                  <a:srgbClr val="0000FF"/>
                </a:solidFill>
                <a:latin typeface="微软雅黑" pitchFamily="34" charset="-122"/>
                <a:ea typeface="微软雅黑" pitchFamily="34" charset="-122"/>
              </a:rPr>
              <a:t>            4'b0001 : Y = 10'b0000000010;</a:t>
            </a:r>
          </a:p>
          <a:p>
            <a:pPr>
              <a:spcBef>
                <a:spcPct val="10000"/>
              </a:spcBef>
            </a:pPr>
            <a:r>
              <a:rPr lang="en-US" altLang="zh-CN" sz="1400" dirty="0">
                <a:solidFill>
                  <a:srgbClr val="0000FF"/>
                </a:solidFill>
                <a:latin typeface="微软雅黑" pitchFamily="34" charset="-122"/>
                <a:ea typeface="微软雅黑" pitchFamily="34" charset="-122"/>
              </a:rPr>
              <a:t>            4'b0010 : Y = 10'b0000000100;</a:t>
            </a:r>
          </a:p>
          <a:p>
            <a:pPr>
              <a:spcBef>
                <a:spcPct val="10000"/>
              </a:spcBef>
            </a:pPr>
            <a:r>
              <a:rPr lang="en-US" altLang="zh-CN" sz="1400" dirty="0">
                <a:solidFill>
                  <a:srgbClr val="0000FF"/>
                </a:solidFill>
                <a:latin typeface="微软雅黑" pitchFamily="34" charset="-122"/>
                <a:ea typeface="微软雅黑" pitchFamily="34" charset="-122"/>
              </a:rPr>
              <a:t>            4'b0011 : Y = 10'b0000001000;</a:t>
            </a:r>
          </a:p>
          <a:p>
            <a:pPr>
              <a:spcBef>
                <a:spcPct val="10000"/>
              </a:spcBef>
            </a:pPr>
            <a:r>
              <a:rPr lang="en-US" altLang="zh-CN" sz="1400" dirty="0">
                <a:solidFill>
                  <a:srgbClr val="0000FF"/>
                </a:solidFill>
                <a:latin typeface="微软雅黑" pitchFamily="34" charset="-122"/>
                <a:ea typeface="微软雅黑" pitchFamily="34" charset="-122"/>
              </a:rPr>
              <a:t>            4'b0100 : Y = 10'b0000010000;</a:t>
            </a:r>
          </a:p>
          <a:p>
            <a:pPr>
              <a:spcBef>
                <a:spcPct val="10000"/>
              </a:spcBef>
            </a:pPr>
            <a:r>
              <a:rPr lang="en-US" altLang="zh-CN" sz="1400" dirty="0">
                <a:solidFill>
                  <a:srgbClr val="0000FF"/>
                </a:solidFill>
                <a:latin typeface="微软雅黑" pitchFamily="34" charset="-122"/>
                <a:ea typeface="微软雅黑" pitchFamily="34" charset="-122"/>
              </a:rPr>
              <a:t>            4'b0101 : Y = 10'b0000100000;</a:t>
            </a:r>
          </a:p>
          <a:p>
            <a:pPr>
              <a:spcBef>
                <a:spcPct val="10000"/>
              </a:spcBef>
            </a:pPr>
            <a:r>
              <a:rPr lang="en-US" altLang="zh-CN" sz="1400" dirty="0">
                <a:solidFill>
                  <a:srgbClr val="0000FF"/>
                </a:solidFill>
                <a:latin typeface="微软雅黑" pitchFamily="34" charset="-122"/>
                <a:ea typeface="微软雅黑" pitchFamily="34" charset="-122"/>
              </a:rPr>
              <a:t>            4'b0110 : Y = 10'b0001000000;</a:t>
            </a:r>
          </a:p>
          <a:p>
            <a:pPr>
              <a:spcBef>
                <a:spcPct val="10000"/>
              </a:spcBef>
            </a:pPr>
            <a:r>
              <a:rPr lang="en-US" altLang="zh-CN" sz="1400" dirty="0">
                <a:solidFill>
                  <a:srgbClr val="0000FF"/>
                </a:solidFill>
                <a:latin typeface="微软雅黑" pitchFamily="34" charset="-122"/>
                <a:ea typeface="微软雅黑" pitchFamily="34" charset="-122"/>
              </a:rPr>
              <a:t>            4'b0111 : Y = 10'b0010000000;</a:t>
            </a:r>
          </a:p>
          <a:p>
            <a:pPr>
              <a:spcBef>
                <a:spcPct val="10000"/>
              </a:spcBef>
            </a:pPr>
            <a:r>
              <a:rPr lang="en-US" altLang="zh-CN" sz="1400" dirty="0">
                <a:solidFill>
                  <a:srgbClr val="0000FF"/>
                </a:solidFill>
                <a:latin typeface="微软雅黑" pitchFamily="34" charset="-122"/>
                <a:ea typeface="微软雅黑" pitchFamily="34" charset="-122"/>
              </a:rPr>
              <a:t>            4'b1000 : Y = 10'b0100000000;</a:t>
            </a:r>
          </a:p>
          <a:p>
            <a:pPr>
              <a:spcBef>
                <a:spcPct val="10000"/>
              </a:spcBef>
            </a:pPr>
            <a:r>
              <a:rPr lang="en-US" altLang="zh-CN" sz="1400" dirty="0">
                <a:solidFill>
                  <a:srgbClr val="0000FF"/>
                </a:solidFill>
                <a:latin typeface="微软雅黑" pitchFamily="34" charset="-122"/>
                <a:ea typeface="微软雅黑" pitchFamily="34" charset="-122"/>
              </a:rPr>
              <a:t>            4'b1001 : Y = 10'b1000000000;</a:t>
            </a:r>
          </a:p>
          <a:p>
            <a:pPr>
              <a:spcBef>
                <a:spcPct val="10000"/>
              </a:spcBef>
            </a:pPr>
            <a:r>
              <a:rPr lang="en-US" altLang="zh-CN" sz="1400" dirty="0">
                <a:solidFill>
                  <a:srgbClr val="0000FF"/>
                </a:solidFill>
                <a:latin typeface="微软雅黑" pitchFamily="34" charset="-122"/>
                <a:ea typeface="微软雅黑" pitchFamily="34" charset="-122"/>
              </a:rPr>
              <a:t>            default : Y = 10'b0000000000;</a:t>
            </a:r>
          </a:p>
          <a:p>
            <a:pPr>
              <a:spcBef>
                <a:spcPct val="10000"/>
              </a:spcBef>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endcase</a:t>
            </a:r>
            <a:endParaRPr lang="en-US" altLang="zh-CN" sz="1400" dirty="0">
              <a:latin typeface="微软雅黑" pitchFamily="34" charset="-122"/>
              <a:ea typeface="微软雅黑" pitchFamily="34" charset="-122"/>
            </a:endParaRPr>
          </a:p>
          <a:p>
            <a:pPr>
              <a:spcBef>
                <a:spcPct val="10000"/>
              </a:spcBef>
            </a:pPr>
            <a:r>
              <a:rPr lang="en-US" altLang="zh-CN" sz="1400" dirty="0">
                <a:latin typeface="微软雅黑" pitchFamily="34" charset="-122"/>
                <a:ea typeface="微软雅黑" pitchFamily="34" charset="-122"/>
              </a:rPr>
              <a:t>   else out = 10'b0000000000; // </a:t>
            </a:r>
            <a:r>
              <a:rPr lang="zh-CN" altLang="en-US" sz="1400" dirty="0">
                <a:latin typeface="微软雅黑" pitchFamily="34" charset="-122"/>
                <a:ea typeface="微软雅黑" pitchFamily="34" charset="-122"/>
              </a:rPr>
              <a:t>使能信号无效</a:t>
            </a:r>
            <a:endParaRPr lang="en-US" altLang="zh-CN" sz="1400" dirty="0">
              <a:latin typeface="微软雅黑" pitchFamily="34" charset="-122"/>
              <a:ea typeface="微软雅黑" pitchFamily="34" charset="-122"/>
            </a:endParaRPr>
          </a:p>
          <a:p>
            <a:pPr>
              <a:spcBef>
                <a:spcPct val="10000"/>
              </a:spcBef>
            </a:pPr>
            <a:r>
              <a:rPr lang="en-US" altLang="zh-CN" sz="1400" dirty="0">
                <a:latin typeface="微软雅黑" pitchFamily="34" charset="-122"/>
                <a:ea typeface="微软雅黑" pitchFamily="34" charset="-122"/>
              </a:rPr>
              <a:t>end</a:t>
            </a:r>
          </a:p>
          <a:p>
            <a:pPr>
              <a:spcBef>
                <a:spcPct val="10000"/>
              </a:spcBef>
            </a:pPr>
            <a:r>
              <a:rPr lang="en-US" altLang="zh-CN" sz="1400" dirty="0" err="1">
                <a:latin typeface="微软雅黑" pitchFamily="34" charset="-122"/>
                <a:ea typeface="微软雅黑" pitchFamily="34" charset="-122"/>
              </a:rPr>
              <a:t>endmodule</a:t>
            </a:r>
            <a:endParaRPr lang="en-US" altLang="zh-CN" sz="1400" dirty="0">
              <a:latin typeface="微软雅黑" pitchFamily="34" charset="-122"/>
              <a:ea typeface="微软雅黑" pitchFamily="34" charset="-122"/>
            </a:endParaRPr>
          </a:p>
        </p:txBody>
      </p:sp>
      <p:sp>
        <p:nvSpPr>
          <p:cNvPr id="3" name="矩形 2">
            <a:extLst>
              <a:ext uri="{FF2B5EF4-FFF2-40B4-BE49-F238E27FC236}">
                <a16:creationId xmlns:a16="http://schemas.microsoft.com/office/drawing/2014/main" id="{998E0024-A8FC-4109-874D-195C61A2A4F7}"/>
              </a:ext>
            </a:extLst>
          </p:cNvPr>
          <p:cNvSpPr/>
          <p:nvPr/>
        </p:nvSpPr>
        <p:spPr bwMode="auto">
          <a:xfrm>
            <a:off x="1187624" y="5373216"/>
            <a:ext cx="2736304" cy="288032"/>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2018/11/28</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15</a:t>
            </a:fld>
            <a:endParaRPr lang="en-US" altLang="zh-CN"/>
          </a:p>
        </p:txBody>
      </p:sp>
      <p:sp>
        <p:nvSpPr>
          <p:cNvPr id="8" name="Rectangle 4"/>
          <p:cNvSpPr>
            <a:spLocks noChangeArrowheads="1"/>
          </p:cNvSpPr>
          <p:nvPr/>
        </p:nvSpPr>
        <p:spPr bwMode="auto">
          <a:xfrm>
            <a:off x="395288" y="260350"/>
            <a:ext cx="7056437" cy="707886"/>
          </a:xfrm>
          <a:prstGeom prst="rect">
            <a:avLst/>
          </a:prstGeom>
          <a:noFill/>
          <a:ln w="9525" algn="ctr">
            <a:noFill/>
            <a:miter lim="800000"/>
            <a:headEnd/>
            <a:tailEnd/>
          </a:ln>
        </p:spPr>
        <p:txBody>
          <a:bodyPr>
            <a:spAutoFit/>
          </a:bodyPr>
          <a:lstStyle/>
          <a:p>
            <a:r>
              <a:rPr lang="zh-CN" altLang="en-US" sz="4000" b="1" dirty="0">
                <a:latin typeface="微软雅黑" pitchFamily="34" charset="-122"/>
                <a:ea typeface="微软雅黑" pitchFamily="34" charset="-122"/>
              </a:rPr>
              <a:t>练习</a:t>
            </a:r>
            <a:r>
              <a:rPr lang="en-US" altLang="zh-CN" sz="4000" b="1" dirty="0">
                <a:latin typeface="微软雅黑" pitchFamily="34" charset="-122"/>
                <a:ea typeface="微软雅黑" pitchFamily="34" charset="-122"/>
              </a:rPr>
              <a:t>1 — — 3-8</a:t>
            </a:r>
            <a:r>
              <a:rPr lang="zh-CN" altLang="en-US" sz="4000" b="1" dirty="0">
                <a:latin typeface="微软雅黑" pitchFamily="34" charset="-122"/>
                <a:ea typeface="微软雅黑" pitchFamily="34" charset="-122"/>
              </a:rPr>
              <a:t>译码器</a:t>
            </a:r>
          </a:p>
        </p:txBody>
      </p:sp>
      <p:sp>
        <p:nvSpPr>
          <p:cNvPr id="7" name="Rectangle 6"/>
          <p:cNvSpPr txBox="1">
            <a:spLocks noChangeArrowheads="1"/>
          </p:cNvSpPr>
          <p:nvPr/>
        </p:nvSpPr>
        <p:spPr bwMode="auto">
          <a:xfrm>
            <a:off x="374848" y="1268760"/>
            <a:ext cx="8229600" cy="16561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ts val="3600"/>
              </a:lnSpc>
              <a:spcBef>
                <a:spcPts val="1800"/>
              </a:spcBef>
              <a:spcAft>
                <a:spcPct val="0"/>
              </a:spcAft>
              <a:buClr>
                <a:schemeClr val="accent1"/>
              </a:buClr>
              <a:buSzPct val="100000"/>
              <a:buFont typeface="Wingdings" pitchFamily="2" charset="2"/>
              <a:buBlip>
                <a:blip r:embed="rId2"/>
              </a:buBlip>
              <a:tabLst/>
              <a:defRPr/>
            </a:pP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采用</a:t>
            </a:r>
            <a:r>
              <a:rPr kumimoji="0" lang="en-US" altLang="zh-CN" sz="2400" b="0" i="0" u="none" strike="noStrike" kern="0" cap="none" spc="0" normalizeH="0" baseline="0" noProof="0" dirty="0" err="1">
                <a:ln>
                  <a:noFill/>
                </a:ln>
                <a:solidFill>
                  <a:schemeClr val="tx1"/>
                </a:solidFill>
                <a:effectLst/>
                <a:uLnTx/>
                <a:uFillTx/>
                <a:latin typeface="微软雅黑" pitchFamily="34" charset="-122"/>
                <a:ea typeface="微软雅黑" pitchFamily="34" charset="-122"/>
                <a:cs typeface="+mn-cs"/>
              </a:rPr>
              <a:t>Verilog</a:t>
            </a:r>
            <a:r>
              <a:rPr kumimoji="0" lang="en-US" altLang="zh-CN"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 HDL</a:t>
            </a: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实现</a:t>
            </a:r>
            <a:r>
              <a:rPr kumimoji="0" lang="zh-CN" altLang="en-US" sz="2400" b="0" i="0" u="none" strike="noStrike" kern="0" cap="none" spc="0" normalizeH="0" baseline="0" noProof="0" dirty="0">
                <a:ln>
                  <a:noFill/>
                </a:ln>
                <a:solidFill>
                  <a:srgbClr val="0000FF"/>
                </a:solidFill>
                <a:effectLst/>
                <a:uLnTx/>
                <a:uFillTx/>
                <a:latin typeface="微软雅黑" pitchFamily="34" charset="-122"/>
                <a:ea typeface="微软雅黑" pitchFamily="34" charset="-122"/>
                <a:cs typeface="+mn-cs"/>
              </a:rPr>
              <a:t>带使能端</a:t>
            </a: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的</a:t>
            </a:r>
            <a:r>
              <a:rPr kumimoji="0" lang="en-US" altLang="zh-CN"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3-8</a:t>
            </a: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译码器。</a:t>
            </a:r>
            <a:endParaRPr kumimoji="0" lang="en-US" altLang="zh-CN"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a:p>
            <a:pPr marL="342900" marR="0" lvl="0" indent="-342900" algn="just" defTabSz="914400" rtl="0" eaLnBrk="1" fontAlgn="base" latinLnBrk="0" hangingPunct="1">
              <a:lnSpc>
                <a:spcPts val="3600"/>
              </a:lnSpc>
              <a:spcBef>
                <a:spcPts val="1800"/>
              </a:spcBef>
              <a:spcAft>
                <a:spcPct val="0"/>
              </a:spcAft>
              <a:buClr>
                <a:schemeClr val="accent1"/>
              </a:buClr>
              <a:buSzPct val="100000"/>
              <a:buFont typeface="Wingdings" pitchFamily="2" charset="2"/>
              <a:buBlip>
                <a:blip r:embed="rId2"/>
              </a:buBlip>
              <a:tabLst/>
              <a:defRPr/>
            </a:pPr>
            <a:r>
              <a:rPr lang="zh-CN" altLang="en-US" sz="2400" kern="0" dirty="0">
                <a:latin typeface="微软雅黑" pitchFamily="34" charset="-122"/>
                <a:ea typeface="微软雅黑" pitchFamily="34" charset="-122"/>
              </a:rPr>
              <a:t>通过仿真验证电路功能的正确性。</a:t>
            </a:r>
            <a:endParaRPr kumimoji="0" lang="en-US" altLang="zh-CN"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a:p>
            <a:pPr marL="342900" marR="0" lvl="0" indent="-342900" algn="just" defTabSz="914400" rtl="0" eaLnBrk="1" fontAlgn="base" latinLnBrk="0" hangingPunct="1">
              <a:lnSpc>
                <a:spcPts val="3600"/>
              </a:lnSpc>
              <a:spcBef>
                <a:spcPts val="1800"/>
              </a:spcBef>
              <a:spcAft>
                <a:spcPct val="0"/>
              </a:spcAft>
              <a:buClr>
                <a:schemeClr val="accent1"/>
              </a:buClr>
              <a:buSzPct val="100000"/>
              <a:buFont typeface="Wingdings" pitchFamily="2" charset="2"/>
              <a:buBlip>
                <a:blip r:embed="rId2"/>
              </a:buBlip>
              <a:tabLst/>
              <a:defRPr/>
            </a:pPr>
            <a:r>
              <a:rPr lang="zh-CN" altLang="en-US" sz="2400" kern="0" noProof="0" dirty="0">
                <a:latin typeface="微软雅黑" pitchFamily="34" charset="-122"/>
                <a:ea typeface="微软雅黑" pitchFamily="34" charset="-122"/>
              </a:rPr>
              <a:t>基于</a:t>
            </a:r>
            <a:r>
              <a:rPr lang="en-US" altLang="zh-CN" sz="2400" kern="0" noProof="0" dirty="0">
                <a:latin typeface="微软雅黑" pitchFamily="34" charset="-122"/>
                <a:ea typeface="微软雅黑" pitchFamily="34" charset="-122"/>
              </a:rPr>
              <a:t>Nexys4 DDR FPGA</a:t>
            </a:r>
            <a:r>
              <a:rPr lang="zh-CN" altLang="en-US" sz="2400" kern="0" noProof="0" dirty="0">
                <a:latin typeface="微软雅黑" pitchFamily="34" charset="-122"/>
                <a:ea typeface="微软雅黑" pitchFamily="34" charset="-122"/>
              </a:rPr>
              <a:t>平台验证所实现的</a:t>
            </a:r>
            <a:r>
              <a:rPr lang="en-US" altLang="zh-CN" sz="2400" kern="0" noProof="0" dirty="0">
                <a:latin typeface="微软雅黑" pitchFamily="34" charset="-122"/>
                <a:ea typeface="微软雅黑" pitchFamily="34" charset="-122"/>
              </a:rPr>
              <a:t>3-8</a:t>
            </a:r>
            <a:r>
              <a:rPr lang="zh-CN" altLang="en-US" sz="2400" kern="0" noProof="0" dirty="0">
                <a:latin typeface="微软雅黑" pitchFamily="34" charset="-122"/>
                <a:ea typeface="微软雅黑" pitchFamily="34" charset="-122"/>
              </a:rPr>
              <a:t>译码器，其中，</a:t>
            </a:r>
            <a:r>
              <a:rPr lang="zh-CN" altLang="en-US" sz="2400" kern="0" noProof="0" dirty="0">
                <a:solidFill>
                  <a:srgbClr val="0000FF"/>
                </a:solidFill>
                <a:latin typeface="微软雅黑" pitchFamily="34" charset="-122"/>
                <a:ea typeface="微软雅黑" pitchFamily="34" charset="-122"/>
              </a:rPr>
              <a:t>以拨动开关作为输入端，以</a:t>
            </a:r>
            <a:r>
              <a:rPr lang="en-US" altLang="zh-CN" sz="2400" kern="0" dirty="0">
                <a:solidFill>
                  <a:srgbClr val="0000FF"/>
                </a:solidFill>
                <a:latin typeface="微软雅黑" pitchFamily="34" charset="-122"/>
                <a:ea typeface="微软雅黑" pitchFamily="34" charset="-122"/>
              </a:rPr>
              <a:t>LED</a:t>
            </a:r>
            <a:r>
              <a:rPr lang="zh-CN" altLang="en-US" sz="2400" kern="0" dirty="0">
                <a:solidFill>
                  <a:srgbClr val="0000FF"/>
                </a:solidFill>
                <a:latin typeface="微软雅黑" pitchFamily="34" charset="-122"/>
                <a:ea typeface="微软雅黑" pitchFamily="34" charset="-122"/>
              </a:rPr>
              <a:t>灯作为输出端</a:t>
            </a:r>
            <a:r>
              <a:rPr lang="zh-CN" altLang="en-US" sz="2400" kern="0" dirty="0">
                <a:latin typeface="微软雅黑" pitchFamily="34" charset="-122"/>
                <a:ea typeface="微软雅黑" pitchFamily="34" charset="-122"/>
              </a:rPr>
              <a:t>。</a:t>
            </a:r>
            <a:endPar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p:txBody>
      </p:sp>
      <p:sp>
        <p:nvSpPr>
          <p:cNvPr id="9" name="TextBox 8"/>
          <p:cNvSpPr txBox="1"/>
          <p:nvPr/>
        </p:nvSpPr>
        <p:spPr>
          <a:xfrm>
            <a:off x="3275856" y="4716433"/>
            <a:ext cx="2304256" cy="584775"/>
          </a:xfrm>
          <a:prstGeom prst="rect">
            <a:avLst/>
          </a:prstGeom>
          <a:noFill/>
        </p:spPr>
        <p:txBody>
          <a:bodyPr wrap="square" rtlCol="0">
            <a:spAutoFit/>
          </a:bodyPr>
          <a:lstStyle/>
          <a:p>
            <a:pPr algn="ctr"/>
            <a:r>
              <a:rPr lang="en-US" altLang="zh-CN" dirty="0">
                <a:solidFill>
                  <a:srgbClr val="7030A0"/>
                </a:solidFill>
                <a:latin typeface="微软雅黑" pitchFamily="34" charset="-122"/>
                <a:ea typeface="微软雅黑" pitchFamily="34" charset="-122"/>
              </a:rPr>
              <a:t>15</a:t>
            </a:r>
            <a:r>
              <a:rPr lang="zh-CN" altLang="en-US" dirty="0">
                <a:solidFill>
                  <a:srgbClr val="7030A0"/>
                </a:solidFill>
                <a:latin typeface="微软雅黑" pitchFamily="34" charset="-122"/>
                <a:ea typeface="微软雅黑" pitchFamily="34" charset="-122"/>
              </a:rPr>
              <a:t>分钟</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2018/11/28</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16</a:t>
            </a:fld>
            <a:endParaRPr lang="en-US" altLang="zh-CN"/>
          </a:p>
        </p:txBody>
      </p:sp>
      <p:sp>
        <p:nvSpPr>
          <p:cNvPr id="12293" name="Rectangle 6"/>
          <p:cNvSpPr>
            <a:spLocks noGrp="1" noChangeArrowheads="1"/>
          </p:cNvSpPr>
          <p:nvPr>
            <p:ph type="body" idx="1"/>
          </p:nvPr>
        </p:nvSpPr>
        <p:spPr>
          <a:xfrm>
            <a:off x="374848" y="1008024"/>
            <a:ext cx="8229600" cy="1656184"/>
          </a:xfrm>
          <a:noFill/>
        </p:spPr>
        <p:txBody>
          <a:bodyPr/>
          <a:lstStyle/>
          <a:p>
            <a:pPr algn="just" eaLnBrk="1" hangingPunct="1">
              <a:lnSpc>
                <a:spcPts val="2800"/>
              </a:lnSpc>
              <a:spcBef>
                <a:spcPts val="1600"/>
              </a:spcBef>
              <a:buSzPct val="100000"/>
              <a:buBlip>
                <a:blip r:embed="rId2"/>
              </a:buBlip>
            </a:pPr>
            <a:r>
              <a:rPr lang="zh-CN" altLang="en-US" sz="2000" dirty="0">
                <a:solidFill>
                  <a:srgbClr val="0000FF"/>
                </a:solidFill>
                <a:latin typeface="微软雅黑" pitchFamily="34" charset="-122"/>
                <a:ea typeface="微软雅黑" pitchFamily="34" charset="-122"/>
              </a:rPr>
              <a:t>编码器</a:t>
            </a:r>
            <a:r>
              <a:rPr lang="zh-CN" altLang="en-US" sz="2000" dirty="0">
                <a:latin typeface="微软雅黑" pitchFamily="34" charset="-122"/>
                <a:ea typeface="微软雅黑" pitchFamily="34" charset="-122"/>
              </a:rPr>
              <a:t>将一个有效输入信号通过组合逻辑电路转换为一个有特定含义的编码输出，</a:t>
            </a:r>
            <a:r>
              <a:rPr lang="zh-CN" altLang="en-US" sz="2000" dirty="0">
                <a:solidFill>
                  <a:srgbClr val="0000FF"/>
                </a:solidFill>
                <a:latin typeface="微软雅黑" pitchFamily="34" charset="-122"/>
                <a:ea typeface="微软雅黑" pitchFamily="34" charset="-122"/>
              </a:rPr>
              <a:t>与译码器功能相反</a:t>
            </a:r>
            <a:r>
              <a:rPr lang="zh-CN" altLang="en-US" sz="2000" dirty="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a:p>
            <a:pPr algn="just" eaLnBrk="1" hangingPunct="1">
              <a:lnSpc>
                <a:spcPts val="2800"/>
              </a:lnSpc>
              <a:spcBef>
                <a:spcPts val="1600"/>
              </a:spcBef>
              <a:buSzPct val="100000"/>
              <a:buBlip>
                <a:blip r:embed="rId2"/>
              </a:buBlip>
            </a:pPr>
            <a:r>
              <a:rPr lang="zh-CN" altLang="en-US" sz="2000" dirty="0">
                <a:latin typeface="微软雅黑" pitchFamily="34" charset="-122"/>
                <a:ea typeface="微软雅黑" pitchFamily="34" charset="-122"/>
              </a:rPr>
              <a:t>若编码</a:t>
            </a:r>
            <a:r>
              <a:rPr lang="en-US" altLang="zh-CN" sz="2000" dirty="0">
                <a:latin typeface="微软雅黑" pitchFamily="34" charset="-122"/>
                <a:ea typeface="微软雅黑" pitchFamily="34" charset="-122"/>
              </a:rPr>
              <a:t>m</a:t>
            </a:r>
            <a:r>
              <a:rPr lang="zh-CN" altLang="en-US" sz="2000" dirty="0">
                <a:latin typeface="微软雅黑" pitchFamily="34" charset="-122"/>
                <a:ea typeface="微软雅黑" pitchFamily="34" charset="-122"/>
              </a:rPr>
              <a:t>个信号（</a:t>
            </a:r>
            <a:r>
              <a:rPr lang="en-US" altLang="zh-CN" sz="2000" dirty="0">
                <a:latin typeface="微软雅黑" pitchFamily="34" charset="-122"/>
                <a:ea typeface="微软雅黑" pitchFamily="34" charset="-122"/>
              </a:rPr>
              <a:t>m</a:t>
            </a:r>
            <a:r>
              <a:rPr lang="zh-CN" altLang="en-US" sz="2000" dirty="0">
                <a:latin typeface="微软雅黑" pitchFamily="34" charset="-122"/>
                <a:ea typeface="微软雅黑" pitchFamily="34" charset="-122"/>
              </a:rPr>
              <a:t>个信号互斥），可产生满足</a:t>
            </a:r>
            <a:r>
              <a:rPr lang="en-US" altLang="zh-CN" sz="2000" dirty="0">
                <a:solidFill>
                  <a:srgbClr val="0000FF"/>
                </a:solidFill>
                <a:latin typeface="微软雅黑" pitchFamily="34" charset="-122"/>
                <a:ea typeface="微软雅黑" pitchFamily="34" charset="-122"/>
              </a:rPr>
              <a:t>m ≤ 2</a:t>
            </a:r>
            <a:r>
              <a:rPr lang="en-US" altLang="zh-CN" sz="2000" baseline="30000" dirty="0">
                <a:solidFill>
                  <a:srgbClr val="0000FF"/>
                </a:solidFill>
                <a:latin typeface="微软雅黑" pitchFamily="34" charset="-122"/>
                <a:ea typeface="微软雅黑" pitchFamily="34" charset="-122"/>
              </a:rPr>
              <a:t>n</a:t>
            </a:r>
            <a:r>
              <a:rPr lang="zh-CN" altLang="en-US" sz="2000" dirty="0">
                <a:latin typeface="微软雅黑" pitchFamily="34" charset="-122"/>
                <a:ea typeface="微软雅黑" pitchFamily="34" charset="-122"/>
              </a:rPr>
              <a:t>的</a:t>
            </a:r>
            <a:r>
              <a:rPr lang="en-US" altLang="zh-CN" sz="2000" dirty="0">
                <a:latin typeface="微软雅黑" pitchFamily="34" charset="-122"/>
                <a:ea typeface="微软雅黑" pitchFamily="34" charset="-122"/>
              </a:rPr>
              <a:t>n</a:t>
            </a:r>
            <a:r>
              <a:rPr lang="zh-CN" altLang="en-US" sz="2000" dirty="0">
                <a:latin typeface="微软雅黑" pitchFamily="34" charset="-122"/>
                <a:ea typeface="微软雅黑" pitchFamily="34" charset="-122"/>
              </a:rPr>
              <a:t>位输出。</a:t>
            </a:r>
            <a:endParaRPr lang="en-US" altLang="zh-CN" sz="2000" dirty="0">
              <a:latin typeface="微软雅黑" pitchFamily="34" charset="-122"/>
              <a:ea typeface="微软雅黑" pitchFamily="34" charset="-122"/>
            </a:endParaRPr>
          </a:p>
          <a:p>
            <a:pPr algn="just" eaLnBrk="1" hangingPunct="1">
              <a:lnSpc>
                <a:spcPts val="2800"/>
              </a:lnSpc>
              <a:spcBef>
                <a:spcPts val="1600"/>
              </a:spcBef>
              <a:buSzPct val="100000"/>
              <a:buNone/>
            </a:pPr>
            <a:endParaRPr lang="en-US" altLang="zh-CN" sz="2000" dirty="0">
              <a:latin typeface="微软雅黑" pitchFamily="34" charset="-122"/>
              <a:ea typeface="微软雅黑" pitchFamily="34" charset="-122"/>
            </a:endParaRPr>
          </a:p>
          <a:p>
            <a:pPr algn="just" eaLnBrk="1" hangingPunct="1">
              <a:lnSpc>
                <a:spcPts val="2800"/>
              </a:lnSpc>
              <a:spcBef>
                <a:spcPts val="1600"/>
              </a:spcBef>
              <a:buSzPct val="100000"/>
              <a:buNone/>
            </a:pPr>
            <a:endParaRPr lang="en-US" altLang="zh-CN" sz="2000" dirty="0">
              <a:latin typeface="微软雅黑" pitchFamily="34" charset="-122"/>
              <a:ea typeface="微软雅黑" pitchFamily="34" charset="-122"/>
            </a:endParaRPr>
          </a:p>
          <a:p>
            <a:pPr algn="just" eaLnBrk="1" hangingPunct="1">
              <a:lnSpc>
                <a:spcPts val="2800"/>
              </a:lnSpc>
              <a:spcBef>
                <a:spcPts val="1600"/>
              </a:spcBef>
              <a:buSzPct val="100000"/>
              <a:buNone/>
            </a:pPr>
            <a:endParaRPr lang="en-US" altLang="zh-CN" sz="2000" dirty="0">
              <a:latin typeface="微软雅黑" pitchFamily="34" charset="-122"/>
              <a:ea typeface="微软雅黑" pitchFamily="34" charset="-122"/>
            </a:endParaRPr>
          </a:p>
          <a:p>
            <a:pPr algn="just" eaLnBrk="1" hangingPunct="1">
              <a:lnSpc>
                <a:spcPts val="2800"/>
              </a:lnSpc>
              <a:spcBef>
                <a:spcPts val="1600"/>
              </a:spcBef>
              <a:buSzPct val="100000"/>
              <a:buNone/>
            </a:pPr>
            <a:endParaRPr lang="en-US" altLang="zh-CN" sz="2000" dirty="0">
              <a:latin typeface="微软雅黑" pitchFamily="34" charset="-122"/>
              <a:ea typeface="微软雅黑" pitchFamily="34" charset="-122"/>
            </a:endParaRPr>
          </a:p>
          <a:p>
            <a:pPr algn="just" eaLnBrk="1" hangingPunct="1">
              <a:lnSpc>
                <a:spcPts val="2800"/>
              </a:lnSpc>
              <a:spcBef>
                <a:spcPts val="1600"/>
              </a:spcBef>
              <a:buSzPct val="100000"/>
              <a:buBlip>
                <a:blip r:embed="rId2"/>
              </a:buBlip>
            </a:pPr>
            <a:r>
              <a:rPr lang="zh-CN" altLang="en-US" sz="2000" dirty="0">
                <a:latin typeface="微软雅黑" pitchFamily="34" charset="-122"/>
                <a:ea typeface="微软雅黑" pitchFamily="34" charset="-122"/>
              </a:rPr>
              <a:t>编码器的功能描述：在使能信号</a:t>
            </a:r>
            <a:r>
              <a:rPr lang="en-US" altLang="zh-CN" sz="2000" dirty="0">
                <a:latin typeface="微软雅黑" pitchFamily="34" charset="-122"/>
                <a:ea typeface="微软雅黑" pitchFamily="34" charset="-122"/>
              </a:rPr>
              <a:t>EN</a:t>
            </a:r>
            <a:r>
              <a:rPr lang="zh-CN" altLang="en-US" sz="2000" dirty="0">
                <a:latin typeface="微软雅黑" pitchFamily="34" charset="-122"/>
                <a:ea typeface="微软雅黑" pitchFamily="34" charset="-122"/>
              </a:rPr>
              <a:t>有效时，用</a:t>
            </a:r>
            <a:r>
              <a:rPr lang="en-US" altLang="zh-CN" sz="2000" dirty="0">
                <a:latin typeface="微软雅黑" pitchFamily="34" charset="-122"/>
                <a:ea typeface="微软雅黑" pitchFamily="34" charset="-122"/>
              </a:rPr>
              <a:t>n</a:t>
            </a:r>
            <a:r>
              <a:rPr lang="zh-CN" altLang="en-US" sz="2000" dirty="0">
                <a:latin typeface="微软雅黑" pitchFamily="34" charset="-122"/>
                <a:ea typeface="微软雅黑" pitchFamily="34" charset="-122"/>
              </a:rPr>
              <a:t>位二进制码对</a:t>
            </a:r>
            <a:r>
              <a:rPr lang="en-US" altLang="zh-CN" sz="2000" dirty="0">
                <a:latin typeface="微软雅黑" pitchFamily="34" charset="-122"/>
                <a:ea typeface="微软雅黑" pitchFamily="34" charset="-122"/>
              </a:rPr>
              <a:t>m</a:t>
            </a:r>
            <a:r>
              <a:rPr lang="zh-CN" altLang="en-US" sz="2000" dirty="0">
                <a:latin typeface="微软雅黑" pitchFamily="34" charset="-122"/>
                <a:ea typeface="微软雅黑" pitchFamily="34" charset="-122"/>
              </a:rPr>
              <a:t>个输入信号中的当前有效信号进行编码输出，</a:t>
            </a:r>
            <a:r>
              <a:rPr lang="zh-CN" altLang="en-US" sz="2000" dirty="0">
                <a:solidFill>
                  <a:srgbClr val="0000FF"/>
                </a:solidFill>
                <a:latin typeface="微软雅黑" pitchFamily="34" charset="-122"/>
                <a:ea typeface="微软雅黑" pitchFamily="34" charset="-122"/>
              </a:rPr>
              <a:t>标志信号</a:t>
            </a:r>
            <a:r>
              <a:rPr lang="en-US" altLang="zh-CN" sz="2000" dirty="0">
                <a:solidFill>
                  <a:srgbClr val="0000FF"/>
                </a:solidFill>
                <a:latin typeface="微软雅黑" pitchFamily="34" charset="-122"/>
                <a:ea typeface="微软雅黑" pitchFamily="34" charset="-122"/>
              </a:rPr>
              <a:t>OUT</a:t>
            </a:r>
            <a:r>
              <a:rPr lang="zh-CN" altLang="en-US" sz="2000" dirty="0">
                <a:solidFill>
                  <a:srgbClr val="0000FF"/>
                </a:solidFill>
                <a:latin typeface="微软雅黑" pitchFamily="34" charset="-122"/>
                <a:ea typeface="微软雅黑" pitchFamily="34" charset="-122"/>
              </a:rPr>
              <a:t>有效</a:t>
            </a:r>
            <a:r>
              <a:rPr lang="zh-CN" altLang="en-US" sz="2000" dirty="0">
                <a:latin typeface="微软雅黑" pitchFamily="34" charset="-122"/>
                <a:ea typeface="微软雅黑" pitchFamily="34" charset="-122"/>
              </a:rPr>
              <a:t>；若</a:t>
            </a:r>
            <a:r>
              <a:rPr lang="en-US" altLang="zh-CN" sz="2000" dirty="0">
                <a:latin typeface="微软雅黑" pitchFamily="34" charset="-122"/>
                <a:ea typeface="微软雅黑" pitchFamily="34" charset="-122"/>
              </a:rPr>
              <a:t>m</a:t>
            </a:r>
            <a:r>
              <a:rPr lang="zh-CN" altLang="en-US" sz="2000" dirty="0">
                <a:latin typeface="微软雅黑" pitchFamily="34" charset="-122"/>
                <a:ea typeface="微软雅黑" pitchFamily="34" charset="-122"/>
              </a:rPr>
              <a:t>个输入信号均无效或使能信号无效时，</a:t>
            </a:r>
            <a:r>
              <a:rPr lang="zh-CN" altLang="en-US" sz="2000" dirty="0">
                <a:solidFill>
                  <a:srgbClr val="0000FF"/>
                </a:solidFill>
                <a:latin typeface="微软雅黑" pitchFamily="34" charset="-122"/>
                <a:ea typeface="微软雅黑" pitchFamily="34" charset="-122"/>
              </a:rPr>
              <a:t>标志信号</a:t>
            </a:r>
            <a:r>
              <a:rPr lang="en-US" altLang="zh-CN" sz="2000" dirty="0">
                <a:solidFill>
                  <a:srgbClr val="0000FF"/>
                </a:solidFill>
                <a:latin typeface="微软雅黑" pitchFamily="34" charset="-122"/>
                <a:ea typeface="微软雅黑" pitchFamily="34" charset="-122"/>
              </a:rPr>
              <a:t>OUT</a:t>
            </a:r>
            <a:r>
              <a:rPr lang="zh-CN" altLang="en-US" sz="2000" dirty="0">
                <a:solidFill>
                  <a:srgbClr val="0000FF"/>
                </a:solidFill>
                <a:latin typeface="微软雅黑" pitchFamily="34" charset="-122"/>
                <a:ea typeface="微软雅黑" pitchFamily="34" charset="-122"/>
              </a:rPr>
              <a:t>无效，编码输出可为任何值（一般为</a:t>
            </a:r>
            <a:r>
              <a:rPr lang="en-US" altLang="zh-CN" sz="2000" dirty="0">
                <a:solidFill>
                  <a:srgbClr val="0000FF"/>
                </a:solidFill>
                <a:latin typeface="微软雅黑" pitchFamily="34" charset="-122"/>
                <a:ea typeface="微软雅黑" pitchFamily="34" charset="-122"/>
              </a:rPr>
              <a:t>0</a:t>
            </a:r>
            <a:r>
              <a:rPr lang="zh-CN" altLang="en-US" sz="2000" dirty="0">
                <a:solidFill>
                  <a:srgbClr val="0000FF"/>
                </a:solidFill>
                <a:latin typeface="微软雅黑" pitchFamily="34" charset="-122"/>
                <a:ea typeface="微软雅黑" pitchFamily="34" charset="-122"/>
              </a:rPr>
              <a:t>）</a:t>
            </a:r>
            <a:r>
              <a:rPr lang="zh-CN" altLang="en-US" sz="2000" dirty="0">
                <a:latin typeface="微软雅黑" pitchFamily="34" charset="-122"/>
                <a:ea typeface="微软雅黑" pitchFamily="34" charset="-122"/>
              </a:rPr>
              <a:t>。</a:t>
            </a:r>
          </a:p>
        </p:txBody>
      </p:sp>
      <p:sp>
        <p:nvSpPr>
          <p:cNvPr id="8" name="Rectangle 4"/>
          <p:cNvSpPr>
            <a:spLocks noChangeArrowheads="1"/>
          </p:cNvSpPr>
          <p:nvPr/>
        </p:nvSpPr>
        <p:spPr bwMode="auto">
          <a:xfrm>
            <a:off x="395288" y="260350"/>
            <a:ext cx="7056437" cy="707886"/>
          </a:xfrm>
          <a:prstGeom prst="rect">
            <a:avLst/>
          </a:prstGeom>
          <a:noFill/>
          <a:ln w="9525" algn="ctr">
            <a:noFill/>
            <a:miter lim="800000"/>
            <a:headEnd/>
            <a:tailEnd/>
          </a:ln>
        </p:spPr>
        <p:txBody>
          <a:bodyPr>
            <a:spAutoFit/>
          </a:bodyPr>
          <a:lstStyle/>
          <a:p>
            <a:r>
              <a:rPr lang="zh-CN" altLang="en-US" sz="4000" b="1" dirty="0">
                <a:latin typeface="微软雅黑" pitchFamily="34" charset="-122"/>
                <a:ea typeface="微软雅黑" pitchFamily="34" charset="-122"/>
              </a:rPr>
              <a:t>编码器的设计</a:t>
            </a:r>
          </a:p>
        </p:txBody>
      </p:sp>
      <p:sp>
        <p:nvSpPr>
          <p:cNvPr id="28" name="矩形 27"/>
          <p:cNvSpPr/>
          <p:nvPr/>
        </p:nvSpPr>
        <p:spPr bwMode="auto">
          <a:xfrm>
            <a:off x="3491880" y="2564904"/>
            <a:ext cx="1728192" cy="1944216"/>
          </a:xfrm>
          <a:prstGeom prst="rect">
            <a:avLst/>
          </a:prstGeom>
          <a:solidFill>
            <a:srgbClr val="FFC0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微软雅黑" pitchFamily="34" charset="-122"/>
                <a:ea typeface="微软雅黑" pitchFamily="34" charset="-122"/>
                <a:cs typeface="Arial" charset="0"/>
              </a:rPr>
              <a:t>编码器</a:t>
            </a:r>
          </a:p>
        </p:txBody>
      </p:sp>
      <p:cxnSp>
        <p:nvCxnSpPr>
          <p:cNvPr id="29" name="直接箭头连接符 28"/>
          <p:cNvCxnSpPr/>
          <p:nvPr/>
        </p:nvCxnSpPr>
        <p:spPr bwMode="auto">
          <a:xfrm>
            <a:off x="2339752" y="3041664"/>
            <a:ext cx="1152128" cy="0"/>
          </a:xfrm>
          <a:prstGeom prst="straightConnector1">
            <a:avLst/>
          </a:prstGeom>
          <a:noFill/>
          <a:ln w="38100" cap="flat" cmpd="sng" algn="ctr">
            <a:solidFill>
              <a:schemeClr val="tx1"/>
            </a:solidFill>
            <a:prstDash val="solid"/>
            <a:round/>
            <a:headEnd type="none" w="med" len="med"/>
            <a:tailEnd type="triangle" w="med" len="med"/>
          </a:ln>
          <a:effectLst/>
        </p:spPr>
      </p:cxnSp>
      <p:cxnSp>
        <p:nvCxnSpPr>
          <p:cNvPr id="30" name="直接箭头连接符 29"/>
          <p:cNvCxnSpPr/>
          <p:nvPr/>
        </p:nvCxnSpPr>
        <p:spPr bwMode="auto">
          <a:xfrm>
            <a:off x="2339752" y="3361634"/>
            <a:ext cx="1152128" cy="0"/>
          </a:xfrm>
          <a:prstGeom prst="straightConnector1">
            <a:avLst/>
          </a:prstGeom>
          <a:noFill/>
          <a:ln w="38100" cap="flat" cmpd="sng" algn="ctr">
            <a:solidFill>
              <a:schemeClr val="tx1"/>
            </a:solidFill>
            <a:prstDash val="solid"/>
            <a:round/>
            <a:headEnd type="none" w="med" len="med"/>
            <a:tailEnd type="triangle" w="med" len="med"/>
          </a:ln>
          <a:effectLst/>
        </p:spPr>
      </p:cxnSp>
      <p:cxnSp>
        <p:nvCxnSpPr>
          <p:cNvPr id="31" name="直接箭头连接符 30"/>
          <p:cNvCxnSpPr/>
          <p:nvPr/>
        </p:nvCxnSpPr>
        <p:spPr bwMode="auto">
          <a:xfrm>
            <a:off x="2339752" y="4293096"/>
            <a:ext cx="1152128" cy="0"/>
          </a:xfrm>
          <a:prstGeom prst="straightConnector1">
            <a:avLst/>
          </a:prstGeom>
          <a:noFill/>
          <a:ln w="38100" cap="flat" cmpd="sng" algn="ctr">
            <a:solidFill>
              <a:schemeClr val="tx1"/>
            </a:solidFill>
            <a:prstDash val="solid"/>
            <a:round/>
            <a:headEnd type="none" w="med" len="med"/>
            <a:tailEnd type="triangle" w="med" len="med"/>
          </a:ln>
          <a:effectLst/>
        </p:spPr>
      </p:cxnSp>
      <p:sp>
        <p:nvSpPr>
          <p:cNvPr id="32" name="TextBox 31"/>
          <p:cNvSpPr txBox="1"/>
          <p:nvPr/>
        </p:nvSpPr>
        <p:spPr>
          <a:xfrm rot="5400000">
            <a:off x="2708649" y="3572291"/>
            <a:ext cx="638490" cy="523220"/>
          </a:xfrm>
          <a:prstGeom prst="rect">
            <a:avLst/>
          </a:prstGeom>
          <a:noFill/>
        </p:spPr>
        <p:txBody>
          <a:bodyPr wrap="square" rtlCol="0" anchor="ctr" anchorCtr="0">
            <a:spAutoFit/>
          </a:bodyPr>
          <a:lstStyle/>
          <a:p>
            <a:r>
              <a:rPr lang="en-US" altLang="zh-CN" sz="2800" dirty="0">
                <a:latin typeface="微软雅黑" pitchFamily="34" charset="-122"/>
                <a:ea typeface="微软雅黑" pitchFamily="34" charset="-122"/>
              </a:rPr>
              <a:t>. . .</a:t>
            </a:r>
            <a:endParaRPr lang="zh-CN" altLang="en-US" sz="2800" dirty="0">
              <a:latin typeface="微软雅黑" pitchFamily="34" charset="-122"/>
              <a:ea typeface="微软雅黑" pitchFamily="34" charset="-122"/>
            </a:endParaRPr>
          </a:p>
        </p:txBody>
      </p:sp>
      <p:sp>
        <p:nvSpPr>
          <p:cNvPr id="33" name="TextBox 32"/>
          <p:cNvSpPr txBox="1"/>
          <p:nvPr/>
        </p:nvSpPr>
        <p:spPr>
          <a:xfrm>
            <a:off x="1921352" y="2843930"/>
            <a:ext cx="432048"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I</a:t>
            </a:r>
            <a:r>
              <a:rPr lang="en-US" altLang="zh-CN" sz="2000" baseline="-25000" dirty="0">
                <a:latin typeface="微软雅黑" pitchFamily="34" charset="-122"/>
                <a:ea typeface="微软雅黑" pitchFamily="34" charset="-122"/>
              </a:rPr>
              <a:t>0</a:t>
            </a:r>
            <a:endParaRPr lang="zh-CN" altLang="en-US" sz="2000" baseline="-25000" dirty="0">
              <a:latin typeface="微软雅黑" pitchFamily="34" charset="-122"/>
              <a:ea typeface="微软雅黑" pitchFamily="34" charset="-122"/>
            </a:endParaRPr>
          </a:p>
        </p:txBody>
      </p:sp>
      <p:sp>
        <p:nvSpPr>
          <p:cNvPr id="34" name="TextBox 33"/>
          <p:cNvSpPr txBox="1"/>
          <p:nvPr/>
        </p:nvSpPr>
        <p:spPr>
          <a:xfrm>
            <a:off x="1921352" y="3172906"/>
            <a:ext cx="432048"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I</a:t>
            </a:r>
            <a:r>
              <a:rPr lang="en-US" altLang="zh-CN" sz="2000" baseline="-25000" dirty="0">
                <a:latin typeface="微软雅黑" pitchFamily="34" charset="-122"/>
                <a:ea typeface="微软雅黑" pitchFamily="34" charset="-122"/>
              </a:rPr>
              <a:t>1</a:t>
            </a:r>
            <a:endParaRPr lang="zh-CN" altLang="en-US" sz="2000" baseline="-25000" dirty="0">
              <a:latin typeface="微软雅黑" pitchFamily="34" charset="-122"/>
              <a:ea typeface="微软雅黑" pitchFamily="34" charset="-122"/>
            </a:endParaRPr>
          </a:p>
        </p:txBody>
      </p:sp>
      <p:sp>
        <p:nvSpPr>
          <p:cNvPr id="35" name="TextBox 34"/>
          <p:cNvSpPr txBox="1"/>
          <p:nvPr/>
        </p:nvSpPr>
        <p:spPr>
          <a:xfrm>
            <a:off x="1763688" y="4095362"/>
            <a:ext cx="589712"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I</a:t>
            </a:r>
            <a:r>
              <a:rPr lang="en-US" altLang="zh-CN" sz="2000" baseline="-25000" dirty="0">
                <a:latin typeface="微软雅黑" pitchFamily="34" charset="-122"/>
                <a:ea typeface="微软雅黑" pitchFamily="34" charset="-122"/>
              </a:rPr>
              <a:t>m-1</a:t>
            </a:r>
            <a:endParaRPr lang="zh-CN" altLang="en-US" sz="2000" baseline="-25000" dirty="0">
              <a:latin typeface="微软雅黑" pitchFamily="34" charset="-122"/>
              <a:ea typeface="微软雅黑" pitchFamily="34" charset="-122"/>
            </a:endParaRPr>
          </a:p>
        </p:txBody>
      </p:sp>
      <p:cxnSp>
        <p:nvCxnSpPr>
          <p:cNvPr id="36" name="直接箭头连接符 35"/>
          <p:cNvCxnSpPr/>
          <p:nvPr/>
        </p:nvCxnSpPr>
        <p:spPr bwMode="auto">
          <a:xfrm>
            <a:off x="5220072" y="2722568"/>
            <a:ext cx="1152128" cy="0"/>
          </a:xfrm>
          <a:prstGeom prst="straightConnector1">
            <a:avLst/>
          </a:prstGeom>
          <a:noFill/>
          <a:ln w="38100" cap="flat" cmpd="sng" algn="ctr">
            <a:solidFill>
              <a:schemeClr val="tx1"/>
            </a:solidFill>
            <a:prstDash val="solid"/>
            <a:round/>
            <a:headEnd type="none" w="med" len="med"/>
            <a:tailEnd type="triangle" w="med" len="med"/>
          </a:ln>
          <a:effectLst/>
        </p:spPr>
      </p:cxnSp>
      <p:cxnSp>
        <p:nvCxnSpPr>
          <p:cNvPr id="37" name="直接箭头连接符 36"/>
          <p:cNvCxnSpPr/>
          <p:nvPr/>
        </p:nvCxnSpPr>
        <p:spPr bwMode="auto">
          <a:xfrm>
            <a:off x="5220072" y="3082608"/>
            <a:ext cx="1152128" cy="0"/>
          </a:xfrm>
          <a:prstGeom prst="straightConnector1">
            <a:avLst/>
          </a:prstGeom>
          <a:noFill/>
          <a:ln w="38100" cap="flat" cmpd="sng" algn="ctr">
            <a:solidFill>
              <a:schemeClr val="tx1"/>
            </a:solidFill>
            <a:prstDash val="solid"/>
            <a:round/>
            <a:headEnd type="none" w="med" len="med"/>
            <a:tailEnd type="triangle" w="med" len="med"/>
          </a:ln>
          <a:effectLst/>
        </p:spPr>
      </p:cxnSp>
      <p:cxnSp>
        <p:nvCxnSpPr>
          <p:cNvPr id="38" name="直接箭头连接符 37"/>
          <p:cNvCxnSpPr/>
          <p:nvPr/>
        </p:nvCxnSpPr>
        <p:spPr bwMode="auto">
          <a:xfrm>
            <a:off x="5220072" y="3919408"/>
            <a:ext cx="1152128" cy="0"/>
          </a:xfrm>
          <a:prstGeom prst="straightConnector1">
            <a:avLst/>
          </a:prstGeom>
          <a:noFill/>
          <a:ln w="38100" cap="flat" cmpd="sng" algn="ctr">
            <a:solidFill>
              <a:schemeClr val="tx1"/>
            </a:solidFill>
            <a:prstDash val="solid"/>
            <a:round/>
            <a:headEnd type="none" w="med" len="med"/>
            <a:tailEnd type="triangle" w="med" len="med"/>
          </a:ln>
          <a:effectLst/>
        </p:spPr>
      </p:cxnSp>
      <p:sp>
        <p:nvSpPr>
          <p:cNvPr id="39" name="TextBox 38"/>
          <p:cNvSpPr txBox="1"/>
          <p:nvPr/>
        </p:nvSpPr>
        <p:spPr>
          <a:xfrm rot="5400000">
            <a:off x="5588969" y="3270611"/>
            <a:ext cx="638490" cy="523220"/>
          </a:xfrm>
          <a:prstGeom prst="rect">
            <a:avLst/>
          </a:prstGeom>
          <a:noFill/>
        </p:spPr>
        <p:txBody>
          <a:bodyPr wrap="square" rtlCol="0" anchor="ctr" anchorCtr="0">
            <a:spAutoFit/>
          </a:bodyPr>
          <a:lstStyle/>
          <a:p>
            <a:r>
              <a:rPr lang="en-US" altLang="zh-CN" sz="2800" dirty="0">
                <a:latin typeface="微软雅黑" pitchFamily="34" charset="-122"/>
                <a:ea typeface="微软雅黑" pitchFamily="34" charset="-122"/>
              </a:rPr>
              <a:t>. . .</a:t>
            </a:r>
            <a:endParaRPr lang="zh-CN" altLang="en-US" sz="2800" dirty="0">
              <a:latin typeface="微软雅黑" pitchFamily="34" charset="-122"/>
              <a:ea typeface="微软雅黑" pitchFamily="34" charset="-122"/>
            </a:endParaRPr>
          </a:p>
        </p:txBody>
      </p:sp>
      <p:sp>
        <p:nvSpPr>
          <p:cNvPr id="40" name="TextBox 39"/>
          <p:cNvSpPr txBox="1"/>
          <p:nvPr/>
        </p:nvSpPr>
        <p:spPr>
          <a:xfrm>
            <a:off x="6372200" y="2520192"/>
            <a:ext cx="504056"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Y</a:t>
            </a:r>
            <a:r>
              <a:rPr lang="en-US" altLang="zh-CN" sz="2000" baseline="-25000" dirty="0">
                <a:latin typeface="微软雅黑" pitchFamily="34" charset="-122"/>
                <a:ea typeface="微软雅黑" pitchFamily="34" charset="-122"/>
              </a:rPr>
              <a:t>0</a:t>
            </a:r>
            <a:endParaRPr lang="zh-CN" altLang="en-US" sz="2000" baseline="-25000" dirty="0">
              <a:latin typeface="微软雅黑" pitchFamily="34" charset="-122"/>
              <a:ea typeface="微软雅黑" pitchFamily="34" charset="-122"/>
            </a:endParaRPr>
          </a:p>
        </p:txBody>
      </p:sp>
      <p:sp>
        <p:nvSpPr>
          <p:cNvPr id="41" name="TextBox 40"/>
          <p:cNvSpPr txBox="1"/>
          <p:nvPr/>
        </p:nvSpPr>
        <p:spPr>
          <a:xfrm>
            <a:off x="6372200" y="2889238"/>
            <a:ext cx="504056"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Y</a:t>
            </a:r>
            <a:r>
              <a:rPr lang="en-US" altLang="zh-CN" sz="2000" baseline="-25000" dirty="0">
                <a:latin typeface="微软雅黑" pitchFamily="34" charset="-122"/>
                <a:ea typeface="微软雅黑" pitchFamily="34" charset="-122"/>
              </a:rPr>
              <a:t>1</a:t>
            </a:r>
            <a:endParaRPr lang="zh-CN" altLang="en-US" sz="2000" baseline="-25000" dirty="0">
              <a:latin typeface="微软雅黑" pitchFamily="34" charset="-122"/>
              <a:ea typeface="微软雅黑" pitchFamily="34" charset="-122"/>
            </a:endParaRPr>
          </a:p>
        </p:txBody>
      </p:sp>
      <p:sp>
        <p:nvSpPr>
          <p:cNvPr id="42" name="TextBox 41"/>
          <p:cNvSpPr txBox="1"/>
          <p:nvPr/>
        </p:nvSpPr>
        <p:spPr>
          <a:xfrm>
            <a:off x="6372200" y="3717032"/>
            <a:ext cx="720080"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Y</a:t>
            </a:r>
            <a:r>
              <a:rPr lang="en-US" altLang="zh-CN" sz="2000" baseline="-25000" dirty="0">
                <a:latin typeface="微软雅黑" pitchFamily="34" charset="-122"/>
                <a:ea typeface="微软雅黑" pitchFamily="34" charset="-122"/>
              </a:rPr>
              <a:t>n-1</a:t>
            </a:r>
            <a:endParaRPr lang="zh-CN" altLang="en-US" sz="2000" baseline="-25000" dirty="0">
              <a:latin typeface="微软雅黑" pitchFamily="34" charset="-122"/>
              <a:ea typeface="微软雅黑" pitchFamily="34" charset="-122"/>
            </a:endParaRPr>
          </a:p>
        </p:txBody>
      </p:sp>
      <p:cxnSp>
        <p:nvCxnSpPr>
          <p:cNvPr id="43" name="直接箭头连接符 42"/>
          <p:cNvCxnSpPr/>
          <p:nvPr/>
        </p:nvCxnSpPr>
        <p:spPr bwMode="auto">
          <a:xfrm>
            <a:off x="2339752" y="2722568"/>
            <a:ext cx="1152128" cy="0"/>
          </a:xfrm>
          <a:prstGeom prst="straightConnector1">
            <a:avLst/>
          </a:prstGeom>
          <a:noFill/>
          <a:ln w="38100" cap="flat" cmpd="sng" algn="ctr">
            <a:solidFill>
              <a:schemeClr val="tx1"/>
            </a:solidFill>
            <a:prstDash val="solid"/>
            <a:round/>
            <a:headEnd type="none" w="med" len="med"/>
            <a:tailEnd type="triangle" w="med" len="med"/>
          </a:ln>
          <a:effectLst/>
        </p:spPr>
      </p:cxnSp>
      <p:sp>
        <p:nvSpPr>
          <p:cNvPr id="44" name="TextBox 43"/>
          <p:cNvSpPr txBox="1"/>
          <p:nvPr/>
        </p:nvSpPr>
        <p:spPr>
          <a:xfrm>
            <a:off x="1763688" y="2524834"/>
            <a:ext cx="589712"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EN</a:t>
            </a:r>
            <a:endParaRPr lang="zh-CN" altLang="en-US" sz="2000" dirty="0">
              <a:latin typeface="微软雅黑" pitchFamily="34" charset="-122"/>
              <a:ea typeface="微软雅黑" pitchFamily="34" charset="-122"/>
            </a:endParaRPr>
          </a:p>
        </p:txBody>
      </p:sp>
      <p:cxnSp>
        <p:nvCxnSpPr>
          <p:cNvPr id="25" name="直接箭头连接符 24"/>
          <p:cNvCxnSpPr/>
          <p:nvPr/>
        </p:nvCxnSpPr>
        <p:spPr bwMode="auto">
          <a:xfrm>
            <a:off x="5220072" y="4311386"/>
            <a:ext cx="1152128" cy="0"/>
          </a:xfrm>
          <a:prstGeom prst="straightConnector1">
            <a:avLst/>
          </a:prstGeom>
          <a:noFill/>
          <a:ln w="38100" cap="flat" cmpd="sng" algn="ctr">
            <a:solidFill>
              <a:schemeClr val="tx1"/>
            </a:solidFill>
            <a:prstDash val="solid"/>
            <a:round/>
            <a:headEnd type="none" w="med" len="med"/>
            <a:tailEnd type="triangle" w="med" len="med"/>
          </a:ln>
          <a:effectLst/>
        </p:spPr>
      </p:cxnSp>
      <p:sp>
        <p:nvSpPr>
          <p:cNvPr id="26" name="TextBox 25"/>
          <p:cNvSpPr txBox="1"/>
          <p:nvPr/>
        </p:nvSpPr>
        <p:spPr>
          <a:xfrm>
            <a:off x="6372200" y="4122658"/>
            <a:ext cx="936104"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OUT</a:t>
            </a:r>
            <a:endParaRPr lang="zh-CN" altLang="en-US" sz="20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3">
                                            <p:txEl>
                                              <p:pRg st="1" end="1"/>
                                            </p:txEl>
                                          </p:spTgt>
                                        </p:tgtEl>
                                        <p:attrNameLst>
                                          <p:attrName>style.visibility</p:attrName>
                                        </p:attrNameLst>
                                      </p:cBhvr>
                                      <p:to>
                                        <p:strVal val="visible"/>
                                      </p:to>
                                    </p:set>
                                    <p:animEffect transition="in" filter="blinds(horizontal)">
                                      <p:cBhvr>
                                        <p:cTn id="7" dur="500"/>
                                        <p:tgtEl>
                                          <p:spTgt spid="1229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3">
                                            <p:txEl>
                                              <p:pRg st="6" end="6"/>
                                            </p:txEl>
                                          </p:spTgt>
                                        </p:tgtEl>
                                        <p:attrNameLst>
                                          <p:attrName>style.visibility</p:attrName>
                                        </p:attrNameLst>
                                      </p:cBhvr>
                                      <p:to>
                                        <p:strVal val="visible"/>
                                      </p:to>
                                    </p:set>
                                    <p:animEffect transition="in" filter="blinds(horizontal)">
                                      <p:cBhvr>
                                        <p:cTn id="12" dur="500"/>
                                        <p:tgtEl>
                                          <p:spTgt spid="1229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2018/11/28</a:t>
            </a:fld>
            <a:endParaRPr lang="en-US" altLang="zh-CN"/>
          </a:p>
        </p:txBody>
      </p:sp>
      <p:sp>
        <p:nvSpPr>
          <p:cNvPr id="5" name="页脚占位符 4"/>
          <p:cNvSpPr>
            <a:spLocks noGrp="1"/>
          </p:cNvSpPr>
          <p:nvPr>
            <p:ph type="ftr" sz="quarter" idx="11"/>
          </p:nvPr>
        </p:nvSpPr>
        <p:spPr/>
        <p:txBody>
          <a:bodyPr/>
          <a:lstStyle/>
          <a:p>
            <a:pPr>
              <a:defRPr/>
            </a:pPr>
            <a:r>
              <a:rPr lang="en-US" altLang="zh-CN"/>
              <a:t>逻辑设计基础</a:t>
            </a:r>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17</a:t>
            </a:fld>
            <a:endParaRPr lang="en-US" altLang="zh-CN"/>
          </a:p>
        </p:txBody>
      </p:sp>
      <p:sp>
        <p:nvSpPr>
          <p:cNvPr id="8" name="Rectangle 4"/>
          <p:cNvSpPr>
            <a:spLocks noChangeArrowheads="1"/>
          </p:cNvSpPr>
          <p:nvPr/>
        </p:nvSpPr>
        <p:spPr bwMode="auto">
          <a:xfrm>
            <a:off x="395288" y="260350"/>
            <a:ext cx="7921128"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例题</a:t>
            </a:r>
            <a:r>
              <a:rPr lang="en-US" altLang="zh-CN" sz="4000" b="1" dirty="0">
                <a:latin typeface="微软雅黑" pitchFamily="34" charset="-122"/>
                <a:ea typeface="微软雅黑" pitchFamily="34" charset="-122"/>
              </a:rPr>
              <a:t>3 — — 8421</a:t>
            </a:r>
            <a:r>
              <a:rPr lang="zh-CN" altLang="en-US" sz="4000" b="1" dirty="0">
                <a:latin typeface="微软雅黑" pitchFamily="34" charset="-122"/>
                <a:ea typeface="微软雅黑" pitchFamily="34" charset="-122"/>
              </a:rPr>
              <a:t>码编码器</a:t>
            </a:r>
          </a:p>
        </p:txBody>
      </p:sp>
      <p:sp>
        <p:nvSpPr>
          <p:cNvPr id="10" name="Text Box 6"/>
          <p:cNvSpPr txBox="1">
            <a:spLocks noChangeArrowheads="1"/>
          </p:cNvSpPr>
          <p:nvPr/>
        </p:nvSpPr>
        <p:spPr bwMode="auto">
          <a:xfrm>
            <a:off x="539552" y="881425"/>
            <a:ext cx="7992888" cy="594928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dash"/>
            <a:miter lim="800000"/>
            <a:headEnd/>
            <a:tailEnd/>
          </a:ln>
        </p:spPr>
        <p:txBody>
          <a:bodyPr wrap="square">
            <a:spAutoFit/>
          </a:bodyPr>
          <a:lstStyle/>
          <a:p>
            <a:pPr>
              <a:spcBef>
                <a:spcPct val="10000"/>
              </a:spcBef>
            </a:pPr>
            <a:r>
              <a:rPr lang="en-US" altLang="zh-CN" sz="1400" dirty="0">
                <a:latin typeface="微软雅黑" pitchFamily="34" charset="-122"/>
                <a:ea typeface="微软雅黑" pitchFamily="34" charset="-122"/>
              </a:rPr>
              <a:t>module Key_8421 ( Y, OUT, en, I);</a:t>
            </a:r>
          </a:p>
          <a:p>
            <a:pPr>
              <a:spcBef>
                <a:spcPct val="10000"/>
              </a:spcBef>
            </a:pPr>
            <a:r>
              <a:rPr lang="en-US" altLang="zh-CN" sz="1400" dirty="0">
                <a:latin typeface="微软雅黑" pitchFamily="34" charset="-122"/>
                <a:ea typeface="微软雅黑" pitchFamily="34" charset="-122"/>
              </a:rPr>
              <a:t>input en; </a:t>
            </a:r>
          </a:p>
          <a:p>
            <a:pPr>
              <a:spcBef>
                <a:spcPct val="10000"/>
              </a:spcBef>
            </a:pPr>
            <a:r>
              <a:rPr lang="en-US" altLang="zh-CN" sz="1400" dirty="0">
                <a:latin typeface="微软雅黑" pitchFamily="34" charset="-122"/>
                <a:ea typeface="微软雅黑" pitchFamily="34" charset="-122"/>
              </a:rPr>
              <a:t>input [9:0] I;</a:t>
            </a:r>
          </a:p>
          <a:p>
            <a:pPr>
              <a:spcBef>
                <a:spcPct val="10000"/>
              </a:spcBef>
            </a:pPr>
            <a:r>
              <a:rPr lang="en-US" altLang="zh-CN" sz="1400" dirty="0">
                <a:latin typeface="微软雅黑" pitchFamily="34" charset="-122"/>
                <a:ea typeface="微软雅黑" pitchFamily="34" charset="-122"/>
              </a:rPr>
              <a:t>output [3:0] Y;</a:t>
            </a:r>
          </a:p>
          <a:p>
            <a:pPr>
              <a:spcBef>
                <a:spcPct val="10000"/>
              </a:spcBef>
            </a:pPr>
            <a:r>
              <a:rPr lang="en-US" altLang="zh-CN" sz="1400" dirty="0">
                <a:latin typeface="微软雅黑" pitchFamily="34" charset="-122"/>
                <a:ea typeface="微软雅黑" pitchFamily="34" charset="-122"/>
              </a:rPr>
              <a:t>output OUT;</a:t>
            </a:r>
          </a:p>
          <a:p>
            <a:pPr>
              <a:spcBef>
                <a:spcPct val="10000"/>
              </a:spcBef>
            </a:pPr>
            <a:r>
              <a:rPr lang="en-US" altLang="zh-CN" sz="1400" dirty="0" err="1">
                <a:latin typeface="微软雅黑" pitchFamily="34" charset="-122"/>
                <a:ea typeface="微软雅黑" pitchFamily="34" charset="-122"/>
              </a:rPr>
              <a:t>reg</a:t>
            </a:r>
            <a:r>
              <a:rPr lang="en-US" altLang="zh-CN" sz="1400" dirty="0">
                <a:latin typeface="微软雅黑" pitchFamily="34" charset="-122"/>
                <a:ea typeface="微软雅黑" pitchFamily="34" charset="-122"/>
              </a:rPr>
              <a:t> [9:0] Y;</a:t>
            </a:r>
          </a:p>
          <a:p>
            <a:pPr>
              <a:spcBef>
                <a:spcPct val="10000"/>
              </a:spcBef>
            </a:pPr>
            <a:r>
              <a:rPr lang="en-US" altLang="zh-CN" sz="1400" dirty="0" err="1">
                <a:latin typeface="微软雅黑" pitchFamily="34" charset="-122"/>
                <a:ea typeface="微软雅黑" pitchFamily="34" charset="-122"/>
              </a:rPr>
              <a:t>reg</a:t>
            </a:r>
            <a:r>
              <a:rPr lang="en-US" altLang="zh-CN" sz="1400" dirty="0">
                <a:latin typeface="微软雅黑" pitchFamily="34" charset="-122"/>
                <a:ea typeface="微软雅黑" pitchFamily="34" charset="-122"/>
              </a:rPr>
              <a:t> OUT;</a:t>
            </a:r>
          </a:p>
          <a:p>
            <a:pPr>
              <a:spcBef>
                <a:spcPct val="10000"/>
              </a:spcBef>
            </a:pPr>
            <a:r>
              <a:rPr lang="en-US" altLang="zh-CN" sz="1400" dirty="0">
                <a:latin typeface="微软雅黑" pitchFamily="34" charset="-122"/>
                <a:ea typeface="微软雅黑" pitchFamily="34" charset="-122"/>
              </a:rPr>
              <a:t>always @(en or I) begin</a:t>
            </a:r>
          </a:p>
          <a:p>
            <a:pPr>
              <a:spcBef>
                <a:spcPct val="10000"/>
              </a:spcBef>
            </a:pPr>
            <a:r>
              <a:rPr lang="en-US" altLang="zh-CN" sz="1400" dirty="0">
                <a:latin typeface="微软雅黑" pitchFamily="34" charset="-122"/>
                <a:ea typeface="微软雅黑" pitchFamily="34" charset="-122"/>
              </a:rPr>
              <a:t>   if (</a:t>
            </a:r>
            <a:r>
              <a:rPr lang="en-US" altLang="zh-CN" sz="1400" dirty="0">
                <a:solidFill>
                  <a:srgbClr val="FF0000"/>
                </a:solidFill>
                <a:latin typeface="微软雅黑" pitchFamily="34" charset="-122"/>
                <a:ea typeface="微软雅黑" pitchFamily="34" charset="-122"/>
              </a:rPr>
              <a:t>en == 1</a:t>
            </a:r>
            <a:r>
              <a:rPr lang="en-US" altLang="zh-CN" sz="1400" dirty="0">
                <a:latin typeface="微软雅黑" pitchFamily="34" charset="-122"/>
                <a:ea typeface="微软雅黑" pitchFamily="34" charset="-122"/>
              </a:rPr>
              <a:t>)    // </a:t>
            </a:r>
            <a:r>
              <a:rPr lang="zh-CN" altLang="en-US" sz="1400" dirty="0">
                <a:latin typeface="微软雅黑" pitchFamily="34" charset="-122"/>
                <a:ea typeface="微软雅黑" pitchFamily="34" charset="-122"/>
              </a:rPr>
              <a:t>使能信号有效，开始编码</a:t>
            </a:r>
            <a:endParaRPr lang="en-US" altLang="zh-CN" sz="1400" dirty="0">
              <a:latin typeface="微软雅黑" pitchFamily="34" charset="-122"/>
              <a:ea typeface="微软雅黑" pitchFamily="34" charset="-122"/>
            </a:endParaRPr>
          </a:p>
          <a:p>
            <a:pPr>
              <a:spcBef>
                <a:spcPct val="10000"/>
              </a:spcBef>
            </a:pPr>
            <a:r>
              <a:rPr lang="en-US" altLang="zh-CN" sz="1400" dirty="0">
                <a:latin typeface="微软雅黑" pitchFamily="34" charset="-122"/>
                <a:ea typeface="微软雅黑" pitchFamily="34" charset="-122"/>
              </a:rPr>
              <a:t>         case (I)</a:t>
            </a:r>
          </a:p>
          <a:p>
            <a:pPr>
              <a:spcBef>
                <a:spcPct val="10000"/>
              </a:spcBef>
            </a:pPr>
            <a:r>
              <a:rPr lang="en-US" altLang="zh-CN" sz="1400" dirty="0">
                <a:latin typeface="微软雅黑" pitchFamily="34" charset="-122"/>
                <a:ea typeface="微软雅黑" pitchFamily="34" charset="-122"/>
              </a:rPr>
              <a:t>            </a:t>
            </a:r>
            <a:r>
              <a:rPr lang="en-US" altLang="zh-CN" sz="1400" dirty="0">
                <a:solidFill>
                  <a:srgbClr val="0000FF"/>
                </a:solidFill>
                <a:latin typeface="微软雅黑" pitchFamily="34" charset="-122"/>
                <a:ea typeface="微软雅黑" pitchFamily="34" charset="-122"/>
              </a:rPr>
              <a:t>10'b0000000001 : {OUT, Y} = 5'b10000;</a:t>
            </a:r>
          </a:p>
          <a:p>
            <a:pPr>
              <a:spcBef>
                <a:spcPct val="10000"/>
              </a:spcBef>
            </a:pPr>
            <a:r>
              <a:rPr lang="en-US" altLang="zh-CN" sz="1400" dirty="0">
                <a:solidFill>
                  <a:srgbClr val="0000FF"/>
                </a:solidFill>
                <a:latin typeface="微软雅黑" pitchFamily="34" charset="-122"/>
                <a:ea typeface="微软雅黑" pitchFamily="34" charset="-122"/>
              </a:rPr>
              <a:t>            10'b0000000010 : {OUT, Y} = 5'b10001;</a:t>
            </a:r>
          </a:p>
          <a:p>
            <a:pPr>
              <a:spcBef>
                <a:spcPct val="10000"/>
              </a:spcBef>
            </a:pPr>
            <a:r>
              <a:rPr lang="en-US" altLang="zh-CN" sz="1400" dirty="0">
                <a:solidFill>
                  <a:srgbClr val="0000FF"/>
                </a:solidFill>
                <a:latin typeface="微软雅黑" pitchFamily="34" charset="-122"/>
                <a:ea typeface="微软雅黑" pitchFamily="34" charset="-122"/>
              </a:rPr>
              <a:t>            10'b0000000100 : {OUT, Y} = 5'b10010;</a:t>
            </a:r>
          </a:p>
          <a:p>
            <a:pPr>
              <a:spcBef>
                <a:spcPct val="10000"/>
              </a:spcBef>
            </a:pPr>
            <a:r>
              <a:rPr lang="en-US" altLang="zh-CN" sz="1400" dirty="0">
                <a:solidFill>
                  <a:srgbClr val="0000FF"/>
                </a:solidFill>
                <a:latin typeface="微软雅黑" pitchFamily="34" charset="-122"/>
                <a:ea typeface="微软雅黑" pitchFamily="34" charset="-122"/>
              </a:rPr>
              <a:t>            10'b0000001000 : {OUT, Y} = 5'b10011;</a:t>
            </a:r>
          </a:p>
          <a:p>
            <a:pPr>
              <a:spcBef>
                <a:spcPct val="10000"/>
              </a:spcBef>
            </a:pPr>
            <a:r>
              <a:rPr lang="en-US" altLang="zh-CN" sz="1400" dirty="0">
                <a:solidFill>
                  <a:srgbClr val="0000FF"/>
                </a:solidFill>
                <a:latin typeface="微软雅黑" pitchFamily="34" charset="-122"/>
                <a:ea typeface="微软雅黑" pitchFamily="34" charset="-122"/>
              </a:rPr>
              <a:t>            10'b0000010000 : {OUT, Y} = 5'b10100;</a:t>
            </a:r>
          </a:p>
          <a:p>
            <a:pPr>
              <a:spcBef>
                <a:spcPct val="10000"/>
              </a:spcBef>
            </a:pPr>
            <a:r>
              <a:rPr lang="en-US" altLang="zh-CN" sz="1400" dirty="0">
                <a:solidFill>
                  <a:srgbClr val="0000FF"/>
                </a:solidFill>
                <a:latin typeface="微软雅黑" pitchFamily="34" charset="-122"/>
                <a:ea typeface="微软雅黑" pitchFamily="34" charset="-122"/>
              </a:rPr>
              <a:t>            10'b0000100000 : {OUT, Y} = 5'b10101;</a:t>
            </a:r>
          </a:p>
          <a:p>
            <a:pPr>
              <a:spcBef>
                <a:spcPct val="10000"/>
              </a:spcBef>
            </a:pPr>
            <a:r>
              <a:rPr lang="en-US" altLang="zh-CN" sz="1400" dirty="0">
                <a:solidFill>
                  <a:srgbClr val="0000FF"/>
                </a:solidFill>
                <a:latin typeface="微软雅黑" pitchFamily="34" charset="-122"/>
                <a:ea typeface="微软雅黑" pitchFamily="34" charset="-122"/>
              </a:rPr>
              <a:t>            10'b0001000000 : {OUT, Y} = 5'b10110;</a:t>
            </a:r>
          </a:p>
          <a:p>
            <a:pPr>
              <a:spcBef>
                <a:spcPct val="10000"/>
              </a:spcBef>
            </a:pPr>
            <a:r>
              <a:rPr lang="en-US" altLang="zh-CN" sz="1400" dirty="0">
                <a:solidFill>
                  <a:srgbClr val="0000FF"/>
                </a:solidFill>
                <a:latin typeface="微软雅黑" pitchFamily="34" charset="-122"/>
                <a:ea typeface="微软雅黑" pitchFamily="34" charset="-122"/>
              </a:rPr>
              <a:t>            10'b0010000000 : {OUT, Y} = 5'b10111;</a:t>
            </a:r>
          </a:p>
          <a:p>
            <a:pPr>
              <a:spcBef>
                <a:spcPct val="10000"/>
              </a:spcBef>
            </a:pPr>
            <a:r>
              <a:rPr lang="en-US" altLang="zh-CN" sz="1400" dirty="0">
                <a:solidFill>
                  <a:srgbClr val="0000FF"/>
                </a:solidFill>
                <a:latin typeface="微软雅黑" pitchFamily="34" charset="-122"/>
                <a:ea typeface="微软雅黑" pitchFamily="34" charset="-122"/>
              </a:rPr>
              <a:t>            10'b0100000000 : {OUT, Y} = 5'b11000;</a:t>
            </a:r>
          </a:p>
          <a:p>
            <a:pPr>
              <a:spcBef>
                <a:spcPct val="10000"/>
              </a:spcBef>
            </a:pPr>
            <a:r>
              <a:rPr lang="en-US" altLang="zh-CN" sz="1400" dirty="0">
                <a:solidFill>
                  <a:srgbClr val="0000FF"/>
                </a:solidFill>
                <a:latin typeface="微软雅黑" pitchFamily="34" charset="-122"/>
                <a:ea typeface="微软雅黑" pitchFamily="34" charset="-122"/>
              </a:rPr>
              <a:t>            10'b1000000000 : {OUT, Y} = 5'b11001;</a:t>
            </a:r>
          </a:p>
          <a:p>
            <a:pPr>
              <a:spcBef>
                <a:spcPct val="10000"/>
              </a:spcBef>
            </a:pPr>
            <a:r>
              <a:rPr lang="en-US" altLang="zh-CN" sz="1400" dirty="0">
                <a:solidFill>
                  <a:srgbClr val="0000FF"/>
                </a:solidFill>
                <a:latin typeface="微软雅黑" pitchFamily="34" charset="-122"/>
                <a:ea typeface="微软雅黑" pitchFamily="34" charset="-122"/>
              </a:rPr>
              <a:t>            default : {OUT, Y} = 5‘b00000;   </a:t>
            </a:r>
            <a:r>
              <a:rPr lang="en-US" altLang="zh-CN" sz="1400" dirty="0">
                <a:latin typeface="微软雅黑" pitchFamily="34" charset="-122"/>
                <a:ea typeface="微软雅黑" pitchFamily="34" charset="-122"/>
              </a:rPr>
              <a:t>// </a:t>
            </a:r>
            <a:r>
              <a:rPr lang="zh-CN" altLang="en-US" sz="1400" dirty="0">
                <a:latin typeface="微软雅黑" pitchFamily="34" charset="-122"/>
                <a:ea typeface="微软雅黑" pitchFamily="34" charset="-122"/>
              </a:rPr>
              <a:t>使能信号有效，但输入无有效信号或有多位有效信号</a:t>
            </a:r>
            <a:endParaRPr lang="en-US" altLang="zh-CN" sz="1400" dirty="0">
              <a:latin typeface="微软雅黑" pitchFamily="34" charset="-122"/>
              <a:ea typeface="微软雅黑" pitchFamily="34" charset="-122"/>
            </a:endParaRPr>
          </a:p>
          <a:p>
            <a:pPr>
              <a:spcBef>
                <a:spcPct val="10000"/>
              </a:spcBef>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endcase</a:t>
            </a:r>
            <a:endParaRPr lang="en-US" altLang="zh-CN" sz="1400" dirty="0">
              <a:latin typeface="微软雅黑" pitchFamily="34" charset="-122"/>
              <a:ea typeface="微软雅黑" pitchFamily="34" charset="-122"/>
            </a:endParaRPr>
          </a:p>
          <a:p>
            <a:pPr>
              <a:spcBef>
                <a:spcPct val="10000"/>
              </a:spcBef>
            </a:pPr>
            <a:r>
              <a:rPr lang="en-US" altLang="zh-CN" sz="1400" dirty="0">
                <a:latin typeface="微软雅黑" pitchFamily="34" charset="-122"/>
                <a:ea typeface="微软雅黑" pitchFamily="34" charset="-122"/>
              </a:rPr>
              <a:t>   else {OUT, Y} = 5‘b00000; // </a:t>
            </a:r>
            <a:r>
              <a:rPr lang="zh-CN" altLang="en-US" sz="1400" dirty="0">
                <a:latin typeface="微软雅黑" pitchFamily="34" charset="-122"/>
                <a:ea typeface="微软雅黑" pitchFamily="34" charset="-122"/>
              </a:rPr>
              <a:t>使能信号无效，</a:t>
            </a:r>
            <a:r>
              <a:rPr lang="en-US" altLang="zh-CN" sz="1400" dirty="0">
                <a:latin typeface="微软雅黑" pitchFamily="34" charset="-122"/>
                <a:ea typeface="微软雅黑" pitchFamily="34" charset="-122"/>
              </a:rPr>
              <a:t>OUT = 0</a:t>
            </a:r>
          </a:p>
          <a:p>
            <a:pPr>
              <a:spcBef>
                <a:spcPct val="10000"/>
              </a:spcBef>
            </a:pPr>
            <a:r>
              <a:rPr lang="en-US" altLang="zh-CN" sz="1400" dirty="0">
                <a:latin typeface="微软雅黑" pitchFamily="34" charset="-122"/>
                <a:ea typeface="微软雅黑" pitchFamily="34" charset="-122"/>
              </a:rPr>
              <a:t>end</a:t>
            </a:r>
          </a:p>
          <a:p>
            <a:pPr>
              <a:spcBef>
                <a:spcPct val="10000"/>
              </a:spcBef>
            </a:pPr>
            <a:r>
              <a:rPr lang="en-US" altLang="zh-CN" sz="1400" dirty="0" err="1">
                <a:latin typeface="微软雅黑" pitchFamily="34" charset="-122"/>
                <a:ea typeface="微软雅黑" pitchFamily="34" charset="-122"/>
              </a:rPr>
              <a:t>endmodule</a:t>
            </a:r>
            <a:endParaRPr lang="en-US" altLang="zh-CN" sz="14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2018/11/28</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18</a:t>
            </a:fld>
            <a:endParaRPr lang="en-US" altLang="zh-CN"/>
          </a:p>
        </p:txBody>
      </p:sp>
      <p:sp>
        <p:nvSpPr>
          <p:cNvPr id="7173" name="Rectangle 5"/>
          <p:cNvSpPr>
            <a:spLocks noChangeArrowheads="1"/>
          </p:cNvSpPr>
          <p:nvPr/>
        </p:nvSpPr>
        <p:spPr bwMode="auto">
          <a:xfrm>
            <a:off x="395288" y="260350"/>
            <a:ext cx="5761037" cy="762000"/>
          </a:xfrm>
          <a:prstGeom prst="rect">
            <a:avLst/>
          </a:prstGeom>
          <a:noFill/>
          <a:ln w="9525" algn="ctr">
            <a:noFill/>
            <a:miter lim="800000"/>
            <a:headEnd/>
            <a:tailEnd/>
          </a:ln>
        </p:spPr>
        <p:txBody>
          <a:bodyPr>
            <a:spAutoFit/>
          </a:bodyPr>
          <a:lstStyle/>
          <a:p>
            <a:r>
              <a:rPr lang="zh-CN" altLang="en-US" sz="4400" b="1">
                <a:latin typeface="微软雅黑" pitchFamily="34" charset="-122"/>
                <a:ea typeface="微软雅黑" pitchFamily="34" charset="-122"/>
              </a:rPr>
              <a:t>主要内容：</a:t>
            </a:r>
          </a:p>
        </p:txBody>
      </p:sp>
      <p:sp>
        <p:nvSpPr>
          <p:cNvPr id="7" name="Rectangle 6"/>
          <p:cNvSpPr txBox="1">
            <a:spLocks noChangeArrowheads="1"/>
          </p:cNvSpPr>
          <p:nvPr/>
        </p:nvSpPr>
        <p:spPr>
          <a:xfrm>
            <a:off x="352425" y="1414189"/>
            <a:ext cx="8396288" cy="3382963"/>
          </a:xfrm>
          <a:prstGeom prst="rect">
            <a:avLst/>
          </a:prstGeom>
          <a:noFill/>
        </p:spPr>
        <p:txBody>
          <a:bodyPr/>
          <a:lstStyle/>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组合逻辑电路设计综述</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译码器和编码器</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en-US" altLang="zh-CN" sz="2800" b="1" kern="0" dirty="0">
                <a:latin typeface="微软雅黑" pitchFamily="34" charset="-122"/>
                <a:ea typeface="微软雅黑" pitchFamily="34" charset="-122"/>
              </a:rPr>
              <a:t> </a:t>
            </a:r>
            <a:r>
              <a:rPr lang="zh-CN" altLang="en-US" sz="2800" b="1" kern="0" dirty="0">
                <a:latin typeface="微软雅黑" pitchFamily="34" charset="-122"/>
                <a:ea typeface="微软雅黑" pitchFamily="34" charset="-122"/>
              </a:rPr>
              <a:t>数据选择器</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码制转换（二进制转</a:t>
            </a:r>
            <a:r>
              <a:rPr lang="en-US" altLang="zh-CN" sz="2800" b="1" kern="0" dirty="0">
                <a:latin typeface="微软雅黑" pitchFamily="34" charset="-122"/>
                <a:ea typeface="微软雅黑" pitchFamily="34" charset="-122"/>
              </a:rPr>
              <a:t>8421 BCD</a:t>
            </a:r>
            <a:r>
              <a:rPr lang="zh-CN" altLang="en-US" sz="2800" b="1" kern="0" dirty="0">
                <a:latin typeface="微软雅黑" pitchFamily="34" charset="-122"/>
                <a:ea typeface="微软雅黑" pitchFamily="34" charset="-122"/>
              </a:rPr>
              <a:t>码）（</a:t>
            </a:r>
            <a:r>
              <a:rPr lang="zh-CN" altLang="en-US" sz="2800" b="1" kern="0" dirty="0">
                <a:solidFill>
                  <a:srgbClr val="FF0000"/>
                </a:solidFill>
                <a:latin typeface="微软雅黑" pitchFamily="34" charset="-122"/>
                <a:ea typeface="微软雅黑" pitchFamily="34" charset="-122"/>
              </a:rPr>
              <a:t>自学</a:t>
            </a:r>
            <a:r>
              <a:rPr lang="zh-CN" altLang="en-US" sz="2800" b="1" kern="0" dirty="0">
                <a:latin typeface="微软雅黑" pitchFamily="34" charset="-122"/>
                <a:ea typeface="微软雅黑" pitchFamily="34" charset="-122"/>
              </a:rPr>
              <a:t>）</a:t>
            </a: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基于</a:t>
            </a:r>
            <a:r>
              <a:rPr lang="en-US" altLang="zh-CN" sz="2800" b="1" kern="0" dirty="0">
                <a:latin typeface="微软雅黑" pitchFamily="34" charset="-122"/>
                <a:ea typeface="微软雅黑" pitchFamily="34" charset="-122"/>
              </a:rPr>
              <a:t>FPGA</a:t>
            </a:r>
            <a:r>
              <a:rPr lang="zh-CN" altLang="en-US" sz="2800" b="1" kern="0" dirty="0">
                <a:latin typeface="微软雅黑" pitchFamily="34" charset="-122"/>
                <a:ea typeface="微软雅黑" pitchFamily="34" charset="-122"/>
              </a:rPr>
              <a:t>的</a:t>
            </a:r>
            <a:r>
              <a:rPr lang="en-US" altLang="zh-CN" sz="2800" b="1" kern="0" dirty="0">
                <a:latin typeface="微软雅黑" pitchFamily="34" charset="-122"/>
                <a:ea typeface="微软雅黑" pitchFamily="34" charset="-122"/>
              </a:rPr>
              <a:t>7</a:t>
            </a:r>
            <a:r>
              <a:rPr lang="zh-CN" altLang="en-US" sz="2800" b="1" kern="0" dirty="0">
                <a:latin typeface="微软雅黑" pitchFamily="34" charset="-122"/>
                <a:ea typeface="微软雅黑" pitchFamily="34" charset="-122"/>
              </a:rPr>
              <a:t>段数码管的控制</a:t>
            </a:r>
            <a:endParaRPr lang="en-US" altLang="zh-CN" sz="2800" b="1" kern="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7">
                                            <p:txEl>
                                              <p:pRg st="2" end="2"/>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2018/11/28</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19</a:t>
            </a:fld>
            <a:endParaRPr lang="en-US" altLang="zh-CN"/>
          </a:p>
        </p:txBody>
      </p:sp>
      <p:sp>
        <p:nvSpPr>
          <p:cNvPr id="12293" name="Rectangle 6"/>
          <p:cNvSpPr>
            <a:spLocks noGrp="1" noChangeArrowheads="1"/>
          </p:cNvSpPr>
          <p:nvPr>
            <p:ph type="body" idx="1"/>
          </p:nvPr>
        </p:nvSpPr>
        <p:spPr>
          <a:xfrm>
            <a:off x="374848" y="1124744"/>
            <a:ext cx="8229600" cy="1656184"/>
          </a:xfrm>
          <a:noFill/>
        </p:spPr>
        <p:txBody>
          <a:bodyPr/>
          <a:lstStyle/>
          <a:p>
            <a:pPr algn="just" eaLnBrk="1" hangingPunct="1">
              <a:lnSpc>
                <a:spcPts val="2800"/>
              </a:lnSpc>
              <a:spcBef>
                <a:spcPts val="1200"/>
              </a:spcBef>
              <a:buSzPct val="100000"/>
              <a:buBlip>
                <a:blip r:embed="rId2"/>
              </a:buBlip>
            </a:pPr>
            <a:r>
              <a:rPr lang="zh-CN" altLang="en-US" sz="2000" dirty="0">
                <a:latin typeface="微软雅黑" pitchFamily="34" charset="-122"/>
                <a:ea typeface="微软雅黑" pitchFamily="34" charset="-122"/>
              </a:rPr>
              <a:t>在多路数据传输过程中，能够根据需要将其中任意一路挑选出来的电路，称为</a:t>
            </a:r>
            <a:r>
              <a:rPr lang="zh-CN" altLang="en-US" sz="2000" dirty="0">
                <a:solidFill>
                  <a:srgbClr val="0000FF"/>
                </a:solidFill>
                <a:latin typeface="微软雅黑" pitchFamily="34" charset="-122"/>
                <a:ea typeface="微软雅黑" pitchFamily="34" charset="-122"/>
              </a:rPr>
              <a:t>数据选择器</a:t>
            </a:r>
            <a:r>
              <a:rPr lang="zh-CN" altLang="en-US" sz="2000" dirty="0">
                <a:latin typeface="微软雅黑" pitchFamily="34" charset="-122"/>
                <a:ea typeface="微软雅黑" pitchFamily="34" charset="-122"/>
              </a:rPr>
              <a:t>，也称</a:t>
            </a:r>
            <a:r>
              <a:rPr lang="zh-CN" altLang="en-US" sz="2000" dirty="0">
                <a:solidFill>
                  <a:srgbClr val="0000FF"/>
                </a:solidFill>
                <a:latin typeface="微软雅黑" pitchFamily="34" charset="-122"/>
                <a:ea typeface="微软雅黑" pitchFamily="34" charset="-122"/>
              </a:rPr>
              <a:t>多路选择器、复用器</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Multiplexers</a:t>
            </a:r>
            <a:r>
              <a:rPr lang="zh-CN" altLang="en-US" sz="2000" dirty="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a:p>
            <a:pPr algn="just" eaLnBrk="1" hangingPunct="1">
              <a:lnSpc>
                <a:spcPts val="2800"/>
              </a:lnSpc>
              <a:spcBef>
                <a:spcPts val="1200"/>
              </a:spcBef>
              <a:buSzPct val="100000"/>
              <a:buBlip>
                <a:blip r:embed="rId2"/>
              </a:buBlip>
            </a:pPr>
            <a:r>
              <a:rPr lang="zh-CN" altLang="en-US" sz="2000" dirty="0">
                <a:latin typeface="微软雅黑" pitchFamily="34" charset="-122"/>
                <a:ea typeface="微软雅黑" pitchFamily="34" charset="-122"/>
              </a:rPr>
              <a:t>它是一种</a:t>
            </a:r>
            <a:r>
              <a:rPr lang="zh-CN" altLang="en-US" sz="2000" dirty="0">
                <a:solidFill>
                  <a:srgbClr val="0000FF"/>
                </a:solidFill>
                <a:latin typeface="微软雅黑" pitchFamily="34" charset="-122"/>
                <a:ea typeface="微软雅黑" pitchFamily="34" charset="-122"/>
              </a:rPr>
              <a:t>多输入单输出</a:t>
            </a:r>
            <a:r>
              <a:rPr lang="zh-CN" altLang="en-US" sz="2000" dirty="0">
                <a:latin typeface="微软雅黑" pitchFamily="34" charset="-122"/>
                <a:ea typeface="微软雅黑" pitchFamily="34" charset="-122"/>
              </a:rPr>
              <a:t>的组合电路，记为</a:t>
            </a:r>
            <a:r>
              <a:rPr lang="en-US" altLang="zh-CN" sz="2000" dirty="0">
                <a:solidFill>
                  <a:srgbClr val="0000FF"/>
                </a:solidFill>
                <a:latin typeface="微软雅黑" pitchFamily="34" charset="-122"/>
                <a:ea typeface="微软雅黑" pitchFamily="34" charset="-122"/>
              </a:rPr>
              <a:t>n/1</a:t>
            </a:r>
            <a:r>
              <a:rPr lang="zh-CN" altLang="en-US" sz="2000" dirty="0">
                <a:solidFill>
                  <a:srgbClr val="0000FF"/>
                </a:solidFill>
                <a:latin typeface="微软雅黑" pitchFamily="34" charset="-122"/>
                <a:ea typeface="微软雅黑" pitchFamily="34" charset="-122"/>
              </a:rPr>
              <a:t>或</a:t>
            </a:r>
            <a:r>
              <a:rPr lang="en-US" altLang="zh-CN" sz="2000" dirty="0">
                <a:solidFill>
                  <a:srgbClr val="0000FF"/>
                </a:solidFill>
                <a:latin typeface="微软雅黑" pitchFamily="34" charset="-122"/>
                <a:ea typeface="微软雅黑" pitchFamily="34" charset="-122"/>
              </a:rPr>
              <a:t>n-1</a:t>
            </a:r>
            <a:r>
              <a:rPr lang="zh-CN" altLang="en-US" sz="2000" dirty="0">
                <a:latin typeface="微软雅黑" pitchFamily="34" charset="-122"/>
                <a:ea typeface="微软雅黑" pitchFamily="34" charset="-122"/>
              </a:rPr>
              <a:t>数据选择器。数据输入端的个数</a:t>
            </a:r>
            <a:r>
              <a:rPr lang="en-US" altLang="zh-CN" sz="2000" dirty="0">
                <a:latin typeface="微软雅黑" pitchFamily="34" charset="-122"/>
                <a:ea typeface="微软雅黑" pitchFamily="34" charset="-122"/>
              </a:rPr>
              <a:t>k</a:t>
            </a:r>
            <a:r>
              <a:rPr lang="zh-CN" altLang="en-US" sz="2000" dirty="0">
                <a:latin typeface="微软雅黑" pitchFamily="34" charset="-122"/>
                <a:ea typeface="微软雅黑" pitchFamily="34" charset="-122"/>
              </a:rPr>
              <a:t>与选择控制端的数目</a:t>
            </a:r>
            <a:r>
              <a:rPr lang="en-US" altLang="zh-CN" sz="2000" dirty="0">
                <a:latin typeface="微软雅黑" pitchFamily="34" charset="-122"/>
                <a:ea typeface="微软雅黑" pitchFamily="34" charset="-122"/>
              </a:rPr>
              <a:t>n</a:t>
            </a:r>
            <a:r>
              <a:rPr lang="zh-CN" altLang="en-US" sz="2000" dirty="0">
                <a:latin typeface="微软雅黑" pitchFamily="34" charset="-122"/>
                <a:ea typeface="微软雅黑" pitchFamily="34" charset="-122"/>
              </a:rPr>
              <a:t>应满足</a:t>
            </a:r>
            <a:r>
              <a:rPr lang="en-US" altLang="zh-CN" sz="2000" dirty="0">
                <a:solidFill>
                  <a:srgbClr val="0000FF"/>
                </a:solidFill>
                <a:latin typeface="微软雅黑" pitchFamily="34" charset="-122"/>
                <a:ea typeface="微软雅黑" pitchFamily="34" charset="-122"/>
              </a:rPr>
              <a:t>k ≤ 2</a:t>
            </a:r>
            <a:r>
              <a:rPr lang="en-US" altLang="zh-CN" sz="2000" baseline="30000" dirty="0">
                <a:solidFill>
                  <a:srgbClr val="0000FF"/>
                </a:solidFill>
                <a:latin typeface="微软雅黑" pitchFamily="34" charset="-122"/>
                <a:ea typeface="微软雅黑" pitchFamily="34" charset="-122"/>
              </a:rPr>
              <a:t>n</a:t>
            </a:r>
            <a:r>
              <a:rPr lang="zh-CN" altLang="en-US" sz="2000" dirty="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a:p>
            <a:pPr algn="just" eaLnBrk="1" hangingPunct="1">
              <a:lnSpc>
                <a:spcPts val="2800"/>
              </a:lnSpc>
              <a:spcBef>
                <a:spcPts val="1200"/>
              </a:spcBef>
              <a:buSzPct val="100000"/>
              <a:buBlip>
                <a:blip r:embed="rId2"/>
              </a:buBlip>
            </a:pPr>
            <a:endParaRPr lang="en-US" altLang="zh-CN" sz="2000" dirty="0">
              <a:latin typeface="微软雅黑" pitchFamily="34" charset="-122"/>
              <a:ea typeface="微软雅黑" pitchFamily="34" charset="-122"/>
            </a:endParaRPr>
          </a:p>
          <a:p>
            <a:pPr algn="just" eaLnBrk="1" hangingPunct="1">
              <a:lnSpc>
                <a:spcPts val="2800"/>
              </a:lnSpc>
              <a:spcBef>
                <a:spcPts val="1200"/>
              </a:spcBef>
              <a:buSzPct val="100000"/>
              <a:buNone/>
            </a:pPr>
            <a:endParaRPr lang="en-US" altLang="zh-CN" sz="2000" dirty="0">
              <a:latin typeface="微软雅黑" pitchFamily="34" charset="-122"/>
              <a:ea typeface="微软雅黑" pitchFamily="34" charset="-122"/>
            </a:endParaRPr>
          </a:p>
          <a:p>
            <a:pPr algn="just" eaLnBrk="1" hangingPunct="1">
              <a:lnSpc>
                <a:spcPts val="2800"/>
              </a:lnSpc>
              <a:spcBef>
                <a:spcPts val="1200"/>
              </a:spcBef>
              <a:buSzPct val="100000"/>
              <a:buNone/>
            </a:pPr>
            <a:endParaRPr lang="en-US" altLang="zh-CN" sz="2000" dirty="0">
              <a:latin typeface="微软雅黑" pitchFamily="34" charset="-122"/>
              <a:ea typeface="微软雅黑" pitchFamily="34" charset="-122"/>
            </a:endParaRPr>
          </a:p>
          <a:p>
            <a:pPr algn="just" eaLnBrk="1" hangingPunct="1">
              <a:lnSpc>
                <a:spcPts val="2800"/>
              </a:lnSpc>
              <a:spcBef>
                <a:spcPts val="1200"/>
              </a:spcBef>
              <a:buSzPct val="100000"/>
              <a:buNone/>
            </a:pPr>
            <a:endParaRPr lang="en-US" altLang="zh-CN" sz="2000" dirty="0">
              <a:latin typeface="微软雅黑" pitchFamily="34" charset="-122"/>
              <a:ea typeface="微软雅黑" pitchFamily="34" charset="-122"/>
            </a:endParaRPr>
          </a:p>
          <a:p>
            <a:pPr algn="just" eaLnBrk="1" hangingPunct="1">
              <a:lnSpc>
                <a:spcPts val="2800"/>
              </a:lnSpc>
              <a:spcBef>
                <a:spcPts val="1200"/>
              </a:spcBef>
              <a:buSzPct val="100000"/>
              <a:buNone/>
            </a:pPr>
            <a:endParaRPr lang="en-US" altLang="zh-CN" sz="2000" dirty="0">
              <a:latin typeface="微软雅黑" pitchFamily="34" charset="-122"/>
              <a:ea typeface="微软雅黑" pitchFamily="34" charset="-122"/>
            </a:endParaRPr>
          </a:p>
          <a:p>
            <a:pPr algn="just" eaLnBrk="1" hangingPunct="1">
              <a:lnSpc>
                <a:spcPts val="2800"/>
              </a:lnSpc>
              <a:spcBef>
                <a:spcPts val="1200"/>
              </a:spcBef>
              <a:buSzPct val="100000"/>
              <a:buBlip>
                <a:blip r:embed="rId2"/>
              </a:buBlip>
            </a:pPr>
            <a:r>
              <a:rPr lang="zh-CN" altLang="en-US" sz="2000" dirty="0">
                <a:latin typeface="微软雅黑" pitchFamily="34" charset="-122"/>
                <a:ea typeface="微软雅黑" pitchFamily="34" charset="-122"/>
              </a:rPr>
              <a:t>编码器的功能描述：当使能端有效时，将选择控制端指向的多路输入数据中的一路（</a:t>
            </a:r>
            <a:r>
              <a:rPr lang="zh-CN" altLang="en-US" sz="2000" dirty="0">
                <a:solidFill>
                  <a:srgbClr val="0000FF"/>
                </a:solidFill>
                <a:latin typeface="微软雅黑" pitchFamily="34" charset="-122"/>
                <a:ea typeface="微软雅黑" pitchFamily="34" charset="-122"/>
              </a:rPr>
              <a:t>每个数据输入端可以是一位或多位</a:t>
            </a:r>
            <a:r>
              <a:rPr lang="zh-CN" altLang="en-US" sz="2000" dirty="0">
                <a:latin typeface="微软雅黑" pitchFamily="34" charset="-122"/>
                <a:ea typeface="微软雅黑" pitchFamily="34" charset="-122"/>
              </a:rPr>
              <a:t>）送到输出端。</a:t>
            </a:r>
          </a:p>
        </p:txBody>
      </p:sp>
      <p:sp>
        <p:nvSpPr>
          <p:cNvPr id="8" name="Rectangle 4"/>
          <p:cNvSpPr>
            <a:spLocks noChangeArrowheads="1"/>
          </p:cNvSpPr>
          <p:nvPr/>
        </p:nvSpPr>
        <p:spPr bwMode="auto">
          <a:xfrm>
            <a:off x="395288" y="260350"/>
            <a:ext cx="7056437" cy="707886"/>
          </a:xfrm>
          <a:prstGeom prst="rect">
            <a:avLst/>
          </a:prstGeom>
          <a:noFill/>
          <a:ln w="9525" algn="ctr">
            <a:noFill/>
            <a:miter lim="800000"/>
            <a:headEnd/>
            <a:tailEnd/>
          </a:ln>
        </p:spPr>
        <p:txBody>
          <a:bodyPr>
            <a:spAutoFit/>
          </a:bodyPr>
          <a:lstStyle/>
          <a:p>
            <a:r>
              <a:rPr lang="zh-CN" altLang="en-US" sz="4000" b="1" dirty="0">
                <a:latin typeface="微软雅黑" pitchFamily="34" charset="-122"/>
                <a:ea typeface="微软雅黑" pitchFamily="34" charset="-122"/>
              </a:rPr>
              <a:t>数据选择器的设计</a:t>
            </a:r>
          </a:p>
        </p:txBody>
      </p:sp>
      <p:grpSp>
        <p:nvGrpSpPr>
          <p:cNvPr id="59" name="组合 58"/>
          <p:cNvGrpSpPr/>
          <p:nvPr/>
        </p:nvGrpSpPr>
        <p:grpSpPr>
          <a:xfrm>
            <a:off x="755576" y="2965888"/>
            <a:ext cx="7128792" cy="2456404"/>
            <a:chOff x="323528" y="2965888"/>
            <a:chExt cx="7128792" cy="2456404"/>
          </a:xfrm>
        </p:grpSpPr>
        <p:sp>
          <p:nvSpPr>
            <p:cNvPr id="28" name="矩形 27"/>
            <p:cNvSpPr/>
            <p:nvPr/>
          </p:nvSpPr>
          <p:spPr bwMode="auto">
            <a:xfrm>
              <a:off x="3491880" y="3005958"/>
              <a:ext cx="1440160" cy="1669832"/>
            </a:xfrm>
            <a:prstGeom prst="rect">
              <a:avLst/>
            </a:prstGeom>
            <a:solidFill>
              <a:srgbClr val="FFC0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800" dirty="0">
                  <a:latin typeface="微软雅黑" pitchFamily="34" charset="-122"/>
                  <a:ea typeface="微软雅黑" pitchFamily="34" charset="-122"/>
                  <a:cs typeface="Arial" charset="0"/>
                </a:rPr>
                <a:t>数据</a:t>
              </a:r>
              <a:endParaRPr lang="en-US" altLang="zh-CN" sz="2800" dirty="0">
                <a:latin typeface="微软雅黑" pitchFamily="34" charset="-122"/>
                <a:ea typeface="微软雅黑" pitchFamily="34" charset="-122"/>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sz="2800" dirty="0">
                  <a:latin typeface="微软雅黑" pitchFamily="34" charset="-122"/>
                  <a:ea typeface="微软雅黑" pitchFamily="34" charset="-122"/>
                  <a:cs typeface="Arial" charset="0"/>
                </a:rPr>
                <a:t>选择器</a:t>
              </a:r>
              <a:endParaRPr kumimoji="0" lang="zh-CN" altLang="en-US" sz="2800" b="0" i="0" u="none" strike="noStrike" cap="none" normalizeH="0" baseline="0" dirty="0">
                <a:ln>
                  <a:noFill/>
                </a:ln>
                <a:solidFill>
                  <a:schemeClr val="tx1"/>
                </a:solidFill>
                <a:effectLst/>
                <a:latin typeface="微软雅黑" pitchFamily="34" charset="-122"/>
                <a:ea typeface="微软雅黑" pitchFamily="34" charset="-122"/>
                <a:cs typeface="Arial" charset="0"/>
              </a:endParaRPr>
            </a:p>
          </p:txBody>
        </p:sp>
        <p:cxnSp>
          <p:nvCxnSpPr>
            <p:cNvPr id="29" name="直接箭头连接符 28"/>
            <p:cNvCxnSpPr/>
            <p:nvPr/>
          </p:nvCxnSpPr>
          <p:spPr bwMode="auto">
            <a:xfrm>
              <a:off x="2339752" y="3482718"/>
              <a:ext cx="1152128" cy="0"/>
            </a:xfrm>
            <a:prstGeom prst="straightConnector1">
              <a:avLst/>
            </a:prstGeom>
            <a:noFill/>
            <a:ln w="38100" cap="flat" cmpd="sng" algn="ctr">
              <a:solidFill>
                <a:schemeClr val="tx1"/>
              </a:solidFill>
              <a:prstDash val="solid"/>
              <a:round/>
              <a:headEnd type="none" w="med" len="med"/>
              <a:tailEnd type="triangle" w="med" len="med"/>
            </a:ln>
            <a:effectLst/>
          </p:spPr>
        </p:cxnSp>
        <p:cxnSp>
          <p:nvCxnSpPr>
            <p:cNvPr id="30" name="直接箭头连接符 29"/>
            <p:cNvCxnSpPr/>
            <p:nvPr/>
          </p:nvCxnSpPr>
          <p:spPr bwMode="auto">
            <a:xfrm>
              <a:off x="2339752" y="3802688"/>
              <a:ext cx="1152128" cy="0"/>
            </a:xfrm>
            <a:prstGeom prst="straightConnector1">
              <a:avLst/>
            </a:prstGeom>
            <a:noFill/>
            <a:ln w="38100" cap="flat" cmpd="sng" algn="ctr">
              <a:solidFill>
                <a:schemeClr val="tx1"/>
              </a:solidFill>
              <a:prstDash val="solid"/>
              <a:round/>
              <a:headEnd type="none" w="med" len="med"/>
              <a:tailEnd type="triangle" w="med" len="med"/>
            </a:ln>
            <a:effectLst/>
          </p:spPr>
        </p:cxnSp>
        <p:cxnSp>
          <p:nvCxnSpPr>
            <p:cNvPr id="31" name="直接箭头连接符 30"/>
            <p:cNvCxnSpPr/>
            <p:nvPr/>
          </p:nvCxnSpPr>
          <p:spPr bwMode="auto">
            <a:xfrm>
              <a:off x="2339752" y="4490830"/>
              <a:ext cx="1152128" cy="0"/>
            </a:xfrm>
            <a:prstGeom prst="straightConnector1">
              <a:avLst/>
            </a:prstGeom>
            <a:noFill/>
            <a:ln w="38100" cap="flat" cmpd="sng" algn="ctr">
              <a:solidFill>
                <a:schemeClr val="tx1"/>
              </a:solidFill>
              <a:prstDash val="solid"/>
              <a:round/>
              <a:headEnd type="none" w="med" len="med"/>
              <a:tailEnd type="triangle" w="med" len="med"/>
            </a:ln>
            <a:effectLst/>
          </p:spPr>
        </p:cxnSp>
        <p:sp>
          <p:nvSpPr>
            <p:cNvPr id="32" name="TextBox 31"/>
            <p:cNvSpPr txBox="1"/>
            <p:nvPr/>
          </p:nvSpPr>
          <p:spPr>
            <a:xfrm rot="5400000">
              <a:off x="2708649" y="3900393"/>
              <a:ext cx="638490" cy="523220"/>
            </a:xfrm>
            <a:prstGeom prst="rect">
              <a:avLst/>
            </a:prstGeom>
            <a:noFill/>
          </p:spPr>
          <p:txBody>
            <a:bodyPr wrap="square" rtlCol="0" anchor="ctr" anchorCtr="0">
              <a:spAutoFit/>
            </a:bodyPr>
            <a:lstStyle/>
            <a:p>
              <a:r>
                <a:rPr lang="en-US" altLang="zh-CN" sz="2800" dirty="0">
                  <a:latin typeface="微软雅黑" pitchFamily="34" charset="-122"/>
                  <a:ea typeface="微软雅黑" pitchFamily="34" charset="-122"/>
                </a:rPr>
                <a:t>. . .</a:t>
              </a:r>
              <a:endParaRPr lang="zh-CN" altLang="en-US" sz="2800" dirty="0">
                <a:latin typeface="微软雅黑" pitchFamily="34" charset="-122"/>
                <a:ea typeface="微软雅黑" pitchFamily="34" charset="-122"/>
              </a:endParaRPr>
            </a:p>
          </p:txBody>
        </p:sp>
        <p:sp>
          <p:nvSpPr>
            <p:cNvPr id="33" name="TextBox 32"/>
            <p:cNvSpPr txBox="1"/>
            <p:nvPr/>
          </p:nvSpPr>
          <p:spPr>
            <a:xfrm>
              <a:off x="1763688" y="3284984"/>
              <a:ext cx="589712"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D</a:t>
              </a:r>
              <a:r>
                <a:rPr lang="en-US" altLang="zh-CN" sz="2000" baseline="-25000" dirty="0">
                  <a:latin typeface="微软雅黑" pitchFamily="34" charset="-122"/>
                  <a:ea typeface="微软雅黑" pitchFamily="34" charset="-122"/>
                </a:rPr>
                <a:t>0</a:t>
              </a:r>
              <a:endParaRPr lang="zh-CN" altLang="en-US" sz="2000" baseline="-25000" dirty="0">
                <a:latin typeface="微软雅黑" pitchFamily="34" charset="-122"/>
                <a:ea typeface="微软雅黑" pitchFamily="34" charset="-122"/>
              </a:endParaRPr>
            </a:p>
          </p:txBody>
        </p:sp>
        <p:sp>
          <p:nvSpPr>
            <p:cNvPr id="35" name="TextBox 34"/>
            <p:cNvSpPr txBox="1"/>
            <p:nvPr/>
          </p:nvSpPr>
          <p:spPr>
            <a:xfrm>
              <a:off x="1619672" y="4302976"/>
              <a:ext cx="733728"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D</a:t>
              </a:r>
              <a:r>
                <a:rPr lang="en-US" altLang="zh-CN" sz="2000" baseline="-25000" dirty="0">
                  <a:latin typeface="微软雅黑" pitchFamily="34" charset="-122"/>
                  <a:ea typeface="微软雅黑" pitchFamily="34" charset="-122"/>
                </a:rPr>
                <a:t>k-1</a:t>
              </a:r>
              <a:endParaRPr lang="zh-CN" altLang="en-US" sz="2000" baseline="-25000" dirty="0">
                <a:latin typeface="微软雅黑" pitchFamily="34" charset="-122"/>
                <a:ea typeface="微软雅黑" pitchFamily="34" charset="-122"/>
              </a:endParaRPr>
            </a:p>
          </p:txBody>
        </p:sp>
        <p:cxnSp>
          <p:nvCxnSpPr>
            <p:cNvPr id="36" name="直接箭头连接符 35"/>
            <p:cNvCxnSpPr/>
            <p:nvPr/>
          </p:nvCxnSpPr>
          <p:spPr bwMode="auto">
            <a:xfrm>
              <a:off x="4932040" y="3811694"/>
              <a:ext cx="1152128" cy="0"/>
            </a:xfrm>
            <a:prstGeom prst="straightConnector1">
              <a:avLst/>
            </a:prstGeom>
            <a:noFill/>
            <a:ln w="38100" cap="flat" cmpd="sng" algn="ctr">
              <a:solidFill>
                <a:schemeClr val="tx1"/>
              </a:solidFill>
              <a:prstDash val="solid"/>
              <a:round/>
              <a:headEnd type="none" w="med" len="med"/>
              <a:tailEnd type="triangle" w="med" len="med"/>
            </a:ln>
            <a:effectLst/>
          </p:spPr>
        </p:cxnSp>
        <p:sp>
          <p:nvSpPr>
            <p:cNvPr id="40" name="TextBox 39"/>
            <p:cNvSpPr txBox="1"/>
            <p:nvPr/>
          </p:nvSpPr>
          <p:spPr>
            <a:xfrm>
              <a:off x="6084168" y="3609318"/>
              <a:ext cx="504056"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Y</a:t>
              </a:r>
              <a:endParaRPr lang="zh-CN" altLang="en-US" sz="2000" baseline="-25000" dirty="0">
                <a:latin typeface="微软雅黑" pitchFamily="34" charset="-122"/>
                <a:ea typeface="微软雅黑" pitchFamily="34" charset="-122"/>
              </a:endParaRPr>
            </a:p>
          </p:txBody>
        </p:sp>
        <p:cxnSp>
          <p:nvCxnSpPr>
            <p:cNvPr id="43" name="直接箭头连接符 42"/>
            <p:cNvCxnSpPr/>
            <p:nvPr/>
          </p:nvCxnSpPr>
          <p:spPr bwMode="auto">
            <a:xfrm>
              <a:off x="2339752" y="3163622"/>
              <a:ext cx="1152128" cy="0"/>
            </a:xfrm>
            <a:prstGeom prst="straightConnector1">
              <a:avLst/>
            </a:prstGeom>
            <a:noFill/>
            <a:ln w="38100" cap="flat" cmpd="sng" algn="ctr">
              <a:solidFill>
                <a:schemeClr val="tx1"/>
              </a:solidFill>
              <a:prstDash val="solid"/>
              <a:round/>
              <a:headEnd type="none" w="med" len="med"/>
              <a:tailEnd type="triangle" w="med" len="med"/>
            </a:ln>
            <a:effectLst/>
          </p:spPr>
        </p:cxnSp>
        <p:sp>
          <p:nvSpPr>
            <p:cNvPr id="44" name="TextBox 43"/>
            <p:cNvSpPr txBox="1"/>
            <p:nvPr/>
          </p:nvSpPr>
          <p:spPr>
            <a:xfrm>
              <a:off x="1763688" y="2965888"/>
              <a:ext cx="589712"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EN</a:t>
              </a:r>
              <a:endParaRPr lang="zh-CN" altLang="en-US" sz="2000" dirty="0">
                <a:latin typeface="微软雅黑" pitchFamily="34" charset="-122"/>
                <a:ea typeface="微软雅黑" pitchFamily="34" charset="-122"/>
              </a:endParaRPr>
            </a:p>
          </p:txBody>
        </p:sp>
        <p:sp>
          <p:nvSpPr>
            <p:cNvPr id="27" name="TextBox 26"/>
            <p:cNvSpPr txBox="1"/>
            <p:nvPr/>
          </p:nvSpPr>
          <p:spPr>
            <a:xfrm>
              <a:off x="4427984" y="5022182"/>
              <a:ext cx="589712" cy="400110"/>
            </a:xfrm>
            <a:prstGeom prst="rect">
              <a:avLst/>
            </a:prstGeom>
            <a:noFill/>
          </p:spPr>
          <p:txBody>
            <a:bodyPr wrap="square" rtlCol="0">
              <a:spAutoFit/>
            </a:bodyPr>
            <a:lstStyle/>
            <a:p>
              <a:pPr algn="ctr"/>
              <a:r>
                <a:rPr lang="en-US" altLang="zh-CN" sz="2000" dirty="0">
                  <a:latin typeface="微软雅黑" pitchFamily="34" charset="-122"/>
                  <a:ea typeface="微软雅黑" pitchFamily="34" charset="-122"/>
                </a:rPr>
                <a:t>S</a:t>
              </a:r>
              <a:r>
                <a:rPr lang="en-US" altLang="zh-CN" sz="2000" baseline="-25000" dirty="0">
                  <a:latin typeface="微软雅黑" pitchFamily="34" charset="-122"/>
                  <a:ea typeface="微软雅黑" pitchFamily="34" charset="-122"/>
                </a:rPr>
                <a:t>0</a:t>
              </a:r>
              <a:endParaRPr lang="zh-CN" altLang="en-US" sz="2000" baseline="-25000" dirty="0">
                <a:latin typeface="微软雅黑" pitchFamily="34" charset="-122"/>
                <a:ea typeface="微软雅黑" pitchFamily="34" charset="-122"/>
              </a:endParaRPr>
            </a:p>
          </p:txBody>
        </p:sp>
        <p:cxnSp>
          <p:nvCxnSpPr>
            <p:cNvPr id="45" name="直接箭头连接符 44"/>
            <p:cNvCxnSpPr/>
            <p:nvPr/>
          </p:nvCxnSpPr>
          <p:spPr bwMode="auto">
            <a:xfrm flipV="1">
              <a:off x="3635896" y="4675790"/>
              <a:ext cx="0" cy="360040"/>
            </a:xfrm>
            <a:prstGeom prst="straightConnector1">
              <a:avLst/>
            </a:prstGeom>
            <a:noFill/>
            <a:ln w="38100" cap="flat" cmpd="sng" algn="ctr">
              <a:solidFill>
                <a:schemeClr val="tx1"/>
              </a:solidFill>
              <a:prstDash val="solid"/>
              <a:round/>
              <a:headEnd type="none" w="med" len="med"/>
              <a:tailEnd type="triangle" w="med" len="med"/>
            </a:ln>
            <a:effectLst/>
          </p:spPr>
        </p:cxnSp>
        <p:cxnSp>
          <p:nvCxnSpPr>
            <p:cNvPr id="48" name="直接箭头连接符 47"/>
            <p:cNvCxnSpPr/>
            <p:nvPr/>
          </p:nvCxnSpPr>
          <p:spPr bwMode="auto">
            <a:xfrm flipV="1">
              <a:off x="4427984" y="4675790"/>
              <a:ext cx="0" cy="360040"/>
            </a:xfrm>
            <a:prstGeom prst="straightConnector1">
              <a:avLst/>
            </a:prstGeom>
            <a:noFill/>
            <a:ln w="38100" cap="flat" cmpd="sng" algn="ctr">
              <a:solidFill>
                <a:schemeClr val="tx1"/>
              </a:solidFill>
              <a:prstDash val="solid"/>
              <a:round/>
              <a:headEnd type="none" w="med" len="med"/>
              <a:tailEnd type="triangle" w="med" len="med"/>
            </a:ln>
            <a:effectLst/>
          </p:spPr>
        </p:cxnSp>
        <p:cxnSp>
          <p:nvCxnSpPr>
            <p:cNvPr id="49" name="直接箭头连接符 48"/>
            <p:cNvCxnSpPr/>
            <p:nvPr/>
          </p:nvCxnSpPr>
          <p:spPr bwMode="auto">
            <a:xfrm flipV="1">
              <a:off x="4716016" y="4675790"/>
              <a:ext cx="0" cy="360040"/>
            </a:xfrm>
            <a:prstGeom prst="straightConnector1">
              <a:avLst/>
            </a:prstGeom>
            <a:noFill/>
            <a:ln w="38100" cap="flat" cmpd="sng" algn="ctr">
              <a:solidFill>
                <a:schemeClr val="tx1"/>
              </a:solidFill>
              <a:prstDash val="solid"/>
              <a:round/>
              <a:headEnd type="none" w="med" len="med"/>
              <a:tailEnd type="triangle" w="med" len="med"/>
            </a:ln>
            <a:effectLst/>
          </p:spPr>
        </p:cxnSp>
        <p:sp>
          <p:nvSpPr>
            <p:cNvPr id="51" name="TextBox 50"/>
            <p:cNvSpPr txBox="1"/>
            <p:nvPr/>
          </p:nvSpPr>
          <p:spPr>
            <a:xfrm>
              <a:off x="1763688" y="3595670"/>
              <a:ext cx="589712"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D</a:t>
              </a:r>
              <a:r>
                <a:rPr lang="en-US" altLang="zh-CN" sz="2000" baseline="-25000" dirty="0">
                  <a:latin typeface="微软雅黑" pitchFamily="34" charset="-122"/>
                  <a:ea typeface="微软雅黑" pitchFamily="34" charset="-122"/>
                </a:rPr>
                <a:t>1</a:t>
              </a:r>
              <a:endParaRPr lang="zh-CN" altLang="en-US" sz="2000" baseline="-25000" dirty="0">
                <a:latin typeface="微软雅黑" pitchFamily="34" charset="-122"/>
                <a:ea typeface="微软雅黑" pitchFamily="34" charset="-122"/>
              </a:endParaRPr>
            </a:p>
          </p:txBody>
        </p:sp>
        <p:sp>
          <p:nvSpPr>
            <p:cNvPr id="52" name="TextBox 51"/>
            <p:cNvSpPr txBox="1"/>
            <p:nvPr/>
          </p:nvSpPr>
          <p:spPr>
            <a:xfrm>
              <a:off x="4126304" y="5013176"/>
              <a:ext cx="589712" cy="400110"/>
            </a:xfrm>
            <a:prstGeom prst="rect">
              <a:avLst/>
            </a:prstGeom>
            <a:noFill/>
          </p:spPr>
          <p:txBody>
            <a:bodyPr wrap="square" rtlCol="0">
              <a:spAutoFit/>
            </a:bodyPr>
            <a:lstStyle/>
            <a:p>
              <a:pPr algn="ctr"/>
              <a:r>
                <a:rPr lang="en-US" altLang="zh-CN" sz="2000" dirty="0">
                  <a:latin typeface="微软雅黑" pitchFamily="34" charset="-122"/>
                  <a:ea typeface="微软雅黑" pitchFamily="34" charset="-122"/>
                </a:rPr>
                <a:t>S</a:t>
              </a:r>
              <a:r>
                <a:rPr lang="en-US" altLang="zh-CN" sz="2000" baseline="-25000" dirty="0">
                  <a:latin typeface="微软雅黑" pitchFamily="34" charset="-122"/>
                  <a:ea typeface="微软雅黑" pitchFamily="34" charset="-122"/>
                </a:rPr>
                <a:t>1</a:t>
              </a:r>
              <a:endParaRPr lang="zh-CN" altLang="en-US" sz="2000" baseline="-25000" dirty="0">
                <a:latin typeface="微软雅黑" pitchFamily="34" charset="-122"/>
                <a:ea typeface="微软雅黑" pitchFamily="34" charset="-122"/>
              </a:endParaRPr>
            </a:p>
          </p:txBody>
        </p:sp>
        <p:sp>
          <p:nvSpPr>
            <p:cNvPr id="53" name="TextBox 52"/>
            <p:cNvSpPr txBox="1"/>
            <p:nvPr/>
          </p:nvSpPr>
          <p:spPr>
            <a:xfrm>
              <a:off x="3303152" y="5013176"/>
              <a:ext cx="648072" cy="400110"/>
            </a:xfrm>
            <a:prstGeom prst="rect">
              <a:avLst/>
            </a:prstGeom>
            <a:noFill/>
          </p:spPr>
          <p:txBody>
            <a:bodyPr wrap="square" rtlCol="0">
              <a:spAutoFit/>
            </a:bodyPr>
            <a:lstStyle/>
            <a:p>
              <a:pPr algn="ctr"/>
              <a:r>
                <a:rPr lang="en-US" altLang="zh-CN" sz="2000" dirty="0">
                  <a:latin typeface="微软雅黑" pitchFamily="34" charset="-122"/>
                  <a:ea typeface="微软雅黑" pitchFamily="34" charset="-122"/>
                </a:rPr>
                <a:t>S</a:t>
              </a:r>
              <a:r>
                <a:rPr lang="en-US" altLang="zh-CN" sz="2000" baseline="-25000" dirty="0">
                  <a:latin typeface="微软雅黑" pitchFamily="34" charset="-122"/>
                  <a:ea typeface="微软雅黑" pitchFamily="34" charset="-122"/>
                </a:rPr>
                <a:t>n-1</a:t>
              </a:r>
              <a:endParaRPr lang="zh-CN" altLang="en-US" sz="2000" baseline="-25000" dirty="0">
                <a:latin typeface="微软雅黑" pitchFamily="34" charset="-122"/>
                <a:ea typeface="微软雅黑" pitchFamily="34" charset="-122"/>
              </a:endParaRPr>
            </a:p>
          </p:txBody>
        </p:sp>
        <p:sp>
          <p:nvSpPr>
            <p:cNvPr id="54" name="TextBox 53"/>
            <p:cNvSpPr txBox="1"/>
            <p:nvPr/>
          </p:nvSpPr>
          <p:spPr>
            <a:xfrm>
              <a:off x="3703838" y="4522768"/>
              <a:ext cx="638490" cy="523220"/>
            </a:xfrm>
            <a:prstGeom prst="rect">
              <a:avLst/>
            </a:prstGeom>
            <a:noFill/>
          </p:spPr>
          <p:txBody>
            <a:bodyPr wrap="square" rtlCol="0" anchor="ctr" anchorCtr="0">
              <a:spAutoFit/>
            </a:bodyPr>
            <a:lstStyle/>
            <a:p>
              <a:r>
                <a:rPr lang="en-US" altLang="zh-CN" sz="2800" dirty="0">
                  <a:latin typeface="微软雅黑" pitchFamily="34" charset="-122"/>
                  <a:ea typeface="微软雅黑" pitchFamily="34" charset="-122"/>
                </a:rPr>
                <a:t>. . .</a:t>
              </a:r>
              <a:endParaRPr lang="zh-CN" altLang="en-US" sz="2800" dirty="0">
                <a:latin typeface="微软雅黑" pitchFamily="34" charset="-122"/>
                <a:ea typeface="微软雅黑" pitchFamily="34" charset="-122"/>
              </a:endParaRPr>
            </a:p>
          </p:txBody>
        </p:sp>
        <p:sp>
          <p:nvSpPr>
            <p:cNvPr id="55" name="TextBox 54"/>
            <p:cNvSpPr txBox="1"/>
            <p:nvPr/>
          </p:nvSpPr>
          <p:spPr>
            <a:xfrm>
              <a:off x="323528" y="3298632"/>
              <a:ext cx="1440160" cy="369332"/>
            </a:xfrm>
            <a:prstGeom prst="rect">
              <a:avLst/>
            </a:prstGeom>
            <a:noFill/>
          </p:spPr>
          <p:txBody>
            <a:bodyPr wrap="square" rtlCol="0">
              <a:spAutoFit/>
            </a:bodyPr>
            <a:lstStyle/>
            <a:p>
              <a:pPr algn="ctr"/>
              <a:r>
                <a:rPr lang="zh-CN" altLang="en-US" sz="1800" dirty="0">
                  <a:solidFill>
                    <a:srgbClr val="FF0000"/>
                  </a:solidFill>
                  <a:latin typeface="微软雅黑" pitchFamily="34" charset="-122"/>
                  <a:ea typeface="微软雅黑" pitchFamily="34" charset="-122"/>
                </a:rPr>
                <a:t>数据输入端</a:t>
              </a:r>
            </a:p>
          </p:txBody>
        </p:sp>
        <p:sp>
          <p:nvSpPr>
            <p:cNvPr id="56" name="TextBox 55"/>
            <p:cNvSpPr txBox="1"/>
            <p:nvPr/>
          </p:nvSpPr>
          <p:spPr>
            <a:xfrm>
              <a:off x="323528" y="2965888"/>
              <a:ext cx="1440160" cy="369332"/>
            </a:xfrm>
            <a:prstGeom prst="rect">
              <a:avLst/>
            </a:prstGeom>
            <a:noFill/>
          </p:spPr>
          <p:txBody>
            <a:bodyPr wrap="square" rtlCol="0">
              <a:spAutoFit/>
            </a:bodyPr>
            <a:lstStyle/>
            <a:p>
              <a:pPr algn="ctr"/>
              <a:r>
                <a:rPr lang="zh-CN" altLang="en-US" sz="1800" dirty="0">
                  <a:solidFill>
                    <a:srgbClr val="00B050"/>
                  </a:solidFill>
                  <a:latin typeface="微软雅黑" pitchFamily="34" charset="-122"/>
                  <a:ea typeface="微软雅黑" pitchFamily="34" charset="-122"/>
                </a:rPr>
                <a:t>使能端</a:t>
              </a:r>
            </a:p>
          </p:txBody>
        </p:sp>
        <p:sp>
          <p:nvSpPr>
            <p:cNvPr id="57" name="TextBox 56"/>
            <p:cNvSpPr txBox="1"/>
            <p:nvPr/>
          </p:nvSpPr>
          <p:spPr>
            <a:xfrm>
              <a:off x="5004048" y="4666784"/>
              <a:ext cx="1440160" cy="369332"/>
            </a:xfrm>
            <a:prstGeom prst="rect">
              <a:avLst/>
            </a:prstGeom>
            <a:noFill/>
          </p:spPr>
          <p:txBody>
            <a:bodyPr wrap="square" rtlCol="0">
              <a:spAutoFit/>
            </a:bodyPr>
            <a:lstStyle/>
            <a:p>
              <a:pPr algn="ctr"/>
              <a:r>
                <a:rPr lang="zh-CN" altLang="en-US" sz="1800" dirty="0">
                  <a:solidFill>
                    <a:srgbClr val="7030A0"/>
                  </a:solidFill>
                  <a:latin typeface="微软雅黑" pitchFamily="34" charset="-122"/>
                  <a:ea typeface="微软雅黑" pitchFamily="34" charset="-122"/>
                </a:rPr>
                <a:t>选择控制端</a:t>
              </a:r>
            </a:p>
          </p:txBody>
        </p:sp>
        <p:sp>
          <p:nvSpPr>
            <p:cNvPr id="58" name="TextBox 57"/>
            <p:cNvSpPr txBox="1"/>
            <p:nvPr/>
          </p:nvSpPr>
          <p:spPr>
            <a:xfrm>
              <a:off x="6444208" y="3586664"/>
              <a:ext cx="1008112" cy="369332"/>
            </a:xfrm>
            <a:prstGeom prst="rect">
              <a:avLst/>
            </a:prstGeom>
            <a:noFill/>
          </p:spPr>
          <p:txBody>
            <a:bodyPr wrap="square" rtlCol="0">
              <a:spAutoFit/>
            </a:bodyPr>
            <a:lstStyle/>
            <a:p>
              <a:pPr algn="ctr"/>
              <a:r>
                <a:rPr lang="zh-CN" altLang="en-US" sz="1800" dirty="0">
                  <a:solidFill>
                    <a:srgbClr val="C00000"/>
                  </a:solidFill>
                  <a:latin typeface="微软雅黑" pitchFamily="34" charset="-122"/>
                  <a:ea typeface="微软雅黑" pitchFamily="34" charset="-122"/>
                </a:rPr>
                <a:t>输出端</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3">
                                            <p:txEl>
                                              <p:pRg st="1" end="1"/>
                                            </p:txEl>
                                          </p:spTgt>
                                        </p:tgtEl>
                                        <p:attrNameLst>
                                          <p:attrName>style.visibility</p:attrName>
                                        </p:attrNameLst>
                                      </p:cBhvr>
                                      <p:to>
                                        <p:strVal val="visible"/>
                                      </p:to>
                                    </p:set>
                                    <p:animEffect transition="in" filter="blinds(horizontal)">
                                      <p:cBhvr>
                                        <p:cTn id="7" dur="500"/>
                                        <p:tgtEl>
                                          <p:spTgt spid="1229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blinds(horizontal)">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3">
                                            <p:txEl>
                                              <p:pRg st="7" end="7"/>
                                            </p:txEl>
                                          </p:spTgt>
                                        </p:tgtEl>
                                        <p:attrNameLst>
                                          <p:attrName>style.visibility</p:attrName>
                                        </p:attrNameLst>
                                      </p:cBhvr>
                                      <p:to>
                                        <p:strVal val="visible"/>
                                      </p:to>
                                    </p:set>
                                    <p:animEffect transition="in" filter="blinds(horizontal)">
                                      <p:cBhvr>
                                        <p:cTn id="17" dur="500"/>
                                        <p:tgtEl>
                                          <p:spTgt spid="1229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quarter" idx="10"/>
          </p:nvPr>
        </p:nvSpPr>
        <p:spPr/>
        <p:txBody>
          <a:bodyPr/>
          <a:lstStyle/>
          <a:p>
            <a:pPr>
              <a:defRPr/>
            </a:pPr>
            <a:fld id="{E7490204-E5BE-4BDA-A2C7-9B94C39102C5}" type="datetime1">
              <a:rPr lang="zh-CN" altLang="en-US"/>
              <a:pPr>
                <a:defRPr/>
              </a:pPr>
              <a:t>2018/11/28</a:t>
            </a:fld>
            <a:endParaRPr lang="en-US" altLang="zh-CN"/>
          </a:p>
        </p:txBody>
      </p:sp>
      <p:sp>
        <p:nvSpPr>
          <p:cNvPr id="5"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4"/>
          <p:cNvSpPr>
            <a:spLocks noGrp="1"/>
          </p:cNvSpPr>
          <p:nvPr>
            <p:ph type="sldNum" sz="quarter" idx="12"/>
          </p:nvPr>
        </p:nvSpPr>
        <p:spPr/>
        <p:txBody>
          <a:bodyPr/>
          <a:lstStyle/>
          <a:p>
            <a:pPr>
              <a:defRPr/>
            </a:pPr>
            <a:fld id="{49D941B6-43F3-4947-BDFF-04CB40636D76}" type="slidenum">
              <a:rPr lang="en-US" altLang="zh-CN"/>
              <a:pPr>
                <a:defRPr/>
              </a:pPr>
              <a:t>2</a:t>
            </a:fld>
            <a:endParaRPr lang="en-US" altLang="zh-CN"/>
          </a:p>
        </p:txBody>
      </p:sp>
      <p:sp>
        <p:nvSpPr>
          <p:cNvPr id="9221" name="Rectangle 5"/>
          <p:cNvSpPr>
            <a:spLocks noChangeArrowheads="1"/>
          </p:cNvSpPr>
          <p:nvPr/>
        </p:nvSpPr>
        <p:spPr bwMode="auto">
          <a:xfrm>
            <a:off x="395288" y="260350"/>
            <a:ext cx="5761037" cy="762000"/>
          </a:xfrm>
          <a:prstGeom prst="rect">
            <a:avLst/>
          </a:prstGeom>
          <a:noFill/>
          <a:ln w="9525" algn="ctr">
            <a:noFill/>
            <a:miter lim="800000"/>
            <a:headEnd/>
            <a:tailEnd/>
          </a:ln>
        </p:spPr>
        <p:txBody>
          <a:bodyPr>
            <a:spAutoFit/>
          </a:bodyPr>
          <a:lstStyle/>
          <a:p>
            <a:r>
              <a:rPr lang="zh-CN" altLang="en-US" sz="4400" b="1"/>
              <a:t>掌握知识点：</a:t>
            </a:r>
          </a:p>
        </p:txBody>
      </p:sp>
      <p:sp>
        <p:nvSpPr>
          <p:cNvPr id="7" name="Rectangle 6"/>
          <p:cNvSpPr txBox="1">
            <a:spLocks noChangeArrowheads="1"/>
          </p:cNvSpPr>
          <p:nvPr/>
        </p:nvSpPr>
        <p:spPr>
          <a:xfrm>
            <a:off x="250825" y="1268413"/>
            <a:ext cx="8856663" cy="3382962"/>
          </a:xfrm>
          <a:prstGeom prst="rect">
            <a:avLst/>
          </a:prstGeom>
          <a:noFill/>
        </p:spPr>
        <p:txBody>
          <a:bodyPr/>
          <a:lstStyle/>
          <a:p>
            <a:pPr marL="342900" indent="-342900">
              <a:spcBef>
                <a:spcPct val="20000"/>
              </a:spcBef>
              <a:buClr>
                <a:schemeClr val="accent1"/>
              </a:buClr>
              <a:buSzPct val="100000"/>
              <a:buBlip>
                <a:blip r:embed="rId2"/>
              </a:buBlip>
              <a:defRPr/>
            </a:pPr>
            <a:r>
              <a:rPr lang="zh-CN" altLang="en-US" sz="2800" b="1" kern="0" dirty="0">
                <a:latin typeface="+mn-lt"/>
                <a:ea typeface="+mn-ea"/>
              </a:rPr>
              <a:t> </a:t>
            </a:r>
            <a:r>
              <a:rPr lang="zh-CN" altLang="en-US" sz="2800" b="1" kern="0" dirty="0">
                <a:latin typeface="微软雅黑" pitchFamily="34" charset="-122"/>
                <a:ea typeface="微软雅黑" pitchFamily="34" charset="-122"/>
              </a:rPr>
              <a:t>掌握采用行为级描述的方式设计组合逻辑电路。</a:t>
            </a:r>
            <a:endParaRPr lang="en-US" altLang="zh-CN" sz="2800" b="1" kern="0" dirty="0">
              <a:latin typeface="微软雅黑" pitchFamily="34" charset="-122"/>
              <a:ea typeface="微软雅黑" pitchFamily="34" charset="-122"/>
            </a:endParaRPr>
          </a:p>
          <a:p>
            <a:pPr marL="342900" indent="-342900">
              <a:spcBef>
                <a:spcPct val="20000"/>
              </a:spcBef>
              <a:buClr>
                <a:schemeClr val="accent1"/>
              </a:buClr>
              <a:buSzPct val="100000"/>
              <a:buBlip>
                <a:blip r:embed="rId2"/>
              </a:buBlip>
              <a:defRPr/>
            </a:pPr>
            <a:endParaRPr lang="en-US" altLang="zh-CN" sz="2800" b="1" kern="0" dirty="0">
              <a:latin typeface="微软雅黑" pitchFamily="34" charset="-122"/>
              <a:ea typeface="微软雅黑" pitchFamily="34" charset="-122"/>
            </a:endParaRPr>
          </a:p>
          <a:p>
            <a:pPr marL="342900" indent="-342900">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 学会对</a:t>
            </a:r>
            <a:r>
              <a:rPr lang="en-US" altLang="zh-CN" sz="2800" b="1" kern="0" dirty="0">
                <a:latin typeface="微软雅黑" pitchFamily="34" charset="-122"/>
                <a:ea typeface="微软雅黑" pitchFamily="34" charset="-122"/>
              </a:rPr>
              <a:t>7</a:t>
            </a:r>
            <a:r>
              <a:rPr lang="zh-CN" altLang="en-US" sz="2800" b="1" kern="0" dirty="0">
                <a:latin typeface="微软雅黑" pitchFamily="34" charset="-122"/>
                <a:ea typeface="微软雅黑" pitchFamily="34" charset="-122"/>
              </a:rPr>
              <a:t>段数码管进行控制。</a:t>
            </a:r>
            <a:endParaRPr lang="en-US" altLang="zh-CN" sz="2800" b="1" kern="0" dirty="0">
              <a:latin typeface="微软雅黑" pitchFamily="34" charset="-122"/>
              <a:ea typeface="微软雅黑" pitchFamily="34" charset="-122"/>
            </a:endParaRPr>
          </a:p>
          <a:p>
            <a:pPr marL="342900" indent="-342900">
              <a:spcBef>
                <a:spcPct val="20000"/>
              </a:spcBef>
              <a:buClr>
                <a:schemeClr val="accent1"/>
              </a:buClr>
              <a:buSzPct val="100000"/>
              <a:buBlip>
                <a:blip r:embed="rId2"/>
              </a:buBlip>
              <a:defRPr/>
            </a:pPr>
            <a:endParaRPr lang="en-US" altLang="zh-CN" sz="2800" b="1" kern="0" dirty="0">
              <a:latin typeface="微软雅黑" pitchFamily="34" charset="-122"/>
              <a:ea typeface="微软雅黑"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2018/11/28</a:t>
            </a:fld>
            <a:endParaRPr lang="en-US" altLang="zh-CN"/>
          </a:p>
        </p:txBody>
      </p:sp>
      <p:sp>
        <p:nvSpPr>
          <p:cNvPr id="5" name="页脚占位符 4"/>
          <p:cNvSpPr>
            <a:spLocks noGrp="1"/>
          </p:cNvSpPr>
          <p:nvPr>
            <p:ph type="ftr" sz="quarter" idx="11"/>
          </p:nvPr>
        </p:nvSpPr>
        <p:spPr/>
        <p:txBody>
          <a:bodyPr/>
          <a:lstStyle/>
          <a:p>
            <a:pPr>
              <a:defRPr/>
            </a:pPr>
            <a:r>
              <a:rPr lang="en-US" altLang="zh-CN"/>
              <a:t>逻辑设计基础</a:t>
            </a:r>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20</a:t>
            </a:fld>
            <a:endParaRPr lang="en-US" altLang="zh-CN"/>
          </a:p>
        </p:txBody>
      </p:sp>
      <p:graphicFrame>
        <p:nvGraphicFramePr>
          <p:cNvPr id="25" name="表格 24"/>
          <p:cNvGraphicFramePr>
            <a:graphicFrameLocks noGrp="1"/>
          </p:cNvGraphicFramePr>
          <p:nvPr>
            <p:extLst>
              <p:ext uri="{D42A27DB-BD31-4B8C-83A1-F6EECF244321}">
                <p14:modId xmlns:p14="http://schemas.microsoft.com/office/powerpoint/2010/main" val="108711105"/>
              </p:ext>
            </p:extLst>
          </p:nvPr>
        </p:nvGraphicFramePr>
        <p:xfrm>
          <a:off x="1043608" y="2820888"/>
          <a:ext cx="6984776" cy="3200400"/>
        </p:xfrm>
        <a:graphic>
          <a:graphicData uri="http://schemas.openxmlformats.org/drawingml/2006/table">
            <a:tbl>
              <a:tblPr firstRow="1" bandRow="1">
                <a:tableStyleId>{5C22544A-7EE6-4342-B048-85BDC9FD1C3A}</a:tableStyleId>
              </a:tblPr>
              <a:tblGrid>
                <a:gridCol w="1746194">
                  <a:extLst>
                    <a:ext uri="{9D8B030D-6E8A-4147-A177-3AD203B41FA5}">
                      <a16:colId xmlns:a16="http://schemas.microsoft.com/office/drawing/2014/main" val="20000"/>
                    </a:ext>
                  </a:extLst>
                </a:gridCol>
                <a:gridCol w="1746194">
                  <a:extLst>
                    <a:ext uri="{9D8B030D-6E8A-4147-A177-3AD203B41FA5}">
                      <a16:colId xmlns:a16="http://schemas.microsoft.com/office/drawing/2014/main" val="20001"/>
                    </a:ext>
                  </a:extLst>
                </a:gridCol>
                <a:gridCol w="1746194">
                  <a:extLst>
                    <a:ext uri="{9D8B030D-6E8A-4147-A177-3AD203B41FA5}">
                      <a16:colId xmlns:a16="http://schemas.microsoft.com/office/drawing/2014/main" val="20002"/>
                    </a:ext>
                  </a:extLst>
                </a:gridCol>
                <a:gridCol w="1746194">
                  <a:extLst>
                    <a:ext uri="{9D8B030D-6E8A-4147-A177-3AD203B41FA5}">
                      <a16:colId xmlns:a16="http://schemas.microsoft.com/office/drawing/2014/main" val="20003"/>
                    </a:ext>
                  </a:extLst>
                </a:gridCol>
              </a:tblGrid>
              <a:tr h="370840">
                <a:tc gridSpan="3">
                  <a:txBody>
                    <a:bodyPr/>
                    <a:lstStyle/>
                    <a:p>
                      <a:pPr algn="ctr"/>
                      <a:r>
                        <a:rPr lang="zh-CN" altLang="en-US" sz="2400" dirty="0">
                          <a:solidFill>
                            <a:schemeClr val="tx1"/>
                          </a:solidFill>
                          <a:latin typeface="微软雅黑" pitchFamily="34" charset="-122"/>
                          <a:ea typeface="微软雅黑" pitchFamily="34" charset="-122"/>
                        </a:rPr>
                        <a:t>输   入</a:t>
                      </a:r>
                    </a:p>
                  </a:txBody>
                  <a:tcPr anchor="ctr">
                    <a:solidFill>
                      <a:srgbClr val="FFFF00">
                        <a:alpha val="50000"/>
                      </a:srgbClr>
                    </a:solidFill>
                  </a:tcPr>
                </a:tc>
                <a:tc hMerge="1">
                  <a:txBody>
                    <a:bodyPr/>
                    <a:lstStyle/>
                    <a:p>
                      <a:pPr algn="ctr"/>
                      <a:endParaRPr lang="zh-CN" altLang="en-US" sz="2000" baseline="-25000" dirty="0">
                        <a:solidFill>
                          <a:srgbClr val="FF0000"/>
                        </a:solidFill>
                        <a:latin typeface="微软雅黑" pitchFamily="34" charset="-122"/>
                        <a:ea typeface="微软雅黑" pitchFamily="34" charset="-122"/>
                      </a:endParaRPr>
                    </a:p>
                  </a:txBody>
                  <a:tcPr anchor="ctr">
                    <a:solidFill>
                      <a:srgbClr val="FFFF00">
                        <a:alpha val="50000"/>
                      </a:srgbClr>
                    </a:solidFill>
                  </a:tcPr>
                </a:tc>
                <a:tc hMerge="1">
                  <a:txBody>
                    <a:bodyPr/>
                    <a:lstStyle/>
                    <a:p>
                      <a:pPr algn="ctr"/>
                      <a:endParaRPr lang="zh-CN" altLang="en-US" sz="2000" b="1" kern="1200" baseline="-25000" dirty="0">
                        <a:solidFill>
                          <a:srgbClr val="FF0000"/>
                        </a:solidFill>
                        <a:latin typeface="微软雅黑" pitchFamily="34" charset="-122"/>
                        <a:ea typeface="微软雅黑" pitchFamily="34" charset="-122"/>
                        <a:cs typeface="+mn-cs"/>
                      </a:endParaRPr>
                    </a:p>
                  </a:txBody>
                  <a:tcPr anchor="ctr">
                    <a:solidFill>
                      <a:srgbClr val="FFFF00">
                        <a:alpha val="50000"/>
                      </a:srgbClr>
                    </a:solidFill>
                  </a:tcPr>
                </a:tc>
                <a:tc>
                  <a:txBody>
                    <a:bodyPr/>
                    <a:lstStyle/>
                    <a:p>
                      <a:pPr algn="ctr"/>
                      <a:r>
                        <a:rPr lang="zh-CN" altLang="en-US" sz="2400" dirty="0">
                          <a:solidFill>
                            <a:schemeClr val="tx1"/>
                          </a:solidFill>
                          <a:latin typeface="微软雅黑" pitchFamily="34" charset="-122"/>
                          <a:ea typeface="微软雅黑" pitchFamily="34" charset="-122"/>
                        </a:rPr>
                        <a:t>输   出</a:t>
                      </a:r>
                    </a:p>
                  </a:txBody>
                  <a:tcPr anchor="ctr">
                    <a:solidFill>
                      <a:srgbClr val="7030A0">
                        <a:alpha val="50000"/>
                      </a:srgbClr>
                    </a:solidFill>
                  </a:tcPr>
                </a:tc>
                <a:extLst>
                  <a:ext uri="{0D108BD9-81ED-4DB2-BD59-A6C34878D82A}">
                    <a16:rowId xmlns:a16="http://schemas.microsoft.com/office/drawing/2014/main" val="10000"/>
                  </a:ext>
                </a:extLst>
              </a:tr>
              <a:tr h="370840">
                <a:tc>
                  <a:txBody>
                    <a:bodyPr/>
                    <a:lstStyle/>
                    <a:p>
                      <a:pPr algn="l"/>
                      <a:r>
                        <a:rPr lang="en-US" altLang="zh-CN" sz="2400" dirty="0">
                          <a:solidFill>
                            <a:srgbClr val="FF0000"/>
                          </a:solidFill>
                          <a:latin typeface="微软雅黑" pitchFamily="34" charset="-122"/>
                          <a:ea typeface="微软雅黑" pitchFamily="34" charset="-122"/>
                        </a:rPr>
                        <a:t>    EN</a:t>
                      </a:r>
                      <a:endParaRPr lang="zh-CN" altLang="en-US" sz="2400" dirty="0">
                        <a:solidFill>
                          <a:srgbClr val="FF0000"/>
                        </a:solidFill>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400" dirty="0">
                          <a:solidFill>
                            <a:srgbClr val="FF0000"/>
                          </a:solidFill>
                          <a:latin typeface="微软雅黑" pitchFamily="34" charset="-122"/>
                          <a:ea typeface="微软雅黑" pitchFamily="34" charset="-122"/>
                        </a:rPr>
                        <a:t>S</a:t>
                      </a:r>
                      <a:r>
                        <a:rPr lang="en-US" altLang="zh-CN" sz="2400" baseline="-25000" dirty="0">
                          <a:solidFill>
                            <a:srgbClr val="FF0000"/>
                          </a:solidFill>
                          <a:latin typeface="微软雅黑" pitchFamily="34" charset="-122"/>
                          <a:ea typeface="微软雅黑" pitchFamily="34" charset="-122"/>
                        </a:rPr>
                        <a:t>1</a:t>
                      </a:r>
                      <a:endParaRPr lang="zh-CN" altLang="en-US" sz="2400" baseline="-25000" dirty="0">
                        <a:solidFill>
                          <a:srgbClr val="FF0000"/>
                        </a:solidFill>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400" dirty="0">
                          <a:solidFill>
                            <a:srgbClr val="FF0000"/>
                          </a:solidFill>
                          <a:latin typeface="微软雅黑" pitchFamily="34" charset="-122"/>
                          <a:ea typeface="微软雅黑" pitchFamily="34" charset="-122"/>
                        </a:rPr>
                        <a:t>S</a:t>
                      </a:r>
                      <a:r>
                        <a:rPr lang="en-US" altLang="zh-CN" sz="2400" b="1" kern="1200" baseline="-25000" dirty="0">
                          <a:solidFill>
                            <a:srgbClr val="FF0000"/>
                          </a:solidFill>
                          <a:latin typeface="微软雅黑" pitchFamily="34" charset="-122"/>
                          <a:ea typeface="微软雅黑" pitchFamily="34" charset="-122"/>
                          <a:cs typeface="+mn-cs"/>
                        </a:rPr>
                        <a:t>0</a:t>
                      </a:r>
                      <a:endParaRPr lang="zh-CN" altLang="en-US" sz="2400" b="1" kern="1200" baseline="-25000" dirty="0">
                        <a:solidFill>
                          <a:srgbClr val="FF0000"/>
                        </a:solidFill>
                        <a:latin typeface="微软雅黑" pitchFamily="34" charset="-122"/>
                        <a:ea typeface="微软雅黑" pitchFamily="34" charset="-122"/>
                        <a:cs typeface="+mn-cs"/>
                      </a:endParaRPr>
                    </a:p>
                  </a:txBody>
                  <a:tcPr anchor="ctr">
                    <a:solidFill>
                      <a:srgbClr val="FFFF00">
                        <a:alpha val="50000"/>
                      </a:srgbClr>
                    </a:solidFill>
                  </a:tcPr>
                </a:tc>
                <a:tc>
                  <a:txBody>
                    <a:bodyPr/>
                    <a:lstStyle/>
                    <a:p>
                      <a:pPr algn="ctr"/>
                      <a:r>
                        <a:rPr lang="en-US" altLang="zh-CN" sz="2400" dirty="0">
                          <a:solidFill>
                            <a:srgbClr val="0000FF"/>
                          </a:solidFill>
                          <a:latin typeface="微软雅黑" pitchFamily="34" charset="-122"/>
                          <a:ea typeface="微软雅黑" pitchFamily="34" charset="-122"/>
                        </a:rPr>
                        <a:t>Y</a:t>
                      </a:r>
                      <a:endParaRPr lang="zh-CN" altLang="en-US" sz="2400" dirty="0">
                        <a:solidFill>
                          <a:srgbClr val="0000FF"/>
                        </a:solidFill>
                        <a:latin typeface="微软雅黑" pitchFamily="34" charset="-122"/>
                        <a:ea typeface="微软雅黑" pitchFamily="34" charset="-122"/>
                      </a:endParaRPr>
                    </a:p>
                  </a:txBody>
                  <a:tcPr anchor="ctr">
                    <a:solidFill>
                      <a:srgbClr val="7030A0">
                        <a:alpha val="50000"/>
                      </a:srgbClr>
                    </a:solidFill>
                  </a:tcPr>
                </a:tc>
                <a:extLst>
                  <a:ext uri="{0D108BD9-81ED-4DB2-BD59-A6C34878D82A}">
                    <a16:rowId xmlns:a16="http://schemas.microsoft.com/office/drawing/2014/main" val="10001"/>
                  </a:ext>
                </a:extLst>
              </a:tr>
              <a:tr h="370840">
                <a:tc>
                  <a:txBody>
                    <a:bodyPr/>
                    <a:lstStyle/>
                    <a:p>
                      <a:pPr algn="ctr"/>
                      <a:r>
                        <a:rPr lang="en-US" altLang="zh-CN" sz="2400" dirty="0">
                          <a:latin typeface="微软雅黑" pitchFamily="34" charset="-122"/>
                          <a:ea typeface="微软雅黑" pitchFamily="34" charset="-122"/>
                        </a:rPr>
                        <a:t>0</a:t>
                      </a:r>
                      <a:endParaRPr lang="zh-CN" altLang="en-US" sz="2400" dirty="0">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400" dirty="0">
                          <a:latin typeface="微软雅黑" pitchFamily="34" charset="-122"/>
                          <a:ea typeface="微软雅黑" pitchFamily="34" charset="-122"/>
                        </a:rPr>
                        <a:t>X</a:t>
                      </a:r>
                      <a:endParaRPr lang="zh-CN" altLang="en-US" sz="2400" dirty="0">
                        <a:latin typeface="微软雅黑" pitchFamily="34" charset="-122"/>
                        <a:ea typeface="微软雅黑" pitchFamily="34" charset="-122"/>
                      </a:endParaRPr>
                    </a:p>
                  </a:txBody>
                  <a:tcPr anchor="ctr">
                    <a:solidFill>
                      <a:srgbClr val="FFFF00">
                        <a:alpha val="5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微软雅黑" pitchFamily="34" charset="-122"/>
                          <a:ea typeface="微软雅黑" pitchFamily="34" charset="-122"/>
                        </a:rPr>
                        <a:t>X</a:t>
                      </a:r>
                      <a:endParaRPr lang="zh-CN" altLang="en-US" sz="2400" dirty="0">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400" dirty="0">
                          <a:latin typeface="微软雅黑" pitchFamily="34" charset="-122"/>
                          <a:ea typeface="微软雅黑" pitchFamily="34" charset="-122"/>
                        </a:rPr>
                        <a:t>0</a:t>
                      </a:r>
                      <a:endParaRPr lang="zh-CN" altLang="en-US" sz="2400" dirty="0">
                        <a:latin typeface="微软雅黑" pitchFamily="34" charset="-122"/>
                        <a:ea typeface="微软雅黑" pitchFamily="34" charset="-122"/>
                      </a:endParaRPr>
                    </a:p>
                  </a:txBody>
                  <a:tcPr anchor="ctr">
                    <a:solidFill>
                      <a:srgbClr val="7030A0">
                        <a:alpha val="50000"/>
                      </a:srgbClr>
                    </a:solidFill>
                  </a:tcPr>
                </a:tc>
                <a:extLst>
                  <a:ext uri="{0D108BD9-81ED-4DB2-BD59-A6C34878D82A}">
                    <a16:rowId xmlns:a16="http://schemas.microsoft.com/office/drawing/2014/main" val="10002"/>
                  </a:ext>
                </a:extLst>
              </a:tr>
              <a:tr h="370840">
                <a:tc>
                  <a:txBody>
                    <a:bodyPr/>
                    <a:lstStyle/>
                    <a:p>
                      <a:pPr algn="ctr"/>
                      <a:r>
                        <a:rPr lang="en-US" altLang="zh-CN" sz="2400" dirty="0">
                          <a:latin typeface="微软雅黑" pitchFamily="34" charset="-122"/>
                          <a:ea typeface="微软雅黑" pitchFamily="34" charset="-122"/>
                        </a:rPr>
                        <a:t>1</a:t>
                      </a:r>
                      <a:endParaRPr lang="zh-CN" altLang="en-US" sz="2400" dirty="0">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400" dirty="0">
                          <a:latin typeface="微软雅黑" pitchFamily="34" charset="-122"/>
                          <a:ea typeface="微软雅黑" pitchFamily="34" charset="-122"/>
                        </a:rPr>
                        <a:t>0</a:t>
                      </a:r>
                      <a:endParaRPr lang="zh-CN" altLang="en-US" sz="2400" dirty="0">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400" dirty="0">
                          <a:latin typeface="微软雅黑" pitchFamily="34" charset="-122"/>
                          <a:ea typeface="微软雅黑" pitchFamily="34" charset="-122"/>
                        </a:rPr>
                        <a:t>0</a:t>
                      </a:r>
                      <a:endParaRPr lang="zh-CN" altLang="en-US" sz="2400" dirty="0">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400" dirty="0">
                          <a:latin typeface="微软雅黑" pitchFamily="34" charset="-122"/>
                          <a:ea typeface="微软雅黑" pitchFamily="34" charset="-122"/>
                        </a:rPr>
                        <a:t>D</a:t>
                      </a:r>
                      <a:r>
                        <a:rPr lang="en-US" altLang="zh-CN" sz="2400" kern="1200" baseline="-25000" dirty="0">
                          <a:solidFill>
                            <a:schemeClr val="dk1"/>
                          </a:solidFill>
                          <a:latin typeface="微软雅黑" pitchFamily="34" charset="-122"/>
                          <a:ea typeface="微软雅黑" pitchFamily="34" charset="-122"/>
                          <a:cs typeface="+mn-cs"/>
                        </a:rPr>
                        <a:t>0</a:t>
                      </a:r>
                      <a:endParaRPr lang="zh-CN" altLang="en-US" sz="2400" kern="1200" baseline="-25000" dirty="0">
                        <a:solidFill>
                          <a:schemeClr val="dk1"/>
                        </a:solidFill>
                        <a:latin typeface="微软雅黑" pitchFamily="34" charset="-122"/>
                        <a:ea typeface="微软雅黑" pitchFamily="34" charset="-122"/>
                        <a:cs typeface="+mn-cs"/>
                      </a:endParaRPr>
                    </a:p>
                  </a:txBody>
                  <a:tcPr anchor="ctr">
                    <a:solidFill>
                      <a:srgbClr val="7030A0">
                        <a:alpha val="50000"/>
                      </a:srgbClr>
                    </a:solidFill>
                  </a:tcPr>
                </a:tc>
                <a:extLst>
                  <a:ext uri="{0D108BD9-81ED-4DB2-BD59-A6C34878D82A}">
                    <a16:rowId xmlns:a16="http://schemas.microsoft.com/office/drawing/2014/main" val="10003"/>
                  </a:ext>
                </a:extLst>
              </a:tr>
              <a:tr h="370840">
                <a:tc>
                  <a:txBody>
                    <a:bodyPr/>
                    <a:lstStyle/>
                    <a:p>
                      <a:pPr algn="ctr"/>
                      <a:r>
                        <a:rPr lang="en-US" altLang="zh-CN" sz="2400" dirty="0">
                          <a:latin typeface="微软雅黑" pitchFamily="34" charset="-122"/>
                          <a:ea typeface="微软雅黑" pitchFamily="34" charset="-122"/>
                        </a:rPr>
                        <a:t>1</a:t>
                      </a:r>
                      <a:endParaRPr lang="zh-CN" altLang="en-US" sz="2400" dirty="0">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400" dirty="0">
                          <a:latin typeface="微软雅黑" pitchFamily="34" charset="-122"/>
                          <a:ea typeface="微软雅黑" pitchFamily="34" charset="-122"/>
                        </a:rPr>
                        <a:t>0</a:t>
                      </a:r>
                      <a:endParaRPr lang="zh-CN" altLang="en-US" sz="2400" dirty="0">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400" dirty="0">
                          <a:latin typeface="微软雅黑" pitchFamily="34" charset="-122"/>
                          <a:ea typeface="微软雅黑" pitchFamily="34" charset="-122"/>
                        </a:rPr>
                        <a:t>1</a:t>
                      </a:r>
                      <a:endParaRPr lang="zh-CN" altLang="en-US" sz="2400" dirty="0">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400" dirty="0">
                          <a:latin typeface="微软雅黑" pitchFamily="34" charset="-122"/>
                          <a:ea typeface="微软雅黑" pitchFamily="34" charset="-122"/>
                        </a:rPr>
                        <a:t>D</a:t>
                      </a:r>
                      <a:r>
                        <a:rPr lang="en-US" altLang="zh-CN" sz="2400" kern="1200" baseline="-25000" dirty="0">
                          <a:solidFill>
                            <a:schemeClr val="dk1"/>
                          </a:solidFill>
                          <a:latin typeface="微软雅黑" pitchFamily="34" charset="-122"/>
                          <a:ea typeface="微软雅黑" pitchFamily="34" charset="-122"/>
                          <a:cs typeface="+mn-cs"/>
                        </a:rPr>
                        <a:t>1</a:t>
                      </a:r>
                      <a:endParaRPr lang="zh-CN" altLang="en-US" sz="2400" kern="1200" baseline="-25000" dirty="0">
                        <a:solidFill>
                          <a:schemeClr val="dk1"/>
                        </a:solidFill>
                        <a:latin typeface="微软雅黑" pitchFamily="34" charset="-122"/>
                        <a:ea typeface="微软雅黑" pitchFamily="34" charset="-122"/>
                        <a:cs typeface="+mn-cs"/>
                      </a:endParaRPr>
                    </a:p>
                  </a:txBody>
                  <a:tcPr anchor="ctr">
                    <a:solidFill>
                      <a:srgbClr val="7030A0">
                        <a:alpha val="50000"/>
                      </a:srgbClr>
                    </a:solidFill>
                  </a:tcPr>
                </a:tc>
                <a:extLst>
                  <a:ext uri="{0D108BD9-81ED-4DB2-BD59-A6C34878D82A}">
                    <a16:rowId xmlns:a16="http://schemas.microsoft.com/office/drawing/2014/main" val="10004"/>
                  </a:ext>
                </a:extLst>
              </a:tr>
              <a:tr h="370840">
                <a:tc>
                  <a:txBody>
                    <a:bodyPr/>
                    <a:lstStyle/>
                    <a:p>
                      <a:pPr algn="ctr"/>
                      <a:r>
                        <a:rPr lang="en-US" altLang="zh-CN" sz="2400" dirty="0">
                          <a:latin typeface="微软雅黑" pitchFamily="34" charset="-122"/>
                          <a:ea typeface="微软雅黑" pitchFamily="34" charset="-122"/>
                        </a:rPr>
                        <a:t>1</a:t>
                      </a:r>
                      <a:endParaRPr lang="zh-CN" altLang="en-US" sz="2400" dirty="0">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400" dirty="0">
                          <a:latin typeface="微软雅黑" pitchFamily="34" charset="-122"/>
                          <a:ea typeface="微软雅黑" pitchFamily="34" charset="-122"/>
                        </a:rPr>
                        <a:t>1</a:t>
                      </a:r>
                      <a:endParaRPr lang="zh-CN" altLang="en-US" sz="2400" dirty="0">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400" dirty="0">
                          <a:latin typeface="微软雅黑" pitchFamily="34" charset="-122"/>
                          <a:ea typeface="微软雅黑" pitchFamily="34" charset="-122"/>
                        </a:rPr>
                        <a:t>0</a:t>
                      </a:r>
                      <a:endParaRPr lang="zh-CN" altLang="en-US" sz="2400" dirty="0">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400" dirty="0">
                          <a:latin typeface="微软雅黑" pitchFamily="34" charset="-122"/>
                          <a:ea typeface="微软雅黑" pitchFamily="34" charset="-122"/>
                        </a:rPr>
                        <a:t>D</a:t>
                      </a:r>
                      <a:r>
                        <a:rPr lang="en-US" altLang="zh-CN" sz="2400" kern="1200" baseline="-25000" dirty="0">
                          <a:solidFill>
                            <a:schemeClr val="dk1"/>
                          </a:solidFill>
                          <a:latin typeface="微软雅黑" pitchFamily="34" charset="-122"/>
                          <a:ea typeface="微软雅黑" pitchFamily="34" charset="-122"/>
                          <a:cs typeface="+mn-cs"/>
                        </a:rPr>
                        <a:t>2</a:t>
                      </a:r>
                      <a:endParaRPr lang="zh-CN" altLang="en-US" sz="2400" kern="1200" baseline="-25000" dirty="0">
                        <a:solidFill>
                          <a:schemeClr val="dk1"/>
                        </a:solidFill>
                        <a:latin typeface="微软雅黑" pitchFamily="34" charset="-122"/>
                        <a:ea typeface="微软雅黑" pitchFamily="34" charset="-122"/>
                        <a:cs typeface="+mn-cs"/>
                      </a:endParaRPr>
                    </a:p>
                  </a:txBody>
                  <a:tcPr anchor="ctr">
                    <a:solidFill>
                      <a:srgbClr val="7030A0">
                        <a:alpha val="50000"/>
                      </a:srgbClr>
                    </a:solidFill>
                  </a:tcPr>
                </a:tc>
                <a:extLst>
                  <a:ext uri="{0D108BD9-81ED-4DB2-BD59-A6C34878D82A}">
                    <a16:rowId xmlns:a16="http://schemas.microsoft.com/office/drawing/2014/main" val="10005"/>
                  </a:ext>
                </a:extLst>
              </a:tr>
              <a:tr h="370840">
                <a:tc>
                  <a:txBody>
                    <a:bodyPr/>
                    <a:lstStyle/>
                    <a:p>
                      <a:pPr algn="ctr"/>
                      <a:r>
                        <a:rPr lang="en-US" altLang="zh-CN" sz="2400" dirty="0">
                          <a:latin typeface="微软雅黑" pitchFamily="34" charset="-122"/>
                          <a:ea typeface="微软雅黑" pitchFamily="34" charset="-122"/>
                        </a:rPr>
                        <a:t>1</a:t>
                      </a:r>
                      <a:endParaRPr lang="zh-CN" altLang="en-US" sz="2400" dirty="0">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400" dirty="0">
                          <a:latin typeface="微软雅黑" pitchFamily="34" charset="-122"/>
                          <a:ea typeface="微软雅黑" pitchFamily="34" charset="-122"/>
                        </a:rPr>
                        <a:t>1</a:t>
                      </a:r>
                      <a:endParaRPr lang="zh-CN" altLang="en-US" sz="2400" dirty="0">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400" dirty="0">
                          <a:latin typeface="微软雅黑" pitchFamily="34" charset="-122"/>
                          <a:ea typeface="微软雅黑" pitchFamily="34" charset="-122"/>
                        </a:rPr>
                        <a:t>1</a:t>
                      </a:r>
                      <a:endParaRPr lang="zh-CN" altLang="en-US" sz="2400" dirty="0">
                        <a:latin typeface="微软雅黑" pitchFamily="34" charset="-122"/>
                        <a:ea typeface="微软雅黑" pitchFamily="34" charset="-122"/>
                      </a:endParaRPr>
                    </a:p>
                  </a:txBody>
                  <a:tcPr anchor="ctr">
                    <a:solidFill>
                      <a:srgbClr val="FFFF00">
                        <a:alpha val="50000"/>
                      </a:srgbClr>
                    </a:solidFill>
                  </a:tcPr>
                </a:tc>
                <a:tc>
                  <a:txBody>
                    <a:bodyPr/>
                    <a:lstStyle/>
                    <a:p>
                      <a:pPr algn="ctr"/>
                      <a:r>
                        <a:rPr lang="en-US" altLang="zh-CN" sz="2400" dirty="0">
                          <a:latin typeface="微软雅黑" pitchFamily="34" charset="-122"/>
                          <a:ea typeface="微软雅黑" pitchFamily="34" charset="-122"/>
                        </a:rPr>
                        <a:t>D</a:t>
                      </a:r>
                      <a:r>
                        <a:rPr lang="en-US" altLang="zh-CN" sz="2400" baseline="-25000" dirty="0">
                          <a:latin typeface="微软雅黑" pitchFamily="34" charset="-122"/>
                          <a:ea typeface="微软雅黑" pitchFamily="34" charset="-122"/>
                        </a:rPr>
                        <a:t>3</a:t>
                      </a:r>
                      <a:endParaRPr lang="zh-CN" altLang="en-US" sz="2400" baseline="-25000" dirty="0">
                        <a:latin typeface="微软雅黑" pitchFamily="34" charset="-122"/>
                        <a:ea typeface="微软雅黑" pitchFamily="34" charset="-122"/>
                      </a:endParaRPr>
                    </a:p>
                  </a:txBody>
                  <a:tcPr anchor="ctr">
                    <a:solidFill>
                      <a:srgbClr val="7030A0">
                        <a:alpha val="50000"/>
                      </a:srgbClr>
                    </a:solidFill>
                  </a:tcPr>
                </a:tc>
                <a:extLst>
                  <a:ext uri="{0D108BD9-81ED-4DB2-BD59-A6C34878D82A}">
                    <a16:rowId xmlns:a16="http://schemas.microsoft.com/office/drawing/2014/main" val="10006"/>
                  </a:ext>
                </a:extLst>
              </a:tr>
            </a:tbl>
          </a:graphicData>
        </a:graphic>
      </p:graphicFrame>
      <p:sp>
        <p:nvSpPr>
          <p:cNvPr id="26" name="TextBox 25"/>
          <p:cNvSpPr txBox="1"/>
          <p:nvPr/>
        </p:nvSpPr>
        <p:spPr>
          <a:xfrm>
            <a:off x="2915816" y="2175247"/>
            <a:ext cx="3240360" cy="461665"/>
          </a:xfrm>
          <a:prstGeom prst="rect">
            <a:avLst/>
          </a:prstGeom>
          <a:noFill/>
        </p:spPr>
        <p:txBody>
          <a:bodyPr wrap="square" rtlCol="0">
            <a:spAutoFit/>
          </a:bodyPr>
          <a:lstStyle/>
          <a:p>
            <a:r>
              <a:rPr lang="en-US" altLang="zh-CN" sz="2400" dirty="0">
                <a:latin typeface="微软雅黑" pitchFamily="34" charset="-122"/>
                <a:ea typeface="微软雅黑" pitchFamily="34" charset="-122"/>
              </a:rPr>
              <a:t>4-1</a:t>
            </a:r>
            <a:r>
              <a:rPr lang="zh-CN" altLang="en-US" sz="2400" dirty="0">
                <a:latin typeface="微软雅黑" pitchFamily="34" charset="-122"/>
                <a:ea typeface="微软雅黑" pitchFamily="34" charset="-122"/>
              </a:rPr>
              <a:t>数据选择器真值表</a:t>
            </a:r>
          </a:p>
        </p:txBody>
      </p:sp>
      <p:sp>
        <p:nvSpPr>
          <p:cNvPr id="9" name="Rectangle 4"/>
          <p:cNvSpPr>
            <a:spLocks noChangeArrowheads="1"/>
          </p:cNvSpPr>
          <p:nvPr/>
        </p:nvSpPr>
        <p:spPr bwMode="auto">
          <a:xfrm>
            <a:off x="395288" y="260350"/>
            <a:ext cx="7056437" cy="707886"/>
          </a:xfrm>
          <a:prstGeom prst="rect">
            <a:avLst/>
          </a:prstGeom>
          <a:noFill/>
          <a:ln w="9525" algn="ctr">
            <a:noFill/>
            <a:miter lim="800000"/>
            <a:headEnd/>
            <a:tailEnd/>
          </a:ln>
        </p:spPr>
        <p:txBody>
          <a:bodyPr>
            <a:spAutoFit/>
          </a:bodyPr>
          <a:lstStyle/>
          <a:p>
            <a:r>
              <a:rPr lang="zh-CN" altLang="en-US" sz="4000" b="1" dirty="0">
                <a:latin typeface="微软雅黑" pitchFamily="34" charset="-122"/>
                <a:ea typeface="微软雅黑" pitchFamily="34" charset="-122"/>
              </a:rPr>
              <a:t>练习</a:t>
            </a:r>
            <a:r>
              <a:rPr lang="en-US" altLang="zh-CN" sz="4000" b="1" dirty="0">
                <a:latin typeface="微软雅黑" pitchFamily="34" charset="-122"/>
                <a:ea typeface="微软雅黑" pitchFamily="34" charset="-122"/>
              </a:rPr>
              <a:t>2 — — 4-1</a:t>
            </a:r>
            <a:r>
              <a:rPr lang="zh-CN" altLang="en-US" sz="4000" b="1" dirty="0">
                <a:latin typeface="微软雅黑" pitchFamily="34" charset="-122"/>
                <a:ea typeface="微软雅黑" pitchFamily="34" charset="-122"/>
              </a:rPr>
              <a:t>数据选择器</a:t>
            </a:r>
          </a:p>
        </p:txBody>
      </p:sp>
      <p:grpSp>
        <p:nvGrpSpPr>
          <p:cNvPr id="35" name="组合 34">
            <a:extLst>
              <a:ext uri="{FF2B5EF4-FFF2-40B4-BE49-F238E27FC236}">
                <a16:creationId xmlns:a16="http://schemas.microsoft.com/office/drawing/2014/main" id="{F4935CBA-DE85-4709-9325-CB724944E3F2}"/>
              </a:ext>
            </a:extLst>
          </p:cNvPr>
          <p:cNvGrpSpPr/>
          <p:nvPr/>
        </p:nvGrpSpPr>
        <p:grpSpPr>
          <a:xfrm>
            <a:off x="611560" y="1124744"/>
            <a:ext cx="1594336" cy="1440160"/>
            <a:chOff x="611560" y="1124744"/>
            <a:chExt cx="1594336" cy="1440160"/>
          </a:xfrm>
        </p:grpSpPr>
        <p:grpSp>
          <p:nvGrpSpPr>
            <p:cNvPr id="17" name="组合 16">
              <a:extLst>
                <a:ext uri="{FF2B5EF4-FFF2-40B4-BE49-F238E27FC236}">
                  <a16:creationId xmlns:a16="http://schemas.microsoft.com/office/drawing/2014/main" id="{B28A24E2-E944-4DB6-ADC4-917B280952E6}"/>
                </a:ext>
              </a:extLst>
            </p:cNvPr>
            <p:cNvGrpSpPr/>
            <p:nvPr/>
          </p:nvGrpSpPr>
          <p:grpSpPr>
            <a:xfrm>
              <a:off x="1053768" y="1124744"/>
              <a:ext cx="709920" cy="1152128"/>
              <a:chOff x="981760" y="1268760"/>
              <a:chExt cx="709920" cy="1152128"/>
            </a:xfrm>
          </p:grpSpPr>
          <p:cxnSp>
            <p:nvCxnSpPr>
              <p:cNvPr id="8" name="直接连接符 7">
                <a:extLst>
                  <a:ext uri="{FF2B5EF4-FFF2-40B4-BE49-F238E27FC236}">
                    <a16:creationId xmlns:a16="http://schemas.microsoft.com/office/drawing/2014/main" id="{EA6EF545-864F-4A6B-B9A4-692AF704790D}"/>
                  </a:ext>
                </a:extLst>
              </p:cNvPr>
              <p:cNvCxnSpPr>
                <a:cxnSpLocks/>
              </p:cNvCxnSpPr>
              <p:nvPr/>
            </p:nvCxnSpPr>
            <p:spPr bwMode="auto">
              <a:xfrm>
                <a:off x="991920" y="1268760"/>
                <a:ext cx="0" cy="1152128"/>
              </a:xfrm>
              <a:prstGeom prst="line">
                <a:avLst/>
              </a:prstGeom>
              <a:noFill/>
              <a:ln w="38100" cap="flat" cmpd="sng" algn="ctr">
                <a:solidFill>
                  <a:srgbClr val="0000FF"/>
                </a:solidFill>
                <a:prstDash val="solid"/>
                <a:round/>
                <a:headEnd type="none" w="med" len="med"/>
                <a:tailEnd type="none" w="med" len="med"/>
              </a:ln>
              <a:effectLst/>
            </p:spPr>
          </p:cxnSp>
          <p:cxnSp>
            <p:nvCxnSpPr>
              <p:cNvPr id="13" name="直接连接符 12">
                <a:extLst>
                  <a:ext uri="{FF2B5EF4-FFF2-40B4-BE49-F238E27FC236}">
                    <a16:creationId xmlns:a16="http://schemas.microsoft.com/office/drawing/2014/main" id="{6E8A654D-9CF5-4058-9585-5245EDA4EDC1}"/>
                  </a:ext>
                </a:extLst>
              </p:cNvPr>
              <p:cNvCxnSpPr>
                <a:cxnSpLocks/>
              </p:cNvCxnSpPr>
              <p:nvPr/>
            </p:nvCxnSpPr>
            <p:spPr bwMode="auto">
              <a:xfrm>
                <a:off x="1691680" y="1608480"/>
                <a:ext cx="0" cy="546447"/>
              </a:xfrm>
              <a:prstGeom prst="line">
                <a:avLst/>
              </a:prstGeom>
              <a:noFill/>
              <a:ln w="38100" cap="flat" cmpd="sng" algn="ctr">
                <a:solidFill>
                  <a:srgbClr val="0000FF"/>
                </a:solidFill>
                <a:prstDash val="solid"/>
                <a:round/>
                <a:headEnd type="none" w="med" len="med"/>
                <a:tailEnd type="none" w="med" len="med"/>
              </a:ln>
              <a:effectLst/>
            </p:spPr>
          </p:cxnSp>
          <p:cxnSp>
            <p:nvCxnSpPr>
              <p:cNvPr id="16" name="直接连接符 15">
                <a:extLst>
                  <a:ext uri="{FF2B5EF4-FFF2-40B4-BE49-F238E27FC236}">
                    <a16:creationId xmlns:a16="http://schemas.microsoft.com/office/drawing/2014/main" id="{D19AFAE0-AA3A-480E-9FF7-5013AA967172}"/>
                  </a:ext>
                </a:extLst>
              </p:cNvPr>
              <p:cNvCxnSpPr>
                <a:cxnSpLocks/>
              </p:cNvCxnSpPr>
              <p:nvPr/>
            </p:nvCxnSpPr>
            <p:spPr bwMode="auto">
              <a:xfrm flipH="1" flipV="1">
                <a:off x="981760" y="1274043"/>
                <a:ext cx="709920" cy="334437"/>
              </a:xfrm>
              <a:prstGeom prst="line">
                <a:avLst/>
              </a:prstGeom>
              <a:noFill/>
              <a:ln w="38100" cap="flat" cmpd="sng" algn="ctr">
                <a:solidFill>
                  <a:srgbClr val="0000FF"/>
                </a:solidFill>
                <a:prstDash val="solid"/>
                <a:round/>
                <a:headEnd type="none" w="med" len="med"/>
                <a:tailEnd type="none" w="med" len="med"/>
              </a:ln>
              <a:effectLst/>
            </p:spPr>
          </p:cxnSp>
          <p:cxnSp>
            <p:nvCxnSpPr>
              <p:cNvPr id="18" name="直接连接符 17">
                <a:extLst>
                  <a:ext uri="{FF2B5EF4-FFF2-40B4-BE49-F238E27FC236}">
                    <a16:creationId xmlns:a16="http://schemas.microsoft.com/office/drawing/2014/main" id="{E91F5F31-AF8B-47A7-B28C-ECBC7F7BB125}"/>
                  </a:ext>
                </a:extLst>
              </p:cNvPr>
              <p:cNvCxnSpPr>
                <a:cxnSpLocks/>
              </p:cNvCxnSpPr>
              <p:nvPr/>
            </p:nvCxnSpPr>
            <p:spPr bwMode="auto">
              <a:xfrm flipH="1">
                <a:off x="981760" y="2131466"/>
                <a:ext cx="709920" cy="278394"/>
              </a:xfrm>
              <a:prstGeom prst="line">
                <a:avLst/>
              </a:prstGeom>
              <a:noFill/>
              <a:ln w="38100" cap="flat" cmpd="sng" algn="ctr">
                <a:solidFill>
                  <a:srgbClr val="0000FF"/>
                </a:solidFill>
                <a:prstDash val="solid"/>
                <a:round/>
                <a:headEnd type="none" w="med" len="med"/>
                <a:tailEnd type="none" w="med" len="med"/>
              </a:ln>
              <a:effectLst/>
            </p:spPr>
          </p:cxnSp>
        </p:grpSp>
        <p:cxnSp>
          <p:nvCxnSpPr>
            <p:cNvPr id="20" name="直接连接符 19">
              <a:extLst>
                <a:ext uri="{FF2B5EF4-FFF2-40B4-BE49-F238E27FC236}">
                  <a16:creationId xmlns:a16="http://schemas.microsoft.com/office/drawing/2014/main" id="{2218B8D6-7FF2-4820-9C10-65D03B2998B2}"/>
                </a:ext>
              </a:extLst>
            </p:cNvPr>
            <p:cNvCxnSpPr/>
            <p:nvPr/>
          </p:nvCxnSpPr>
          <p:spPr bwMode="auto">
            <a:xfrm>
              <a:off x="611560" y="1320448"/>
              <a:ext cx="442208" cy="0"/>
            </a:xfrm>
            <a:prstGeom prst="line">
              <a:avLst/>
            </a:prstGeom>
            <a:noFill/>
            <a:ln w="38100" cap="flat" cmpd="sng" algn="ctr">
              <a:solidFill>
                <a:srgbClr val="0000FF"/>
              </a:solidFill>
              <a:prstDash val="solid"/>
              <a:round/>
              <a:headEnd type="none" w="med" len="med"/>
              <a:tailEnd type="none" w="med" len="med"/>
            </a:ln>
            <a:effectLst/>
          </p:spPr>
        </p:cxnSp>
        <p:cxnSp>
          <p:nvCxnSpPr>
            <p:cNvPr id="23" name="直接连接符 22">
              <a:extLst>
                <a:ext uri="{FF2B5EF4-FFF2-40B4-BE49-F238E27FC236}">
                  <a16:creationId xmlns:a16="http://schemas.microsoft.com/office/drawing/2014/main" id="{83A16522-2E24-4BB5-9475-8BE6FC9B8C4A}"/>
                </a:ext>
              </a:extLst>
            </p:cNvPr>
            <p:cNvCxnSpPr/>
            <p:nvPr/>
          </p:nvCxnSpPr>
          <p:spPr bwMode="auto">
            <a:xfrm>
              <a:off x="611560" y="2087431"/>
              <a:ext cx="442208" cy="0"/>
            </a:xfrm>
            <a:prstGeom prst="line">
              <a:avLst/>
            </a:prstGeom>
            <a:noFill/>
            <a:ln w="38100" cap="flat" cmpd="sng" algn="ctr">
              <a:solidFill>
                <a:srgbClr val="0000FF"/>
              </a:solidFill>
              <a:prstDash val="solid"/>
              <a:round/>
              <a:headEnd type="none" w="med" len="med"/>
              <a:tailEnd type="none" w="med" len="med"/>
            </a:ln>
            <a:effectLst/>
          </p:spPr>
        </p:cxnSp>
        <p:cxnSp>
          <p:nvCxnSpPr>
            <p:cNvPr id="24" name="直接连接符 23">
              <a:extLst>
                <a:ext uri="{FF2B5EF4-FFF2-40B4-BE49-F238E27FC236}">
                  <a16:creationId xmlns:a16="http://schemas.microsoft.com/office/drawing/2014/main" id="{3518F422-D789-477C-A436-909AB576AD1F}"/>
                </a:ext>
              </a:extLst>
            </p:cNvPr>
            <p:cNvCxnSpPr/>
            <p:nvPr/>
          </p:nvCxnSpPr>
          <p:spPr bwMode="auto">
            <a:xfrm>
              <a:off x="621720" y="1824504"/>
              <a:ext cx="442208" cy="0"/>
            </a:xfrm>
            <a:prstGeom prst="line">
              <a:avLst/>
            </a:prstGeom>
            <a:noFill/>
            <a:ln w="38100" cap="flat" cmpd="sng" algn="ctr">
              <a:solidFill>
                <a:srgbClr val="0000FF"/>
              </a:solidFill>
              <a:prstDash val="solid"/>
              <a:round/>
              <a:headEnd type="none" w="med" len="med"/>
              <a:tailEnd type="none" w="med" len="med"/>
            </a:ln>
            <a:effectLst/>
          </p:spPr>
        </p:cxnSp>
        <p:cxnSp>
          <p:nvCxnSpPr>
            <p:cNvPr id="27" name="直接连接符 26">
              <a:extLst>
                <a:ext uri="{FF2B5EF4-FFF2-40B4-BE49-F238E27FC236}">
                  <a16:creationId xmlns:a16="http://schemas.microsoft.com/office/drawing/2014/main" id="{C4D44F94-013F-436E-AD18-6F5124C205A7}"/>
                </a:ext>
              </a:extLst>
            </p:cNvPr>
            <p:cNvCxnSpPr/>
            <p:nvPr/>
          </p:nvCxnSpPr>
          <p:spPr bwMode="auto">
            <a:xfrm>
              <a:off x="621720" y="1578000"/>
              <a:ext cx="442208" cy="0"/>
            </a:xfrm>
            <a:prstGeom prst="line">
              <a:avLst/>
            </a:prstGeom>
            <a:noFill/>
            <a:ln w="38100" cap="flat" cmpd="sng" algn="ctr">
              <a:solidFill>
                <a:srgbClr val="0000FF"/>
              </a:solidFill>
              <a:prstDash val="solid"/>
              <a:round/>
              <a:headEnd type="none" w="med" len="med"/>
              <a:tailEnd type="none" w="med" len="med"/>
            </a:ln>
            <a:effectLst/>
          </p:spPr>
        </p:cxnSp>
        <p:cxnSp>
          <p:nvCxnSpPr>
            <p:cNvPr id="28" name="直接连接符 27">
              <a:extLst>
                <a:ext uri="{FF2B5EF4-FFF2-40B4-BE49-F238E27FC236}">
                  <a16:creationId xmlns:a16="http://schemas.microsoft.com/office/drawing/2014/main" id="{B9100CD6-8164-4D2F-A93E-6CB9EEC819CB}"/>
                </a:ext>
              </a:extLst>
            </p:cNvPr>
            <p:cNvCxnSpPr/>
            <p:nvPr/>
          </p:nvCxnSpPr>
          <p:spPr bwMode="auto">
            <a:xfrm>
              <a:off x="1763688" y="1737687"/>
              <a:ext cx="442208" cy="0"/>
            </a:xfrm>
            <a:prstGeom prst="line">
              <a:avLst/>
            </a:prstGeom>
            <a:noFill/>
            <a:ln w="38100" cap="flat" cmpd="sng" algn="ctr">
              <a:solidFill>
                <a:srgbClr val="0000FF"/>
              </a:solidFill>
              <a:prstDash val="solid"/>
              <a:round/>
              <a:headEnd type="none" w="med" len="med"/>
              <a:tailEnd type="none" w="med" len="med"/>
            </a:ln>
            <a:effectLst/>
          </p:spPr>
        </p:cxnSp>
        <p:cxnSp>
          <p:nvCxnSpPr>
            <p:cNvPr id="29" name="直接连接符 28">
              <a:extLst>
                <a:ext uri="{FF2B5EF4-FFF2-40B4-BE49-F238E27FC236}">
                  <a16:creationId xmlns:a16="http://schemas.microsoft.com/office/drawing/2014/main" id="{D2AE8558-F1F9-4597-9EAE-BD468A875DFC}"/>
                </a:ext>
              </a:extLst>
            </p:cNvPr>
            <p:cNvCxnSpPr>
              <a:cxnSpLocks/>
            </p:cNvCxnSpPr>
            <p:nvPr/>
          </p:nvCxnSpPr>
          <p:spPr bwMode="auto">
            <a:xfrm>
              <a:off x="1259632" y="2167441"/>
              <a:ext cx="0" cy="397463"/>
            </a:xfrm>
            <a:prstGeom prst="line">
              <a:avLst/>
            </a:prstGeom>
            <a:noFill/>
            <a:ln w="38100" cap="flat" cmpd="sng" algn="ctr">
              <a:solidFill>
                <a:srgbClr val="FF9933"/>
              </a:solidFill>
              <a:prstDash val="solid"/>
              <a:round/>
              <a:headEnd type="none" w="med" len="med"/>
              <a:tailEnd type="none" w="med" len="med"/>
            </a:ln>
            <a:effectLst/>
          </p:spPr>
        </p:cxnSp>
        <p:cxnSp>
          <p:nvCxnSpPr>
            <p:cNvPr id="31" name="直接连接符 30">
              <a:extLst>
                <a:ext uri="{FF2B5EF4-FFF2-40B4-BE49-F238E27FC236}">
                  <a16:creationId xmlns:a16="http://schemas.microsoft.com/office/drawing/2014/main" id="{588D46ED-A9E9-43FE-9E14-0D2FCA9D0FA4}"/>
                </a:ext>
              </a:extLst>
            </p:cNvPr>
            <p:cNvCxnSpPr>
              <a:cxnSpLocks/>
            </p:cNvCxnSpPr>
            <p:nvPr/>
          </p:nvCxnSpPr>
          <p:spPr bwMode="auto">
            <a:xfrm>
              <a:off x="1472992" y="2126647"/>
              <a:ext cx="0" cy="438257"/>
            </a:xfrm>
            <a:prstGeom prst="line">
              <a:avLst/>
            </a:prstGeom>
            <a:noFill/>
            <a:ln w="38100" cap="flat" cmpd="sng" algn="ctr">
              <a:solidFill>
                <a:srgbClr val="FF0000"/>
              </a:solidFill>
              <a:prstDash val="solid"/>
              <a:round/>
              <a:headEnd type="none" w="med" len="med"/>
              <a:tailEnd type="none" w="med" len="med"/>
            </a:ln>
            <a:effectLst/>
          </p:spPr>
        </p:cxnSp>
        <p:cxnSp>
          <p:nvCxnSpPr>
            <p:cNvPr id="33" name="直接连接符 32">
              <a:extLst>
                <a:ext uri="{FF2B5EF4-FFF2-40B4-BE49-F238E27FC236}">
                  <a16:creationId xmlns:a16="http://schemas.microsoft.com/office/drawing/2014/main" id="{BEECDC52-2755-4293-99BE-CE67A190D5AE}"/>
                </a:ext>
              </a:extLst>
            </p:cNvPr>
            <p:cNvCxnSpPr>
              <a:cxnSpLocks/>
            </p:cNvCxnSpPr>
            <p:nvPr/>
          </p:nvCxnSpPr>
          <p:spPr bwMode="auto">
            <a:xfrm>
              <a:off x="1672040" y="2031231"/>
              <a:ext cx="0" cy="533673"/>
            </a:xfrm>
            <a:prstGeom prst="line">
              <a:avLst/>
            </a:prstGeom>
            <a:noFill/>
            <a:ln w="38100" cap="flat" cmpd="sng" algn="ctr">
              <a:solidFill>
                <a:srgbClr val="FF0000"/>
              </a:solidFill>
              <a:prstDash val="solid"/>
              <a:round/>
              <a:headEnd type="none" w="med" len="med"/>
              <a:tailEnd type="none" w="med" len="med"/>
            </a:ln>
            <a:effectLst/>
          </p:spPr>
        </p:cxnSp>
      </p:grpSp>
      <p:sp>
        <p:nvSpPr>
          <p:cNvPr id="36" name="文本框 35">
            <a:extLst>
              <a:ext uri="{FF2B5EF4-FFF2-40B4-BE49-F238E27FC236}">
                <a16:creationId xmlns:a16="http://schemas.microsoft.com/office/drawing/2014/main" id="{84D62C42-E5AD-4ACA-AEE1-6CBE98270FB3}"/>
              </a:ext>
            </a:extLst>
          </p:cNvPr>
          <p:cNvSpPr txBox="1"/>
          <p:nvPr/>
        </p:nvSpPr>
        <p:spPr>
          <a:xfrm>
            <a:off x="161655" y="1098170"/>
            <a:ext cx="552393" cy="400110"/>
          </a:xfrm>
          <a:prstGeom prst="rect">
            <a:avLst/>
          </a:prstGeom>
          <a:noFill/>
        </p:spPr>
        <p:txBody>
          <a:bodyPr wrap="square" rtlCol="0">
            <a:spAutoFit/>
          </a:bodyPr>
          <a:lstStyle/>
          <a:p>
            <a:pPr algn="ctr"/>
            <a:r>
              <a:rPr lang="en-US" altLang="zh-CN" sz="2000" dirty="0"/>
              <a:t>D</a:t>
            </a:r>
            <a:r>
              <a:rPr lang="en-US" altLang="zh-CN" sz="2000" baseline="-25000" dirty="0"/>
              <a:t>0</a:t>
            </a:r>
            <a:endParaRPr lang="zh-CN" altLang="en-US" sz="2000" baseline="-25000" dirty="0"/>
          </a:p>
        </p:txBody>
      </p:sp>
      <p:sp>
        <p:nvSpPr>
          <p:cNvPr id="37" name="文本框 36">
            <a:extLst>
              <a:ext uri="{FF2B5EF4-FFF2-40B4-BE49-F238E27FC236}">
                <a16:creationId xmlns:a16="http://schemas.microsoft.com/office/drawing/2014/main" id="{50D697F0-1A73-4186-84C6-D866BABEEA71}"/>
              </a:ext>
            </a:extLst>
          </p:cNvPr>
          <p:cNvSpPr txBox="1"/>
          <p:nvPr/>
        </p:nvSpPr>
        <p:spPr>
          <a:xfrm>
            <a:off x="159192" y="1371248"/>
            <a:ext cx="552393" cy="400110"/>
          </a:xfrm>
          <a:prstGeom prst="rect">
            <a:avLst/>
          </a:prstGeom>
          <a:noFill/>
        </p:spPr>
        <p:txBody>
          <a:bodyPr wrap="square" rtlCol="0">
            <a:spAutoFit/>
          </a:bodyPr>
          <a:lstStyle/>
          <a:p>
            <a:pPr algn="ctr"/>
            <a:r>
              <a:rPr lang="en-US" altLang="zh-CN" sz="2000" dirty="0"/>
              <a:t>D</a:t>
            </a:r>
            <a:r>
              <a:rPr lang="en-US" altLang="zh-CN" sz="2000" baseline="-25000" dirty="0"/>
              <a:t>1</a:t>
            </a:r>
            <a:endParaRPr lang="zh-CN" altLang="en-US" sz="2000" baseline="-25000" dirty="0"/>
          </a:p>
        </p:txBody>
      </p:sp>
      <p:sp>
        <p:nvSpPr>
          <p:cNvPr id="38" name="文本框 37">
            <a:extLst>
              <a:ext uri="{FF2B5EF4-FFF2-40B4-BE49-F238E27FC236}">
                <a16:creationId xmlns:a16="http://schemas.microsoft.com/office/drawing/2014/main" id="{A7598D6F-4A2E-4935-A9AB-11351761BEEF}"/>
              </a:ext>
            </a:extLst>
          </p:cNvPr>
          <p:cNvSpPr txBox="1"/>
          <p:nvPr/>
        </p:nvSpPr>
        <p:spPr>
          <a:xfrm>
            <a:off x="161655" y="1619210"/>
            <a:ext cx="552393" cy="400110"/>
          </a:xfrm>
          <a:prstGeom prst="rect">
            <a:avLst/>
          </a:prstGeom>
          <a:noFill/>
        </p:spPr>
        <p:txBody>
          <a:bodyPr wrap="square" rtlCol="0">
            <a:spAutoFit/>
          </a:bodyPr>
          <a:lstStyle/>
          <a:p>
            <a:pPr algn="ctr"/>
            <a:r>
              <a:rPr lang="en-US" altLang="zh-CN" sz="2000" dirty="0"/>
              <a:t>D</a:t>
            </a:r>
            <a:r>
              <a:rPr lang="en-US" altLang="zh-CN" sz="2000" baseline="-25000" dirty="0"/>
              <a:t>2</a:t>
            </a:r>
            <a:endParaRPr lang="zh-CN" altLang="en-US" sz="2000" baseline="-25000" dirty="0"/>
          </a:p>
        </p:txBody>
      </p:sp>
      <p:sp>
        <p:nvSpPr>
          <p:cNvPr id="39" name="文本框 38">
            <a:extLst>
              <a:ext uri="{FF2B5EF4-FFF2-40B4-BE49-F238E27FC236}">
                <a16:creationId xmlns:a16="http://schemas.microsoft.com/office/drawing/2014/main" id="{55AC6D7F-D285-47CE-B4F4-4002E94FDF92}"/>
              </a:ext>
            </a:extLst>
          </p:cNvPr>
          <p:cNvSpPr txBox="1"/>
          <p:nvPr/>
        </p:nvSpPr>
        <p:spPr>
          <a:xfrm>
            <a:off x="158304" y="1866602"/>
            <a:ext cx="552393" cy="400110"/>
          </a:xfrm>
          <a:prstGeom prst="rect">
            <a:avLst/>
          </a:prstGeom>
          <a:noFill/>
        </p:spPr>
        <p:txBody>
          <a:bodyPr wrap="square" rtlCol="0">
            <a:spAutoFit/>
          </a:bodyPr>
          <a:lstStyle/>
          <a:p>
            <a:pPr algn="ctr"/>
            <a:r>
              <a:rPr lang="en-US" altLang="zh-CN" sz="2000" dirty="0"/>
              <a:t>D</a:t>
            </a:r>
            <a:r>
              <a:rPr lang="en-US" altLang="zh-CN" sz="2000" baseline="-25000" dirty="0"/>
              <a:t>3</a:t>
            </a:r>
            <a:endParaRPr lang="zh-CN" altLang="en-US" sz="2000" baseline="-25000" dirty="0"/>
          </a:p>
        </p:txBody>
      </p:sp>
      <p:sp>
        <p:nvSpPr>
          <p:cNvPr id="40" name="文本框 39">
            <a:extLst>
              <a:ext uri="{FF2B5EF4-FFF2-40B4-BE49-F238E27FC236}">
                <a16:creationId xmlns:a16="http://schemas.microsoft.com/office/drawing/2014/main" id="{337BC1C2-5E15-4FFE-AC0A-434A3A0EC684}"/>
              </a:ext>
            </a:extLst>
          </p:cNvPr>
          <p:cNvSpPr txBox="1"/>
          <p:nvPr/>
        </p:nvSpPr>
        <p:spPr>
          <a:xfrm>
            <a:off x="2119898" y="1537632"/>
            <a:ext cx="552393" cy="400110"/>
          </a:xfrm>
          <a:prstGeom prst="rect">
            <a:avLst/>
          </a:prstGeom>
          <a:noFill/>
        </p:spPr>
        <p:txBody>
          <a:bodyPr wrap="square" rtlCol="0">
            <a:spAutoFit/>
          </a:bodyPr>
          <a:lstStyle/>
          <a:p>
            <a:pPr algn="ctr"/>
            <a:r>
              <a:rPr lang="en-US" altLang="zh-CN" sz="2000" dirty="0"/>
              <a:t>Y</a:t>
            </a:r>
            <a:endParaRPr lang="zh-CN" altLang="en-US" sz="2000" baseline="-25000" dirty="0"/>
          </a:p>
        </p:txBody>
      </p:sp>
      <p:sp>
        <p:nvSpPr>
          <p:cNvPr id="41" name="文本框 40">
            <a:extLst>
              <a:ext uri="{FF2B5EF4-FFF2-40B4-BE49-F238E27FC236}">
                <a16:creationId xmlns:a16="http://schemas.microsoft.com/office/drawing/2014/main" id="{E3A64622-DBF1-4749-8E3D-5F7E747E20A7}"/>
              </a:ext>
            </a:extLst>
          </p:cNvPr>
          <p:cNvSpPr txBox="1"/>
          <p:nvPr/>
        </p:nvSpPr>
        <p:spPr>
          <a:xfrm>
            <a:off x="974951" y="2527344"/>
            <a:ext cx="552393" cy="307777"/>
          </a:xfrm>
          <a:prstGeom prst="rect">
            <a:avLst/>
          </a:prstGeom>
          <a:noFill/>
        </p:spPr>
        <p:txBody>
          <a:bodyPr wrap="square" rtlCol="0">
            <a:spAutoFit/>
          </a:bodyPr>
          <a:lstStyle/>
          <a:p>
            <a:pPr algn="ctr"/>
            <a:r>
              <a:rPr lang="en-US" altLang="zh-CN" sz="1400" dirty="0"/>
              <a:t>EN</a:t>
            </a:r>
            <a:endParaRPr lang="zh-CN" altLang="en-US" sz="1400" baseline="-25000" dirty="0"/>
          </a:p>
        </p:txBody>
      </p:sp>
      <p:sp>
        <p:nvSpPr>
          <p:cNvPr id="42" name="文本框 41">
            <a:extLst>
              <a:ext uri="{FF2B5EF4-FFF2-40B4-BE49-F238E27FC236}">
                <a16:creationId xmlns:a16="http://schemas.microsoft.com/office/drawing/2014/main" id="{5A07E80F-234F-400A-94C5-42AA44A9046E}"/>
              </a:ext>
            </a:extLst>
          </p:cNvPr>
          <p:cNvSpPr txBox="1"/>
          <p:nvPr/>
        </p:nvSpPr>
        <p:spPr>
          <a:xfrm>
            <a:off x="1211295" y="2523376"/>
            <a:ext cx="552393" cy="307777"/>
          </a:xfrm>
          <a:prstGeom prst="rect">
            <a:avLst/>
          </a:prstGeom>
          <a:noFill/>
        </p:spPr>
        <p:txBody>
          <a:bodyPr wrap="square" rtlCol="0">
            <a:spAutoFit/>
          </a:bodyPr>
          <a:lstStyle/>
          <a:p>
            <a:pPr algn="ctr"/>
            <a:r>
              <a:rPr lang="en-US" altLang="zh-CN" sz="1400" dirty="0"/>
              <a:t>S</a:t>
            </a:r>
            <a:r>
              <a:rPr lang="en-US" altLang="zh-CN" sz="1400" baseline="-25000" dirty="0"/>
              <a:t>0</a:t>
            </a:r>
            <a:endParaRPr lang="zh-CN" altLang="en-US" sz="1400" baseline="-25000" dirty="0"/>
          </a:p>
        </p:txBody>
      </p:sp>
      <p:sp>
        <p:nvSpPr>
          <p:cNvPr id="43" name="文本框 42">
            <a:extLst>
              <a:ext uri="{FF2B5EF4-FFF2-40B4-BE49-F238E27FC236}">
                <a16:creationId xmlns:a16="http://schemas.microsoft.com/office/drawing/2014/main" id="{766E0C40-BC3C-4698-AAEA-BB2B0DC5F5D7}"/>
              </a:ext>
            </a:extLst>
          </p:cNvPr>
          <p:cNvSpPr txBox="1"/>
          <p:nvPr/>
        </p:nvSpPr>
        <p:spPr>
          <a:xfrm>
            <a:off x="1406111" y="2524839"/>
            <a:ext cx="552393" cy="307777"/>
          </a:xfrm>
          <a:prstGeom prst="rect">
            <a:avLst/>
          </a:prstGeom>
          <a:noFill/>
        </p:spPr>
        <p:txBody>
          <a:bodyPr wrap="square" rtlCol="0">
            <a:spAutoFit/>
          </a:bodyPr>
          <a:lstStyle/>
          <a:p>
            <a:pPr algn="ctr"/>
            <a:r>
              <a:rPr lang="en-US" altLang="zh-CN" sz="1400" dirty="0"/>
              <a:t>S</a:t>
            </a:r>
            <a:r>
              <a:rPr lang="en-US" altLang="zh-CN" sz="1400" baseline="-25000" dirty="0"/>
              <a:t>1</a:t>
            </a:r>
            <a:endParaRPr lang="zh-CN" altLang="en-US" sz="1400" baseline="-25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2018/11/28</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21</a:t>
            </a:fld>
            <a:endParaRPr lang="en-US" altLang="zh-CN"/>
          </a:p>
        </p:txBody>
      </p:sp>
      <p:sp>
        <p:nvSpPr>
          <p:cNvPr id="8" name="Rectangle 4"/>
          <p:cNvSpPr>
            <a:spLocks noChangeArrowheads="1"/>
          </p:cNvSpPr>
          <p:nvPr/>
        </p:nvSpPr>
        <p:spPr bwMode="auto">
          <a:xfrm>
            <a:off x="395288" y="260350"/>
            <a:ext cx="8748712"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练习</a:t>
            </a:r>
            <a:r>
              <a:rPr lang="en-US" altLang="zh-CN" sz="4000" b="1" dirty="0">
                <a:latin typeface="微软雅黑" pitchFamily="34" charset="-122"/>
                <a:ea typeface="微软雅黑" pitchFamily="34" charset="-122"/>
              </a:rPr>
              <a:t>2 — — 4-1</a:t>
            </a:r>
            <a:r>
              <a:rPr lang="zh-CN" altLang="en-US" sz="4000" b="1" dirty="0">
                <a:latin typeface="微软雅黑" pitchFamily="34" charset="-122"/>
                <a:ea typeface="微软雅黑" pitchFamily="34" charset="-122"/>
              </a:rPr>
              <a:t>数据选择器（</a:t>
            </a:r>
            <a:r>
              <a:rPr lang="en-US" altLang="zh-CN" sz="4000" b="1" dirty="0">
                <a:latin typeface="微软雅黑" pitchFamily="34" charset="-122"/>
                <a:ea typeface="微软雅黑" pitchFamily="34" charset="-122"/>
              </a:rPr>
              <a:t>cont.</a:t>
            </a:r>
            <a:r>
              <a:rPr lang="zh-CN" altLang="en-US" sz="4000" b="1" dirty="0">
                <a:latin typeface="微软雅黑" pitchFamily="34" charset="-122"/>
                <a:ea typeface="微软雅黑" pitchFamily="34" charset="-122"/>
              </a:rPr>
              <a:t>）</a:t>
            </a:r>
          </a:p>
        </p:txBody>
      </p:sp>
      <p:sp>
        <p:nvSpPr>
          <p:cNvPr id="7" name="Rectangle 6"/>
          <p:cNvSpPr txBox="1">
            <a:spLocks noChangeArrowheads="1"/>
          </p:cNvSpPr>
          <p:nvPr/>
        </p:nvSpPr>
        <p:spPr bwMode="auto">
          <a:xfrm>
            <a:off x="195336" y="1268760"/>
            <a:ext cx="8769152" cy="16561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ts val="3600"/>
              </a:lnSpc>
              <a:spcBef>
                <a:spcPts val="1800"/>
              </a:spcBef>
              <a:spcAft>
                <a:spcPct val="0"/>
              </a:spcAft>
              <a:buClr>
                <a:schemeClr val="accent1"/>
              </a:buClr>
              <a:buSzPct val="100000"/>
              <a:buFont typeface="Wingdings" pitchFamily="2" charset="2"/>
              <a:buBlip>
                <a:blip r:embed="rId2"/>
              </a:buBlip>
              <a:tabLst/>
              <a:defRPr/>
            </a:pP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采用</a:t>
            </a:r>
            <a:r>
              <a:rPr kumimoji="0" lang="en-US" altLang="zh-CN"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Verilog</a:t>
            </a: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实现</a:t>
            </a:r>
            <a:r>
              <a:rPr kumimoji="0" lang="zh-CN" altLang="en-US" sz="2400" b="0" i="0" u="none" strike="noStrike" kern="0" cap="none" spc="0" normalizeH="0" baseline="0" noProof="0" dirty="0">
                <a:ln>
                  <a:noFill/>
                </a:ln>
                <a:solidFill>
                  <a:srgbClr val="0000FF"/>
                </a:solidFill>
                <a:effectLst/>
                <a:uLnTx/>
                <a:uFillTx/>
                <a:latin typeface="微软雅黑" pitchFamily="34" charset="-122"/>
                <a:ea typeface="微软雅黑" pitchFamily="34" charset="-122"/>
                <a:cs typeface="+mn-cs"/>
              </a:rPr>
              <a:t>带使能端（低电平有效）</a:t>
            </a: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的</a:t>
            </a:r>
            <a:r>
              <a:rPr lang="en-US" altLang="zh-CN" sz="2400" kern="0" dirty="0">
                <a:latin typeface="微软雅黑" pitchFamily="34" charset="-122"/>
                <a:ea typeface="微软雅黑" pitchFamily="34" charset="-122"/>
              </a:rPr>
              <a:t>4</a:t>
            </a:r>
            <a:r>
              <a:rPr kumimoji="0" lang="en-US" altLang="zh-CN"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-1</a:t>
            </a: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数据选择器。</a:t>
            </a:r>
            <a:endParaRPr kumimoji="0" lang="en-US" altLang="zh-CN"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a:p>
            <a:pPr marL="342900" marR="0" lvl="0" indent="-342900" algn="just" defTabSz="914400" rtl="0" eaLnBrk="1" fontAlgn="base" latinLnBrk="0" hangingPunct="1">
              <a:lnSpc>
                <a:spcPts val="3600"/>
              </a:lnSpc>
              <a:spcBef>
                <a:spcPts val="1800"/>
              </a:spcBef>
              <a:spcAft>
                <a:spcPct val="0"/>
              </a:spcAft>
              <a:buClr>
                <a:schemeClr val="accent1"/>
              </a:buClr>
              <a:buSzPct val="100000"/>
              <a:buFont typeface="Wingdings" pitchFamily="2" charset="2"/>
              <a:buBlip>
                <a:blip r:embed="rId2"/>
              </a:buBlip>
              <a:tabLst/>
              <a:defRPr/>
            </a:pPr>
            <a:r>
              <a:rPr lang="zh-CN" altLang="en-US" sz="2400" kern="0" dirty="0">
                <a:latin typeface="微软雅黑" pitchFamily="34" charset="-122"/>
                <a:ea typeface="微软雅黑" pitchFamily="34" charset="-122"/>
              </a:rPr>
              <a:t>通过仿真验证电路功能的正确性。</a:t>
            </a:r>
            <a:endParaRPr kumimoji="0" lang="en-US" altLang="zh-CN"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a:p>
            <a:pPr marL="342900" marR="0" lvl="0" indent="-342900" algn="just" defTabSz="914400" rtl="0" eaLnBrk="1" fontAlgn="base" latinLnBrk="0" hangingPunct="1">
              <a:lnSpc>
                <a:spcPts val="3600"/>
              </a:lnSpc>
              <a:spcBef>
                <a:spcPts val="1800"/>
              </a:spcBef>
              <a:spcAft>
                <a:spcPct val="0"/>
              </a:spcAft>
              <a:buClr>
                <a:schemeClr val="accent1"/>
              </a:buClr>
              <a:buSzPct val="100000"/>
              <a:buFont typeface="Wingdings" pitchFamily="2" charset="2"/>
              <a:buBlip>
                <a:blip r:embed="rId2"/>
              </a:buBlip>
              <a:tabLst/>
              <a:defRPr/>
            </a:pPr>
            <a:r>
              <a:rPr lang="zh-CN" altLang="en-US" sz="2400" kern="0" noProof="0" dirty="0">
                <a:latin typeface="微软雅黑" pitchFamily="34" charset="-122"/>
                <a:ea typeface="微软雅黑" pitchFamily="34" charset="-122"/>
              </a:rPr>
              <a:t>基于</a:t>
            </a:r>
            <a:r>
              <a:rPr lang="en-US" altLang="zh-CN" sz="2400" kern="0" noProof="0" dirty="0" err="1">
                <a:latin typeface="微软雅黑" pitchFamily="34" charset="-122"/>
                <a:ea typeface="微软雅黑" pitchFamily="34" charset="-122"/>
              </a:rPr>
              <a:t>Nexys</a:t>
            </a:r>
            <a:r>
              <a:rPr lang="en-US" altLang="zh-CN" sz="2400" kern="0" noProof="0" dirty="0">
                <a:latin typeface="微软雅黑" pitchFamily="34" charset="-122"/>
                <a:ea typeface="微软雅黑" pitchFamily="34" charset="-122"/>
              </a:rPr>
              <a:t> </a:t>
            </a:r>
            <a:r>
              <a:rPr lang="en-US" altLang="zh-CN" sz="2400" kern="0" dirty="0">
                <a:latin typeface="微软雅黑" pitchFamily="34" charset="-122"/>
                <a:ea typeface="微软雅黑" pitchFamily="34" charset="-122"/>
              </a:rPr>
              <a:t>4</a:t>
            </a:r>
            <a:r>
              <a:rPr lang="zh-CN" altLang="en-US" sz="2400" kern="0" dirty="0">
                <a:latin typeface="微软雅黑" pitchFamily="34" charset="-122"/>
                <a:ea typeface="微软雅黑" pitchFamily="34" charset="-122"/>
              </a:rPr>
              <a:t> </a:t>
            </a:r>
            <a:r>
              <a:rPr lang="en-US" altLang="zh-CN" sz="2400" kern="0" dirty="0">
                <a:latin typeface="微软雅黑" pitchFamily="34" charset="-122"/>
                <a:ea typeface="微软雅黑" pitchFamily="34" charset="-122"/>
              </a:rPr>
              <a:t>DDR</a:t>
            </a:r>
            <a:r>
              <a:rPr lang="en-US" altLang="zh-CN" sz="2400" kern="0" noProof="0" dirty="0">
                <a:latin typeface="微软雅黑" pitchFamily="34" charset="-122"/>
                <a:ea typeface="微软雅黑" pitchFamily="34" charset="-122"/>
              </a:rPr>
              <a:t> FPGA</a:t>
            </a:r>
            <a:r>
              <a:rPr lang="zh-CN" altLang="en-US" sz="2400" kern="0" noProof="0" dirty="0">
                <a:latin typeface="微软雅黑" pitchFamily="34" charset="-122"/>
                <a:ea typeface="微软雅黑" pitchFamily="34" charset="-122"/>
              </a:rPr>
              <a:t>平台验证所实现的</a:t>
            </a:r>
            <a:r>
              <a:rPr lang="en-US" altLang="zh-CN" sz="2400" kern="0" dirty="0">
                <a:latin typeface="微软雅黑" pitchFamily="34" charset="-122"/>
                <a:ea typeface="微软雅黑" pitchFamily="34" charset="-122"/>
              </a:rPr>
              <a:t>4</a:t>
            </a:r>
            <a:r>
              <a:rPr lang="en-US" altLang="zh-CN" sz="2400" kern="0" noProof="0" dirty="0">
                <a:latin typeface="微软雅黑" pitchFamily="34" charset="-122"/>
                <a:ea typeface="微软雅黑" pitchFamily="34" charset="-122"/>
              </a:rPr>
              <a:t>-1</a:t>
            </a:r>
            <a:r>
              <a:rPr lang="zh-CN" altLang="en-US" sz="2400" kern="0" noProof="0" dirty="0">
                <a:latin typeface="微软雅黑" pitchFamily="34" charset="-122"/>
                <a:ea typeface="微软雅黑" pitchFamily="34" charset="-122"/>
              </a:rPr>
              <a:t>数据选择器，其中，</a:t>
            </a:r>
            <a:r>
              <a:rPr lang="zh-CN" altLang="en-US" sz="2400" kern="0" noProof="0" dirty="0">
                <a:solidFill>
                  <a:srgbClr val="0000FF"/>
                </a:solidFill>
                <a:latin typeface="微软雅黑" pitchFamily="34" charset="-122"/>
                <a:ea typeface="微软雅黑" pitchFamily="34" charset="-122"/>
              </a:rPr>
              <a:t>以拨动开关作为输入端，以</a:t>
            </a:r>
            <a:r>
              <a:rPr lang="en-US" altLang="zh-CN" sz="2400" kern="0" dirty="0">
                <a:solidFill>
                  <a:srgbClr val="0000FF"/>
                </a:solidFill>
                <a:latin typeface="微软雅黑" pitchFamily="34" charset="-122"/>
                <a:ea typeface="微软雅黑" pitchFamily="34" charset="-122"/>
              </a:rPr>
              <a:t>LED</a:t>
            </a:r>
            <a:r>
              <a:rPr lang="zh-CN" altLang="en-US" sz="2400" kern="0" dirty="0">
                <a:solidFill>
                  <a:srgbClr val="0000FF"/>
                </a:solidFill>
                <a:latin typeface="微软雅黑" pitchFamily="34" charset="-122"/>
                <a:ea typeface="微软雅黑" pitchFamily="34" charset="-122"/>
              </a:rPr>
              <a:t>灯作为输出端</a:t>
            </a:r>
            <a:r>
              <a:rPr lang="zh-CN" altLang="en-US" sz="2400" kern="0" dirty="0">
                <a:latin typeface="微软雅黑" pitchFamily="34" charset="-122"/>
                <a:ea typeface="微软雅黑" pitchFamily="34" charset="-122"/>
              </a:rPr>
              <a:t>。其中，</a:t>
            </a:r>
            <a:r>
              <a:rPr lang="zh-CN" altLang="en-US" sz="2400" kern="0" dirty="0">
                <a:solidFill>
                  <a:srgbClr val="0000FF"/>
                </a:solidFill>
                <a:latin typeface="微软雅黑" pitchFamily="34" charset="-122"/>
                <a:ea typeface="微软雅黑" pitchFamily="34" charset="-122"/>
              </a:rPr>
              <a:t>每个数据输入端为</a:t>
            </a:r>
            <a:r>
              <a:rPr lang="en-US" altLang="zh-CN" sz="2400" kern="0" dirty="0">
                <a:solidFill>
                  <a:srgbClr val="0000FF"/>
                </a:solidFill>
                <a:latin typeface="微软雅黑" pitchFamily="34" charset="-122"/>
                <a:ea typeface="微软雅黑" pitchFamily="34" charset="-122"/>
              </a:rPr>
              <a:t>2</a:t>
            </a:r>
            <a:r>
              <a:rPr lang="zh-CN" altLang="en-US" sz="2400" kern="0" dirty="0">
                <a:solidFill>
                  <a:srgbClr val="0000FF"/>
                </a:solidFill>
                <a:latin typeface="微软雅黑" pitchFamily="34" charset="-122"/>
                <a:ea typeface="微软雅黑" pitchFamily="34" charset="-122"/>
              </a:rPr>
              <a:t>位</a:t>
            </a:r>
            <a:r>
              <a:rPr lang="zh-CN" altLang="en-US" sz="2400" kern="0" dirty="0">
                <a:latin typeface="微软雅黑" pitchFamily="34" charset="-122"/>
                <a:ea typeface="微软雅黑" pitchFamily="34" charset="-122"/>
              </a:rPr>
              <a:t>。</a:t>
            </a:r>
            <a:endPar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p:txBody>
      </p:sp>
      <p:sp>
        <p:nvSpPr>
          <p:cNvPr id="9" name="TextBox 8"/>
          <p:cNvSpPr txBox="1"/>
          <p:nvPr/>
        </p:nvSpPr>
        <p:spPr>
          <a:xfrm>
            <a:off x="3275856" y="4716433"/>
            <a:ext cx="2304256" cy="584775"/>
          </a:xfrm>
          <a:prstGeom prst="rect">
            <a:avLst/>
          </a:prstGeom>
          <a:noFill/>
        </p:spPr>
        <p:txBody>
          <a:bodyPr wrap="square" rtlCol="0">
            <a:spAutoFit/>
          </a:bodyPr>
          <a:lstStyle/>
          <a:p>
            <a:pPr algn="ctr"/>
            <a:r>
              <a:rPr lang="en-US" altLang="zh-CN" dirty="0">
                <a:solidFill>
                  <a:srgbClr val="7030A0"/>
                </a:solidFill>
                <a:latin typeface="微软雅黑" pitchFamily="34" charset="-122"/>
                <a:ea typeface="微软雅黑" pitchFamily="34" charset="-122"/>
              </a:rPr>
              <a:t>10</a:t>
            </a:r>
            <a:r>
              <a:rPr lang="zh-CN" altLang="en-US" dirty="0">
                <a:solidFill>
                  <a:srgbClr val="7030A0"/>
                </a:solidFill>
                <a:latin typeface="微软雅黑" pitchFamily="34" charset="-122"/>
                <a:ea typeface="微软雅黑" pitchFamily="34" charset="-122"/>
              </a:rPr>
              <a:t>分钟</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2018/11/28</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22</a:t>
            </a:fld>
            <a:endParaRPr lang="en-US" altLang="zh-CN"/>
          </a:p>
        </p:txBody>
      </p:sp>
      <p:sp>
        <p:nvSpPr>
          <p:cNvPr id="7173" name="Rectangle 5"/>
          <p:cNvSpPr>
            <a:spLocks noChangeArrowheads="1"/>
          </p:cNvSpPr>
          <p:nvPr/>
        </p:nvSpPr>
        <p:spPr bwMode="auto">
          <a:xfrm>
            <a:off x="395288" y="260350"/>
            <a:ext cx="5761037" cy="762000"/>
          </a:xfrm>
          <a:prstGeom prst="rect">
            <a:avLst/>
          </a:prstGeom>
          <a:noFill/>
          <a:ln w="9525" algn="ctr">
            <a:noFill/>
            <a:miter lim="800000"/>
            <a:headEnd/>
            <a:tailEnd/>
          </a:ln>
        </p:spPr>
        <p:txBody>
          <a:bodyPr>
            <a:spAutoFit/>
          </a:bodyPr>
          <a:lstStyle/>
          <a:p>
            <a:r>
              <a:rPr lang="zh-CN" altLang="en-US" sz="4400" b="1">
                <a:latin typeface="微软雅黑" pitchFamily="34" charset="-122"/>
                <a:ea typeface="微软雅黑" pitchFamily="34" charset="-122"/>
              </a:rPr>
              <a:t>主要内容：</a:t>
            </a:r>
          </a:p>
        </p:txBody>
      </p:sp>
      <p:sp>
        <p:nvSpPr>
          <p:cNvPr id="7" name="Rectangle 6"/>
          <p:cNvSpPr txBox="1">
            <a:spLocks noChangeArrowheads="1"/>
          </p:cNvSpPr>
          <p:nvPr/>
        </p:nvSpPr>
        <p:spPr>
          <a:xfrm>
            <a:off x="352424" y="1414189"/>
            <a:ext cx="8612063" cy="3382963"/>
          </a:xfrm>
          <a:prstGeom prst="rect">
            <a:avLst/>
          </a:prstGeom>
          <a:noFill/>
        </p:spPr>
        <p:txBody>
          <a:bodyPr/>
          <a:lstStyle/>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组合逻辑电路设计综述</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译码器和编码器</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en-US" altLang="zh-CN" sz="2800" b="1" kern="0" dirty="0">
                <a:latin typeface="微软雅黑" pitchFamily="34" charset="-122"/>
                <a:ea typeface="微软雅黑" pitchFamily="34" charset="-122"/>
              </a:rPr>
              <a:t> </a:t>
            </a:r>
            <a:r>
              <a:rPr lang="zh-CN" altLang="en-US" sz="2800" b="1" kern="0" dirty="0">
                <a:latin typeface="微软雅黑" pitchFamily="34" charset="-122"/>
                <a:ea typeface="微软雅黑" pitchFamily="34" charset="-122"/>
              </a:rPr>
              <a:t>数据选择器</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码制转换（二进制码转</a:t>
            </a:r>
            <a:r>
              <a:rPr lang="en-US" altLang="zh-CN" sz="2800" b="1" kern="0" dirty="0">
                <a:latin typeface="微软雅黑" pitchFamily="34" charset="-122"/>
                <a:ea typeface="微软雅黑" pitchFamily="34" charset="-122"/>
              </a:rPr>
              <a:t>8421 BCD</a:t>
            </a:r>
            <a:r>
              <a:rPr lang="zh-CN" altLang="en-US" sz="2800" b="1" kern="0" dirty="0">
                <a:latin typeface="微软雅黑" pitchFamily="34" charset="-122"/>
                <a:ea typeface="微软雅黑" pitchFamily="34" charset="-122"/>
              </a:rPr>
              <a:t>码）（</a:t>
            </a:r>
            <a:r>
              <a:rPr lang="zh-CN" altLang="en-US" sz="2800" b="1" kern="0" dirty="0">
                <a:solidFill>
                  <a:srgbClr val="FF0000"/>
                </a:solidFill>
                <a:latin typeface="微软雅黑" pitchFamily="34" charset="-122"/>
                <a:ea typeface="微软雅黑" pitchFamily="34" charset="-122"/>
              </a:rPr>
              <a:t>自学</a:t>
            </a:r>
            <a:r>
              <a:rPr lang="zh-CN" altLang="en-US" sz="2800" b="1" kern="0" dirty="0">
                <a:latin typeface="微软雅黑" pitchFamily="34" charset="-122"/>
                <a:ea typeface="微软雅黑" pitchFamily="34" charset="-122"/>
              </a:rPr>
              <a:t>）</a:t>
            </a: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基于</a:t>
            </a:r>
            <a:r>
              <a:rPr lang="en-US" altLang="zh-CN" sz="2800" b="1" kern="0" dirty="0">
                <a:latin typeface="微软雅黑" pitchFamily="34" charset="-122"/>
                <a:ea typeface="微软雅黑" pitchFamily="34" charset="-122"/>
              </a:rPr>
              <a:t>FPGA</a:t>
            </a:r>
            <a:r>
              <a:rPr lang="zh-CN" altLang="en-US" sz="2800" b="1" kern="0" dirty="0">
                <a:latin typeface="微软雅黑" pitchFamily="34" charset="-122"/>
                <a:ea typeface="微软雅黑" pitchFamily="34" charset="-122"/>
              </a:rPr>
              <a:t>的</a:t>
            </a:r>
            <a:r>
              <a:rPr lang="en-US" altLang="zh-CN" sz="2800" b="1" kern="0" dirty="0">
                <a:latin typeface="微软雅黑" pitchFamily="34" charset="-122"/>
                <a:ea typeface="微软雅黑" pitchFamily="34" charset="-122"/>
              </a:rPr>
              <a:t>7</a:t>
            </a:r>
            <a:r>
              <a:rPr lang="zh-CN" altLang="en-US" sz="2800" b="1" kern="0" dirty="0">
                <a:latin typeface="微软雅黑" pitchFamily="34" charset="-122"/>
                <a:ea typeface="微软雅黑" pitchFamily="34" charset="-122"/>
              </a:rPr>
              <a:t>段数码管的控制</a:t>
            </a:r>
            <a:endParaRPr lang="en-US" altLang="zh-CN" sz="2800" b="1" kern="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7">
                                            <p:txEl>
                                              <p:pRg st="3" end="3"/>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2018/11/28</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23</a:t>
            </a:fld>
            <a:endParaRPr lang="en-US" altLang="zh-CN"/>
          </a:p>
        </p:txBody>
      </p:sp>
      <p:sp>
        <p:nvSpPr>
          <p:cNvPr id="12293" name="Rectangle 6"/>
          <p:cNvSpPr>
            <a:spLocks noGrp="1" noChangeArrowheads="1"/>
          </p:cNvSpPr>
          <p:nvPr>
            <p:ph type="body" idx="1"/>
          </p:nvPr>
        </p:nvSpPr>
        <p:spPr>
          <a:xfrm>
            <a:off x="374848" y="1340768"/>
            <a:ext cx="8229600" cy="3382963"/>
          </a:xfrm>
          <a:noFill/>
        </p:spPr>
        <p:txBody>
          <a:bodyPr/>
          <a:lstStyle/>
          <a:p>
            <a:pPr algn="just" eaLnBrk="1" hangingPunct="1">
              <a:lnSpc>
                <a:spcPts val="4200"/>
              </a:lnSpc>
              <a:spcBef>
                <a:spcPts val="1200"/>
              </a:spcBef>
              <a:buSzPct val="100000"/>
              <a:buFont typeface="Wingdings" pitchFamily="2" charset="2"/>
              <a:buBlip>
                <a:blip r:embed="rId2"/>
              </a:buBlip>
            </a:pPr>
            <a:r>
              <a:rPr lang="zh-CN" altLang="en-US" sz="2800" dirty="0">
                <a:latin typeface="微软雅黑" pitchFamily="34" charset="-122"/>
                <a:ea typeface="微软雅黑" pitchFamily="34" charset="-122"/>
              </a:rPr>
              <a:t>数字逻辑系统一般采用二进制或者十六进制，在日常生活中几乎都采用十进制，因此要进行数字类型的转换。</a:t>
            </a:r>
            <a:endParaRPr lang="en-US" altLang="zh-CN" sz="2800" dirty="0">
              <a:latin typeface="微软雅黑" pitchFamily="34" charset="-122"/>
              <a:ea typeface="微软雅黑" pitchFamily="34" charset="-122"/>
            </a:endParaRPr>
          </a:p>
          <a:p>
            <a:pPr lvl="1" algn="just" eaLnBrk="1" hangingPunct="1">
              <a:lnSpc>
                <a:spcPts val="4200"/>
              </a:lnSpc>
              <a:spcBef>
                <a:spcPts val="1200"/>
              </a:spcBef>
              <a:buSzPct val="100000"/>
              <a:buBlip>
                <a:blip r:embed="rId3"/>
              </a:buBlip>
            </a:pPr>
            <a:r>
              <a:rPr lang="zh-CN" altLang="en-US" dirty="0">
                <a:solidFill>
                  <a:srgbClr val="0000FF"/>
                </a:solidFill>
                <a:latin typeface="微软雅黑" pitchFamily="34" charset="-122"/>
                <a:ea typeface="微软雅黑" pitchFamily="34" charset="-122"/>
              </a:rPr>
              <a:t>四位二进制数转换成两个</a:t>
            </a:r>
            <a:r>
              <a:rPr lang="en-US" altLang="zh-CN" dirty="0">
                <a:solidFill>
                  <a:srgbClr val="0000FF"/>
                </a:solidFill>
                <a:latin typeface="微软雅黑" pitchFamily="34" charset="-122"/>
                <a:ea typeface="微软雅黑" pitchFamily="34" charset="-122"/>
              </a:rPr>
              <a:t>BCD</a:t>
            </a:r>
            <a:r>
              <a:rPr lang="zh-CN" altLang="en-US" dirty="0">
                <a:solidFill>
                  <a:srgbClr val="0000FF"/>
                </a:solidFill>
                <a:latin typeface="微软雅黑" pitchFamily="34" charset="-122"/>
                <a:ea typeface="微软雅黑" pitchFamily="34" charset="-122"/>
              </a:rPr>
              <a:t>码</a:t>
            </a:r>
            <a:endParaRPr lang="en-US" altLang="zh-CN" dirty="0">
              <a:solidFill>
                <a:srgbClr val="0000FF"/>
              </a:solidFill>
              <a:latin typeface="微软雅黑" pitchFamily="34" charset="-122"/>
              <a:ea typeface="微软雅黑" pitchFamily="34" charset="-122"/>
            </a:endParaRPr>
          </a:p>
          <a:p>
            <a:pPr lvl="1" algn="just" eaLnBrk="1" hangingPunct="1">
              <a:lnSpc>
                <a:spcPts val="4200"/>
              </a:lnSpc>
              <a:spcBef>
                <a:spcPts val="1200"/>
              </a:spcBef>
              <a:buSzPct val="100000"/>
              <a:buBlip>
                <a:blip r:embed="rId3"/>
              </a:buBlip>
            </a:pPr>
            <a:r>
              <a:rPr lang="zh-CN" altLang="en-US" dirty="0">
                <a:solidFill>
                  <a:srgbClr val="0000FF"/>
                </a:solidFill>
                <a:latin typeface="微软雅黑" pitchFamily="34" charset="-122"/>
                <a:ea typeface="微软雅黑" pitchFamily="34" charset="-122"/>
              </a:rPr>
              <a:t>移位加</a:t>
            </a:r>
            <a:r>
              <a:rPr lang="en-US" altLang="zh-CN" dirty="0">
                <a:solidFill>
                  <a:srgbClr val="0000FF"/>
                </a:solidFill>
                <a:latin typeface="微软雅黑" pitchFamily="34" charset="-122"/>
                <a:ea typeface="微软雅黑" pitchFamily="34" charset="-122"/>
              </a:rPr>
              <a:t>3</a:t>
            </a:r>
            <a:r>
              <a:rPr lang="zh-CN" altLang="en-US" dirty="0">
                <a:solidFill>
                  <a:srgbClr val="0000FF"/>
                </a:solidFill>
                <a:latin typeface="微软雅黑" pitchFamily="34" charset="-122"/>
                <a:ea typeface="微软雅黑" pitchFamily="34" charset="-122"/>
              </a:rPr>
              <a:t>算法</a:t>
            </a:r>
          </a:p>
        </p:txBody>
      </p:sp>
      <p:sp>
        <p:nvSpPr>
          <p:cNvPr id="8" name="Rectangle 4"/>
          <p:cNvSpPr>
            <a:spLocks noChangeArrowheads="1"/>
          </p:cNvSpPr>
          <p:nvPr/>
        </p:nvSpPr>
        <p:spPr bwMode="auto">
          <a:xfrm>
            <a:off x="395288" y="260350"/>
            <a:ext cx="7056437" cy="707886"/>
          </a:xfrm>
          <a:prstGeom prst="rect">
            <a:avLst/>
          </a:prstGeom>
          <a:noFill/>
          <a:ln w="9525" algn="ctr">
            <a:noFill/>
            <a:miter lim="800000"/>
            <a:headEnd/>
            <a:tailEnd/>
          </a:ln>
        </p:spPr>
        <p:txBody>
          <a:bodyPr>
            <a:spAutoFit/>
          </a:bodyPr>
          <a:lstStyle/>
          <a:p>
            <a:r>
              <a:rPr lang="zh-CN" altLang="en-US" sz="4000" b="1" dirty="0">
                <a:latin typeface="微软雅黑" pitchFamily="34" charset="-122"/>
                <a:ea typeface="微软雅黑" pitchFamily="34" charset="-122"/>
              </a:rPr>
              <a:t>二进制码转</a:t>
            </a:r>
            <a:r>
              <a:rPr lang="en-US" altLang="zh-CN" sz="4000" b="1" dirty="0">
                <a:latin typeface="微软雅黑" pitchFamily="34" charset="-122"/>
                <a:ea typeface="微软雅黑" pitchFamily="34" charset="-122"/>
              </a:rPr>
              <a:t>8421 BCD</a:t>
            </a:r>
            <a:r>
              <a:rPr lang="zh-CN" altLang="en-US" sz="4000" b="1" dirty="0">
                <a:latin typeface="微软雅黑" pitchFamily="34" charset="-122"/>
                <a:ea typeface="微软雅黑" pitchFamily="34" charset="-122"/>
              </a:rPr>
              <a:t>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3">
                                            <p:txEl>
                                              <p:pRg st="1" end="1"/>
                                            </p:txEl>
                                          </p:spTgt>
                                        </p:tgtEl>
                                        <p:attrNameLst>
                                          <p:attrName>style.visibility</p:attrName>
                                        </p:attrNameLst>
                                      </p:cBhvr>
                                      <p:to>
                                        <p:strVal val="visible"/>
                                      </p:to>
                                    </p:set>
                                    <p:animEffect transition="in" filter="blinds(horizontal)">
                                      <p:cBhvr>
                                        <p:cTn id="7" dur="500"/>
                                        <p:tgtEl>
                                          <p:spTgt spid="1229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3">
                                            <p:txEl>
                                              <p:pRg st="2" end="2"/>
                                            </p:txEl>
                                          </p:spTgt>
                                        </p:tgtEl>
                                        <p:attrNameLst>
                                          <p:attrName>style.visibility</p:attrName>
                                        </p:attrNameLst>
                                      </p:cBhvr>
                                      <p:to>
                                        <p:strVal val="visible"/>
                                      </p:to>
                                    </p:set>
                                    <p:animEffect transition="in" filter="blinds(horizontal)">
                                      <p:cBhvr>
                                        <p:cTn id="12" dur="500"/>
                                        <p:tgtEl>
                                          <p:spTgt spid="1229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2018/11/28</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24</a:t>
            </a:fld>
            <a:endParaRPr lang="en-US" altLang="zh-CN"/>
          </a:p>
        </p:txBody>
      </p:sp>
      <p:sp>
        <p:nvSpPr>
          <p:cNvPr id="26" name="TextBox 25"/>
          <p:cNvSpPr txBox="1"/>
          <p:nvPr/>
        </p:nvSpPr>
        <p:spPr>
          <a:xfrm>
            <a:off x="1403648" y="1066384"/>
            <a:ext cx="6048672" cy="461665"/>
          </a:xfrm>
          <a:prstGeom prst="rect">
            <a:avLst/>
          </a:prstGeom>
          <a:noFill/>
        </p:spPr>
        <p:txBody>
          <a:bodyPr wrap="square" rtlCol="0">
            <a:spAutoFit/>
          </a:bodyPr>
          <a:lstStyle/>
          <a:p>
            <a:pPr algn="ctr"/>
            <a:r>
              <a:rPr lang="zh-CN" altLang="en-US" sz="2400" dirty="0">
                <a:latin typeface="微软雅黑" pitchFamily="34" charset="-122"/>
                <a:ea typeface="微软雅黑" pitchFamily="34" charset="-122"/>
              </a:rPr>
              <a:t>四位二进制转</a:t>
            </a:r>
            <a:r>
              <a:rPr lang="en-US" altLang="zh-CN" sz="2400" dirty="0">
                <a:latin typeface="微软雅黑" pitchFamily="34" charset="-122"/>
                <a:ea typeface="微软雅黑" pitchFamily="34" charset="-122"/>
              </a:rPr>
              <a:t>8421 BCD</a:t>
            </a:r>
            <a:r>
              <a:rPr lang="zh-CN" altLang="en-US" sz="2400" dirty="0">
                <a:latin typeface="微软雅黑" pitchFamily="34" charset="-122"/>
                <a:ea typeface="微软雅黑" pitchFamily="34" charset="-122"/>
              </a:rPr>
              <a:t>中真值表</a:t>
            </a:r>
          </a:p>
        </p:txBody>
      </p:sp>
      <p:sp>
        <p:nvSpPr>
          <p:cNvPr id="9" name="Rectangle 4"/>
          <p:cNvSpPr>
            <a:spLocks noChangeArrowheads="1"/>
          </p:cNvSpPr>
          <p:nvPr/>
        </p:nvSpPr>
        <p:spPr bwMode="auto">
          <a:xfrm>
            <a:off x="395288" y="260350"/>
            <a:ext cx="8748712"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例题</a:t>
            </a:r>
            <a:r>
              <a:rPr lang="en-US" altLang="zh-CN" sz="4000" b="1" dirty="0">
                <a:latin typeface="微软雅黑" pitchFamily="34" charset="-122"/>
                <a:ea typeface="微软雅黑" pitchFamily="34" charset="-122"/>
              </a:rPr>
              <a:t>6 — — </a:t>
            </a:r>
            <a:r>
              <a:rPr lang="zh-CN" altLang="en-US" sz="4000" b="1" dirty="0">
                <a:latin typeface="微软雅黑" pitchFamily="34" charset="-122"/>
                <a:ea typeface="微软雅黑" pitchFamily="34" charset="-122"/>
              </a:rPr>
              <a:t>四位二进制转</a:t>
            </a:r>
            <a:r>
              <a:rPr lang="en-US" altLang="zh-CN" sz="4000" b="1" dirty="0">
                <a:latin typeface="微软雅黑" pitchFamily="34" charset="-122"/>
                <a:ea typeface="微软雅黑" pitchFamily="34" charset="-122"/>
              </a:rPr>
              <a:t>8421 BCD</a:t>
            </a:r>
            <a:endParaRPr lang="zh-CN" altLang="en-US" sz="4000" b="1" dirty="0">
              <a:latin typeface="微软雅黑" pitchFamily="34" charset="-122"/>
              <a:ea typeface="微软雅黑" pitchFamily="34" charset="-122"/>
            </a:endParaRPr>
          </a:p>
        </p:txBody>
      </p:sp>
      <p:graphicFrame>
        <p:nvGraphicFramePr>
          <p:cNvPr id="10" name="表格 9"/>
          <p:cNvGraphicFramePr>
            <a:graphicFrameLocks noGrp="1"/>
          </p:cNvGraphicFramePr>
          <p:nvPr/>
        </p:nvGraphicFramePr>
        <p:xfrm>
          <a:off x="755574" y="1683392"/>
          <a:ext cx="7704858" cy="4389120"/>
        </p:xfrm>
        <a:graphic>
          <a:graphicData uri="http://schemas.openxmlformats.org/drawingml/2006/table">
            <a:tbl>
              <a:tblPr/>
              <a:tblGrid>
                <a:gridCol w="770305">
                  <a:extLst>
                    <a:ext uri="{9D8B030D-6E8A-4147-A177-3AD203B41FA5}">
                      <a16:colId xmlns:a16="http://schemas.microsoft.com/office/drawing/2014/main" val="20000"/>
                    </a:ext>
                  </a:extLst>
                </a:gridCol>
                <a:gridCol w="770305">
                  <a:extLst>
                    <a:ext uri="{9D8B030D-6E8A-4147-A177-3AD203B41FA5}">
                      <a16:colId xmlns:a16="http://schemas.microsoft.com/office/drawing/2014/main" val="20001"/>
                    </a:ext>
                  </a:extLst>
                </a:gridCol>
                <a:gridCol w="770305">
                  <a:extLst>
                    <a:ext uri="{9D8B030D-6E8A-4147-A177-3AD203B41FA5}">
                      <a16:colId xmlns:a16="http://schemas.microsoft.com/office/drawing/2014/main" val="20002"/>
                    </a:ext>
                  </a:extLst>
                </a:gridCol>
                <a:gridCol w="770305">
                  <a:extLst>
                    <a:ext uri="{9D8B030D-6E8A-4147-A177-3AD203B41FA5}">
                      <a16:colId xmlns:a16="http://schemas.microsoft.com/office/drawing/2014/main" val="20003"/>
                    </a:ext>
                  </a:extLst>
                </a:gridCol>
                <a:gridCol w="770305">
                  <a:extLst>
                    <a:ext uri="{9D8B030D-6E8A-4147-A177-3AD203B41FA5}">
                      <a16:colId xmlns:a16="http://schemas.microsoft.com/office/drawing/2014/main" val="20004"/>
                    </a:ext>
                  </a:extLst>
                </a:gridCol>
                <a:gridCol w="770305">
                  <a:extLst>
                    <a:ext uri="{9D8B030D-6E8A-4147-A177-3AD203B41FA5}">
                      <a16:colId xmlns:a16="http://schemas.microsoft.com/office/drawing/2014/main" val="20005"/>
                    </a:ext>
                  </a:extLst>
                </a:gridCol>
                <a:gridCol w="770305">
                  <a:extLst>
                    <a:ext uri="{9D8B030D-6E8A-4147-A177-3AD203B41FA5}">
                      <a16:colId xmlns:a16="http://schemas.microsoft.com/office/drawing/2014/main" val="20006"/>
                    </a:ext>
                  </a:extLst>
                </a:gridCol>
                <a:gridCol w="770305">
                  <a:extLst>
                    <a:ext uri="{9D8B030D-6E8A-4147-A177-3AD203B41FA5}">
                      <a16:colId xmlns:a16="http://schemas.microsoft.com/office/drawing/2014/main" val="20007"/>
                    </a:ext>
                  </a:extLst>
                </a:gridCol>
                <a:gridCol w="771209">
                  <a:extLst>
                    <a:ext uri="{9D8B030D-6E8A-4147-A177-3AD203B41FA5}">
                      <a16:colId xmlns:a16="http://schemas.microsoft.com/office/drawing/2014/main" val="20008"/>
                    </a:ext>
                  </a:extLst>
                </a:gridCol>
                <a:gridCol w="771209">
                  <a:extLst>
                    <a:ext uri="{9D8B030D-6E8A-4147-A177-3AD203B41FA5}">
                      <a16:colId xmlns:a16="http://schemas.microsoft.com/office/drawing/2014/main" val="20009"/>
                    </a:ext>
                  </a:extLst>
                </a:gridCol>
              </a:tblGrid>
              <a:tr h="240027">
                <a:tc gridSpan="4">
                  <a:txBody>
                    <a:bodyPr/>
                    <a:lstStyle/>
                    <a:p>
                      <a:pPr algn="ctr">
                        <a:spcAft>
                          <a:spcPts val="0"/>
                        </a:spcAft>
                      </a:pPr>
                      <a:r>
                        <a:rPr lang="zh-CN" sz="1600" kern="100" dirty="0">
                          <a:solidFill>
                            <a:srgbClr val="0000FF"/>
                          </a:solidFill>
                          <a:latin typeface="微软雅黑" pitchFamily="34" charset="-122"/>
                          <a:ea typeface="微软雅黑" pitchFamily="34" charset="-122"/>
                          <a:cs typeface="Times New Roman"/>
                        </a:rPr>
                        <a:t>二进制码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p>
                      <a:pPr algn="ctr">
                        <a:spcAft>
                          <a:spcPts val="0"/>
                        </a:spcAft>
                      </a:pPr>
                      <a:r>
                        <a:rPr lang="en-US" sz="1600" kern="100" dirty="0">
                          <a:solidFill>
                            <a:srgbClr val="FF0000"/>
                          </a:solidFill>
                          <a:latin typeface="Calibri"/>
                          <a:ea typeface="宋体"/>
                          <a:cs typeface="Times New Roman"/>
                        </a:rPr>
                        <a:t>BCD</a:t>
                      </a:r>
                      <a:r>
                        <a:rPr lang="zh-CN" sz="1600" kern="100" dirty="0">
                          <a:solidFill>
                            <a:srgbClr val="FF0000"/>
                          </a:solidFill>
                          <a:latin typeface="Calibri"/>
                          <a:ea typeface="宋体"/>
                          <a:cs typeface="Times New Roman"/>
                        </a:rPr>
                        <a:t>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40027">
                <a:tc>
                  <a:txBody>
                    <a:bodyPr/>
                    <a:lstStyle/>
                    <a:p>
                      <a:pPr algn="ctr">
                        <a:spcAft>
                          <a:spcPts val="0"/>
                        </a:spcAft>
                      </a:pPr>
                      <a:r>
                        <a:rPr lang="en-US" sz="1600" kern="100" dirty="0">
                          <a:solidFill>
                            <a:srgbClr val="00B050"/>
                          </a:solidFill>
                          <a:latin typeface="Calibri"/>
                          <a:ea typeface="宋体"/>
                          <a:cs typeface="Times New Roman"/>
                        </a:rPr>
                        <a:t>b3</a:t>
                      </a:r>
                      <a:endParaRPr lang="zh-CN" sz="1600" kern="100" dirty="0">
                        <a:solidFill>
                          <a:srgbClr val="00B05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dirty="0">
                          <a:solidFill>
                            <a:srgbClr val="00B050"/>
                          </a:solidFill>
                          <a:latin typeface="Calibri"/>
                          <a:ea typeface="宋体"/>
                          <a:cs typeface="Times New Roman"/>
                        </a:rPr>
                        <a:t>b2</a:t>
                      </a:r>
                      <a:endParaRPr lang="zh-CN" sz="1600" kern="100" dirty="0">
                        <a:solidFill>
                          <a:srgbClr val="00B05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dirty="0">
                          <a:solidFill>
                            <a:srgbClr val="00B050"/>
                          </a:solidFill>
                          <a:latin typeface="Calibri"/>
                          <a:ea typeface="宋体"/>
                          <a:cs typeface="Times New Roman"/>
                        </a:rPr>
                        <a:t>b1</a:t>
                      </a:r>
                      <a:endParaRPr lang="zh-CN" sz="1600" kern="100" dirty="0">
                        <a:solidFill>
                          <a:srgbClr val="00B05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dirty="0">
                          <a:solidFill>
                            <a:srgbClr val="00B050"/>
                          </a:solidFill>
                          <a:latin typeface="Calibri"/>
                          <a:ea typeface="宋体"/>
                          <a:cs typeface="Times New Roman"/>
                        </a:rPr>
                        <a:t>b0</a:t>
                      </a:r>
                      <a:endParaRPr lang="zh-CN" sz="1600" kern="100" dirty="0">
                        <a:solidFill>
                          <a:srgbClr val="00B05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dirty="0">
                          <a:solidFill>
                            <a:srgbClr val="7030A0"/>
                          </a:solidFill>
                          <a:latin typeface="Calibri"/>
                          <a:ea typeface="宋体"/>
                          <a:cs typeface="Times New Roman"/>
                        </a:rPr>
                        <a:t>p4</a:t>
                      </a:r>
                      <a:endParaRPr lang="zh-CN" sz="1600" kern="100" dirty="0">
                        <a:solidFill>
                          <a:srgbClr val="7030A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solidFill>
                            <a:srgbClr val="7030A0"/>
                          </a:solidFill>
                          <a:latin typeface="Calibri"/>
                          <a:ea typeface="宋体"/>
                          <a:cs typeface="Times New Roman"/>
                        </a:rPr>
                        <a:t>p</a:t>
                      </a:r>
                      <a:r>
                        <a:rPr lang="en-US" altLang="zh-CN" sz="1600" kern="100" dirty="0">
                          <a:solidFill>
                            <a:srgbClr val="7030A0"/>
                          </a:solidFill>
                          <a:latin typeface="Calibri"/>
                          <a:ea typeface="宋体"/>
                          <a:cs typeface="Times New Roman"/>
                        </a:rPr>
                        <a:t>3</a:t>
                      </a:r>
                      <a:endParaRPr lang="zh-CN" sz="1600" kern="100" dirty="0">
                        <a:solidFill>
                          <a:srgbClr val="7030A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solidFill>
                            <a:srgbClr val="7030A0"/>
                          </a:solidFill>
                          <a:latin typeface="Calibri"/>
                          <a:ea typeface="宋体"/>
                          <a:cs typeface="Times New Roman"/>
                        </a:rPr>
                        <a:t>p</a:t>
                      </a:r>
                      <a:r>
                        <a:rPr lang="en-US" altLang="zh-CN" sz="1600" kern="100" dirty="0">
                          <a:solidFill>
                            <a:srgbClr val="7030A0"/>
                          </a:solidFill>
                          <a:latin typeface="Calibri"/>
                          <a:ea typeface="宋体"/>
                          <a:cs typeface="Times New Roman"/>
                        </a:rPr>
                        <a:t>2</a:t>
                      </a:r>
                      <a:endParaRPr lang="zh-CN" sz="1600" kern="100" dirty="0">
                        <a:solidFill>
                          <a:srgbClr val="7030A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solidFill>
                            <a:srgbClr val="7030A0"/>
                          </a:solidFill>
                          <a:latin typeface="Calibri"/>
                          <a:ea typeface="宋体"/>
                          <a:cs typeface="Times New Roman"/>
                        </a:rPr>
                        <a:t>p</a:t>
                      </a:r>
                      <a:r>
                        <a:rPr lang="en-US" altLang="zh-CN" sz="1600" kern="100" dirty="0">
                          <a:solidFill>
                            <a:srgbClr val="7030A0"/>
                          </a:solidFill>
                          <a:latin typeface="Calibri"/>
                          <a:ea typeface="宋体"/>
                          <a:cs typeface="Times New Roman"/>
                        </a:rPr>
                        <a:t>1</a:t>
                      </a:r>
                      <a:endParaRPr lang="zh-CN" sz="1600" kern="100" dirty="0">
                        <a:solidFill>
                          <a:srgbClr val="7030A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solidFill>
                            <a:srgbClr val="7030A0"/>
                          </a:solidFill>
                          <a:latin typeface="Calibri"/>
                          <a:ea typeface="宋体"/>
                          <a:cs typeface="Times New Roman"/>
                        </a:rPr>
                        <a:t>p0</a:t>
                      </a:r>
                      <a:endParaRPr lang="zh-CN" sz="1600" kern="100" dirty="0">
                        <a:solidFill>
                          <a:srgbClr val="7030A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zh-CN" sz="1600" kern="100">
                          <a:latin typeface="Calibri"/>
                          <a:ea typeface="宋体"/>
                          <a:cs typeface="Times New Roman"/>
                        </a:rPr>
                        <a:t>十进制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extLst>
                  <a:ext uri="{0D108BD9-81ED-4DB2-BD59-A6C34878D82A}">
                    <a16:rowId xmlns:a16="http://schemas.microsoft.com/office/drawing/2014/main" val="10001"/>
                  </a:ext>
                </a:extLst>
              </a:tr>
              <a:tr h="240027">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extLst>
                  <a:ext uri="{0D108BD9-81ED-4DB2-BD59-A6C34878D82A}">
                    <a16:rowId xmlns:a16="http://schemas.microsoft.com/office/drawing/2014/main" val="10002"/>
                  </a:ext>
                </a:extLst>
              </a:tr>
              <a:tr h="240027">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1</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extLst>
                  <a:ext uri="{0D108BD9-81ED-4DB2-BD59-A6C34878D82A}">
                    <a16:rowId xmlns:a16="http://schemas.microsoft.com/office/drawing/2014/main" val="10003"/>
                  </a:ext>
                </a:extLst>
              </a:tr>
              <a:tr h="240027">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dirty="0">
                          <a:latin typeface="Calibri"/>
                          <a:ea typeface="宋体"/>
                          <a:cs typeface="Times New Roman"/>
                        </a:rPr>
                        <a:t>1</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2</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extLst>
                  <a:ext uri="{0D108BD9-81ED-4DB2-BD59-A6C34878D82A}">
                    <a16:rowId xmlns:a16="http://schemas.microsoft.com/office/drawing/2014/main" val="10004"/>
                  </a:ext>
                </a:extLst>
              </a:tr>
              <a:tr h="240027">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dirty="0">
                          <a:latin typeface="Calibri"/>
                          <a:ea typeface="宋体"/>
                          <a:cs typeface="Times New Roman"/>
                        </a:rPr>
                        <a:t>1</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1</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3</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extLst>
                  <a:ext uri="{0D108BD9-81ED-4DB2-BD59-A6C34878D82A}">
                    <a16:rowId xmlns:a16="http://schemas.microsoft.com/office/drawing/2014/main" val="10005"/>
                  </a:ext>
                </a:extLst>
              </a:tr>
              <a:tr h="240027">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1</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4</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extLst>
                  <a:ext uri="{0D108BD9-81ED-4DB2-BD59-A6C34878D82A}">
                    <a16:rowId xmlns:a16="http://schemas.microsoft.com/office/drawing/2014/main" val="10006"/>
                  </a:ext>
                </a:extLst>
              </a:tr>
              <a:tr h="240027">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1</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5</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extLst>
                  <a:ext uri="{0D108BD9-81ED-4DB2-BD59-A6C34878D82A}">
                    <a16:rowId xmlns:a16="http://schemas.microsoft.com/office/drawing/2014/main" val="10007"/>
                  </a:ext>
                </a:extLst>
              </a:tr>
              <a:tr h="240027">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dirty="0">
                          <a:latin typeface="Calibri"/>
                          <a:ea typeface="宋体"/>
                          <a:cs typeface="Times New Roman"/>
                        </a:rPr>
                        <a:t>1</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1</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1</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6</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extLst>
                  <a:ext uri="{0D108BD9-81ED-4DB2-BD59-A6C34878D82A}">
                    <a16:rowId xmlns:a16="http://schemas.microsoft.com/office/drawing/2014/main" val="10008"/>
                  </a:ext>
                </a:extLst>
              </a:tr>
              <a:tr h="240027">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dirty="0">
                          <a:latin typeface="Calibri"/>
                          <a:ea typeface="宋体"/>
                          <a:cs typeface="Times New Roman"/>
                        </a:rPr>
                        <a:t>1</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1</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1</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7</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extLst>
                  <a:ext uri="{0D108BD9-81ED-4DB2-BD59-A6C34878D82A}">
                    <a16:rowId xmlns:a16="http://schemas.microsoft.com/office/drawing/2014/main" val="10009"/>
                  </a:ext>
                </a:extLst>
              </a:tr>
              <a:tr h="240027">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8</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extLst>
                  <a:ext uri="{0D108BD9-81ED-4DB2-BD59-A6C34878D82A}">
                    <a16:rowId xmlns:a16="http://schemas.microsoft.com/office/drawing/2014/main" val="10010"/>
                  </a:ext>
                </a:extLst>
              </a:tr>
              <a:tr h="240027">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dirty="0">
                          <a:latin typeface="Calibri"/>
                          <a:ea typeface="宋体"/>
                          <a:cs typeface="Times New Roman"/>
                        </a:rPr>
                        <a:t>1</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1</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9</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extLst>
                  <a:ext uri="{0D108BD9-81ED-4DB2-BD59-A6C34878D82A}">
                    <a16:rowId xmlns:a16="http://schemas.microsoft.com/office/drawing/2014/main" val="10011"/>
                  </a:ext>
                </a:extLst>
              </a:tr>
              <a:tr h="240027">
                <a:tc>
                  <a:txBody>
                    <a:bodyPr/>
                    <a:lstStyle/>
                    <a:p>
                      <a:pPr algn="ctr">
                        <a:spcAft>
                          <a:spcPts val="0"/>
                        </a:spcAft>
                      </a:pPr>
                      <a:r>
                        <a:rPr lang="en-US" sz="1600" kern="100" dirty="0">
                          <a:latin typeface="Calibri"/>
                          <a:ea typeface="宋体"/>
                          <a:cs typeface="Times New Roman"/>
                        </a:rPr>
                        <a:t>1</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10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extLst>
                  <a:ext uri="{0D108BD9-81ED-4DB2-BD59-A6C34878D82A}">
                    <a16:rowId xmlns:a16="http://schemas.microsoft.com/office/drawing/2014/main" val="10012"/>
                  </a:ext>
                </a:extLst>
              </a:tr>
              <a:tr h="240027">
                <a:tc>
                  <a:txBody>
                    <a:bodyPr/>
                    <a:lstStyle/>
                    <a:p>
                      <a:pPr algn="ctr">
                        <a:spcAft>
                          <a:spcPts val="0"/>
                        </a:spcAft>
                      </a:pPr>
                      <a:r>
                        <a:rPr lang="en-US" sz="1600" kern="100" dirty="0">
                          <a:latin typeface="Calibri"/>
                          <a:ea typeface="宋体"/>
                          <a:cs typeface="Times New Roman"/>
                        </a:rPr>
                        <a:t>1</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dirty="0">
                          <a:latin typeface="Calibri"/>
                          <a:ea typeface="宋体"/>
                          <a:cs typeface="Times New Roman"/>
                        </a:rPr>
                        <a:t>1</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1</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11</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extLst>
                  <a:ext uri="{0D108BD9-81ED-4DB2-BD59-A6C34878D82A}">
                    <a16:rowId xmlns:a16="http://schemas.microsoft.com/office/drawing/2014/main" val="10013"/>
                  </a:ext>
                </a:extLst>
              </a:tr>
              <a:tr h="240027">
                <a:tc>
                  <a:txBody>
                    <a:bodyPr/>
                    <a:lstStyle/>
                    <a:p>
                      <a:pPr algn="ctr">
                        <a:spcAft>
                          <a:spcPts val="0"/>
                        </a:spcAft>
                      </a:pPr>
                      <a:r>
                        <a:rPr lang="en-US" sz="1600" kern="100" dirty="0">
                          <a:latin typeface="Calibri"/>
                          <a:ea typeface="宋体"/>
                          <a:cs typeface="Times New Roman"/>
                        </a:rPr>
                        <a:t>1</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12</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extLst>
                  <a:ext uri="{0D108BD9-81ED-4DB2-BD59-A6C34878D82A}">
                    <a16:rowId xmlns:a16="http://schemas.microsoft.com/office/drawing/2014/main" val="10014"/>
                  </a:ext>
                </a:extLst>
              </a:tr>
              <a:tr h="240027">
                <a:tc>
                  <a:txBody>
                    <a:bodyPr/>
                    <a:lstStyle/>
                    <a:p>
                      <a:pPr algn="ctr">
                        <a:spcAft>
                          <a:spcPts val="0"/>
                        </a:spcAft>
                      </a:pPr>
                      <a:r>
                        <a:rPr lang="en-US" sz="1600" kern="100" dirty="0">
                          <a:latin typeface="Calibri"/>
                          <a:ea typeface="宋体"/>
                          <a:cs typeface="Times New Roman"/>
                        </a:rPr>
                        <a:t>1</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dirty="0">
                          <a:latin typeface="Calibri"/>
                          <a:ea typeface="宋体"/>
                          <a:cs typeface="Times New Roman"/>
                        </a:rPr>
                        <a:t>1</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1</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13</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extLst>
                  <a:ext uri="{0D108BD9-81ED-4DB2-BD59-A6C34878D82A}">
                    <a16:rowId xmlns:a16="http://schemas.microsoft.com/office/drawing/2014/main" val="10015"/>
                  </a:ext>
                </a:extLst>
              </a:tr>
              <a:tr h="240027">
                <a:tc>
                  <a:txBody>
                    <a:bodyPr/>
                    <a:lstStyle/>
                    <a:p>
                      <a:pPr algn="ctr">
                        <a:spcAft>
                          <a:spcPts val="0"/>
                        </a:spcAft>
                      </a:pPr>
                      <a:r>
                        <a:rPr lang="en-US" sz="1600" kern="100" dirty="0">
                          <a:latin typeface="Calibri"/>
                          <a:ea typeface="宋体"/>
                          <a:cs typeface="Times New Roman"/>
                        </a:rPr>
                        <a:t>1</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14</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extLst>
                  <a:ext uri="{0D108BD9-81ED-4DB2-BD59-A6C34878D82A}">
                    <a16:rowId xmlns:a16="http://schemas.microsoft.com/office/drawing/2014/main" val="10016"/>
                  </a:ext>
                </a:extLst>
              </a:tr>
              <a:tr h="240027">
                <a:tc>
                  <a:txBody>
                    <a:bodyPr/>
                    <a:lstStyle/>
                    <a:p>
                      <a:pPr algn="ctr">
                        <a:spcAft>
                          <a:spcPts val="0"/>
                        </a:spcAft>
                      </a:pPr>
                      <a:r>
                        <a:rPr lang="en-US" sz="1600" kern="100" dirty="0">
                          <a:latin typeface="Calibri"/>
                          <a:ea typeface="宋体"/>
                          <a:cs typeface="Times New Roman"/>
                        </a:rPr>
                        <a:t>1</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dirty="0">
                          <a:latin typeface="Calibri"/>
                          <a:ea typeface="宋体"/>
                          <a:cs typeface="Times New Roman"/>
                        </a:rPr>
                        <a:t>1</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tc>
                  <a:txBody>
                    <a:bodyPr/>
                    <a:lstStyle/>
                    <a:p>
                      <a:pPr algn="ctr">
                        <a:spcAft>
                          <a:spcPts val="0"/>
                        </a:spcAft>
                      </a:pPr>
                      <a:r>
                        <a:rPr lang="en-US" sz="1600" kern="100" dirty="0">
                          <a:latin typeface="Calibri"/>
                          <a:ea typeface="宋体"/>
                          <a:cs typeface="Times New Roman"/>
                        </a:rPr>
                        <a:t>15</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alpha val="50000"/>
                      </a:srgbClr>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2018/11/28</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25</a:t>
            </a:fld>
            <a:endParaRPr lang="en-US" altLang="zh-CN"/>
          </a:p>
        </p:txBody>
      </p:sp>
      <p:sp>
        <p:nvSpPr>
          <p:cNvPr id="9" name="Rectangle 4"/>
          <p:cNvSpPr>
            <a:spLocks noChangeArrowheads="1"/>
          </p:cNvSpPr>
          <p:nvPr/>
        </p:nvSpPr>
        <p:spPr bwMode="auto">
          <a:xfrm>
            <a:off x="395288" y="260350"/>
            <a:ext cx="8748712" cy="584775"/>
          </a:xfrm>
          <a:prstGeom prst="rect">
            <a:avLst/>
          </a:prstGeom>
          <a:noFill/>
          <a:ln w="9525" algn="ctr">
            <a:noFill/>
            <a:miter lim="800000"/>
            <a:headEnd/>
            <a:tailEnd/>
          </a:ln>
        </p:spPr>
        <p:txBody>
          <a:bodyPr wrap="square">
            <a:spAutoFit/>
          </a:bodyPr>
          <a:lstStyle/>
          <a:p>
            <a:r>
              <a:rPr lang="zh-CN" altLang="en-US" b="1" dirty="0">
                <a:latin typeface="微软雅黑" pitchFamily="34" charset="-122"/>
                <a:ea typeface="微软雅黑" pitchFamily="34" charset="-122"/>
              </a:rPr>
              <a:t>例题</a:t>
            </a:r>
            <a:r>
              <a:rPr lang="en-US" altLang="zh-CN" b="1" dirty="0">
                <a:latin typeface="微软雅黑" pitchFamily="34" charset="-122"/>
                <a:ea typeface="微软雅黑" pitchFamily="34" charset="-122"/>
              </a:rPr>
              <a:t>6 — — </a:t>
            </a:r>
            <a:r>
              <a:rPr lang="zh-CN" altLang="en-US" b="1" dirty="0">
                <a:latin typeface="微软雅黑" pitchFamily="34" charset="-122"/>
                <a:ea typeface="微软雅黑" pitchFamily="34" charset="-122"/>
              </a:rPr>
              <a:t>四位二进制转</a:t>
            </a:r>
            <a:r>
              <a:rPr lang="en-US" altLang="zh-CN" b="1" dirty="0">
                <a:latin typeface="微软雅黑" pitchFamily="34" charset="-122"/>
                <a:ea typeface="微软雅黑" pitchFamily="34" charset="-122"/>
              </a:rPr>
              <a:t>8421 BCD</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cont.</a:t>
            </a:r>
            <a:r>
              <a:rPr lang="zh-CN" altLang="en-US" b="1" dirty="0">
                <a:latin typeface="微软雅黑" pitchFamily="34" charset="-122"/>
                <a:ea typeface="微软雅黑" pitchFamily="34" charset="-122"/>
              </a:rPr>
              <a:t>）</a:t>
            </a:r>
          </a:p>
        </p:txBody>
      </p:sp>
      <p:sp>
        <p:nvSpPr>
          <p:cNvPr id="8" name="Text Box 6"/>
          <p:cNvSpPr txBox="1">
            <a:spLocks noChangeArrowheads="1"/>
          </p:cNvSpPr>
          <p:nvPr/>
        </p:nvSpPr>
        <p:spPr bwMode="auto">
          <a:xfrm>
            <a:off x="467544" y="1052736"/>
            <a:ext cx="6480720" cy="4939814"/>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dash"/>
            <a:miter lim="800000"/>
            <a:headEnd/>
            <a:tailEnd/>
          </a:ln>
        </p:spPr>
        <p:txBody>
          <a:bodyPr wrap="square">
            <a:spAutoFit/>
          </a:bodyPr>
          <a:lstStyle/>
          <a:p>
            <a:pPr>
              <a:spcBef>
                <a:spcPct val="10000"/>
              </a:spcBef>
            </a:pPr>
            <a:r>
              <a:rPr lang="en-US" altLang="zh-CN" sz="1800" dirty="0">
                <a:latin typeface="微软雅黑" pitchFamily="34" charset="-122"/>
                <a:ea typeface="微软雅黑" pitchFamily="34" charset="-122"/>
              </a:rPr>
              <a:t>module _4bitBIN2bcd ( BCD1, BCD0, Bin);</a:t>
            </a:r>
          </a:p>
          <a:p>
            <a:pPr>
              <a:spcBef>
                <a:spcPct val="10000"/>
              </a:spcBef>
            </a:pPr>
            <a:r>
              <a:rPr lang="en-US" altLang="zh-CN" sz="1800" dirty="0">
                <a:latin typeface="微软雅黑" pitchFamily="34" charset="-122"/>
                <a:ea typeface="微软雅黑" pitchFamily="34" charset="-122"/>
              </a:rPr>
              <a:t>input [3:0] Bin; </a:t>
            </a:r>
          </a:p>
          <a:p>
            <a:pPr>
              <a:spcBef>
                <a:spcPct val="10000"/>
              </a:spcBef>
            </a:pPr>
            <a:r>
              <a:rPr lang="en-US" altLang="zh-CN" sz="1800" dirty="0" err="1">
                <a:solidFill>
                  <a:srgbClr val="00B050"/>
                </a:solidFill>
                <a:latin typeface="微软雅黑" pitchFamily="34" charset="-122"/>
                <a:ea typeface="微软雅黑" pitchFamily="34" charset="-122"/>
              </a:rPr>
              <a:t>ouput</a:t>
            </a:r>
            <a:r>
              <a:rPr lang="en-US" altLang="zh-CN" sz="1800" dirty="0">
                <a:solidFill>
                  <a:srgbClr val="00B050"/>
                </a:solidFill>
                <a:latin typeface="微软雅黑" pitchFamily="34" charset="-122"/>
                <a:ea typeface="微软雅黑" pitchFamily="34" charset="-122"/>
              </a:rPr>
              <a:t>  </a:t>
            </a:r>
            <a:r>
              <a:rPr lang="en-US" altLang="zh-CN" sz="1800" dirty="0" err="1">
                <a:solidFill>
                  <a:srgbClr val="00B050"/>
                </a:solidFill>
                <a:latin typeface="微软雅黑" pitchFamily="34" charset="-122"/>
                <a:ea typeface="微软雅黑" pitchFamily="34" charset="-122"/>
              </a:rPr>
              <a:t>reg</a:t>
            </a:r>
            <a:r>
              <a:rPr lang="en-US" altLang="zh-CN" sz="1800" dirty="0">
                <a:solidFill>
                  <a:srgbClr val="00B050"/>
                </a:solidFill>
                <a:latin typeface="微软雅黑" pitchFamily="34" charset="-122"/>
                <a:ea typeface="微软雅黑" pitchFamily="34" charset="-122"/>
              </a:rPr>
              <a:t> </a:t>
            </a:r>
            <a:r>
              <a:rPr lang="en-US" altLang="zh-CN" sz="1800" dirty="0">
                <a:latin typeface="微软雅黑" pitchFamily="34" charset="-122"/>
                <a:ea typeface="微软雅黑" pitchFamily="34" charset="-122"/>
              </a:rPr>
              <a:t>[3:0] BCD1, BCD0;</a:t>
            </a:r>
          </a:p>
          <a:p>
            <a:pPr>
              <a:spcBef>
                <a:spcPct val="10000"/>
              </a:spcBef>
            </a:pPr>
            <a:endParaRPr lang="en-US" altLang="zh-CN" sz="1800" dirty="0">
              <a:latin typeface="微软雅黑" pitchFamily="34" charset="-122"/>
              <a:ea typeface="微软雅黑" pitchFamily="34" charset="-122"/>
            </a:endParaRPr>
          </a:p>
          <a:p>
            <a:pPr>
              <a:spcBef>
                <a:spcPct val="10000"/>
              </a:spcBef>
            </a:pPr>
            <a:r>
              <a:rPr lang="en-US" altLang="zh-CN" sz="1800" dirty="0">
                <a:latin typeface="微软雅黑" pitchFamily="34" charset="-122"/>
                <a:ea typeface="微软雅黑" pitchFamily="34" charset="-122"/>
              </a:rPr>
              <a:t>always @(Bin) begin</a:t>
            </a:r>
          </a:p>
          <a:p>
            <a:pPr>
              <a:spcBef>
                <a:spcPct val="10000"/>
              </a:spcBef>
            </a:pPr>
            <a:r>
              <a:rPr lang="en-US" altLang="zh-CN" sz="1800" dirty="0">
                <a:latin typeface="微软雅黑" pitchFamily="34" charset="-122"/>
                <a:ea typeface="微软雅黑" pitchFamily="34" charset="-122"/>
              </a:rPr>
              <a:t>   {BCD1, BCD0} = 8'h00;</a:t>
            </a:r>
          </a:p>
          <a:p>
            <a:pPr>
              <a:spcBef>
                <a:spcPct val="10000"/>
              </a:spcBef>
            </a:pPr>
            <a:r>
              <a:rPr lang="en-US" altLang="zh-CN" sz="1800" dirty="0">
                <a:latin typeface="微软雅黑" pitchFamily="34" charset="-122"/>
                <a:ea typeface="微软雅黑" pitchFamily="34" charset="-122"/>
              </a:rPr>
              <a:t>   </a:t>
            </a:r>
            <a:r>
              <a:rPr lang="en-US" altLang="zh-CN" sz="1800" dirty="0">
                <a:solidFill>
                  <a:srgbClr val="0000FF"/>
                </a:solidFill>
                <a:latin typeface="微软雅黑" pitchFamily="34" charset="-122"/>
                <a:ea typeface="微软雅黑" pitchFamily="34" charset="-122"/>
              </a:rPr>
              <a:t>if (Bin &lt; 10) begin</a:t>
            </a:r>
          </a:p>
          <a:p>
            <a:pPr>
              <a:spcBef>
                <a:spcPct val="10000"/>
              </a:spcBef>
            </a:pPr>
            <a:r>
              <a:rPr lang="en-US" altLang="zh-CN" sz="1800" dirty="0">
                <a:solidFill>
                  <a:srgbClr val="0000FF"/>
                </a:solidFill>
                <a:latin typeface="微软雅黑" pitchFamily="34" charset="-122"/>
                <a:ea typeface="微软雅黑" pitchFamily="34" charset="-122"/>
              </a:rPr>
              <a:t>      BCD1 = 4'h0;</a:t>
            </a:r>
          </a:p>
          <a:p>
            <a:pPr>
              <a:spcBef>
                <a:spcPct val="10000"/>
              </a:spcBef>
            </a:pPr>
            <a:r>
              <a:rPr lang="en-US" altLang="zh-CN" sz="1800" dirty="0">
                <a:solidFill>
                  <a:srgbClr val="0000FF"/>
                </a:solidFill>
                <a:latin typeface="微软雅黑" pitchFamily="34" charset="-122"/>
                <a:ea typeface="微软雅黑" pitchFamily="34" charset="-122"/>
              </a:rPr>
              <a:t>      BCD0 = Bin;</a:t>
            </a:r>
          </a:p>
          <a:p>
            <a:pPr>
              <a:spcBef>
                <a:spcPct val="10000"/>
              </a:spcBef>
            </a:pPr>
            <a:r>
              <a:rPr lang="en-US" altLang="zh-CN" sz="1800" dirty="0">
                <a:solidFill>
                  <a:srgbClr val="0000FF"/>
                </a:solidFill>
                <a:latin typeface="微软雅黑" pitchFamily="34" charset="-122"/>
                <a:ea typeface="微软雅黑" pitchFamily="34" charset="-122"/>
              </a:rPr>
              <a:t>   end</a:t>
            </a:r>
          </a:p>
          <a:p>
            <a:pPr>
              <a:spcBef>
                <a:spcPct val="10000"/>
              </a:spcBef>
            </a:pPr>
            <a:r>
              <a:rPr lang="en-US" altLang="zh-CN" sz="1800" dirty="0">
                <a:latin typeface="微软雅黑" pitchFamily="34" charset="-122"/>
                <a:ea typeface="微软雅黑" pitchFamily="34" charset="-122"/>
              </a:rPr>
              <a:t>   </a:t>
            </a:r>
            <a:r>
              <a:rPr lang="en-US" altLang="zh-CN" sz="1800" dirty="0">
                <a:solidFill>
                  <a:srgbClr val="FF0000"/>
                </a:solidFill>
                <a:latin typeface="微软雅黑" pitchFamily="34" charset="-122"/>
                <a:ea typeface="微软雅黑" pitchFamily="34" charset="-122"/>
              </a:rPr>
              <a:t>else begin</a:t>
            </a:r>
          </a:p>
          <a:p>
            <a:pPr>
              <a:spcBef>
                <a:spcPct val="10000"/>
              </a:spcBef>
            </a:pPr>
            <a:r>
              <a:rPr lang="en-US" altLang="zh-CN" sz="1800" dirty="0">
                <a:solidFill>
                  <a:srgbClr val="FF0000"/>
                </a:solidFill>
                <a:latin typeface="微软雅黑" pitchFamily="34" charset="-122"/>
                <a:ea typeface="微软雅黑" pitchFamily="34" charset="-122"/>
              </a:rPr>
              <a:t>      BCD1 = 4‘h1;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如果</a:t>
            </a:r>
            <a:r>
              <a:rPr lang="en-US" altLang="zh-CN" sz="1800" dirty="0">
                <a:latin typeface="微软雅黑" pitchFamily="34" charset="-122"/>
                <a:ea typeface="微软雅黑" pitchFamily="34" charset="-122"/>
              </a:rPr>
              <a:t>Bin ≥ 10</a:t>
            </a:r>
            <a:r>
              <a:rPr lang="zh-CN" altLang="en-US" sz="1800" dirty="0">
                <a:latin typeface="微软雅黑" pitchFamily="34" charset="-122"/>
                <a:ea typeface="微软雅黑" pitchFamily="34" charset="-122"/>
              </a:rPr>
              <a:t>，则十位部分为</a:t>
            </a:r>
            <a:r>
              <a:rPr lang="en-US" altLang="zh-CN" sz="1800" dirty="0">
                <a:latin typeface="微软雅黑" pitchFamily="34" charset="-122"/>
                <a:ea typeface="微软雅黑" pitchFamily="34" charset="-122"/>
              </a:rPr>
              <a:t>1</a:t>
            </a:r>
            <a:endParaRPr lang="en-US" altLang="zh-CN" sz="1800" dirty="0">
              <a:solidFill>
                <a:srgbClr val="FF0000"/>
              </a:solidFill>
              <a:latin typeface="微软雅黑" pitchFamily="34" charset="-122"/>
              <a:ea typeface="微软雅黑" pitchFamily="34" charset="-122"/>
            </a:endParaRPr>
          </a:p>
          <a:p>
            <a:pPr>
              <a:spcBef>
                <a:spcPct val="10000"/>
              </a:spcBef>
            </a:pPr>
            <a:r>
              <a:rPr lang="en-US" altLang="zh-CN" sz="1800" dirty="0">
                <a:solidFill>
                  <a:srgbClr val="FF0000"/>
                </a:solidFill>
                <a:latin typeface="微软雅黑" pitchFamily="34" charset="-122"/>
                <a:ea typeface="微软雅黑" pitchFamily="34" charset="-122"/>
              </a:rPr>
              <a:t>      BCD0 = Bin – 4'd10;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各位部分等于</a:t>
            </a:r>
            <a:r>
              <a:rPr lang="en-US" altLang="zh-CN" sz="1800" dirty="0">
                <a:latin typeface="微软雅黑" pitchFamily="34" charset="-122"/>
                <a:ea typeface="微软雅黑" pitchFamily="34" charset="-122"/>
              </a:rPr>
              <a:t>Bin - 10</a:t>
            </a:r>
          </a:p>
          <a:p>
            <a:pPr>
              <a:spcBef>
                <a:spcPct val="10000"/>
              </a:spcBef>
            </a:pPr>
            <a:r>
              <a:rPr lang="en-US" altLang="zh-CN" sz="1800" dirty="0">
                <a:solidFill>
                  <a:srgbClr val="FF0000"/>
                </a:solidFill>
                <a:latin typeface="微软雅黑" pitchFamily="34" charset="-122"/>
                <a:ea typeface="微软雅黑" pitchFamily="34" charset="-122"/>
              </a:rPr>
              <a:t>   end</a:t>
            </a:r>
          </a:p>
          <a:p>
            <a:pPr>
              <a:spcBef>
                <a:spcPct val="10000"/>
              </a:spcBef>
            </a:pPr>
            <a:r>
              <a:rPr lang="en-US" altLang="zh-CN" sz="1800" dirty="0">
                <a:latin typeface="微软雅黑" pitchFamily="34" charset="-122"/>
                <a:ea typeface="微软雅黑" pitchFamily="34" charset="-122"/>
              </a:rPr>
              <a:t>end</a:t>
            </a:r>
          </a:p>
          <a:p>
            <a:pPr>
              <a:spcBef>
                <a:spcPct val="10000"/>
              </a:spcBef>
            </a:pPr>
            <a:r>
              <a:rPr lang="en-US" altLang="zh-CN" sz="1800" dirty="0" err="1">
                <a:latin typeface="微软雅黑" pitchFamily="34" charset="-122"/>
                <a:ea typeface="微软雅黑" pitchFamily="34" charset="-122"/>
              </a:rPr>
              <a:t>endmodule</a:t>
            </a:r>
            <a:endParaRPr lang="en-US" altLang="zh-CN" sz="18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2018/11/28</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26</a:t>
            </a:fld>
            <a:endParaRPr lang="en-US" altLang="zh-CN"/>
          </a:p>
        </p:txBody>
      </p:sp>
      <p:sp>
        <p:nvSpPr>
          <p:cNvPr id="9" name="Rectangle 4"/>
          <p:cNvSpPr>
            <a:spLocks noChangeArrowheads="1"/>
          </p:cNvSpPr>
          <p:nvPr/>
        </p:nvSpPr>
        <p:spPr bwMode="auto">
          <a:xfrm>
            <a:off x="395288" y="260350"/>
            <a:ext cx="8748712" cy="646331"/>
          </a:xfrm>
          <a:prstGeom prst="rect">
            <a:avLst/>
          </a:prstGeom>
          <a:noFill/>
          <a:ln w="9525" algn="ctr">
            <a:noFill/>
            <a:miter lim="800000"/>
            <a:headEnd/>
            <a:tailEnd/>
          </a:ln>
        </p:spPr>
        <p:txBody>
          <a:bodyPr wrap="square">
            <a:spAutoFit/>
          </a:bodyPr>
          <a:lstStyle/>
          <a:p>
            <a:r>
              <a:rPr lang="zh-CN" altLang="en-US" sz="3600" b="1" dirty="0">
                <a:latin typeface="微软雅黑" pitchFamily="34" charset="-122"/>
                <a:ea typeface="微软雅黑" pitchFamily="34" charset="-122"/>
              </a:rPr>
              <a:t>例题</a:t>
            </a:r>
            <a:r>
              <a:rPr lang="en-US" altLang="zh-CN" sz="3600" b="1" dirty="0">
                <a:latin typeface="微软雅黑" pitchFamily="34" charset="-122"/>
                <a:ea typeface="微软雅黑" pitchFamily="34" charset="-122"/>
              </a:rPr>
              <a:t>7 — — </a:t>
            </a:r>
            <a:r>
              <a:rPr lang="zh-CN" altLang="en-US" sz="3600" b="1" dirty="0">
                <a:latin typeface="微软雅黑" pitchFamily="34" charset="-122"/>
                <a:ea typeface="微软雅黑" pitchFamily="34" charset="-122"/>
              </a:rPr>
              <a:t>移位加</a:t>
            </a:r>
            <a:r>
              <a:rPr lang="en-US" altLang="zh-CN" sz="3600" b="1" dirty="0">
                <a:latin typeface="微软雅黑" pitchFamily="34" charset="-122"/>
                <a:ea typeface="微软雅黑" pitchFamily="34" charset="-122"/>
              </a:rPr>
              <a:t>3</a:t>
            </a:r>
            <a:r>
              <a:rPr lang="zh-CN" altLang="en-US" sz="3600" b="1" dirty="0">
                <a:latin typeface="微软雅黑" pitchFamily="34" charset="-122"/>
                <a:ea typeface="微软雅黑" pitchFamily="34" charset="-122"/>
              </a:rPr>
              <a:t>算法</a:t>
            </a:r>
            <a:r>
              <a:rPr lang="zh-CN" altLang="en-US" sz="3600" b="1" dirty="0">
                <a:solidFill>
                  <a:srgbClr val="FF0000"/>
                </a:solidFill>
                <a:latin typeface="微软雅黑" pitchFamily="34" charset="-122"/>
                <a:ea typeface="微软雅黑" pitchFamily="34" charset="-122"/>
              </a:rPr>
              <a:t>（自学</a:t>
            </a:r>
            <a:r>
              <a:rPr lang="en-US" altLang="zh-CN" sz="3600" b="1" dirty="0">
                <a:solidFill>
                  <a:srgbClr val="FF0000"/>
                </a:solidFill>
                <a:latin typeface="微软雅黑" pitchFamily="34" charset="-122"/>
                <a:ea typeface="微软雅黑" pitchFamily="34" charset="-122"/>
              </a:rPr>
              <a:t>/</a:t>
            </a:r>
            <a:r>
              <a:rPr lang="zh-CN" altLang="en-US" sz="3600" b="1" dirty="0">
                <a:solidFill>
                  <a:srgbClr val="FF0000"/>
                </a:solidFill>
                <a:latin typeface="微软雅黑" pitchFamily="34" charset="-122"/>
                <a:ea typeface="微软雅黑" pitchFamily="34" charset="-122"/>
              </a:rPr>
              <a:t>必会）</a:t>
            </a:r>
          </a:p>
        </p:txBody>
      </p:sp>
      <p:sp>
        <p:nvSpPr>
          <p:cNvPr id="8" name="Rectangle 6"/>
          <p:cNvSpPr txBox="1">
            <a:spLocks noChangeArrowheads="1"/>
          </p:cNvSpPr>
          <p:nvPr/>
        </p:nvSpPr>
        <p:spPr bwMode="auto">
          <a:xfrm>
            <a:off x="374848" y="908720"/>
            <a:ext cx="8229600"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ts val="4200"/>
              </a:lnSpc>
              <a:spcBef>
                <a:spcPts val="1200"/>
              </a:spcBef>
              <a:spcAft>
                <a:spcPct val="0"/>
              </a:spcAft>
              <a:buClr>
                <a:schemeClr val="accent1"/>
              </a:buClr>
              <a:buSzPct val="100000"/>
              <a:buFont typeface="Wingdings" pitchFamily="2" charset="2"/>
              <a:buBlip>
                <a:blip r:embed="rId2"/>
              </a:buBlip>
              <a:tabLst/>
              <a:defRPr/>
            </a:pPr>
            <a:r>
              <a:rPr lang="zh-CN" altLang="en-US" sz="2000" kern="0" dirty="0">
                <a:solidFill>
                  <a:srgbClr val="0000FF"/>
                </a:solidFill>
                <a:latin typeface="微软雅黑" pitchFamily="34" charset="-122"/>
                <a:ea typeface="微软雅黑" pitchFamily="34" charset="-122"/>
              </a:rPr>
              <a:t>移位加</a:t>
            </a:r>
            <a:r>
              <a:rPr lang="en-US" altLang="zh-CN" sz="2000" kern="0" dirty="0">
                <a:solidFill>
                  <a:srgbClr val="0000FF"/>
                </a:solidFill>
                <a:latin typeface="微软雅黑" pitchFamily="34" charset="-122"/>
                <a:ea typeface="微软雅黑" pitchFamily="34" charset="-122"/>
              </a:rPr>
              <a:t>3</a:t>
            </a:r>
            <a:r>
              <a:rPr lang="zh-CN" altLang="en-US" sz="2000" kern="0" dirty="0">
                <a:solidFill>
                  <a:srgbClr val="0000FF"/>
                </a:solidFill>
                <a:latin typeface="微软雅黑" pitchFamily="34" charset="-122"/>
                <a:ea typeface="微软雅黑" pitchFamily="34" charset="-122"/>
              </a:rPr>
              <a:t>算法</a:t>
            </a:r>
            <a:r>
              <a:rPr lang="zh-CN" altLang="en-US" sz="2000" kern="0" dirty="0">
                <a:latin typeface="微软雅黑" pitchFamily="34" charset="-122"/>
                <a:ea typeface="微软雅黑" pitchFamily="34" charset="-122"/>
              </a:rPr>
              <a:t>可将两个（或更多个）</a:t>
            </a:r>
            <a:r>
              <a:rPr lang="en-US" altLang="zh-CN" sz="2000" kern="0" dirty="0">
                <a:latin typeface="微软雅黑" pitchFamily="34" charset="-122"/>
                <a:ea typeface="微软雅黑" pitchFamily="34" charset="-122"/>
              </a:rPr>
              <a:t>16</a:t>
            </a:r>
            <a:r>
              <a:rPr lang="zh-CN" altLang="en-US" sz="2000" kern="0" dirty="0">
                <a:latin typeface="微软雅黑" pitchFamily="34" charset="-122"/>
                <a:ea typeface="微软雅黑" pitchFamily="34" charset="-122"/>
              </a:rPr>
              <a:t>进制数转换为相应的</a:t>
            </a:r>
            <a:r>
              <a:rPr lang="en-US" altLang="zh-CN" sz="2000" kern="0" dirty="0">
                <a:latin typeface="微软雅黑" pitchFamily="34" charset="-122"/>
                <a:ea typeface="微软雅黑" pitchFamily="34" charset="-122"/>
              </a:rPr>
              <a:t>BCD</a:t>
            </a:r>
            <a:r>
              <a:rPr lang="zh-CN" altLang="en-US" sz="2000" kern="0" dirty="0">
                <a:latin typeface="微软雅黑" pitchFamily="34" charset="-122"/>
                <a:ea typeface="微软雅黑" pitchFamily="34" charset="-122"/>
              </a:rPr>
              <a:t>编码。</a:t>
            </a:r>
            <a:endParaRPr kumimoji="0" lang="zh-CN" altLang="en-US" sz="2000" b="0" i="0" u="none" strike="noStrike" kern="0" cap="none" spc="0" normalizeH="0" baseline="0" noProof="0" dirty="0">
              <a:ln>
                <a:noFill/>
              </a:ln>
              <a:solidFill>
                <a:srgbClr val="0000FF"/>
              </a:solidFill>
              <a:effectLst/>
              <a:uLnTx/>
              <a:uFillTx/>
              <a:latin typeface="微软雅黑" pitchFamily="34" charset="-122"/>
              <a:ea typeface="微软雅黑" pitchFamily="34" charset="-122"/>
            </a:endParaRPr>
          </a:p>
        </p:txBody>
      </p:sp>
      <p:graphicFrame>
        <p:nvGraphicFramePr>
          <p:cNvPr id="11" name="表格 10"/>
          <p:cNvGraphicFramePr>
            <a:graphicFrameLocks noGrp="1"/>
          </p:cNvGraphicFramePr>
          <p:nvPr/>
        </p:nvGraphicFramePr>
        <p:xfrm>
          <a:off x="1187624" y="1965432"/>
          <a:ext cx="6984776" cy="4145280"/>
        </p:xfrm>
        <a:graphic>
          <a:graphicData uri="http://schemas.openxmlformats.org/drawingml/2006/table">
            <a:tbl>
              <a:tblPr/>
              <a:tblGrid>
                <a:gridCol w="1163856">
                  <a:extLst>
                    <a:ext uri="{9D8B030D-6E8A-4147-A177-3AD203B41FA5}">
                      <a16:colId xmlns:a16="http://schemas.microsoft.com/office/drawing/2014/main" val="20000"/>
                    </a:ext>
                  </a:extLst>
                </a:gridCol>
                <a:gridCol w="1163856">
                  <a:extLst>
                    <a:ext uri="{9D8B030D-6E8A-4147-A177-3AD203B41FA5}">
                      <a16:colId xmlns:a16="http://schemas.microsoft.com/office/drawing/2014/main" val="20001"/>
                    </a:ext>
                  </a:extLst>
                </a:gridCol>
                <a:gridCol w="1163856">
                  <a:extLst>
                    <a:ext uri="{9D8B030D-6E8A-4147-A177-3AD203B41FA5}">
                      <a16:colId xmlns:a16="http://schemas.microsoft.com/office/drawing/2014/main" val="20002"/>
                    </a:ext>
                  </a:extLst>
                </a:gridCol>
                <a:gridCol w="1163856">
                  <a:extLst>
                    <a:ext uri="{9D8B030D-6E8A-4147-A177-3AD203B41FA5}">
                      <a16:colId xmlns:a16="http://schemas.microsoft.com/office/drawing/2014/main" val="20003"/>
                    </a:ext>
                  </a:extLst>
                </a:gridCol>
                <a:gridCol w="1164676">
                  <a:extLst>
                    <a:ext uri="{9D8B030D-6E8A-4147-A177-3AD203B41FA5}">
                      <a16:colId xmlns:a16="http://schemas.microsoft.com/office/drawing/2014/main" val="20004"/>
                    </a:ext>
                  </a:extLst>
                </a:gridCol>
                <a:gridCol w="1164676">
                  <a:extLst>
                    <a:ext uri="{9D8B030D-6E8A-4147-A177-3AD203B41FA5}">
                      <a16:colId xmlns:a16="http://schemas.microsoft.com/office/drawing/2014/main" val="20005"/>
                    </a:ext>
                  </a:extLst>
                </a:gridCol>
              </a:tblGrid>
              <a:tr h="226897">
                <a:tc>
                  <a:txBody>
                    <a:bodyPr/>
                    <a:lstStyle/>
                    <a:p>
                      <a:pPr algn="just">
                        <a:spcAft>
                          <a:spcPts val="0"/>
                        </a:spcAft>
                      </a:pPr>
                      <a:r>
                        <a:rPr lang="zh-CN" sz="1600" kern="100" dirty="0">
                          <a:latin typeface="Calibri"/>
                          <a:ea typeface="宋体"/>
                          <a:cs typeface="Times New Roman"/>
                        </a:rPr>
                        <a:t>操作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latin typeface="Calibri"/>
                          <a:ea typeface="宋体"/>
                          <a:cs typeface="Times New Roman"/>
                        </a:rPr>
                        <a:t>百位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latin typeface="Calibri"/>
                          <a:ea typeface="宋体"/>
                          <a:cs typeface="Times New Roman"/>
                        </a:rPr>
                        <a:t>十位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Calibri"/>
                          <a:ea typeface="宋体"/>
                          <a:cs typeface="Times New Roman"/>
                        </a:rPr>
                        <a:t>个位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zh-CN" sz="1600" kern="100">
                          <a:latin typeface="Calibri"/>
                          <a:ea typeface="宋体"/>
                          <a:cs typeface="Times New Roman"/>
                        </a:rPr>
                        <a:t>二进制位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226897">
                <a:tc>
                  <a:txBody>
                    <a:bodyPr/>
                    <a:lstStyle/>
                    <a:p>
                      <a:pPr algn="just">
                        <a:spcAft>
                          <a:spcPts val="0"/>
                        </a:spcAft>
                      </a:pPr>
                      <a:r>
                        <a:rPr lang="zh-CN" altLang="en-US" sz="1600" kern="100" dirty="0">
                          <a:latin typeface="Calibri"/>
                          <a:ea typeface="宋体"/>
                          <a:cs typeface="Times New Roman"/>
                        </a:rPr>
                        <a:t>位数</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Calibri"/>
                          <a:ea typeface="宋体"/>
                          <a:cs typeface="Times New Roman"/>
                        </a:rPr>
                        <a:t>7 .</a:t>
                      </a:r>
                      <a:r>
                        <a:rPr lang="en-US" sz="1600" kern="100" baseline="0" dirty="0">
                          <a:latin typeface="Calibri"/>
                          <a:ea typeface="宋体"/>
                          <a:cs typeface="Times New Roman"/>
                        </a:rPr>
                        <a:t>  .  .  . </a:t>
                      </a:r>
                      <a:r>
                        <a:rPr lang="en-US" sz="1600" kern="100" dirty="0">
                          <a:latin typeface="Calibri"/>
                          <a:ea typeface="宋体"/>
                          <a:cs typeface="Times New Roman"/>
                        </a:rPr>
                        <a:t>4</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Calibri"/>
                          <a:ea typeface="宋体"/>
                          <a:cs typeface="Times New Roman"/>
                        </a:rPr>
                        <a:t>3</a:t>
                      </a:r>
                      <a:r>
                        <a:rPr lang="en-US" altLang="zh-CN" sz="1600" kern="100" dirty="0">
                          <a:latin typeface="Calibri"/>
                          <a:ea typeface="+mn-ea"/>
                          <a:cs typeface="Times New Roman"/>
                        </a:rPr>
                        <a:t> .</a:t>
                      </a:r>
                      <a:r>
                        <a:rPr lang="en-US" altLang="zh-CN" sz="1600" kern="100" baseline="0" dirty="0">
                          <a:latin typeface="Calibri"/>
                          <a:ea typeface="+mn-ea"/>
                          <a:cs typeface="Times New Roman"/>
                        </a:rPr>
                        <a:t>  .  .  . </a:t>
                      </a:r>
                      <a:r>
                        <a:rPr lang="en-US" sz="1600" kern="100" dirty="0">
                          <a:latin typeface="Calibri"/>
                          <a:ea typeface="宋体"/>
                          <a:cs typeface="Times New Roman"/>
                        </a:rPr>
                        <a:t>0</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6897">
                <a:tc>
                  <a:txBody>
                    <a:bodyPr/>
                    <a:lstStyle/>
                    <a:p>
                      <a:pPr algn="just">
                        <a:spcAft>
                          <a:spcPts val="0"/>
                        </a:spcAft>
                      </a:pPr>
                      <a:r>
                        <a:rPr lang="zh-CN" sz="1600" kern="100">
                          <a:latin typeface="Calibri"/>
                          <a:ea typeface="宋体"/>
                          <a:cs typeface="Times New Roman"/>
                        </a:rPr>
                        <a:t>十六进制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Calibri"/>
                          <a:ea typeface="宋体"/>
                          <a:cs typeface="Times New Roman"/>
                        </a:rPr>
                        <a:t>F</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Calibri"/>
                          <a:ea typeface="宋体"/>
                          <a:cs typeface="Times New Roman"/>
                        </a:rPr>
                        <a:t>F</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6897">
                <a:tc>
                  <a:txBody>
                    <a:bodyPr/>
                    <a:lstStyle/>
                    <a:p>
                      <a:pPr algn="just">
                        <a:spcAft>
                          <a:spcPts val="0"/>
                        </a:spcAft>
                      </a:pPr>
                      <a:r>
                        <a:rPr lang="zh-CN" sz="1600" kern="100">
                          <a:latin typeface="Calibri"/>
                          <a:ea typeface="宋体"/>
                          <a:cs typeface="Times New Roman"/>
                        </a:rPr>
                        <a:t>开始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Calibri"/>
                          <a:ea typeface="宋体"/>
                          <a:cs typeface="Times New Roman"/>
                        </a:rPr>
                        <a:t>1  1  1  1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Calibri"/>
                          <a:ea typeface="宋体"/>
                          <a:cs typeface="Times New Roman"/>
                        </a:rPr>
                        <a:t>1  1  1  1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6897">
                <a:tc>
                  <a:txBody>
                    <a:bodyPr/>
                    <a:lstStyle/>
                    <a:p>
                      <a:pPr algn="just">
                        <a:spcAft>
                          <a:spcPts val="0"/>
                        </a:spcAft>
                      </a:pPr>
                      <a:r>
                        <a:rPr lang="zh-CN" sz="1600" kern="100">
                          <a:latin typeface="Calibri"/>
                          <a:ea typeface="宋体"/>
                          <a:cs typeface="Times New Roman"/>
                        </a:rPr>
                        <a:t>左移</a:t>
                      </a:r>
                      <a:r>
                        <a:rPr lang="en-US" sz="1600" kern="100">
                          <a:latin typeface="Calibri"/>
                          <a:ea typeface="宋体"/>
                          <a:cs typeface="Times New Roman"/>
                        </a:rPr>
                        <a:t>1</a:t>
                      </a:r>
                      <a:r>
                        <a:rPr lang="zh-CN" sz="1600" kern="10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latin typeface="Calibri"/>
                          <a:ea typeface="宋体"/>
                          <a:cs typeface="Times New Roman"/>
                        </a:rPr>
                        <a:t>1</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Calibri"/>
                          <a:ea typeface="宋体"/>
                          <a:cs typeface="Times New Roman"/>
                        </a:rPr>
                        <a:t>1  1  1  1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Calibri"/>
                          <a:ea typeface="宋体"/>
                          <a:cs typeface="Times New Roman"/>
                        </a:rPr>
                        <a:t>1  1  1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26897">
                <a:tc>
                  <a:txBody>
                    <a:bodyPr/>
                    <a:lstStyle/>
                    <a:p>
                      <a:pPr algn="just">
                        <a:spcAft>
                          <a:spcPts val="0"/>
                        </a:spcAft>
                      </a:pPr>
                      <a:r>
                        <a:rPr lang="zh-CN" sz="1600" kern="100">
                          <a:latin typeface="Calibri"/>
                          <a:ea typeface="宋体"/>
                          <a:cs typeface="Times New Roman"/>
                        </a:rPr>
                        <a:t>左移</a:t>
                      </a:r>
                      <a:r>
                        <a:rPr lang="en-US" sz="1600" kern="100">
                          <a:latin typeface="Calibri"/>
                          <a:ea typeface="宋体"/>
                          <a:cs typeface="Times New Roman"/>
                        </a:rPr>
                        <a:t>1</a:t>
                      </a:r>
                      <a:r>
                        <a:rPr lang="zh-CN" sz="1600" kern="10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latinLnBrk="1">
                        <a:spcAft>
                          <a:spcPts val="0"/>
                        </a:spcAft>
                      </a:pPr>
                      <a:r>
                        <a:rPr lang="en-US" sz="1600" kern="100">
                          <a:latin typeface="Calibri"/>
                          <a:ea typeface="宋体"/>
                          <a:cs typeface="Times New Roman"/>
                        </a:rPr>
                        <a:t>1  1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Calibri"/>
                          <a:ea typeface="宋体"/>
                          <a:cs typeface="Times New Roman"/>
                        </a:rPr>
                        <a:t>1  1  1  1</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Calibri"/>
                          <a:ea typeface="宋体"/>
                          <a:cs typeface="Times New Roman"/>
                        </a:rPr>
                        <a:t>1  1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26897">
                <a:tc>
                  <a:txBody>
                    <a:bodyPr/>
                    <a:lstStyle/>
                    <a:p>
                      <a:pPr algn="just">
                        <a:spcAft>
                          <a:spcPts val="0"/>
                        </a:spcAft>
                      </a:pPr>
                      <a:r>
                        <a:rPr lang="zh-CN" sz="1600" kern="100">
                          <a:latin typeface="Calibri"/>
                          <a:ea typeface="宋体"/>
                          <a:cs typeface="Times New Roman"/>
                        </a:rPr>
                        <a:t>左移</a:t>
                      </a:r>
                      <a:r>
                        <a:rPr lang="en-US" sz="1600" kern="100">
                          <a:latin typeface="Calibri"/>
                          <a:ea typeface="宋体"/>
                          <a:cs typeface="Times New Roman"/>
                        </a:rPr>
                        <a:t>1</a:t>
                      </a:r>
                      <a:r>
                        <a:rPr lang="zh-CN" sz="1600" kern="10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Calibri"/>
                          <a:ea typeface="宋体"/>
                          <a:cs typeface="Times New Roman"/>
                        </a:rPr>
                        <a:t>1  1  1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Calibri"/>
                          <a:ea typeface="宋体"/>
                          <a:cs typeface="Times New Roman"/>
                        </a:rPr>
                        <a:t>1  1  1  1</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26897">
                <a:tc>
                  <a:txBody>
                    <a:bodyPr/>
                    <a:lstStyle/>
                    <a:p>
                      <a:pPr algn="just">
                        <a:spcAft>
                          <a:spcPts val="0"/>
                        </a:spcAft>
                      </a:pPr>
                      <a:r>
                        <a:rPr lang="zh-CN" sz="1600" kern="100">
                          <a:latin typeface="Calibri"/>
                          <a:ea typeface="宋体"/>
                          <a:cs typeface="Times New Roman"/>
                        </a:rPr>
                        <a:t>加</a:t>
                      </a:r>
                      <a:r>
                        <a:rPr lang="en-US" sz="1600" kern="100">
                          <a:latin typeface="Calibri"/>
                          <a:ea typeface="宋体"/>
                          <a:cs typeface="Times New Roman"/>
                        </a:rPr>
                        <a:t>3</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latinLnBrk="1">
                        <a:spcAft>
                          <a:spcPts val="0"/>
                        </a:spcAft>
                      </a:pPr>
                      <a:r>
                        <a:rPr lang="en-US" sz="1600" kern="100">
                          <a:latin typeface="Calibri"/>
                          <a:ea typeface="宋体"/>
                          <a:cs typeface="Times New Roman"/>
                        </a:rPr>
                        <a:t>1  0  1  0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Calibri"/>
                          <a:ea typeface="宋体"/>
                          <a:cs typeface="Times New Roman"/>
                        </a:rPr>
                        <a:t>1  1  1  1</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26897">
                <a:tc>
                  <a:txBody>
                    <a:bodyPr/>
                    <a:lstStyle/>
                    <a:p>
                      <a:pPr algn="just">
                        <a:spcAft>
                          <a:spcPts val="0"/>
                        </a:spcAft>
                      </a:pPr>
                      <a:r>
                        <a:rPr lang="zh-CN" sz="1600" kern="100">
                          <a:latin typeface="Calibri"/>
                          <a:ea typeface="宋体"/>
                          <a:cs typeface="Times New Roman"/>
                        </a:rPr>
                        <a:t>左移</a:t>
                      </a:r>
                      <a:r>
                        <a:rPr lang="en-US" sz="1600" kern="100">
                          <a:latin typeface="Calibri"/>
                          <a:ea typeface="宋体"/>
                          <a:cs typeface="Times New Roman"/>
                        </a:rPr>
                        <a:t>1</a:t>
                      </a:r>
                      <a:r>
                        <a:rPr lang="zh-CN" sz="1600" kern="10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latinLnBrk="1">
                        <a:spcAft>
                          <a:spcPts val="0"/>
                        </a:spcAft>
                      </a:pPr>
                      <a:r>
                        <a:rPr lang="en-US" sz="1600" kern="100">
                          <a:latin typeface="Calibri"/>
                          <a:ea typeface="宋体"/>
                          <a:cs typeface="Times New Roman"/>
                        </a:rPr>
                        <a:t>0  1  0  1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Calibri"/>
                          <a:ea typeface="宋体"/>
                          <a:cs typeface="Times New Roman"/>
                        </a:rPr>
                        <a:t>1  1  1  1</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26897">
                <a:tc>
                  <a:txBody>
                    <a:bodyPr/>
                    <a:lstStyle/>
                    <a:p>
                      <a:pPr algn="just">
                        <a:spcAft>
                          <a:spcPts val="0"/>
                        </a:spcAft>
                      </a:pPr>
                      <a:r>
                        <a:rPr lang="zh-CN" sz="1600" kern="100">
                          <a:latin typeface="Calibri"/>
                          <a:ea typeface="宋体"/>
                          <a:cs typeface="Times New Roman"/>
                        </a:rPr>
                        <a:t>加</a:t>
                      </a:r>
                      <a:r>
                        <a:rPr lang="en-US" sz="1600" kern="100">
                          <a:latin typeface="Calibri"/>
                          <a:ea typeface="宋体"/>
                          <a:cs typeface="Times New Roman"/>
                        </a:rPr>
                        <a:t>3</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latinLnBrk="1">
                        <a:spcAft>
                          <a:spcPts val="0"/>
                        </a:spcAft>
                      </a:pPr>
                      <a:r>
                        <a:rPr lang="en-US" sz="1600" kern="100">
                          <a:latin typeface="Calibri"/>
                          <a:ea typeface="宋体"/>
                          <a:cs typeface="Times New Roman"/>
                        </a:rPr>
                        <a:t>1  0  0  0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Calibri"/>
                          <a:ea typeface="宋体"/>
                          <a:cs typeface="Times New Roman"/>
                        </a:rPr>
                        <a:t>1  1  1  1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26897">
                <a:tc>
                  <a:txBody>
                    <a:bodyPr/>
                    <a:lstStyle/>
                    <a:p>
                      <a:pPr algn="just">
                        <a:spcAft>
                          <a:spcPts val="0"/>
                        </a:spcAft>
                      </a:pPr>
                      <a:r>
                        <a:rPr lang="zh-CN" sz="1600" kern="100">
                          <a:latin typeface="Calibri"/>
                          <a:ea typeface="宋体"/>
                          <a:cs typeface="Times New Roman"/>
                        </a:rPr>
                        <a:t>左移</a:t>
                      </a:r>
                      <a:r>
                        <a:rPr lang="en-US" sz="1600" kern="100">
                          <a:latin typeface="Calibri"/>
                          <a:ea typeface="宋体"/>
                          <a:cs typeface="Times New Roman"/>
                        </a:rPr>
                        <a:t>1</a:t>
                      </a:r>
                      <a:r>
                        <a:rPr lang="zh-CN" sz="1600" kern="10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latinLnBrk="1">
                        <a:spcAft>
                          <a:spcPts val="0"/>
                        </a:spcAft>
                      </a:pPr>
                      <a:r>
                        <a:rPr lang="en-US" sz="1600" kern="100">
                          <a:latin typeface="Calibri"/>
                          <a:ea typeface="宋体"/>
                          <a:cs typeface="Times New Roman"/>
                        </a:rPr>
                        <a:t>1  1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Calibri"/>
                          <a:ea typeface="宋体"/>
                          <a:cs typeface="Times New Roman"/>
                        </a:rPr>
                        <a:t>0  0  0  1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Calibri"/>
                          <a:ea typeface="宋体"/>
                          <a:cs typeface="Times New Roman"/>
                        </a:rPr>
                        <a:t>1  1  1 </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26897">
                <a:tc>
                  <a:txBody>
                    <a:bodyPr/>
                    <a:lstStyle/>
                    <a:p>
                      <a:pPr algn="just">
                        <a:spcAft>
                          <a:spcPts val="0"/>
                        </a:spcAft>
                      </a:pPr>
                      <a:r>
                        <a:rPr lang="zh-CN" sz="1600" kern="100">
                          <a:latin typeface="Calibri"/>
                          <a:ea typeface="宋体"/>
                          <a:cs typeface="Times New Roman"/>
                        </a:rPr>
                        <a:t>左移</a:t>
                      </a:r>
                      <a:r>
                        <a:rPr lang="en-US" sz="1600" kern="100">
                          <a:latin typeface="Calibri"/>
                          <a:ea typeface="宋体"/>
                          <a:cs typeface="Times New Roman"/>
                        </a:rPr>
                        <a:t>1</a:t>
                      </a:r>
                      <a:r>
                        <a:rPr lang="zh-CN" sz="1600" kern="10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Calibri"/>
                          <a:ea typeface="宋体"/>
                          <a:cs typeface="Times New Roman"/>
                        </a:rPr>
                        <a:t>1  1  0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Calibri"/>
                          <a:ea typeface="宋体"/>
                          <a:cs typeface="Times New Roman"/>
                        </a:rPr>
                        <a:t>0  0  1  1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Calibri"/>
                          <a:ea typeface="宋体"/>
                          <a:cs typeface="Times New Roman"/>
                        </a:rPr>
                        <a:t>1  1</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26897">
                <a:tc>
                  <a:txBody>
                    <a:bodyPr/>
                    <a:lstStyle/>
                    <a:p>
                      <a:pPr algn="just">
                        <a:spcAft>
                          <a:spcPts val="0"/>
                        </a:spcAft>
                      </a:pPr>
                      <a:r>
                        <a:rPr lang="zh-CN" sz="1600" kern="100">
                          <a:latin typeface="Calibri"/>
                          <a:ea typeface="宋体"/>
                          <a:cs typeface="Times New Roman"/>
                        </a:rPr>
                        <a:t>加</a:t>
                      </a:r>
                      <a:r>
                        <a:rPr lang="en-US" sz="1600" kern="100">
                          <a:latin typeface="Calibri"/>
                          <a:ea typeface="宋体"/>
                          <a:cs typeface="Times New Roman"/>
                        </a:rPr>
                        <a:t>3</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Calibri"/>
                          <a:ea typeface="宋体"/>
                          <a:cs typeface="Times New Roman"/>
                        </a:rPr>
                        <a:t>1  0  0  1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Calibri"/>
                          <a:ea typeface="宋体"/>
                          <a:cs typeface="Times New Roman"/>
                        </a:rPr>
                        <a:t>0  0  1  1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Calibri"/>
                          <a:ea typeface="宋体"/>
                          <a:cs typeface="Times New Roman"/>
                        </a:rPr>
                        <a:t>1  1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26897">
                <a:tc>
                  <a:txBody>
                    <a:bodyPr/>
                    <a:lstStyle/>
                    <a:p>
                      <a:pPr algn="just">
                        <a:spcAft>
                          <a:spcPts val="0"/>
                        </a:spcAft>
                      </a:pPr>
                      <a:r>
                        <a:rPr lang="zh-CN" sz="1600" kern="100">
                          <a:latin typeface="Calibri"/>
                          <a:ea typeface="宋体"/>
                          <a:cs typeface="Times New Roman"/>
                        </a:rPr>
                        <a:t>左移</a:t>
                      </a:r>
                      <a:r>
                        <a:rPr lang="en-US" sz="1600" kern="100">
                          <a:latin typeface="Calibri"/>
                          <a:ea typeface="宋体"/>
                          <a:cs typeface="Times New Roman"/>
                        </a:rPr>
                        <a:t>1</a:t>
                      </a:r>
                      <a:r>
                        <a:rPr lang="zh-CN" sz="1600" kern="10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Calibri"/>
                          <a:ea typeface="宋体"/>
                          <a:cs typeface="Times New Roman"/>
                        </a:rPr>
                        <a:t>0  0  1  0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Calibri"/>
                          <a:ea typeface="宋体"/>
                          <a:cs typeface="Times New Roman"/>
                        </a:rPr>
                        <a:t>0  1  1  1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26897">
                <a:tc>
                  <a:txBody>
                    <a:bodyPr/>
                    <a:lstStyle/>
                    <a:p>
                      <a:pPr algn="just">
                        <a:spcAft>
                          <a:spcPts val="0"/>
                        </a:spcAft>
                      </a:pPr>
                      <a:r>
                        <a:rPr lang="zh-CN" sz="1600" kern="100">
                          <a:latin typeface="Calibri"/>
                          <a:ea typeface="宋体"/>
                          <a:cs typeface="Times New Roman"/>
                        </a:rPr>
                        <a:t>加</a:t>
                      </a:r>
                      <a:r>
                        <a:rPr lang="en-US" sz="1600" kern="100">
                          <a:latin typeface="Calibri"/>
                          <a:ea typeface="宋体"/>
                          <a:cs typeface="Times New Roman"/>
                        </a:rPr>
                        <a:t>3</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Calibri"/>
                          <a:ea typeface="宋体"/>
                          <a:cs typeface="Times New Roman"/>
                        </a:rPr>
                        <a:t>0  0  1  0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Calibri"/>
                          <a:ea typeface="宋体"/>
                          <a:cs typeface="Times New Roman"/>
                        </a:rPr>
                        <a:t>1  0  1  0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Calibri"/>
                          <a:ea typeface="宋体"/>
                          <a:cs typeface="Times New Roman"/>
                        </a:rPr>
                        <a:t>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26897">
                <a:tc>
                  <a:txBody>
                    <a:bodyPr/>
                    <a:lstStyle/>
                    <a:p>
                      <a:pPr algn="just">
                        <a:spcAft>
                          <a:spcPts val="0"/>
                        </a:spcAft>
                      </a:pPr>
                      <a:r>
                        <a:rPr lang="zh-CN" sz="1600" kern="100">
                          <a:latin typeface="Calibri"/>
                          <a:ea typeface="宋体"/>
                          <a:cs typeface="Times New Roman"/>
                        </a:rPr>
                        <a:t>左移</a:t>
                      </a:r>
                      <a:r>
                        <a:rPr lang="en-US" sz="1600" kern="100">
                          <a:latin typeface="Calibri"/>
                          <a:ea typeface="宋体"/>
                          <a:cs typeface="Times New Roman"/>
                        </a:rPr>
                        <a:t>1</a:t>
                      </a:r>
                      <a:r>
                        <a:rPr lang="zh-CN" sz="1600" kern="10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Calibri"/>
                          <a:ea typeface="宋体"/>
                          <a:cs typeface="Times New Roman"/>
                        </a:rPr>
                        <a:t>1  0</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Calibri"/>
                          <a:ea typeface="宋体"/>
                          <a:cs typeface="Times New Roman"/>
                        </a:rPr>
                        <a:t>0  1  0  1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Calibri"/>
                          <a:ea typeface="宋体"/>
                          <a:cs typeface="Times New Roman"/>
                        </a:rPr>
                        <a:t>0  1  0  1</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endParaRPr lang="en-US"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26897">
                <a:tc>
                  <a:txBody>
                    <a:bodyPr/>
                    <a:lstStyle/>
                    <a:p>
                      <a:pPr algn="just">
                        <a:spcAft>
                          <a:spcPts val="0"/>
                        </a:spcAft>
                      </a:pPr>
                      <a:r>
                        <a:rPr lang="en-US" sz="1600" kern="100" dirty="0">
                          <a:latin typeface="Calibri"/>
                          <a:ea typeface="宋体"/>
                          <a:cs typeface="Times New Roman"/>
                        </a:rPr>
                        <a:t>BCD</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just">
                        <a:spcAft>
                          <a:spcPts val="0"/>
                        </a:spcAft>
                      </a:pPr>
                      <a:r>
                        <a:rPr lang="en-US" sz="1600" kern="100" dirty="0">
                          <a:latin typeface="Calibri"/>
                          <a:ea typeface="宋体"/>
                          <a:cs typeface="Times New Roman"/>
                        </a:rPr>
                        <a:t>2</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just">
                        <a:spcAft>
                          <a:spcPts val="0"/>
                        </a:spcAft>
                      </a:pPr>
                      <a:r>
                        <a:rPr lang="en-US" sz="1600" kern="100" dirty="0">
                          <a:latin typeface="Calibri"/>
                          <a:ea typeface="宋体"/>
                          <a:cs typeface="Times New Roman"/>
                        </a:rPr>
                        <a:t>5</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just">
                        <a:spcAft>
                          <a:spcPts val="0"/>
                        </a:spcAft>
                      </a:pPr>
                      <a:r>
                        <a:rPr lang="en-US" sz="1600" kern="100" dirty="0">
                          <a:latin typeface="Calibri"/>
                          <a:ea typeface="宋体"/>
                          <a:cs typeface="Times New Roman"/>
                        </a:rPr>
                        <a:t>5</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just">
                        <a:spcAft>
                          <a:spcPts val="0"/>
                        </a:spcAft>
                      </a:pPr>
                      <a:endParaRPr lang="en-US"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just">
                        <a:spcAft>
                          <a:spcPts val="0"/>
                        </a:spcAft>
                      </a:pPr>
                      <a:endParaRPr lang="en-US"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16"/>
                  </a:ext>
                </a:extLst>
              </a:tr>
            </a:tbl>
          </a:graphicData>
        </a:graphic>
      </p:graphicFrame>
      <p:sp>
        <p:nvSpPr>
          <p:cNvPr id="12" name="TextBox 11"/>
          <p:cNvSpPr txBox="1"/>
          <p:nvPr/>
        </p:nvSpPr>
        <p:spPr>
          <a:xfrm>
            <a:off x="2658848" y="1588444"/>
            <a:ext cx="4032448" cy="369332"/>
          </a:xfrm>
          <a:prstGeom prst="rect">
            <a:avLst/>
          </a:prstGeom>
          <a:noFill/>
        </p:spPr>
        <p:txBody>
          <a:bodyPr wrap="square" rtlCol="0">
            <a:spAutoFit/>
          </a:bodyPr>
          <a:lstStyle/>
          <a:p>
            <a:pPr algn="ctr"/>
            <a:r>
              <a:rPr lang="zh-CN" altLang="en-US" sz="1800" b="1" dirty="0">
                <a:solidFill>
                  <a:srgbClr val="00B050"/>
                </a:solidFill>
                <a:latin typeface="微软雅黑" pitchFamily="34" charset="-122"/>
                <a:ea typeface="微软雅黑" pitchFamily="34" charset="-122"/>
              </a:rPr>
              <a:t>将</a:t>
            </a:r>
            <a:r>
              <a:rPr lang="en-US" altLang="zh-CN" sz="1800" b="1" dirty="0">
                <a:solidFill>
                  <a:srgbClr val="00B050"/>
                </a:solidFill>
                <a:latin typeface="微软雅黑" pitchFamily="34" charset="-122"/>
                <a:ea typeface="微软雅黑" pitchFamily="34" charset="-122"/>
              </a:rPr>
              <a:t>16</a:t>
            </a:r>
            <a:r>
              <a:rPr lang="zh-CN" altLang="en-US" sz="1800" b="1" dirty="0">
                <a:solidFill>
                  <a:srgbClr val="00B050"/>
                </a:solidFill>
                <a:latin typeface="微软雅黑" pitchFamily="34" charset="-122"/>
                <a:ea typeface="微软雅黑" pitchFamily="34" charset="-122"/>
              </a:rPr>
              <a:t>进制数</a:t>
            </a:r>
            <a:r>
              <a:rPr lang="en-US" altLang="zh-CN" sz="1800" b="1" dirty="0">
                <a:solidFill>
                  <a:srgbClr val="00B050"/>
                </a:solidFill>
                <a:latin typeface="微软雅黑" pitchFamily="34" charset="-122"/>
                <a:ea typeface="微软雅黑" pitchFamily="34" charset="-122"/>
              </a:rPr>
              <a:t>0xFF</a:t>
            </a:r>
            <a:r>
              <a:rPr lang="zh-CN" altLang="en-US" sz="1800" b="1" dirty="0">
                <a:solidFill>
                  <a:srgbClr val="00B050"/>
                </a:solidFill>
                <a:latin typeface="微软雅黑" pitchFamily="34" charset="-122"/>
                <a:ea typeface="微软雅黑" pitchFamily="34" charset="-122"/>
              </a:rPr>
              <a:t>转换为</a:t>
            </a:r>
            <a:r>
              <a:rPr lang="en-US" altLang="zh-CN" sz="1800" b="1" dirty="0">
                <a:solidFill>
                  <a:srgbClr val="00B050"/>
                </a:solidFill>
                <a:latin typeface="微软雅黑" pitchFamily="34" charset="-122"/>
                <a:ea typeface="微软雅黑" pitchFamily="34" charset="-122"/>
              </a:rPr>
              <a:t>BCD</a:t>
            </a:r>
            <a:r>
              <a:rPr lang="zh-CN" altLang="en-US" sz="1800" b="1" dirty="0">
                <a:solidFill>
                  <a:srgbClr val="00B050"/>
                </a:solidFill>
                <a:latin typeface="微软雅黑" pitchFamily="34" charset="-122"/>
                <a:ea typeface="微软雅黑" pitchFamily="34" charset="-122"/>
              </a:rPr>
              <a:t>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2018/11/28</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27</a:t>
            </a:fld>
            <a:endParaRPr lang="en-US" altLang="zh-CN"/>
          </a:p>
        </p:txBody>
      </p:sp>
      <p:sp>
        <p:nvSpPr>
          <p:cNvPr id="8" name="Rectangle 6"/>
          <p:cNvSpPr txBox="1">
            <a:spLocks noChangeArrowheads="1"/>
          </p:cNvSpPr>
          <p:nvPr/>
        </p:nvSpPr>
        <p:spPr bwMode="auto">
          <a:xfrm>
            <a:off x="374848" y="1052737"/>
            <a:ext cx="8229600" cy="12961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ts val="4200"/>
              </a:lnSpc>
              <a:spcBef>
                <a:spcPts val="1200"/>
              </a:spcBef>
              <a:spcAft>
                <a:spcPct val="0"/>
              </a:spcAft>
              <a:buClr>
                <a:schemeClr val="accent1"/>
              </a:buClr>
              <a:buSzPct val="100000"/>
              <a:buFont typeface="Wingdings" pitchFamily="2" charset="2"/>
              <a:buBlip>
                <a:blip r:embed="rId2"/>
              </a:buBlip>
              <a:tabLst/>
              <a:defRPr/>
            </a:pPr>
            <a:r>
              <a:rPr lang="zh-CN" altLang="en-US" sz="2800" kern="0" dirty="0">
                <a:solidFill>
                  <a:srgbClr val="0000FF"/>
                </a:solidFill>
                <a:latin typeface="微软雅黑" pitchFamily="34" charset="-122"/>
                <a:ea typeface="微软雅黑" pitchFamily="34" charset="-122"/>
              </a:rPr>
              <a:t>移位加</a:t>
            </a:r>
            <a:r>
              <a:rPr lang="en-US" altLang="zh-CN" sz="2800" kern="0" dirty="0">
                <a:solidFill>
                  <a:srgbClr val="0000FF"/>
                </a:solidFill>
                <a:latin typeface="微软雅黑" pitchFamily="34" charset="-122"/>
                <a:ea typeface="微软雅黑" pitchFamily="34" charset="-122"/>
              </a:rPr>
              <a:t>3</a:t>
            </a:r>
            <a:r>
              <a:rPr lang="zh-CN" altLang="en-US" sz="2800" kern="0" dirty="0">
                <a:solidFill>
                  <a:srgbClr val="0000FF"/>
                </a:solidFill>
                <a:latin typeface="微软雅黑" pitchFamily="34" charset="-122"/>
                <a:ea typeface="微软雅黑" pitchFamily="34" charset="-122"/>
              </a:rPr>
              <a:t>算法</a:t>
            </a:r>
            <a:r>
              <a:rPr lang="zh-CN" altLang="en-US" sz="2800" kern="0" dirty="0">
                <a:latin typeface="微软雅黑" pitchFamily="34" charset="-122"/>
                <a:ea typeface="微软雅黑" pitchFamily="34" charset="-122"/>
              </a:rPr>
              <a:t>包括以下</a:t>
            </a:r>
            <a:r>
              <a:rPr lang="en-US" altLang="zh-CN" sz="2800" kern="0" dirty="0">
                <a:latin typeface="微软雅黑" pitchFamily="34" charset="-122"/>
                <a:ea typeface="微软雅黑" pitchFamily="34" charset="-122"/>
              </a:rPr>
              <a:t>4</a:t>
            </a:r>
            <a:r>
              <a:rPr lang="zh-CN" altLang="en-US" sz="2800" kern="0" dirty="0">
                <a:latin typeface="微软雅黑" pitchFamily="34" charset="-122"/>
                <a:ea typeface="微软雅黑" pitchFamily="34" charset="-122"/>
              </a:rPr>
              <a:t>步：</a:t>
            </a:r>
            <a:endParaRPr lang="en-US" altLang="zh-CN" sz="2800" kern="0" dirty="0">
              <a:latin typeface="微软雅黑" pitchFamily="34" charset="-122"/>
              <a:ea typeface="微软雅黑" pitchFamily="34" charset="-122"/>
            </a:endParaRPr>
          </a:p>
          <a:p>
            <a:pPr marL="914400" lvl="1" indent="-457200" algn="just">
              <a:lnSpc>
                <a:spcPts val="4200"/>
              </a:lnSpc>
              <a:spcBef>
                <a:spcPts val="1200"/>
              </a:spcBef>
              <a:buClr>
                <a:schemeClr val="accent1"/>
              </a:buClr>
              <a:buSzPct val="100000"/>
              <a:buFont typeface="+mj-lt"/>
              <a:buAutoNum type="arabicPeriod"/>
            </a:pPr>
            <a:r>
              <a:rPr lang="zh-CN" altLang="en-US" sz="2400" kern="0" noProof="0" dirty="0">
                <a:latin typeface="微软雅黑" pitchFamily="34" charset="-122"/>
                <a:ea typeface="微软雅黑" pitchFamily="34" charset="-122"/>
              </a:rPr>
              <a:t>将二进制数向左移动</a:t>
            </a:r>
            <a:r>
              <a:rPr lang="zh-CN" altLang="en-US" sz="2400" kern="0" dirty="0">
                <a:latin typeface="微软雅黑" pitchFamily="34" charset="-122"/>
                <a:ea typeface="微软雅黑" pitchFamily="34" charset="-122"/>
              </a:rPr>
              <a:t>一位；</a:t>
            </a:r>
            <a:endParaRPr lang="en-US" altLang="zh-CN" sz="2400" kern="0" dirty="0">
              <a:latin typeface="微软雅黑" pitchFamily="34" charset="-122"/>
              <a:ea typeface="微软雅黑" pitchFamily="34" charset="-122"/>
            </a:endParaRPr>
          </a:p>
          <a:p>
            <a:pPr marL="914400" lvl="1" indent="-457200" algn="just">
              <a:lnSpc>
                <a:spcPts val="4200"/>
              </a:lnSpc>
              <a:spcBef>
                <a:spcPts val="1200"/>
              </a:spcBef>
              <a:buClr>
                <a:schemeClr val="accent1"/>
              </a:buClr>
              <a:buSzPct val="100000"/>
              <a:buFont typeface="+mj-lt"/>
              <a:buAutoNum type="arabicPeriod"/>
            </a:pPr>
            <a:r>
              <a:rPr lang="zh-CN" altLang="en-US" sz="2400" kern="0" dirty="0">
                <a:latin typeface="微软雅黑" pitchFamily="34" charset="-122"/>
                <a:ea typeface="微软雅黑" pitchFamily="34" charset="-122"/>
              </a:rPr>
              <a:t>移位后，如果在百位，十位、个位这</a:t>
            </a:r>
            <a:r>
              <a:rPr lang="en-US" altLang="zh-CN" sz="2400" kern="0" dirty="0">
                <a:latin typeface="微软雅黑" pitchFamily="34" charset="-122"/>
                <a:ea typeface="微软雅黑" pitchFamily="34" charset="-122"/>
              </a:rPr>
              <a:t>3</a:t>
            </a:r>
            <a:r>
              <a:rPr lang="zh-CN" altLang="en-US" sz="2400" kern="0" dirty="0">
                <a:latin typeface="微软雅黑" pitchFamily="34" charset="-122"/>
                <a:ea typeface="微软雅黑" pitchFamily="34" charset="-122"/>
              </a:rPr>
              <a:t>个</a:t>
            </a:r>
            <a:r>
              <a:rPr lang="en-US" altLang="zh-CN" sz="2400" kern="0" dirty="0">
                <a:latin typeface="微软雅黑" pitchFamily="34" charset="-122"/>
                <a:ea typeface="微软雅黑" pitchFamily="34" charset="-122"/>
              </a:rPr>
              <a:t>BCD</a:t>
            </a:r>
            <a:r>
              <a:rPr lang="zh-CN" altLang="en-US" sz="2400" kern="0" dirty="0">
                <a:latin typeface="微软雅黑" pitchFamily="34" charset="-122"/>
                <a:ea typeface="微软雅黑" pitchFamily="34" charset="-122"/>
              </a:rPr>
              <a:t>列中，任何一个二进制数大于或等于“</a:t>
            </a:r>
            <a:r>
              <a:rPr lang="en-US" altLang="zh-CN" sz="2400" kern="0" dirty="0">
                <a:latin typeface="微软雅黑" pitchFamily="34" charset="-122"/>
                <a:ea typeface="微软雅黑" pitchFamily="34" charset="-122"/>
              </a:rPr>
              <a:t>5</a:t>
            </a:r>
            <a:r>
              <a:rPr lang="zh-CN" altLang="en-US" sz="2400" kern="0" dirty="0">
                <a:latin typeface="微软雅黑" pitchFamily="34" charset="-122"/>
                <a:ea typeface="微软雅黑" pitchFamily="34" charset="-122"/>
              </a:rPr>
              <a:t>”，就将相应的</a:t>
            </a:r>
            <a:r>
              <a:rPr lang="en-US" altLang="zh-CN" sz="2400" kern="0" dirty="0">
                <a:latin typeface="微软雅黑" pitchFamily="34" charset="-122"/>
                <a:ea typeface="微软雅黑" pitchFamily="34" charset="-122"/>
              </a:rPr>
              <a:t>BCD</a:t>
            </a:r>
            <a:r>
              <a:rPr lang="zh-CN" altLang="en-US" sz="2400" kern="0" dirty="0">
                <a:latin typeface="微软雅黑" pitchFamily="34" charset="-122"/>
                <a:ea typeface="微软雅黑" pitchFamily="34" charset="-122"/>
              </a:rPr>
              <a:t>列中的数值加“</a:t>
            </a:r>
            <a:r>
              <a:rPr lang="en-US" altLang="zh-CN" sz="2400" kern="0" dirty="0">
                <a:latin typeface="微软雅黑" pitchFamily="34" charset="-122"/>
                <a:ea typeface="微软雅黑" pitchFamily="34" charset="-122"/>
              </a:rPr>
              <a:t>3</a:t>
            </a:r>
            <a:r>
              <a:rPr lang="zh-CN" altLang="en-US" sz="2400" kern="0" dirty="0">
                <a:latin typeface="微软雅黑" pitchFamily="34" charset="-122"/>
                <a:ea typeface="微软雅黑" pitchFamily="34" charset="-122"/>
              </a:rPr>
              <a:t>”；</a:t>
            </a:r>
            <a:endParaRPr lang="en-US" altLang="zh-CN" sz="2400" kern="0" dirty="0">
              <a:latin typeface="微软雅黑" pitchFamily="34" charset="-122"/>
              <a:ea typeface="微软雅黑" pitchFamily="34" charset="-122"/>
            </a:endParaRPr>
          </a:p>
          <a:p>
            <a:pPr marL="914400" lvl="1" indent="-457200" algn="just">
              <a:lnSpc>
                <a:spcPts val="4200"/>
              </a:lnSpc>
              <a:spcBef>
                <a:spcPts val="1200"/>
              </a:spcBef>
              <a:buClr>
                <a:schemeClr val="accent1"/>
              </a:buClr>
              <a:buSzPct val="100000"/>
              <a:buFont typeface="+mj-lt"/>
              <a:buAutoNum type="arabicPeriod"/>
            </a:pPr>
            <a:r>
              <a:rPr lang="zh-CN" altLang="en-US" sz="2400" kern="0" dirty="0">
                <a:latin typeface="微软雅黑" pitchFamily="34" charset="-122"/>
                <a:ea typeface="微软雅黑" pitchFamily="34" charset="-122"/>
              </a:rPr>
              <a:t>重复步骤</a:t>
            </a:r>
            <a:r>
              <a:rPr lang="en-US" altLang="zh-CN" sz="2400" kern="0" dirty="0">
                <a:latin typeface="微软雅黑" pitchFamily="34" charset="-122"/>
                <a:ea typeface="微软雅黑" pitchFamily="34" charset="-122"/>
              </a:rPr>
              <a:t>1</a:t>
            </a:r>
            <a:r>
              <a:rPr lang="zh-CN" altLang="en-US" sz="2400" kern="0" dirty="0">
                <a:latin typeface="微软雅黑" pitchFamily="34" charset="-122"/>
                <a:ea typeface="微软雅黑" pitchFamily="34" charset="-122"/>
              </a:rPr>
              <a:t>；</a:t>
            </a:r>
            <a:endParaRPr lang="en-US" altLang="zh-CN" sz="2400" kern="0" dirty="0">
              <a:latin typeface="微软雅黑" pitchFamily="34" charset="-122"/>
              <a:ea typeface="微软雅黑" pitchFamily="34" charset="-122"/>
            </a:endParaRPr>
          </a:p>
          <a:p>
            <a:pPr marL="914400" lvl="1" indent="-457200" algn="just">
              <a:lnSpc>
                <a:spcPts val="4200"/>
              </a:lnSpc>
              <a:spcBef>
                <a:spcPts val="1200"/>
              </a:spcBef>
              <a:buClr>
                <a:schemeClr val="accent1"/>
              </a:buClr>
              <a:buSzPct val="100000"/>
              <a:buFont typeface="+mj-lt"/>
              <a:buAutoNum type="arabicPeriod"/>
            </a:pPr>
            <a:r>
              <a:rPr lang="zh-CN" altLang="en-US" sz="2400" kern="0" dirty="0">
                <a:latin typeface="微软雅黑" pitchFamily="34" charset="-122"/>
                <a:ea typeface="微软雅黑" pitchFamily="34" charset="-122"/>
              </a:rPr>
              <a:t>当二进制数全部移出后，那么</a:t>
            </a:r>
            <a:r>
              <a:rPr lang="en-US" altLang="zh-CN" sz="2400" kern="0" dirty="0">
                <a:latin typeface="微软雅黑" pitchFamily="34" charset="-122"/>
                <a:ea typeface="微软雅黑" pitchFamily="34" charset="-122"/>
              </a:rPr>
              <a:t>BCD</a:t>
            </a:r>
            <a:r>
              <a:rPr lang="zh-CN" altLang="en-US" sz="2400" kern="0" dirty="0">
                <a:latin typeface="微软雅黑" pitchFamily="34" charset="-122"/>
                <a:ea typeface="微软雅黑" pitchFamily="34" charset="-122"/>
              </a:rPr>
              <a:t>数就位于百位，十位，个位这</a:t>
            </a:r>
            <a:r>
              <a:rPr lang="en-US" altLang="zh-CN" sz="2400" kern="0" dirty="0">
                <a:latin typeface="微软雅黑" pitchFamily="34" charset="-122"/>
                <a:ea typeface="微软雅黑" pitchFamily="34" charset="-122"/>
              </a:rPr>
              <a:t>3</a:t>
            </a:r>
            <a:r>
              <a:rPr lang="zh-CN" altLang="en-US" sz="2400" kern="0" dirty="0">
                <a:latin typeface="微软雅黑" pitchFamily="34" charset="-122"/>
                <a:ea typeface="微软雅黑" pitchFamily="34" charset="-122"/>
              </a:rPr>
              <a:t>列。</a:t>
            </a:r>
            <a:endParaRPr lang="en-US" altLang="zh-CN" sz="2400" kern="0" dirty="0">
              <a:latin typeface="微软雅黑" pitchFamily="34" charset="-122"/>
              <a:ea typeface="微软雅黑" pitchFamily="34" charset="-122"/>
            </a:endParaRPr>
          </a:p>
        </p:txBody>
      </p:sp>
      <p:sp>
        <p:nvSpPr>
          <p:cNvPr id="7" name="Rectangle 4"/>
          <p:cNvSpPr>
            <a:spLocks noChangeArrowheads="1"/>
          </p:cNvSpPr>
          <p:nvPr/>
        </p:nvSpPr>
        <p:spPr bwMode="auto">
          <a:xfrm>
            <a:off x="395288" y="260350"/>
            <a:ext cx="8748712"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例题</a:t>
            </a:r>
            <a:r>
              <a:rPr lang="en-US" altLang="zh-CN" sz="4000" b="1" dirty="0">
                <a:latin typeface="微软雅黑" pitchFamily="34" charset="-122"/>
                <a:ea typeface="微软雅黑" pitchFamily="34" charset="-122"/>
              </a:rPr>
              <a:t>7 — — </a:t>
            </a:r>
            <a:r>
              <a:rPr lang="zh-CN" altLang="en-US" sz="4000" b="1" dirty="0">
                <a:latin typeface="微软雅黑" pitchFamily="34" charset="-122"/>
                <a:ea typeface="微软雅黑" pitchFamily="34" charset="-122"/>
              </a:rPr>
              <a:t>移位加</a:t>
            </a:r>
            <a:r>
              <a:rPr lang="en-US" altLang="zh-CN" sz="4000" b="1" dirty="0">
                <a:latin typeface="微软雅黑" pitchFamily="34" charset="-122"/>
                <a:ea typeface="微软雅黑" pitchFamily="34" charset="-122"/>
              </a:rPr>
              <a:t>3</a:t>
            </a:r>
            <a:r>
              <a:rPr lang="zh-CN" altLang="en-US" sz="4000" b="1" dirty="0">
                <a:latin typeface="微软雅黑" pitchFamily="34" charset="-122"/>
                <a:ea typeface="微软雅黑" pitchFamily="34" charset="-122"/>
              </a:rPr>
              <a:t>算法（</a:t>
            </a:r>
            <a:r>
              <a:rPr lang="en-US" altLang="zh-CN" sz="4000" b="1" dirty="0">
                <a:latin typeface="微软雅黑" pitchFamily="34" charset="-122"/>
                <a:ea typeface="微软雅黑" pitchFamily="34" charset="-122"/>
              </a:rPr>
              <a:t>cont.</a:t>
            </a:r>
            <a:r>
              <a:rPr lang="zh-CN" altLang="en-US" sz="4000" b="1" dirty="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blinds(horizontal)">
                                      <p:cBhvr>
                                        <p:cTn id="2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2018/11/28</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28</a:t>
            </a:fld>
            <a:endParaRPr lang="en-US" altLang="zh-CN"/>
          </a:p>
        </p:txBody>
      </p:sp>
      <p:sp>
        <p:nvSpPr>
          <p:cNvPr id="9" name="Rectangle 4"/>
          <p:cNvSpPr>
            <a:spLocks noChangeArrowheads="1"/>
          </p:cNvSpPr>
          <p:nvPr/>
        </p:nvSpPr>
        <p:spPr bwMode="auto">
          <a:xfrm>
            <a:off x="395288" y="260350"/>
            <a:ext cx="8748712"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例题</a:t>
            </a:r>
            <a:r>
              <a:rPr lang="en-US" altLang="zh-CN" sz="4000" b="1" dirty="0">
                <a:latin typeface="微软雅黑" pitchFamily="34" charset="-122"/>
                <a:ea typeface="微软雅黑" pitchFamily="34" charset="-122"/>
              </a:rPr>
              <a:t>7</a:t>
            </a:r>
            <a:r>
              <a:rPr lang="zh-CN" altLang="en-US" sz="4000" b="1" dirty="0">
                <a:latin typeface="微软雅黑" pitchFamily="34" charset="-122"/>
                <a:ea typeface="微软雅黑" pitchFamily="34" charset="-122"/>
              </a:rPr>
              <a:t> </a:t>
            </a:r>
            <a:r>
              <a:rPr lang="en-US" altLang="zh-CN" sz="4000" b="1" dirty="0">
                <a:latin typeface="微软雅黑" pitchFamily="34" charset="-122"/>
                <a:ea typeface="微软雅黑" pitchFamily="34" charset="-122"/>
              </a:rPr>
              <a:t>— — </a:t>
            </a:r>
            <a:r>
              <a:rPr lang="zh-CN" altLang="en-US" sz="4000" b="1" dirty="0">
                <a:latin typeface="微软雅黑" pitchFamily="34" charset="-122"/>
                <a:ea typeface="微软雅黑" pitchFamily="34" charset="-122"/>
              </a:rPr>
              <a:t>移位加</a:t>
            </a:r>
            <a:r>
              <a:rPr lang="en-US" altLang="zh-CN" sz="4000" b="1" dirty="0">
                <a:latin typeface="微软雅黑" pitchFamily="34" charset="-122"/>
                <a:ea typeface="微软雅黑" pitchFamily="34" charset="-122"/>
              </a:rPr>
              <a:t>3</a:t>
            </a:r>
            <a:r>
              <a:rPr lang="zh-CN" altLang="en-US" sz="4000" b="1" dirty="0">
                <a:latin typeface="微软雅黑" pitchFamily="34" charset="-122"/>
                <a:ea typeface="微软雅黑" pitchFamily="34" charset="-122"/>
              </a:rPr>
              <a:t>算法（</a:t>
            </a:r>
            <a:r>
              <a:rPr lang="en-US" altLang="zh-CN" sz="4000" b="1" dirty="0">
                <a:latin typeface="微软雅黑" pitchFamily="34" charset="-122"/>
                <a:ea typeface="微软雅黑" pitchFamily="34" charset="-122"/>
              </a:rPr>
              <a:t>cont.</a:t>
            </a:r>
            <a:r>
              <a:rPr lang="zh-CN" altLang="en-US" sz="4000" b="1" dirty="0">
                <a:latin typeface="微软雅黑" pitchFamily="34" charset="-122"/>
                <a:ea typeface="微软雅黑" pitchFamily="34" charset="-122"/>
              </a:rPr>
              <a:t>）</a:t>
            </a:r>
          </a:p>
        </p:txBody>
      </p:sp>
      <p:sp>
        <p:nvSpPr>
          <p:cNvPr id="10" name="Rectangle 6"/>
          <p:cNvSpPr txBox="1">
            <a:spLocks noChangeArrowheads="1"/>
          </p:cNvSpPr>
          <p:nvPr/>
        </p:nvSpPr>
        <p:spPr bwMode="auto">
          <a:xfrm>
            <a:off x="374848" y="1268760"/>
            <a:ext cx="8229600" cy="16561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ts val="3600"/>
              </a:lnSpc>
              <a:spcBef>
                <a:spcPts val="1800"/>
              </a:spcBef>
              <a:spcAft>
                <a:spcPct val="0"/>
              </a:spcAft>
              <a:buClr>
                <a:schemeClr val="accent1"/>
              </a:buClr>
              <a:buSzPct val="100000"/>
              <a:buFont typeface="Wingdings" pitchFamily="2" charset="2"/>
              <a:buBlip>
                <a:blip r:embed="rId2"/>
              </a:buBlip>
              <a:tabLst/>
              <a:defRPr/>
            </a:pP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采用</a:t>
            </a:r>
            <a:r>
              <a:rPr kumimoji="0" lang="en-US" altLang="zh-CN" sz="2400" b="0" i="0" u="none" strike="noStrike" kern="0" cap="none" spc="0" normalizeH="0" baseline="0" noProof="0" dirty="0" err="1">
                <a:ln>
                  <a:noFill/>
                </a:ln>
                <a:solidFill>
                  <a:schemeClr val="tx1"/>
                </a:solidFill>
                <a:effectLst/>
                <a:uLnTx/>
                <a:uFillTx/>
                <a:latin typeface="微软雅黑" pitchFamily="34" charset="-122"/>
                <a:ea typeface="微软雅黑" pitchFamily="34" charset="-122"/>
                <a:cs typeface="+mn-cs"/>
              </a:rPr>
              <a:t>Verilog</a:t>
            </a:r>
            <a:r>
              <a:rPr kumimoji="0" lang="en-US" altLang="zh-CN"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 HDL</a:t>
            </a: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实现基于</a:t>
            </a:r>
            <a:r>
              <a:rPr kumimoji="0" lang="zh-CN" altLang="en-US" sz="2400" b="0" i="0" u="none" strike="noStrike" kern="0" cap="none" spc="0" normalizeH="0" baseline="0" noProof="0" dirty="0">
                <a:ln>
                  <a:noFill/>
                </a:ln>
                <a:solidFill>
                  <a:srgbClr val="0000FF"/>
                </a:solidFill>
                <a:effectLst/>
                <a:uLnTx/>
                <a:uFillTx/>
                <a:latin typeface="微软雅黑" pitchFamily="34" charset="-122"/>
                <a:ea typeface="微软雅黑" pitchFamily="34" charset="-122"/>
                <a:cs typeface="+mn-cs"/>
              </a:rPr>
              <a:t>移位加</a:t>
            </a:r>
            <a:r>
              <a:rPr kumimoji="0" lang="en-US" altLang="zh-CN" sz="2400" b="0" i="0" u="none" strike="noStrike" kern="0" cap="none" spc="0" normalizeH="0" baseline="0" noProof="0" dirty="0">
                <a:ln>
                  <a:noFill/>
                </a:ln>
                <a:solidFill>
                  <a:srgbClr val="0000FF"/>
                </a:solidFill>
                <a:effectLst/>
                <a:uLnTx/>
                <a:uFillTx/>
                <a:latin typeface="微软雅黑" pitchFamily="34" charset="-122"/>
                <a:ea typeface="微软雅黑" pitchFamily="34" charset="-122"/>
                <a:cs typeface="+mn-cs"/>
              </a:rPr>
              <a:t>3</a:t>
            </a:r>
            <a:r>
              <a:rPr kumimoji="0" lang="zh-CN" altLang="en-US" sz="2400" b="0" i="0" u="none" strike="noStrike" kern="0" cap="none" spc="0" normalizeH="0" baseline="0" noProof="0" dirty="0">
                <a:ln>
                  <a:noFill/>
                </a:ln>
                <a:solidFill>
                  <a:srgbClr val="0000FF"/>
                </a:solidFill>
                <a:effectLst/>
                <a:uLnTx/>
                <a:uFillTx/>
                <a:latin typeface="微软雅黑" pitchFamily="34" charset="-122"/>
                <a:ea typeface="微软雅黑" pitchFamily="34" charset="-122"/>
                <a:cs typeface="+mn-cs"/>
              </a:rPr>
              <a:t>算法</a:t>
            </a:r>
            <a:r>
              <a:rPr kumimoji="0" lang="zh-CN" altLang="en-US" sz="2400" b="0" i="0" u="none" strike="noStrike" kern="0" cap="none" spc="0" normalizeH="0" baseline="0" noProof="0" dirty="0">
                <a:ln>
                  <a:noFill/>
                </a:ln>
                <a:effectLst/>
                <a:uLnTx/>
                <a:uFillTx/>
                <a:latin typeface="微软雅黑" pitchFamily="34" charset="-122"/>
                <a:ea typeface="微软雅黑" pitchFamily="34" charset="-122"/>
                <a:cs typeface="+mn-cs"/>
              </a:rPr>
              <a:t>的二进制转</a:t>
            </a:r>
            <a:r>
              <a:rPr kumimoji="0" lang="en-US" altLang="zh-CN" sz="2400" b="0" i="0" u="none" strike="noStrike" kern="0" cap="none" spc="0" normalizeH="0" baseline="0" noProof="0" dirty="0">
                <a:ln>
                  <a:noFill/>
                </a:ln>
                <a:effectLst/>
                <a:uLnTx/>
                <a:uFillTx/>
                <a:latin typeface="微软雅黑" pitchFamily="34" charset="-122"/>
                <a:ea typeface="微软雅黑" pitchFamily="34" charset="-122"/>
                <a:cs typeface="+mn-cs"/>
              </a:rPr>
              <a:t>BCD</a:t>
            </a:r>
            <a:r>
              <a:rPr kumimoji="0" lang="zh-CN" altLang="en-US" sz="2400" b="0" i="0" u="none" strike="noStrike" kern="0" cap="none" spc="0" normalizeH="0" baseline="0" noProof="0" dirty="0">
                <a:ln>
                  <a:noFill/>
                </a:ln>
                <a:effectLst/>
                <a:uLnTx/>
                <a:uFillTx/>
                <a:latin typeface="微软雅黑" pitchFamily="34" charset="-122"/>
                <a:ea typeface="微软雅黑" pitchFamily="34" charset="-122"/>
                <a:cs typeface="+mn-cs"/>
              </a:rPr>
              <a:t>转换电路</a:t>
            </a: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a:t>
            </a:r>
            <a:endParaRPr kumimoji="0" lang="en-US" altLang="zh-CN"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a:p>
            <a:pPr marL="342900" marR="0" lvl="0" indent="-342900" algn="just" defTabSz="914400" rtl="0" eaLnBrk="1" fontAlgn="base" latinLnBrk="0" hangingPunct="1">
              <a:lnSpc>
                <a:spcPts val="3600"/>
              </a:lnSpc>
              <a:spcBef>
                <a:spcPts val="1800"/>
              </a:spcBef>
              <a:spcAft>
                <a:spcPct val="0"/>
              </a:spcAft>
              <a:buClr>
                <a:schemeClr val="accent1"/>
              </a:buClr>
              <a:buSzPct val="100000"/>
              <a:buFont typeface="Wingdings" pitchFamily="2" charset="2"/>
              <a:buBlip>
                <a:blip r:embed="rId2"/>
              </a:buBlip>
              <a:tabLst/>
              <a:defRPr/>
            </a:pPr>
            <a:r>
              <a:rPr lang="zh-CN" altLang="en-US" sz="2400" kern="0" noProof="0" dirty="0">
                <a:latin typeface="微软雅黑" pitchFamily="34" charset="-122"/>
                <a:ea typeface="微软雅黑" pitchFamily="34" charset="-122"/>
              </a:rPr>
              <a:t>基于</a:t>
            </a:r>
            <a:r>
              <a:rPr lang="en-US" altLang="zh-CN" sz="2400" kern="0" noProof="0" dirty="0">
                <a:latin typeface="微软雅黑" pitchFamily="34" charset="-122"/>
                <a:ea typeface="微软雅黑" pitchFamily="34" charset="-122"/>
              </a:rPr>
              <a:t>Nexys4 DDR FPGA</a:t>
            </a:r>
            <a:r>
              <a:rPr lang="zh-CN" altLang="en-US" sz="2400" kern="0" noProof="0" dirty="0">
                <a:latin typeface="微软雅黑" pitchFamily="34" charset="-122"/>
                <a:ea typeface="微软雅黑" pitchFamily="34" charset="-122"/>
              </a:rPr>
              <a:t>平台验证所实现的二进制转</a:t>
            </a:r>
            <a:r>
              <a:rPr lang="en-US" altLang="zh-CN" sz="2400" kern="0" noProof="0" dirty="0">
                <a:latin typeface="微软雅黑" pitchFamily="34" charset="-122"/>
                <a:ea typeface="微软雅黑" pitchFamily="34" charset="-122"/>
              </a:rPr>
              <a:t>BCD</a:t>
            </a:r>
            <a:r>
              <a:rPr lang="zh-CN" altLang="en-US" sz="2400" kern="0" noProof="0" dirty="0">
                <a:latin typeface="微软雅黑" pitchFamily="34" charset="-122"/>
                <a:ea typeface="微软雅黑" pitchFamily="34" charset="-122"/>
              </a:rPr>
              <a:t>转换电路，其中，</a:t>
            </a:r>
            <a:r>
              <a:rPr lang="zh-CN" altLang="en-US" sz="2400" kern="0" noProof="0" dirty="0">
                <a:solidFill>
                  <a:srgbClr val="0000FF"/>
                </a:solidFill>
                <a:latin typeface="微软雅黑" pitchFamily="34" charset="-122"/>
                <a:ea typeface="微软雅黑" pitchFamily="34" charset="-122"/>
              </a:rPr>
              <a:t>使用</a:t>
            </a:r>
            <a:r>
              <a:rPr lang="en-US" altLang="zh-CN" sz="2400" kern="0" dirty="0">
                <a:solidFill>
                  <a:srgbClr val="0000FF"/>
                </a:solidFill>
                <a:latin typeface="微软雅黑" pitchFamily="34" charset="-122"/>
                <a:ea typeface="微软雅黑" pitchFamily="34" charset="-122"/>
              </a:rPr>
              <a:t>8</a:t>
            </a:r>
            <a:r>
              <a:rPr lang="zh-CN" altLang="en-US" sz="2400" kern="0" dirty="0">
                <a:solidFill>
                  <a:srgbClr val="0000FF"/>
                </a:solidFill>
                <a:latin typeface="微软雅黑" pitchFamily="34" charset="-122"/>
                <a:ea typeface="微软雅黑" pitchFamily="34" charset="-122"/>
              </a:rPr>
              <a:t>个</a:t>
            </a:r>
            <a:r>
              <a:rPr lang="zh-CN" altLang="en-US" sz="2400" kern="0" noProof="0" dirty="0">
                <a:solidFill>
                  <a:srgbClr val="0000FF"/>
                </a:solidFill>
                <a:latin typeface="微软雅黑" pitchFamily="34" charset="-122"/>
                <a:ea typeface="微软雅黑" pitchFamily="34" charset="-122"/>
              </a:rPr>
              <a:t>拨动开关设置二进制数，并将其显示在</a:t>
            </a:r>
            <a:r>
              <a:rPr lang="en-US" altLang="zh-CN" sz="2400" kern="0" noProof="0" dirty="0">
                <a:solidFill>
                  <a:srgbClr val="0000FF"/>
                </a:solidFill>
                <a:latin typeface="微软雅黑" pitchFamily="34" charset="-122"/>
                <a:ea typeface="微软雅黑" pitchFamily="34" charset="-122"/>
              </a:rPr>
              <a:t>LED</a:t>
            </a:r>
            <a:r>
              <a:rPr lang="zh-CN" altLang="en-US" sz="2400" kern="0" dirty="0">
                <a:solidFill>
                  <a:srgbClr val="0000FF"/>
                </a:solidFill>
                <a:latin typeface="微软雅黑" pitchFamily="34" charset="-122"/>
                <a:ea typeface="微软雅黑" pitchFamily="34" charset="-122"/>
              </a:rPr>
              <a:t>灯上，相应的十进制数显示在</a:t>
            </a:r>
            <a:r>
              <a:rPr lang="en-US" altLang="zh-CN" sz="2400" kern="0" dirty="0">
                <a:solidFill>
                  <a:srgbClr val="0000FF"/>
                </a:solidFill>
                <a:latin typeface="微软雅黑" pitchFamily="34" charset="-122"/>
                <a:ea typeface="微软雅黑" pitchFamily="34" charset="-122"/>
              </a:rPr>
              <a:t>7</a:t>
            </a:r>
            <a:r>
              <a:rPr lang="zh-CN" altLang="en-US" sz="2400" kern="0" dirty="0">
                <a:solidFill>
                  <a:srgbClr val="0000FF"/>
                </a:solidFill>
                <a:latin typeface="微软雅黑" pitchFamily="34" charset="-122"/>
                <a:ea typeface="微软雅黑" pitchFamily="34" charset="-122"/>
              </a:rPr>
              <a:t>段数码管上</a:t>
            </a:r>
            <a:r>
              <a:rPr lang="zh-CN" altLang="en-US" sz="2400" kern="0" dirty="0">
                <a:latin typeface="微软雅黑" pitchFamily="34" charset="-122"/>
                <a:ea typeface="微软雅黑" pitchFamily="34" charset="-122"/>
              </a:rPr>
              <a:t>。</a:t>
            </a:r>
            <a:endParaRPr lang="en-US" altLang="zh-CN" sz="2400" kern="0" dirty="0">
              <a:latin typeface="微软雅黑" pitchFamily="34" charset="-122"/>
              <a:ea typeface="微软雅黑" pitchFamily="34" charset="-122"/>
            </a:endParaRPr>
          </a:p>
          <a:p>
            <a:pPr marL="342900" marR="0" lvl="0" indent="-342900" algn="just" defTabSz="914400" rtl="0" eaLnBrk="1" fontAlgn="base" latinLnBrk="0" hangingPunct="1">
              <a:lnSpc>
                <a:spcPts val="3600"/>
              </a:lnSpc>
              <a:spcBef>
                <a:spcPts val="1800"/>
              </a:spcBef>
              <a:spcAft>
                <a:spcPct val="0"/>
              </a:spcAft>
              <a:buClr>
                <a:schemeClr val="accent1"/>
              </a:buClr>
              <a:buSzPct val="100000"/>
              <a:buFont typeface="Wingdings" pitchFamily="2" charset="2"/>
              <a:buBlip>
                <a:blip r:embed="rId2"/>
              </a:buBlip>
              <a:tabLst/>
              <a:defRPr/>
            </a:pPr>
            <a:r>
              <a:rPr lang="zh-CN" altLang="en-US" sz="2400" kern="0" dirty="0">
                <a:latin typeface="微软雅黑" pitchFamily="34" charset="-122"/>
                <a:ea typeface="微软雅黑" pitchFamily="34" charset="-122"/>
              </a:rPr>
              <a:t>在下一章“典型同步时序逻辑电路设计”中完成设计。</a:t>
            </a:r>
            <a:endParaRPr kumimoji="0" lang="en-US" altLang="zh-CN"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2018/11/28</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29</a:t>
            </a:fld>
            <a:endParaRPr lang="en-US" altLang="zh-CN"/>
          </a:p>
        </p:txBody>
      </p:sp>
      <p:sp>
        <p:nvSpPr>
          <p:cNvPr id="7173" name="Rectangle 5"/>
          <p:cNvSpPr>
            <a:spLocks noChangeArrowheads="1"/>
          </p:cNvSpPr>
          <p:nvPr/>
        </p:nvSpPr>
        <p:spPr bwMode="auto">
          <a:xfrm>
            <a:off x="395288" y="260350"/>
            <a:ext cx="5761037" cy="762000"/>
          </a:xfrm>
          <a:prstGeom prst="rect">
            <a:avLst/>
          </a:prstGeom>
          <a:noFill/>
          <a:ln w="9525" algn="ctr">
            <a:noFill/>
            <a:miter lim="800000"/>
            <a:headEnd/>
            <a:tailEnd/>
          </a:ln>
        </p:spPr>
        <p:txBody>
          <a:bodyPr>
            <a:spAutoFit/>
          </a:bodyPr>
          <a:lstStyle/>
          <a:p>
            <a:r>
              <a:rPr lang="zh-CN" altLang="en-US" sz="4400" b="1">
                <a:latin typeface="微软雅黑" pitchFamily="34" charset="-122"/>
                <a:ea typeface="微软雅黑" pitchFamily="34" charset="-122"/>
              </a:rPr>
              <a:t>主要内容：</a:t>
            </a:r>
          </a:p>
        </p:txBody>
      </p:sp>
      <p:sp>
        <p:nvSpPr>
          <p:cNvPr id="7" name="Rectangle 6"/>
          <p:cNvSpPr txBox="1">
            <a:spLocks noChangeArrowheads="1"/>
          </p:cNvSpPr>
          <p:nvPr/>
        </p:nvSpPr>
        <p:spPr>
          <a:xfrm>
            <a:off x="352424" y="1414189"/>
            <a:ext cx="8540055" cy="3382963"/>
          </a:xfrm>
          <a:prstGeom prst="rect">
            <a:avLst/>
          </a:prstGeom>
          <a:noFill/>
        </p:spPr>
        <p:txBody>
          <a:bodyPr/>
          <a:lstStyle/>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组合逻辑电路设计综述</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译码器和编码器</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en-US" altLang="zh-CN" sz="2800" b="1" kern="0" dirty="0">
                <a:latin typeface="微软雅黑" pitchFamily="34" charset="-122"/>
                <a:ea typeface="微软雅黑" pitchFamily="34" charset="-122"/>
              </a:rPr>
              <a:t> </a:t>
            </a:r>
            <a:r>
              <a:rPr lang="zh-CN" altLang="en-US" sz="2800" b="1" kern="0" dirty="0">
                <a:latin typeface="微软雅黑" pitchFamily="34" charset="-122"/>
                <a:ea typeface="微软雅黑" pitchFamily="34" charset="-122"/>
              </a:rPr>
              <a:t>数据选择器</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码制转换（二进制码转</a:t>
            </a:r>
            <a:r>
              <a:rPr lang="en-US" altLang="zh-CN" sz="2800" b="1" kern="0" dirty="0">
                <a:latin typeface="微软雅黑" pitchFamily="34" charset="-122"/>
                <a:ea typeface="微软雅黑" pitchFamily="34" charset="-122"/>
              </a:rPr>
              <a:t>8421 BCD</a:t>
            </a:r>
            <a:r>
              <a:rPr lang="zh-CN" altLang="en-US" sz="2800" b="1" kern="0" dirty="0">
                <a:latin typeface="微软雅黑" pitchFamily="34" charset="-122"/>
                <a:ea typeface="微软雅黑" pitchFamily="34" charset="-122"/>
              </a:rPr>
              <a:t>码）</a:t>
            </a:r>
          </a:p>
          <a:p>
            <a:pPr marL="342900" indent="-342900">
              <a:lnSpc>
                <a:spcPts val="4200"/>
              </a:lnSpc>
              <a:spcBef>
                <a:spcPct val="20000"/>
              </a:spcBef>
              <a:buClr>
                <a:schemeClr val="accent1"/>
              </a:buClr>
              <a:buSzPct val="100000"/>
              <a:buFontTx/>
              <a:buBlip>
                <a:blip r:embed="rId2"/>
              </a:buBlip>
              <a:defRPr/>
            </a:pPr>
            <a:r>
              <a:rPr lang="en-US" altLang="zh-CN" sz="2800" b="1" kern="0" dirty="0">
                <a:latin typeface="微软雅黑" pitchFamily="34" charset="-122"/>
                <a:ea typeface="微软雅黑" pitchFamily="34" charset="-122"/>
              </a:rPr>
              <a:t> </a:t>
            </a:r>
            <a:r>
              <a:rPr lang="zh-CN" altLang="en-US" sz="2800" b="1" kern="0" dirty="0">
                <a:latin typeface="微软雅黑" pitchFamily="34" charset="-122"/>
                <a:ea typeface="微软雅黑" pitchFamily="34" charset="-122"/>
              </a:rPr>
              <a:t>基于</a:t>
            </a:r>
            <a:r>
              <a:rPr lang="en-US" altLang="zh-CN" sz="2800" b="1" kern="0" dirty="0">
                <a:latin typeface="微软雅黑" pitchFamily="34" charset="-122"/>
                <a:ea typeface="微软雅黑" pitchFamily="34" charset="-122"/>
              </a:rPr>
              <a:t>FPGA</a:t>
            </a:r>
            <a:r>
              <a:rPr lang="zh-CN" altLang="en-US" sz="2800" b="1" kern="0" dirty="0">
                <a:latin typeface="微软雅黑" pitchFamily="34" charset="-122"/>
                <a:ea typeface="微软雅黑" pitchFamily="34" charset="-122"/>
              </a:rPr>
              <a:t>的</a:t>
            </a:r>
            <a:r>
              <a:rPr lang="en-US" altLang="zh-CN" sz="2800" b="1" kern="0" dirty="0">
                <a:latin typeface="微软雅黑" pitchFamily="34" charset="-122"/>
                <a:ea typeface="微软雅黑" pitchFamily="34" charset="-122"/>
              </a:rPr>
              <a:t>7</a:t>
            </a:r>
            <a:r>
              <a:rPr lang="zh-CN" altLang="en-US" sz="2800" b="1" kern="0" dirty="0">
                <a:latin typeface="微软雅黑" pitchFamily="34" charset="-122"/>
                <a:ea typeface="微软雅黑" pitchFamily="34" charset="-122"/>
              </a:rPr>
              <a:t>段数码管的控制</a:t>
            </a:r>
            <a:endParaRPr lang="en-US" altLang="zh-CN" sz="2800" b="1" kern="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7">
                                            <p:txEl>
                                              <p:pRg st="4" end="4"/>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2018/11/28</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3</a:t>
            </a:fld>
            <a:endParaRPr lang="en-US" altLang="zh-CN"/>
          </a:p>
        </p:txBody>
      </p:sp>
      <p:sp>
        <p:nvSpPr>
          <p:cNvPr id="7173" name="Rectangle 5"/>
          <p:cNvSpPr>
            <a:spLocks noChangeArrowheads="1"/>
          </p:cNvSpPr>
          <p:nvPr/>
        </p:nvSpPr>
        <p:spPr bwMode="auto">
          <a:xfrm>
            <a:off x="395288" y="260350"/>
            <a:ext cx="5761037" cy="762000"/>
          </a:xfrm>
          <a:prstGeom prst="rect">
            <a:avLst/>
          </a:prstGeom>
          <a:noFill/>
          <a:ln w="9525" algn="ctr">
            <a:noFill/>
            <a:miter lim="800000"/>
            <a:headEnd/>
            <a:tailEnd/>
          </a:ln>
        </p:spPr>
        <p:txBody>
          <a:bodyPr>
            <a:spAutoFit/>
          </a:bodyPr>
          <a:lstStyle/>
          <a:p>
            <a:r>
              <a:rPr lang="zh-CN" altLang="en-US" sz="4400" b="1">
                <a:latin typeface="微软雅黑" pitchFamily="34" charset="-122"/>
                <a:ea typeface="微软雅黑" pitchFamily="34" charset="-122"/>
              </a:rPr>
              <a:t>主要内容：</a:t>
            </a:r>
          </a:p>
        </p:txBody>
      </p:sp>
      <p:sp>
        <p:nvSpPr>
          <p:cNvPr id="7" name="Rectangle 6"/>
          <p:cNvSpPr txBox="1">
            <a:spLocks noChangeArrowheads="1"/>
          </p:cNvSpPr>
          <p:nvPr/>
        </p:nvSpPr>
        <p:spPr>
          <a:xfrm>
            <a:off x="352425" y="1414189"/>
            <a:ext cx="8396288" cy="3382963"/>
          </a:xfrm>
          <a:prstGeom prst="rect">
            <a:avLst/>
          </a:prstGeom>
          <a:noFill/>
        </p:spPr>
        <p:txBody>
          <a:bodyPr/>
          <a:lstStyle/>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组合逻辑电路设计综述</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译码器和编码器</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en-US" altLang="zh-CN" sz="2800" b="1" kern="0" dirty="0">
                <a:latin typeface="微软雅黑" pitchFamily="34" charset="-122"/>
                <a:ea typeface="微软雅黑" pitchFamily="34" charset="-122"/>
              </a:rPr>
              <a:t> </a:t>
            </a:r>
            <a:r>
              <a:rPr lang="zh-CN" altLang="en-US" sz="2800" b="1" kern="0" dirty="0">
                <a:latin typeface="微软雅黑" pitchFamily="34" charset="-122"/>
                <a:ea typeface="微软雅黑" pitchFamily="34" charset="-122"/>
              </a:rPr>
              <a:t>数据选择器</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码制转换（二进制转</a:t>
            </a:r>
            <a:r>
              <a:rPr lang="en-US" altLang="zh-CN" sz="2800" b="1" kern="0" dirty="0">
                <a:latin typeface="微软雅黑" pitchFamily="34" charset="-122"/>
                <a:ea typeface="微软雅黑" pitchFamily="34" charset="-122"/>
              </a:rPr>
              <a:t>8421 BCD</a:t>
            </a:r>
            <a:r>
              <a:rPr lang="zh-CN" altLang="en-US" sz="2800" b="1" kern="0" dirty="0">
                <a:latin typeface="微软雅黑" pitchFamily="34" charset="-122"/>
                <a:ea typeface="微软雅黑" pitchFamily="34" charset="-122"/>
              </a:rPr>
              <a:t>码）（</a:t>
            </a:r>
            <a:r>
              <a:rPr lang="zh-CN" altLang="en-US" sz="2800" b="1" kern="0" dirty="0">
                <a:solidFill>
                  <a:srgbClr val="FF0000"/>
                </a:solidFill>
                <a:latin typeface="微软雅黑" pitchFamily="34" charset="-122"/>
                <a:ea typeface="微软雅黑" pitchFamily="34" charset="-122"/>
              </a:rPr>
              <a:t>自学</a:t>
            </a:r>
            <a:r>
              <a:rPr lang="zh-CN" altLang="en-US" sz="2800" b="1" kern="0" dirty="0">
                <a:latin typeface="微软雅黑" pitchFamily="34" charset="-122"/>
                <a:ea typeface="微软雅黑" pitchFamily="34" charset="-122"/>
              </a:rPr>
              <a:t>）</a:t>
            </a:r>
            <a:endParaRPr lang="zh-CN" altLang="en-US" sz="2800" b="1" kern="0" dirty="0">
              <a:solidFill>
                <a:srgbClr val="FF0000"/>
              </a:solidFill>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en-US" altLang="zh-CN" sz="2800" b="1" kern="0" dirty="0">
                <a:latin typeface="微软雅黑" pitchFamily="34" charset="-122"/>
                <a:ea typeface="微软雅黑" pitchFamily="34" charset="-122"/>
              </a:rPr>
              <a:t> </a:t>
            </a:r>
            <a:r>
              <a:rPr lang="zh-CN" altLang="en-US" sz="2800" b="1" kern="0" dirty="0">
                <a:latin typeface="微软雅黑" pitchFamily="34" charset="-122"/>
                <a:ea typeface="微软雅黑" pitchFamily="34" charset="-122"/>
              </a:rPr>
              <a:t>基于</a:t>
            </a:r>
            <a:r>
              <a:rPr lang="en-US" altLang="zh-CN" sz="2800" b="1" kern="0" dirty="0">
                <a:latin typeface="微软雅黑" pitchFamily="34" charset="-122"/>
                <a:ea typeface="微软雅黑" pitchFamily="34" charset="-122"/>
              </a:rPr>
              <a:t>FPGA</a:t>
            </a:r>
            <a:r>
              <a:rPr lang="zh-CN" altLang="en-US" sz="2800" b="1" kern="0" dirty="0">
                <a:latin typeface="微软雅黑" pitchFamily="34" charset="-122"/>
                <a:ea typeface="微软雅黑" pitchFamily="34" charset="-122"/>
              </a:rPr>
              <a:t>的</a:t>
            </a:r>
            <a:r>
              <a:rPr lang="en-US" altLang="zh-CN" sz="2800" b="1" kern="0" dirty="0">
                <a:latin typeface="微软雅黑" pitchFamily="34" charset="-122"/>
                <a:ea typeface="微软雅黑" pitchFamily="34" charset="-122"/>
              </a:rPr>
              <a:t>7</a:t>
            </a:r>
            <a:r>
              <a:rPr lang="zh-CN" altLang="en-US" sz="2800" b="1" kern="0" dirty="0">
                <a:latin typeface="微软雅黑" pitchFamily="34" charset="-122"/>
                <a:ea typeface="微软雅黑" pitchFamily="34" charset="-122"/>
              </a:rPr>
              <a:t>段数码管的控制</a:t>
            </a:r>
            <a:endParaRPr lang="en-US" altLang="zh-CN" sz="2800" b="1" kern="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7">
                                            <p:txEl>
                                              <p:pRg st="0" end="0"/>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2018/11/28</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30</a:t>
            </a:fld>
            <a:endParaRPr lang="en-US" altLang="zh-CN"/>
          </a:p>
        </p:txBody>
      </p:sp>
      <p:sp>
        <p:nvSpPr>
          <p:cNvPr id="9" name="Rectangle 4"/>
          <p:cNvSpPr>
            <a:spLocks noChangeArrowheads="1"/>
          </p:cNvSpPr>
          <p:nvPr/>
        </p:nvSpPr>
        <p:spPr bwMode="auto">
          <a:xfrm>
            <a:off x="395288" y="260350"/>
            <a:ext cx="8748712" cy="707886"/>
          </a:xfrm>
          <a:prstGeom prst="rect">
            <a:avLst/>
          </a:prstGeom>
          <a:noFill/>
          <a:ln w="9525" algn="ctr">
            <a:noFill/>
            <a:miter lim="800000"/>
            <a:headEnd/>
            <a:tailEnd/>
          </a:ln>
        </p:spPr>
        <p:txBody>
          <a:bodyPr wrap="square">
            <a:spAutoFit/>
          </a:bodyPr>
          <a:lstStyle/>
          <a:p>
            <a:r>
              <a:rPr lang="en-US" altLang="zh-CN" sz="4000" b="1" dirty="0">
                <a:latin typeface="微软雅黑" pitchFamily="34" charset="-122"/>
                <a:ea typeface="微软雅黑" pitchFamily="34" charset="-122"/>
              </a:rPr>
              <a:t>GPIO (General Purpose I/O)</a:t>
            </a:r>
            <a:endParaRPr lang="zh-CN" altLang="en-US" sz="4000" b="1" dirty="0">
              <a:latin typeface="微软雅黑" pitchFamily="34" charset="-122"/>
              <a:ea typeface="微软雅黑" pitchFamily="34" charset="-122"/>
            </a:endParaRPr>
          </a:p>
        </p:txBody>
      </p:sp>
      <p:sp>
        <p:nvSpPr>
          <p:cNvPr id="10" name="Rectangle 6"/>
          <p:cNvSpPr txBox="1">
            <a:spLocks noChangeArrowheads="1"/>
          </p:cNvSpPr>
          <p:nvPr/>
        </p:nvSpPr>
        <p:spPr bwMode="auto">
          <a:xfrm>
            <a:off x="374848" y="1268760"/>
            <a:ext cx="8229600" cy="16561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just">
              <a:lnSpc>
                <a:spcPts val="3600"/>
              </a:lnSpc>
              <a:spcBef>
                <a:spcPts val="1800"/>
              </a:spcBef>
              <a:buClr>
                <a:schemeClr val="accent1"/>
              </a:buClr>
              <a:buSzPct val="100000"/>
              <a:buBlip>
                <a:blip r:embed="rId2"/>
              </a:buBlip>
              <a:defRPr/>
            </a:pPr>
            <a:r>
              <a:rPr lang="zh-CN" altLang="en-US" sz="2400" kern="0" dirty="0">
                <a:solidFill>
                  <a:srgbClr val="0000FF"/>
                </a:solidFill>
                <a:latin typeface="微软雅黑" pitchFamily="34" charset="-122"/>
                <a:ea typeface="微软雅黑" pitchFamily="34" charset="-122"/>
              </a:rPr>
              <a:t>通用输入输出（</a:t>
            </a:r>
            <a:r>
              <a:rPr lang="en-US" altLang="zh-CN" sz="2400" kern="0" dirty="0">
                <a:solidFill>
                  <a:srgbClr val="0000FF"/>
                </a:solidFill>
                <a:latin typeface="微软雅黑" pitchFamily="34" charset="-122"/>
                <a:ea typeface="微软雅黑" pitchFamily="34" charset="-122"/>
              </a:rPr>
              <a:t>GPIO</a:t>
            </a:r>
            <a:r>
              <a:rPr lang="zh-CN" altLang="en-US" sz="2400" kern="0" dirty="0">
                <a:solidFill>
                  <a:srgbClr val="0000FF"/>
                </a:solidFill>
                <a:latin typeface="微软雅黑" pitchFamily="34" charset="-122"/>
                <a:ea typeface="微软雅黑" pitchFamily="34" charset="-122"/>
              </a:rPr>
              <a:t>）</a:t>
            </a:r>
            <a:r>
              <a:rPr lang="zh-CN" altLang="en-US" sz="2400" kern="0" dirty="0">
                <a:latin typeface="微软雅黑" pitchFamily="34" charset="-122"/>
                <a:ea typeface="微软雅黑" pitchFamily="34" charset="-122"/>
              </a:rPr>
              <a:t>，通俗的说，就是一些引脚，通过它们输出高低电平或者通过它们读取引脚高低电平状态。</a:t>
            </a:r>
            <a:endParaRPr lang="en-US" altLang="zh-CN" sz="2400" kern="0" dirty="0">
              <a:latin typeface="微软雅黑" pitchFamily="34" charset="-122"/>
              <a:ea typeface="微软雅黑" pitchFamily="34" charset="-122"/>
            </a:endParaRPr>
          </a:p>
          <a:p>
            <a:pPr marL="342900" lvl="0" indent="-342900" algn="just">
              <a:lnSpc>
                <a:spcPts val="3600"/>
              </a:lnSpc>
              <a:spcBef>
                <a:spcPts val="1800"/>
              </a:spcBef>
              <a:buClr>
                <a:schemeClr val="accent1"/>
              </a:buClr>
              <a:buSzPct val="100000"/>
              <a:buBlip>
                <a:blip r:embed="rId2"/>
              </a:buBlip>
              <a:defRPr/>
            </a:pPr>
            <a:endParaRPr lang="en-US" altLang="zh-CN" sz="2400" kern="0" dirty="0">
              <a:latin typeface="微软雅黑" pitchFamily="34" charset="-122"/>
              <a:ea typeface="微软雅黑" pitchFamily="34" charset="-122"/>
            </a:endParaRPr>
          </a:p>
          <a:p>
            <a:pPr marL="342900" lvl="0" indent="-342900" algn="just">
              <a:lnSpc>
                <a:spcPts val="3600"/>
              </a:lnSpc>
              <a:spcBef>
                <a:spcPts val="1800"/>
              </a:spcBef>
              <a:buClr>
                <a:schemeClr val="accent1"/>
              </a:buClr>
              <a:buSzPct val="100000"/>
              <a:buBlip>
                <a:blip r:embed="rId2"/>
              </a:buBlip>
              <a:defRPr/>
            </a:pPr>
            <a:r>
              <a:rPr lang="zh-CN" altLang="en-US" sz="2400" kern="0" dirty="0">
                <a:latin typeface="微软雅黑" pitchFamily="34" charset="-122"/>
                <a:ea typeface="微软雅黑" pitchFamily="34" charset="-122"/>
              </a:rPr>
              <a:t>在各种电路系统中，经常需要控制许多结构简单的外部设备或者电路，并且，许多设备或电路只</a:t>
            </a:r>
            <a:r>
              <a:rPr lang="zh-CN" altLang="en-US" sz="2400" kern="0" dirty="0">
                <a:solidFill>
                  <a:srgbClr val="0000FF"/>
                </a:solidFill>
                <a:latin typeface="微软雅黑" pitchFamily="34" charset="-122"/>
                <a:ea typeface="微软雅黑" pitchFamily="34" charset="-122"/>
              </a:rPr>
              <a:t>要求有开</a:t>
            </a:r>
            <a:r>
              <a:rPr lang="en-US" altLang="zh-CN" sz="2400" kern="0" dirty="0">
                <a:solidFill>
                  <a:srgbClr val="0000FF"/>
                </a:solidFill>
                <a:latin typeface="微软雅黑" pitchFamily="34" charset="-122"/>
                <a:ea typeface="微软雅黑" pitchFamily="34" charset="-122"/>
              </a:rPr>
              <a:t>/</a:t>
            </a:r>
            <a:r>
              <a:rPr lang="zh-CN" altLang="en-US" sz="2400" kern="0" dirty="0">
                <a:solidFill>
                  <a:srgbClr val="0000FF"/>
                </a:solidFill>
                <a:latin typeface="微软雅黑" pitchFamily="34" charset="-122"/>
                <a:ea typeface="微软雅黑" pitchFamily="34" charset="-122"/>
              </a:rPr>
              <a:t>关两种状</a:t>
            </a:r>
            <a:r>
              <a:rPr lang="zh-CN" altLang="en-US" sz="2400" kern="0" dirty="0">
                <a:latin typeface="微软雅黑" pitchFamily="34" charset="-122"/>
                <a:ea typeface="微软雅黑" pitchFamily="34" charset="-122"/>
              </a:rPr>
              <a:t>就够了，比如</a:t>
            </a:r>
            <a:r>
              <a:rPr lang="en-US" altLang="zh-CN" sz="2400" kern="0" dirty="0">
                <a:latin typeface="微软雅黑" pitchFamily="34" charset="-122"/>
                <a:ea typeface="微软雅黑" pitchFamily="34" charset="-122"/>
              </a:rPr>
              <a:t>LED</a:t>
            </a:r>
            <a:r>
              <a:rPr lang="zh-CN" altLang="en-US" sz="2400" kern="0" dirty="0">
                <a:latin typeface="微软雅黑" pitchFamily="34" charset="-122"/>
                <a:ea typeface="微软雅黑" pitchFamily="34" charset="-122"/>
              </a:rPr>
              <a:t>的亮与灭。</a:t>
            </a:r>
          </a:p>
          <a:p>
            <a:pPr marL="342900" marR="0" lvl="0" indent="-342900" algn="just" defTabSz="914400" rtl="0" eaLnBrk="1" fontAlgn="base" latinLnBrk="0" hangingPunct="1">
              <a:lnSpc>
                <a:spcPts val="3600"/>
              </a:lnSpc>
              <a:spcBef>
                <a:spcPts val="1800"/>
              </a:spcBef>
              <a:spcAft>
                <a:spcPct val="0"/>
              </a:spcAft>
              <a:buClr>
                <a:schemeClr val="accent1"/>
              </a:buClr>
              <a:buSzPct val="100000"/>
              <a:buFont typeface="Wingdings" pitchFamily="2" charset="2"/>
              <a:buBlip>
                <a:blip r:embed="rId2"/>
              </a:buBlip>
              <a:tabLst/>
              <a:defRPr/>
            </a:pPr>
            <a:endPar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blinds(horizontal)">
                                      <p:cBhvr>
                                        <p:cTn id="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2018/11/28</a:t>
            </a:fld>
            <a:endParaRPr lang="en-US" altLang="zh-CN"/>
          </a:p>
        </p:txBody>
      </p:sp>
      <p:sp>
        <p:nvSpPr>
          <p:cNvPr id="5" name="页脚占位符 4"/>
          <p:cNvSpPr>
            <a:spLocks noGrp="1"/>
          </p:cNvSpPr>
          <p:nvPr>
            <p:ph type="ftr" sz="quarter" idx="11"/>
          </p:nvPr>
        </p:nvSpPr>
        <p:spPr/>
        <p:txBody>
          <a:bodyPr/>
          <a:lstStyle/>
          <a:p>
            <a:pPr>
              <a:defRPr/>
            </a:pPr>
            <a:r>
              <a:rPr lang="en-US" altLang="zh-CN"/>
              <a:t>逻辑设计基础</a:t>
            </a:r>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31</a:t>
            </a:fld>
            <a:endParaRPr lang="en-US" altLang="zh-CN"/>
          </a:p>
        </p:txBody>
      </p:sp>
      <p:sp>
        <p:nvSpPr>
          <p:cNvPr id="9" name="Rectangle 4"/>
          <p:cNvSpPr>
            <a:spLocks noChangeArrowheads="1"/>
          </p:cNvSpPr>
          <p:nvPr/>
        </p:nvSpPr>
        <p:spPr bwMode="auto">
          <a:xfrm>
            <a:off x="395288" y="260350"/>
            <a:ext cx="8748712" cy="707886"/>
          </a:xfrm>
          <a:prstGeom prst="rect">
            <a:avLst/>
          </a:prstGeom>
          <a:noFill/>
          <a:ln w="9525" algn="ctr">
            <a:noFill/>
            <a:miter lim="800000"/>
            <a:headEnd/>
            <a:tailEnd/>
          </a:ln>
        </p:spPr>
        <p:txBody>
          <a:bodyPr wrap="square">
            <a:spAutoFit/>
          </a:bodyPr>
          <a:lstStyle/>
          <a:p>
            <a:r>
              <a:rPr lang="en-US" altLang="zh-CN" sz="4000" b="1" dirty="0">
                <a:latin typeface="微软雅黑" pitchFamily="34" charset="-122"/>
                <a:ea typeface="微软雅黑" pitchFamily="34" charset="-122"/>
              </a:rPr>
              <a:t>Nexys4 DDR</a:t>
            </a:r>
            <a:r>
              <a:rPr lang="zh-CN" altLang="en-US" sz="4000" b="1" dirty="0">
                <a:latin typeface="微软雅黑" pitchFamily="34" charset="-122"/>
                <a:ea typeface="微软雅黑" pitchFamily="34" charset="-122"/>
              </a:rPr>
              <a:t>开发板上的</a:t>
            </a:r>
            <a:r>
              <a:rPr lang="en-US" altLang="zh-CN" sz="4000" b="1" dirty="0">
                <a:latin typeface="微软雅黑" pitchFamily="34" charset="-122"/>
                <a:ea typeface="微软雅黑" pitchFamily="34" charset="-122"/>
              </a:rPr>
              <a:t>GPIO</a:t>
            </a:r>
            <a:endParaRPr lang="zh-CN" altLang="en-US" sz="4000" b="1" dirty="0">
              <a:latin typeface="微软雅黑" pitchFamily="34" charset="-122"/>
              <a:ea typeface="微软雅黑" pitchFamily="34" charset="-122"/>
            </a:endParaRPr>
          </a:p>
        </p:txBody>
      </p:sp>
      <p:sp>
        <p:nvSpPr>
          <p:cNvPr id="8" name="TextBox 7"/>
          <p:cNvSpPr txBox="1"/>
          <p:nvPr/>
        </p:nvSpPr>
        <p:spPr>
          <a:xfrm>
            <a:off x="107504" y="1210400"/>
            <a:ext cx="1872208" cy="1015663"/>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p:spPr>
        <p:txBody>
          <a:bodyPr wrap="square" rtlCol="0">
            <a:spAutoFit/>
          </a:bodyPr>
          <a:lstStyle/>
          <a:p>
            <a:pPr algn="just"/>
            <a:r>
              <a:rPr lang="en-US" altLang="zh-CN" sz="2000" dirty="0">
                <a:latin typeface="微软雅黑" pitchFamily="34" charset="-122"/>
                <a:ea typeface="微软雅黑" pitchFamily="34" charset="-122"/>
              </a:rPr>
              <a:t>button</a:t>
            </a:r>
            <a:r>
              <a:rPr lang="zh-CN" altLang="en-US" sz="2000" dirty="0">
                <a:solidFill>
                  <a:srgbClr val="0000FF"/>
                </a:solidFill>
                <a:latin typeface="微软雅黑" pitchFamily="34" charset="-122"/>
                <a:ea typeface="微软雅黑" pitchFamily="34" charset="-122"/>
              </a:rPr>
              <a:t>按下时为高电平</a:t>
            </a:r>
            <a:r>
              <a:rPr lang="zh-CN" altLang="en-US" sz="2000" dirty="0">
                <a:latin typeface="微软雅黑" pitchFamily="34" charset="-122"/>
                <a:ea typeface="微软雅黑" pitchFamily="34" charset="-122"/>
              </a:rPr>
              <a:t>，</a:t>
            </a:r>
            <a:r>
              <a:rPr lang="zh-CN" altLang="en-US" sz="2000" dirty="0">
                <a:solidFill>
                  <a:srgbClr val="0000FF"/>
                </a:solidFill>
                <a:latin typeface="微软雅黑" pitchFamily="34" charset="-122"/>
                <a:ea typeface="微软雅黑" pitchFamily="34" charset="-122"/>
              </a:rPr>
              <a:t>松开时为低电平</a:t>
            </a:r>
            <a:r>
              <a:rPr lang="zh-CN" altLang="en-US" sz="2000" dirty="0">
                <a:latin typeface="微软雅黑" pitchFamily="34" charset="-122"/>
                <a:ea typeface="微软雅黑" pitchFamily="34" charset="-122"/>
              </a:rPr>
              <a:t>。</a:t>
            </a:r>
          </a:p>
        </p:txBody>
      </p:sp>
      <p:sp>
        <p:nvSpPr>
          <p:cNvPr id="11" name="TextBox 10"/>
          <p:cNvSpPr txBox="1"/>
          <p:nvPr/>
        </p:nvSpPr>
        <p:spPr>
          <a:xfrm>
            <a:off x="251520" y="4553833"/>
            <a:ext cx="2304256" cy="132343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p:spPr>
        <p:txBody>
          <a:bodyPr wrap="square" rtlCol="0">
            <a:spAutoFit/>
          </a:bodyPr>
          <a:lstStyle/>
          <a:p>
            <a:pPr algn="just"/>
            <a:r>
              <a:rPr lang="en-US" altLang="zh-CN" sz="2000" dirty="0">
                <a:latin typeface="微软雅黑" pitchFamily="34" charset="-122"/>
                <a:ea typeface="微软雅黑" pitchFamily="34" charset="-122"/>
              </a:rPr>
              <a:t>Slide Switches(</a:t>
            </a:r>
            <a:r>
              <a:rPr lang="zh-CN" altLang="en-US" sz="2000" dirty="0">
                <a:latin typeface="微软雅黑" pitchFamily="34" charset="-122"/>
                <a:ea typeface="微软雅黑" pitchFamily="34" charset="-122"/>
              </a:rPr>
              <a:t>拨动开关</a:t>
            </a:r>
            <a:r>
              <a:rPr lang="en-US" altLang="zh-CN" sz="2000" dirty="0">
                <a:latin typeface="微软雅黑" pitchFamily="34" charset="-122"/>
                <a:ea typeface="微软雅黑" pitchFamily="34" charset="-122"/>
              </a:rPr>
              <a:t>)</a:t>
            </a:r>
            <a:r>
              <a:rPr lang="zh-CN" altLang="en-US" sz="2000" dirty="0">
                <a:solidFill>
                  <a:srgbClr val="0000FF"/>
                </a:solidFill>
                <a:latin typeface="微软雅黑" pitchFamily="34" charset="-122"/>
                <a:ea typeface="微软雅黑" pitchFamily="34" charset="-122"/>
              </a:rPr>
              <a:t>向上拨动时为高电平</a:t>
            </a:r>
            <a:r>
              <a:rPr lang="zh-CN" altLang="en-US" sz="2000" dirty="0">
                <a:latin typeface="微软雅黑" pitchFamily="34" charset="-122"/>
                <a:ea typeface="微软雅黑" pitchFamily="34" charset="-122"/>
              </a:rPr>
              <a:t>，</a:t>
            </a:r>
            <a:r>
              <a:rPr lang="zh-CN" altLang="en-US" sz="2000" dirty="0">
                <a:solidFill>
                  <a:srgbClr val="0000FF"/>
                </a:solidFill>
                <a:latin typeface="微软雅黑" pitchFamily="34" charset="-122"/>
                <a:ea typeface="微软雅黑" pitchFamily="34" charset="-122"/>
              </a:rPr>
              <a:t>向下拨动时为低电平</a:t>
            </a:r>
            <a:r>
              <a:rPr lang="zh-CN" altLang="en-US" sz="2000" dirty="0">
                <a:latin typeface="微软雅黑" pitchFamily="34" charset="-122"/>
                <a:ea typeface="微软雅黑" pitchFamily="34" charset="-122"/>
              </a:rPr>
              <a:t>。</a:t>
            </a:r>
          </a:p>
        </p:txBody>
      </p:sp>
      <p:sp>
        <p:nvSpPr>
          <p:cNvPr id="12" name="TextBox 11"/>
          <p:cNvSpPr txBox="1"/>
          <p:nvPr/>
        </p:nvSpPr>
        <p:spPr>
          <a:xfrm>
            <a:off x="522136" y="2983304"/>
            <a:ext cx="1368152" cy="830997"/>
          </a:xfrm>
          <a:prstGeom prst="rect">
            <a:avLst/>
          </a:prstGeom>
          <a:noFill/>
        </p:spPr>
        <p:txBody>
          <a:bodyPr wrap="square" rtlCol="0">
            <a:spAutoFit/>
          </a:bodyPr>
          <a:lstStyle/>
          <a:p>
            <a:pPr algn="ctr"/>
            <a:r>
              <a:rPr lang="en-US" altLang="zh-CN" sz="2400" dirty="0">
                <a:latin typeface="微软雅黑" pitchFamily="34" charset="-122"/>
                <a:ea typeface="微软雅黑" pitchFamily="34" charset="-122"/>
              </a:rPr>
              <a:t>Input</a:t>
            </a:r>
            <a:r>
              <a:rPr lang="zh-CN" altLang="en-US" sz="2400" dirty="0">
                <a:latin typeface="微软雅黑" pitchFamily="34" charset="-122"/>
                <a:ea typeface="微软雅黑" pitchFamily="34" charset="-122"/>
              </a:rPr>
              <a:t>（输入）</a:t>
            </a:r>
          </a:p>
        </p:txBody>
      </p:sp>
      <p:sp>
        <p:nvSpPr>
          <p:cNvPr id="13" name="下箭头 12"/>
          <p:cNvSpPr/>
          <p:nvPr/>
        </p:nvSpPr>
        <p:spPr bwMode="auto">
          <a:xfrm>
            <a:off x="1088320" y="3861048"/>
            <a:ext cx="216024" cy="576064"/>
          </a:xfrm>
          <a:prstGeom prst="down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4" name="下箭头 13"/>
          <p:cNvSpPr/>
          <p:nvPr/>
        </p:nvSpPr>
        <p:spPr bwMode="auto">
          <a:xfrm flipV="1">
            <a:off x="1088320" y="2335232"/>
            <a:ext cx="243320" cy="648072"/>
          </a:xfrm>
          <a:prstGeom prst="down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5" name="TextBox 14"/>
          <p:cNvSpPr txBox="1"/>
          <p:nvPr/>
        </p:nvSpPr>
        <p:spPr>
          <a:xfrm>
            <a:off x="7020272" y="1196752"/>
            <a:ext cx="1872208" cy="1015663"/>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p:spPr>
        <p:txBody>
          <a:bodyPr wrap="square" rtlCol="0">
            <a:spAutoFit/>
          </a:bodyPr>
          <a:lstStyle/>
          <a:p>
            <a:pPr algn="just"/>
            <a:r>
              <a:rPr lang="en-US" altLang="zh-CN" sz="2000" dirty="0">
                <a:latin typeface="微软雅黑" pitchFamily="34" charset="-122"/>
                <a:ea typeface="微软雅黑" pitchFamily="34" charset="-122"/>
              </a:rPr>
              <a:t>LED</a:t>
            </a:r>
            <a:r>
              <a:rPr lang="zh-CN" altLang="en-US" sz="2000" dirty="0">
                <a:solidFill>
                  <a:srgbClr val="0000FF"/>
                </a:solidFill>
                <a:latin typeface="微软雅黑" pitchFamily="34" charset="-122"/>
                <a:ea typeface="微软雅黑" pitchFamily="34" charset="-122"/>
              </a:rPr>
              <a:t>高电平时被点亮</a:t>
            </a:r>
            <a:r>
              <a:rPr lang="zh-CN" altLang="en-US" sz="2000" dirty="0">
                <a:latin typeface="微软雅黑" pitchFamily="34" charset="-122"/>
                <a:ea typeface="微软雅黑" pitchFamily="34" charset="-122"/>
              </a:rPr>
              <a:t>，</a:t>
            </a:r>
            <a:r>
              <a:rPr lang="zh-CN" altLang="en-US" sz="2000" dirty="0">
                <a:solidFill>
                  <a:srgbClr val="0000FF"/>
                </a:solidFill>
                <a:latin typeface="微软雅黑" pitchFamily="34" charset="-122"/>
                <a:ea typeface="微软雅黑" pitchFamily="34" charset="-122"/>
              </a:rPr>
              <a:t>低电平时不亮</a:t>
            </a:r>
            <a:r>
              <a:rPr lang="zh-CN" altLang="en-US" sz="2000" dirty="0">
                <a:latin typeface="微软雅黑" pitchFamily="34" charset="-122"/>
                <a:ea typeface="微软雅黑" pitchFamily="34" charset="-122"/>
              </a:rPr>
              <a:t>。</a:t>
            </a:r>
          </a:p>
        </p:txBody>
      </p:sp>
      <p:sp>
        <p:nvSpPr>
          <p:cNvPr id="16" name="TextBox 15"/>
          <p:cNvSpPr txBox="1"/>
          <p:nvPr/>
        </p:nvSpPr>
        <p:spPr>
          <a:xfrm>
            <a:off x="6745888" y="4594776"/>
            <a:ext cx="2304256" cy="40011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p:spPr>
        <p:txBody>
          <a:bodyPr wrap="square" rtlCol="0">
            <a:spAutoFit/>
          </a:bodyPr>
          <a:lstStyle/>
          <a:p>
            <a:pPr algn="ctr"/>
            <a:r>
              <a:rPr lang="en-US" altLang="zh-CN" sz="2000" dirty="0">
                <a:latin typeface="微软雅黑" pitchFamily="34" charset="-122"/>
                <a:ea typeface="微软雅黑" pitchFamily="34" charset="-122"/>
              </a:rPr>
              <a:t>8</a:t>
            </a:r>
            <a:r>
              <a:rPr lang="zh-CN" altLang="en-US" sz="2000" dirty="0">
                <a:latin typeface="微软雅黑" pitchFamily="34" charset="-122"/>
                <a:ea typeface="微软雅黑" pitchFamily="34" charset="-122"/>
              </a:rPr>
              <a:t>个七段数码管</a:t>
            </a:r>
          </a:p>
        </p:txBody>
      </p:sp>
      <p:sp>
        <p:nvSpPr>
          <p:cNvPr id="17" name="TextBox 16"/>
          <p:cNvSpPr txBox="1"/>
          <p:nvPr/>
        </p:nvSpPr>
        <p:spPr>
          <a:xfrm>
            <a:off x="7294656" y="2996952"/>
            <a:ext cx="1368152" cy="830997"/>
          </a:xfrm>
          <a:prstGeom prst="rect">
            <a:avLst/>
          </a:prstGeom>
          <a:noFill/>
        </p:spPr>
        <p:txBody>
          <a:bodyPr wrap="square" rtlCol="0">
            <a:spAutoFit/>
          </a:bodyPr>
          <a:lstStyle/>
          <a:p>
            <a:pPr algn="ctr"/>
            <a:r>
              <a:rPr lang="en-US" altLang="zh-CN" sz="2400" dirty="0">
                <a:latin typeface="微软雅黑" pitchFamily="34" charset="-122"/>
                <a:ea typeface="微软雅黑" pitchFamily="34" charset="-122"/>
              </a:rPr>
              <a:t>Output</a:t>
            </a:r>
            <a:r>
              <a:rPr lang="zh-CN" altLang="en-US" sz="2400" dirty="0">
                <a:latin typeface="微软雅黑" pitchFamily="34" charset="-122"/>
                <a:ea typeface="微软雅黑" pitchFamily="34" charset="-122"/>
              </a:rPr>
              <a:t>（输出）</a:t>
            </a:r>
          </a:p>
        </p:txBody>
      </p:sp>
      <p:sp>
        <p:nvSpPr>
          <p:cNvPr id="18" name="下箭头 17"/>
          <p:cNvSpPr/>
          <p:nvPr/>
        </p:nvSpPr>
        <p:spPr bwMode="auto">
          <a:xfrm>
            <a:off x="7860840" y="3874696"/>
            <a:ext cx="216024" cy="576064"/>
          </a:xfrm>
          <a:prstGeom prst="down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9" name="下箭头 18"/>
          <p:cNvSpPr/>
          <p:nvPr/>
        </p:nvSpPr>
        <p:spPr bwMode="auto">
          <a:xfrm flipV="1">
            <a:off x="7860840" y="2348880"/>
            <a:ext cx="243320" cy="648072"/>
          </a:xfrm>
          <a:prstGeom prst="down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pic>
        <p:nvPicPr>
          <p:cNvPr id="2" name="图片 1">
            <a:extLst>
              <a:ext uri="{FF2B5EF4-FFF2-40B4-BE49-F238E27FC236}">
                <a16:creationId xmlns:a16="http://schemas.microsoft.com/office/drawing/2014/main" id="{28FAFCD0-1F23-4F05-82E7-11E1DEF2CCE6}"/>
              </a:ext>
            </a:extLst>
          </p:cNvPr>
          <p:cNvPicPr>
            <a:picLocks noChangeAspect="1"/>
          </p:cNvPicPr>
          <p:nvPr/>
        </p:nvPicPr>
        <p:blipFill>
          <a:blip r:embed="rId2"/>
          <a:stretch>
            <a:fillRect/>
          </a:stretch>
        </p:blipFill>
        <p:spPr>
          <a:xfrm>
            <a:off x="2596591" y="964828"/>
            <a:ext cx="4112121" cy="575972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linds(horizontal)">
                                      <p:cBhvr>
                                        <p:cTn id="38" dur="500"/>
                                        <p:tgtEl>
                                          <p:spTgt spid="17"/>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linds(horizontal)">
                                      <p:cBhvr>
                                        <p:cTn id="41" dur="500"/>
                                        <p:tgtEl>
                                          <p:spTgt spid="18"/>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p:bldP spid="13" grpId="0" animBg="1"/>
      <p:bldP spid="14" grpId="0" animBg="1"/>
      <p:bldP spid="15" grpId="0" animBg="1"/>
      <p:bldP spid="16" grpId="0" animBg="1"/>
      <p:bldP spid="17" grpId="0"/>
      <p:bldP spid="18" grpId="0" animBg="1"/>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2018/11/28</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32</a:t>
            </a:fld>
            <a:endParaRPr lang="en-US" altLang="zh-CN"/>
          </a:p>
        </p:txBody>
      </p:sp>
      <p:sp>
        <p:nvSpPr>
          <p:cNvPr id="9" name="Rectangle 4"/>
          <p:cNvSpPr>
            <a:spLocks noChangeArrowheads="1"/>
          </p:cNvSpPr>
          <p:nvPr/>
        </p:nvSpPr>
        <p:spPr bwMode="auto">
          <a:xfrm>
            <a:off x="395288" y="260350"/>
            <a:ext cx="8748712"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七段数码管</a:t>
            </a:r>
          </a:p>
        </p:txBody>
      </p:sp>
      <p:pic>
        <p:nvPicPr>
          <p:cNvPr id="1026" name="Picture 2"/>
          <p:cNvPicPr>
            <a:picLocks noChangeAspect="1" noChangeArrowheads="1"/>
          </p:cNvPicPr>
          <p:nvPr/>
        </p:nvPicPr>
        <p:blipFill>
          <a:blip r:embed="rId2" cstate="print"/>
          <a:srcRect/>
          <a:stretch>
            <a:fillRect/>
          </a:stretch>
        </p:blipFill>
        <p:spPr bwMode="auto">
          <a:xfrm>
            <a:off x="35496" y="908720"/>
            <a:ext cx="2095500" cy="2771775"/>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5962581" y="1124744"/>
            <a:ext cx="3073915" cy="4464496"/>
          </a:xfrm>
          <a:prstGeom prst="rect">
            <a:avLst/>
          </a:prstGeom>
          <a:noFill/>
          <a:ln w="9525">
            <a:noFill/>
            <a:miter lim="800000"/>
            <a:headEnd/>
            <a:tailEnd/>
          </a:ln>
        </p:spPr>
      </p:pic>
      <p:sp>
        <p:nvSpPr>
          <p:cNvPr id="84" name="TextBox 83"/>
          <p:cNvSpPr txBox="1"/>
          <p:nvPr/>
        </p:nvSpPr>
        <p:spPr>
          <a:xfrm>
            <a:off x="107504" y="3933056"/>
            <a:ext cx="2376264" cy="1477328"/>
          </a:xfrm>
          <a:prstGeom prst="rect">
            <a:avLst/>
          </a:prstGeom>
          <a:noFill/>
        </p:spPr>
        <p:txBody>
          <a:bodyPr wrap="square" rtlCol="0">
            <a:spAutoFit/>
          </a:bodyPr>
          <a:lstStyle/>
          <a:p>
            <a:r>
              <a:rPr lang="zh-CN" altLang="en-US" sz="1800" dirty="0">
                <a:solidFill>
                  <a:srgbClr val="0000FF"/>
                </a:solidFill>
                <a:latin typeface="微软雅黑" pitchFamily="34" charset="-122"/>
                <a:ea typeface="微软雅黑" pitchFamily="34" charset="-122"/>
              </a:rPr>
              <a:t>共阳极：</a:t>
            </a:r>
            <a:endParaRPr lang="en-US" altLang="zh-CN" sz="1800" baseline="30000" dirty="0">
              <a:solidFill>
                <a:srgbClr val="7030A0"/>
              </a:solidFill>
              <a:latin typeface="微软雅黑" pitchFamily="34" charset="-122"/>
              <a:ea typeface="微软雅黑" pitchFamily="34" charset="-122"/>
            </a:endParaRPr>
          </a:p>
          <a:p>
            <a:r>
              <a:rPr lang="zh-CN" altLang="en-US" sz="1800" dirty="0">
                <a:latin typeface="微软雅黑" pitchFamily="34" charset="-122"/>
                <a:ea typeface="微软雅黑" pitchFamily="34" charset="-122"/>
              </a:rPr>
              <a:t>低电平（</a:t>
            </a:r>
            <a:r>
              <a:rPr lang="en-US" altLang="zh-CN" sz="1800" dirty="0">
                <a:latin typeface="微软雅黑" pitchFamily="34" charset="-122"/>
                <a:ea typeface="微软雅黑" pitchFamily="34" charset="-122"/>
              </a:rPr>
              <a:t>0</a:t>
            </a:r>
            <a:r>
              <a:rPr lang="zh-CN" altLang="en-US" sz="1800" dirty="0">
                <a:latin typeface="微软雅黑" pitchFamily="34" charset="-122"/>
                <a:ea typeface="微软雅黑" pitchFamily="34" charset="-122"/>
              </a:rPr>
              <a:t>）点亮</a:t>
            </a:r>
            <a:endParaRPr lang="en-US" altLang="zh-CN" sz="1800" dirty="0">
              <a:latin typeface="微软雅黑" pitchFamily="34" charset="-122"/>
              <a:ea typeface="微软雅黑" pitchFamily="34" charset="-122"/>
            </a:endParaRPr>
          </a:p>
          <a:p>
            <a:endParaRPr lang="en-US" altLang="zh-CN" sz="1800" dirty="0">
              <a:latin typeface="微软雅黑" pitchFamily="34" charset="-122"/>
              <a:ea typeface="微软雅黑" pitchFamily="34" charset="-122"/>
            </a:endParaRPr>
          </a:p>
          <a:p>
            <a:r>
              <a:rPr lang="zh-CN" altLang="en-US" sz="1800" dirty="0">
                <a:solidFill>
                  <a:srgbClr val="0000FF"/>
                </a:solidFill>
                <a:latin typeface="微软雅黑" pitchFamily="34" charset="-122"/>
                <a:ea typeface="微软雅黑" pitchFamily="34" charset="-122"/>
              </a:rPr>
              <a:t>共阴极：</a:t>
            </a:r>
            <a:endParaRPr lang="en-US" altLang="zh-CN" sz="1800" dirty="0">
              <a:solidFill>
                <a:srgbClr val="0000FF"/>
              </a:solidFill>
              <a:latin typeface="微软雅黑" pitchFamily="34" charset="-122"/>
              <a:ea typeface="微软雅黑" pitchFamily="34" charset="-122"/>
            </a:endParaRPr>
          </a:p>
          <a:p>
            <a:r>
              <a:rPr lang="zh-CN" altLang="en-US" sz="1800" dirty="0">
                <a:latin typeface="微软雅黑" pitchFamily="34" charset="-122"/>
                <a:ea typeface="微软雅黑" pitchFamily="34" charset="-122"/>
              </a:rPr>
              <a:t>高电平（</a:t>
            </a:r>
            <a:r>
              <a:rPr lang="en-US" altLang="zh-CN" sz="1800" dirty="0">
                <a:latin typeface="微软雅黑" pitchFamily="34" charset="-122"/>
                <a:ea typeface="微软雅黑" pitchFamily="34" charset="-122"/>
              </a:rPr>
              <a:t>1</a:t>
            </a:r>
            <a:r>
              <a:rPr lang="zh-CN" altLang="en-US" sz="1800" dirty="0">
                <a:latin typeface="微软雅黑" pitchFamily="34" charset="-122"/>
                <a:ea typeface="微软雅黑" pitchFamily="34" charset="-122"/>
              </a:rPr>
              <a:t>）点亮</a:t>
            </a:r>
            <a:endParaRPr lang="en-US" altLang="zh-CN" sz="1800" dirty="0">
              <a:latin typeface="微软雅黑" pitchFamily="34" charset="-122"/>
              <a:ea typeface="微软雅黑" pitchFamily="34" charset="-122"/>
            </a:endParaRPr>
          </a:p>
        </p:txBody>
      </p:sp>
      <p:grpSp>
        <p:nvGrpSpPr>
          <p:cNvPr id="125" name="组合 124"/>
          <p:cNvGrpSpPr/>
          <p:nvPr/>
        </p:nvGrpSpPr>
        <p:grpSpPr>
          <a:xfrm>
            <a:off x="2195736" y="1107328"/>
            <a:ext cx="3600400" cy="4985968"/>
            <a:chOff x="2195736" y="1107328"/>
            <a:chExt cx="3600400" cy="4985968"/>
          </a:xfrm>
        </p:grpSpPr>
        <p:grpSp>
          <p:nvGrpSpPr>
            <p:cNvPr id="121" name="组合 120"/>
            <p:cNvGrpSpPr/>
            <p:nvPr/>
          </p:nvGrpSpPr>
          <p:grpSpPr>
            <a:xfrm>
              <a:off x="2195736" y="1107328"/>
              <a:ext cx="3600400" cy="4985968"/>
              <a:chOff x="2195736" y="1107328"/>
              <a:chExt cx="3600400" cy="4985968"/>
            </a:xfrm>
          </p:grpSpPr>
          <p:pic>
            <p:nvPicPr>
              <p:cNvPr id="24" name="Picture 2"/>
              <p:cNvPicPr>
                <a:picLocks noChangeAspect="1" noChangeArrowheads="1"/>
              </p:cNvPicPr>
              <p:nvPr/>
            </p:nvPicPr>
            <p:blipFill>
              <a:blip r:embed="rId2" cstate="print"/>
              <a:srcRect/>
              <a:stretch>
                <a:fillRect/>
              </a:stretch>
            </p:blipFill>
            <p:spPr bwMode="auto">
              <a:xfrm>
                <a:off x="2195736" y="1107328"/>
                <a:ext cx="925464" cy="1224136"/>
              </a:xfrm>
              <a:prstGeom prst="rect">
                <a:avLst/>
              </a:prstGeom>
              <a:noFill/>
              <a:ln w="9525">
                <a:noFill/>
                <a:miter lim="800000"/>
                <a:headEnd/>
                <a:tailEnd/>
              </a:ln>
            </p:spPr>
          </p:pic>
          <p:pic>
            <p:nvPicPr>
              <p:cNvPr id="25" name="Picture 2"/>
              <p:cNvPicPr>
                <a:picLocks noChangeAspect="1" noChangeArrowheads="1"/>
              </p:cNvPicPr>
              <p:nvPr/>
            </p:nvPicPr>
            <p:blipFill>
              <a:blip r:embed="rId2" cstate="print"/>
              <a:srcRect/>
              <a:stretch>
                <a:fillRect/>
              </a:stretch>
            </p:blipFill>
            <p:spPr bwMode="auto">
              <a:xfrm>
                <a:off x="3070472" y="1107328"/>
                <a:ext cx="925464" cy="1224136"/>
              </a:xfrm>
              <a:prstGeom prst="rect">
                <a:avLst/>
              </a:prstGeom>
              <a:noFill/>
              <a:ln w="9525">
                <a:noFill/>
                <a:miter lim="800000"/>
                <a:headEnd/>
                <a:tailEnd/>
              </a:ln>
            </p:spPr>
          </p:pic>
          <p:pic>
            <p:nvPicPr>
              <p:cNvPr id="26" name="Picture 2"/>
              <p:cNvPicPr>
                <a:picLocks noChangeAspect="1" noChangeArrowheads="1"/>
              </p:cNvPicPr>
              <p:nvPr/>
            </p:nvPicPr>
            <p:blipFill>
              <a:blip r:embed="rId2" cstate="print"/>
              <a:srcRect/>
              <a:stretch>
                <a:fillRect/>
              </a:stretch>
            </p:blipFill>
            <p:spPr bwMode="auto">
              <a:xfrm>
                <a:off x="2195736" y="2331464"/>
                <a:ext cx="925464" cy="1224136"/>
              </a:xfrm>
              <a:prstGeom prst="rect">
                <a:avLst/>
              </a:prstGeom>
              <a:noFill/>
              <a:ln w="9525">
                <a:noFill/>
                <a:miter lim="800000"/>
                <a:headEnd/>
                <a:tailEnd/>
              </a:ln>
            </p:spPr>
          </p:pic>
          <p:pic>
            <p:nvPicPr>
              <p:cNvPr id="27" name="Picture 2"/>
              <p:cNvPicPr>
                <a:picLocks noChangeAspect="1" noChangeArrowheads="1"/>
              </p:cNvPicPr>
              <p:nvPr/>
            </p:nvPicPr>
            <p:blipFill>
              <a:blip r:embed="rId2" cstate="print"/>
              <a:srcRect/>
              <a:stretch>
                <a:fillRect/>
              </a:stretch>
            </p:blipFill>
            <p:spPr bwMode="auto">
              <a:xfrm>
                <a:off x="3070472" y="2331464"/>
                <a:ext cx="925464" cy="1224136"/>
              </a:xfrm>
              <a:prstGeom prst="rect">
                <a:avLst/>
              </a:prstGeom>
              <a:noFill/>
              <a:ln w="9525">
                <a:noFill/>
                <a:miter lim="800000"/>
                <a:headEnd/>
                <a:tailEnd/>
              </a:ln>
            </p:spPr>
          </p:pic>
          <p:pic>
            <p:nvPicPr>
              <p:cNvPr id="28" name="Picture 2"/>
              <p:cNvPicPr>
                <a:picLocks noChangeAspect="1" noChangeArrowheads="1"/>
              </p:cNvPicPr>
              <p:nvPr/>
            </p:nvPicPr>
            <p:blipFill>
              <a:blip r:embed="rId2" cstate="print"/>
              <a:srcRect/>
              <a:stretch>
                <a:fillRect/>
              </a:stretch>
            </p:blipFill>
            <p:spPr bwMode="auto">
              <a:xfrm>
                <a:off x="3995936" y="1107328"/>
                <a:ext cx="925464" cy="1224136"/>
              </a:xfrm>
              <a:prstGeom prst="rect">
                <a:avLst/>
              </a:prstGeom>
              <a:noFill/>
              <a:ln w="9525">
                <a:noFill/>
                <a:miter lim="800000"/>
                <a:headEnd/>
                <a:tailEnd/>
              </a:ln>
            </p:spPr>
          </p:pic>
          <p:pic>
            <p:nvPicPr>
              <p:cNvPr id="29" name="Picture 2"/>
              <p:cNvPicPr>
                <a:picLocks noChangeAspect="1" noChangeArrowheads="1"/>
              </p:cNvPicPr>
              <p:nvPr/>
            </p:nvPicPr>
            <p:blipFill>
              <a:blip r:embed="rId2" cstate="print"/>
              <a:srcRect/>
              <a:stretch>
                <a:fillRect/>
              </a:stretch>
            </p:blipFill>
            <p:spPr bwMode="auto">
              <a:xfrm>
                <a:off x="4870672" y="1107328"/>
                <a:ext cx="925464" cy="1224136"/>
              </a:xfrm>
              <a:prstGeom prst="rect">
                <a:avLst/>
              </a:prstGeom>
              <a:noFill/>
              <a:ln w="9525">
                <a:noFill/>
                <a:miter lim="800000"/>
                <a:headEnd/>
                <a:tailEnd/>
              </a:ln>
            </p:spPr>
          </p:pic>
          <p:pic>
            <p:nvPicPr>
              <p:cNvPr id="30" name="Picture 2"/>
              <p:cNvPicPr>
                <a:picLocks noChangeAspect="1" noChangeArrowheads="1"/>
              </p:cNvPicPr>
              <p:nvPr/>
            </p:nvPicPr>
            <p:blipFill>
              <a:blip r:embed="rId2" cstate="print"/>
              <a:srcRect/>
              <a:stretch>
                <a:fillRect/>
              </a:stretch>
            </p:blipFill>
            <p:spPr bwMode="auto">
              <a:xfrm>
                <a:off x="3995936" y="2331464"/>
                <a:ext cx="925464" cy="1224136"/>
              </a:xfrm>
              <a:prstGeom prst="rect">
                <a:avLst/>
              </a:prstGeom>
              <a:noFill/>
              <a:ln w="9525">
                <a:noFill/>
                <a:miter lim="800000"/>
                <a:headEnd/>
                <a:tailEnd/>
              </a:ln>
            </p:spPr>
          </p:pic>
          <p:pic>
            <p:nvPicPr>
              <p:cNvPr id="31" name="Picture 2"/>
              <p:cNvPicPr>
                <a:picLocks noChangeAspect="1" noChangeArrowheads="1"/>
              </p:cNvPicPr>
              <p:nvPr/>
            </p:nvPicPr>
            <p:blipFill>
              <a:blip r:embed="rId2" cstate="print"/>
              <a:srcRect/>
              <a:stretch>
                <a:fillRect/>
              </a:stretch>
            </p:blipFill>
            <p:spPr bwMode="auto">
              <a:xfrm>
                <a:off x="4870672" y="2331464"/>
                <a:ext cx="925464" cy="1224136"/>
              </a:xfrm>
              <a:prstGeom prst="rect">
                <a:avLst/>
              </a:prstGeom>
              <a:noFill/>
              <a:ln w="9525">
                <a:noFill/>
                <a:miter lim="800000"/>
                <a:headEnd/>
                <a:tailEnd/>
              </a:ln>
            </p:spPr>
          </p:pic>
          <p:pic>
            <p:nvPicPr>
              <p:cNvPr id="32" name="Picture 2"/>
              <p:cNvPicPr>
                <a:picLocks noChangeAspect="1" noChangeArrowheads="1"/>
              </p:cNvPicPr>
              <p:nvPr/>
            </p:nvPicPr>
            <p:blipFill>
              <a:blip r:embed="rId2" cstate="print"/>
              <a:srcRect/>
              <a:stretch>
                <a:fillRect/>
              </a:stretch>
            </p:blipFill>
            <p:spPr bwMode="auto">
              <a:xfrm>
                <a:off x="2195736" y="3645024"/>
                <a:ext cx="925464" cy="1224136"/>
              </a:xfrm>
              <a:prstGeom prst="rect">
                <a:avLst/>
              </a:prstGeom>
              <a:noFill/>
              <a:ln w="9525">
                <a:noFill/>
                <a:miter lim="800000"/>
                <a:headEnd/>
                <a:tailEnd/>
              </a:ln>
            </p:spPr>
          </p:pic>
          <p:pic>
            <p:nvPicPr>
              <p:cNvPr id="33" name="Picture 2"/>
              <p:cNvPicPr>
                <a:picLocks noChangeAspect="1" noChangeArrowheads="1"/>
              </p:cNvPicPr>
              <p:nvPr/>
            </p:nvPicPr>
            <p:blipFill>
              <a:blip r:embed="rId2" cstate="print"/>
              <a:srcRect/>
              <a:stretch>
                <a:fillRect/>
              </a:stretch>
            </p:blipFill>
            <p:spPr bwMode="auto">
              <a:xfrm>
                <a:off x="3070472" y="3645024"/>
                <a:ext cx="925464" cy="1224136"/>
              </a:xfrm>
              <a:prstGeom prst="rect">
                <a:avLst/>
              </a:prstGeom>
              <a:noFill/>
              <a:ln w="9525">
                <a:noFill/>
                <a:miter lim="800000"/>
                <a:headEnd/>
                <a:tailEnd/>
              </a:ln>
            </p:spPr>
          </p:pic>
          <p:pic>
            <p:nvPicPr>
              <p:cNvPr id="34" name="Picture 2"/>
              <p:cNvPicPr>
                <a:picLocks noChangeAspect="1" noChangeArrowheads="1"/>
              </p:cNvPicPr>
              <p:nvPr/>
            </p:nvPicPr>
            <p:blipFill>
              <a:blip r:embed="rId2" cstate="print"/>
              <a:srcRect/>
              <a:stretch>
                <a:fillRect/>
              </a:stretch>
            </p:blipFill>
            <p:spPr bwMode="auto">
              <a:xfrm>
                <a:off x="2195736" y="4869160"/>
                <a:ext cx="925464" cy="1224136"/>
              </a:xfrm>
              <a:prstGeom prst="rect">
                <a:avLst/>
              </a:prstGeom>
              <a:noFill/>
              <a:ln w="9525">
                <a:noFill/>
                <a:miter lim="800000"/>
                <a:headEnd/>
                <a:tailEnd/>
              </a:ln>
            </p:spPr>
          </p:pic>
          <p:pic>
            <p:nvPicPr>
              <p:cNvPr id="35" name="Picture 2"/>
              <p:cNvPicPr>
                <a:picLocks noChangeAspect="1" noChangeArrowheads="1"/>
              </p:cNvPicPr>
              <p:nvPr/>
            </p:nvPicPr>
            <p:blipFill>
              <a:blip r:embed="rId2" cstate="print"/>
              <a:srcRect/>
              <a:stretch>
                <a:fillRect/>
              </a:stretch>
            </p:blipFill>
            <p:spPr bwMode="auto">
              <a:xfrm>
                <a:off x="3070472" y="4869160"/>
                <a:ext cx="925464" cy="1224136"/>
              </a:xfrm>
              <a:prstGeom prst="rect">
                <a:avLst/>
              </a:prstGeom>
              <a:noFill/>
              <a:ln w="9525">
                <a:noFill/>
                <a:miter lim="800000"/>
                <a:headEnd/>
                <a:tailEnd/>
              </a:ln>
            </p:spPr>
          </p:pic>
          <p:pic>
            <p:nvPicPr>
              <p:cNvPr id="36" name="Picture 2"/>
              <p:cNvPicPr>
                <a:picLocks noChangeAspect="1" noChangeArrowheads="1"/>
              </p:cNvPicPr>
              <p:nvPr/>
            </p:nvPicPr>
            <p:blipFill>
              <a:blip r:embed="rId2" cstate="print"/>
              <a:srcRect/>
              <a:stretch>
                <a:fillRect/>
              </a:stretch>
            </p:blipFill>
            <p:spPr bwMode="auto">
              <a:xfrm>
                <a:off x="3995936" y="3645024"/>
                <a:ext cx="925464" cy="1224136"/>
              </a:xfrm>
              <a:prstGeom prst="rect">
                <a:avLst/>
              </a:prstGeom>
              <a:noFill/>
              <a:ln w="9525">
                <a:noFill/>
                <a:miter lim="800000"/>
                <a:headEnd/>
                <a:tailEnd/>
              </a:ln>
            </p:spPr>
          </p:pic>
          <p:pic>
            <p:nvPicPr>
              <p:cNvPr id="37" name="Picture 2"/>
              <p:cNvPicPr>
                <a:picLocks noChangeAspect="1" noChangeArrowheads="1"/>
              </p:cNvPicPr>
              <p:nvPr/>
            </p:nvPicPr>
            <p:blipFill>
              <a:blip r:embed="rId2" cstate="print"/>
              <a:srcRect/>
              <a:stretch>
                <a:fillRect/>
              </a:stretch>
            </p:blipFill>
            <p:spPr bwMode="auto">
              <a:xfrm>
                <a:off x="4870672" y="3645024"/>
                <a:ext cx="925464" cy="1224136"/>
              </a:xfrm>
              <a:prstGeom prst="rect">
                <a:avLst/>
              </a:prstGeom>
              <a:noFill/>
              <a:ln w="9525">
                <a:noFill/>
                <a:miter lim="800000"/>
                <a:headEnd/>
                <a:tailEnd/>
              </a:ln>
            </p:spPr>
          </p:pic>
          <p:pic>
            <p:nvPicPr>
              <p:cNvPr id="38" name="Picture 2"/>
              <p:cNvPicPr>
                <a:picLocks noChangeAspect="1" noChangeArrowheads="1"/>
              </p:cNvPicPr>
              <p:nvPr/>
            </p:nvPicPr>
            <p:blipFill>
              <a:blip r:embed="rId2" cstate="print"/>
              <a:srcRect/>
              <a:stretch>
                <a:fillRect/>
              </a:stretch>
            </p:blipFill>
            <p:spPr bwMode="auto">
              <a:xfrm>
                <a:off x="3995936" y="4869160"/>
                <a:ext cx="925464" cy="1224136"/>
              </a:xfrm>
              <a:prstGeom prst="rect">
                <a:avLst/>
              </a:prstGeom>
              <a:noFill/>
              <a:ln w="9525">
                <a:noFill/>
                <a:miter lim="800000"/>
                <a:headEnd/>
                <a:tailEnd/>
              </a:ln>
            </p:spPr>
          </p:pic>
          <p:pic>
            <p:nvPicPr>
              <p:cNvPr id="39" name="Picture 2"/>
              <p:cNvPicPr>
                <a:picLocks noChangeAspect="1" noChangeArrowheads="1"/>
              </p:cNvPicPr>
              <p:nvPr/>
            </p:nvPicPr>
            <p:blipFill>
              <a:blip r:embed="rId2" cstate="print"/>
              <a:srcRect/>
              <a:stretch>
                <a:fillRect/>
              </a:stretch>
            </p:blipFill>
            <p:spPr bwMode="auto">
              <a:xfrm>
                <a:off x="4870672" y="4869160"/>
                <a:ext cx="925464" cy="1224136"/>
              </a:xfrm>
              <a:prstGeom prst="rect">
                <a:avLst/>
              </a:prstGeom>
              <a:noFill/>
              <a:ln w="9525">
                <a:noFill/>
                <a:miter lim="800000"/>
                <a:headEnd/>
                <a:tailEnd/>
              </a:ln>
            </p:spPr>
          </p:pic>
          <p:sp>
            <p:nvSpPr>
              <p:cNvPr id="40" name="矩形 39"/>
              <p:cNvSpPr/>
              <p:nvPr/>
            </p:nvSpPr>
            <p:spPr bwMode="auto">
              <a:xfrm>
                <a:off x="2498398" y="1272528"/>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43" name="矩形 42"/>
              <p:cNvSpPr/>
              <p:nvPr/>
            </p:nvSpPr>
            <p:spPr bwMode="auto">
              <a:xfrm>
                <a:off x="2485953" y="2147486"/>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44" name="矩形 43"/>
              <p:cNvSpPr/>
              <p:nvPr/>
            </p:nvSpPr>
            <p:spPr bwMode="auto">
              <a:xfrm>
                <a:off x="2404445" y="1370028"/>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45" name="矩形 44"/>
              <p:cNvSpPr/>
              <p:nvPr/>
            </p:nvSpPr>
            <p:spPr bwMode="auto">
              <a:xfrm>
                <a:off x="2404445" y="1809391"/>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46" name="矩形 45"/>
              <p:cNvSpPr/>
              <p:nvPr/>
            </p:nvSpPr>
            <p:spPr bwMode="auto">
              <a:xfrm>
                <a:off x="2848152" y="1370028"/>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47" name="矩形 46"/>
              <p:cNvSpPr/>
              <p:nvPr/>
            </p:nvSpPr>
            <p:spPr bwMode="auto">
              <a:xfrm>
                <a:off x="2848152" y="1809391"/>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48" name="矩形 47"/>
              <p:cNvSpPr/>
              <p:nvPr/>
            </p:nvSpPr>
            <p:spPr bwMode="auto">
              <a:xfrm>
                <a:off x="3712594" y="1358652"/>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49" name="矩形 48"/>
              <p:cNvSpPr/>
              <p:nvPr/>
            </p:nvSpPr>
            <p:spPr bwMode="auto">
              <a:xfrm>
                <a:off x="3712594" y="1813917"/>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50" name="矩形 49"/>
              <p:cNvSpPr/>
              <p:nvPr/>
            </p:nvSpPr>
            <p:spPr bwMode="auto">
              <a:xfrm>
                <a:off x="4287163" y="1268760"/>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51" name="矩形 50"/>
              <p:cNvSpPr/>
              <p:nvPr/>
            </p:nvSpPr>
            <p:spPr bwMode="auto">
              <a:xfrm>
                <a:off x="4644008" y="1365519"/>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52" name="矩形 51"/>
              <p:cNvSpPr/>
              <p:nvPr/>
            </p:nvSpPr>
            <p:spPr bwMode="auto">
              <a:xfrm>
                <a:off x="4206445" y="1820784"/>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53" name="矩形 52"/>
              <p:cNvSpPr/>
              <p:nvPr/>
            </p:nvSpPr>
            <p:spPr bwMode="auto">
              <a:xfrm>
                <a:off x="4291919" y="1704576"/>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54" name="矩形 53"/>
              <p:cNvSpPr/>
              <p:nvPr/>
            </p:nvSpPr>
            <p:spPr bwMode="auto">
              <a:xfrm>
                <a:off x="4292368" y="2140807"/>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55" name="矩形 54"/>
              <p:cNvSpPr/>
              <p:nvPr/>
            </p:nvSpPr>
            <p:spPr bwMode="auto">
              <a:xfrm>
                <a:off x="5518491" y="1365070"/>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56" name="矩形 55"/>
              <p:cNvSpPr/>
              <p:nvPr/>
            </p:nvSpPr>
            <p:spPr bwMode="auto">
              <a:xfrm>
                <a:off x="5518491" y="1820335"/>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57" name="矩形 56"/>
              <p:cNvSpPr/>
              <p:nvPr/>
            </p:nvSpPr>
            <p:spPr bwMode="auto">
              <a:xfrm>
                <a:off x="5160108" y="1268760"/>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58" name="矩形 57"/>
              <p:cNvSpPr/>
              <p:nvPr/>
            </p:nvSpPr>
            <p:spPr bwMode="auto">
              <a:xfrm>
                <a:off x="5169390" y="1704576"/>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59" name="矩形 58"/>
              <p:cNvSpPr/>
              <p:nvPr/>
            </p:nvSpPr>
            <p:spPr bwMode="auto">
              <a:xfrm>
                <a:off x="5169390" y="2136624"/>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60" name="矩形 59"/>
              <p:cNvSpPr/>
              <p:nvPr/>
            </p:nvSpPr>
            <p:spPr bwMode="auto">
              <a:xfrm>
                <a:off x="2496261" y="2932895"/>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62" name="矩形 61"/>
              <p:cNvSpPr/>
              <p:nvPr/>
            </p:nvSpPr>
            <p:spPr bwMode="auto">
              <a:xfrm>
                <a:off x="2397845" y="2597157"/>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63" name="矩形 62"/>
              <p:cNvSpPr/>
              <p:nvPr/>
            </p:nvSpPr>
            <p:spPr bwMode="auto">
              <a:xfrm>
                <a:off x="2845795" y="2580806"/>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64" name="矩形 63"/>
              <p:cNvSpPr/>
              <p:nvPr/>
            </p:nvSpPr>
            <p:spPr bwMode="auto">
              <a:xfrm>
                <a:off x="2851759" y="3043744"/>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65" name="矩形 64"/>
              <p:cNvSpPr/>
              <p:nvPr/>
            </p:nvSpPr>
            <p:spPr bwMode="auto">
              <a:xfrm>
                <a:off x="3360357" y="2496664"/>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66" name="矩形 65"/>
              <p:cNvSpPr/>
              <p:nvPr/>
            </p:nvSpPr>
            <p:spPr bwMode="auto">
              <a:xfrm>
                <a:off x="3369639" y="2928712"/>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67" name="矩形 66"/>
              <p:cNvSpPr/>
              <p:nvPr/>
            </p:nvSpPr>
            <p:spPr bwMode="auto">
              <a:xfrm>
                <a:off x="3369639" y="3368867"/>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68" name="矩形 67"/>
              <p:cNvSpPr/>
              <p:nvPr/>
            </p:nvSpPr>
            <p:spPr bwMode="auto">
              <a:xfrm>
                <a:off x="3275856" y="2604659"/>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69" name="矩形 68"/>
              <p:cNvSpPr/>
              <p:nvPr/>
            </p:nvSpPr>
            <p:spPr bwMode="auto">
              <a:xfrm>
                <a:off x="3715855" y="3044658"/>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70" name="矩形 69"/>
              <p:cNvSpPr/>
              <p:nvPr/>
            </p:nvSpPr>
            <p:spPr bwMode="auto">
              <a:xfrm>
                <a:off x="4280110" y="2500847"/>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71" name="矩形 70"/>
              <p:cNvSpPr/>
              <p:nvPr/>
            </p:nvSpPr>
            <p:spPr bwMode="auto">
              <a:xfrm>
                <a:off x="4291919" y="2936663"/>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72" name="矩形 71"/>
              <p:cNvSpPr/>
              <p:nvPr/>
            </p:nvSpPr>
            <p:spPr bwMode="auto">
              <a:xfrm>
                <a:off x="4296461" y="3372635"/>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73" name="矩形 72"/>
              <p:cNvSpPr/>
              <p:nvPr/>
            </p:nvSpPr>
            <p:spPr bwMode="auto">
              <a:xfrm>
                <a:off x="4194359" y="2601479"/>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74" name="矩形 73"/>
              <p:cNvSpPr/>
              <p:nvPr/>
            </p:nvSpPr>
            <p:spPr bwMode="auto">
              <a:xfrm>
                <a:off x="4197330" y="3040842"/>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75" name="矩形 74"/>
              <p:cNvSpPr/>
              <p:nvPr/>
            </p:nvSpPr>
            <p:spPr bwMode="auto">
              <a:xfrm>
                <a:off x="4642179" y="3047015"/>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76" name="矩形 75"/>
              <p:cNvSpPr/>
              <p:nvPr/>
            </p:nvSpPr>
            <p:spPr bwMode="auto">
              <a:xfrm>
                <a:off x="5166021" y="2500211"/>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77" name="矩形 76"/>
              <p:cNvSpPr/>
              <p:nvPr/>
            </p:nvSpPr>
            <p:spPr bwMode="auto">
              <a:xfrm>
                <a:off x="5513799" y="2586849"/>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78" name="矩形 77"/>
              <p:cNvSpPr/>
              <p:nvPr/>
            </p:nvSpPr>
            <p:spPr bwMode="auto">
              <a:xfrm>
                <a:off x="5519763" y="3042472"/>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79" name="矩形 78"/>
              <p:cNvSpPr/>
              <p:nvPr/>
            </p:nvSpPr>
            <p:spPr bwMode="auto">
              <a:xfrm>
                <a:off x="3366457" y="3807438"/>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80" name="矩形 79"/>
              <p:cNvSpPr/>
              <p:nvPr/>
            </p:nvSpPr>
            <p:spPr bwMode="auto">
              <a:xfrm>
                <a:off x="3369809" y="4254116"/>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81" name="矩形 80"/>
              <p:cNvSpPr/>
              <p:nvPr/>
            </p:nvSpPr>
            <p:spPr bwMode="auto">
              <a:xfrm>
                <a:off x="3275856" y="3912253"/>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82" name="矩形 81"/>
              <p:cNvSpPr/>
              <p:nvPr/>
            </p:nvSpPr>
            <p:spPr bwMode="auto">
              <a:xfrm>
                <a:off x="3712248" y="3896408"/>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83" name="矩形 82"/>
              <p:cNvSpPr/>
              <p:nvPr/>
            </p:nvSpPr>
            <p:spPr bwMode="auto">
              <a:xfrm>
                <a:off x="3712248" y="4355042"/>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85" name="矩形 84"/>
              <p:cNvSpPr/>
              <p:nvPr/>
            </p:nvSpPr>
            <p:spPr bwMode="auto">
              <a:xfrm>
                <a:off x="5169503" y="4250192"/>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86" name="矩形 85"/>
              <p:cNvSpPr/>
              <p:nvPr/>
            </p:nvSpPr>
            <p:spPr bwMode="auto">
              <a:xfrm>
                <a:off x="5174045" y="4678849"/>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87" name="矩形 86"/>
              <p:cNvSpPr/>
              <p:nvPr/>
            </p:nvSpPr>
            <p:spPr bwMode="auto">
              <a:xfrm>
                <a:off x="5071943" y="3915008"/>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88" name="矩形 87"/>
              <p:cNvSpPr/>
              <p:nvPr/>
            </p:nvSpPr>
            <p:spPr bwMode="auto">
              <a:xfrm>
                <a:off x="5074914" y="4361686"/>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89" name="矩形 88"/>
              <p:cNvSpPr/>
              <p:nvPr/>
            </p:nvSpPr>
            <p:spPr bwMode="auto">
              <a:xfrm>
                <a:off x="5512448" y="4360544"/>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90" name="矩形 89"/>
              <p:cNvSpPr/>
              <p:nvPr/>
            </p:nvSpPr>
            <p:spPr bwMode="auto">
              <a:xfrm>
                <a:off x="2492126" y="5902985"/>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91" name="矩形 90"/>
              <p:cNvSpPr/>
              <p:nvPr/>
            </p:nvSpPr>
            <p:spPr bwMode="auto">
              <a:xfrm>
                <a:off x="2397339" y="5139144"/>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92" name="矩形 91"/>
              <p:cNvSpPr/>
              <p:nvPr/>
            </p:nvSpPr>
            <p:spPr bwMode="auto">
              <a:xfrm>
                <a:off x="2400310" y="5585822"/>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93" name="矩形 92"/>
              <p:cNvSpPr/>
              <p:nvPr/>
            </p:nvSpPr>
            <p:spPr bwMode="auto">
              <a:xfrm>
                <a:off x="2489941" y="5035121"/>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94" name="矩形 93"/>
              <p:cNvSpPr/>
              <p:nvPr/>
            </p:nvSpPr>
            <p:spPr bwMode="auto">
              <a:xfrm>
                <a:off x="4292326" y="5902985"/>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95" name="矩形 94"/>
              <p:cNvSpPr/>
              <p:nvPr/>
            </p:nvSpPr>
            <p:spPr bwMode="auto">
              <a:xfrm>
                <a:off x="4197539" y="5139144"/>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96" name="矩形 95"/>
              <p:cNvSpPr/>
              <p:nvPr/>
            </p:nvSpPr>
            <p:spPr bwMode="auto">
              <a:xfrm>
                <a:off x="4200510" y="5585822"/>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97" name="矩形 96"/>
              <p:cNvSpPr/>
              <p:nvPr/>
            </p:nvSpPr>
            <p:spPr bwMode="auto">
              <a:xfrm>
                <a:off x="4290141" y="5035121"/>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98" name="矩形 97"/>
              <p:cNvSpPr/>
              <p:nvPr/>
            </p:nvSpPr>
            <p:spPr bwMode="auto">
              <a:xfrm>
                <a:off x="4288926" y="5485567"/>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99" name="矩形 98"/>
              <p:cNvSpPr/>
              <p:nvPr/>
            </p:nvSpPr>
            <p:spPr bwMode="auto">
              <a:xfrm>
                <a:off x="5071135" y="5139144"/>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00" name="矩形 99"/>
              <p:cNvSpPr/>
              <p:nvPr/>
            </p:nvSpPr>
            <p:spPr bwMode="auto">
              <a:xfrm>
                <a:off x="5074106" y="5585822"/>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01" name="矩形 100"/>
              <p:cNvSpPr/>
              <p:nvPr/>
            </p:nvSpPr>
            <p:spPr bwMode="auto">
              <a:xfrm>
                <a:off x="5163737" y="5035121"/>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02" name="矩形 101"/>
              <p:cNvSpPr/>
              <p:nvPr/>
            </p:nvSpPr>
            <p:spPr bwMode="auto">
              <a:xfrm>
                <a:off x="5162522" y="5485567"/>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03" name="矩形 102"/>
              <p:cNvSpPr/>
              <p:nvPr/>
            </p:nvSpPr>
            <p:spPr bwMode="auto">
              <a:xfrm>
                <a:off x="3369303" y="5475470"/>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04" name="矩形 103"/>
              <p:cNvSpPr/>
              <p:nvPr/>
            </p:nvSpPr>
            <p:spPr bwMode="auto">
              <a:xfrm>
                <a:off x="3373845" y="5904127"/>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05" name="矩形 104"/>
              <p:cNvSpPr/>
              <p:nvPr/>
            </p:nvSpPr>
            <p:spPr bwMode="auto">
              <a:xfrm>
                <a:off x="3714077" y="5118341"/>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06" name="矩形 105"/>
              <p:cNvSpPr/>
              <p:nvPr/>
            </p:nvSpPr>
            <p:spPr bwMode="auto">
              <a:xfrm>
                <a:off x="3274714" y="5579649"/>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07" name="矩形 106"/>
              <p:cNvSpPr/>
              <p:nvPr/>
            </p:nvSpPr>
            <p:spPr bwMode="auto">
              <a:xfrm>
                <a:off x="3712248" y="5585822"/>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08" name="矩形 107"/>
              <p:cNvSpPr/>
              <p:nvPr/>
            </p:nvSpPr>
            <p:spPr bwMode="auto">
              <a:xfrm>
                <a:off x="4295246" y="3810985"/>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09" name="矩形 108"/>
              <p:cNvSpPr/>
              <p:nvPr/>
            </p:nvSpPr>
            <p:spPr bwMode="auto">
              <a:xfrm>
                <a:off x="4291283" y="4257663"/>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10" name="矩形 109"/>
              <p:cNvSpPr/>
              <p:nvPr/>
            </p:nvSpPr>
            <p:spPr bwMode="auto">
              <a:xfrm>
                <a:off x="4197330" y="3915800"/>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11" name="矩形 110"/>
              <p:cNvSpPr/>
              <p:nvPr/>
            </p:nvSpPr>
            <p:spPr bwMode="auto">
              <a:xfrm>
                <a:off x="4641037" y="3899955"/>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12" name="矩形 111"/>
              <p:cNvSpPr/>
              <p:nvPr/>
            </p:nvSpPr>
            <p:spPr bwMode="auto">
              <a:xfrm>
                <a:off x="4641037" y="4358589"/>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13" name="矩形 112"/>
              <p:cNvSpPr/>
              <p:nvPr/>
            </p:nvSpPr>
            <p:spPr bwMode="auto">
              <a:xfrm>
                <a:off x="4197330" y="4356647"/>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14" name="矩形 113"/>
              <p:cNvSpPr/>
              <p:nvPr/>
            </p:nvSpPr>
            <p:spPr bwMode="auto">
              <a:xfrm>
                <a:off x="2486589" y="3810185"/>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15" name="矩形 114"/>
              <p:cNvSpPr/>
              <p:nvPr/>
            </p:nvSpPr>
            <p:spPr bwMode="auto">
              <a:xfrm>
                <a:off x="2489941" y="4249548"/>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16" name="矩形 115"/>
              <p:cNvSpPr/>
              <p:nvPr/>
            </p:nvSpPr>
            <p:spPr bwMode="auto">
              <a:xfrm>
                <a:off x="2395988" y="3915000"/>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17" name="矩形 116"/>
              <p:cNvSpPr/>
              <p:nvPr/>
            </p:nvSpPr>
            <p:spPr bwMode="auto">
              <a:xfrm>
                <a:off x="2847010" y="3899155"/>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18" name="矩形 117"/>
              <p:cNvSpPr/>
              <p:nvPr/>
            </p:nvSpPr>
            <p:spPr bwMode="auto">
              <a:xfrm>
                <a:off x="2847010" y="4357789"/>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19" name="矩形 118"/>
              <p:cNvSpPr/>
              <p:nvPr/>
            </p:nvSpPr>
            <p:spPr bwMode="auto">
              <a:xfrm>
                <a:off x="2395988" y="4363162"/>
                <a:ext cx="45719" cy="3600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20" name="矩形 119"/>
              <p:cNvSpPr/>
              <p:nvPr/>
            </p:nvSpPr>
            <p:spPr bwMode="auto">
              <a:xfrm>
                <a:off x="2488726" y="4686164"/>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grpSp>
        <p:sp>
          <p:nvSpPr>
            <p:cNvPr id="124" name="矩形 123"/>
            <p:cNvSpPr/>
            <p:nvPr/>
          </p:nvSpPr>
          <p:spPr bwMode="auto">
            <a:xfrm>
              <a:off x="3368594" y="4682396"/>
              <a:ext cx="307792" cy="6824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grpSp>
      <p:sp>
        <p:nvSpPr>
          <p:cNvPr id="122" name="TextBox 121"/>
          <p:cNvSpPr txBox="1"/>
          <p:nvPr/>
        </p:nvSpPr>
        <p:spPr>
          <a:xfrm>
            <a:off x="6790600" y="5661248"/>
            <a:ext cx="1512168" cy="400110"/>
          </a:xfrm>
          <a:prstGeom prst="rect">
            <a:avLst/>
          </a:prstGeom>
          <a:noFill/>
        </p:spPr>
        <p:txBody>
          <a:bodyPr wrap="square" rtlCol="0">
            <a:spAutoFit/>
          </a:bodyPr>
          <a:lstStyle/>
          <a:p>
            <a:pPr algn="ctr"/>
            <a:r>
              <a:rPr lang="zh-CN" altLang="en-US" sz="2000" dirty="0">
                <a:solidFill>
                  <a:srgbClr val="7030A0"/>
                </a:solidFill>
                <a:latin typeface="微软雅黑" pitchFamily="34" charset="-122"/>
                <a:ea typeface="微软雅黑" pitchFamily="34" charset="-122"/>
              </a:rPr>
              <a:t>共阳极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blinds(horizontal)">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5"/>
                                        </p:tgtEl>
                                        <p:attrNameLst>
                                          <p:attrName>style.visibility</p:attrName>
                                        </p:attrNameLst>
                                      </p:cBhvr>
                                      <p:to>
                                        <p:strVal val="visible"/>
                                      </p:to>
                                    </p:set>
                                    <p:animEffect transition="in" filter="blinds(horizontal)">
                                      <p:cBhvr>
                                        <p:cTn id="17" dur="500"/>
                                        <p:tgtEl>
                                          <p:spTgt spid="1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9"/>
                                        </p:tgtEl>
                                        <p:attrNameLst>
                                          <p:attrName>style.visibility</p:attrName>
                                        </p:attrNameLst>
                                      </p:cBhvr>
                                      <p:to>
                                        <p:strVal val="visible"/>
                                      </p:to>
                                    </p:set>
                                    <p:animEffect transition="in" filter="blinds(horizontal)">
                                      <p:cBhvr>
                                        <p:cTn id="22"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2018/11/28</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33</a:t>
            </a:fld>
            <a:endParaRPr lang="en-US" altLang="zh-CN"/>
          </a:p>
        </p:txBody>
      </p:sp>
      <p:sp>
        <p:nvSpPr>
          <p:cNvPr id="9" name="Rectangle 4"/>
          <p:cNvSpPr>
            <a:spLocks noChangeArrowheads="1"/>
          </p:cNvSpPr>
          <p:nvPr/>
        </p:nvSpPr>
        <p:spPr bwMode="auto">
          <a:xfrm>
            <a:off x="395288" y="260350"/>
            <a:ext cx="8748712"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七段数码管（</a:t>
            </a:r>
            <a:r>
              <a:rPr lang="en-US" altLang="zh-CN" sz="4000" b="1" dirty="0">
                <a:latin typeface="微软雅黑" pitchFamily="34" charset="-122"/>
                <a:ea typeface="微软雅黑" pitchFamily="34" charset="-122"/>
              </a:rPr>
              <a:t>cont.</a:t>
            </a:r>
            <a:r>
              <a:rPr lang="zh-CN" altLang="en-US" sz="4000" b="1" dirty="0">
                <a:latin typeface="微软雅黑" pitchFamily="34" charset="-122"/>
                <a:ea typeface="微软雅黑" pitchFamily="34" charset="-122"/>
              </a:rPr>
              <a:t>）</a:t>
            </a:r>
          </a:p>
        </p:txBody>
      </p:sp>
      <p:sp>
        <p:nvSpPr>
          <p:cNvPr id="123" name="TextBox 6"/>
          <p:cNvSpPr txBox="1">
            <a:spLocks noChangeArrowheads="1"/>
          </p:cNvSpPr>
          <p:nvPr/>
        </p:nvSpPr>
        <p:spPr bwMode="auto">
          <a:xfrm>
            <a:off x="251520" y="4820959"/>
            <a:ext cx="8928596" cy="1200329"/>
          </a:xfrm>
          <a:prstGeom prst="rect">
            <a:avLst/>
          </a:prstGeom>
          <a:noFill/>
          <a:ln w="9525">
            <a:noFill/>
            <a:miter lim="800000"/>
            <a:headEnd/>
            <a:tailEnd/>
          </a:ln>
        </p:spPr>
        <p:txBody>
          <a:bodyPr wrap="square">
            <a:spAutoFit/>
          </a:bodyPr>
          <a:lstStyle/>
          <a:p>
            <a:pPr>
              <a:lnSpc>
                <a:spcPct val="150000"/>
              </a:lnSpc>
              <a:buBlip>
                <a:blip r:embed="rId2"/>
              </a:buBlip>
            </a:pPr>
            <a:r>
              <a:rPr lang="en-US" altLang="zh-CN" sz="2400" dirty="0">
                <a:latin typeface="微软雅黑" pitchFamily="34" charset="-122"/>
                <a:ea typeface="微软雅黑" pitchFamily="34" charset="-122"/>
              </a:rPr>
              <a:t> Nexys4</a:t>
            </a:r>
            <a:r>
              <a:rPr lang="zh-CN" altLang="en-US" sz="2400" dirty="0">
                <a:latin typeface="微软雅黑" pitchFamily="34" charset="-122"/>
                <a:ea typeface="微软雅黑" pitchFamily="34" charset="-122"/>
              </a:rPr>
              <a:t>中个</a:t>
            </a:r>
            <a:r>
              <a:rPr lang="en-US" altLang="zh-CN" sz="2400" dirty="0">
                <a:latin typeface="微软雅黑" pitchFamily="34" charset="-122"/>
                <a:ea typeface="微软雅黑" pitchFamily="34" charset="-122"/>
              </a:rPr>
              <a:t>7</a:t>
            </a:r>
            <a:r>
              <a:rPr lang="zh-CN" altLang="en-US" sz="2400" dirty="0">
                <a:latin typeface="微软雅黑" pitchFamily="34" charset="-122"/>
                <a:ea typeface="微软雅黑" pitchFamily="34" charset="-122"/>
              </a:rPr>
              <a:t>段数码管</a:t>
            </a:r>
            <a:r>
              <a:rPr lang="zh-CN" altLang="en-US" sz="2400" dirty="0">
                <a:solidFill>
                  <a:srgbClr val="FF0000"/>
                </a:solidFill>
                <a:latin typeface="微软雅黑" pitchFamily="34" charset="-122"/>
                <a:ea typeface="微软雅黑" pitchFamily="34" charset="-122"/>
              </a:rPr>
              <a:t>复用同一套数据线</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CA</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CG</a:t>
            </a:r>
            <a:r>
              <a:rPr lang="zh-CN" altLang="en-US" sz="2400" dirty="0">
                <a:latin typeface="微软雅黑" pitchFamily="34" charset="-122"/>
                <a:ea typeface="微软雅黑" pitchFamily="34" charset="-122"/>
              </a:rPr>
              <a:t>和</a:t>
            </a:r>
            <a:r>
              <a:rPr lang="en-US" altLang="zh-CN" sz="2400" dirty="0">
                <a:latin typeface="微软雅黑" pitchFamily="34" charset="-122"/>
                <a:ea typeface="微软雅黑" pitchFamily="34" charset="-122"/>
              </a:rPr>
              <a:t>DP</a:t>
            </a:r>
            <a:r>
              <a:rPr lang="zh-CN" altLang="en-US" sz="2400" dirty="0">
                <a:latin typeface="微软雅黑" pitchFamily="34" charset="-122"/>
                <a:ea typeface="微软雅黑" pitchFamily="34" charset="-122"/>
              </a:rPr>
              <a:t>）。</a:t>
            </a:r>
            <a:endParaRPr lang="en-US" altLang="zh-CN" sz="2400" dirty="0">
              <a:latin typeface="微软雅黑" pitchFamily="34" charset="-122"/>
              <a:ea typeface="微软雅黑" pitchFamily="34" charset="-122"/>
            </a:endParaRPr>
          </a:p>
          <a:p>
            <a:pPr>
              <a:lnSpc>
                <a:spcPct val="150000"/>
              </a:lnSpc>
              <a:buBlip>
                <a:blip r:embed="rId2"/>
              </a:buBlip>
            </a:pPr>
            <a:r>
              <a:rPr lang="en-US" altLang="zh-CN" sz="2400" dirty="0">
                <a:latin typeface="微软雅黑" pitchFamily="34" charset="-122"/>
                <a:ea typeface="微软雅黑" pitchFamily="34" charset="-122"/>
              </a:rPr>
              <a:t> AN0~AN7</a:t>
            </a:r>
            <a:r>
              <a:rPr lang="zh-CN" altLang="en-US" sz="2400" dirty="0">
                <a:latin typeface="微软雅黑" pitchFamily="34" charset="-122"/>
                <a:ea typeface="微软雅黑" pitchFamily="34" charset="-122"/>
              </a:rPr>
              <a:t>分别为</a:t>
            </a:r>
            <a:r>
              <a:rPr lang="en-US" altLang="zh-CN" sz="2400" dirty="0">
                <a:latin typeface="微软雅黑" pitchFamily="34" charset="-122"/>
                <a:ea typeface="微软雅黑" pitchFamily="34" charset="-122"/>
              </a:rPr>
              <a:t>8</a:t>
            </a:r>
            <a:r>
              <a:rPr lang="zh-CN" altLang="en-US" sz="2400" dirty="0">
                <a:latin typeface="微软雅黑" pitchFamily="34" charset="-122"/>
                <a:ea typeface="微软雅黑" pitchFamily="34" charset="-122"/>
              </a:rPr>
              <a:t>个</a:t>
            </a:r>
            <a:r>
              <a:rPr lang="en-US" altLang="zh-CN" sz="2400" dirty="0">
                <a:latin typeface="微软雅黑" pitchFamily="34" charset="-122"/>
                <a:ea typeface="微软雅黑" pitchFamily="34" charset="-122"/>
              </a:rPr>
              <a:t>7</a:t>
            </a:r>
            <a:r>
              <a:rPr lang="zh-CN" altLang="en-US" sz="2400" dirty="0">
                <a:latin typeface="微软雅黑" pitchFamily="34" charset="-122"/>
                <a:ea typeface="微软雅黑" pitchFamily="34" charset="-122"/>
              </a:rPr>
              <a:t>段数码管的使能信号（低电平有效）。</a:t>
            </a:r>
            <a:endParaRPr lang="en-US" altLang="zh-CN" sz="2400" dirty="0">
              <a:solidFill>
                <a:srgbClr val="0000FF"/>
              </a:solidFill>
              <a:latin typeface="微软雅黑" pitchFamily="34" charset="-122"/>
              <a:ea typeface="微软雅黑" pitchFamily="34" charset="-122"/>
            </a:endParaRPr>
          </a:p>
        </p:txBody>
      </p:sp>
      <p:pic>
        <p:nvPicPr>
          <p:cNvPr id="2" name="图片 1">
            <a:extLst>
              <a:ext uri="{FF2B5EF4-FFF2-40B4-BE49-F238E27FC236}">
                <a16:creationId xmlns:a16="http://schemas.microsoft.com/office/drawing/2014/main" id="{E97791F2-6671-41E0-9B30-96A0D16E9A55}"/>
              </a:ext>
            </a:extLst>
          </p:cNvPr>
          <p:cNvPicPr>
            <a:picLocks noChangeAspect="1"/>
          </p:cNvPicPr>
          <p:nvPr/>
        </p:nvPicPr>
        <p:blipFill>
          <a:blip r:embed="rId3"/>
          <a:stretch>
            <a:fillRect/>
          </a:stretch>
        </p:blipFill>
        <p:spPr>
          <a:xfrm>
            <a:off x="344487" y="1199609"/>
            <a:ext cx="8204829" cy="33942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3">
                                            <p:txEl>
                                              <p:pRg st="1" end="1"/>
                                            </p:txEl>
                                          </p:spTgt>
                                        </p:tgtEl>
                                        <p:attrNameLst>
                                          <p:attrName>style.visibility</p:attrName>
                                        </p:attrNameLst>
                                      </p:cBhvr>
                                      <p:to>
                                        <p:strVal val="visible"/>
                                      </p:to>
                                    </p:set>
                                    <p:animEffect transition="in" filter="blinds(horizontal)">
                                      <p:cBhvr>
                                        <p:cTn id="7" dur="500"/>
                                        <p:tgtEl>
                                          <p:spTgt spid="1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2018/11/28</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34</a:t>
            </a:fld>
            <a:endParaRPr lang="en-US" altLang="zh-CN"/>
          </a:p>
        </p:txBody>
      </p:sp>
      <p:sp>
        <p:nvSpPr>
          <p:cNvPr id="8" name="Rectangle 4"/>
          <p:cNvSpPr>
            <a:spLocks noChangeArrowheads="1"/>
          </p:cNvSpPr>
          <p:nvPr/>
        </p:nvSpPr>
        <p:spPr bwMode="auto">
          <a:xfrm>
            <a:off x="395288" y="260350"/>
            <a:ext cx="8748712"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练习</a:t>
            </a:r>
            <a:r>
              <a:rPr lang="en-US" altLang="zh-CN" sz="4000" b="1" dirty="0">
                <a:latin typeface="微软雅黑" pitchFamily="34" charset="-122"/>
                <a:ea typeface="微软雅黑" pitchFamily="34" charset="-122"/>
              </a:rPr>
              <a:t>3 — — 7</a:t>
            </a:r>
            <a:r>
              <a:rPr lang="zh-CN" altLang="en-US" sz="4000" b="1" dirty="0">
                <a:latin typeface="微软雅黑" pitchFamily="34" charset="-122"/>
                <a:ea typeface="微软雅黑" pitchFamily="34" charset="-122"/>
              </a:rPr>
              <a:t>段数码管的显示</a:t>
            </a:r>
          </a:p>
        </p:txBody>
      </p:sp>
      <p:sp>
        <p:nvSpPr>
          <p:cNvPr id="7" name="Rectangle 6"/>
          <p:cNvSpPr txBox="1">
            <a:spLocks noChangeArrowheads="1"/>
          </p:cNvSpPr>
          <p:nvPr/>
        </p:nvSpPr>
        <p:spPr bwMode="auto">
          <a:xfrm>
            <a:off x="195336" y="1268760"/>
            <a:ext cx="8769152" cy="16561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ts val="3600"/>
              </a:lnSpc>
              <a:spcBef>
                <a:spcPts val="1800"/>
              </a:spcBef>
              <a:spcAft>
                <a:spcPct val="0"/>
              </a:spcAft>
              <a:buClr>
                <a:schemeClr val="accent1"/>
              </a:buClr>
              <a:buSzPct val="100000"/>
              <a:buFont typeface="Wingdings" pitchFamily="2" charset="2"/>
              <a:buBlip>
                <a:blip r:embed="rId2"/>
              </a:buBlip>
              <a:tabLst/>
              <a:defRPr/>
            </a:pP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采用</a:t>
            </a:r>
            <a:r>
              <a:rPr kumimoji="0" lang="en-US" altLang="zh-CN" sz="2400" b="0" i="0" u="none" strike="noStrike" kern="0" cap="none" spc="0" normalizeH="0" baseline="0" noProof="0" dirty="0" err="1">
                <a:ln>
                  <a:noFill/>
                </a:ln>
                <a:solidFill>
                  <a:schemeClr val="tx1"/>
                </a:solidFill>
                <a:effectLst/>
                <a:uLnTx/>
                <a:uFillTx/>
                <a:latin typeface="微软雅黑" pitchFamily="34" charset="-122"/>
                <a:ea typeface="微软雅黑" pitchFamily="34" charset="-122"/>
                <a:cs typeface="+mn-cs"/>
              </a:rPr>
              <a:t>Verilog</a:t>
            </a:r>
            <a:r>
              <a:rPr kumimoji="0" lang="en-US" altLang="zh-CN"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 HDL</a:t>
            </a: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实现在</a:t>
            </a:r>
            <a:r>
              <a:rPr kumimoji="0" lang="en-US" altLang="zh-CN"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7</a:t>
            </a: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段数目管上显示</a:t>
            </a:r>
            <a:r>
              <a:rPr kumimoji="0" lang="en-US" altLang="zh-CN"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16</a:t>
            </a: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进制数。</a:t>
            </a:r>
            <a:endParaRPr kumimoji="0" lang="en-US" altLang="zh-CN"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a:p>
            <a:pPr marL="342900" marR="0" lvl="0" indent="-342900" algn="just" defTabSz="914400" rtl="0" eaLnBrk="1" fontAlgn="base" latinLnBrk="0" hangingPunct="1">
              <a:lnSpc>
                <a:spcPts val="3600"/>
              </a:lnSpc>
              <a:spcBef>
                <a:spcPts val="1800"/>
              </a:spcBef>
              <a:spcAft>
                <a:spcPct val="0"/>
              </a:spcAft>
              <a:buClr>
                <a:schemeClr val="accent1"/>
              </a:buClr>
              <a:buSzPct val="100000"/>
              <a:buFont typeface="Wingdings" pitchFamily="2" charset="2"/>
              <a:buBlip>
                <a:blip r:embed="rId2"/>
              </a:buBlip>
              <a:tabLst/>
              <a:defRPr/>
            </a:pPr>
            <a:r>
              <a:rPr lang="zh-CN" altLang="en-US" sz="2400" kern="0" dirty="0">
                <a:latin typeface="微软雅黑" pitchFamily="34" charset="-122"/>
                <a:ea typeface="微软雅黑" pitchFamily="34" charset="-122"/>
              </a:rPr>
              <a:t>通过仿真验证电路功能的正确性。</a:t>
            </a:r>
            <a:endParaRPr kumimoji="0" lang="en-US" altLang="zh-CN"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a:p>
            <a:pPr marL="342900" marR="0" lvl="0" indent="-342900" algn="just" defTabSz="914400" rtl="0" eaLnBrk="1" fontAlgn="base" latinLnBrk="0" hangingPunct="1">
              <a:lnSpc>
                <a:spcPts val="3600"/>
              </a:lnSpc>
              <a:spcBef>
                <a:spcPts val="1800"/>
              </a:spcBef>
              <a:spcAft>
                <a:spcPct val="0"/>
              </a:spcAft>
              <a:buClr>
                <a:schemeClr val="accent1"/>
              </a:buClr>
              <a:buSzPct val="100000"/>
              <a:buFont typeface="Wingdings" pitchFamily="2" charset="2"/>
              <a:buBlip>
                <a:blip r:embed="rId2"/>
              </a:buBlip>
              <a:tabLst/>
              <a:defRPr/>
            </a:pPr>
            <a:r>
              <a:rPr lang="zh-CN" altLang="en-US" sz="2400" kern="0" noProof="0" dirty="0">
                <a:latin typeface="微软雅黑" pitchFamily="34" charset="-122"/>
                <a:ea typeface="微软雅黑" pitchFamily="34" charset="-122"/>
              </a:rPr>
              <a:t>基于</a:t>
            </a:r>
            <a:r>
              <a:rPr lang="en-US" altLang="zh-CN" sz="2400" kern="0" noProof="0" dirty="0">
                <a:latin typeface="微软雅黑" pitchFamily="34" charset="-122"/>
                <a:ea typeface="微软雅黑" pitchFamily="34" charset="-122"/>
              </a:rPr>
              <a:t>Nexys4 DDR FPGA</a:t>
            </a:r>
            <a:r>
              <a:rPr lang="zh-CN" altLang="en-US" sz="2400" kern="0" noProof="0" dirty="0">
                <a:latin typeface="微软雅黑" pitchFamily="34" charset="-122"/>
                <a:ea typeface="微软雅黑" pitchFamily="34" charset="-122"/>
              </a:rPr>
              <a:t>平台验证所设计的电路</a:t>
            </a:r>
            <a:r>
              <a:rPr lang="zh-CN" altLang="en-US" sz="2400" kern="0" dirty="0">
                <a:latin typeface="微软雅黑" pitchFamily="34" charset="-122"/>
                <a:ea typeface="微软雅黑" pitchFamily="34" charset="-122"/>
              </a:rPr>
              <a:t>。其中，</a:t>
            </a:r>
            <a:r>
              <a:rPr lang="zh-CN" altLang="en-US" sz="2400" kern="0" dirty="0">
                <a:solidFill>
                  <a:srgbClr val="0000FF"/>
                </a:solidFill>
                <a:latin typeface="微软雅黑" pitchFamily="34" charset="-122"/>
                <a:ea typeface="微软雅黑" pitchFamily="34" charset="-122"/>
              </a:rPr>
              <a:t>拨动开关</a:t>
            </a:r>
            <a:r>
              <a:rPr lang="en-US" altLang="zh-CN" sz="2400" kern="0" dirty="0">
                <a:solidFill>
                  <a:srgbClr val="0000FF"/>
                </a:solidFill>
                <a:latin typeface="微软雅黑" pitchFamily="34" charset="-122"/>
                <a:ea typeface="微软雅黑" pitchFamily="34" charset="-122"/>
              </a:rPr>
              <a:t>SW0</a:t>
            </a:r>
            <a:r>
              <a:rPr lang="zh-CN" altLang="en-US" sz="2400" kern="0" dirty="0">
                <a:solidFill>
                  <a:srgbClr val="0000FF"/>
                </a:solidFill>
                <a:latin typeface="微软雅黑" pitchFamily="34" charset="-122"/>
                <a:ea typeface="微软雅黑" pitchFamily="34" charset="-122"/>
              </a:rPr>
              <a:t>～</a:t>
            </a:r>
            <a:r>
              <a:rPr lang="en-US" altLang="zh-CN" sz="2400" kern="0" dirty="0">
                <a:solidFill>
                  <a:srgbClr val="0000FF"/>
                </a:solidFill>
                <a:latin typeface="微软雅黑" pitchFamily="34" charset="-122"/>
                <a:ea typeface="微软雅黑" pitchFamily="34" charset="-122"/>
              </a:rPr>
              <a:t>SW7</a:t>
            </a:r>
            <a:r>
              <a:rPr lang="zh-CN" altLang="en-US" sz="2400" kern="0" dirty="0">
                <a:solidFill>
                  <a:srgbClr val="0000FF"/>
                </a:solidFill>
                <a:latin typeface="微软雅黑" pitchFamily="34" charset="-122"/>
                <a:ea typeface="微软雅黑" pitchFamily="34" charset="-122"/>
              </a:rPr>
              <a:t>对应使能信号</a:t>
            </a:r>
            <a:r>
              <a:rPr lang="en-US" altLang="zh-CN" sz="2400" kern="0" dirty="0">
                <a:solidFill>
                  <a:srgbClr val="0000FF"/>
                </a:solidFill>
                <a:latin typeface="微软雅黑" pitchFamily="34" charset="-122"/>
                <a:ea typeface="微软雅黑" pitchFamily="34" charset="-122"/>
              </a:rPr>
              <a:t>AN0</a:t>
            </a:r>
            <a:r>
              <a:rPr lang="zh-CN" altLang="en-US" sz="2400" kern="0" dirty="0">
                <a:solidFill>
                  <a:srgbClr val="0000FF"/>
                </a:solidFill>
                <a:latin typeface="微软雅黑" pitchFamily="34" charset="-122"/>
                <a:ea typeface="微软雅黑" pitchFamily="34" charset="-122"/>
              </a:rPr>
              <a:t>～</a:t>
            </a:r>
            <a:r>
              <a:rPr lang="en-US" altLang="zh-CN" sz="2400" kern="0" dirty="0">
                <a:solidFill>
                  <a:srgbClr val="0000FF"/>
                </a:solidFill>
                <a:latin typeface="微软雅黑" pitchFamily="34" charset="-122"/>
                <a:ea typeface="微软雅黑" pitchFamily="34" charset="-122"/>
              </a:rPr>
              <a:t>AN7</a:t>
            </a:r>
            <a:r>
              <a:rPr lang="zh-CN" altLang="en-US" sz="2400" kern="0" dirty="0">
                <a:latin typeface="微软雅黑" pitchFamily="34" charset="-122"/>
                <a:ea typeface="微软雅黑" pitchFamily="34" charset="-122"/>
              </a:rPr>
              <a:t>，</a:t>
            </a:r>
            <a:r>
              <a:rPr lang="zh-CN" altLang="en-US" sz="2400" kern="0" dirty="0">
                <a:solidFill>
                  <a:srgbClr val="0000FF"/>
                </a:solidFill>
                <a:latin typeface="微软雅黑" pitchFamily="34" charset="-122"/>
                <a:ea typeface="微软雅黑" pitchFamily="34" charset="-122"/>
              </a:rPr>
              <a:t>拨动开关</a:t>
            </a:r>
            <a:r>
              <a:rPr lang="en-US" altLang="zh-CN" sz="2400" kern="0" dirty="0">
                <a:solidFill>
                  <a:srgbClr val="0000FF"/>
                </a:solidFill>
                <a:latin typeface="微软雅黑" pitchFamily="34" charset="-122"/>
                <a:ea typeface="微软雅黑" pitchFamily="34" charset="-122"/>
              </a:rPr>
              <a:t>SW8</a:t>
            </a:r>
            <a:r>
              <a:rPr lang="zh-CN" altLang="en-US" sz="2400" kern="0" dirty="0">
                <a:solidFill>
                  <a:srgbClr val="0000FF"/>
                </a:solidFill>
                <a:latin typeface="微软雅黑" pitchFamily="34" charset="-122"/>
                <a:ea typeface="微软雅黑" pitchFamily="34" charset="-122"/>
              </a:rPr>
              <a:t>～</a:t>
            </a:r>
            <a:r>
              <a:rPr lang="en-US" altLang="zh-CN" sz="2400" kern="0" dirty="0">
                <a:solidFill>
                  <a:srgbClr val="0000FF"/>
                </a:solidFill>
                <a:latin typeface="微软雅黑" pitchFamily="34" charset="-122"/>
                <a:ea typeface="微软雅黑" pitchFamily="34" charset="-122"/>
              </a:rPr>
              <a:t>SW11</a:t>
            </a:r>
            <a:r>
              <a:rPr lang="zh-CN" altLang="en-US" sz="2400" kern="0" dirty="0">
                <a:solidFill>
                  <a:srgbClr val="0000FF"/>
                </a:solidFill>
                <a:latin typeface="微软雅黑" pitchFamily="34" charset="-122"/>
                <a:ea typeface="微软雅黑" pitchFamily="34" charset="-122"/>
              </a:rPr>
              <a:t>对应</a:t>
            </a:r>
            <a:r>
              <a:rPr lang="en-US" altLang="zh-CN" sz="2400" kern="0" dirty="0">
                <a:solidFill>
                  <a:srgbClr val="0000FF"/>
                </a:solidFill>
                <a:latin typeface="微软雅黑" pitchFamily="34" charset="-122"/>
                <a:ea typeface="微软雅黑" pitchFamily="34" charset="-122"/>
              </a:rPr>
              <a:t>4</a:t>
            </a:r>
            <a:r>
              <a:rPr lang="zh-CN" altLang="en-US" sz="2400" kern="0" dirty="0">
                <a:solidFill>
                  <a:srgbClr val="0000FF"/>
                </a:solidFill>
                <a:latin typeface="微软雅黑" pitchFamily="34" charset="-122"/>
                <a:ea typeface="微软雅黑" pitchFamily="34" charset="-122"/>
              </a:rPr>
              <a:t>位二进制输入</a:t>
            </a:r>
            <a:r>
              <a:rPr lang="zh-CN" altLang="en-US" sz="2400" kern="0" dirty="0">
                <a:latin typeface="微软雅黑" pitchFamily="34" charset="-122"/>
                <a:ea typeface="微软雅黑" pitchFamily="34" charset="-122"/>
              </a:rPr>
              <a:t>，</a:t>
            </a:r>
            <a:r>
              <a:rPr lang="en-US" altLang="zh-CN" sz="2400" kern="0" dirty="0">
                <a:solidFill>
                  <a:srgbClr val="0000FF"/>
                </a:solidFill>
                <a:latin typeface="微软雅黑" pitchFamily="34" charset="-122"/>
                <a:ea typeface="微软雅黑" pitchFamily="34" charset="-122"/>
              </a:rPr>
              <a:t>7</a:t>
            </a:r>
            <a:r>
              <a:rPr lang="zh-CN" altLang="en-US" sz="2400" kern="0" dirty="0">
                <a:solidFill>
                  <a:srgbClr val="0000FF"/>
                </a:solidFill>
                <a:latin typeface="微软雅黑" pitchFamily="34" charset="-122"/>
                <a:ea typeface="微软雅黑" pitchFamily="34" charset="-122"/>
              </a:rPr>
              <a:t>段数码管显示相应</a:t>
            </a:r>
            <a:r>
              <a:rPr lang="en-US" altLang="zh-CN" sz="2400" kern="0" dirty="0">
                <a:solidFill>
                  <a:srgbClr val="0000FF"/>
                </a:solidFill>
                <a:latin typeface="微软雅黑" pitchFamily="34" charset="-122"/>
                <a:ea typeface="微软雅黑" pitchFamily="34" charset="-122"/>
              </a:rPr>
              <a:t>16</a:t>
            </a:r>
            <a:r>
              <a:rPr lang="zh-CN" altLang="en-US" sz="2400" kern="0" dirty="0">
                <a:solidFill>
                  <a:srgbClr val="0000FF"/>
                </a:solidFill>
                <a:latin typeface="微软雅黑" pitchFamily="34" charset="-122"/>
                <a:ea typeface="微软雅黑" pitchFamily="34" charset="-122"/>
              </a:rPr>
              <a:t>进制输出</a:t>
            </a:r>
            <a:r>
              <a:rPr lang="zh-CN" altLang="en-US" sz="2400" kern="0" dirty="0">
                <a:latin typeface="微软雅黑" pitchFamily="34" charset="-122"/>
                <a:ea typeface="微软雅黑" pitchFamily="34" charset="-122"/>
              </a:rPr>
              <a:t>。</a:t>
            </a:r>
            <a:endParaRPr lang="en-US" altLang="zh-CN" sz="2400" kern="0" dirty="0">
              <a:latin typeface="微软雅黑" pitchFamily="34" charset="-122"/>
              <a:ea typeface="微软雅黑" pitchFamily="34" charset="-122"/>
            </a:endParaRPr>
          </a:p>
          <a:p>
            <a:pPr marL="342900" marR="0" lvl="0" indent="-342900" algn="just" defTabSz="914400" rtl="0" eaLnBrk="1" fontAlgn="base" latinLnBrk="0" hangingPunct="1">
              <a:lnSpc>
                <a:spcPts val="3600"/>
              </a:lnSpc>
              <a:spcBef>
                <a:spcPts val="1800"/>
              </a:spcBef>
              <a:spcAft>
                <a:spcPct val="0"/>
              </a:spcAft>
              <a:buClr>
                <a:schemeClr val="accent1"/>
              </a:buClr>
              <a:buSzPct val="100000"/>
              <a:buFont typeface="Wingdings" pitchFamily="2" charset="2"/>
              <a:buBlip>
                <a:blip r:embed="rId2"/>
              </a:buBlip>
              <a:tabLst/>
              <a:defRPr/>
            </a:pPr>
            <a:endPar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p:txBody>
      </p:sp>
      <p:sp>
        <p:nvSpPr>
          <p:cNvPr id="9" name="TextBox 8"/>
          <p:cNvSpPr txBox="1"/>
          <p:nvPr/>
        </p:nvSpPr>
        <p:spPr>
          <a:xfrm>
            <a:off x="3275856" y="4716433"/>
            <a:ext cx="2304256" cy="584775"/>
          </a:xfrm>
          <a:prstGeom prst="rect">
            <a:avLst/>
          </a:prstGeom>
          <a:noFill/>
        </p:spPr>
        <p:txBody>
          <a:bodyPr wrap="square" rtlCol="0">
            <a:spAutoFit/>
          </a:bodyPr>
          <a:lstStyle/>
          <a:p>
            <a:pPr algn="ctr"/>
            <a:r>
              <a:rPr lang="en-US" altLang="zh-CN" dirty="0">
                <a:solidFill>
                  <a:srgbClr val="7030A0"/>
                </a:solidFill>
                <a:latin typeface="微软雅黑" pitchFamily="34" charset="-122"/>
                <a:ea typeface="微软雅黑" pitchFamily="34" charset="-122"/>
              </a:rPr>
              <a:t>15</a:t>
            </a:r>
            <a:r>
              <a:rPr lang="zh-CN" altLang="en-US" dirty="0">
                <a:solidFill>
                  <a:srgbClr val="7030A0"/>
                </a:solidFill>
                <a:latin typeface="微软雅黑" pitchFamily="34" charset="-122"/>
                <a:ea typeface="微软雅黑" pitchFamily="34" charset="-122"/>
              </a:rPr>
              <a:t>分钟</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quarter" idx="10"/>
          </p:nvPr>
        </p:nvSpPr>
        <p:spPr/>
        <p:txBody>
          <a:bodyPr/>
          <a:lstStyle/>
          <a:p>
            <a:pPr>
              <a:defRPr/>
            </a:pPr>
            <a:fld id="{DD96B6CF-42CC-4155-8DFB-538692854826}" type="datetime1">
              <a:rPr lang="zh-CN" altLang="en-US"/>
              <a:pPr>
                <a:defRPr/>
              </a:pPr>
              <a:t>2018/11/28</a:t>
            </a:fld>
            <a:endParaRPr lang="en-US" altLang="zh-CN" dirty="0"/>
          </a:p>
        </p:txBody>
      </p:sp>
      <p:sp>
        <p:nvSpPr>
          <p:cNvPr id="5"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4"/>
          <p:cNvSpPr>
            <a:spLocks noGrp="1"/>
          </p:cNvSpPr>
          <p:nvPr>
            <p:ph type="sldNum" sz="quarter" idx="12"/>
          </p:nvPr>
        </p:nvSpPr>
        <p:spPr/>
        <p:txBody>
          <a:bodyPr/>
          <a:lstStyle/>
          <a:p>
            <a:pPr>
              <a:defRPr/>
            </a:pPr>
            <a:fld id="{8D6A1323-8D2C-4797-990A-D06320E30C2B}" type="slidenum">
              <a:rPr lang="en-US" altLang="zh-CN"/>
              <a:pPr>
                <a:defRPr/>
              </a:pPr>
              <a:t>35</a:t>
            </a:fld>
            <a:endParaRPr lang="en-US" altLang="zh-CN"/>
          </a:p>
        </p:txBody>
      </p:sp>
      <p:sp>
        <p:nvSpPr>
          <p:cNvPr id="30725" name="Rectangle 4"/>
          <p:cNvSpPr>
            <a:spLocks noChangeArrowheads="1"/>
          </p:cNvSpPr>
          <p:nvPr/>
        </p:nvSpPr>
        <p:spPr bwMode="auto">
          <a:xfrm>
            <a:off x="395288" y="258763"/>
            <a:ext cx="8820150" cy="762000"/>
          </a:xfrm>
          <a:prstGeom prst="rect">
            <a:avLst/>
          </a:prstGeom>
          <a:solidFill>
            <a:schemeClr val="bg1"/>
          </a:solidFill>
          <a:ln w="9525" algn="ctr">
            <a:noFill/>
            <a:miter lim="800000"/>
            <a:headEnd/>
            <a:tailEnd/>
          </a:ln>
        </p:spPr>
        <p:txBody>
          <a:bodyPr>
            <a:spAutoFit/>
          </a:bodyPr>
          <a:lstStyle/>
          <a:p>
            <a:r>
              <a:rPr lang="zh-CN" altLang="en-US" sz="4400" b="1" dirty="0"/>
              <a:t>作业</a:t>
            </a:r>
            <a:r>
              <a:rPr lang="en-US" altLang="zh-CN" sz="4400" b="1" dirty="0"/>
              <a:t>1</a:t>
            </a:r>
            <a:endParaRPr lang="zh-CN" altLang="en-US" sz="4400" b="1" dirty="0"/>
          </a:p>
        </p:txBody>
      </p:sp>
      <p:sp>
        <p:nvSpPr>
          <p:cNvPr id="7" name="Rectangle 6"/>
          <p:cNvSpPr txBox="1">
            <a:spLocks noChangeArrowheads="1"/>
          </p:cNvSpPr>
          <p:nvPr/>
        </p:nvSpPr>
        <p:spPr bwMode="auto">
          <a:xfrm>
            <a:off x="374848" y="1196752"/>
            <a:ext cx="8229600" cy="16561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ts val="3600"/>
              </a:lnSpc>
              <a:spcBef>
                <a:spcPts val="1800"/>
              </a:spcBef>
              <a:spcAft>
                <a:spcPct val="0"/>
              </a:spcAft>
              <a:buClr>
                <a:schemeClr val="accent1"/>
              </a:buClr>
              <a:buSzPct val="100000"/>
              <a:buFont typeface="Wingdings" pitchFamily="2" charset="2"/>
              <a:buBlip>
                <a:blip r:embed="rId2"/>
              </a:buBlip>
              <a:tabLst/>
              <a:defRPr/>
            </a:pP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采用</a:t>
            </a:r>
            <a:r>
              <a:rPr kumimoji="0" lang="en-US" altLang="zh-CN" sz="2400" b="0" i="0" u="none" strike="noStrike" kern="0" cap="none" spc="0" normalizeH="0" baseline="0" noProof="0" dirty="0" err="1">
                <a:ln>
                  <a:noFill/>
                </a:ln>
                <a:solidFill>
                  <a:schemeClr val="tx1"/>
                </a:solidFill>
                <a:effectLst/>
                <a:uLnTx/>
                <a:uFillTx/>
                <a:latin typeface="微软雅黑" pitchFamily="34" charset="-122"/>
                <a:ea typeface="微软雅黑" pitchFamily="34" charset="-122"/>
                <a:cs typeface="+mn-cs"/>
              </a:rPr>
              <a:t>Verilog</a:t>
            </a:r>
            <a:r>
              <a:rPr kumimoji="0" lang="en-US" altLang="zh-CN"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 HDL</a:t>
            </a: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实现译码器件</a:t>
            </a:r>
            <a:r>
              <a:rPr kumimoji="0" lang="en-US" altLang="zh-CN"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74LS138</a:t>
            </a: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a:t>
            </a:r>
            <a:r>
              <a:rPr kumimoji="0" lang="en-US" altLang="zh-CN"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3-8</a:t>
            </a: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译码器）。</a:t>
            </a:r>
            <a:endParaRPr kumimoji="0" lang="en-US" altLang="zh-CN"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a:p>
            <a:pPr marL="342900" marR="0" lvl="0" indent="-342900" algn="just" defTabSz="914400" rtl="0" eaLnBrk="1" fontAlgn="base" latinLnBrk="0" hangingPunct="1">
              <a:lnSpc>
                <a:spcPts val="3600"/>
              </a:lnSpc>
              <a:spcBef>
                <a:spcPts val="1800"/>
              </a:spcBef>
              <a:spcAft>
                <a:spcPct val="0"/>
              </a:spcAft>
              <a:buClr>
                <a:schemeClr val="accent1"/>
              </a:buClr>
              <a:buSzPct val="100000"/>
              <a:buFont typeface="Wingdings" pitchFamily="2" charset="2"/>
              <a:buBlip>
                <a:blip r:embed="rId2"/>
              </a:buBlip>
              <a:tabLst/>
              <a:defRPr/>
            </a:pPr>
            <a:r>
              <a:rPr lang="en-US" altLang="zh-CN" sz="2400" kern="0" dirty="0">
                <a:latin typeface="微软雅黑" pitchFamily="34" charset="-122"/>
                <a:ea typeface="微软雅黑" pitchFamily="34" charset="-122"/>
              </a:rPr>
              <a:t>74LS138</a:t>
            </a:r>
            <a:r>
              <a:rPr lang="zh-CN" altLang="en-US" sz="2400" kern="0" dirty="0">
                <a:latin typeface="微软雅黑" pitchFamily="34" charset="-122"/>
                <a:ea typeface="微软雅黑" pitchFamily="34" charset="-122"/>
              </a:rPr>
              <a:t>逻辑电路如图所示，其中</a:t>
            </a:r>
            <a:r>
              <a:rPr lang="en-US" altLang="zh-CN" sz="2400" kern="0" dirty="0">
                <a:solidFill>
                  <a:srgbClr val="0000FF"/>
                </a:solidFill>
                <a:latin typeface="微软雅黑" pitchFamily="34" charset="-122"/>
                <a:ea typeface="微软雅黑" pitchFamily="34" charset="-122"/>
              </a:rPr>
              <a:t>G</a:t>
            </a:r>
            <a:r>
              <a:rPr lang="zh-CN" altLang="en-US" sz="2400" kern="0" dirty="0">
                <a:solidFill>
                  <a:srgbClr val="0000FF"/>
                </a:solidFill>
                <a:latin typeface="微软雅黑" pitchFamily="34" charset="-122"/>
                <a:ea typeface="微软雅黑" pitchFamily="34" charset="-122"/>
              </a:rPr>
              <a:t>，</a:t>
            </a:r>
            <a:r>
              <a:rPr lang="en-US" altLang="zh-CN" sz="2400" kern="0" dirty="0">
                <a:solidFill>
                  <a:srgbClr val="0000FF"/>
                </a:solidFill>
                <a:latin typeface="微软雅黑" pitchFamily="34" charset="-122"/>
                <a:ea typeface="微软雅黑" pitchFamily="34" charset="-122"/>
              </a:rPr>
              <a:t>G</a:t>
            </a:r>
            <a:r>
              <a:rPr lang="en-US" altLang="zh-CN" sz="2400" kern="0" baseline="-25000" dirty="0">
                <a:solidFill>
                  <a:srgbClr val="0000FF"/>
                </a:solidFill>
                <a:latin typeface="微软雅黑" pitchFamily="34" charset="-122"/>
                <a:ea typeface="微软雅黑" pitchFamily="34" charset="-122"/>
              </a:rPr>
              <a:t>2A</a:t>
            </a:r>
            <a:r>
              <a:rPr lang="zh-CN" altLang="en-US" sz="2400" kern="0" dirty="0">
                <a:solidFill>
                  <a:srgbClr val="0000FF"/>
                </a:solidFill>
                <a:latin typeface="微软雅黑" pitchFamily="34" charset="-122"/>
                <a:ea typeface="微软雅黑" pitchFamily="34" charset="-122"/>
              </a:rPr>
              <a:t>和</a:t>
            </a:r>
            <a:r>
              <a:rPr lang="en-US" altLang="zh-CN" sz="2400" kern="0" dirty="0">
                <a:solidFill>
                  <a:srgbClr val="0000FF"/>
                </a:solidFill>
                <a:latin typeface="微软雅黑" pitchFamily="34" charset="-122"/>
                <a:ea typeface="微软雅黑" pitchFamily="34" charset="-122"/>
              </a:rPr>
              <a:t>G</a:t>
            </a:r>
            <a:r>
              <a:rPr lang="en-US" altLang="zh-CN" sz="2400" kern="0" baseline="-25000" dirty="0">
                <a:solidFill>
                  <a:srgbClr val="0000FF"/>
                </a:solidFill>
                <a:latin typeface="微软雅黑" pitchFamily="34" charset="-122"/>
                <a:ea typeface="微软雅黑" pitchFamily="34" charset="-122"/>
              </a:rPr>
              <a:t>2B</a:t>
            </a:r>
            <a:r>
              <a:rPr lang="zh-CN" altLang="en-US" sz="2400" kern="0" dirty="0">
                <a:latin typeface="微软雅黑" pitchFamily="34" charset="-122"/>
                <a:ea typeface="微软雅黑" pitchFamily="34" charset="-122"/>
              </a:rPr>
              <a:t>是</a:t>
            </a:r>
            <a:r>
              <a:rPr lang="en-US" altLang="zh-CN" sz="2400" kern="0" dirty="0">
                <a:latin typeface="微软雅黑" pitchFamily="34" charset="-122"/>
                <a:ea typeface="微软雅黑" pitchFamily="34" charset="-122"/>
              </a:rPr>
              <a:t>3</a:t>
            </a:r>
            <a:r>
              <a:rPr lang="zh-CN" altLang="en-US" sz="2400" kern="0" dirty="0">
                <a:latin typeface="微软雅黑" pitchFamily="34" charset="-122"/>
                <a:ea typeface="微软雅黑" pitchFamily="34" charset="-122"/>
              </a:rPr>
              <a:t>个使能端，只有当</a:t>
            </a:r>
            <a:r>
              <a:rPr lang="en-US" altLang="zh-CN" sz="2400" kern="0" dirty="0">
                <a:latin typeface="微软雅黑" pitchFamily="34" charset="-122"/>
                <a:ea typeface="微软雅黑" pitchFamily="34" charset="-122"/>
              </a:rPr>
              <a:t>3</a:t>
            </a:r>
            <a:r>
              <a:rPr lang="zh-CN" altLang="en-US" sz="2400" kern="0" dirty="0">
                <a:latin typeface="微软雅黑" pitchFamily="34" charset="-122"/>
                <a:ea typeface="微软雅黑" pitchFamily="34" charset="-122"/>
              </a:rPr>
              <a:t>个使能端</a:t>
            </a:r>
            <a:r>
              <a:rPr lang="zh-CN" altLang="en-US" sz="2400" kern="0" dirty="0">
                <a:solidFill>
                  <a:srgbClr val="0000FF"/>
                </a:solidFill>
                <a:latin typeface="微软雅黑" pitchFamily="34" charset="-122"/>
                <a:ea typeface="微软雅黑" pitchFamily="34" charset="-122"/>
              </a:rPr>
              <a:t>同时有效</a:t>
            </a:r>
            <a:r>
              <a:rPr lang="zh-CN" altLang="en-US" sz="2400" kern="0" dirty="0">
                <a:latin typeface="微软雅黑" pitchFamily="34" charset="-122"/>
                <a:ea typeface="微软雅黑" pitchFamily="34" charset="-122"/>
              </a:rPr>
              <a:t>，该器件才能正常工作。</a:t>
            </a:r>
            <a:endPar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p:txBody>
      </p:sp>
      <p:sp>
        <p:nvSpPr>
          <p:cNvPr id="8" name="矩形 7"/>
          <p:cNvSpPr/>
          <p:nvPr/>
        </p:nvSpPr>
        <p:spPr bwMode="auto">
          <a:xfrm>
            <a:off x="2267744" y="3212976"/>
            <a:ext cx="1800200" cy="2736304"/>
          </a:xfrm>
          <a:prstGeom prst="rect">
            <a:avLst/>
          </a:prstGeom>
          <a:solidFill>
            <a:srgbClr val="FFFF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9" name="TextBox 8"/>
          <p:cNvSpPr txBox="1"/>
          <p:nvPr/>
        </p:nvSpPr>
        <p:spPr>
          <a:xfrm>
            <a:off x="2267744" y="3388930"/>
            <a:ext cx="432048"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C</a:t>
            </a:r>
            <a:endParaRPr lang="zh-CN" altLang="en-US" sz="2000" dirty="0">
              <a:latin typeface="微软雅黑" pitchFamily="34" charset="-122"/>
              <a:ea typeface="微软雅黑" pitchFamily="34" charset="-122"/>
            </a:endParaRPr>
          </a:p>
        </p:txBody>
      </p:sp>
      <p:sp>
        <p:nvSpPr>
          <p:cNvPr id="10" name="TextBox 9"/>
          <p:cNvSpPr txBox="1"/>
          <p:nvPr/>
        </p:nvSpPr>
        <p:spPr>
          <a:xfrm>
            <a:off x="2267744" y="3748970"/>
            <a:ext cx="432048"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B</a:t>
            </a:r>
            <a:endParaRPr lang="zh-CN" altLang="en-US" sz="2000" dirty="0">
              <a:latin typeface="微软雅黑" pitchFamily="34" charset="-122"/>
              <a:ea typeface="微软雅黑" pitchFamily="34" charset="-122"/>
            </a:endParaRPr>
          </a:p>
        </p:txBody>
      </p:sp>
      <p:sp>
        <p:nvSpPr>
          <p:cNvPr id="11" name="TextBox 10"/>
          <p:cNvSpPr txBox="1"/>
          <p:nvPr/>
        </p:nvSpPr>
        <p:spPr>
          <a:xfrm>
            <a:off x="2267744" y="4109010"/>
            <a:ext cx="432048"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A</a:t>
            </a:r>
            <a:endParaRPr lang="zh-CN" altLang="en-US" sz="2000" dirty="0">
              <a:latin typeface="微软雅黑" pitchFamily="34" charset="-122"/>
              <a:ea typeface="微软雅黑" pitchFamily="34" charset="-122"/>
            </a:endParaRPr>
          </a:p>
        </p:txBody>
      </p:sp>
      <p:sp>
        <p:nvSpPr>
          <p:cNvPr id="12" name="TextBox 11"/>
          <p:cNvSpPr txBox="1"/>
          <p:nvPr/>
        </p:nvSpPr>
        <p:spPr>
          <a:xfrm>
            <a:off x="2267744" y="4725144"/>
            <a:ext cx="432048"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G</a:t>
            </a:r>
            <a:endParaRPr lang="zh-CN" altLang="en-US" sz="2000" dirty="0">
              <a:latin typeface="微软雅黑" pitchFamily="34" charset="-122"/>
              <a:ea typeface="微软雅黑" pitchFamily="34" charset="-122"/>
            </a:endParaRPr>
          </a:p>
        </p:txBody>
      </p:sp>
      <p:sp>
        <p:nvSpPr>
          <p:cNvPr id="13" name="TextBox 12"/>
          <p:cNvSpPr txBox="1"/>
          <p:nvPr/>
        </p:nvSpPr>
        <p:spPr>
          <a:xfrm>
            <a:off x="2267744" y="5085184"/>
            <a:ext cx="648072"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G</a:t>
            </a:r>
            <a:r>
              <a:rPr lang="en-US" altLang="zh-CN" sz="2000" baseline="-25000" dirty="0">
                <a:latin typeface="微软雅黑" pitchFamily="34" charset="-122"/>
                <a:ea typeface="微软雅黑" pitchFamily="34" charset="-122"/>
              </a:rPr>
              <a:t>2A</a:t>
            </a:r>
            <a:endParaRPr lang="zh-CN" altLang="en-US" sz="2000" baseline="-25000" dirty="0">
              <a:latin typeface="微软雅黑" pitchFamily="34" charset="-122"/>
              <a:ea typeface="微软雅黑" pitchFamily="34" charset="-122"/>
            </a:endParaRPr>
          </a:p>
        </p:txBody>
      </p:sp>
      <p:sp>
        <p:nvSpPr>
          <p:cNvPr id="14" name="TextBox 13"/>
          <p:cNvSpPr txBox="1"/>
          <p:nvPr/>
        </p:nvSpPr>
        <p:spPr>
          <a:xfrm>
            <a:off x="2267744" y="5445224"/>
            <a:ext cx="648072"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G</a:t>
            </a:r>
            <a:r>
              <a:rPr lang="en-US" altLang="zh-CN" sz="2000" baseline="-25000" dirty="0">
                <a:latin typeface="微软雅黑" pitchFamily="34" charset="-122"/>
                <a:ea typeface="微软雅黑" pitchFamily="34" charset="-122"/>
              </a:rPr>
              <a:t>2B</a:t>
            </a:r>
            <a:endParaRPr lang="zh-CN" altLang="en-US" sz="2000" baseline="-25000" dirty="0">
              <a:latin typeface="微软雅黑" pitchFamily="34" charset="-122"/>
              <a:ea typeface="微软雅黑" pitchFamily="34" charset="-122"/>
            </a:endParaRPr>
          </a:p>
        </p:txBody>
      </p:sp>
      <p:sp>
        <p:nvSpPr>
          <p:cNvPr id="15" name="椭圆 14"/>
          <p:cNvSpPr/>
          <p:nvPr/>
        </p:nvSpPr>
        <p:spPr bwMode="auto">
          <a:xfrm>
            <a:off x="2119960" y="5575592"/>
            <a:ext cx="144016" cy="144016"/>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6" name="椭圆 15"/>
          <p:cNvSpPr/>
          <p:nvPr/>
        </p:nvSpPr>
        <p:spPr bwMode="auto">
          <a:xfrm>
            <a:off x="2110080" y="5201904"/>
            <a:ext cx="144016" cy="144016"/>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cxnSp>
        <p:nvCxnSpPr>
          <p:cNvPr id="18" name="直接连接符 17"/>
          <p:cNvCxnSpPr/>
          <p:nvPr/>
        </p:nvCxnSpPr>
        <p:spPr bwMode="auto">
          <a:xfrm>
            <a:off x="1835696" y="4941168"/>
            <a:ext cx="432048" cy="0"/>
          </a:xfrm>
          <a:prstGeom prst="line">
            <a:avLst/>
          </a:prstGeom>
          <a:noFill/>
          <a:ln w="28575" cap="flat" cmpd="sng" algn="ctr">
            <a:solidFill>
              <a:schemeClr val="tx1"/>
            </a:solidFill>
            <a:prstDash val="solid"/>
            <a:round/>
            <a:headEnd type="none" w="med" len="med"/>
            <a:tailEnd type="none" w="med" len="med"/>
          </a:ln>
          <a:effectLst/>
        </p:spPr>
      </p:cxnSp>
      <p:cxnSp>
        <p:nvCxnSpPr>
          <p:cNvPr id="19" name="直接连接符 18"/>
          <p:cNvCxnSpPr/>
          <p:nvPr/>
        </p:nvCxnSpPr>
        <p:spPr bwMode="auto">
          <a:xfrm>
            <a:off x="1835696" y="5270144"/>
            <a:ext cx="274384" cy="0"/>
          </a:xfrm>
          <a:prstGeom prst="line">
            <a:avLst/>
          </a:prstGeom>
          <a:noFill/>
          <a:ln w="28575" cap="flat" cmpd="sng" algn="ctr">
            <a:solidFill>
              <a:schemeClr val="tx1"/>
            </a:solidFill>
            <a:prstDash val="solid"/>
            <a:round/>
            <a:headEnd type="none" w="med" len="med"/>
            <a:tailEnd type="none" w="med" len="med"/>
          </a:ln>
          <a:effectLst/>
        </p:spPr>
      </p:cxnSp>
      <p:cxnSp>
        <p:nvCxnSpPr>
          <p:cNvPr id="22" name="直接连接符 21"/>
          <p:cNvCxnSpPr/>
          <p:nvPr/>
        </p:nvCxnSpPr>
        <p:spPr bwMode="auto">
          <a:xfrm>
            <a:off x="1835696" y="5643832"/>
            <a:ext cx="274384" cy="0"/>
          </a:xfrm>
          <a:prstGeom prst="line">
            <a:avLst/>
          </a:prstGeom>
          <a:noFill/>
          <a:ln w="28575" cap="flat" cmpd="sng" algn="ctr">
            <a:solidFill>
              <a:schemeClr val="tx1"/>
            </a:solidFill>
            <a:prstDash val="solid"/>
            <a:round/>
            <a:headEnd type="none" w="med" len="med"/>
            <a:tailEnd type="none" w="med" len="med"/>
          </a:ln>
          <a:effectLst/>
        </p:spPr>
      </p:cxnSp>
      <p:cxnSp>
        <p:nvCxnSpPr>
          <p:cNvPr id="23" name="直接连接符 22"/>
          <p:cNvCxnSpPr/>
          <p:nvPr/>
        </p:nvCxnSpPr>
        <p:spPr bwMode="auto">
          <a:xfrm>
            <a:off x="1822048" y="4279448"/>
            <a:ext cx="432048" cy="0"/>
          </a:xfrm>
          <a:prstGeom prst="line">
            <a:avLst/>
          </a:prstGeom>
          <a:noFill/>
          <a:ln w="28575" cap="flat" cmpd="sng" algn="ctr">
            <a:solidFill>
              <a:schemeClr val="tx1"/>
            </a:solidFill>
            <a:prstDash val="solid"/>
            <a:round/>
            <a:headEnd type="none" w="med" len="med"/>
            <a:tailEnd type="none" w="med" len="med"/>
          </a:ln>
          <a:effectLst/>
        </p:spPr>
      </p:cxnSp>
      <p:cxnSp>
        <p:nvCxnSpPr>
          <p:cNvPr id="24" name="直接连接符 23"/>
          <p:cNvCxnSpPr/>
          <p:nvPr/>
        </p:nvCxnSpPr>
        <p:spPr bwMode="auto">
          <a:xfrm>
            <a:off x="1822048" y="3933056"/>
            <a:ext cx="432048" cy="0"/>
          </a:xfrm>
          <a:prstGeom prst="line">
            <a:avLst/>
          </a:prstGeom>
          <a:noFill/>
          <a:ln w="28575" cap="flat" cmpd="sng" algn="ctr">
            <a:solidFill>
              <a:schemeClr val="tx1"/>
            </a:solidFill>
            <a:prstDash val="solid"/>
            <a:round/>
            <a:headEnd type="none" w="med" len="med"/>
            <a:tailEnd type="none" w="med" len="med"/>
          </a:ln>
          <a:effectLst/>
        </p:spPr>
      </p:cxnSp>
      <p:cxnSp>
        <p:nvCxnSpPr>
          <p:cNvPr id="25" name="直接连接符 24"/>
          <p:cNvCxnSpPr/>
          <p:nvPr/>
        </p:nvCxnSpPr>
        <p:spPr bwMode="auto">
          <a:xfrm>
            <a:off x="1822048" y="3573016"/>
            <a:ext cx="432048" cy="0"/>
          </a:xfrm>
          <a:prstGeom prst="line">
            <a:avLst/>
          </a:prstGeom>
          <a:noFill/>
          <a:ln w="28575" cap="flat" cmpd="sng" algn="ctr">
            <a:solidFill>
              <a:schemeClr val="tx1"/>
            </a:solidFill>
            <a:prstDash val="solid"/>
            <a:round/>
            <a:headEnd type="none" w="med" len="med"/>
            <a:tailEnd type="none" w="med" len="med"/>
          </a:ln>
          <a:effectLst/>
        </p:spPr>
      </p:cxnSp>
      <p:sp>
        <p:nvSpPr>
          <p:cNvPr id="26" name="TextBox 25"/>
          <p:cNvSpPr txBox="1"/>
          <p:nvPr/>
        </p:nvSpPr>
        <p:spPr>
          <a:xfrm>
            <a:off x="3649544" y="3154616"/>
            <a:ext cx="504056" cy="400110"/>
          </a:xfrm>
          <a:prstGeom prst="rect">
            <a:avLst/>
          </a:prstGeom>
          <a:noFill/>
        </p:spPr>
        <p:txBody>
          <a:bodyPr wrap="square" rtlCol="0">
            <a:spAutoFit/>
          </a:bodyPr>
          <a:lstStyle/>
          <a:p>
            <a:pPr algn="ctr"/>
            <a:r>
              <a:rPr lang="en-US" altLang="zh-CN" sz="2000" dirty="0">
                <a:latin typeface="微软雅黑" pitchFamily="34" charset="-122"/>
                <a:ea typeface="微软雅黑" pitchFamily="34" charset="-122"/>
              </a:rPr>
              <a:t>Y</a:t>
            </a:r>
            <a:r>
              <a:rPr lang="en-US" altLang="zh-CN" sz="2000" baseline="-25000" dirty="0">
                <a:latin typeface="微软雅黑" pitchFamily="34" charset="-122"/>
                <a:ea typeface="微软雅黑" pitchFamily="34" charset="-122"/>
              </a:rPr>
              <a:t>0</a:t>
            </a:r>
            <a:endParaRPr lang="zh-CN" altLang="en-US" sz="2000" baseline="-25000" dirty="0">
              <a:latin typeface="微软雅黑" pitchFamily="34" charset="-122"/>
              <a:ea typeface="微软雅黑" pitchFamily="34" charset="-122"/>
            </a:endParaRPr>
          </a:p>
        </p:txBody>
      </p:sp>
      <p:sp>
        <p:nvSpPr>
          <p:cNvPr id="27" name="TextBox 26"/>
          <p:cNvSpPr txBox="1"/>
          <p:nvPr/>
        </p:nvSpPr>
        <p:spPr>
          <a:xfrm>
            <a:off x="3649544" y="3484466"/>
            <a:ext cx="504056" cy="400110"/>
          </a:xfrm>
          <a:prstGeom prst="rect">
            <a:avLst/>
          </a:prstGeom>
          <a:noFill/>
        </p:spPr>
        <p:txBody>
          <a:bodyPr wrap="square" rtlCol="0">
            <a:spAutoFit/>
          </a:bodyPr>
          <a:lstStyle/>
          <a:p>
            <a:pPr algn="ctr"/>
            <a:r>
              <a:rPr lang="en-US" altLang="zh-CN" sz="2000" dirty="0">
                <a:latin typeface="微软雅黑" pitchFamily="34" charset="-122"/>
                <a:ea typeface="微软雅黑" pitchFamily="34" charset="-122"/>
              </a:rPr>
              <a:t>Y</a:t>
            </a:r>
            <a:r>
              <a:rPr lang="en-US" altLang="zh-CN" sz="2000" baseline="-25000" dirty="0">
                <a:latin typeface="微软雅黑" pitchFamily="34" charset="-122"/>
                <a:ea typeface="微软雅黑" pitchFamily="34" charset="-122"/>
              </a:rPr>
              <a:t>1</a:t>
            </a:r>
            <a:endParaRPr lang="zh-CN" altLang="en-US" sz="2000" baseline="-25000" dirty="0">
              <a:latin typeface="微软雅黑" pitchFamily="34" charset="-122"/>
              <a:ea typeface="微软雅黑" pitchFamily="34" charset="-122"/>
            </a:endParaRPr>
          </a:p>
        </p:txBody>
      </p:sp>
      <p:sp>
        <p:nvSpPr>
          <p:cNvPr id="28" name="TextBox 27"/>
          <p:cNvSpPr txBox="1"/>
          <p:nvPr/>
        </p:nvSpPr>
        <p:spPr>
          <a:xfrm>
            <a:off x="3649544" y="3874696"/>
            <a:ext cx="504056" cy="400110"/>
          </a:xfrm>
          <a:prstGeom prst="rect">
            <a:avLst/>
          </a:prstGeom>
          <a:noFill/>
        </p:spPr>
        <p:txBody>
          <a:bodyPr wrap="square" rtlCol="0">
            <a:spAutoFit/>
          </a:bodyPr>
          <a:lstStyle/>
          <a:p>
            <a:pPr algn="ctr"/>
            <a:r>
              <a:rPr lang="en-US" altLang="zh-CN" sz="2000" dirty="0">
                <a:latin typeface="微软雅黑" pitchFamily="34" charset="-122"/>
                <a:ea typeface="微软雅黑" pitchFamily="34" charset="-122"/>
              </a:rPr>
              <a:t>Y</a:t>
            </a:r>
            <a:r>
              <a:rPr lang="en-US" altLang="zh-CN" sz="2000" baseline="-25000" dirty="0">
                <a:latin typeface="微软雅黑" pitchFamily="34" charset="-122"/>
                <a:ea typeface="微软雅黑" pitchFamily="34" charset="-122"/>
              </a:rPr>
              <a:t>2</a:t>
            </a:r>
            <a:endParaRPr lang="zh-CN" altLang="en-US" sz="2000" baseline="-25000" dirty="0">
              <a:latin typeface="微软雅黑" pitchFamily="34" charset="-122"/>
              <a:ea typeface="微软雅黑" pitchFamily="34" charset="-122"/>
            </a:endParaRPr>
          </a:p>
        </p:txBody>
      </p:sp>
      <p:sp>
        <p:nvSpPr>
          <p:cNvPr id="29" name="TextBox 28"/>
          <p:cNvSpPr txBox="1"/>
          <p:nvPr/>
        </p:nvSpPr>
        <p:spPr>
          <a:xfrm>
            <a:off x="3649544" y="4204546"/>
            <a:ext cx="504056" cy="400110"/>
          </a:xfrm>
          <a:prstGeom prst="rect">
            <a:avLst/>
          </a:prstGeom>
          <a:noFill/>
        </p:spPr>
        <p:txBody>
          <a:bodyPr wrap="square" rtlCol="0">
            <a:spAutoFit/>
          </a:bodyPr>
          <a:lstStyle/>
          <a:p>
            <a:pPr algn="ctr"/>
            <a:r>
              <a:rPr lang="en-US" altLang="zh-CN" sz="2000" dirty="0">
                <a:latin typeface="微软雅黑" pitchFamily="34" charset="-122"/>
                <a:ea typeface="微软雅黑" pitchFamily="34" charset="-122"/>
              </a:rPr>
              <a:t>Y</a:t>
            </a:r>
            <a:r>
              <a:rPr lang="en-US" altLang="zh-CN" sz="2000" baseline="-25000" dirty="0">
                <a:latin typeface="微软雅黑" pitchFamily="34" charset="-122"/>
                <a:ea typeface="微软雅黑" pitchFamily="34" charset="-122"/>
              </a:rPr>
              <a:t>3</a:t>
            </a:r>
            <a:endParaRPr lang="zh-CN" altLang="en-US" sz="2000" baseline="-25000" dirty="0">
              <a:latin typeface="微软雅黑" pitchFamily="34" charset="-122"/>
              <a:ea typeface="微软雅黑" pitchFamily="34" charset="-122"/>
            </a:endParaRPr>
          </a:p>
        </p:txBody>
      </p:sp>
      <p:sp>
        <p:nvSpPr>
          <p:cNvPr id="30" name="TextBox 29"/>
          <p:cNvSpPr txBox="1"/>
          <p:nvPr/>
        </p:nvSpPr>
        <p:spPr>
          <a:xfrm>
            <a:off x="3649544" y="4522768"/>
            <a:ext cx="504056" cy="400110"/>
          </a:xfrm>
          <a:prstGeom prst="rect">
            <a:avLst/>
          </a:prstGeom>
          <a:noFill/>
        </p:spPr>
        <p:txBody>
          <a:bodyPr wrap="square" rtlCol="0">
            <a:spAutoFit/>
          </a:bodyPr>
          <a:lstStyle/>
          <a:p>
            <a:pPr algn="ctr"/>
            <a:r>
              <a:rPr lang="en-US" altLang="zh-CN" sz="2000" dirty="0">
                <a:latin typeface="微软雅黑" pitchFamily="34" charset="-122"/>
                <a:ea typeface="微软雅黑" pitchFamily="34" charset="-122"/>
              </a:rPr>
              <a:t>Y</a:t>
            </a:r>
            <a:r>
              <a:rPr lang="en-US" altLang="zh-CN" sz="2000" baseline="-25000" dirty="0">
                <a:latin typeface="微软雅黑" pitchFamily="34" charset="-122"/>
                <a:ea typeface="微软雅黑" pitchFamily="34" charset="-122"/>
              </a:rPr>
              <a:t>4</a:t>
            </a:r>
            <a:endParaRPr lang="zh-CN" altLang="en-US" sz="2000" baseline="-25000" dirty="0">
              <a:latin typeface="微软雅黑" pitchFamily="34" charset="-122"/>
              <a:ea typeface="微软雅黑" pitchFamily="34" charset="-122"/>
            </a:endParaRPr>
          </a:p>
        </p:txBody>
      </p:sp>
      <p:sp>
        <p:nvSpPr>
          <p:cNvPr id="31" name="TextBox 30"/>
          <p:cNvSpPr txBox="1"/>
          <p:nvPr/>
        </p:nvSpPr>
        <p:spPr>
          <a:xfrm>
            <a:off x="3649544" y="4852618"/>
            <a:ext cx="504056" cy="400110"/>
          </a:xfrm>
          <a:prstGeom prst="rect">
            <a:avLst/>
          </a:prstGeom>
          <a:noFill/>
        </p:spPr>
        <p:txBody>
          <a:bodyPr wrap="square" rtlCol="0">
            <a:spAutoFit/>
          </a:bodyPr>
          <a:lstStyle/>
          <a:p>
            <a:pPr algn="ctr"/>
            <a:r>
              <a:rPr lang="en-US" altLang="zh-CN" sz="2000" dirty="0">
                <a:latin typeface="微软雅黑" pitchFamily="34" charset="-122"/>
                <a:ea typeface="微软雅黑" pitchFamily="34" charset="-122"/>
              </a:rPr>
              <a:t>Y</a:t>
            </a:r>
            <a:r>
              <a:rPr lang="en-US" altLang="zh-CN" sz="2000" baseline="-25000" dirty="0">
                <a:latin typeface="微软雅黑" pitchFamily="34" charset="-122"/>
                <a:ea typeface="微软雅黑" pitchFamily="34" charset="-122"/>
              </a:rPr>
              <a:t>5</a:t>
            </a:r>
            <a:endParaRPr lang="zh-CN" altLang="en-US" sz="2000" baseline="-25000" dirty="0">
              <a:latin typeface="微软雅黑" pitchFamily="34" charset="-122"/>
              <a:ea typeface="微软雅黑" pitchFamily="34" charset="-122"/>
            </a:endParaRPr>
          </a:p>
        </p:txBody>
      </p:sp>
      <p:sp>
        <p:nvSpPr>
          <p:cNvPr id="32" name="TextBox 31"/>
          <p:cNvSpPr txBox="1"/>
          <p:nvPr/>
        </p:nvSpPr>
        <p:spPr>
          <a:xfrm>
            <a:off x="3649544" y="5242848"/>
            <a:ext cx="504056" cy="400110"/>
          </a:xfrm>
          <a:prstGeom prst="rect">
            <a:avLst/>
          </a:prstGeom>
          <a:noFill/>
        </p:spPr>
        <p:txBody>
          <a:bodyPr wrap="square" rtlCol="0">
            <a:spAutoFit/>
          </a:bodyPr>
          <a:lstStyle/>
          <a:p>
            <a:pPr algn="ctr"/>
            <a:r>
              <a:rPr lang="en-US" altLang="zh-CN" sz="2000" dirty="0">
                <a:latin typeface="微软雅黑" pitchFamily="34" charset="-122"/>
                <a:ea typeface="微软雅黑" pitchFamily="34" charset="-122"/>
              </a:rPr>
              <a:t>Y</a:t>
            </a:r>
            <a:r>
              <a:rPr lang="en-US" altLang="zh-CN" sz="2000" baseline="-25000" dirty="0">
                <a:latin typeface="微软雅黑" pitchFamily="34" charset="-122"/>
                <a:ea typeface="微软雅黑" pitchFamily="34" charset="-122"/>
              </a:rPr>
              <a:t>6</a:t>
            </a:r>
            <a:endParaRPr lang="zh-CN" altLang="en-US" sz="2000" baseline="-25000" dirty="0">
              <a:latin typeface="微软雅黑" pitchFamily="34" charset="-122"/>
              <a:ea typeface="微软雅黑" pitchFamily="34" charset="-122"/>
            </a:endParaRPr>
          </a:p>
        </p:txBody>
      </p:sp>
      <p:sp>
        <p:nvSpPr>
          <p:cNvPr id="33" name="TextBox 32"/>
          <p:cNvSpPr txBox="1"/>
          <p:nvPr/>
        </p:nvSpPr>
        <p:spPr>
          <a:xfrm>
            <a:off x="3649544" y="5572698"/>
            <a:ext cx="504056" cy="400110"/>
          </a:xfrm>
          <a:prstGeom prst="rect">
            <a:avLst/>
          </a:prstGeom>
          <a:noFill/>
        </p:spPr>
        <p:txBody>
          <a:bodyPr wrap="square" rtlCol="0">
            <a:spAutoFit/>
          </a:bodyPr>
          <a:lstStyle/>
          <a:p>
            <a:pPr algn="ctr"/>
            <a:r>
              <a:rPr lang="en-US" altLang="zh-CN" sz="2000" dirty="0">
                <a:latin typeface="微软雅黑" pitchFamily="34" charset="-122"/>
                <a:ea typeface="微软雅黑" pitchFamily="34" charset="-122"/>
              </a:rPr>
              <a:t>Y</a:t>
            </a:r>
            <a:r>
              <a:rPr lang="en-US" altLang="zh-CN" sz="2000" baseline="-25000" dirty="0">
                <a:latin typeface="微软雅黑" pitchFamily="34" charset="-122"/>
                <a:ea typeface="微软雅黑" pitchFamily="34" charset="-122"/>
              </a:rPr>
              <a:t>7</a:t>
            </a:r>
            <a:endParaRPr lang="zh-CN" altLang="en-US" sz="2000" baseline="-25000" dirty="0">
              <a:latin typeface="微软雅黑" pitchFamily="34" charset="-122"/>
              <a:ea typeface="微软雅黑" pitchFamily="34" charset="-122"/>
            </a:endParaRPr>
          </a:p>
        </p:txBody>
      </p:sp>
      <p:sp>
        <p:nvSpPr>
          <p:cNvPr id="34" name="椭圆 33"/>
          <p:cNvSpPr/>
          <p:nvPr/>
        </p:nvSpPr>
        <p:spPr bwMode="auto">
          <a:xfrm>
            <a:off x="4067944" y="3356992"/>
            <a:ext cx="144016" cy="144016"/>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35" name="椭圆 34"/>
          <p:cNvSpPr/>
          <p:nvPr/>
        </p:nvSpPr>
        <p:spPr bwMode="auto">
          <a:xfrm>
            <a:off x="4067944" y="3685968"/>
            <a:ext cx="144016" cy="144016"/>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36" name="椭圆 35"/>
          <p:cNvSpPr/>
          <p:nvPr/>
        </p:nvSpPr>
        <p:spPr bwMode="auto">
          <a:xfrm>
            <a:off x="4067944" y="4067192"/>
            <a:ext cx="144016" cy="144016"/>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37" name="椭圆 36"/>
          <p:cNvSpPr/>
          <p:nvPr/>
        </p:nvSpPr>
        <p:spPr bwMode="auto">
          <a:xfrm>
            <a:off x="4067944" y="4396168"/>
            <a:ext cx="144016" cy="144016"/>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38" name="椭圆 37"/>
          <p:cNvSpPr/>
          <p:nvPr/>
        </p:nvSpPr>
        <p:spPr bwMode="auto">
          <a:xfrm>
            <a:off x="4067944" y="4725144"/>
            <a:ext cx="144016" cy="144016"/>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39" name="椭圆 38"/>
          <p:cNvSpPr/>
          <p:nvPr/>
        </p:nvSpPr>
        <p:spPr bwMode="auto">
          <a:xfrm>
            <a:off x="4067944" y="5054120"/>
            <a:ext cx="144016" cy="144016"/>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40" name="椭圆 39"/>
          <p:cNvSpPr/>
          <p:nvPr/>
        </p:nvSpPr>
        <p:spPr bwMode="auto">
          <a:xfrm>
            <a:off x="4067944" y="5435344"/>
            <a:ext cx="144016" cy="144016"/>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41" name="椭圆 40"/>
          <p:cNvSpPr/>
          <p:nvPr/>
        </p:nvSpPr>
        <p:spPr bwMode="auto">
          <a:xfrm>
            <a:off x="4067944" y="5764320"/>
            <a:ext cx="144016" cy="144016"/>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cxnSp>
        <p:nvCxnSpPr>
          <p:cNvPr id="42" name="直接连接符 41"/>
          <p:cNvCxnSpPr/>
          <p:nvPr/>
        </p:nvCxnSpPr>
        <p:spPr bwMode="auto">
          <a:xfrm>
            <a:off x="4229376" y="4149080"/>
            <a:ext cx="432048" cy="0"/>
          </a:xfrm>
          <a:prstGeom prst="line">
            <a:avLst/>
          </a:prstGeom>
          <a:noFill/>
          <a:ln w="28575" cap="flat" cmpd="sng" algn="ctr">
            <a:solidFill>
              <a:schemeClr val="tx1"/>
            </a:solidFill>
            <a:prstDash val="solid"/>
            <a:round/>
            <a:headEnd type="none" w="med" len="med"/>
            <a:tailEnd type="none" w="med" len="med"/>
          </a:ln>
          <a:effectLst/>
        </p:spPr>
      </p:cxnSp>
      <p:cxnSp>
        <p:nvCxnSpPr>
          <p:cNvPr id="43" name="直接连接符 42"/>
          <p:cNvCxnSpPr/>
          <p:nvPr/>
        </p:nvCxnSpPr>
        <p:spPr bwMode="auto">
          <a:xfrm>
            <a:off x="4229376" y="3761744"/>
            <a:ext cx="432048" cy="0"/>
          </a:xfrm>
          <a:prstGeom prst="line">
            <a:avLst/>
          </a:prstGeom>
          <a:noFill/>
          <a:ln w="28575" cap="flat" cmpd="sng" algn="ctr">
            <a:solidFill>
              <a:schemeClr val="tx1"/>
            </a:solidFill>
            <a:prstDash val="solid"/>
            <a:round/>
            <a:headEnd type="none" w="med" len="med"/>
            <a:tailEnd type="none" w="med" len="med"/>
          </a:ln>
          <a:effectLst/>
        </p:spPr>
      </p:cxnSp>
      <p:cxnSp>
        <p:nvCxnSpPr>
          <p:cNvPr id="44" name="直接连接符 43"/>
          <p:cNvCxnSpPr/>
          <p:nvPr/>
        </p:nvCxnSpPr>
        <p:spPr bwMode="auto">
          <a:xfrm>
            <a:off x="4229376" y="3442648"/>
            <a:ext cx="432048" cy="0"/>
          </a:xfrm>
          <a:prstGeom prst="line">
            <a:avLst/>
          </a:prstGeom>
          <a:noFill/>
          <a:ln w="28575" cap="flat" cmpd="sng" algn="ctr">
            <a:solidFill>
              <a:schemeClr val="tx1"/>
            </a:solidFill>
            <a:prstDash val="solid"/>
            <a:round/>
            <a:headEnd type="none" w="med" len="med"/>
            <a:tailEnd type="none" w="med" len="med"/>
          </a:ln>
          <a:effectLst/>
        </p:spPr>
      </p:cxnSp>
      <p:cxnSp>
        <p:nvCxnSpPr>
          <p:cNvPr id="45" name="直接连接符 44"/>
          <p:cNvCxnSpPr/>
          <p:nvPr/>
        </p:nvCxnSpPr>
        <p:spPr bwMode="auto">
          <a:xfrm>
            <a:off x="4211960" y="4478056"/>
            <a:ext cx="432048" cy="0"/>
          </a:xfrm>
          <a:prstGeom prst="line">
            <a:avLst/>
          </a:prstGeom>
          <a:noFill/>
          <a:ln w="28575" cap="flat" cmpd="sng" algn="ctr">
            <a:solidFill>
              <a:schemeClr val="tx1"/>
            </a:solidFill>
            <a:prstDash val="solid"/>
            <a:round/>
            <a:headEnd type="none" w="med" len="med"/>
            <a:tailEnd type="none" w="med" len="med"/>
          </a:ln>
          <a:effectLst/>
        </p:spPr>
      </p:cxnSp>
      <p:cxnSp>
        <p:nvCxnSpPr>
          <p:cNvPr id="46" name="直接连接符 45"/>
          <p:cNvCxnSpPr/>
          <p:nvPr/>
        </p:nvCxnSpPr>
        <p:spPr bwMode="auto">
          <a:xfrm>
            <a:off x="4229376" y="5517232"/>
            <a:ext cx="432048" cy="0"/>
          </a:xfrm>
          <a:prstGeom prst="line">
            <a:avLst/>
          </a:prstGeom>
          <a:noFill/>
          <a:ln w="28575" cap="flat" cmpd="sng" algn="ctr">
            <a:solidFill>
              <a:schemeClr val="tx1"/>
            </a:solidFill>
            <a:prstDash val="solid"/>
            <a:round/>
            <a:headEnd type="none" w="med" len="med"/>
            <a:tailEnd type="none" w="med" len="med"/>
          </a:ln>
          <a:effectLst/>
        </p:spPr>
      </p:cxnSp>
      <p:cxnSp>
        <p:nvCxnSpPr>
          <p:cNvPr id="47" name="直接连接符 46"/>
          <p:cNvCxnSpPr/>
          <p:nvPr/>
        </p:nvCxnSpPr>
        <p:spPr bwMode="auto">
          <a:xfrm>
            <a:off x="4229376" y="5129896"/>
            <a:ext cx="432048" cy="0"/>
          </a:xfrm>
          <a:prstGeom prst="line">
            <a:avLst/>
          </a:prstGeom>
          <a:noFill/>
          <a:ln w="28575" cap="flat" cmpd="sng" algn="ctr">
            <a:solidFill>
              <a:schemeClr val="tx1"/>
            </a:solidFill>
            <a:prstDash val="solid"/>
            <a:round/>
            <a:headEnd type="none" w="med" len="med"/>
            <a:tailEnd type="none" w="med" len="med"/>
          </a:ln>
          <a:effectLst/>
        </p:spPr>
      </p:cxnSp>
      <p:cxnSp>
        <p:nvCxnSpPr>
          <p:cNvPr id="48" name="直接连接符 47"/>
          <p:cNvCxnSpPr/>
          <p:nvPr/>
        </p:nvCxnSpPr>
        <p:spPr bwMode="auto">
          <a:xfrm>
            <a:off x="4229376" y="4810800"/>
            <a:ext cx="432048" cy="0"/>
          </a:xfrm>
          <a:prstGeom prst="line">
            <a:avLst/>
          </a:prstGeom>
          <a:noFill/>
          <a:ln w="28575" cap="flat" cmpd="sng" algn="ctr">
            <a:solidFill>
              <a:schemeClr val="tx1"/>
            </a:solidFill>
            <a:prstDash val="solid"/>
            <a:round/>
            <a:headEnd type="none" w="med" len="med"/>
            <a:tailEnd type="none" w="med" len="med"/>
          </a:ln>
          <a:effectLst/>
        </p:spPr>
      </p:cxnSp>
      <p:cxnSp>
        <p:nvCxnSpPr>
          <p:cNvPr id="49" name="直接连接符 48"/>
          <p:cNvCxnSpPr/>
          <p:nvPr/>
        </p:nvCxnSpPr>
        <p:spPr bwMode="auto">
          <a:xfrm>
            <a:off x="4211960" y="5846208"/>
            <a:ext cx="432048" cy="0"/>
          </a:xfrm>
          <a:prstGeom prst="line">
            <a:avLst/>
          </a:prstGeom>
          <a:noFill/>
          <a:ln w="28575" cap="flat" cmpd="sng" algn="ctr">
            <a:solidFill>
              <a:schemeClr val="tx1"/>
            </a:solidFill>
            <a:prstDash val="solid"/>
            <a:round/>
            <a:headEnd type="none" w="med" len="med"/>
            <a:tailEnd type="none" w="med" len="med"/>
          </a:ln>
          <a:effectLst/>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quarter" idx="10"/>
          </p:nvPr>
        </p:nvSpPr>
        <p:spPr/>
        <p:txBody>
          <a:bodyPr/>
          <a:lstStyle/>
          <a:p>
            <a:pPr>
              <a:defRPr/>
            </a:pPr>
            <a:fld id="{DD96B6CF-42CC-4155-8DFB-538692854826}" type="datetime1">
              <a:rPr lang="zh-CN" altLang="en-US"/>
              <a:pPr>
                <a:defRPr/>
              </a:pPr>
              <a:t>2018/11/28</a:t>
            </a:fld>
            <a:endParaRPr lang="en-US" altLang="zh-CN" dirty="0"/>
          </a:p>
        </p:txBody>
      </p:sp>
      <p:sp>
        <p:nvSpPr>
          <p:cNvPr id="5"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4"/>
          <p:cNvSpPr>
            <a:spLocks noGrp="1"/>
          </p:cNvSpPr>
          <p:nvPr>
            <p:ph type="sldNum" sz="quarter" idx="12"/>
          </p:nvPr>
        </p:nvSpPr>
        <p:spPr/>
        <p:txBody>
          <a:bodyPr/>
          <a:lstStyle/>
          <a:p>
            <a:pPr>
              <a:defRPr/>
            </a:pPr>
            <a:fld id="{8D6A1323-8D2C-4797-990A-D06320E30C2B}" type="slidenum">
              <a:rPr lang="en-US" altLang="zh-CN"/>
              <a:pPr>
                <a:defRPr/>
              </a:pPr>
              <a:t>36</a:t>
            </a:fld>
            <a:endParaRPr lang="en-US" altLang="zh-CN"/>
          </a:p>
        </p:txBody>
      </p:sp>
      <p:sp>
        <p:nvSpPr>
          <p:cNvPr id="30725" name="Rectangle 4"/>
          <p:cNvSpPr>
            <a:spLocks noChangeArrowheads="1"/>
          </p:cNvSpPr>
          <p:nvPr/>
        </p:nvSpPr>
        <p:spPr bwMode="auto">
          <a:xfrm>
            <a:off x="395288" y="258763"/>
            <a:ext cx="8820150" cy="762000"/>
          </a:xfrm>
          <a:prstGeom prst="rect">
            <a:avLst/>
          </a:prstGeom>
          <a:solidFill>
            <a:schemeClr val="bg1"/>
          </a:solidFill>
          <a:ln w="9525" algn="ctr">
            <a:noFill/>
            <a:miter lim="800000"/>
            <a:headEnd/>
            <a:tailEnd/>
          </a:ln>
        </p:spPr>
        <p:txBody>
          <a:bodyPr>
            <a:spAutoFit/>
          </a:bodyPr>
          <a:lstStyle/>
          <a:p>
            <a:r>
              <a:rPr lang="zh-CN" altLang="en-US" sz="4400" b="1" dirty="0"/>
              <a:t>作业</a:t>
            </a:r>
            <a:r>
              <a:rPr lang="en-US" altLang="zh-CN" sz="4400" b="1" dirty="0"/>
              <a:t>2</a:t>
            </a:r>
            <a:endParaRPr lang="zh-CN" altLang="en-US" sz="4400" b="1" dirty="0"/>
          </a:p>
        </p:txBody>
      </p:sp>
      <p:sp>
        <p:nvSpPr>
          <p:cNvPr id="7" name="Rectangle 6"/>
          <p:cNvSpPr txBox="1">
            <a:spLocks noChangeArrowheads="1"/>
          </p:cNvSpPr>
          <p:nvPr/>
        </p:nvSpPr>
        <p:spPr bwMode="auto">
          <a:xfrm>
            <a:off x="374848" y="1196752"/>
            <a:ext cx="8229600" cy="16561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ts val="3600"/>
              </a:lnSpc>
              <a:spcBef>
                <a:spcPts val="1800"/>
              </a:spcBef>
              <a:spcAft>
                <a:spcPct val="0"/>
              </a:spcAft>
              <a:buClr>
                <a:schemeClr val="accent1"/>
              </a:buClr>
              <a:buSzPct val="100000"/>
              <a:buFont typeface="Wingdings" pitchFamily="2" charset="2"/>
              <a:buBlip>
                <a:blip r:embed="rId2"/>
              </a:buBlip>
              <a:tabLst/>
              <a:defRPr/>
            </a:pPr>
            <a:r>
              <a:rPr lang="zh-CN" altLang="en-US" sz="2400" kern="0" dirty="0">
                <a:latin typeface="微软雅黑" pitchFamily="34" charset="-122"/>
                <a:ea typeface="微软雅黑" pitchFamily="34" charset="-122"/>
              </a:rPr>
              <a:t>试为某水坝设计一个水位报警控制器，设水位高度用</a:t>
            </a:r>
            <a:r>
              <a:rPr lang="en-US" altLang="zh-CN" sz="2400" kern="0" dirty="0">
                <a:latin typeface="微软雅黑" pitchFamily="34" charset="-122"/>
                <a:ea typeface="微软雅黑" pitchFamily="34" charset="-122"/>
              </a:rPr>
              <a:t>4</a:t>
            </a:r>
            <a:r>
              <a:rPr lang="zh-CN" altLang="en-US" sz="2400" kern="0" dirty="0">
                <a:latin typeface="微软雅黑" pitchFamily="34" charset="-122"/>
                <a:ea typeface="微软雅黑" pitchFamily="34" charset="-122"/>
              </a:rPr>
              <a:t>位</a:t>
            </a:r>
            <a:r>
              <a:rPr lang="en-US" altLang="zh-CN" sz="2400" kern="0" dirty="0">
                <a:latin typeface="微软雅黑" pitchFamily="34" charset="-122"/>
                <a:ea typeface="微软雅黑" pitchFamily="34" charset="-122"/>
              </a:rPr>
              <a:t>2</a:t>
            </a:r>
            <a:r>
              <a:rPr lang="zh-CN" altLang="en-US" sz="2400" kern="0" dirty="0">
                <a:latin typeface="微软雅黑" pitchFamily="34" charset="-122"/>
                <a:ea typeface="微软雅黑" pitchFamily="34" charset="-122"/>
              </a:rPr>
              <a:t>进制数提供。当水位上升到</a:t>
            </a:r>
            <a:r>
              <a:rPr lang="en-US" altLang="zh-CN" sz="2400" kern="0" dirty="0">
                <a:latin typeface="微软雅黑" pitchFamily="34" charset="-122"/>
                <a:ea typeface="微软雅黑" pitchFamily="34" charset="-122"/>
              </a:rPr>
              <a:t>8</a:t>
            </a:r>
            <a:r>
              <a:rPr lang="zh-CN" altLang="en-US" sz="2400" kern="0" dirty="0">
                <a:latin typeface="微软雅黑" pitchFamily="34" charset="-122"/>
                <a:ea typeface="微软雅黑" pitchFamily="34" charset="-122"/>
              </a:rPr>
              <a:t>米时，白色指示灯开始亮；当水位上升到</a:t>
            </a:r>
            <a:r>
              <a:rPr lang="en-US" altLang="zh-CN" sz="2400" kern="0" dirty="0">
                <a:latin typeface="微软雅黑" pitchFamily="34" charset="-122"/>
                <a:ea typeface="微软雅黑" pitchFamily="34" charset="-122"/>
              </a:rPr>
              <a:t>10</a:t>
            </a:r>
            <a:r>
              <a:rPr lang="zh-CN" altLang="en-US" sz="2400" kern="0" dirty="0">
                <a:latin typeface="微软雅黑" pitchFamily="34" charset="-122"/>
                <a:ea typeface="微软雅黑" pitchFamily="34" charset="-122"/>
              </a:rPr>
              <a:t>米时，黄指示灯开始亮；</a:t>
            </a:r>
            <a:r>
              <a:rPr lang="zh-CN" altLang="en-US" sz="2400" kern="0" dirty="0">
                <a:solidFill>
                  <a:srgbClr val="0000FF"/>
                </a:solidFill>
                <a:latin typeface="微软雅黑" pitchFamily="34" charset="-122"/>
                <a:ea typeface="微软雅黑" pitchFamily="34" charset="-122"/>
              </a:rPr>
              <a:t>当水位上升到</a:t>
            </a:r>
            <a:r>
              <a:rPr lang="en-US" altLang="zh-CN" sz="2400" kern="0" dirty="0">
                <a:solidFill>
                  <a:srgbClr val="0000FF"/>
                </a:solidFill>
                <a:latin typeface="微软雅黑" pitchFamily="34" charset="-122"/>
                <a:ea typeface="微软雅黑" pitchFamily="34" charset="-122"/>
              </a:rPr>
              <a:t>12</a:t>
            </a:r>
            <a:r>
              <a:rPr lang="zh-CN" altLang="en-US" sz="2400" kern="0" dirty="0">
                <a:solidFill>
                  <a:srgbClr val="0000FF"/>
                </a:solidFill>
                <a:latin typeface="微软雅黑" pitchFamily="34" charset="-122"/>
                <a:ea typeface="微软雅黑" pitchFamily="34" charset="-122"/>
              </a:rPr>
              <a:t>米时，红指示灯开始亮，其它灯灭</a:t>
            </a:r>
            <a:r>
              <a:rPr lang="zh-CN" altLang="en-US" sz="2400" kern="0" dirty="0">
                <a:latin typeface="微软雅黑" pitchFamily="34" charset="-122"/>
                <a:ea typeface="微软雅黑" pitchFamily="34" charset="-122"/>
              </a:rPr>
              <a:t>；水位不可能上升到</a:t>
            </a:r>
            <a:r>
              <a:rPr lang="en-US" altLang="zh-CN" sz="2400" kern="0" dirty="0">
                <a:latin typeface="微软雅黑" pitchFamily="34" charset="-122"/>
                <a:ea typeface="微软雅黑" pitchFamily="34" charset="-122"/>
              </a:rPr>
              <a:t>14</a:t>
            </a:r>
            <a:r>
              <a:rPr lang="zh-CN" altLang="en-US" sz="2400" kern="0" dirty="0">
                <a:latin typeface="微软雅黑" pitchFamily="34" charset="-122"/>
                <a:ea typeface="微软雅黑" pitchFamily="34" charset="-122"/>
              </a:rPr>
              <a:t>米。采用</a:t>
            </a:r>
            <a:r>
              <a:rPr lang="en-US" altLang="zh-CN" sz="2400" kern="0" dirty="0" err="1">
                <a:latin typeface="微软雅黑" pitchFamily="34" charset="-122"/>
                <a:ea typeface="微软雅黑" pitchFamily="34" charset="-122"/>
              </a:rPr>
              <a:t>Verilog</a:t>
            </a:r>
            <a:r>
              <a:rPr lang="en-US" altLang="zh-CN" sz="2400" kern="0" dirty="0">
                <a:latin typeface="微软雅黑" pitchFamily="34" charset="-122"/>
                <a:ea typeface="微软雅黑" pitchFamily="34" charset="-122"/>
              </a:rPr>
              <a:t> HDL</a:t>
            </a:r>
            <a:r>
              <a:rPr lang="zh-CN" altLang="en-US" sz="2400" kern="0" dirty="0">
                <a:latin typeface="微软雅黑" pitchFamily="34" charset="-122"/>
                <a:ea typeface="微软雅黑" pitchFamily="34" charset="-122"/>
              </a:rPr>
              <a:t>进行描述。</a:t>
            </a:r>
            <a:endPar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quarter" idx="10"/>
          </p:nvPr>
        </p:nvSpPr>
        <p:spPr/>
        <p:txBody>
          <a:bodyPr/>
          <a:lstStyle/>
          <a:p>
            <a:pPr>
              <a:defRPr/>
            </a:pPr>
            <a:fld id="{DD96B6CF-42CC-4155-8DFB-538692854826}" type="datetime1">
              <a:rPr lang="zh-CN" altLang="en-US"/>
              <a:pPr>
                <a:defRPr/>
              </a:pPr>
              <a:t>2018/11/28</a:t>
            </a:fld>
            <a:endParaRPr lang="en-US" altLang="zh-CN" dirty="0"/>
          </a:p>
        </p:txBody>
      </p:sp>
      <p:sp>
        <p:nvSpPr>
          <p:cNvPr id="5"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4"/>
          <p:cNvSpPr>
            <a:spLocks noGrp="1"/>
          </p:cNvSpPr>
          <p:nvPr>
            <p:ph type="sldNum" sz="quarter" idx="12"/>
          </p:nvPr>
        </p:nvSpPr>
        <p:spPr/>
        <p:txBody>
          <a:bodyPr/>
          <a:lstStyle/>
          <a:p>
            <a:pPr>
              <a:defRPr/>
            </a:pPr>
            <a:fld id="{8D6A1323-8D2C-4797-990A-D06320E30C2B}" type="slidenum">
              <a:rPr lang="en-US" altLang="zh-CN"/>
              <a:pPr>
                <a:defRPr/>
              </a:pPr>
              <a:t>37</a:t>
            </a:fld>
            <a:endParaRPr lang="en-US" altLang="zh-CN"/>
          </a:p>
        </p:txBody>
      </p:sp>
      <p:sp>
        <p:nvSpPr>
          <p:cNvPr id="30725" name="Rectangle 4"/>
          <p:cNvSpPr>
            <a:spLocks noChangeArrowheads="1"/>
          </p:cNvSpPr>
          <p:nvPr/>
        </p:nvSpPr>
        <p:spPr bwMode="auto">
          <a:xfrm>
            <a:off x="395288" y="258763"/>
            <a:ext cx="8209160" cy="762000"/>
          </a:xfrm>
          <a:prstGeom prst="rect">
            <a:avLst/>
          </a:prstGeom>
          <a:solidFill>
            <a:schemeClr val="bg1"/>
          </a:solidFill>
          <a:ln w="9525" algn="ctr">
            <a:noFill/>
            <a:miter lim="800000"/>
            <a:headEnd/>
            <a:tailEnd/>
          </a:ln>
        </p:spPr>
        <p:txBody>
          <a:bodyPr wrap="square">
            <a:spAutoFit/>
          </a:bodyPr>
          <a:lstStyle/>
          <a:p>
            <a:r>
              <a:rPr lang="zh-CN" altLang="en-US" sz="4400" b="1" dirty="0"/>
              <a:t>作业</a:t>
            </a:r>
            <a:r>
              <a:rPr lang="en-US" altLang="zh-CN" sz="4400" b="1" dirty="0"/>
              <a:t>3</a:t>
            </a:r>
            <a:endParaRPr lang="zh-CN" altLang="en-US" sz="4400" b="1" dirty="0"/>
          </a:p>
        </p:txBody>
      </p:sp>
      <p:sp>
        <p:nvSpPr>
          <p:cNvPr id="7" name="Rectangle 6"/>
          <p:cNvSpPr txBox="1">
            <a:spLocks noChangeArrowheads="1"/>
          </p:cNvSpPr>
          <p:nvPr/>
        </p:nvSpPr>
        <p:spPr bwMode="auto">
          <a:xfrm>
            <a:off x="374848" y="1196752"/>
            <a:ext cx="8229600" cy="16561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ts val="3600"/>
              </a:lnSpc>
              <a:spcBef>
                <a:spcPts val="1800"/>
              </a:spcBef>
              <a:spcAft>
                <a:spcPct val="0"/>
              </a:spcAft>
              <a:buClr>
                <a:schemeClr val="accent1"/>
              </a:buClr>
              <a:buSzPct val="100000"/>
              <a:buFont typeface="Wingdings" pitchFamily="2" charset="2"/>
              <a:buBlip>
                <a:blip r:embed="rId2"/>
              </a:buBlip>
              <a:tabLst/>
              <a:defRPr/>
            </a:pPr>
            <a:r>
              <a:rPr lang="zh-CN" altLang="en-US" sz="2400" kern="0" dirty="0">
                <a:latin typeface="微软雅黑" pitchFamily="34" charset="-122"/>
                <a:ea typeface="微软雅黑" pitchFamily="34" charset="-122"/>
              </a:rPr>
              <a:t>采用</a:t>
            </a:r>
            <a:r>
              <a:rPr lang="en-US" altLang="zh-CN" sz="2400" kern="0" dirty="0" err="1">
                <a:latin typeface="微软雅黑" pitchFamily="34" charset="-122"/>
                <a:ea typeface="微软雅黑" pitchFamily="34" charset="-122"/>
              </a:rPr>
              <a:t>Verilog</a:t>
            </a:r>
            <a:r>
              <a:rPr lang="en-US" altLang="zh-CN" sz="2400" kern="0" dirty="0">
                <a:latin typeface="微软雅黑" pitchFamily="34" charset="-122"/>
                <a:ea typeface="微软雅黑" pitchFamily="34" charset="-122"/>
              </a:rPr>
              <a:t> HDL</a:t>
            </a:r>
            <a:r>
              <a:rPr lang="zh-CN" altLang="en-US" sz="2400" kern="0" dirty="0">
                <a:latin typeface="微软雅黑" pitchFamily="34" charset="-122"/>
                <a:ea typeface="微软雅黑" pitchFamily="34" charset="-122"/>
              </a:rPr>
              <a:t>实现</a:t>
            </a:r>
            <a:r>
              <a:rPr lang="en-US" altLang="zh-CN" sz="2400" kern="0" dirty="0">
                <a:latin typeface="微软雅黑" pitchFamily="34" charset="-122"/>
                <a:ea typeface="微软雅黑" pitchFamily="34" charset="-122"/>
              </a:rPr>
              <a:t>8421</a:t>
            </a:r>
            <a:r>
              <a:rPr lang="zh-CN" altLang="en-US" sz="2400" kern="0" dirty="0">
                <a:latin typeface="微软雅黑" pitchFamily="34" charset="-122"/>
                <a:ea typeface="微软雅黑" pitchFamily="34" charset="-122"/>
              </a:rPr>
              <a:t>码转换为</a:t>
            </a:r>
            <a:r>
              <a:rPr lang="zh-CN" altLang="en-US" sz="2400" kern="0" dirty="0">
                <a:solidFill>
                  <a:srgbClr val="0000FF"/>
                </a:solidFill>
                <a:latin typeface="微软雅黑" pitchFamily="34" charset="-122"/>
                <a:ea typeface="微软雅黑" pitchFamily="34" charset="-122"/>
              </a:rPr>
              <a:t>格雷</a:t>
            </a:r>
            <a:r>
              <a:rPr lang="en-US" altLang="zh-CN" sz="2400" kern="0" dirty="0">
                <a:solidFill>
                  <a:srgbClr val="0000FF"/>
                </a:solidFill>
                <a:latin typeface="微软雅黑" pitchFamily="34" charset="-122"/>
                <a:ea typeface="微软雅黑" pitchFamily="34" charset="-122"/>
              </a:rPr>
              <a:t>BCD</a:t>
            </a:r>
            <a:r>
              <a:rPr lang="zh-CN" altLang="en-US" sz="2400" kern="0" dirty="0">
                <a:solidFill>
                  <a:srgbClr val="0000FF"/>
                </a:solidFill>
                <a:latin typeface="微软雅黑" pitchFamily="34" charset="-122"/>
                <a:ea typeface="微软雅黑" pitchFamily="34" charset="-122"/>
              </a:rPr>
              <a:t>码</a:t>
            </a:r>
            <a:r>
              <a:rPr lang="zh-CN" altLang="en-US" sz="2400" kern="0" dirty="0">
                <a:latin typeface="微软雅黑" pitchFamily="34" charset="-122"/>
                <a:ea typeface="微软雅黑" pitchFamily="34" charset="-122"/>
              </a:rPr>
              <a:t>。</a:t>
            </a:r>
            <a:endParaRPr lang="en-US" altLang="zh-CN" sz="2400" kern="0" dirty="0">
              <a:latin typeface="微软雅黑" pitchFamily="34" charset="-122"/>
              <a:ea typeface="微软雅黑" pitchFamily="34" charset="-122"/>
            </a:endParaRPr>
          </a:p>
          <a:p>
            <a:pPr marL="342900" marR="0" lvl="0" indent="-342900" algn="just" defTabSz="914400" rtl="0" eaLnBrk="1" fontAlgn="base" latinLnBrk="0" hangingPunct="1">
              <a:lnSpc>
                <a:spcPts val="3600"/>
              </a:lnSpc>
              <a:spcBef>
                <a:spcPts val="1800"/>
              </a:spcBef>
              <a:spcAft>
                <a:spcPct val="0"/>
              </a:spcAft>
              <a:buClr>
                <a:schemeClr val="accent1"/>
              </a:buClr>
              <a:buSzPct val="100000"/>
              <a:buFont typeface="Wingdings" pitchFamily="2" charset="2"/>
              <a:buBlip>
                <a:blip r:embed="rId2"/>
              </a:buBlip>
              <a:tabLst/>
              <a:defRPr/>
            </a:pP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格雷</a:t>
            </a:r>
            <a:r>
              <a:rPr kumimoji="0" lang="en-US" altLang="zh-CN"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BCD</a:t>
            </a: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码请自行上网搜索。</a:t>
            </a:r>
          </a:p>
        </p:txBody>
      </p:sp>
      <p:sp>
        <p:nvSpPr>
          <p:cNvPr id="8" name="Rectangle 4"/>
          <p:cNvSpPr>
            <a:spLocks noChangeArrowheads="1"/>
          </p:cNvSpPr>
          <p:nvPr/>
        </p:nvSpPr>
        <p:spPr bwMode="auto">
          <a:xfrm>
            <a:off x="402328" y="3211091"/>
            <a:ext cx="8490152" cy="762000"/>
          </a:xfrm>
          <a:prstGeom prst="rect">
            <a:avLst/>
          </a:prstGeom>
          <a:solidFill>
            <a:schemeClr val="bg1"/>
          </a:solidFill>
          <a:ln w="9525" algn="ctr">
            <a:noFill/>
            <a:miter lim="800000"/>
            <a:headEnd/>
            <a:tailEnd/>
          </a:ln>
        </p:spPr>
        <p:txBody>
          <a:bodyPr wrap="square">
            <a:spAutoFit/>
          </a:bodyPr>
          <a:lstStyle/>
          <a:p>
            <a:r>
              <a:rPr lang="zh-CN" altLang="en-US" sz="4400" b="1" dirty="0"/>
              <a:t>作业</a:t>
            </a:r>
            <a:r>
              <a:rPr lang="en-US" altLang="zh-CN" sz="4400" b="1" dirty="0"/>
              <a:t>4</a:t>
            </a:r>
            <a:endParaRPr lang="zh-CN" altLang="en-US" sz="4400" b="1" dirty="0"/>
          </a:p>
        </p:txBody>
      </p:sp>
      <p:sp>
        <p:nvSpPr>
          <p:cNvPr id="9" name="Rectangle 6"/>
          <p:cNvSpPr txBox="1">
            <a:spLocks noChangeArrowheads="1"/>
          </p:cNvSpPr>
          <p:nvPr/>
        </p:nvSpPr>
        <p:spPr bwMode="auto">
          <a:xfrm>
            <a:off x="381888" y="4149080"/>
            <a:ext cx="8229600" cy="16561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ts val="3600"/>
              </a:lnSpc>
              <a:spcBef>
                <a:spcPts val="1800"/>
              </a:spcBef>
              <a:spcAft>
                <a:spcPct val="0"/>
              </a:spcAft>
              <a:buClr>
                <a:schemeClr val="accent1"/>
              </a:buClr>
              <a:buSzPct val="100000"/>
              <a:buFont typeface="Wingdings" pitchFamily="2" charset="2"/>
              <a:buBlip>
                <a:blip r:embed="rId2"/>
              </a:buBlip>
              <a:tabLst/>
              <a:defRPr/>
            </a:pPr>
            <a:endPar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p:txBody>
      </p:sp>
      <p:sp>
        <p:nvSpPr>
          <p:cNvPr id="10" name="Rectangle 6"/>
          <p:cNvSpPr txBox="1">
            <a:spLocks noChangeArrowheads="1"/>
          </p:cNvSpPr>
          <p:nvPr/>
        </p:nvSpPr>
        <p:spPr bwMode="auto">
          <a:xfrm>
            <a:off x="368240" y="4149080"/>
            <a:ext cx="8229600" cy="16561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ts val="3600"/>
              </a:lnSpc>
              <a:spcBef>
                <a:spcPts val="1800"/>
              </a:spcBef>
              <a:spcAft>
                <a:spcPct val="0"/>
              </a:spcAft>
              <a:buClr>
                <a:schemeClr val="accent1"/>
              </a:buClr>
              <a:buSzPct val="100000"/>
              <a:buFont typeface="Wingdings" pitchFamily="2" charset="2"/>
              <a:buBlip>
                <a:blip r:embed="rId2"/>
              </a:buBlip>
              <a:tabLst/>
              <a:defRPr/>
            </a:pPr>
            <a:r>
              <a:rPr lang="zh-CN" altLang="en-US" sz="2400" kern="0" dirty="0">
                <a:latin typeface="微软雅黑" pitchFamily="34" charset="-122"/>
                <a:ea typeface="微软雅黑" pitchFamily="34" charset="-122"/>
              </a:rPr>
              <a:t>仅可</a:t>
            </a: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使用</a:t>
            </a:r>
            <a:r>
              <a:rPr kumimoji="0" lang="en-US" altLang="zh-CN" sz="2400" b="0" i="0" u="none" strike="noStrike" kern="0" cap="none" spc="0" normalizeH="0" baseline="0" noProof="0" dirty="0">
                <a:ln>
                  <a:noFill/>
                </a:ln>
                <a:solidFill>
                  <a:srgbClr val="0000FF"/>
                </a:solidFill>
                <a:effectLst/>
                <a:uLnTx/>
                <a:uFillTx/>
                <a:latin typeface="微软雅黑" pitchFamily="34" charset="-122"/>
                <a:ea typeface="微软雅黑" pitchFamily="34" charset="-122"/>
                <a:cs typeface="+mn-cs"/>
              </a:rPr>
              <a:t>1</a:t>
            </a:r>
            <a:r>
              <a:rPr kumimoji="0" lang="zh-CN" altLang="en-US" sz="2400" b="0" i="0" u="none" strike="noStrike" kern="0" cap="none" spc="0" normalizeH="0" baseline="0" noProof="0" dirty="0">
                <a:ln>
                  <a:noFill/>
                </a:ln>
                <a:solidFill>
                  <a:srgbClr val="0000FF"/>
                </a:solidFill>
                <a:effectLst/>
                <a:uLnTx/>
                <a:uFillTx/>
                <a:latin typeface="微软雅黑" pitchFamily="34" charset="-122"/>
                <a:ea typeface="微软雅黑" pitchFamily="34" charset="-122"/>
                <a:cs typeface="+mn-cs"/>
              </a:rPr>
              <a:t>个反向门</a:t>
            </a: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a:t>
            </a:r>
            <a:r>
              <a:rPr kumimoji="0" lang="en-US" altLang="zh-CN" sz="2400" b="0" i="0" u="none" strike="noStrike" kern="0" cap="none" spc="0" normalizeH="0" baseline="0" noProof="0" dirty="0">
                <a:ln>
                  <a:noFill/>
                </a:ln>
                <a:solidFill>
                  <a:srgbClr val="0000FF"/>
                </a:solidFill>
                <a:effectLst/>
                <a:uLnTx/>
                <a:uFillTx/>
                <a:latin typeface="微软雅黑" pitchFamily="34" charset="-122"/>
                <a:ea typeface="微软雅黑" pitchFamily="34" charset="-122"/>
                <a:cs typeface="+mn-cs"/>
              </a:rPr>
              <a:t>1</a:t>
            </a:r>
            <a:r>
              <a:rPr kumimoji="0" lang="zh-CN" altLang="en-US" sz="2400" b="0" i="0" u="none" strike="noStrike" kern="0" cap="none" spc="0" normalizeH="0" baseline="0" noProof="0" dirty="0">
                <a:ln>
                  <a:noFill/>
                </a:ln>
                <a:solidFill>
                  <a:srgbClr val="0000FF"/>
                </a:solidFill>
                <a:effectLst/>
                <a:uLnTx/>
                <a:uFillTx/>
                <a:latin typeface="微软雅黑" pitchFamily="34" charset="-122"/>
                <a:ea typeface="微软雅黑" pitchFamily="34" charset="-122"/>
                <a:cs typeface="+mn-cs"/>
              </a:rPr>
              <a:t>个</a:t>
            </a:r>
            <a:r>
              <a:rPr kumimoji="0" lang="en-US" altLang="zh-CN" sz="2400" b="0" i="0" u="none" strike="noStrike" kern="0" cap="none" spc="0" normalizeH="0" baseline="0" noProof="0" dirty="0">
                <a:ln>
                  <a:noFill/>
                </a:ln>
                <a:solidFill>
                  <a:srgbClr val="0000FF"/>
                </a:solidFill>
                <a:effectLst/>
                <a:uLnTx/>
                <a:uFillTx/>
                <a:latin typeface="微软雅黑" pitchFamily="34" charset="-122"/>
                <a:ea typeface="微软雅黑" pitchFamily="34" charset="-122"/>
                <a:cs typeface="+mn-cs"/>
              </a:rPr>
              <a:t>2-1</a:t>
            </a:r>
            <a:r>
              <a:rPr kumimoji="0" lang="zh-CN" altLang="en-US" sz="2400" b="0" i="0" u="none" strike="noStrike" kern="0" cap="none" spc="0" normalizeH="0" baseline="0" noProof="0" dirty="0">
                <a:ln>
                  <a:noFill/>
                </a:ln>
                <a:solidFill>
                  <a:srgbClr val="0000FF"/>
                </a:solidFill>
                <a:effectLst/>
                <a:uLnTx/>
                <a:uFillTx/>
                <a:latin typeface="微软雅黑" pitchFamily="34" charset="-122"/>
                <a:ea typeface="微软雅黑" pitchFamily="34" charset="-122"/>
                <a:cs typeface="+mn-cs"/>
              </a:rPr>
              <a:t>多路选择器</a:t>
            </a: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和</a:t>
            </a:r>
            <a:r>
              <a:rPr kumimoji="0" lang="en-US" altLang="zh-CN" sz="2400" b="0" i="0" u="none" strike="noStrike" kern="0" cap="none" spc="0" normalizeH="0" baseline="0" noProof="0" dirty="0">
                <a:ln>
                  <a:noFill/>
                </a:ln>
                <a:solidFill>
                  <a:srgbClr val="0000FF"/>
                </a:solidFill>
                <a:effectLst/>
                <a:uLnTx/>
                <a:uFillTx/>
                <a:latin typeface="微软雅黑" pitchFamily="34" charset="-122"/>
                <a:ea typeface="微软雅黑" pitchFamily="34" charset="-122"/>
                <a:cs typeface="+mn-cs"/>
              </a:rPr>
              <a:t>1</a:t>
            </a:r>
            <a:r>
              <a:rPr kumimoji="0" lang="zh-CN" altLang="en-US" sz="2400" b="0" i="0" u="none" strike="noStrike" kern="0" cap="none" spc="0" normalizeH="0" baseline="0" noProof="0" dirty="0">
                <a:ln>
                  <a:noFill/>
                </a:ln>
                <a:solidFill>
                  <a:srgbClr val="0000FF"/>
                </a:solidFill>
                <a:effectLst/>
                <a:uLnTx/>
                <a:uFillTx/>
                <a:latin typeface="微软雅黑" pitchFamily="34" charset="-122"/>
                <a:ea typeface="微软雅黑" pitchFamily="34" charset="-122"/>
                <a:cs typeface="+mn-cs"/>
              </a:rPr>
              <a:t>个加法器设计</a:t>
            </a: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支持</a:t>
            </a:r>
            <a:r>
              <a:rPr kumimoji="0" lang="en-US" altLang="zh-CN" sz="2400" b="0" i="0" u="none" strike="noStrike" kern="0" cap="none" spc="0" normalizeH="0" baseline="0" noProof="0" dirty="0">
                <a:ln>
                  <a:noFill/>
                </a:ln>
                <a:solidFill>
                  <a:srgbClr val="0000FF"/>
                </a:solidFill>
                <a:effectLst/>
                <a:uLnTx/>
                <a:uFillTx/>
                <a:latin typeface="微软雅黑" pitchFamily="34" charset="-122"/>
                <a:ea typeface="微软雅黑" pitchFamily="34" charset="-122"/>
                <a:cs typeface="+mn-cs"/>
              </a:rPr>
              <a:t>4</a:t>
            </a:r>
            <a:r>
              <a:rPr kumimoji="0" lang="zh-CN" altLang="en-US" sz="2400" b="0" i="0" u="none" strike="noStrike" kern="0" cap="none" spc="0" normalizeH="0" baseline="0" noProof="0" dirty="0">
                <a:ln>
                  <a:noFill/>
                </a:ln>
                <a:solidFill>
                  <a:srgbClr val="0000FF"/>
                </a:solidFill>
                <a:effectLst/>
                <a:uLnTx/>
                <a:uFillTx/>
                <a:latin typeface="微软雅黑" pitchFamily="34" charset="-122"/>
                <a:ea typeface="微软雅黑" pitchFamily="34" charset="-122"/>
                <a:cs typeface="+mn-cs"/>
              </a:rPr>
              <a:t>位</a:t>
            </a: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有符号数的</a:t>
            </a:r>
            <a:r>
              <a:rPr kumimoji="0" lang="zh-CN" altLang="en-US" sz="2400" b="0" i="0" u="none" strike="noStrike" kern="0" cap="none" spc="0" normalizeH="0" baseline="0" noProof="0" dirty="0">
                <a:ln>
                  <a:noFill/>
                </a:ln>
                <a:solidFill>
                  <a:srgbClr val="FF0000"/>
                </a:solidFill>
                <a:effectLst/>
                <a:uLnTx/>
                <a:uFillTx/>
                <a:latin typeface="微软雅黑" pitchFamily="34" charset="-122"/>
                <a:ea typeface="微软雅黑" pitchFamily="34" charset="-122"/>
                <a:cs typeface="+mn-cs"/>
              </a:rPr>
              <a:t>补码加</a:t>
            </a:r>
            <a:r>
              <a:rPr kumimoji="0" lang="en-US" altLang="zh-CN" sz="2400" b="0" i="0" u="none" strike="noStrike" kern="0" cap="none" spc="0" normalizeH="0" baseline="0" noProof="0" dirty="0">
                <a:ln>
                  <a:noFill/>
                </a:ln>
                <a:solidFill>
                  <a:srgbClr val="FF0000"/>
                </a:solidFill>
                <a:effectLst/>
                <a:uLnTx/>
                <a:uFillTx/>
                <a:latin typeface="微软雅黑" pitchFamily="34" charset="-122"/>
                <a:ea typeface="微软雅黑" pitchFamily="34" charset="-122"/>
                <a:cs typeface="+mn-cs"/>
              </a:rPr>
              <a:t>/</a:t>
            </a:r>
            <a:r>
              <a:rPr kumimoji="0" lang="zh-CN" altLang="en-US" sz="2400" b="0" i="0" u="none" strike="noStrike" kern="0" cap="none" spc="0" normalizeH="0" baseline="0" noProof="0" dirty="0">
                <a:ln>
                  <a:noFill/>
                </a:ln>
                <a:solidFill>
                  <a:srgbClr val="FF0000"/>
                </a:solidFill>
                <a:effectLst/>
                <a:uLnTx/>
                <a:uFillTx/>
                <a:latin typeface="微软雅黑" pitchFamily="34" charset="-122"/>
                <a:ea typeface="微软雅黑" pitchFamily="34" charset="-122"/>
                <a:cs typeface="+mn-cs"/>
              </a:rPr>
              <a:t>减法</a:t>
            </a: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运算（即电路输入为</a:t>
            </a:r>
            <a:r>
              <a:rPr kumimoji="0" lang="en-US" altLang="zh-CN"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4</a:t>
            </a: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位有符号数的补码）的电路。</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quarter" idx="10"/>
          </p:nvPr>
        </p:nvSpPr>
        <p:spPr/>
        <p:txBody>
          <a:bodyPr/>
          <a:lstStyle/>
          <a:p>
            <a:pPr>
              <a:defRPr/>
            </a:pPr>
            <a:fld id="{DD96B6CF-42CC-4155-8DFB-538692854826}" type="datetime1">
              <a:rPr lang="zh-CN" altLang="en-US"/>
              <a:pPr>
                <a:defRPr/>
              </a:pPr>
              <a:t>2018/11/28</a:t>
            </a:fld>
            <a:endParaRPr lang="en-US" altLang="zh-CN" dirty="0"/>
          </a:p>
        </p:txBody>
      </p:sp>
      <p:sp>
        <p:nvSpPr>
          <p:cNvPr id="5"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4"/>
          <p:cNvSpPr>
            <a:spLocks noGrp="1"/>
          </p:cNvSpPr>
          <p:nvPr>
            <p:ph type="sldNum" sz="quarter" idx="12"/>
          </p:nvPr>
        </p:nvSpPr>
        <p:spPr/>
        <p:txBody>
          <a:bodyPr/>
          <a:lstStyle/>
          <a:p>
            <a:pPr>
              <a:defRPr/>
            </a:pPr>
            <a:fld id="{8D6A1323-8D2C-4797-990A-D06320E30C2B}" type="slidenum">
              <a:rPr lang="en-US" altLang="zh-CN"/>
              <a:pPr>
                <a:defRPr/>
              </a:pPr>
              <a:t>38</a:t>
            </a:fld>
            <a:endParaRPr lang="en-US" altLang="zh-CN"/>
          </a:p>
        </p:txBody>
      </p:sp>
      <p:sp>
        <p:nvSpPr>
          <p:cNvPr id="30725" name="Rectangle 4"/>
          <p:cNvSpPr>
            <a:spLocks noChangeArrowheads="1"/>
          </p:cNvSpPr>
          <p:nvPr/>
        </p:nvSpPr>
        <p:spPr bwMode="auto">
          <a:xfrm>
            <a:off x="395288" y="258763"/>
            <a:ext cx="8820150" cy="762000"/>
          </a:xfrm>
          <a:prstGeom prst="rect">
            <a:avLst/>
          </a:prstGeom>
          <a:solidFill>
            <a:schemeClr val="bg1"/>
          </a:solidFill>
          <a:ln w="9525" algn="ctr">
            <a:noFill/>
            <a:miter lim="800000"/>
            <a:headEnd/>
            <a:tailEnd/>
          </a:ln>
        </p:spPr>
        <p:txBody>
          <a:bodyPr>
            <a:spAutoFit/>
          </a:bodyPr>
          <a:lstStyle/>
          <a:p>
            <a:r>
              <a:rPr lang="zh-CN" altLang="en-US" sz="4400" b="1" dirty="0"/>
              <a:t>作业</a:t>
            </a:r>
            <a:r>
              <a:rPr lang="en-US" altLang="zh-CN" sz="4400" b="1" dirty="0"/>
              <a:t>5</a:t>
            </a:r>
            <a:endParaRPr lang="zh-CN" altLang="en-US" sz="4400" b="1" dirty="0"/>
          </a:p>
        </p:txBody>
      </p:sp>
      <p:sp>
        <p:nvSpPr>
          <p:cNvPr id="7" name="Rectangle 6"/>
          <p:cNvSpPr txBox="1">
            <a:spLocks noChangeArrowheads="1"/>
          </p:cNvSpPr>
          <p:nvPr/>
        </p:nvSpPr>
        <p:spPr bwMode="auto">
          <a:xfrm>
            <a:off x="374848" y="1196752"/>
            <a:ext cx="8229600" cy="16561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ts val="3600"/>
              </a:lnSpc>
              <a:spcBef>
                <a:spcPts val="1800"/>
              </a:spcBef>
              <a:spcAft>
                <a:spcPct val="0"/>
              </a:spcAft>
              <a:buClr>
                <a:schemeClr val="accent1"/>
              </a:buClr>
              <a:buSzPct val="100000"/>
              <a:buFont typeface="Wingdings" pitchFamily="2" charset="2"/>
              <a:buBlip>
                <a:blip r:embed="rId2"/>
              </a:buBlip>
              <a:tabLst/>
              <a:defRPr/>
            </a:pPr>
            <a:r>
              <a:rPr lang="zh-CN" altLang="en-US" sz="2400" kern="0" dirty="0">
                <a:latin typeface="微软雅黑" pitchFamily="34" charset="-122"/>
                <a:ea typeface="微软雅黑" pitchFamily="34" charset="-122"/>
              </a:rPr>
              <a:t>采用</a:t>
            </a:r>
            <a:r>
              <a:rPr lang="en-US" altLang="zh-CN" sz="2400" kern="0" dirty="0" err="1">
                <a:latin typeface="微软雅黑" pitchFamily="34" charset="-122"/>
                <a:ea typeface="微软雅黑" pitchFamily="34" charset="-122"/>
              </a:rPr>
              <a:t>Verilog</a:t>
            </a:r>
            <a:r>
              <a:rPr lang="en-US" altLang="zh-CN" sz="2400" kern="0" dirty="0">
                <a:latin typeface="微软雅黑" pitchFamily="34" charset="-122"/>
                <a:ea typeface="微软雅黑" pitchFamily="34" charset="-122"/>
              </a:rPr>
              <a:t> HDL</a:t>
            </a:r>
            <a:r>
              <a:rPr lang="zh-CN" altLang="en-US" sz="2400" kern="0" dirty="0">
                <a:latin typeface="微软雅黑" pitchFamily="34" charset="-122"/>
                <a:ea typeface="微软雅黑" pitchFamily="34" charset="-122"/>
              </a:rPr>
              <a:t>实现</a:t>
            </a:r>
            <a:r>
              <a:rPr lang="en-US" altLang="zh-CN" sz="2400" kern="0" dirty="0">
                <a:latin typeface="微软雅黑" pitchFamily="34" charset="-122"/>
                <a:ea typeface="微软雅黑" pitchFamily="34" charset="-122"/>
              </a:rPr>
              <a:t>8-3</a:t>
            </a:r>
            <a:r>
              <a:rPr lang="zh-CN" altLang="en-US" sz="2400" kern="0" dirty="0">
                <a:latin typeface="微软雅黑" pitchFamily="34" charset="-122"/>
                <a:ea typeface="微软雅黑" pitchFamily="34" charset="-122"/>
              </a:rPr>
              <a:t>优先权编码器。</a:t>
            </a:r>
            <a:endParaRPr lang="en-US" altLang="zh-CN" sz="2400" kern="0" dirty="0">
              <a:latin typeface="微软雅黑" pitchFamily="34" charset="-122"/>
              <a:ea typeface="微软雅黑" pitchFamily="34" charset="-122"/>
            </a:endParaRPr>
          </a:p>
          <a:p>
            <a:pPr marL="342900" marR="0" lvl="0" indent="-342900" algn="just" defTabSz="914400" rtl="0" eaLnBrk="1" fontAlgn="base" latinLnBrk="0" hangingPunct="1">
              <a:lnSpc>
                <a:spcPts val="3600"/>
              </a:lnSpc>
              <a:spcBef>
                <a:spcPts val="1800"/>
              </a:spcBef>
              <a:spcAft>
                <a:spcPct val="0"/>
              </a:spcAft>
              <a:buClr>
                <a:schemeClr val="accent1"/>
              </a:buClr>
              <a:buSzPct val="100000"/>
              <a:buFont typeface="Wingdings" pitchFamily="2" charset="2"/>
              <a:buBlip>
                <a:blip r:embed="rId2"/>
              </a:buBlip>
              <a:tabLst/>
              <a:defRPr/>
            </a:pPr>
            <a:r>
              <a:rPr kumimoji="0" lang="zh-CN" altLang="en-US" sz="2400" b="0" i="0" u="none" strike="noStrike" kern="0" cap="none" spc="0" normalizeH="0" baseline="0" noProof="0" dirty="0">
                <a:ln>
                  <a:noFill/>
                </a:ln>
                <a:solidFill>
                  <a:srgbClr val="0000FF"/>
                </a:solidFill>
                <a:effectLst/>
                <a:uLnTx/>
                <a:uFillTx/>
                <a:latin typeface="微软雅黑" pitchFamily="34" charset="-122"/>
                <a:ea typeface="微软雅黑" pitchFamily="34" charset="-122"/>
                <a:cs typeface="+mn-cs"/>
              </a:rPr>
              <a:t>优先权编码器</a:t>
            </a: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：对编码器输入端进行优先权分配，当多个输入信号同时有效时，编码器仅响应优先权最高的输入请求，产生相应的编码输出。</a:t>
            </a:r>
            <a:endParaRPr kumimoji="0" lang="en-US" altLang="zh-CN"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a:p>
            <a:pPr marL="342900" lvl="0" indent="-342900" algn="just">
              <a:lnSpc>
                <a:spcPts val="3600"/>
              </a:lnSpc>
              <a:spcBef>
                <a:spcPts val="1800"/>
              </a:spcBef>
              <a:buClr>
                <a:schemeClr val="accent1"/>
              </a:buClr>
              <a:buSzPct val="100000"/>
              <a:buBlip>
                <a:blip r:embed="rId2"/>
              </a:buBlip>
              <a:defRPr/>
            </a:pPr>
            <a:r>
              <a:rPr lang="zh-CN" altLang="en-US" sz="2400" kern="0" dirty="0">
                <a:latin typeface="微软雅黑" pitchFamily="34" charset="-122"/>
                <a:ea typeface="微软雅黑" pitchFamily="34" charset="-122"/>
              </a:rPr>
              <a:t>所实现的</a:t>
            </a:r>
            <a:r>
              <a:rPr lang="en-US" altLang="zh-CN" sz="2400" kern="0" dirty="0">
                <a:latin typeface="微软雅黑" pitchFamily="34" charset="-122"/>
                <a:ea typeface="微软雅黑" pitchFamily="34" charset="-122"/>
              </a:rPr>
              <a:t>8-3</a:t>
            </a:r>
            <a:r>
              <a:rPr lang="zh-CN" altLang="en-US" sz="2400" kern="0" dirty="0">
                <a:latin typeface="微软雅黑" pitchFamily="34" charset="-122"/>
                <a:ea typeface="微软雅黑" pitchFamily="34" charset="-122"/>
              </a:rPr>
              <a:t>优先权编码器的输入为</a:t>
            </a:r>
            <a:r>
              <a:rPr lang="en-US" altLang="zh-CN" sz="2400" kern="0" dirty="0">
                <a:latin typeface="微软雅黑" pitchFamily="34" charset="-122"/>
                <a:ea typeface="微软雅黑" pitchFamily="34" charset="-122"/>
              </a:rPr>
              <a:t>I</a:t>
            </a:r>
            <a:r>
              <a:rPr lang="en-US" altLang="zh-CN" sz="2400" kern="0" baseline="-25000" dirty="0">
                <a:latin typeface="微软雅黑" pitchFamily="34" charset="-122"/>
                <a:ea typeface="微软雅黑" pitchFamily="34" charset="-122"/>
              </a:rPr>
              <a:t>7</a:t>
            </a:r>
            <a:r>
              <a:rPr lang="zh-CN" altLang="en-US" sz="2400" kern="0" dirty="0">
                <a:latin typeface="微软雅黑" pitchFamily="34" charset="-122"/>
                <a:ea typeface="微软雅黑" pitchFamily="34" charset="-122"/>
              </a:rPr>
              <a:t>～</a:t>
            </a:r>
            <a:r>
              <a:rPr lang="en-US" altLang="zh-CN" sz="2400" kern="0" dirty="0">
                <a:latin typeface="微软雅黑" pitchFamily="34" charset="-122"/>
                <a:ea typeface="微软雅黑" pitchFamily="34" charset="-122"/>
              </a:rPr>
              <a:t>I</a:t>
            </a:r>
            <a:r>
              <a:rPr lang="en-US" altLang="zh-CN" sz="2400" kern="0" baseline="-25000" dirty="0">
                <a:latin typeface="微软雅黑" pitchFamily="34" charset="-122"/>
                <a:ea typeface="微软雅黑" pitchFamily="34" charset="-122"/>
              </a:rPr>
              <a:t>0</a:t>
            </a:r>
            <a:r>
              <a:rPr lang="zh-CN" altLang="en-US" sz="2400" kern="0" dirty="0">
                <a:latin typeface="微软雅黑" pitchFamily="34" charset="-122"/>
                <a:ea typeface="微软雅黑" pitchFamily="34" charset="-122"/>
              </a:rPr>
              <a:t>，</a:t>
            </a:r>
            <a:r>
              <a:rPr lang="zh-CN" altLang="en-US" sz="2400" kern="0" dirty="0">
                <a:solidFill>
                  <a:srgbClr val="0000FF"/>
                </a:solidFill>
                <a:latin typeface="微软雅黑" pitchFamily="34" charset="-122"/>
                <a:ea typeface="微软雅黑" pitchFamily="34" charset="-122"/>
              </a:rPr>
              <a:t>低电平有效</a:t>
            </a:r>
            <a:r>
              <a:rPr lang="zh-CN" altLang="en-US" sz="2400" kern="0" dirty="0">
                <a:latin typeface="微软雅黑" pitchFamily="34" charset="-122"/>
                <a:ea typeface="微软雅黑" pitchFamily="34" charset="-122"/>
              </a:rPr>
              <a:t>，</a:t>
            </a:r>
            <a:r>
              <a:rPr lang="zh-CN" altLang="en-US" sz="2400" kern="0" dirty="0">
                <a:solidFill>
                  <a:srgbClr val="0000FF"/>
                </a:solidFill>
                <a:latin typeface="微软雅黑" pitchFamily="34" charset="-122"/>
                <a:ea typeface="微软雅黑" pitchFamily="34" charset="-122"/>
              </a:rPr>
              <a:t>优先权从高到低</a:t>
            </a:r>
            <a:r>
              <a:rPr lang="zh-CN" altLang="en-US" sz="2400" kern="0" dirty="0">
                <a:latin typeface="微软雅黑" pitchFamily="34" charset="-122"/>
                <a:ea typeface="微软雅黑" pitchFamily="34" charset="-122"/>
              </a:rPr>
              <a:t>为</a:t>
            </a:r>
            <a:r>
              <a:rPr lang="en-US" altLang="zh-CN" sz="2400" kern="0" dirty="0">
                <a:latin typeface="微软雅黑" pitchFamily="34" charset="-122"/>
                <a:ea typeface="微软雅黑" pitchFamily="34" charset="-122"/>
              </a:rPr>
              <a:t>I</a:t>
            </a:r>
            <a:r>
              <a:rPr lang="en-US" altLang="zh-CN" sz="2400" kern="0" baseline="-25000" dirty="0">
                <a:latin typeface="微软雅黑" pitchFamily="34" charset="-122"/>
                <a:ea typeface="微软雅黑" pitchFamily="34" charset="-122"/>
              </a:rPr>
              <a:t>7</a:t>
            </a:r>
            <a:r>
              <a:rPr lang="en-US" altLang="zh-CN" sz="2400" kern="0" dirty="0">
                <a:latin typeface="微软雅黑" pitchFamily="34" charset="-122"/>
                <a:ea typeface="微软雅黑" pitchFamily="34" charset="-122"/>
              </a:rPr>
              <a:t>I</a:t>
            </a:r>
            <a:r>
              <a:rPr lang="en-US" altLang="zh-CN" sz="2400" kern="0" baseline="-25000" dirty="0">
                <a:latin typeface="微软雅黑" pitchFamily="34" charset="-122"/>
                <a:ea typeface="微软雅黑" pitchFamily="34" charset="-122"/>
              </a:rPr>
              <a:t>6</a:t>
            </a:r>
            <a:r>
              <a:rPr lang="en-US" altLang="zh-CN" sz="2400" kern="0" dirty="0">
                <a:latin typeface="微软雅黑" pitchFamily="34" charset="-122"/>
                <a:ea typeface="微软雅黑" pitchFamily="34" charset="-122"/>
              </a:rPr>
              <a:t>I</a:t>
            </a:r>
            <a:r>
              <a:rPr lang="en-US" altLang="zh-CN" sz="2400" kern="0" baseline="-25000" dirty="0">
                <a:latin typeface="微软雅黑" pitchFamily="34" charset="-122"/>
                <a:ea typeface="微软雅黑" pitchFamily="34" charset="-122"/>
              </a:rPr>
              <a:t>5</a:t>
            </a:r>
            <a:r>
              <a:rPr lang="en-US" altLang="zh-CN" sz="2400" kern="0" dirty="0">
                <a:latin typeface="微软雅黑" pitchFamily="34" charset="-122"/>
                <a:ea typeface="微软雅黑" pitchFamily="34" charset="-122"/>
              </a:rPr>
              <a:t>I</a:t>
            </a:r>
            <a:r>
              <a:rPr lang="en-US" altLang="zh-CN" sz="2400" kern="0" baseline="-25000" dirty="0">
                <a:latin typeface="微软雅黑" pitchFamily="34" charset="-122"/>
                <a:ea typeface="微软雅黑" pitchFamily="34" charset="-122"/>
              </a:rPr>
              <a:t>4</a:t>
            </a:r>
            <a:r>
              <a:rPr lang="en-US" altLang="zh-CN" sz="2400" kern="0" dirty="0">
                <a:latin typeface="微软雅黑" pitchFamily="34" charset="-122"/>
                <a:ea typeface="微软雅黑" pitchFamily="34" charset="-122"/>
              </a:rPr>
              <a:t>I</a:t>
            </a:r>
            <a:r>
              <a:rPr lang="en-US" altLang="zh-CN" sz="2400" kern="0" baseline="-25000" dirty="0">
                <a:latin typeface="微软雅黑" pitchFamily="34" charset="-122"/>
                <a:ea typeface="微软雅黑" pitchFamily="34" charset="-122"/>
              </a:rPr>
              <a:t>3</a:t>
            </a:r>
            <a:r>
              <a:rPr lang="en-US" altLang="zh-CN" sz="2400" kern="0" dirty="0">
                <a:latin typeface="微软雅黑" pitchFamily="34" charset="-122"/>
                <a:ea typeface="微软雅黑" pitchFamily="34" charset="-122"/>
              </a:rPr>
              <a:t>I</a:t>
            </a:r>
            <a:r>
              <a:rPr lang="en-US" altLang="zh-CN" sz="2400" kern="0" baseline="-25000" dirty="0">
                <a:latin typeface="微软雅黑" pitchFamily="34" charset="-122"/>
                <a:ea typeface="微软雅黑" pitchFamily="34" charset="-122"/>
              </a:rPr>
              <a:t>2</a:t>
            </a:r>
            <a:r>
              <a:rPr lang="en-US" altLang="zh-CN" sz="2400" kern="0" dirty="0">
                <a:latin typeface="微软雅黑" pitchFamily="34" charset="-122"/>
                <a:ea typeface="微软雅黑" pitchFamily="34" charset="-122"/>
              </a:rPr>
              <a:t>I</a:t>
            </a:r>
            <a:r>
              <a:rPr lang="en-US" altLang="zh-CN" sz="2400" kern="0" baseline="-25000" dirty="0">
                <a:latin typeface="微软雅黑" pitchFamily="34" charset="-122"/>
                <a:ea typeface="微软雅黑" pitchFamily="34" charset="-122"/>
              </a:rPr>
              <a:t>1</a:t>
            </a:r>
            <a:r>
              <a:rPr lang="en-US" altLang="zh-CN" sz="2400" kern="0" dirty="0">
                <a:latin typeface="微软雅黑" pitchFamily="34" charset="-122"/>
                <a:ea typeface="微软雅黑" pitchFamily="34" charset="-122"/>
              </a:rPr>
              <a:t>I</a:t>
            </a:r>
            <a:r>
              <a:rPr lang="en-US" altLang="zh-CN" sz="2400" kern="0" baseline="-25000" dirty="0">
                <a:latin typeface="微软雅黑" pitchFamily="34" charset="-122"/>
                <a:ea typeface="微软雅黑" pitchFamily="34" charset="-122"/>
              </a:rPr>
              <a:t>0</a:t>
            </a:r>
            <a:r>
              <a:rPr lang="zh-CN" altLang="en-US" sz="2400" kern="0" dirty="0">
                <a:latin typeface="微软雅黑" pitchFamily="34" charset="-122"/>
                <a:ea typeface="微软雅黑" pitchFamily="34" charset="-122"/>
              </a:rPr>
              <a:t>；输出为</a:t>
            </a:r>
            <a:r>
              <a:rPr lang="en-US" altLang="zh-CN" sz="2400" kern="0" dirty="0">
                <a:latin typeface="微软雅黑" pitchFamily="34" charset="-122"/>
                <a:ea typeface="微软雅黑" pitchFamily="34" charset="-122"/>
              </a:rPr>
              <a:t>A</a:t>
            </a:r>
            <a:r>
              <a:rPr lang="en-US" altLang="zh-CN" sz="2400" kern="0" baseline="-25000" dirty="0">
                <a:latin typeface="微软雅黑" pitchFamily="34" charset="-122"/>
                <a:ea typeface="微软雅黑" pitchFamily="34" charset="-122"/>
              </a:rPr>
              <a:t>2</a:t>
            </a:r>
            <a:r>
              <a:rPr lang="en-US" altLang="zh-CN" sz="2400" kern="0" dirty="0">
                <a:latin typeface="微软雅黑" pitchFamily="34" charset="-122"/>
                <a:ea typeface="微软雅黑" pitchFamily="34" charset="-122"/>
              </a:rPr>
              <a:t>A</a:t>
            </a:r>
            <a:r>
              <a:rPr lang="en-US" altLang="zh-CN" sz="2400" kern="0" baseline="-25000" dirty="0">
                <a:latin typeface="微软雅黑" pitchFamily="34" charset="-122"/>
                <a:ea typeface="微软雅黑" pitchFamily="34" charset="-122"/>
              </a:rPr>
              <a:t>1</a:t>
            </a:r>
            <a:r>
              <a:rPr lang="en-US" altLang="zh-CN" sz="2400" kern="0" dirty="0">
                <a:latin typeface="微软雅黑" pitchFamily="34" charset="-122"/>
                <a:ea typeface="微软雅黑" pitchFamily="34" charset="-122"/>
              </a:rPr>
              <a:t>A</a:t>
            </a:r>
            <a:r>
              <a:rPr lang="en-US" altLang="zh-CN" sz="2400" kern="0" baseline="-25000" dirty="0">
                <a:latin typeface="微软雅黑" pitchFamily="34" charset="-122"/>
                <a:ea typeface="微软雅黑" pitchFamily="34" charset="-122"/>
              </a:rPr>
              <a:t>0</a:t>
            </a:r>
            <a:r>
              <a:rPr lang="zh-CN" altLang="en-US" sz="2400" kern="0" dirty="0">
                <a:latin typeface="微软雅黑" pitchFamily="34" charset="-122"/>
                <a:ea typeface="微软雅黑" pitchFamily="34" charset="-122"/>
              </a:rPr>
              <a:t>。</a:t>
            </a:r>
            <a:endParaRPr lang="en-US" altLang="zh-CN" sz="2400" kern="0" dirty="0">
              <a:latin typeface="微软雅黑" pitchFamily="34" charset="-122"/>
              <a:ea typeface="微软雅黑" pitchFamily="34" charset="-122"/>
            </a:endParaRPr>
          </a:p>
          <a:p>
            <a:pPr marL="342900" lvl="0" indent="-342900" algn="just">
              <a:lnSpc>
                <a:spcPts val="3600"/>
              </a:lnSpc>
              <a:spcBef>
                <a:spcPts val="1800"/>
              </a:spcBef>
              <a:buClr>
                <a:schemeClr val="accent1"/>
              </a:buClr>
              <a:buSzPct val="100000"/>
              <a:buBlip>
                <a:blip r:embed="rId2"/>
              </a:buBlip>
              <a:defRPr/>
            </a:pP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采用</a:t>
            </a:r>
            <a:r>
              <a:rPr kumimoji="0" lang="zh-CN" altLang="en-US" sz="2400" b="0" i="0" u="none" strike="noStrike" kern="0" cap="none" spc="0" normalizeH="0" baseline="0" noProof="0" dirty="0">
                <a:ln>
                  <a:noFill/>
                </a:ln>
                <a:solidFill>
                  <a:srgbClr val="0000FF"/>
                </a:solidFill>
                <a:effectLst/>
                <a:uLnTx/>
                <a:uFillTx/>
                <a:latin typeface="微软雅黑" pitchFamily="34" charset="-122"/>
                <a:ea typeface="微软雅黑" pitchFamily="34" charset="-122"/>
                <a:cs typeface="+mn-cs"/>
              </a:rPr>
              <a:t>拨动开关</a:t>
            </a:r>
            <a:r>
              <a:rPr kumimoji="0" lang="zh-CN" altLang="en-US" sz="2400" b="0" i="0" u="none" strike="noStrike" kern="0" cap="none" spc="0" normalizeH="0" baseline="0" noProof="0" dirty="0">
                <a:ln>
                  <a:noFill/>
                </a:ln>
                <a:effectLst/>
                <a:uLnTx/>
                <a:uFillTx/>
                <a:latin typeface="微软雅黑" pitchFamily="34" charset="-122"/>
                <a:ea typeface="微软雅黑" pitchFamily="34" charset="-122"/>
                <a:cs typeface="+mn-cs"/>
              </a:rPr>
              <a:t>设置</a:t>
            </a:r>
            <a:r>
              <a:rPr lang="en-US" altLang="zh-CN" sz="2400" kern="0" dirty="0">
                <a:latin typeface="微软雅黑" pitchFamily="34" charset="-122"/>
                <a:ea typeface="微软雅黑" pitchFamily="34" charset="-122"/>
              </a:rPr>
              <a:t>I</a:t>
            </a:r>
            <a:r>
              <a:rPr lang="en-US" altLang="zh-CN" sz="2400" kern="0" baseline="-25000" dirty="0">
                <a:latin typeface="微软雅黑" pitchFamily="34" charset="-122"/>
                <a:ea typeface="微软雅黑" pitchFamily="34" charset="-122"/>
              </a:rPr>
              <a:t>7</a:t>
            </a:r>
            <a:r>
              <a:rPr lang="zh-CN" altLang="en-US" sz="2400" kern="0" dirty="0">
                <a:latin typeface="微软雅黑" pitchFamily="34" charset="-122"/>
                <a:ea typeface="微软雅黑" pitchFamily="34" charset="-122"/>
              </a:rPr>
              <a:t>～</a:t>
            </a:r>
            <a:r>
              <a:rPr lang="en-US" altLang="zh-CN" sz="2400" kern="0" dirty="0">
                <a:latin typeface="微软雅黑" pitchFamily="34" charset="-122"/>
                <a:ea typeface="微软雅黑" pitchFamily="34" charset="-122"/>
              </a:rPr>
              <a:t>I</a:t>
            </a:r>
            <a:r>
              <a:rPr lang="en-US" altLang="zh-CN" sz="2400" kern="0" baseline="-25000" dirty="0">
                <a:latin typeface="微软雅黑" pitchFamily="34" charset="-122"/>
                <a:ea typeface="微软雅黑" pitchFamily="34" charset="-122"/>
              </a:rPr>
              <a:t>0</a:t>
            </a:r>
            <a:r>
              <a:rPr lang="zh-CN" altLang="en-US" sz="2400" kern="0" dirty="0">
                <a:latin typeface="微软雅黑" pitchFamily="34" charset="-122"/>
                <a:ea typeface="微软雅黑" pitchFamily="34" charset="-122"/>
              </a:rPr>
              <a:t>，</a:t>
            </a:r>
            <a:r>
              <a:rPr lang="en-US" altLang="zh-CN" sz="2400" kern="0" dirty="0">
                <a:latin typeface="微软雅黑" pitchFamily="34" charset="-122"/>
                <a:ea typeface="微软雅黑" pitchFamily="34" charset="-122"/>
              </a:rPr>
              <a:t> I</a:t>
            </a:r>
            <a:r>
              <a:rPr lang="en-US" altLang="zh-CN" sz="2400" kern="0" baseline="-25000" dirty="0">
                <a:latin typeface="微软雅黑" pitchFamily="34" charset="-122"/>
                <a:ea typeface="微软雅黑" pitchFamily="34" charset="-122"/>
              </a:rPr>
              <a:t>7</a:t>
            </a:r>
            <a:r>
              <a:rPr lang="zh-CN" altLang="en-US" sz="2400" kern="0" dirty="0">
                <a:latin typeface="微软雅黑" pitchFamily="34" charset="-122"/>
                <a:ea typeface="微软雅黑" pitchFamily="34" charset="-122"/>
              </a:rPr>
              <a:t>～</a:t>
            </a:r>
            <a:r>
              <a:rPr lang="en-US" altLang="zh-CN" sz="2400" kern="0" dirty="0">
                <a:latin typeface="微软雅黑" pitchFamily="34" charset="-122"/>
                <a:ea typeface="微软雅黑" pitchFamily="34" charset="-122"/>
              </a:rPr>
              <a:t>I</a:t>
            </a:r>
            <a:r>
              <a:rPr lang="en-US" altLang="zh-CN" sz="2400" kern="0" baseline="-25000" dirty="0">
                <a:latin typeface="微软雅黑" pitchFamily="34" charset="-122"/>
                <a:ea typeface="微软雅黑" pitchFamily="34" charset="-122"/>
              </a:rPr>
              <a:t>0</a:t>
            </a:r>
            <a:r>
              <a:rPr lang="zh-CN" altLang="en-US" sz="2400" kern="0" dirty="0">
                <a:latin typeface="微软雅黑" pitchFamily="34" charset="-122"/>
                <a:ea typeface="微软雅黑" pitchFamily="34" charset="-122"/>
              </a:rPr>
              <a:t>对应拨动开关</a:t>
            </a:r>
            <a:r>
              <a:rPr lang="en-US" altLang="zh-CN" sz="2400" kern="0" dirty="0">
                <a:latin typeface="微软雅黑" pitchFamily="34" charset="-122"/>
                <a:ea typeface="微软雅黑" pitchFamily="34" charset="-122"/>
              </a:rPr>
              <a:t>SW</a:t>
            </a:r>
            <a:r>
              <a:rPr lang="en-US" altLang="zh-CN" sz="2400" kern="0" baseline="-25000" dirty="0">
                <a:latin typeface="微软雅黑" pitchFamily="34" charset="-122"/>
                <a:ea typeface="微软雅黑" pitchFamily="34" charset="-122"/>
              </a:rPr>
              <a:t>7</a:t>
            </a:r>
            <a:r>
              <a:rPr lang="en-US" altLang="zh-CN" sz="2400" kern="0" dirty="0">
                <a:latin typeface="微软雅黑" pitchFamily="34" charset="-122"/>
                <a:ea typeface="微软雅黑" pitchFamily="34" charset="-122"/>
              </a:rPr>
              <a:t>~SW</a:t>
            </a:r>
            <a:r>
              <a:rPr lang="en-US" altLang="zh-CN" sz="2400" kern="0" baseline="-25000" dirty="0">
                <a:latin typeface="微软雅黑" pitchFamily="34" charset="-122"/>
                <a:ea typeface="微软雅黑" pitchFamily="34" charset="-122"/>
              </a:rPr>
              <a:t>0</a:t>
            </a:r>
            <a:r>
              <a:rPr lang="zh-CN" altLang="en-US" sz="2400" kern="0" dirty="0">
                <a:latin typeface="微软雅黑" pitchFamily="34" charset="-122"/>
                <a:ea typeface="微软雅黑" pitchFamily="34" charset="-122"/>
              </a:rPr>
              <a:t>； </a:t>
            </a:r>
            <a:r>
              <a:rPr lang="zh-CN" altLang="en-US" sz="2400" kern="0" dirty="0">
                <a:solidFill>
                  <a:srgbClr val="0000FF"/>
                </a:solidFill>
                <a:latin typeface="微软雅黑" pitchFamily="34" charset="-122"/>
                <a:ea typeface="微软雅黑" pitchFamily="34" charset="-122"/>
              </a:rPr>
              <a:t>利用</a:t>
            </a:r>
            <a:r>
              <a:rPr lang="en-US" altLang="zh-CN" sz="2400" kern="0" dirty="0">
                <a:solidFill>
                  <a:srgbClr val="0000FF"/>
                </a:solidFill>
                <a:latin typeface="微软雅黑" pitchFamily="34" charset="-122"/>
                <a:ea typeface="微软雅黑" pitchFamily="34" charset="-122"/>
              </a:rPr>
              <a:t>LED</a:t>
            </a:r>
            <a:r>
              <a:rPr lang="zh-CN" altLang="en-US" sz="2400" kern="0" dirty="0">
                <a:solidFill>
                  <a:srgbClr val="0000FF"/>
                </a:solidFill>
                <a:latin typeface="微软雅黑" pitchFamily="34" charset="-122"/>
                <a:ea typeface="微软雅黑" pitchFamily="34" charset="-122"/>
              </a:rPr>
              <a:t>灯</a:t>
            </a:r>
            <a:r>
              <a:rPr lang="en-US" altLang="zh-CN" sz="2400" kern="0" dirty="0">
                <a:latin typeface="微软雅黑" pitchFamily="34" charset="-122"/>
                <a:ea typeface="微软雅黑" pitchFamily="34" charset="-122"/>
              </a:rPr>
              <a:t>LD0</a:t>
            </a:r>
            <a:r>
              <a:rPr lang="zh-CN" altLang="en-US" sz="2400" kern="0" dirty="0">
                <a:latin typeface="微软雅黑" pitchFamily="34" charset="-122"/>
                <a:ea typeface="微软雅黑" pitchFamily="34" charset="-122"/>
              </a:rPr>
              <a:t>～</a:t>
            </a:r>
            <a:r>
              <a:rPr lang="en-US" altLang="zh-CN" sz="2400" kern="0" dirty="0">
                <a:latin typeface="微软雅黑" pitchFamily="34" charset="-122"/>
                <a:ea typeface="微软雅黑" pitchFamily="34" charset="-122"/>
              </a:rPr>
              <a:t>LD2</a:t>
            </a:r>
            <a:r>
              <a:rPr lang="zh-CN" altLang="en-US" sz="2400" kern="0" dirty="0">
                <a:latin typeface="微软雅黑" pitchFamily="34" charset="-122"/>
                <a:ea typeface="微软雅黑" pitchFamily="34" charset="-122"/>
              </a:rPr>
              <a:t>显示</a:t>
            </a:r>
            <a:r>
              <a:rPr lang="en-US" altLang="zh-CN" sz="2400" kern="0" dirty="0">
                <a:latin typeface="微软雅黑" pitchFamily="34" charset="-122"/>
                <a:ea typeface="微软雅黑" pitchFamily="34" charset="-122"/>
              </a:rPr>
              <a:t>A</a:t>
            </a:r>
            <a:r>
              <a:rPr lang="en-US" altLang="zh-CN" sz="2400" kern="0" baseline="-25000" dirty="0">
                <a:latin typeface="微软雅黑" pitchFamily="34" charset="-122"/>
                <a:ea typeface="微软雅黑" pitchFamily="34" charset="-122"/>
              </a:rPr>
              <a:t>2</a:t>
            </a:r>
            <a:r>
              <a:rPr lang="zh-CN" altLang="en-US" sz="2400" kern="0" dirty="0">
                <a:latin typeface="微软雅黑" pitchFamily="34" charset="-122"/>
                <a:ea typeface="微软雅黑" pitchFamily="34" charset="-122"/>
              </a:rPr>
              <a:t>～</a:t>
            </a:r>
            <a:r>
              <a:rPr lang="en-US" altLang="zh-CN" sz="2400" kern="0" dirty="0">
                <a:latin typeface="微软雅黑" pitchFamily="34" charset="-122"/>
                <a:ea typeface="微软雅黑" pitchFamily="34" charset="-122"/>
              </a:rPr>
              <a:t>A</a:t>
            </a:r>
            <a:r>
              <a:rPr lang="en-US" altLang="zh-CN" sz="2400" kern="0" baseline="-25000" dirty="0">
                <a:latin typeface="微软雅黑" pitchFamily="34" charset="-122"/>
                <a:ea typeface="微软雅黑" pitchFamily="34" charset="-122"/>
              </a:rPr>
              <a:t>0</a:t>
            </a:r>
            <a:r>
              <a:rPr lang="zh-CN" altLang="en-US" sz="2400" kern="0" dirty="0">
                <a:latin typeface="微软雅黑" pitchFamily="34" charset="-122"/>
                <a:ea typeface="微软雅黑" pitchFamily="34" charset="-122"/>
              </a:rPr>
              <a:t>。</a:t>
            </a:r>
            <a:endPar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quarter" idx="10"/>
          </p:nvPr>
        </p:nvSpPr>
        <p:spPr/>
        <p:txBody>
          <a:bodyPr/>
          <a:lstStyle/>
          <a:p>
            <a:pPr>
              <a:defRPr/>
            </a:pPr>
            <a:fld id="{DD96B6CF-42CC-4155-8DFB-538692854826}" type="datetime1">
              <a:rPr lang="zh-CN" altLang="en-US"/>
              <a:pPr>
                <a:defRPr/>
              </a:pPr>
              <a:t>2018/11/28</a:t>
            </a:fld>
            <a:endParaRPr lang="en-US" altLang="zh-CN" dirty="0"/>
          </a:p>
        </p:txBody>
      </p:sp>
      <p:sp>
        <p:nvSpPr>
          <p:cNvPr id="5"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4"/>
          <p:cNvSpPr>
            <a:spLocks noGrp="1"/>
          </p:cNvSpPr>
          <p:nvPr>
            <p:ph type="sldNum" sz="quarter" idx="12"/>
          </p:nvPr>
        </p:nvSpPr>
        <p:spPr/>
        <p:txBody>
          <a:bodyPr/>
          <a:lstStyle/>
          <a:p>
            <a:pPr>
              <a:defRPr/>
            </a:pPr>
            <a:fld id="{8D6A1323-8D2C-4797-990A-D06320E30C2B}" type="slidenum">
              <a:rPr lang="en-US" altLang="zh-CN"/>
              <a:pPr>
                <a:defRPr/>
              </a:pPr>
              <a:t>39</a:t>
            </a:fld>
            <a:endParaRPr lang="en-US" altLang="zh-CN"/>
          </a:p>
        </p:txBody>
      </p:sp>
      <p:sp>
        <p:nvSpPr>
          <p:cNvPr id="30725" name="Rectangle 4"/>
          <p:cNvSpPr>
            <a:spLocks noChangeArrowheads="1"/>
          </p:cNvSpPr>
          <p:nvPr/>
        </p:nvSpPr>
        <p:spPr bwMode="auto">
          <a:xfrm>
            <a:off x="395288" y="258763"/>
            <a:ext cx="8209160" cy="762000"/>
          </a:xfrm>
          <a:prstGeom prst="rect">
            <a:avLst/>
          </a:prstGeom>
          <a:solidFill>
            <a:schemeClr val="bg1"/>
          </a:solidFill>
          <a:ln w="9525" algn="ctr">
            <a:noFill/>
            <a:miter lim="800000"/>
            <a:headEnd/>
            <a:tailEnd/>
          </a:ln>
        </p:spPr>
        <p:txBody>
          <a:bodyPr wrap="square">
            <a:spAutoFit/>
          </a:bodyPr>
          <a:lstStyle/>
          <a:p>
            <a:r>
              <a:rPr lang="zh-CN" altLang="en-US" sz="4400" b="1" dirty="0"/>
              <a:t>作业提交要求</a:t>
            </a:r>
          </a:p>
        </p:txBody>
      </p:sp>
      <p:sp>
        <p:nvSpPr>
          <p:cNvPr id="7" name="Rectangle 6"/>
          <p:cNvSpPr txBox="1">
            <a:spLocks noChangeArrowheads="1"/>
          </p:cNvSpPr>
          <p:nvPr/>
        </p:nvSpPr>
        <p:spPr bwMode="auto">
          <a:xfrm>
            <a:off x="374848" y="1196752"/>
            <a:ext cx="8229600" cy="16561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ts val="3600"/>
              </a:lnSpc>
              <a:spcBef>
                <a:spcPts val="1800"/>
              </a:spcBef>
              <a:spcAft>
                <a:spcPct val="0"/>
              </a:spcAft>
              <a:buClr>
                <a:schemeClr val="accent1"/>
              </a:buClr>
              <a:buSzPct val="100000"/>
              <a:buFont typeface="Wingdings" pitchFamily="2" charset="2"/>
              <a:buBlip>
                <a:blip r:embed="rId2"/>
              </a:buBlip>
              <a:tabLst/>
              <a:defRPr/>
            </a:pPr>
            <a:r>
              <a:rPr kumimoji="0" lang="zh-CN" altLang="en-US" sz="2400" b="0" i="0" u="none" strike="noStrike" kern="0" cap="none" spc="0" normalizeH="0" baseline="0" noProof="0" dirty="0">
                <a:ln>
                  <a:noFill/>
                </a:ln>
                <a:effectLst/>
                <a:uLnTx/>
                <a:uFillTx/>
                <a:latin typeface="微软雅黑" pitchFamily="34" charset="-122"/>
                <a:ea typeface="微软雅黑" pitchFamily="34" charset="-122"/>
                <a:cs typeface="+mn-cs"/>
              </a:rPr>
              <a:t>作业</a:t>
            </a: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提交</a:t>
            </a:r>
            <a:r>
              <a:rPr kumimoji="0" lang="en-US" altLang="zh-CN"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word</a:t>
            </a:r>
            <a:r>
              <a:rPr lang="zh-CN" altLang="en-US" sz="2400" kern="0" noProof="0" dirty="0">
                <a:latin typeface="微软雅黑" pitchFamily="34" charset="-122"/>
                <a:ea typeface="微软雅黑" pitchFamily="34" charset="-122"/>
              </a:rPr>
              <a:t>或</a:t>
            </a:r>
            <a:r>
              <a:rPr lang="en-US" altLang="zh-CN" sz="2400" kern="0" dirty="0" err="1">
                <a:latin typeface="微软雅黑" pitchFamily="34" charset="-122"/>
                <a:ea typeface="微软雅黑" pitchFamily="34" charset="-122"/>
              </a:rPr>
              <a:t>pdf</a:t>
            </a:r>
            <a:r>
              <a:rPr lang="zh-CN" altLang="en-US" sz="2400" kern="0" dirty="0">
                <a:latin typeface="微软雅黑" pitchFamily="34" charset="-122"/>
                <a:ea typeface="微软雅黑" pitchFamily="34" charset="-122"/>
              </a:rPr>
              <a:t>版，包括</a:t>
            </a:r>
            <a:r>
              <a:rPr lang="en-US" altLang="zh-CN" sz="2400" kern="0" dirty="0" err="1">
                <a:solidFill>
                  <a:srgbClr val="FF0000"/>
                </a:solidFill>
                <a:latin typeface="微软雅黑" pitchFamily="34" charset="-122"/>
                <a:ea typeface="微软雅黑" pitchFamily="34" charset="-122"/>
              </a:rPr>
              <a:t>Verilog</a:t>
            </a:r>
            <a:r>
              <a:rPr lang="zh-CN" altLang="en-US" sz="2400" kern="0" dirty="0">
                <a:solidFill>
                  <a:srgbClr val="FF0000"/>
                </a:solidFill>
                <a:latin typeface="微软雅黑" pitchFamily="34" charset="-122"/>
                <a:ea typeface="微软雅黑" pitchFamily="34" charset="-122"/>
              </a:rPr>
              <a:t>代码</a:t>
            </a:r>
            <a:r>
              <a:rPr lang="zh-CN" altLang="en-US" sz="2400" kern="0" dirty="0">
                <a:latin typeface="微软雅黑" pitchFamily="34" charset="-122"/>
                <a:ea typeface="微软雅黑" pitchFamily="34" charset="-122"/>
              </a:rPr>
              <a:t>，</a:t>
            </a:r>
            <a:r>
              <a:rPr lang="en-US" altLang="zh-CN" sz="2400" kern="0" dirty="0" err="1">
                <a:solidFill>
                  <a:srgbClr val="FF0000"/>
                </a:solidFill>
                <a:latin typeface="微软雅黑" pitchFamily="34" charset="-122"/>
                <a:ea typeface="微软雅黑" pitchFamily="34" charset="-122"/>
              </a:rPr>
              <a:t>testbench</a:t>
            </a:r>
            <a:r>
              <a:rPr lang="zh-CN" altLang="en-US" sz="2400" kern="0" dirty="0">
                <a:latin typeface="微软雅黑" pitchFamily="34" charset="-122"/>
                <a:ea typeface="微软雅黑" pitchFamily="34" charset="-122"/>
              </a:rPr>
              <a:t>以及</a:t>
            </a:r>
            <a:r>
              <a:rPr lang="zh-CN" altLang="en-US" sz="2400" kern="0" dirty="0">
                <a:solidFill>
                  <a:srgbClr val="FF0000"/>
                </a:solidFill>
                <a:latin typeface="微软雅黑" pitchFamily="34" charset="-122"/>
                <a:ea typeface="微软雅黑" pitchFamily="34" charset="-122"/>
              </a:rPr>
              <a:t>时序波形图</a:t>
            </a: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a:t>
            </a:r>
            <a:endParaRPr kumimoji="0" lang="en-US" altLang="zh-CN"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a:p>
            <a:pPr marL="342900" marR="0" lvl="0" indent="-342900" algn="just" defTabSz="914400" rtl="0" eaLnBrk="1" fontAlgn="base" latinLnBrk="0" hangingPunct="1">
              <a:lnSpc>
                <a:spcPts val="3600"/>
              </a:lnSpc>
              <a:spcBef>
                <a:spcPts val="1800"/>
              </a:spcBef>
              <a:spcAft>
                <a:spcPct val="0"/>
              </a:spcAft>
              <a:buClr>
                <a:schemeClr val="accent1"/>
              </a:buClr>
              <a:buSzPct val="100000"/>
              <a:buFont typeface="Wingdings" pitchFamily="2" charset="2"/>
              <a:buBlip>
                <a:blip r:embed="rId2"/>
              </a:buBlip>
              <a:tabLst/>
              <a:defRPr/>
            </a:pPr>
            <a:endParaRPr lang="en-US" altLang="zh-CN" sz="2400" kern="0" dirty="0">
              <a:latin typeface="微软雅黑" pitchFamily="34" charset="-122"/>
              <a:ea typeface="微软雅黑" pitchFamily="34" charset="-122"/>
            </a:endParaRPr>
          </a:p>
          <a:p>
            <a:pPr marL="342900" marR="0" lvl="0" indent="-342900" algn="just" defTabSz="914400" rtl="0" eaLnBrk="1" fontAlgn="base" latinLnBrk="0" hangingPunct="1">
              <a:lnSpc>
                <a:spcPts val="3600"/>
              </a:lnSpc>
              <a:spcBef>
                <a:spcPts val="1800"/>
              </a:spcBef>
              <a:spcAft>
                <a:spcPct val="0"/>
              </a:spcAft>
              <a:buClr>
                <a:schemeClr val="accent1"/>
              </a:buClr>
              <a:buSzPct val="100000"/>
              <a:buFont typeface="Wingdings" pitchFamily="2" charset="2"/>
              <a:buBlip>
                <a:blip r:embed="rId2"/>
              </a:buBlip>
              <a:tabLst/>
              <a:defRPr/>
            </a:pP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作业</a:t>
            </a:r>
            <a:r>
              <a:rPr kumimoji="0" lang="en-US" altLang="zh-CN"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5</a:t>
            </a: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在开发板上</a:t>
            </a:r>
            <a:r>
              <a:rPr kumimoji="0" lang="zh-CN" altLang="en-US" sz="2400" b="0" i="0" u="none" strike="noStrike" kern="0" cap="none" spc="0" normalizeH="0" baseline="0" noProof="0">
                <a:ln>
                  <a:noFill/>
                </a:ln>
                <a:solidFill>
                  <a:schemeClr val="tx1"/>
                </a:solidFill>
                <a:effectLst/>
                <a:uLnTx/>
                <a:uFillTx/>
                <a:latin typeface="微软雅黑" pitchFamily="34" charset="-122"/>
                <a:ea typeface="微软雅黑" pitchFamily="34" charset="-122"/>
                <a:cs typeface="+mn-cs"/>
              </a:rPr>
              <a:t>自行验证</a:t>
            </a:r>
            <a:endParaRPr kumimoji="0" lang="en-US" altLang="zh-CN"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2018/11/28</a:t>
            </a:fld>
            <a:endParaRPr lang="en-US" altLang="zh-CN"/>
          </a:p>
        </p:txBody>
      </p:sp>
      <p:sp>
        <p:nvSpPr>
          <p:cNvPr id="5" name="页脚占位符 4"/>
          <p:cNvSpPr>
            <a:spLocks noGrp="1"/>
          </p:cNvSpPr>
          <p:nvPr>
            <p:ph type="ftr" sz="quarter" idx="11"/>
          </p:nvPr>
        </p:nvSpPr>
        <p:spPr>
          <a:xfrm>
            <a:off x="3124200" y="6248400"/>
            <a:ext cx="2895600" cy="457200"/>
          </a:xfrm>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4</a:t>
            </a:fld>
            <a:endParaRPr lang="en-US" altLang="zh-CN"/>
          </a:p>
        </p:txBody>
      </p:sp>
      <p:sp>
        <p:nvSpPr>
          <p:cNvPr id="12293" name="Rectangle 6"/>
          <p:cNvSpPr>
            <a:spLocks noGrp="1" noChangeArrowheads="1"/>
          </p:cNvSpPr>
          <p:nvPr>
            <p:ph type="body" idx="1"/>
          </p:nvPr>
        </p:nvSpPr>
        <p:spPr>
          <a:xfrm>
            <a:off x="374848" y="1340768"/>
            <a:ext cx="8229600" cy="3382963"/>
          </a:xfrm>
          <a:noFill/>
        </p:spPr>
        <p:txBody>
          <a:bodyPr/>
          <a:lstStyle/>
          <a:p>
            <a:pPr algn="just" eaLnBrk="1" hangingPunct="1">
              <a:lnSpc>
                <a:spcPts val="2600"/>
              </a:lnSpc>
              <a:buSzPct val="100000"/>
              <a:buBlip>
                <a:blip r:embed="rId2"/>
              </a:buBlip>
            </a:pPr>
            <a:r>
              <a:rPr lang="zh-CN" altLang="en-US" sz="2400" dirty="0">
                <a:latin typeface="微软雅黑" pitchFamily="34" charset="-122"/>
                <a:ea typeface="微软雅黑" pitchFamily="34" charset="-122"/>
              </a:rPr>
              <a:t>组合逻辑电路是指电路在任何时刻产生的</a:t>
            </a:r>
            <a:r>
              <a:rPr lang="zh-CN" altLang="en-US" sz="2400" dirty="0">
                <a:solidFill>
                  <a:srgbClr val="0000FF"/>
                </a:solidFill>
                <a:latin typeface="微软雅黑" pitchFamily="34" charset="-122"/>
                <a:ea typeface="微软雅黑" pitchFamily="34" charset="-122"/>
              </a:rPr>
              <a:t>稳定输出仅仅取决于该时刻的输入</a:t>
            </a:r>
            <a:r>
              <a:rPr lang="zh-CN" altLang="en-US" sz="2400" dirty="0">
                <a:latin typeface="微软雅黑" pitchFamily="34" charset="-122"/>
                <a:ea typeface="微软雅黑" pitchFamily="34" charset="-122"/>
              </a:rPr>
              <a:t>，而与电路原来的状态无关。</a:t>
            </a:r>
            <a:endParaRPr lang="en-US" altLang="zh-CN" sz="2400" dirty="0">
              <a:latin typeface="微软雅黑" pitchFamily="34" charset="-122"/>
              <a:ea typeface="微软雅黑" pitchFamily="34" charset="-122"/>
            </a:endParaRPr>
          </a:p>
          <a:p>
            <a:pPr algn="just" eaLnBrk="1" hangingPunct="1">
              <a:lnSpc>
                <a:spcPts val="2600"/>
              </a:lnSpc>
              <a:buSzPct val="100000"/>
              <a:buBlip>
                <a:blip r:embed="rId2"/>
              </a:buBlip>
            </a:pPr>
            <a:endParaRPr lang="en-US" altLang="zh-CN" sz="2400" dirty="0">
              <a:latin typeface="微软雅黑" pitchFamily="34" charset="-122"/>
              <a:ea typeface="微软雅黑" pitchFamily="34" charset="-122"/>
            </a:endParaRPr>
          </a:p>
          <a:p>
            <a:pPr algn="just" eaLnBrk="1" hangingPunct="1">
              <a:lnSpc>
                <a:spcPts val="2600"/>
              </a:lnSpc>
              <a:buSzPct val="100000"/>
              <a:buBlip>
                <a:blip r:embed="rId2"/>
              </a:buBlip>
            </a:pPr>
            <a:r>
              <a:rPr lang="zh-CN" altLang="en-US" sz="2400" dirty="0">
                <a:latin typeface="微软雅黑" pitchFamily="34" charset="-122"/>
                <a:ea typeface="微软雅黑" pitchFamily="34" charset="-122"/>
              </a:rPr>
              <a:t>从电路结构上看，组合逻辑电路</a:t>
            </a:r>
            <a:r>
              <a:rPr lang="zh-CN" altLang="en-US" sz="2400" dirty="0">
                <a:solidFill>
                  <a:srgbClr val="0000FF"/>
                </a:solidFill>
                <a:latin typeface="微软雅黑" pitchFamily="34" charset="-122"/>
                <a:ea typeface="微软雅黑" pitchFamily="34" charset="-122"/>
              </a:rPr>
              <a:t>只有从输入到输出的通路，而没有输出反馈到输入的回路</a:t>
            </a:r>
            <a:r>
              <a:rPr lang="zh-CN" altLang="en-US" sz="2400" dirty="0">
                <a:latin typeface="微软雅黑" pitchFamily="34" charset="-122"/>
                <a:ea typeface="微软雅黑" pitchFamily="34" charset="-122"/>
              </a:rPr>
              <a:t>，而且电路由逻辑门构成，不含任何记忆元件。</a:t>
            </a:r>
          </a:p>
          <a:p>
            <a:pPr algn="just" eaLnBrk="1" hangingPunct="1">
              <a:buSzPct val="100000"/>
              <a:buFont typeface="Wingdings" pitchFamily="2" charset="2"/>
              <a:buBlip>
                <a:blip r:embed="rId2"/>
              </a:buBlip>
            </a:pPr>
            <a:endParaRPr lang="zh-CN" altLang="en-US" sz="2400" b="1" dirty="0">
              <a:latin typeface="微软雅黑" pitchFamily="34" charset="-122"/>
              <a:ea typeface="微软雅黑" pitchFamily="34" charset="-122"/>
            </a:endParaRPr>
          </a:p>
        </p:txBody>
      </p:sp>
      <p:sp>
        <p:nvSpPr>
          <p:cNvPr id="8" name="Rectangle 4"/>
          <p:cNvSpPr>
            <a:spLocks noChangeArrowheads="1"/>
          </p:cNvSpPr>
          <p:nvPr/>
        </p:nvSpPr>
        <p:spPr bwMode="auto">
          <a:xfrm>
            <a:off x="395288" y="260350"/>
            <a:ext cx="7056437" cy="707886"/>
          </a:xfrm>
          <a:prstGeom prst="rect">
            <a:avLst/>
          </a:prstGeom>
          <a:noFill/>
          <a:ln w="9525" algn="ctr">
            <a:noFill/>
            <a:miter lim="800000"/>
            <a:headEnd/>
            <a:tailEnd/>
          </a:ln>
        </p:spPr>
        <p:txBody>
          <a:bodyPr>
            <a:spAutoFit/>
          </a:bodyPr>
          <a:lstStyle/>
          <a:p>
            <a:r>
              <a:rPr lang="zh-CN" altLang="en-US" sz="4000" b="1" dirty="0">
                <a:latin typeface="微软雅黑" pitchFamily="34" charset="-122"/>
                <a:ea typeface="微软雅黑" pitchFamily="34" charset="-122"/>
              </a:rPr>
              <a:t>回顾组合逻辑电路</a:t>
            </a:r>
          </a:p>
        </p:txBody>
      </p:sp>
      <p:grpSp>
        <p:nvGrpSpPr>
          <p:cNvPr id="30" name="组合 29"/>
          <p:cNvGrpSpPr/>
          <p:nvPr/>
        </p:nvGrpSpPr>
        <p:grpSpPr>
          <a:xfrm>
            <a:off x="2281392" y="4005064"/>
            <a:ext cx="4882896" cy="1944216"/>
            <a:chOff x="2281392" y="4005064"/>
            <a:chExt cx="4882896" cy="1944216"/>
          </a:xfrm>
        </p:grpSpPr>
        <p:sp>
          <p:nvSpPr>
            <p:cNvPr id="7" name="矩形 6"/>
            <p:cNvSpPr/>
            <p:nvPr/>
          </p:nvSpPr>
          <p:spPr bwMode="auto">
            <a:xfrm>
              <a:off x="3851920" y="4005064"/>
              <a:ext cx="1728192" cy="1944216"/>
            </a:xfrm>
            <a:prstGeom prst="rect">
              <a:avLst/>
            </a:prstGeom>
            <a:solidFill>
              <a:srgbClr val="FFC0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微软雅黑" pitchFamily="34" charset="-122"/>
                  <a:ea typeface="微软雅黑" pitchFamily="34" charset="-122"/>
                  <a:cs typeface="Arial" charset="0"/>
                </a:rPr>
                <a:t>组合电路</a:t>
              </a:r>
            </a:p>
          </p:txBody>
        </p:sp>
        <p:cxnSp>
          <p:nvCxnSpPr>
            <p:cNvPr id="16" name="直接箭头连接符 15"/>
            <p:cNvCxnSpPr/>
            <p:nvPr/>
          </p:nvCxnSpPr>
          <p:spPr bwMode="auto">
            <a:xfrm>
              <a:off x="2699792" y="4221088"/>
              <a:ext cx="1152128" cy="0"/>
            </a:xfrm>
            <a:prstGeom prst="straightConnector1">
              <a:avLst/>
            </a:prstGeom>
            <a:noFill/>
            <a:ln w="38100" cap="flat" cmpd="sng" algn="ctr">
              <a:solidFill>
                <a:schemeClr val="tx1"/>
              </a:solidFill>
              <a:prstDash val="solid"/>
              <a:round/>
              <a:headEnd type="none" w="med" len="med"/>
              <a:tailEnd type="triangle" w="med" len="med"/>
            </a:ln>
            <a:effectLst/>
          </p:spPr>
        </p:cxnSp>
        <p:cxnSp>
          <p:nvCxnSpPr>
            <p:cNvPr id="17" name="直接箭头连接符 16"/>
            <p:cNvCxnSpPr/>
            <p:nvPr/>
          </p:nvCxnSpPr>
          <p:spPr bwMode="auto">
            <a:xfrm>
              <a:off x="2699792" y="4581128"/>
              <a:ext cx="1152128" cy="0"/>
            </a:xfrm>
            <a:prstGeom prst="straightConnector1">
              <a:avLst/>
            </a:prstGeom>
            <a:noFill/>
            <a:ln w="38100" cap="flat" cmpd="sng" algn="ctr">
              <a:solidFill>
                <a:schemeClr val="tx1"/>
              </a:solidFill>
              <a:prstDash val="solid"/>
              <a:round/>
              <a:headEnd type="none" w="med" len="med"/>
              <a:tailEnd type="triangle" w="med" len="med"/>
            </a:ln>
            <a:effectLst/>
          </p:spPr>
        </p:cxnSp>
        <p:cxnSp>
          <p:nvCxnSpPr>
            <p:cNvPr id="18" name="直接箭头连接符 17"/>
            <p:cNvCxnSpPr/>
            <p:nvPr/>
          </p:nvCxnSpPr>
          <p:spPr bwMode="auto">
            <a:xfrm>
              <a:off x="2699792" y="5733256"/>
              <a:ext cx="1152128" cy="0"/>
            </a:xfrm>
            <a:prstGeom prst="straightConnector1">
              <a:avLst/>
            </a:prstGeom>
            <a:noFill/>
            <a:ln w="38100" cap="flat" cmpd="sng" algn="ctr">
              <a:solidFill>
                <a:schemeClr val="tx1"/>
              </a:solidFill>
              <a:prstDash val="solid"/>
              <a:round/>
              <a:headEnd type="none" w="med" len="med"/>
              <a:tailEnd type="triangle" w="med" len="med"/>
            </a:ln>
            <a:effectLst/>
          </p:spPr>
        </p:cxnSp>
        <p:sp>
          <p:nvSpPr>
            <p:cNvPr id="19" name="TextBox 18"/>
            <p:cNvSpPr txBox="1"/>
            <p:nvPr/>
          </p:nvSpPr>
          <p:spPr>
            <a:xfrm rot="5400000">
              <a:off x="3068689" y="4922729"/>
              <a:ext cx="638490" cy="523220"/>
            </a:xfrm>
            <a:prstGeom prst="rect">
              <a:avLst/>
            </a:prstGeom>
            <a:noFill/>
          </p:spPr>
          <p:txBody>
            <a:bodyPr wrap="square" rtlCol="0" anchor="ctr" anchorCtr="0">
              <a:spAutoFit/>
            </a:bodyPr>
            <a:lstStyle/>
            <a:p>
              <a:r>
                <a:rPr lang="en-US" altLang="zh-CN" sz="2800" dirty="0">
                  <a:latin typeface="微软雅黑" pitchFamily="34" charset="-122"/>
                  <a:ea typeface="微软雅黑" pitchFamily="34" charset="-122"/>
                </a:rPr>
                <a:t>. . .</a:t>
              </a:r>
              <a:endParaRPr lang="zh-CN" altLang="en-US" sz="2800" dirty="0">
                <a:latin typeface="微软雅黑" pitchFamily="34" charset="-122"/>
                <a:ea typeface="微软雅黑" pitchFamily="34" charset="-122"/>
              </a:endParaRPr>
            </a:p>
          </p:txBody>
        </p:sp>
        <p:sp>
          <p:nvSpPr>
            <p:cNvPr id="20" name="TextBox 19"/>
            <p:cNvSpPr txBox="1"/>
            <p:nvPr/>
          </p:nvSpPr>
          <p:spPr>
            <a:xfrm>
              <a:off x="2281392" y="4023354"/>
              <a:ext cx="432048"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x</a:t>
              </a:r>
              <a:r>
                <a:rPr lang="en-US" altLang="zh-CN" sz="2000" baseline="-25000" dirty="0">
                  <a:latin typeface="微软雅黑" pitchFamily="34" charset="-122"/>
                  <a:ea typeface="微软雅黑" pitchFamily="34" charset="-122"/>
                </a:rPr>
                <a:t>1</a:t>
              </a:r>
              <a:endParaRPr lang="zh-CN" altLang="en-US" sz="2000" baseline="-25000" dirty="0">
                <a:latin typeface="微软雅黑" pitchFamily="34" charset="-122"/>
                <a:ea typeface="微软雅黑" pitchFamily="34" charset="-122"/>
              </a:endParaRPr>
            </a:p>
          </p:txBody>
        </p:sp>
        <p:sp>
          <p:nvSpPr>
            <p:cNvPr id="21" name="TextBox 20"/>
            <p:cNvSpPr txBox="1"/>
            <p:nvPr/>
          </p:nvSpPr>
          <p:spPr>
            <a:xfrm>
              <a:off x="2281392" y="4392400"/>
              <a:ext cx="432048"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x</a:t>
              </a:r>
              <a:r>
                <a:rPr lang="en-US" altLang="zh-CN" sz="2000" baseline="-25000" dirty="0">
                  <a:latin typeface="微软雅黑" pitchFamily="34" charset="-122"/>
                  <a:ea typeface="微软雅黑" pitchFamily="34" charset="-122"/>
                </a:rPr>
                <a:t>2</a:t>
              </a:r>
              <a:endParaRPr lang="zh-CN" altLang="en-US" sz="2000" baseline="-25000" dirty="0">
                <a:latin typeface="微软雅黑" pitchFamily="34" charset="-122"/>
                <a:ea typeface="微软雅黑" pitchFamily="34" charset="-122"/>
              </a:endParaRPr>
            </a:p>
          </p:txBody>
        </p:sp>
        <p:sp>
          <p:nvSpPr>
            <p:cNvPr id="22" name="TextBox 21"/>
            <p:cNvSpPr txBox="1"/>
            <p:nvPr/>
          </p:nvSpPr>
          <p:spPr>
            <a:xfrm>
              <a:off x="2281392" y="5535522"/>
              <a:ext cx="432048" cy="400110"/>
            </a:xfrm>
            <a:prstGeom prst="rect">
              <a:avLst/>
            </a:prstGeom>
            <a:noFill/>
          </p:spPr>
          <p:txBody>
            <a:bodyPr wrap="square" rtlCol="0">
              <a:spAutoFit/>
            </a:bodyPr>
            <a:lstStyle/>
            <a:p>
              <a:r>
                <a:rPr lang="en-US" altLang="zh-CN" sz="2000" dirty="0" err="1">
                  <a:latin typeface="微软雅黑" pitchFamily="34" charset="-122"/>
                  <a:ea typeface="微软雅黑" pitchFamily="34" charset="-122"/>
                </a:rPr>
                <a:t>x</a:t>
              </a:r>
              <a:r>
                <a:rPr lang="en-US" altLang="zh-CN" sz="2000" baseline="-25000" dirty="0" err="1">
                  <a:latin typeface="微软雅黑" pitchFamily="34" charset="-122"/>
                  <a:ea typeface="微软雅黑" pitchFamily="34" charset="-122"/>
                </a:rPr>
                <a:t>n</a:t>
              </a:r>
              <a:endParaRPr lang="zh-CN" altLang="en-US" sz="2000" baseline="-25000" dirty="0">
                <a:latin typeface="微软雅黑" pitchFamily="34" charset="-122"/>
                <a:ea typeface="微软雅黑" pitchFamily="34" charset="-122"/>
              </a:endParaRPr>
            </a:p>
          </p:txBody>
        </p:sp>
        <p:cxnSp>
          <p:nvCxnSpPr>
            <p:cNvPr id="23" name="直接箭头连接符 22"/>
            <p:cNvCxnSpPr/>
            <p:nvPr/>
          </p:nvCxnSpPr>
          <p:spPr bwMode="auto">
            <a:xfrm>
              <a:off x="5580112" y="4221088"/>
              <a:ext cx="1152128" cy="0"/>
            </a:xfrm>
            <a:prstGeom prst="straightConnector1">
              <a:avLst/>
            </a:prstGeom>
            <a:noFill/>
            <a:ln w="38100" cap="flat" cmpd="sng" algn="ctr">
              <a:solidFill>
                <a:schemeClr val="tx1"/>
              </a:solidFill>
              <a:prstDash val="solid"/>
              <a:round/>
              <a:headEnd type="none" w="med" len="med"/>
              <a:tailEnd type="triangle" w="med" len="med"/>
            </a:ln>
            <a:effectLst/>
          </p:spPr>
        </p:cxnSp>
        <p:cxnSp>
          <p:nvCxnSpPr>
            <p:cNvPr id="24" name="直接箭头连接符 23"/>
            <p:cNvCxnSpPr/>
            <p:nvPr/>
          </p:nvCxnSpPr>
          <p:spPr bwMode="auto">
            <a:xfrm>
              <a:off x="5580112" y="4581128"/>
              <a:ext cx="1152128" cy="0"/>
            </a:xfrm>
            <a:prstGeom prst="straightConnector1">
              <a:avLst/>
            </a:prstGeom>
            <a:noFill/>
            <a:ln w="38100" cap="flat" cmpd="sng" algn="ctr">
              <a:solidFill>
                <a:schemeClr val="tx1"/>
              </a:solidFill>
              <a:prstDash val="solid"/>
              <a:round/>
              <a:headEnd type="none" w="med" len="med"/>
              <a:tailEnd type="triangle" w="med" len="med"/>
            </a:ln>
            <a:effectLst/>
          </p:spPr>
        </p:cxnSp>
        <p:cxnSp>
          <p:nvCxnSpPr>
            <p:cNvPr id="25" name="直接箭头连接符 24"/>
            <p:cNvCxnSpPr/>
            <p:nvPr/>
          </p:nvCxnSpPr>
          <p:spPr bwMode="auto">
            <a:xfrm>
              <a:off x="5580112" y="5733256"/>
              <a:ext cx="1152128" cy="0"/>
            </a:xfrm>
            <a:prstGeom prst="straightConnector1">
              <a:avLst/>
            </a:prstGeom>
            <a:noFill/>
            <a:ln w="38100" cap="flat" cmpd="sng" algn="ctr">
              <a:solidFill>
                <a:schemeClr val="tx1"/>
              </a:solidFill>
              <a:prstDash val="solid"/>
              <a:round/>
              <a:headEnd type="none" w="med" len="med"/>
              <a:tailEnd type="triangle" w="med" len="med"/>
            </a:ln>
            <a:effectLst/>
          </p:spPr>
        </p:cxnSp>
        <p:sp>
          <p:nvSpPr>
            <p:cNvPr id="26" name="TextBox 25"/>
            <p:cNvSpPr txBox="1"/>
            <p:nvPr/>
          </p:nvSpPr>
          <p:spPr>
            <a:xfrm rot="5400000">
              <a:off x="5949009" y="4922729"/>
              <a:ext cx="638490" cy="523220"/>
            </a:xfrm>
            <a:prstGeom prst="rect">
              <a:avLst/>
            </a:prstGeom>
            <a:noFill/>
          </p:spPr>
          <p:txBody>
            <a:bodyPr wrap="square" rtlCol="0" anchor="ctr" anchorCtr="0">
              <a:spAutoFit/>
            </a:bodyPr>
            <a:lstStyle/>
            <a:p>
              <a:r>
                <a:rPr lang="en-US" altLang="zh-CN" sz="2800" dirty="0">
                  <a:latin typeface="微软雅黑" pitchFamily="34" charset="-122"/>
                  <a:ea typeface="微软雅黑" pitchFamily="34" charset="-122"/>
                </a:rPr>
                <a:t>. . .</a:t>
              </a:r>
              <a:endParaRPr lang="zh-CN" altLang="en-US" sz="2800" dirty="0">
                <a:latin typeface="微软雅黑" pitchFamily="34" charset="-122"/>
                <a:ea typeface="微软雅黑" pitchFamily="34" charset="-122"/>
              </a:endParaRPr>
            </a:p>
          </p:txBody>
        </p:sp>
        <p:sp>
          <p:nvSpPr>
            <p:cNvPr id="27" name="TextBox 26"/>
            <p:cNvSpPr txBox="1"/>
            <p:nvPr/>
          </p:nvSpPr>
          <p:spPr>
            <a:xfrm>
              <a:off x="6732240" y="4018712"/>
              <a:ext cx="432048"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F</a:t>
              </a:r>
              <a:r>
                <a:rPr lang="en-US" altLang="zh-CN" sz="2000" baseline="-25000" dirty="0">
                  <a:latin typeface="微软雅黑" pitchFamily="34" charset="-122"/>
                  <a:ea typeface="微软雅黑" pitchFamily="34" charset="-122"/>
                </a:rPr>
                <a:t>1</a:t>
              </a:r>
              <a:endParaRPr lang="zh-CN" altLang="en-US" sz="2000" baseline="-25000" dirty="0">
                <a:latin typeface="微软雅黑" pitchFamily="34" charset="-122"/>
                <a:ea typeface="微软雅黑" pitchFamily="34" charset="-122"/>
              </a:endParaRPr>
            </a:p>
          </p:txBody>
        </p:sp>
        <p:sp>
          <p:nvSpPr>
            <p:cNvPr id="28" name="TextBox 27"/>
            <p:cNvSpPr txBox="1"/>
            <p:nvPr/>
          </p:nvSpPr>
          <p:spPr>
            <a:xfrm>
              <a:off x="6732240" y="4387758"/>
              <a:ext cx="432048"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F</a:t>
              </a:r>
              <a:r>
                <a:rPr lang="en-US" altLang="zh-CN" sz="2000" baseline="-25000" dirty="0">
                  <a:latin typeface="微软雅黑" pitchFamily="34" charset="-122"/>
                  <a:ea typeface="微软雅黑" pitchFamily="34" charset="-122"/>
                </a:rPr>
                <a:t>2</a:t>
              </a:r>
              <a:endParaRPr lang="zh-CN" altLang="en-US" sz="2000" baseline="-25000" dirty="0">
                <a:latin typeface="微软雅黑" pitchFamily="34" charset="-122"/>
                <a:ea typeface="微软雅黑" pitchFamily="34" charset="-122"/>
              </a:endParaRPr>
            </a:p>
          </p:txBody>
        </p:sp>
        <p:sp>
          <p:nvSpPr>
            <p:cNvPr id="29" name="TextBox 28"/>
            <p:cNvSpPr txBox="1"/>
            <p:nvPr/>
          </p:nvSpPr>
          <p:spPr>
            <a:xfrm>
              <a:off x="6732240" y="5530880"/>
              <a:ext cx="432048"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F</a:t>
              </a:r>
              <a:r>
                <a:rPr lang="en-US" altLang="zh-CN" sz="2000" baseline="-25000" dirty="0">
                  <a:latin typeface="微软雅黑" pitchFamily="34" charset="-122"/>
                  <a:ea typeface="微软雅黑" pitchFamily="34" charset="-122"/>
                </a:rPr>
                <a:t>n</a:t>
              </a:r>
              <a:endParaRPr lang="zh-CN" altLang="en-US" sz="2000" baseline="-25000" dirty="0">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3">
                                            <p:txEl>
                                              <p:pRg st="2" end="2"/>
                                            </p:txEl>
                                          </p:spTgt>
                                        </p:tgtEl>
                                        <p:attrNameLst>
                                          <p:attrName>style.visibility</p:attrName>
                                        </p:attrNameLst>
                                      </p:cBhvr>
                                      <p:to>
                                        <p:strVal val="visible"/>
                                      </p:to>
                                    </p:set>
                                    <p:animEffect transition="in" filter="blinds(horizontal)">
                                      <p:cBhvr>
                                        <p:cTn id="7" dur="500"/>
                                        <p:tgtEl>
                                          <p:spTgt spid="1229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linds(horizontal)">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quarter" idx="10"/>
          </p:nvPr>
        </p:nvSpPr>
        <p:spPr/>
        <p:txBody>
          <a:bodyPr/>
          <a:lstStyle/>
          <a:p>
            <a:pPr>
              <a:defRPr/>
            </a:pPr>
            <a:fld id="{DD96B6CF-42CC-4155-8DFB-538692854826}" type="datetime1">
              <a:rPr lang="zh-CN" altLang="en-US"/>
              <a:pPr>
                <a:defRPr/>
              </a:pPr>
              <a:t>2018/11/28</a:t>
            </a:fld>
            <a:endParaRPr lang="en-US" altLang="zh-CN" dirty="0"/>
          </a:p>
        </p:txBody>
      </p:sp>
      <p:sp>
        <p:nvSpPr>
          <p:cNvPr id="5" name="页脚占位符 3"/>
          <p:cNvSpPr>
            <a:spLocks noGrp="1"/>
          </p:cNvSpPr>
          <p:nvPr>
            <p:ph type="ftr" sz="quarter" idx="11"/>
          </p:nvPr>
        </p:nvSpPr>
        <p:spPr/>
        <p:txBody>
          <a:bodyPr/>
          <a:lstStyle/>
          <a:p>
            <a:pPr>
              <a:defRPr/>
            </a:pPr>
            <a:r>
              <a:rPr lang="en-US" altLang="zh-CN" dirty="0" err="1"/>
              <a:t>逻辑设计基础</a:t>
            </a:r>
            <a:endParaRPr lang="en-US" altLang="zh-CN" dirty="0"/>
          </a:p>
        </p:txBody>
      </p:sp>
      <p:sp>
        <p:nvSpPr>
          <p:cNvPr id="6" name="灯片编号占位符 4"/>
          <p:cNvSpPr>
            <a:spLocks noGrp="1"/>
          </p:cNvSpPr>
          <p:nvPr>
            <p:ph type="sldNum" sz="quarter" idx="12"/>
          </p:nvPr>
        </p:nvSpPr>
        <p:spPr/>
        <p:txBody>
          <a:bodyPr/>
          <a:lstStyle/>
          <a:p>
            <a:pPr>
              <a:defRPr/>
            </a:pPr>
            <a:fld id="{8D6A1323-8D2C-4797-990A-D06320E30C2B}" type="slidenum">
              <a:rPr lang="en-US" altLang="zh-CN"/>
              <a:pPr>
                <a:defRPr/>
              </a:pPr>
              <a:t>40</a:t>
            </a:fld>
            <a:endParaRPr lang="en-US" altLang="zh-CN"/>
          </a:p>
        </p:txBody>
      </p:sp>
      <p:sp>
        <p:nvSpPr>
          <p:cNvPr id="30725" name="Rectangle 4"/>
          <p:cNvSpPr>
            <a:spLocks noChangeArrowheads="1"/>
          </p:cNvSpPr>
          <p:nvPr/>
        </p:nvSpPr>
        <p:spPr bwMode="auto">
          <a:xfrm>
            <a:off x="395288" y="258763"/>
            <a:ext cx="8820150" cy="762000"/>
          </a:xfrm>
          <a:prstGeom prst="rect">
            <a:avLst/>
          </a:prstGeom>
          <a:solidFill>
            <a:schemeClr val="bg1"/>
          </a:solidFill>
          <a:ln w="9525" algn="ctr">
            <a:noFill/>
            <a:miter lim="800000"/>
            <a:headEnd/>
            <a:tailEnd/>
          </a:ln>
        </p:spPr>
        <p:txBody>
          <a:bodyPr>
            <a:spAutoFit/>
          </a:bodyPr>
          <a:lstStyle/>
          <a:p>
            <a:r>
              <a:rPr lang="zh-CN" altLang="en-US" sz="4400" b="1" dirty="0"/>
              <a:t>作业提交时间</a:t>
            </a:r>
          </a:p>
        </p:txBody>
      </p:sp>
      <p:sp>
        <p:nvSpPr>
          <p:cNvPr id="30726" name="TextBox 6"/>
          <p:cNvSpPr txBox="1">
            <a:spLocks noChangeArrowheads="1"/>
          </p:cNvSpPr>
          <p:nvPr/>
        </p:nvSpPr>
        <p:spPr bwMode="auto">
          <a:xfrm>
            <a:off x="395536" y="1441807"/>
            <a:ext cx="5904656" cy="461665"/>
          </a:xfrm>
          <a:prstGeom prst="rect">
            <a:avLst/>
          </a:prstGeom>
          <a:noFill/>
          <a:ln w="9525">
            <a:noFill/>
            <a:miter lim="800000"/>
            <a:headEnd/>
            <a:tailEnd/>
          </a:ln>
        </p:spPr>
        <p:txBody>
          <a:bodyPr wrap="square">
            <a:spAutoFit/>
          </a:bodyPr>
          <a:lstStyle/>
          <a:p>
            <a:r>
              <a:rPr lang="zh-CN" altLang="en-US" sz="2400" dirty="0">
                <a:latin typeface="微软雅黑" pitchFamily="34" charset="-122"/>
                <a:ea typeface="微软雅黑" pitchFamily="34" charset="-122"/>
              </a:rPr>
              <a:t>提交</a:t>
            </a:r>
            <a:r>
              <a:rPr lang="en-US" altLang="zh-CN" sz="2400" dirty="0">
                <a:latin typeface="微软雅黑" pitchFamily="34" charset="-122"/>
                <a:ea typeface="微软雅黑" pitchFamily="34" charset="-122"/>
              </a:rPr>
              <a:t>deadline</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12</a:t>
            </a:r>
            <a:r>
              <a:rPr lang="zh-CN" altLang="en-US" sz="2400" dirty="0">
                <a:latin typeface="微软雅黑" pitchFamily="34" charset="-122"/>
                <a:ea typeface="微软雅黑" pitchFamily="34" charset="-122"/>
              </a:rPr>
              <a:t>月</a:t>
            </a:r>
            <a:r>
              <a:rPr lang="en-US" altLang="zh-CN" sz="2400" dirty="0">
                <a:latin typeface="微软雅黑" pitchFamily="34" charset="-122"/>
                <a:ea typeface="微软雅黑" pitchFamily="34" charset="-122"/>
              </a:rPr>
              <a:t>11</a:t>
            </a:r>
            <a:r>
              <a:rPr lang="zh-CN" altLang="en-US" sz="2400" dirty="0">
                <a:latin typeface="微软雅黑" pitchFamily="34" charset="-122"/>
                <a:ea typeface="微软雅黑" pitchFamily="34" charset="-122"/>
              </a:rPr>
              <a:t>日</a:t>
            </a:r>
            <a:r>
              <a:rPr lang="en-US" altLang="zh-CN" sz="2400" dirty="0">
                <a:latin typeface="微软雅黑" pitchFamily="34" charset="-122"/>
                <a:ea typeface="微软雅黑" pitchFamily="34" charset="-122"/>
              </a:rPr>
              <a:t>24</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00</a:t>
            </a:r>
            <a:r>
              <a:rPr lang="zh-CN" altLang="en-US" sz="2400" dirty="0">
                <a:latin typeface="微软雅黑" pitchFamily="34" charset="-122"/>
                <a:ea typeface="微软雅黑" pitchFamily="34" charset="-122"/>
              </a:rPr>
              <a:t>之前</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2018/11/28</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5</a:t>
            </a:fld>
            <a:endParaRPr lang="en-US" altLang="zh-CN"/>
          </a:p>
        </p:txBody>
      </p:sp>
      <p:sp>
        <p:nvSpPr>
          <p:cNvPr id="12293" name="Rectangle 6"/>
          <p:cNvSpPr>
            <a:spLocks noGrp="1" noChangeArrowheads="1"/>
          </p:cNvSpPr>
          <p:nvPr>
            <p:ph type="body" idx="1"/>
          </p:nvPr>
        </p:nvSpPr>
        <p:spPr>
          <a:xfrm>
            <a:off x="374848" y="1340768"/>
            <a:ext cx="8229600" cy="3382963"/>
          </a:xfrm>
          <a:noFill/>
        </p:spPr>
        <p:txBody>
          <a:bodyPr/>
          <a:lstStyle/>
          <a:p>
            <a:pPr algn="just" eaLnBrk="1" hangingPunct="1">
              <a:buSzPct val="100000"/>
              <a:buFont typeface="Wingdings" pitchFamily="2" charset="2"/>
              <a:buBlip>
                <a:blip r:embed="rId2"/>
              </a:buBlip>
            </a:pPr>
            <a:r>
              <a:rPr lang="zh-CN" altLang="en-US" sz="2400" dirty="0">
                <a:solidFill>
                  <a:srgbClr val="0000FF"/>
                </a:solidFill>
                <a:latin typeface="微软雅黑" pitchFamily="34" charset="-122"/>
                <a:ea typeface="微软雅黑" pitchFamily="34" charset="-122"/>
              </a:rPr>
              <a:t>传统组合逻辑电路（小</a:t>
            </a:r>
            <a:r>
              <a:rPr lang="en-US" altLang="zh-CN" sz="2400" dirty="0">
                <a:solidFill>
                  <a:srgbClr val="0000FF"/>
                </a:solidFill>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中规模集成电路）</a:t>
            </a:r>
            <a:r>
              <a:rPr lang="zh-CN" altLang="en-US" sz="2400" dirty="0">
                <a:latin typeface="微软雅黑" pitchFamily="34" charset="-122"/>
                <a:ea typeface="微软雅黑" pitchFamily="34" charset="-122"/>
              </a:rPr>
              <a:t>的设计就是根据实际问题的逻辑功能要求，采用</a:t>
            </a:r>
            <a:r>
              <a:rPr lang="zh-CN" altLang="en-US" sz="2400" dirty="0">
                <a:solidFill>
                  <a:srgbClr val="0000FF"/>
                </a:solidFill>
                <a:latin typeface="微软雅黑" pitchFamily="34" charset="-122"/>
                <a:ea typeface="微软雅黑" pitchFamily="34" charset="-122"/>
              </a:rPr>
              <a:t>基本逻辑门电路</a:t>
            </a:r>
            <a:r>
              <a:rPr lang="zh-CN" altLang="en-US" sz="2400" dirty="0">
                <a:latin typeface="微软雅黑" pitchFamily="34" charset="-122"/>
                <a:ea typeface="微软雅黑" pitchFamily="34" charset="-122"/>
              </a:rPr>
              <a:t>（与门、非门等）或</a:t>
            </a:r>
            <a:r>
              <a:rPr lang="zh-CN" altLang="en-US" sz="2400" dirty="0">
                <a:solidFill>
                  <a:srgbClr val="0000FF"/>
                </a:solidFill>
                <a:latin typeface="微软雅黑" pitchFamily="34" charset="-122"/>
                <a:ea typeface="微软雅黑" pitchFamily="34" charset="-122"/>
              </a:rPr>
              <a:t>具有特定功能的组合逻辑器件</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74LS148</a:t>
            </a:r>
            <a:r>
              <a:rPr lang="zh-CN" altLang="en-US" sz="2400" dirty="0">
                <a:latin typeface="微软雅黑" pitchFamily="34" charset="-122"/>
                <a:ea typeface="微软雅黑" pitchFamily="34" charset="-122"/>
              </a:rPr>
              <a:t>译码器等），设计出实现该逻辑功能的电路图。</a:t>
            </a:r>
            <a:endParaRPr lang="en-US" altLang="zh-CN" sz="2400" dirty="0">
              <a:latin typeface="微软雅黑" pitchFamily="34" charset="-122"/>
              <a:ea typeface="微软雅黑" pitchFamily="34" charset="-122"/>
            </a:endParaRPr>
          </a:p>
          <a:p>
            <a:pPr algn="just" eaLnBrk="1" hangingPunct="1">
              <a:buSzPct val="100000"/>
              <a:buFont typeface="Wingdings" pitchFamily="2" charset="2"/>
              <a:buBlip>
                <a:blip r:embed="rId2"/>
              </a:buBlip>
            </a:pPr>
            <a:endParaRPr lang="en-US" altLang="zh-CN" sz="2400" dirty="0">
              <a:latin typeface="微软雅黑" pitchFamily="34" charset="-122"/>
              <a:ea typeface="微软雅黑" pitchFamily="34" charset="-122"/>
            </a:endParaRPr>
          </a:p>
          <a:p>
            <a:pPr algn="just" eaLnBrk="1" hangingPunct="1">
              <a:buSzPct val="100000"/>
              <a:buFont typeface="Wingdings" pitchFamily="2" charset="2"/>
              <a:buBlip>
                <a:blip r:embed="rId2"/>
              </a:buBlip>
            </a:pPr>
            <a:r>
              <a:rPr lang="zh-CN" altLang="en-US" sz="2400" dirty="0">
                <a:latin typeface="微软雅黑" pitchFamily="34" charset="-122"/>
                <a:ea typeface="微软雅黑" pitchFamily="34" charset="-122"/>
              </a:rPr>
              <a:t>传统组合逻辑电路的设计方法：</a:t>
            </a:r>
            <a:endParaRPr lang="en-US" altLang="zh-CN" sz="2400" dirty="0">
              <a:latin typeface="微软雅黑" pitchFamily="34" charset="-122"/>
              <a:ea typeface="微软雅黑" pitchFamily="34" charset="-122"/>
            </a:endParaRPr>
          </a:p>
          <a:p>
            <a:pPr lvl="1" algn="just" eaLnBrk="1" hangingPunct="1">
              <a:buSzPct val="100000"/>
              <a:buBlip>
                <a:blip r:embed="rId3"/>
              </a:buBlip>
            </a:pPr>
            <a:r>
              <a:rPr lang="zh-CN" altLang="en-US" sz="2000" dirty="0">
                <a:latin typeface="微软雅黑" pitchFamily="34" charset="-122"/>
                <a:ea typeface="微软雅黑" pitchFamily="34" charset="-122"/>
              </a:rPr>
              <a:t>根据给定问题的描述，列出真值表。</a:t>
            </a:r>
            <a:endParaRPr lang="en-US" altLang="zh-CN" sz="2000" dirty="0">
              <a:latin typeface="微软雅黑" pitchFamily="34" charset="-122"/>
              <a:ea typeface="微软雅黑" pitchFamily="34" charset="-122"/>
            </a:endParaRPr>
          </a:p>
          <a:p>
            <a:pPr lvl="1" algn="just" eaLnBrk="1" hangingPunct="1">
              <a:buSzPct val="100000"/>
              <a:buBlip>
                <a:blip r:embed="rId3"/>
              </a:buBlip>
            </a:pPr>
            <a:r>
              <a:rPr lang="zh-CN" altLang="en-US" sz="2000" dirty="0">
                <a:latin typeface="微软雅黑" pitchFamily="34" charset="-122"/>
                <a:ea typeface="微软雅黑" pitchFamily="34" charset="-122"/>
              </a:rPr>
              <a:t>根据真值表对逻辑函数进行化简（逻辑代数法或卡诺图法）。</a:t>
            </a:r>
            <a:endParaRPr lang="en-US" altLang="zh-CN" sz="2000" dirty="0">
              <a:latin typeface="微软雅黑" pitchFamily="34" charset="-122"/>
              <a:ea typeface="微软雅黑" pitchFamily="34" charset="-122"/>
            </a:endParaRPr>
          </a:p>
          <a:p>
            <a:pPr lvl="1" algn="just" eaLnBrk="1" hangingPunct="1">
              <a:buSzPct val="100000"/>
              <a:buBlip>
                <a:blip r:embed="rId3"/>
              </a:buBlip>
            </a:pPr>
            <a:r>
              <a:rPr lang="zh-CN" altLang="en-US" sz="2000" dirty="0">
                <a:latin typeface="微软雅黑" pitchFamily="34" charset="-122"/>
                <a:ea typeface="微软雅黑" pitchFamily="34" charset="-122"/>
              </a:rPr>
              <a:t>根据最简逻辑表达式或特定组合逻辑器件，画出对应的逻辑电路图。</a:t>
            </a:r>
            <a:endParaRPr lang="en-US" altLang="zh-CN" sz="2000" dirty="0">
              <a:latin typeface="微软雅黑" pitchFamily="34" charset="-122"/>
              <a:ea typeface="微软雅黑" pitchFamily="34" charset="-122"/>
            </a:endParaRPr>
          </a:p>
          <a:p>
            <a:pPr algn="just" eaLnBrk="1" hangingPunct="1">
              <a:buSzPct val="100000"/>
              <a:buNone/>
            </a:pPr>
            <a:endParaRPr lang="en-US" altLang="zh-CN" sz="2400" dirty="0">
              <a:latin typeface="微软雅黑" pitchFamily="34" charset="-122"/>
              <a:ea typeface="微软雅黑" pitchFamily="34" charset="-122"/>
            </a:endParaRPr>
          </a:p>
          <a:p>
            <a:pPr algn="just" eaLnBrk="1" hangingPunct="1">
              <a:buSzPct val="100000"/>
              <a:buBlip>
                <a:blip r:embed="rId4"/>
              </a:buBlip>
            </a:pPr>
            <a:r>
              <a:rPr lang="zh-CN" altLang="en-US" sz="2400" dirty="0">
                <a:latin typeface="微软雅黑" pitchFamily="34" charset="-122"/>
                <a:ea typeface="微软雅黑" pitchFamily="34" charset="-122"/>
              </a:rPr>
              <a:t>传统组合逻辑电路设计方法无法满足大规模（</a:t>
            </a:r>
            <a:r>
              <a:rPr lang="en-US" altLang="zh-CN" sz="2400" dirty="0">
                <a:latin typeface="微软雅黑" pitchFamily="34" charset="-122"/>
                <a:ea typeface="微软雅黑" pitchFamily="34" charset="-122"/>
              </a:rPr>
              <a:t>LSI</a:t>
            </a:r>
            <a:r>
              <a:rPr lang="zh-CN" altLang="en-US" sz="2400" dirty="0">
                <a:latin typeface="微软雅黑" pitchFamily="34" charset="-122"/>
                <a:ea typeface="微软雅黑" pitchFamily="34" charset="-122"/>
              </a:rPr>
              <a:t>）或超大规模集成电路（</a:t>
            </a:r>
            <a:r>
              <a:rPr lang="en-US" altLang="zh-CN" sz="2400" dirty="0">
                <a:latin typeface="微软雅黑" pitchFamily="34" charset="-122"/>
                <a:ea typeface="微软雅黑" pitchFamily="34" charset="-122"/>
              </a:rPr>
              <a:t>VLSI</a:t>
            </a:r>
            <a:r>
              <a:rPr lang="zh-CN" altLang="en-US" sz="2400" dirty="0">
                <a:latin typeface="微软雅黑" pitchFamily="34" charset="-122"/>
                <a:ea typeface="微软雅黑" pitchFamily="34" charset="-122"/>
              </a:rPr>
              <a:t>）的设计需要。</a:t>
            </a:r>
          </a:p>
        </p:txBody>
      </p:sp>
      <p:sp>
        <p:nvSpPr>
          <p:cNvPr id="8" name="Rectangle 4"/>
          <p:cNvSpPr>
            <a:spLocks noChangeArrowheads="1"/>
          </p:cNvSpPr>
          <p:nvPr/>
        </p:nvSpPr>
        <p:spPr bwMode="auto">
          <a:xfrm>
            <a:off x="395288" y="260350"/>
            <a:ext cx="7056437" cy="707886"/>
          </a:xfrm>
          <a:prstGeom prst="rect">
            <a:avLst/>
          </a:prstGeom>
          <a:noFill/>
          <a:ln w="9525" algn="ctr">
            <a:noFill/>
            <a:miter lim="800000"/>
            <a:headEnd/>
            <a:tailEnd/>
          </a:ln>
        </p:spPr>
        <p:txBody>
          <a:bodyPr>
            <a:spAutoFit/>
          </a:bodyPr>
          <a:lstStyle/>
          <a:p>
            <a:r>
              <a:rPr lang="zh-CN" altLang="en-US" sz="4000" b="1" dirty="0">
                <a:latin typeface="微软雅黑" pitchFamily="34" charset="-122"/>
                <a:ea typeface="微软雅黑" pitchFamily="34" charset="-122"/>
              </a:rPr>
              <a:t>组合逻辑电路的设计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3">
                                            <p:txEl>
                                              <p:pRg st="2" end="2"/>
                                            </p:txEl>
                                          </p:spTgt>
                                        </p:tgtEl>
                                        <p:attrNameLst>
                                          <p:attrName>style.visibility</p:attrName>
                                        </p:attrNameLst>
                                      </p:cBhvr>
                                      <p:to>
                                        <p:strVal val="visible"/>
                                      </p:to>
                                    </p:set>
                                    <p:animEffect transition="in" filter="blinds(horizontal)">
                                      <p:cBhvr>
                                        <p:cTn id="7" dur="500"/>
                                        <p:tgtEl>
                                          <p:spTgt spid="1229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3">
                                            <p:txEl>
                                              <p:pRg st="3" end="3"/>
                                            </p:txEl>
                                          </p:spTgt>
                                        </p:tgtEl>
                                        <p:attrNameLst>
                                          <p:attrName>style.visibility</p:attrName>
                                        </p:attrNameLst>
                                      </p:cBhvr>
                                      <p:to>
                                        <p:strVal val="visible"/>
                                      </p:to>
                                    </p:set>
                                    <p:animEffect transition="in" filter="blinds(horizontal)">
                                      <p:cBhvr>
                                        <p:cTn id="12" dur="500"/>
                                        <p:tgtEl>
                                          <p:spTgt spid="1229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3">
                                            <p:txEl>
                                              <p:pRg st="4" end="4"/>
                                            </p:txEl>
                                          </p:spTgt>
                                        </p:tgtEl>
                                        <p:attrNameLst>
                                          <p:attrName>style.visibility</p:attrName>
                                        </p:attrNameLst>
                                      </p:cBhvr>
                                      <p:to>
                                        <p:strVal val="visible"/>
                                      </p:to>
                                    </p:set>
                                    <p:animEffect transition="in" filter="blinds(horizontal)">
                                      <p:cBhvr>
                                        <p:cTn id="17" dur="500"/>
                                        <p:tgtEl>
                                          <p:spTgt spid="1229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293">
                                            <p:txEl>
                                              <p:pRg st="5" end="5"/>
                                            </p:txEl>
                                          </p:spTgt>
                                        </p:tgtEl>
                                        <p:attrNameLst>
                                          <p:attrName>style.visibility</p:attrName>
                                        </p:attrNameLst>
                                      </p:cBhvr>
                                      <p:to>
                                        <p:strVal val="visible"/>
                                      </p:to>
                                    </p:set>
                                    <p:animEffect transition="in" filter="blinds(horizontal)">
                                      <p:cBhvr>
                                        <p:cTn id="22" dur="500"/>
                                        <p:tgtEl>
                                          <p:spTgt spid="1229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293">
                                            <p:txEl>
                                              <p:pRg st="7" end="7"/>
                                            </p:txEl>
                                          </p:spTgt>
                                        </p:tgtEl>
                                        <p:attrNameLst>
                                          <p:attrName>style.visibility</p:attrName>
                                        </p:attrNameLst>
                                      </p:cBhvr>
                                      <p:to>
                                        <p:strVal val="visible"/>
                                      </p:to>
                                    </p:set>
                                    <p:animEffect transition="in" filter="blinds(horizontal)">
                                      <p:cBhvr>
                                        <p:cTn id="27" dur="500"/>
                                        <p:tgtEl>
                                          <p:spTgt spid="1229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2018/11/28</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6</a:t>
            </a:fld>
            <a:endParaRPr lang="en-US" altLang="zh-CN"/>
          </a:p>
        </p:txBody>
      </p:sp>
      <p:sp>
        <p:nvSpPr>
          <p:cNvPr id="12293" name="Rectangle 6"/>
          <p:cNvSpPr>
            <a:spLocks noGrp="1" noChangeArrowheads="1"/>
          </p:cNvSpPr>
          <p:nvPr>
            <p:ph type="body" idx="1"/>
          </p:nvPr>
        </p:nvSpPr>
        <p:spPr>
          <a:xfrm>
            <a:off x="374848" y="1340768"/>
            <a:ext cx="8229600" cy="3382963"/>
          </a:xfrm>
          <a:noFill/>
        </p:spPr>
        <p:txBody>
          <a:bodyPr/>
          <a:lstStyle/>
          <a:p>
            <a:pPr algn="just" eaLnBrk="1" hangingPunct="1">
              <a:buSzPct val="100000"/>
              <a:buFont typeface="Wingdings" pitchFamily="2" charset="2"/>
              <a:buBlip>
                <a:blip r:embed="rId2"/>
              </a:buBlip>
            </a:pPr>
            <a:r>
              <a:rPr lang="zh-CN" altLang="en-US" sz="2400" dirty="0">
                <a:latin typeface="微软雅黑" pitchFamily="34" charset="-122"/>
                <a:ea typeface="微软雅黑" pitchFamily="34" charset="-122"/>
              </a:rPr>
              <a:t>随着集成电路规模越来越复杂，现代数字电路设计采用</a:t>
            </a:r>
            <a:r>
              <a:rPr lang="zh-CN" altLang="en-US" sz="2400" dirty="0">
                <a:solidFill>
                  <a:srgbClr val="0000FF"/>
                </a:solidFill>
                <a:latin typeface="微软雅黑" pitchFamily="34" charset="-122"/>
                <a:ea typeface="微软雅黑" pitchFamily="34" charset="-122"/>
              </a:rPr>
              <a:t>硬件描述语言</a:t>
            </a:r>
            <a:r>
              <a:rPr lang="zh-CN" altLang="en-US" sz="2400" dirty="0">
                <a:latin typeface="微软雅黑" pitchFamily="34" charset="-122"/>
                <a:ea typeface="微软雅黑" pitchFamily="34" charset="-122"/>
              </a:rPr>
              <a:t>描述自己的设计，借助</a:t>
            </a:r>
            <a:r>
              <a:rPr lang="en-US" altLang="zh-CN" sz="2400" dirty="0">
                <a:solidFill>
                  <a:srgbClr val="0000FF"/>
                </a:solidFill>
                <a:latin typeface="微软雅黑" pitchFamily="34" charset="-122"/>
                <a:ea typeface="微软雅黑" pitchFamily="34" charset="-122"/>
              </a:rPr>
              <a:t>EDA</a:t>
            </a:r>
            <a:r>
              <a:rPr lang="zh-CN" altLang="en-US" sz="2400" dirty="0">
                <a:latin typeface="微软雅黑" pitchFamily="34" charset="-122"/>
                <a:ea typeface="微软雅黑" pitchFamily="34" charset="-122"/>
              </a:rPr>
              <a:t>进行设计的综合，优化，布局布线以及目标器件的下载等操作。</a:t>
            </a:r>
            <a:endParaRPr lang="en-US" altLang="zh-CN" sz="2400" dirty="0">
              <a:latin typeface="微软雅黑" pitchFamily="34" charset="-122"/>
              <a:ea typeface="微软雅黑" pitchFamily="34" charset="-122"/>
            </a:endParaRPr>
          </a:p>
          <a:p>
            <a:pPr algn="just" eaLnBrk="1" hangingPunct="1">
              <a:buSzPct val="100000"/>
              <a:buFont typeface="Wingdings" pitchFamily="2" charset="2"/>
              <a:buBlip>
                <a:blip r:embed="rId2"/>
              </a:buBlip>
            </a:pPr>
            <a:endParaRPr lang="en-US" altLang="zh-CN" sz="2400" dirty="0">
              <a:latin typeface="微软雅黑" pitchFamily="34" charset="-122"/>
              <a:ea typeface="微软雅黑" pitchFamily="34" charset="-122"/>
            </a:endParaRPr>
          </a:p>
          <a:p>
            <a:pPr algn="just" eaLnBrk="1" hangingPunct="1">
              <a:buSzPct val="100000"/>
              <a:buFont typeface="Wingdings" pitchFamily="2" charset="2"/>
              <a:buBlip>
                <a:blip r:embed="rId2"/>
              </a:buBlip>
            </a:pPr>
            <a:r>
              <a:rPr lang="zh-CN" altLang="en-US" sz="2400" dirty="0">
                <a:latin typeface="微软雅黑" pitchFamily="34" charset="-122"/>
                <a:ea typeface="微软雅黑" pitchFamily="34" charset="-122"/>
              </a:rPr>
              <a:t>基于</a:t>
            </a:r>
            <a:r>
              <a:rPr lang="en-US" altLang="zh-CN" sz="2400" dirty="0" err="1">
                <a:latin typeface="微软雅黑" pitchFamily="34" charset="-122"/>
                <a:ea typeface="微软雅黑" pitchFamily="34" charset="-122"/>
              </a:rPr>
              <a:t>Verilog</a:t>
            </a:r>
            <a:r>
              <a:rPr lang="en-US" altLang="zh-CN" sz="2400" dirty="0">
                <a:latin typeface="微软雅黑" pitchFamily="34" charset="-122"/>
                <a:ea typeface="微软雅黑" pitchFamily="34" charset="-122"/>
              </a:rPr>
              <a:t> HDL</a:t>
            </a:r>
            <a:r>
              <a:rPr lang="zh-CN" altLang="en-US" sz="2400" dirty="0">
                <a:latin typeface="微软雅黑" pitchFamily="34" charset="-122"/>
                <a:ea typeface="微软雅黑" pitchFamily="34" charset="-122"/>
              </a:rPr>
              <a:t>的数字电路基本描述方法包括：</a:t>
            </a:r>
            <a:r>
              <a:rPr lang="zh-CN" altLang="en-US" sz="2400" dirty="0">
                <a:solidFill>
                  <a:srgbClr val="0000FF"/>
                </a:solidFill>
                <a:latin typeface="微软雅黑" pitchFamily="34" charset="-122"/>
                <a:ea typeface="微软雅黑" pitchFamily="34" charset="-122"/>
              </a:rPr>
              <a:t>结构级描述，数据流描述和行为描述</a:t>
            </a:r>
            <a:r>
              <a:rPr lang="zh-CN" altLang="en-US" sz="2400" dirty="0">
                <a:latin typeface="微软雅黑" pitchFamily="34" charset="-122"/>
                <a:ea typeface="微软雅黑" pitchFamily="34" charset="-122"/>
              </a:rPr>
              <a:t>。根据电路功能抽象出端口，并根据功能采用相应描述方法加以描述，实现电路的建模。</a:t>
            </a:r>
            <a:endParaRPr lang="en-US" altLang="zh-CN" sz="2400" dirty="0">
              <a:latin typeface="微软雅黑" pitchFamily="34" charset="-122"/>
              <a:ea typeface="微软雅黑" pitchFamily="34" charset="-122"/>
            </a:endParaRPr>
          </a:p>
        </p:txBody>
      </p:sp>
      <p:sp>
        <p:nvSpPr>
          <p:cNvPr id="8" name="Rectangle 4"/>
          <p:cNvSpPr>
            <a:spLocks noChangeArrowheads="1"/>
          </p:cNvSpPr>
          <p:nvPr/>
        </p:nvSpPr>
        <p:spPr bwMode="auto">
          <a:xfrm>
            <a:off x="395288" y="260350"/>
            <a:ext cx="7056437" cy="707886"/>
          </a:xfrm>
          <a:prstGeom prst="rect">
            <a:avLst/>
          </a:prstGeom>
          <a:noFill/>
          <a:ln w="9525" algn="ctr">
            <a:noFill/>
            <a:miter lim="800000"/>
            <a:headEnd/>
            <a:tailEnd/>
          </a:ln>
        </p:spPr>
        <p:txBody>
          <a:bodyPr>
            <a:spAutoFit/>
          </a:bodyPr>
          <a:lstStyle/>
          <a:p>
            <a:r>
              <a:rPr lang="zh-CN" altLang="en-US" sz="4000" b="1" dirty="0">
                <a:latin typeface="微软雅黑" pitchFamily="34" charset="-122"/>
                <a:ea typeface="微软雅黑" pitchFamily="34" charset="-122"/>
              </a:rPr>
              <a:t>组合逻辑电路的设计（</a:t>
            </a:r>
            <a:r>
              <a:rPr lang="en-US" altLang="zh-CN" sz="4000" b="1" dirty="0">
                <a:latin typeface="微软雅黑" pitchFamily="34" charset="-122"/>
                <a:ea typeface="微软雅黑" pitchFamily="34" charset="-122"/>
              </a:rPr>
              <a:t>cont.</a:t>
            </a:r>
            <a:r>
              <a:rPr lang="zh-CN" altLang="en-US" sz="4000" b="1" dirty="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3">
                                            <p:txEl>
                                              <p:pRg st="2" end="2"/>
                                            </p:txEl>
                                          </p:spTgt>
                                        </p:tgtEl>
                                        <p:attrNameLst>
                                          <p:attrName>style.visibility</p:attrName>
                                        </p:attrNameLst>
                                      </p:cBhvr>
                                      <p:to>
                                        <p:strVal val="visible"/>
                                      </p:to>
                                    </p:set>
                                    <p:animEffect transition="in" filter="blinds(horizontal)">
                                      <p:cBhvr>
                                        <p:cTn id="7" dur="500"/>
                                        <p:tgtEl>
                                          <p:spTgt spid="1229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2018/11/28</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7</a:t>
            </a:fld>
            <a:endParaRPr lang="en-US" altLang="zh-CN"/>
          </a:p>
        </p:txBody>
      </p:sp>
      <p:sp>
        <p:nvSpPr>
          <p:cNvPr id="8" name="Rectangle 4"/>
          <p:cNvSpPr>
            <a:spLocks noChangeArrowheads="1"/>
          </p:cNvSpPr>
          <p:nvPr/>
        </p:nvSpPr>
        <p:spPr bwMode="auto">
          <a:xfrm>
            <a:off x="395288" y="260350"/>
            <a:ext cx="7056437" cy="707886"/>
          </a:xfrm>
          <a:prstGeom prst="rect">
            <a:avLst/>
          </a:prstGeom>
          <a:noFill/>
          <a:ln w="9525" algn="ctr">
            <a:noFill/>
            <a:miter lim="800000"/>
            <a:headEnd/>
            <a:tailEnd/>
          </a:ln>
        </p:spPr>
        <p:txBody>
          <a:bodyPr>
            <a:spAutoFit/>
          </a:bodyPr>
          <a:lstStyle/>
          <a:p>
            <a:r>
              <a:rPr lang="zh-CN" altLang="en-US" sz="4000" b="1" dirty="0">
                <a:latin typeface="微软雅黑" pitchFamily="34" charset="-122"/>
                <a:ea typeface="微软雅黑" pitchFamily="34" charset="-122"/>
              </a:rPr>
              <a:t>组合逻辑电路的设计（</a:t>
            </a:r>
            <a:r>
              <a:rPr lang="en-US" altLang="zh-CN" sz="4000" b="1" dirty="0">
                <a:latin typeface="微软雅黑" pitchFamily="34" charset="-122"/>
                <a:ea typeface="微软雅黑" pitchFamily="34" charset="-122"/>
              </a:rPr>
              <a:t>cont.</a:t>
            </a:r>
            <a:r>
              <a:rPr lang="zh-CN" altLang="en-US" sz="4000" b="1" dirty="0">
                <a:latin typeface="微软雅黑" pitchFamily="34" charset="-122"/>
                <a:ea typeface="微软雅黑" pitchFamily="34" charset="-122"/>
              </a:rPr>
              <a:t>）</a:t>
            </a:r>
          </a:p>
        </p:txBody>
      </p:sp>
      <p:pic>
        <p:nvPicPr>
          <p:cNvPr id="9" name="Picture 7" descr="74"/>
          <p:cNvPicPr>
            <a:picLocks noChangeAspect="1" noChangeArrowheads="1"/>
          </p:cNvPicPr>
          <p:nvPr/>
        </p:nvPicPr>
        <p:blipFill>
          <a:blip r:embed="rId2" cstate="print"/>
          <a:srcRect/>
          <a:stretch>
            <a:fillRect/>
          </a:stretch>
        </p:blipFill>
        <p:spPr bwMode="auto">
          <a:xfrm>
            <a:off x="395537" y="1124744"/>
            <a:ext cx="4032448" cy="1708615"/>
          </a:xfrm>
          <a:prstGeom prst="rect">
            <a:avLst/>
          </a:prstGeom>
          <a:noFill/>
        </p:spPr>
      </p:pic>
      <p:sp>
        <p:nvSpPr>
          <p:cNvPr id="10" name="Text Box 4"/>
          <p:cNvSpPr txBox="1">
            <a:spLocks noChangeArrowheads="1"/>
          </p:cNvSpPr>
          <p:nvPr/>
        </p:nvSpPr>
        <p:spPr bwMode="auto">
          <a:xfrm>
            <a:off x="395982" y="3352865"/>
            <a:ext cx="4104010" cy="2668423"/>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sysDash"/>
            <a:miter lim="800000"/>
            <a:headEnd/>
            <a:tailEnd/>
          </a:ln>
          <a:effectLst/>
        </p:spPr>
        <p:txBody>
          <a:bodyPr wrap="square">
            <a:spAutoFit/>
          </a:bodyPr>
          <a:lstStyle/>
          <a:p>
            <a:pPr indent="279400" algn="just" eaLnBrk="0" hangingPunct="0">
              <a:lnSpc>
                <a:spcPct val="90000"/>
              </a:lnSpc>
              <a:spcBef>
                <a:spcPct val="30000"/>
              </a:spcBef>
              <a:buClr>
                <a:schemeClr val="accent2"/>
              </a:buClr>
              <a:buSzPct val="100000"/>
            </a:pPr>
            <a:r>
              <a:rPr lang="zh-CN" altLang="en-US" sz="1800" dirty="0">
                <a:solidFill>
                  <a:srgbClr val="0000FF"/>
                </a:solidFill>
                <a:latin typeface="微软雅黑" pitchFamily="34" charset="-122"/>
                <a:ea typeface="微软雅黑" pitchFamily="34" charset="-122"/>
              </a:rPr>
              <a:t>结构级描述</a:t>
            </a:r>
            <a:r>
              <a:rPr lang="zh-CN" altLang="en-US" sz="1800" dirty="0">
                <a:solidFill>
                  <a:srgbClr val="0000FF"/>
                </a:solidFill>
                <a:latin typeface="微软雅黑" pitchFamily="34" charset="-122"/>
                <a:ea typeface="微软雅黑" pitchFamily="34" charset="-122"/>
                <a:cs typeface="Microsoft Sans Serif" pitchFamily="34" charset="0"/>
              </a:rPr>
              <a:t> </a:t>
            </a:r>
          </a:p>
          <a:p>
            <a:pPr indent="279400" algn="just" eaLnBrk="0" hangingPunct="0">
              <a:lnSpc>
                <a:spcPct val="90000"/>
              </a:lnSpc>
              <a:spcBef>
                <a:spcPct val="30000"/>
              </a:spcBef>
              <a:buClr>
                <a:schemeClr val="accent2"/>
              </a:buClr>
              <a:buSzPct val="100000"/>
              <a:buFont typeface="Monotype Sorts" pitchFamily="2" charset="2"/>
              <a:buNone/>
            </a:pPr>
            <a:r>
              <a:rPr lang="en-US" altLang="zh-CN" sz="1800" dirty="0">
                <a:latin typeface="微软雅黑" pitchFamily="34" charset="-122"/>
                <a:ea typeface="微软雅黑" pitchFamily="34" charset="-122"/>
                <a:cs typeface="Microsoft Sans Serif" pitchFamily="34" charset="0"/>
              </a:rPr>
              <a:t>module  gate1(F,A,B,C,D);</a:t>
            </a:r>
          </a:p>
          <a:p>
            <a:pPr indent="279400" algn="just" eaLnBrk="0" hangingPunct="0">
              <a:lnSpc>
                <a:spcPct val="90000"/>
              </a:lnSpc>
              <a:spcBef>
                <a:spcPct val="30000"/>
              </a:spcBef>
              <a:buClr>
                <a:schemeClr val="accent2"/>
              </a:buClr>
              <a:buSzPct val="100000"/>
              <a:buFont typeface="Monotype Sorts" pitchFamily="2" charset="2"/>
              <a:buNone/>
            </a:pPr>
            <a:r>
              <a:rPr lang="en-US" altLang="zh-CN" sz="1800" dirty="0">
                <a:latin typeface="微软雅黑" pitchFamily="34" charset="-122"/>
                <a:ea typeface="微软雅黑" pitchFamily="34" charset="-122"/>
                <a:cs typeface="Microsoft Sans Serif" pitchFamily="34" charset="0"/>
              </a:rPr>
              <a:t>input  A,B,C,D;</a:t>
            </a:r>
          </a:p>
          <a:p>
            <a:pPr indent="279400" algn="just" eaLnBrk="0" hangingPunct="0">
              <a:lnSpc>
                <a:spcPct val="90000"/>
              </a:lnSpc>
              <a:spcBef>
                <a:spcPct val="30000"/>
              </a:spcBef>
              <a:buClr>
                <a:schemeClr val="accent2"/>
              </a:buClr>
              <a:buSzPct val="100000"/>
              <a:buFont typeface="Monotype Sorts" pitchFamily="2" charset="2"/>
              <a:buNone/>
            </a:pPr>
            <a:r>
              <a:rPr lang="en-US" altLang="zh-CN" sz="1800" dirty="0">
                <a:latin typeface="微软雅黑" pitchFamily="34" charset="-122"/>
                <a:ea typeface="微软雅黑" pitchFamily="34" charset="-122"/>
                <a:cs typeface="Microsoft Sans Serif" pitchFamily="34" charset="0"/>
              </a:rPr>
              <a:t>output  F;</a:t>
            </a:r>
          </a:p>
          <a:p>
            <a:pPr indent="279400" algn="just" eaLnBrk="0" hangingPunct="0">
              <a:lnSpc>
                <a:spcPct val="90000"/>
              </a:lnSpc>
              <a:spcBef>
                <a:spcPct val="30000"/>
              </a:spcBef>
              <a:buClr>
                <a:schemeClr val="accent2"/>
              </a:buClr>
              <a:buSzPct val="100000"/>
              <a:buFont typeface="Monotype Sorts" pitchFamily="2" charset="2"/>
              <a:buNone/>
            </a:pPr>
            <a:r>
              <a:rPr lang="en-US" altLang="zh-CN" sz="1800" dirty="0" err="1">
                <a:latin typeface="微软雅黑" pitchFamily="34" charset="-122"/>
                <a:ea typeface="微软雅黑" pitchFamily="34" charset="-122"/>
                <a:cs typeface="Microsoft Sans Serif" pitchFamily="34" charset="0"/>
              </a:rPr>
              <a:t>nand</a:t>
            </a:r>
            <a:r>
              <a:rPr lang="en-US" altLang="zh-CN" sz="1800" dirty="0">
                <a:latin typeface="微软雅黑" pitchFamily="34" charset="-122"/>
                <a:ea typeface="微软雅黑" pitchFamily="34" charset="-122"/>
                <a:cs typeface="Microsoft Sans Serif" pitchFamily="34" charset="0"/>
              </a:rPr>
              <a:t> A1(F1,A,B);   //</a:t>
            </a:r>
            <a:r>
              <a:rPr lang="zh-CN" altLang="en-US" sz="1800" dirty="0">
                <a:latin typeface="微软雅黑" pitchFamily="34" charset="-122"/>
                <a:ea typeface="微软雅黑" pitchFamily="34" charset="-122"/>
                <a:cs typeface="Microsoft Sans Serif" pitchFamily="34" charset="0"/>
              </a:rPr>
              <a:t>调用门元件</a:t>
            </a:r>
          </a:p>
          <a:p>
            <a:pPr indent="279400" algn="just" eaLnBrk="0" hangingPunct="0">
              <a:lnSpc>
                <a:spcPct val="90000"/>
              </a:lnSpc>
              <a:spcBef>
                <a:spcPct val="30000"/>
              </a:spcBef>
              <a:buClr>
                <a:schemeClr val="accent2"/>
              </a:buClr>
              <a:buSzPct val="100000"/>
              <a:buFont typeface="Monotype Sorts" pitchFamily="2" charset="2"/>
              <a:buNone/>
            </a:pPr>
            <a:r>
              <a:rPr lang="en-US" altLang="zh-CN" sz="1800" dirty="0">
                <a:latin typeface="微软雅黑" pitchFamily="34" charset="-122"/>
                <a:ea typeface="微软雅黑" pitchFamily="34" charset="-122"/>
                <a:cs typeface="Microsoft Sans Serif" pitchFamily="34" charset="0"/>
              </a:rPr>
              <a:t>and A2(F2,B,C,D);</a:t>
            </a:r>
          </a:p>
          <a:p>
            <a:pPr indent="279400" algn="just" eaLnBrk="0" hangingPunct="0">
              <a:lnSpc>
                <a:spcPct val="90000"/>
              </a:lnSpc>
              <a:spcBef>
                <a:spcPct val="30000"/>
              </a:spcBef>
              <a:buClr>
                <a:schemeClr val="accent2"/>
              </a:buClr>
              <a:buSzPct val="100000"/>
              <a:buFont typeface="Monotype Sorts" pitchFamily="2" charset="2"/>
              <a:buNone/>
            </a:pPr>
            <a:r>
              <a:rPr lang="en-US" altLang="zh-CN" sz="1800" dirty="0">
                <a:latin typeface="微软雅黑" pitchFamily="34" charset="-122"/>
                <a:ea typeface="微软雅黑" pitchFamily="34" charset="-122"/>
                <a:cs typeface="Microsoft Sans Serif" pitchFamily="34" charset="0"/>
              </a:rPr>
              <a:t>or A3(F,F1,F2);</a:t>
            </a:r>
          </a:p>
          <a:p>
            <a:pPr indent="279400" algn="just" eaLnBrk="0" hangingPunct="0">
              <a:lnSpc>
                <a:spcPct val="90000"/>
              </a:lnSpc>
              <a:spcBef>
                <a:spcPct val="30000"/>
              </a:spcBef>
              <a:buClr>
                <a:schemeClr val="accent2"/>
              </a:buClr>
              <a:buSzPct val="100000"/>
              <a:buFont typeface="Monotype Sorts" pitchFamily="2" charset="2"/>
              <a:buNone/>
            </a:pPr>
            <a:r>
              <a:rPr lang="en-US" altLang="zh-CN" sz="1800" dirty="0" err="1">
                <a:latin typeface="微软雅黑" pitchFamily="34" charset="-122"/>
                <a:ea typeface="微软雅黑" pitchFamily="34" charset="-122"/>
                <a:cs typeface="Microsoft Sans Serif" pitchFamily="34" charset="0"/>
              </a:rPr>
              <a:t>endmodule</a:t>
            </a:r>
            <a:endParaRPr lang="en-US" altLang="zh-CN" sz="1800" dirty="0">
              <a:latin typeface="微软雅黑" pitchFamily="34" charset="-122"/>
              <a:ea typeface="微软雅黑" pitchFamily="34" charset="-122"/>
              <a:cs typeface="Microsoft Sans Serif" pitchFamily="34" charset="0"/>
            </a:endParaRPr>
          </a:p>
        </p:txBody>
      </p:sp>
      <p:sp>
        <p:nvSpPr>
          <p:cNvPr id="11" name="Text Box 5"/>
          <p:cNvSpPr txBox="1">
            <a:spLocks noChangeArrowheads="1"/>
          </p:cNvSpPr>
          <p:nvPr/>
        </p:nvSpPr>
        <p:spPr bwMode="auto">
          <a:xfrm>
            <a:off x="4932040" y="980728"/>
            <a:ext cx="4032448" cy="2003625"/>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sysDash"/>
            <a:miter lim="800000"/>
            <a:headEnd/>
            <a:tailEnd/>
          </a:ln>
          <a:effectLst/>
        </p:spPr>
        <p:txBody>
          <a:bodyPr wrap="square">
            <a:spAutoFit/>
          </a:bodyPr>
          <a:lstStyle/>
          <a:p>
            <a:pPr indent="279400" algn="just" eaLnBrk="0" hangingPunct="0">
              <a:lnSpc>
                <a:spcPct val="90000"/>
              </a:lnSpc>
              <a:spcBef>
                <a:spcPct val="30000"/>
              </a:spcBef>
              <a:buClr>
                <a:schemeClr val="accent2"/>
              </a:buClr>
              <a:buSzPct val="100000"/>
            </a:pPr>
            <a:r>
              <a:rPr lang="zh-CN" altLang="en-US" sz="1800" dirty="0">
                <a:solidFill>
                  <a:srgbClr val="0000FF"/>
                </a:solidFill>
                <a:latin typeface="微软雅黑" pitchFamily="34" charset="-122"/>
                <a:ea typeface="微软雅黑" pitchFamily="34" charset="-122"/>
              </a:rPr>
              <a:t>数据流描述</a:t>
            </a:r>
          </a:p>
          <a:p>
            <a:pPr indent="279400" algn="just" eaLnBrk="0" hangingPunct="0">
              <a:lnSpc>
                <a:spcPct val="90000"/>
              </a:lnSpc>
              <a:spcBef>
                <a:spcPct val="30000"/>
              </a:spcBef>
              <a:buClr>
                <a:schemeClr val="accent2"/>
              </a:buClr>
              <a:buSzPct val="100000"/>
              <a:buFont typeface="Monotype Sorts" pitchFamily="2" charset="2"/>
              <a:buNone/>
            </a:pPr>
            <a:r>
              <a:rPr lang="en-US" altLang="zh-CN" sz="1800" dirty="0">
                <a:latin typeface="微软雅黑" pitchFamily="34" charset="-122"/>
                <a:ea typeface="微软雅黑" pitchFamily="34" charset="-122"/>
                <a:cs typeface="Microsoft Sans Serif" pitchFamily="34" charset="0"/>
              </a:rPr>
              <a:t>module  gate2(F,A,B,C,D);</a:t>
            </a:r>
          </a:p>
          <a:p>
            <a:pPr indent="279400" algn="just" eaLnBrk="0" hangingPunct="0">
              <a:lnSpc>
                <a:spcPct val="90000"/>
              </a:lnSpc>
              <a:spcBef>
                <a:spcPct val="30000"/>
              </a:spcBef>
              <a:buClr>
                <a:schemeClr val="accent2"/>
              </a:buClr>
              <a:buSzPct val="100000"/>
              <a:buFont typeface="Monotype Sorts" pitchFamily="2" charset="2"/>
              <a:buNone/>
            </a:pPr>
            <a:r>
              <a:rPr lang="en-US" altLang="zh-CN" sz="1800" dirty="0">
                <a:latin typeface="微软雅黑" pitchFamily="34" charset="-122"/>
                <a:ea typeface="微软雅黑" pitchFamily="34" charset="-122"/>
                <a:cs typeface="Microsoft Sans Serif" pitchFamily="34" charset="0"/>
              </a:rPr>
              <a:t>input  A,B,C,D;</a:t>
            </a:r>
          </a:p>
          <a:p>
            <a:pPr indent="279400" algn="just" eaLnBrk="0" hangingPunct="0">
              <a:lnSpc>
                <a:spcPct val="90000"/>
              </a:lnSpc>
              <a:spcBef>
                <a:spcPct val="30000"/>
              </a:spcBef>
              <a:buClr>
                <a:schemeClr val="accent2"/>
              </a:buClr>
              <a:buSzPct val="100000"/>
              <a:buFont typeface="Monotype Sorts" pitchFamily="2" charset="2"/>
              <a:buNone/>
            </a:pPr>
            <a:r>
              <a:rPr lang="en-US" altLang="zh-CN" sz="1800" dirty="0">
                <a:latin typeface="微软雅黑" pitchFamily="34" charset="-122"/>
                <a:ea typeface="微软雅黑" pitchFamily="34" charset="-122"/>
                <a:cs typeface="Microsoft Sans Serif" pitchFamily="34" charset="0"/>
              </a:rPr>
              <a:t>output  F;</a:t>
            </a:r>
          </a:p>
          <a:p>
            <a:pPr indent="279400" algn="just" eaLnBrk="0" hangingPunct="0">
              <a:lnSpc>
                <a:spcPct val="90000"/>
              </a:lnSpc>
              <a:spcBef>
                <a:spcPct val="30000"/>
              </a:spcBef>
              <a:buClr>
                <a:schemeClr val="accent2"/>
              </a:buClr>
              <a:buSzPct val="100000"/>
              <a:buFont typeface="Monotype Sorts" pitchFamily="2" charset="2"/>
              <a:buNone/>
            </a:pPr>
            <a:r>
              <a:rPr lang="en-US" altLang="zh-CN" sz="1800" dirty="0">
                <a:latin typeface="微软雅黑" pitchFamily="34" charset="-122"/>
                <a:ea typeface="微软雅黑" pitchFamily="34" charset="-122"/>
                <a:cs typeface="Microsoft Sans Serif" pitchFamily="34" charset="0"/>
              </a:rPr>
              <a:t>assign  F=~(A &amp; B) | (B &amp; C &amp;D);</a:t>
            </a:r>
          </a:p>
          <a:p>
            <a:pPr indent="279400" algn="just" eaLnBrk="0" hangingPunct="0">
              <a:lnSpc>
                <a:spcPct val="90000"/>
              </a:lnSpc>
              <a:spcBef>
                <a:spcPct val="30000"/>
              </a:spcBef>
              <a:buClr>
                <a:schemeClr val="accent2"/>
              </a:buClr>
              <a:buSzPct val="100000"/>
              <a:buFont typeface="Monotype Sorts" pitchFamily="2" charset="2"/>
              <a:buNone/>
            </a:pPr>
            <a:r>
              <a:rPr lang="en-US" altLang="zh-CN" sz="1800" dirty="0" err="1">
                <a:latin typeface="微软雅黑" pitchFamily="34" charset="-122"/>
                <a:ea typeface="微软雅黑" pitchFamily="34" charset="-122"/>
              </a:rPr>
              <a:t>endmodule</a:t>
            </a:r>
            <a:endParaRPr lang="en-US" altLang="zh-CN" sz="1800" dirty="0">
              <a:latin typeface="微软雅黑" pitchFamily="34" charset="-122"/>
              <a:ea typeface="微软雅黑" pitchFamily="34" charset="-122"/>
            </a:endParaRPr>
          </a:p>
        </p:txBody>
      </p:sp>
      <p:sp>
        <p:nvSpPr>
          <p:cNvPr id="12" name="Text Box 5"/>
          <p:cNvSpPr txBox="1">
            <a:spLocks noChangeArrowheads="1"/>
          </p:cNvSpPr>
          <p:nvPr/>
        </p:nvSpPr>
        <p:spPr bwMode="auto">
          <a:xfrm>
            <a:off x="4932040" y="3092475"/>
            <a:ext cx="4032448" cy="3000821"/>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sysDash"/>
            <a:miter lim="800000"/>
            <a:headEnd/>
            <a:tailEnd/>
          </a:ln>
          <a:effectLst/>
        </p:spPr>
        <p:txBody>
          <a:bodyPr wrap="square">
            <a:spAutoFit/>
          </a:bodyPr>
          <a:lstStyle/>
          <a:p>
            <a:pPr indent="279400" algn="just" eaLnBrk="0" hangingPunct="0">
              <a:lnSpc>
                <a:spcPct val="90000"/>
              </a:lnSpc>
              <a:spcBef>
                <a:spcPct val="30000"/>
              </a:spcBef>
              <a:buClr>
                <a:schemeClr val="accent2"/>
              </a:buClr>
              <a:buSzPct val="100000"/>
            </a:pPr>
            <a:r>
              <a:rPr lang="zh-CN" altLang="en-US" sz="1800" dirty="0">
                <a:solidFill>
                  <a:srgbClr val="0000FF"/>
                </a:solidFill>
                <a:latin typeface="微软雅黑" pitchFamily="34" charset="-122"/>
                <a:ea typeface="微软雅黑" pitchFamily="34" charset="-122"/>
              </a:rPr>
              <a:t>行为描述</a:t>
            </a:r>
          </a:p>
          <a:p>
            <a:pPr indent="279400" algn="just" eaLnBrk="0" hangingPunct="0">
              <a:lnSpc>
                <a:spcPct val="90000"/>
              </a:lnSpc>
              <a:spcBef>
                <a:spcPct val="30000"/>
              </a:spcBef>
              <a:buClr>
                <a:schemeClr val="accent2"/>
              </a:buClr>
              <a:buSzPct val="100000"/>
              <a:buFont typeface="Monotype Sorts" pitchFamily="2" charset="2"/>
              <a:buNone/>
            </a:pPr>
            <a:r>
              <a:rPr lang="en-US" altLang="zh-CN" sz="1800" dirty="0">
                <a:latin typeface="微软雅黑" pitchFamily="34" charset="-122"/>
                <a:ea typeface="微软雅黑" pitchFamily="34" charset="-122"/>
                <a:cs typeface="Microsoft Sans Serif" pitchFamily="34" charset="0"/>
              </a:rPr>
              <a:t>module  gate2(F,A,B,C,D);</a:t>
            </a:r>
          </a:p>
          <a:p>
            <a:pPr indent="279400" algn="just" eaLnBrk="0" hangingPunct="0">
              <a:lnSpc>
                <a:spcPct val="90000"/>
              </a:lnSpc>
              <a:spcBef>
                <a:spcPct val="30000"/>
              </a:spcBef>
              <a:buClr>
                <a:schemeClr val="accent2"/>
              </a:buClr>
              <a:buSzPct val="100000"/>
              <a:buFont typeface="Monotype Sorts" pitchFamily="2" charset="2"/>
              <a:buNone/>
            </a:pPr>
            <a:r>
              <a:rPr lang="en-US" altLang="zh-CN" sz="1800" dirty="0">
                <a:latin typeface="微软雅黑" pitchFamily="34" charset="-122"/>
                <a:ea typeface="微软雅黑" pitchFamily="34" charset="-122"/>
                <a:cs typeface="Microsoft Sans Serif" pitchFamily="34" charset="0"/>
              </a:rPr>
              <a:t>input  A,B,C,D;</a:t>
            </a:r>
          </a:p>
          <a:p>
            <a:pPr indent="279400" algn="just" eaLnBrk="0" hangingPunct="0">
              <a:lnSpc>
                <a:spcPct val="90000"/>
              </a:lnSpc>
              <a:spcBef>
                <a:spcPct val="30000"/>
              </a:spcBef>
              <a:buClr>
                <a:schemeClr val="accent2"/>
              </a:buClr>
              <a:buSzPct val="100000"/>
              <a:buFont typeface="Monotype Sorts" pitchFamily="2" charset="2"/>
              <a:buNone/>
            </a:pPr>
            <a:r>
              <a:rPr lang="en-US" altLang="zh-CN" sz="1800" dirty="0">
                <a:latin typeface="微软雅黑" pitchFamily="34" charset="-122"/>
                <a:ea typeface="微软雅黑" pitchFamily="34" charset="-122"/>
                <a:cs typeface="Microsoft Sans Serif" pitchFamily="34" charset="0"/>
              </a:rPr>
              <a:t>output  F;</a:t>
            </a:r>
          </a:p>
          <a:p>
            <a:pPr indent="279400" algn="just" eaLnBrk="0" hangingPunct="0">
              <a:lnSpc>
                <a:spcPct val="90000"/>
              </a:lnSpc>
              <a:spcBef>
                <a:spcPct val="30000"/>
              </a:spcBef>
              <a:buClr>
                <a:schemeClr val="accent2"/>
              </a:buClr>
              <a:buSzPct val="100000"/>
              <a:buFont typeface="Monotype Sorts" pitchFamily="2" charset="2"/>
              <a:buNone/>
            </a:pPr>
            <a:r>
              <a:rPr lang="en-US" altLang="zh-CN" sz="1800" dirty="0" err="1">
                <a:latin typeface="微软雅黑" pitchFamily="34" charset="-122"/>
                <a:ea typeface="微软雅黑" pitchFamily="34" charset="-122"/>
                <a:cs typeface="Microsoft Sans Serif" pitchFamily="34" charset="0"/>
              </a:rPr>
              <a:t>reg</a:t>
            </a:r>
            <a:r>
              <a:rPr lang="en-US" altLang="zh-CN" sz="1800" dirty="0">
                <a:latin typeface="微软雅黑" pitchFamily="34" charset="-122"/>
                <a:ea typeface="微软雅黑" pitchFamily="34" charset="-122"/>
                <a:cs typeface="Microsoft Sans Serif" pitchFamily="34" charset="0"/>
              </a:rPr>
              <a:t> F;</a:t>
            </a:r>
          </a:p>
          <a:p>
            <a:pPr indent="279400" algn="just" eaLnBrk="0" hangingPunct="0">
              <a:lnSpc>
                <a:spcPct val="90000"/>
              </a:lnSpc>
              <a:spcBef>
                <a:spcPct val="30000"/>
              </a:spcBef>
              <a:buClr>
                <a:schemeClr val="accent2"/>
              </a:buClr>
              <a:buSzPct val="100000"/>
              <a:buFont typeface="Monotype Sorts" pitchFamily="2" charset="2"/>
              <a:buNone/>
            </a:pPr>
            <a:r>
              <a:rPr lang="en-US" altLang="zh-CN" sz="1800" dirty="0">
                <a:latin typeface="微软雅黑" pitchFamily="34" charset="-122"/>
                <a:ea typeface="微软雅黑" pitchFamily="34" charset="-122"/>
                <a:cs typeface="Microsoft Sans Serif" pitchFamily="34" charset="0"/>
              </a:rPr>
              <a:t>always @(*) begin</a:t>
            </a:r>
          </a:p>
          <a:p>
            <a:pPr indent="279400" algn="just" eaLnBrk="0" hangingPunct="0">
              <a:lnSpc>
                <a:spcPct val="90000"/>
              </a:lnSpc>
              <a:spcBef>
                <a:spcPct val="30000"/>
              </a:spcBef>
              <a:buClr>
                <a:schemeClr val="accent2"/>
              </a:buClr>
              <a:buSzPct val="100000"/>
              <a:buFont typeface="Monotype Sorts" pitchFamily="2" charset="2"/>
              <a:buNone/>
            </a:pPr>
            <a:r>
              <a:rPr lang="en-US" altLang="zh-CN" sz="1800" dirty="0">
                <a:latin typeface="微软雅黑" pitchFamily="34" charset="-122"/>
                <a:ea typeface="微软雅黑" pitchFamily="34" charset="-122"/>
                <a:cs typeface="Microsoft Sans Serif" pitchFamily="34" charset="0"/>
              </a:rPr>
              <a:t>      F=~(A &amp; B) | (B &amp; C &amp; D);</a:t>
            </a:r>
          </a:p>
          <a:p>
            <a:pPr indent="279400" algn="just" eaLnBrk="0" hangingPunct="0">
              <a:lnSpc>
                <a:spcPct val="90000"/>
              </a:lnSpc>
              <a:spcBef>
                <a:spcPct val="30000"/>
              </a:spcBef>
              <a:buClr>
                <a:schemeClr val="accent2"/>
              </a:buClr>
              <a:buSzPct val="100000"/>
              <a:buFont typeface="Monotype Sorts" pitchFamily="2" charset="2"/>
              <a:buNone/>
            </a:pPr>
            <a:r>
              <a:rPr lang="en-US" altLang="zh-CN" sz="1800" dirty="0">
                <a:latin typeface="微软雅黑" pitchFamily="34" charset="-122"/>
                <a:ea typeface="微软雅黑" pitchFamily="34" charset="-122"/>
                <a:cs typeface="Microsoft Sans Serif" pitchFamily="34" charset="0"/>
              </a:rPr>
              <a:t>end</a:t>
            </a:r>
          </a:p>
          <a:p>
            <a:pPr indent="279400" algn="just" eaLnBrk="0" hangingPunct="0">
              <a:lnSpc>
                <a:spcPct val="90000"/>
              </a:lnSpc>
              <a:spcBef>
                <a:spcPct val="30000"/>
              </a:spcBef>
              <a:buClr>
                <a:schemeClr val="accent2"/>
              </a:buClr>
              <a:buSzPct val="100000"/>
              <a:buFont typeface="Monotype Sorts" pitchFamily="2" charset="2"/>
              <a:buNone/>
            </a:pPr>
            <a:r>
              <a:rPr lang="en-US" altLang="zh-CN" sz="1800" dirty="0" err="1">
                <a:latin typeface="微软雅黑" pitchFamily="34" charset="-122"/>
                <a:ea typeface="微软雅黑" pitchFamily="34" charset="-122"/>
              </a:rPr>
              <a:t>endmodule</a:t>
            </a:r>
            <a:endParaRPr lang="en-US" altLang="zh-CN" sz="18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2018/11/28</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8</a:t>
            </a:fld>
            <a:endParaRPr lang="en-US" altLang="zh-CN"/>
          </a:p>
        </p:txBody>
      </p:sp>
      <p:sp>
        <p:nvSpPr>
          <p:cNvPr id="12293" name="Rectangle 6"/>
          <p:cNvSpPr>
            <a:spLocks noGrp="1" noChangeArrowheads="1"/>
          </p:cNvSpPr>
          <p:nvPr>
            <p:ph type="body" idx="1"/>
          </p:nvPr>
        </p:nvSpPr>
        <p:spPr>
          <a:xfrm>
            <a:off x="374848" y="1340768"/>
            <a:ext cx="8229600" cy="3382963"/>
          </a:xfrm>
          <a:noFill/>
        </p:spPr>
        <p:txBody>
          <a:bodyPr/>
          <a:lstStyle/>
          <a:p>
            <a:pPr algn="just" eaLnBrk="1" hangingPunct="1">
              <a:lnSpc>
                <a:spcPts val="3600"/>
              </a:lnSpc>
              <a:buSzPct val="100000"/>
              <a:buBlip>
                <a:blip r:embed="rId2"/>
              </a:buBlip>
            </a:pPr>
            <a:r>
              <a:rPr lang="zh-CN" altLang="en-US" sz="2400" dirty="0">
                <a:latin typeface="微软雅黑" pitchFamily="34" charset="-122"/>
                <a:ea typeface="微软雅黑" pitchFamily="34" charset="-122"/>
              </a:rPr>
              <a:t>不可出现延迟描述。</a:t>
            </a:r>
          </a:p>
          <a:p>
            <a:pPr algn="just" eaLnBrk="1" hangingPunct="1">
              <a:lnSpc>
                <a:spcPts val="3600"/>
              </a:lnSpc>
              <a:buSzPct val="100000"/>
              <a:buBlip>
                <a:blip r:embed="rId2"/>
              </a:buBlip>
            </a:pPr>
            <a:r>
              <a:rPr lang="en-US" altLang="zh-CN" sz="2400" dirty="0">
                <a:solidFill>
                  <a:srgbClr val="0000FF"/>
                </a:solidFill>
                <a:latin typeface="微软雅黑" pitchFamily="34" charset="-122"/>
                <a:ea typeface="微软雅黑" pitchFamily="34" charset="-122"/>
              </a:rPr>
              <a:t>assign</a:t>
            </a:r>
            <a:r>
              <a:rPr lang="zh-CN" altLang="en-US" sz="2400" dirty="0">
                <a:latin typeface="微软雅黑" pitchFamily="34" charset="-122"/>
                <a:ea typeface="微软雅黑" pitchFamily="34" charset="-122"/>
              </a:rPr>
              <a:t>赋值语句的左边必须是</a:t>
            </a:r>
            <a:r>
              <a:rPr lang="en-US" altLang="zh-CN" sz="2400" dirty="0">
                <a:solidFill>
                  <a:srgbClr val="0000FF"/>
                </a:solidFill>
                <a:latin typeface="微软雅黑" pitchFamily="34" charset="-122"/>
                <a:ea typeface="微软雅黑" pitchFamily="34" charset="-122"/>
              </a:rPr>
              <a:t>wire</a:t>
            </a:r>
            <a:r>
              <a:rPr lang="zh-CN" altLang="en-US" sz="2400" dirty="0">
                <a:solidFill>
                  <a:srgbClr val="0000FF"/>
                </a:solidFill>
                <a:latin typeface="微软雅黑" pitchFamily="34" charset="-122"/>
                <a:ea typeface="微软雅黑" pitchFamily="34" charset="-122"/>
              </a:rPr>
              <a:t>类型</a:t>
            </a:r>
            <a:r>
              <a:rPr lang="zh-CN" altLang="en-US" sz="2400" dirty="0">
                <a:latin typeface="微软雅黑" pitchFamily="34" charset="-122"/>
                <a:ea typeface="微软雅黑" pitchFamily="34" charset="-122"/>
              </a:rPr>
              <a:t>的信号。</a:t>
            </a:r>
          </a:p>
          <a:p>
            <a:pPr algn="just" eaLnBrk="1" hangingPunct="1">
              <a:lnSpc>
                <a:spcPts val="3600"/>
              </a:lnSpc>
              <a:buSzPct val="100000"/>
              <a:buBlip>
                <a:blip r:embed="rId2"/>
              </a:buBlip>
            </a:pPr>
            <a:r>
              <a:rPr lang="en-US" altLang="zh-CN" sz="2400" dirty="0">
                <a:solidFill>
                  <a:srgbClr val="0000FF"/>
                </a:solidFill>
                <a:latin typeface="微软雅黑" pitchFamily="34" charset="-122"/>
                <a:ea typeface="微软雅黑" pitchFamily="34" charset="-122"/>
              </a:rPr>
              <a:t>always</a:t>
            </a:r>
            <a:r>
              <a:rPr lang="zh-CN" altLang="en-US" sz="2400" dirty="0">
                <a:latin typeface="微软雅黑" pitchFamily="34" charset="-122"/>
                <a:ea typeface="微软雅黑" pitchFamily="34" charset="-122"/>
              </a:rPr>
              <a:t>块赋值语句的左边必须是</a:t>
            </a:r>
            <a:r>
              <a:rPr lang="en-US" altLang="zh-CN" sz="2400" dirty="0" err="1">
                <a:solidFill>
                  <a:srgbClr val="0000FF"/>
                </a:solidFill>
                <a:latin typeface="微软雅黑" pitchFamily="34" charset="-122"/>
                <a:ea typeface="微软雅黑" pitchFamily="34" charset="-122"/>
              </a:rPr>
              <a:t>reg</a:t>
            </a:r>
            <a:r>
              <a:rPr lang="zh-CN" altLang="en-US" sz="2400" dirty="0">
                <a:solidFill>
                  <a:srgbClr val="0000FF"/>
                </a:solidFill>
                <a:latin typeface="微软雅黑" pitchFamily="34" charset="-122"/>
                <a:ea typeface="微软雅黑" pitchFamily="34" charset="-122"/>
              </a:rPr>
              <a:t>类型</a:t>
            </a:r>
            <a:r>
              <a:rPr lang="zh-CN" altLang="en-US" sz="2400" dirty="0">
                <a:latin typeface="微软雅黑" pitchFamily="34" charset="-122"/>
                <a:ea typeface="微软雅黑" pitchFamily="34" charset="-122"/>
              </a:rPr>
              <a:t>的信号。</a:t>
            </a:r>
          </a:p>
          <a:p>
            <a:pPr algn="just" eaLnBrk="1" hangingPunct="1">
              <a:lnSpc>
                <a:spcPts val="3600"/>
              </a:lnSpc>
              <a:buSzPct val="100000"/>
              <a:buBlip>
                <a:blip r:embed="rId2"/>
              </a:buBlip>
            </a:pPr>
            <a:r>
              <a:rPr lang="en-US" altLang="zh-CN" sz="2400" dirty="0">
                <a:latin typeface="微软雅黑" pitchFamily="34" charset="-122"/>
                <a:ea typeface="微软雅黑" pitchFamily="34" charset="-122"/>
              </a:rPr>
              <a:t>always</a:t>
            </a:r>
            <a:r>
              <a:rPr lang="zh-CN" altLang="en-US" sz="2400" dirty="0">
                <a:latin typeface="微软雅黑" pitchFamily="34" charset="-122"/>
                <a:ea typeface="微软雅黑" pitchFamily="34" charset="-122"/>
              </a:rPr>
              <a:t>电平敏感列表中必须包含所有的输入变量，否则将产生锁存器。</a:t>
            </a:r>
            <a:r>
              <a:rPr lang="en-US" altLang="zh-CN" sz="2400" dirty="0">
                <a:solidFill>
                  <a:srgbClr val="0000FF"/>
                </a:solidFill>
                <a:latin typeface="微软雅黑" pitchFamily="34" charset="-122"/>
                <a:ea typeface="微软雅黑" pitchFamily="34" charset="-122"/>
              </a:rPr>
              <a:t>always @(*)</a:t>
            </a:r>
          </a:p>
          <a:p>
            <a:pPr algn="just" eaLnBrk="1" hangingPunct="1">
              <a:lnSpc>
                <a:spcPts val="3600"/>
              </a:lnSpc>
              <a:buSzPct val="100000"/>
              <a:buBlip>
                <a:blip r:embed="rId2"/>
              </a:buBlip>
            </a:pPr>
            <a:r>
              <a:rPr lang="en-US" altLang="zh-CN" sz="2400" dirty="0">
                <a:solidFill>
                  <a:srgbClr val="0000FF"/>
                </a:solidFill>
                <a:latin typeface="微软雅黑" pitchFamily="34" charset="-122"/>
                <a:ea typeface="微软雅黑" pitchFamily="34" charset="-122"/>
              </a:rPr>
              <a:t>if-else</a:t>
            </a:r>
            <a:r>
              <a:rPr lang="zh-CN" altLang="en-US" sz="2400" dirty="0">
                <a:solidFill>
                  <a:srgbClr val="0000FF"/>
                </a:solidFill>
                <a:latin typeface="微软雅黑" pitchFamily="34" charset="-122"/>
                <a:ea typeface="微软雅黑" pitchFamily="34" charset="-122"/>
              </a:rPr>
              <a:t>和</a:t>
            </a:r>
            <a:r>
              <a:rPr lang="en-US" altLang="zh-CN" sz="2400" dirty="0">
                <a:solidFill>
                  <a:srgbClr val="0000FF"/>
                </a:solidFill>
                <a:latin typeface="微软雅黑" pitchFamily="34" charset="-122"/>
                <a:ea typeface="微软雅黑" pitchFamily="34" charset="-122"/>
              </a:rPr>
              <a:t>case</a:t>
            </a:r>
            <a:r>
              <a:rPr lang="zh-CN" altLang="en-US" sz="2400" dirty="0">
                <a:solidFill>
                  <a:srgbClr val="0000FF"/>
                </a:solidFill>
                <a:latin typeface="微软雅黑" pitchFamily="34" charset="-122"/>
                <a:ea typeface="微软雅黑" pitchFamily="34" charset="-122"/>
              </a:rPr>
              <a:t>分支语句必须包含所有可能的分支</a:t>
            </a:r>
            <a:r>
              <a:rPr lang="zh-CN" altLang="en-US" sz="2400" dirty="0">
                <a:latin typeface="微软雅黑" pitchFamily="34" charset="-122"/>
                <a:ea typeface="微软雅黑" pitchFamily="34" charset="-122"/>
              </a:rPr>
              <a:t>，否则将产生锁存器。</a:t>
            </a:r>
          </a:p>
          <a:p>
            <a:pPr algn="just" eaLnBrk="1" hangingPunct="1">
              <a:lnSpc>
                <a:spcPts val="3600"/>
              </a:lnSpc>
              <a:buSzPct val="100000"/>
              <a:buBlip>
                <a:blip r:embed="rId2"/>
              </a:buBlip>
            </a:pPr>
            <a:r>
              <a:rPr lang="zh-CN" altLang="en-US" sz="2400" dirty="0">
                <a:latin typeface="微软雅黑" pitchFamily="34" charset="-122"/>
                <a:ea typeface="微软雅黑" pitchFamily="34" charset="-122"/>
              </a:rPr>
              <a:t>避免组合反馈，即组合电路的设计中不能出现回路，否则造成电路的不稳定。</a:t>
            </a:r>
          </a:p>
          <a:p>
            <a:pPr algn="just" eaLnBrk="1" hangingPunct="1">
              <a:buSzPct val="100000"/>
              <a:buFont typeface="Wingdings" pitchFamily="2" charset="2"/>
              <a:buBlip>
                <a:blip r:embed="rId2"/>
              </a:buBlip>
            </a:pPr>
            <a:endParaRPr lang="en-US" altLang="zh-CN" sz="2400" dirty="0">
              <a:latin typeface="微软雅黑" pitchFamily="34" charset="-122"/>
              <a:ea typeface="微软雅黑" pitchFamily="34" charset="-122"/>
            </a:endParaRPr>
          </a:p>
        </p:txBody>
      </p:sp>
      <p:sp>
        <p:nvSpPr>
          <p:cNvPr id="8" name="Rectangle 4"/>
          <p:cNvSpPr>
            <a:spLocks noChangeArrowheads="1"/>
          </p:cNvSpPr>
          <p:nvPr/>
        </p:nvSpPr>
        <p:spPr bwMode="auto">
          <a:xfrm>
            <a:off x="395288" y="260350"/>
            <a:ext cx="7056437" cy="707886"/>
          </a:xfrm>
          <a:prstGeom prst="rect">
            <a:avLst/>
          </a:prstGeom>
          <a:noFill/>
          <a:ln w="9525" algn="ctr">
            <a:noFill/>
            <a:miter lim="800000"/>
            <a:headEnd/>
            <a:tailEnd/>
          </a:ln>
        </p:spPr>
        <p:txBody>
          <a:bodyPr>
            <a:spAutoFit/>
          </a:bodyPr>
          <a:lstStyle/>
          <a:p>
            <a:r>
              <a:rPr lang="zh-CN" altLang="en-US" sz="4000" b="1" dirty="0">
                <a:latin typeface="微软雅黑" pitchFamily="34" charset="-122"/>
                <a:ea typeface="微软雅黑" pitchFamily="34" charset="-122"/>
              </a:rPr>
              <a:t>组合逻辑电路综合的注意事项</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2018/11/28</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9</a:t>
            </a:fld>
            <a:endParaRPr lang="en-US" altLang="zh-CN"/>
          </a:p>
        </p:txBody>
      </p:sp>
      <p:sp>
        <p:nvSpPr>
          <p:cNvPr id="7173" name="Rectangle 5"/>
          <p:cNvSpPr>
            <a:spLocks noChangeArrowheads="1"/>
          </p:cNvSpPr>
          <p:nvPr/>
        </p:nvSpPr>
        <p:spPr bwMode="auto">
          <a:xfrm>
            <a:off x="395288" y="260350"/>
            <a:ext cx="5761037" cy="762000"/>
          </a:xfrm>
          <a:prstGeom prst="rect">
            <a:avLst/>
          </a:prstGeom>
          <a:noFill/>
          <a:ln w="9525" algn="ctr">
            <a:noFill/>
            <a:miter lim="800000"/>
            <a:headEnd/>
            <a:tailEnd/>
          </a:ln>
        </p:spPr>
        <p:txBody>
          <a:bodyPr>
            <a:spAutoFit/>
          </a:bodyPr>
          <a:lstStyle/>
          <a:p>
            <a:r>
              <a:rPr lang="zh-CN" altLang="en-US" sz="4400" b="1">
                <a:latin typeface="微软雅黑" pitchFamily="34" charset="-122"/>
                <a:ea typeface="微软雅黑" pitchFamily="34" charset="-122"/>
              </a:rPr>
              <a:t>主要内容：</a:t>
            </a:r>
          </a:p>
        </p:txBody>
      </p:sp>
      <p:sp>
        <p:nvSpPr>
          <p:cNvPr id="7" name="Rectangle 6"/>
          <p:cNvSpPr txBox="1">
            <a:spLocks noChangeArrowheads="1"/>
          </p:cNvSpPr>
          <p:nvPr/>
        </p:nvSpPr>
        <p:spPr>
          <a:xfrm>
            <a:off x="352425" y="1414189"/>
            <a:ext cx="8396288" cy="3382963"/>
          </a:xfrm>
          <a:prstGeom prst="rect">
            <a:avLst/>
          </a:prstGeom>
          <a:noFill/>
        </p:spPr>
        <p:txBody>
          <a:bodyPr/>
          <a:lstStyle/>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组合逻辑电路设计综述</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译码器和编码器</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en-US" altLang="zh-CN" sz="2800" b="1" kern="0" dirty="0">
                <a:latin typeface="微软雅黑" pitchFamily="34" charset="-122"/>
                <a:ea typeface="微软雅黑" pitchFamily="34" charset="-122"/>
              </a:rPr>
              <a:t> </a:t>
            </a:r>
            <a:r>
              <a:rPr lang="zh-CN" altLang="en-US" sz="2800" b="1" kern="0" dirty="0">
                <a:latin typeface="微软雅黑" pitchFamily="34" charset="-122"/>
                <a:ea typeface="微软雅黑" pitchFamily="34" charset="-122"/>
              </a:rPr>
              <a:t>数据选择器</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码制转换（二进制转</a:t>
            </a:r>
            <a:r>
              <a:rPr lang="en-US" altLang="zh-CN" sz="2800" b="1" kern="0" dirty="0">
                <a:latin typeface="微软雅黑" pitchFamily="34" charset="-122"/>
                <a:ea typeface="微软雅黑" pitchFamily="34" charset="-122"/>
              </a:rPr>
              <a:t>8421 BCD</a:t>
            </a:r>
            <a:r>
              <a:rPr lang="zh-CN" altLang="en-US" sz="2800" b="1" kern="0" dirty="0">
                <a:latin typeface="微软雅黑" pitchFamily="34" charset="-122"/>
                <a:ea typeface="微软雅黑" pitchFamily="34" charset="-122"/>
              </a:rPr>
              <a:t>码）（</a:t>
            </a:r>
            <a:r>
              <a:rPr lang="zh-CN" altLang="en-US" sz="2800" b="1" kern="0" dirty="0">
                <a:solidFill>
                  <a:srgbClr val="FF0000"/>
                </a:solidFill>
                <a:latin typeface="微软雅黑" pitchFamily="34" charset="-122"/>
                <a:ea typeface="微软雅黑" pitchFamily="34" charset="-122"/>
              </a:rPr>
              <a:t>自学</a:t>
            </a:r>
            <a:r>
              <a:rPr lang="zh-CN" altLang="en-US" sz="2800" b="1" kern="0" dirty="0">
                <a:latin typeface="微软雅黑" pitchFamily="34" charset="-122"/>
                <a:ea typeface="微软雅黑" pitchFamily="34" charset="-122"/>
              </a:rPr>
              <a:t>）</a:t>
            </a: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基于</a:t>
            </a:r>
            <a:r>
              <a:rPr lang="en-US" altLang="zh-CN" sz="2800" b="1" kern="0" dirty="0">
                <a:latin typeface="微软雅黑" pitchFamily="34" charset="-122"/>
                <a:ea typeface="微软雅黑" pitchFamily="34" charset="-122"/>
              </a:rPr>
              <a:t>FPGA</a:t>
            </a:r>
            <a:r>
              <a:rPr lang="zh-CN" altLang="en-US" sz="2800" b="1" kern="0" dirty="0">
                <a:latin typeface="微软雅黑" pitchFamily="34" charset="-122"/>
                <a:ea typeface="微软雅黑" pitchFamily="34" charset="-122"/>
              </a:rPr>
              <a:t>的</a:t>
            </a:r>
            <a:r>
              <a:rPr lang="en-US" altLang="zh-CN" sz="2800" b="1" kern="0" dirty="0">
                <a:latin typeface="微软雅黑" pitchFamily="34" charset="-122"/>
                <a:ea typeface="微软雅黑" pitchFamily="34" charset="-122"/>
              </a:rPr>
              <a:t>7</a:t>
            </a:r>
            <a:r>
              <a:rPr lang="zh-CN" altLang="en-US" sz="2800" b="1" kern="0" dirty="0">
                <a:latin typeface="微软雅黑" pitchFamily="34" charset="-122"/>
                <a:ea typeface="微软雅黑" pitchFamily="34" charset="-122"/>
              </a:rPr>
              <a:t>段数码管的控制</a:t>
            </a:r>
            <a:endParaRPr lang="en-US" altLang="zh-CN" sz="2800" b="1" kern="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7">
                                            <p:txEl>
                                              <p:pRg st="1" end="1"/>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0" i="0" u="none" strike="noStrike" cap="none" normalizeH="0" baseline="0" smtClean="0">
            <a:ln>
              <a:noFill/>
            </a:ln>
            <a:solidFill>
              <a:schemeClr val="tx1"/>
            </a:solidFill>
            <a:effectLst/>
            <a:latin typeface="Arial" charset="0"/>
            <a:ea typeface="宋体" pitchFamily="2" charset="-122"/>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0" i="0" u="none" strike="noStrike" cap="none" normalizeH="0" baseline="0" smtClean="0">
            <a:ln>
              <a:noFill/>
            </a:ln>
            <a:solidFill>
              <a:schemeClr val="tx1"/>
            </a:solidFill>
            <a:effectLst/>
            <a:latin typeface="Arial" charset="0"/>
            <a:ea typeface="宋体" pitchFamily="2" charset="-122"/>
            <a:cs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13918</TotalTime>
  <Words>3618</Words>
  <Application>Microsoft Office PowerPoint</Application>
  <PresentationFormat>全屏显示(4:3)</PresentationFormat>
  <Paragraphs>779</Paragraphs>
  <Slides>40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40</vt:i4>
      </vt:variant>
    </vt:vector>
  </HeadingPairs>
  <TitlesOfParts>
    <vt:vector size="50" baseType="lpstr">
      <vt:lpstr>Monotype Sorts</vt:lpstr>
      <vt:lpstr>宋体</vt:lpstr>
      <vt:lpstr>微软雅黑</vt:lpstr>
      <vt:lpstr>Arial</vt:lpstr>
      <vt:lpstr>Calibri</vt:lpstr>
      <vt:lpstr>Garamond</vt:lpstr>
      <vt:lpstr>Microsoft Sans Serif</vt:lpstr>
      <vt:lpstr>Times New Roman</vt:lpstr>
      <vt:lpstr>Wingdings</vt:lpstr>
      <vt:lpstr>Edge</vt:lpstr>
      <vt:lpstr>典型组合逻辑电路设计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yyx</dc:creator>
  <cp:lastModifiedBy>WJZ</cp:lastModifiedBy>
  <cp:revision>593</cp:revision>
  <dcterms:created xsi:type="dcterms:W3CDTF">2009-02-22T14:00:34Z</dcterms:created>
  <dcterms:modified xsi:type="dcterms:W3CDTF">2018-11-28T03:33:07Z</dcterms:modified>
</cp:coreProperties>
</file>