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1"/>
  </p:notesMasterIdLst>
  <p:sldIdLst>
    <p:sldId id="256" r:id="rId2"/>
    <p:sldId id="531" r:id="rId3"/>
    <p:sldId id="533" r:id="rId4"/>
    <p:sldId id="534" r:id="rId5"/>
    <p:sldId id="536" r:id="rId6"/>
    <p:sldId id="537" r:id="rId7"/>
    <p:sldId id="539" r:id="rId8"/>
    <p:sldId id="540" r:id="rId9"/>
    <p:sldId id="541" r:id="rId10"/>
    <p:sldId id="542" r:id="rId11"/>
    <p:sldId id="543" r:id="rId12"/>
    <p:sldId id="545" r:id="rId13"/>
    <p:sldId id="546" r:id="rId14"/>
    <p:sldId id="547" r:id="rId15"/>
    <p:sldId id="548" r:id="rId16"/>
    <p:sldId id="549" r:id="rId17"/>
    <p:sldId id="544" r:id="rId18"/>
    <p:sldId id="550" r:id="rId19"/>
    <p:sldId id="551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33"/>
    <a:srgbClr val="FF33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0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1D8B5E9D-BD33-46F2-9F4D-CBED769ECD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cs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cs typeface="Arial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EEAF1-4B9D-4857-B667-6020CC60E41A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C722E-C80C-4AD5-9E08-76487D8E3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0DC97-F87C-45BB-B31D-7DE8D704A497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2D506-C3C2-4017-AC84-9429B67210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69FB0-EA9A-4EB0-BCAF-330358AEB709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29CE9-ECF8-436B-86FE-F8E15450BB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F6148-52CA-470C-BB5A-C5CB63F7943B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4D141-886F-41C1-96E6-187386861B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915EE-9040-4533-A6AB-D489C503A041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3C7AE-7202-4F10-AAEB-D156BDD290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770F8-CE46-4A29-BE4A-952094D55DC3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C3355-379A-4A8C-B650-44BA873CC7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DEDFE-9FD8-4073-9097-EF04E193FEB9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65743-EB77-44A1-9EE7-0E72CD5CD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87715-0081-4768-9FC5-8ED14B684379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987BF-48BB-47E6-821E-A9AF868CC7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1F6FC-A70C-4C33-A0EC-830DB51C9A9B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524D3-69CC-4706-ADE7-58E79E9F0A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CDADA-9574-4F1A-8A90-C7E056250D58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86661-18A6-46A7-9864-A01ACE2EF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E3B6B-EBC0-44BA-A78D-B755CDADE914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7C4CE-232C-42E3-8472-775CEC79CE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4A8D4-98B5-4794-AC13-AE8379CDC937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D228F-1748-4EF5-904B-78D29BD1F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A45DB69A-37F9-44E3-ACC3-555C58618AC6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B2E39C5F-3A8B-47C9-9840-1123D7113B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608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cs typeface="Arial" charset="0"/>
            </a:endParaRP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7BF70D-17EC-4026-9A78-7E732C74DF9A}" type="datetime1">
              <a:rPr lang="zh-CN" altLang="en-US"/>
              <a:pPr>
                <a:defRPr/>
              </a:pPr>
              <a:t>2018/12/17</a:t>
            </a:fld>
            <a:endParaRPr lang="en-US" altLang="zh-CN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逻辑设计基础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09795-A173-45D7-8E90-6DE301E21395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988" y="1268413"/>
            <a:ext cx="8064500" cy="1081087"/>
          </a:xfrm>
        </p:spPr>
        <p:txBody>
          <a:bodyPr/>
          <a:lstStyle/>
          <a:p>
            <a:pPr algn="ctr" eaLnBrk="1" hangingPunct="1"/>
            <a:r>
              <a:rPr lang="zh-CN" altLang="en-US" sz="4800" b="1" dirty="0">
                <a:solidFill>
                  <a:srgbClr val="003399"/>
                </a:solidFill>
              </a:rPr>
              <a:t>基于</a:t>
            </a:r>
            <a:r>
              <a:rPr lang="en-US" altLang="zh-CN" sz="4800" b="1" dirty="0">
                <a:solidFill>
                  <a:srgbClr val="003399"/>
                </a:solidFill>
              </a:rPr>
              <a:t>FPGA</a:t>
            </a:r>
            <a:r>
              <a:rPr lang="zh-CN" altLang="en-US" sz="4800" b="1" dirty="0">
                <a:solidFill>
                  <a:srgbClr val="003399"/>
                </a:solidFill>
              </a:rPr>
              <a:t>的存储器设计</a:t>
            </a:r>
            <a:endParaRPr lang="zh-CN" altLang="en-US" sz="5700" b="1" dirty="0">
              <a:solidFill>
                <a:srgbClr val="003399"/>
              </a:solidFill>
            </a:endParaRPr>
          </a:p>
        </p:txBody>
      </p:sp>
      <p:pic>
        <p:nvPicPr>
          <p:cNvPr id="5126" name="Picture 7" descr="dit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 descr="xh-tjd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4868863"/>
            <a:ext cx="1368425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870075" y="4032250"/>
            <a:ext cx="68056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3600" b="1" kern="0" dirty="0">
                <a:latin typeface="+mn-lt"/>
                <a:ea typeface="+mn-ea"/>
              </a:rPr>
              <a:t>魏继增（副教授）</a:t>
            </a:r>
            <a:endParaRPr lang="en-US" altLang="zh-CN" sz="3600" b="1" kern="0" dirty="0">
              <a:latin typeface="+mn-lt"/>
              <a:ea typeface="+mn-ea"/>
            </a:endParaRP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3600" b="1" kern="0" dirty="0">
                <a:latin typeface="+mn-lt"/>
                <a:ea typeface="+mn-ea"/>
              </a:rPr>
              <a:t>天津大学</a:t>
            </a:r>
            <a:endParaRPr lang="en-US" altLang="zh-CN" sz="3600" b="1" kern="0" dirty="0">
              <a:latin typeface="+mn-lt"/>
              <a:ea typeface="+mn-ea"/>
            </a:endParaRP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3600" b="1" kern="0" dirty="0">
                <a:latin typeface="+mn-lt"/>
                <a:ea typeface="+mn-ea"/>
              </a:rPr>
              <a:t>智能与计算学部</a:t>
            </a:r>
            <a:endParaRPr lang="en-US" altLang="zh-CN" sz="3600" b="1" kern="0" dirty="0">
              <a:latin typeface="+mn-lt"/>
              <a:ea typeface="+mn-ea"/>
            </a:endParaRP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3600" b="1" kern="0" dirty="0">
                <a:latin typeface="+mn-lt"/>
                <a:ea typeface="+mn-ea"/>
              </a:rPr>
              <a:t>计算机学院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3" name="TextBox 12"/>
          <p:cNvSpPr txBox="1"/>
          <p:nvPr/>
        </p:nvSpPr>
        <p:spPr>
          <a:xfrm>
            <a:off x="4932040" y="4974074"/>
            <a:ext cx="4104456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Width</a:t>
            </a:r>
            <a:r>
              <a:rPr lang="zh-CN" altLang="en-US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宽度，指一个存储单元的位宽。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Depth</a:t>
            </a:r>
            <a:r>
              <a:rPr lang="zh-CN" altLang="en-US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深度，指存储单元的数目。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CE92A52-68CC-4D60-A897-85F4527C2002}"/>
              </a:ext>
            </a:extLst>
          </p:cNvPr>
          <p:cNvGrpSpPr/>
          <p:nvPr/>
        </p:nvGrpSpPr>
        <p:grpSpPr>
          <a:xfrm>
            <a:off x="1043608" y="1268760"/>
            <a:ext cx="7065248" cy="4824536"/>
            <a:chOff x="1043608" y="1268760"/>
            <a:chExt cx="7065248" cy="482453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7A27D66-1794-4BC0-962B-3C0E0DB193A7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268760"/>
              <a:ext cx="7065248" cy="48245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513C5D4-6348-486D-B5AC-41AA26009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3681" y="3673931"/>
              <a:ext cx="1590675" cy="1647825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0A65950-E3EA-4B3E-A2F3-1EDE8C4A6524}"/>
              </a:ext>
            </a:extLst>
          </p:cNvPr>
          <p:cNvSpPr txBox="1"/>
          <p:nvPr/>
        </p:nvSpPr>
        <p:spPr>
          <a:xfrm>
            <a:off x="6145902" y="3212976"/>
            <a:ext cx="284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可以选择“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Always Enabled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BB7F31F-59D0-4FAB-8E86-BF6CB00FA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49719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 — 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基于块存储器的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设计（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cont.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C1E1034-878B-44CA-B350-7397DFF83629}"/>
              </a:ext>
            </a:extLst>
          </p:cNvPr>
          <p:cNvGrpSpPr/>
          <p:nvPr/>
        </p:nvGrpSpPr>
        <p:grpSpPr>
          <a:xfrm>
            <a:off x="539552" y="1412776"/>
            <a:ext cx="6660217" cy="4824536"/>
            <a:chOff x="539552" y="1412776"/>
            <a:chExt cx="6660217" cy="4824536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2F604EF-12F6-46F5-B768-AF58B16CCA16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412776"/>
              <a:ext cx="6660217" cy="48245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2F5181D-0661-44AB-B60A-5B3D838FD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6" y="4054519"/>
              <a:ext cx="1590675" cy="1647825"/>
            </a:xfrm>
            <a:prstGeom prst="rect">
              <a:avLst/>
            </a:prstGeom>
          </p:spPr>
        </p:pic>
      </p:grp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92080" y="894199"/>
            <a:ext cx="3744416" cy="22467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memory_initialization_radix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=16;</a:t>
            </a:r>
          </a:p>
          <a:p>
            <a:pPr>
              <a:lnSpc>
                <a:spcPts val="28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memory_initialization_vector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  <a:p>
            <a:pPr>
              <a:lnSpc>
                <a:spcPts val="28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1234, 5678,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efef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>
              <a:lnSpc>
                <a:spcPts val="28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349a, 1ef6, 2398, ab77,</a:t>
            </a:r>
          </a:p>
          <a:p>
            <a:pPr>
              <a:lnSpc>
                <a:spcPts val="28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6749, 7658, dba7, f60d,</a:t>
            </a:r>
          </a:p>
          <a:p>
            <a:pPr>
              <a:lnSpc>
                <a:spcPts val="28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1122,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aace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8907, 6a7d;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857016" y="1043444"/>
            <a:ext cx="1651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新建</a:t>
            </a:r>
            <a:r>
              <a:rPr lang="en-US" altLang="zh-CN" sz="1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init.coe</a:t>
            </a:r>
            <a:endParaRPr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FB42807-F29A-4029-9924-5130B2D44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49719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 — 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基于块存储器的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设计（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cont.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BCADA15-9A50-4D58-96A3-BBB9BC9A44B0}"/>
              </a:ext>
            </a:extLst>
          </p:cNvPr>
          <p:cNvGrpSpPr/>
          <p:nvPr/>
        </p:nvGrpSpPr>
        <p:grpSpPr>
          <a:xfrm>
            <a:off x="1261512" y="1196752"/>
            <a:ext cx="6620976" cy="4824536"/>
            <a:chOff x="1261512" y="1196752"/>
            <a:chExt cx="6620976" cy="482453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E2039D3-C4C2-40FA-9B2B-6BCACD4DEE46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512" y="1196752"/>
              <a:ext cx="6620976" cy="48245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E3DEE56-DC25-4344-81CA-E7A49C66A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9157" y="3861048"/>
              <a:ext cx="1590675" cy="1647825"/>
            </a:xfrm>
            <a:prstGeom prst="rect">
              <a:avLst/>
            </a:prstGeom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4E3019B7-B981-499C-A5A4-E5B43A92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49719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 — 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基于块存储器的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设计（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cont.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169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972D150-2914-4F7F-9240-D5EAC1D06F88}"/>
              </a:ext>
            </a:extLst>
          </p:cNvPr>
          <p:cNvGrpSpPr/>
          <p:nvPr/>
        </p:nvGrpSpPr>
        <p:grpSpPr>
          <a:xfrm>
            <a:off x="1446014" y="1196752"/>
            <a:ext cx="6294338" cy="4680520"/>
            <a:chOff x="1446014" y="1196752"/>
            <a:chExt cx="6294338" cy="468052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4F64E06-36AC-4918-8173-482DBE8C2D79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6014" y="1196752"/>
              <a:ext cx="6294338" cy="4680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E61FA7A-6854-4042-AD57-8CEAC809E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0584" y="3653383"/>
              <a:ext cx="1590675" cy="1647825"/>
            </a:xfrm>
            <a:prstGeom prst="rect">
              <a:avLst/>
            </a:prstGeom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849F0AD8-5BE2-42EF-90FC-F74BF997B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49719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 — 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基于块存储器的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设计（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cont.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91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8600D9-6BFC-4F86-87EA-E560A0CE97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68760"/>
            <a:ext cx="4680520" cy="46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6C8532AE-CC9A-47C2-8D48-CEBA89813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49719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 — 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基于块存储器的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设计（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cont.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576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C1C05D-A966-4196-811B-4CFBED1E62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6984776" cy="45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C8EB3FF9-0BF4-4FEB-875D-C03D2CA5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49719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 — 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基于块存储器的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设计（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cont.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482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EC2B40-7341-4D74-82B6-994CE61881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30" y="1268760"/>
            <a:ext cx="7311970" cy="4752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CCC232A3-F693-4C6F-9528-5CF5F6276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52" y="1988840"/>
            <a:ext cx="237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IP Source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D48DA1D-D3E1-4871-B59E-C0610BACB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49719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 — 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基于块存储器的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设计（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cont.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6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74848" y="1340768"/>
            <a:ext cx="8589640" cy="2376264"/>
          </a:xfrm>
          <a:noFill/>
        </p:spPr>
        <p:txBody>
          <a:bodyPr/>
          <a:lstStyle/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编写顶层文件，例化生成的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以完成相应功能，上板测试。</a:t>
            </a:r>
          </a:p>
          <a:p>
            <a:pPr algn="just" eaLnBrk="1" hangingPunct="1">
              <a:lnSpc>
                <a:spcPts val="3600"/>
              </a:lnSpc>
              <a:buSzPct val="100000"/>
              <a:buNone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lnSpc>
                <a:spcPts val="3600"/>
              </a:lnSpc>
              <a:buSzPct val="100000"/>
              <a:buBlip>
                <a:blip r:embed="rId3"/>
              </a:buBlip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3072DB6-97DE-4C71-895E-2410B15FB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49719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 — 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基于块存储器的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设计（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cont.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74848" y="980728"/>
            <a:ext cx="8589640" cy="2376264"/>
          </a:xfrm>
          <a:noFill/>
        </p:spPr>
        <p:txBody>
          <a:bodyPr/>
          <a:lstStyle/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的主要不同：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 indent="-342900" algn="just" eaLnBrk="1" hangingPunct="1">
              <a:lnSpc>
                <a:spcPts val="3600"/>
              </a:lnSpc>
              <a:buSzPct val="100000"/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是可读可写的存储器，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是只读存储器。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 indent="-342900" algn="just" eaLnBrk="1" hangingPunct="1">
              <a:lnSpc>
                <a:spcPts val="3600"/>
              </a:lnSpc>
              <a:buSzPct val="100000"/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多两个端口，分别是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数据输入端口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din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写使能端口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 indent="-342900" algn="just" eaLnBrk="1" hangingPunct="1">
              <a:lnSpc>
                <a:spcPts val="3600"/>
              </a:lnSpc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有效（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 == 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），表示对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进行写操作，待写入的数据从端口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din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送入；若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无效，表示对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进行读操作，数据从端口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dout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输出。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313185-4196-42E3-BDBC-05220F0C1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49719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 — —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基于块存储器的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随机访问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存储器）设计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818C68-0BAC-4879-AFFF-179472E86B95}"/>
              </a:ext>
            </a:extLst>
          </p:cNvPr>
          <p:cNvSpPr/>
          <p:nvPr/>
        </p:nvSpPr>
        <p:spPr bwMode="auto">
          <a:xfrm>
            <a:off x="1975253" y="4221088"/>
            <a:ext cx="1152128" cy="1512168"/>
          </a:xfrm>
          <a:prstGeom prst="rect">
            <a:avLst/>
          </a:prstGeom>
          <a:solidFill>
            <a:srgbClr val="FF993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E57E3591-36BD-4756-9972-5D588FD42786}"/>
              </a:ext>
            </a:extLst>
          </p:cNvPr>
          <p:cNvSpPr/>
          <p:nvPr/>
        </p:nvSpPr>
        <p:spPr bwMode="auto">
          <a:xfrm rot="5400000">
            <a:off x="1939249" y="4397340"/>
            <a:ext cx="216024" cy="144016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9DAA6A-0585-4469-8CE4-F21F03E47A3E}"/>
              </a:ext>
            </a:extLst>
          </p:cNvPr>
          <p:cNvCxnSpPr>
            <a:cxnSpLocks/>
          </p:cNvCxnSpPr>
          <p:nvPr/>
        </p:nvCxnSpPr>
        <p:spPr bwMode="auto">
          <a:xfrm>
            <a:off x="1331640" y="4474288"/>
            <a:ext cx="629965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A0BE37B-0B42-4020-AC73-0AB4D0E029C9}"/>
              </a:ext>
            </a:extLst>
          </p:cNvPr>
          <p:cNvCxnSpPr/>
          <p:nvPr/>
        </p:nvCxnSpPr>
        <p:spPr bwMode="auto">
          <a:xfrm>
            <a:off x="3127381" y="4977172"/>
            <a:ext cx="57606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20">
            <a:extLst>
              <a:ext uri="{FF2B5EF4-FFF2-40B4-BE49-F238E27FC236}">
                <a16:creationId xmlns:a16="http://schemas.microsoft.com/office/drawing/2014/main" id="{6E7A37A6-DE0F-4229-9D0E-DD2E8B76435E}"/>
              </a:ext>
            </a:extLst>
          </p:cNvPr>
          <p:cNvSpPr txBox="1"/>
          <p:nvPr/>
        </p:nvSpPr>
        <p:spPr>
          <a:xfrm>
            <a:off x="2105621" y="42930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clk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4181A4D-C691-4AD9-A522-39CD13E856FB}"/>
              </a:ext>
            </a:extLst>
          </p:cNvPr>
          <p:cNvCxnSpPr>
            <a:cxnSpLocks/>
          </p:cNvCxnSpPr>
          <p:nvPr/>
        </p:nvCxnSpPr>
        <p:spPr bwMode="auto">
          <a:xfrm>
            <a:off x="1331640" y="5319212"/>
            <a:ext cx="648072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20">
            <a:extLst>
              <a:ext uri="{FF2B5EF4-FFF2-40B4-BE49-F238E27FC236}">
                <a16:creationId xmlns:a16="http://schemas.microsoft.com/office/drawing/2014/main" id="{88C497FA-0511-4075-B37A-E19BF310EA1F}"/>
              </a:ext>
            </a:extLst>
          </p:cNvPr>
          <p:cNvSpPr txBox="1"/>
          <p:nvPr/>
        </p:nvSpPr>
        <p:spPr>
          <a:xfrm>
            <a:off x="1983962" y="5136546"/>
            <a:ext cx="82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addr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DC1FE79-C517-422A-B0F5-3AAA03A12840}"/>
              </a:ext>
            </a:extLst>
          </p:cNvPr>
          <p:cNvCxnSpPr>
            <a:cxnSpLocks/>
          </p:cNvCxnSpPr>
          <p:nvPr/>
        </p:nvCxnSpPr>
        <p:spPr bwMode="auto">
          <a:xfrm flipV="1">
            <a:off x="3375638" y="4897279"/>
            <a:ext cx="64368" cy="14401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20">
            <a:extLst>
              <a:ext uri="{FF2B5EF4-FFF2-40B4-BE49-F238E27FC236}">
                <a16:creationId xmlns:a16="http://schemas.microsoft.com/office/drawing/2014/main" id="{CF0C7881-8536-4C18-AA9D-3376AAB2CF9B}"/>
              </a:ext>
            </a:extLst>
          </p:cNvPr>
          <p:cNvSpPr txBox="1"/>
          <p:nvPr/>
        </p:nvSpPr>
        <p:spPr>
          <a:xfrm>
            <a:off x="3197680" y="4652792"/>
            <a:ext cx="47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14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46F7D641-017B-4EE9-AA99-106CCE40207C}"/>
              </a:ext>
            </a:extLst>
          </p:cNvPr>
          <p:cNvSpPr txBox="1"/>
          <p:nvPr/>
        </p:nvSpPr>
        <p:spPr>
          <a:xfrm>
            <a:off x="3650276" y="479622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dout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74CC9EA-F2BA-4F8D-BCF7-3E25601AFC8E}"/>
              </a:ext>
            </a:extLst>
          </p:cNvPr>
          <p:cNvCxnSpPr>
            <a:cxnSpLocks/>
          </p:cNvCxnSpPr>
          <p:nvPr/>
        </p:nvCxnSpPr>
        <p:spPr bwMode="auto">
          <a:xfrm flipV="1">
            <a:off x="1573306" y="5239474"/>
            <a:ext cx="64368" cy="14401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B289D6-7FD3-4E63-BA73-6D1FDA328BE1}"/>
              </a:ext>
            </a:extLst>
          </p:cNvPr>
          <p:cNvSpPr txBox="1"/>
          <p:nvPr/>
        </p:nvSpPr>
        <p:spPr>
          <a:xfrm>
            <a:off x="1511660" y="4994987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4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058785F-939A-4122-AAAC-402EA0F64576}"/>
              </a:ext>
            </a:extLst>
          </p:cNvPr>
          <p:cNvSpPr/>
          <p:nvPr/>
        </p:nvSpPr>
        <p:spPr bwMode="auto">
          <a:xfrm>
            <a:off x="5921313" y="4221088"/>
            <a:ext cx="1152128" cy="1512168"/>
          </a:xfrm>
          <a:prstGeom prst="rect">
            <a:avLst/>
          </a:prstGeom>
          <a:solidFill>
            <a:srgbClr val="FF993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7574B87D-0E26-4ACD-80AD-B347965D61F1}"/>
              </a:ext>
            </a:extLst>
          </p:cNvPr>
          <p:cNvSpPr/>
          <p:nvPr/>
        </p:nvSpPr>
        <p:spPr bwMode="auto">
          <a:xfrm rot="5400000">
            <a:off x="5885309" y="4397340"/>
            <a:ext cx="216024" cy="144016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6DE64E6-147C-499C-9A66-05AE0E3F90BF}"/>
              </a:ext>
            </a:extLst>
          </p:cNvPr>
          <p:cNvCxnSpPr>
            <a:cxnSpLocks/>
          </p:cNvCxnSpPr>
          <p:nvPr/>
        </p:nvCxnSpPr>
        <p:spPr bwMode="auto">
          <a:xfrm>
            <a:off x="5277700" y="4474288"/>
            <a:ext cx="629965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603C5EA-AFE0-4E8F-BC1B-FD3B7C412A2E}"/>
              </a:ext>
            </a:extLst>
          </p:cNvPr>
          <p:cNvCxnSpPr/>
          <p:nvPr/>
        </p:nvCxnSpPr>
        <p:spPr bwMode="auto">
          <a:xfrm>
            <a:off x="7073441" y="4977172"/>
            <a:ext cx="57606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0">
            <a:extLst>
              <a:ext uri="{FF2B5EF4-FFF2-40B4-BE49-F238E27FC236}">
                <a16:creationId xmlns:a16="http://schemas.microsoft.com/office/drawing/2014/main" id="{4E6E3785-8565-4DD0-8297-ED96AA425D30}"/>
              </a:ext>
            </a:extLst>
          </p:cNvPr>
          <p:cNvSpPr txBox="1"/>
          <p:nvPr/>
        </p:nvSpPr>
        <p:spPr>
          <a:xfrm>
            <a:off x="6051681" y="42930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clk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215844F-895A-4F5D-AB9C-AFA498398F9C}"/>
              </a:ext>
            </a:extLst>
          </p:cNvPr>
          <p:cNvCxnSpPr>
            <a:cxnSpLocks/>
          </p:cNvCxnSpPr>
          <p:nvPr/>
        </p:nvCxnSpPr>
        <p:spPr bwMode="auto">
          <a:xfrm>
            <a:off x="5277700" y="4823071"/>
            <a:ext cx="648072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0">
            <a:extLst>
              <a:ext uri="{FF2B5EF4-FFF2-40B4-BE49-F238E27FC236}">
                <a16:creationId xmlns:a16="http://schemas.microsoft.com/office/drawing/2014/main" id="{EF643DBD-5399-492D-B3C7-A5DDAB1B2CD7}"/>
              </a:ext>
            </a:extLst>
          </p:cNvPr>
          <p:cNvSpPr txBox="1"/>
          <p:nvPr/>
        </p:nvSpPr>
        <p:spPr>
          <a:xfrm>
            <a:off x="5930022" y="4640405"/>
            <a:ext cx="82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addr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BBFCF9F-4099-43AF-910C-DA5830464EAA}"/>
              </a:ext>
            </a:extLst>
          </p:cNvPr>
          <p:cNvCxnSpPr>
            <a:cxnSpLocks/>
          </p:cNvCxnSpPr>
          <p:nvPr/>
        </p:nvCxnSpPr>
        <p:spPr bwMode="auto">
          <a:xfrm flipV="1">
            <a:off x="7321698" y="4897279"/>
            <a:ext cx="64368" cy="14401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0">
            <a:extLst>
              <a:ext uri="{FF2B5EF4-FFF2-40B4-BE49-F238E27FC236}">
                <a16:creationId xmlns:a16="http://schemas.microsoft.com/office/drawing/2014/main" id="{54418771-3CAC-41F4-A987-B146C6EE4BDC}"/>
              </a:ext>
            </a:extLst>
          </p:cNvPr>
          <p:cNvSpPr txBox="1"/>
          <p:nvPr/>
        </p:nvSpPr>
        <p:spPr>
          <a:xfrm>
            <a:off x="7143740" y="4652792"/>
            <a:ext cx="47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14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49200C0-636F-4959-B275-6B86F08BC38B}"/>
              </a:ext>
            </a:extLst>
          </p:cNvPr>
          <p:cNvSpPr txBox="1"/>
          <p:nvPr/>
        </p:nvSpPr>
        <p:spPr>
          <a:xfrm>
            <a:off x="7596336" y="479622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dout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6B0B681-5B7C-4173-A472-A7735B87CC4E}"/>
              </a:ext>
            </a:extLst>
          </p:cNvPr>
          <p:cNvCxnSpPr>
            <a:cxnSpLocks/>
          </p:cNvCxnSpPr>
          <p:nvPr/>
        </p:nvCxnSpPr>
        <p:spPr bwMode="auto">
          <a:xfrm flipV="1">
            <a:off x="5519366" y="4743333"/>
            <a:ext cx="64368" cy="14401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20">
            <a:extLst>
              <a:ext uri="{FF2B5EF4-FFF2-40B4-BE49-F238E27FC236}">
                <a16:creationId xmlns:a16="http://schemas.microsoft.com/office/drawing/2014/main" id="{0A9AAB23-B016-4597-B2B1-D97B3E1E8668}"/>
              </a:ext>
            </a:extLst>
          </p:cNvPr>
          <p:cNvSpPr txBox="1"/>
          <p:nvPr/>
        </p:nvSpPr>
        <p:spPr>
          <a:xfrm>
            <a:off x="5457720" y="4498846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4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5307F6B-7D9D-48E6-B447-B67F971B029F}"/>
              </a:ext>
            </a:extLst>
          </p:cNvPr>
          <p:cNvCxnSpPr>
            <a:cxnSpLocks/>
          </p:cNvCxnSpPr>
          <p:nvPr/>
        </p:nvCxnSpPr>
        <p:spPr bwMode="auto">
          <a:xfrm>
            <a:off x="5271532" y="5195842"/>
            <a:ext cx="648072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20">
            <a:extLst>
              <a:ext uri="{FF2B5EF4-FFF2-40B4-BE49-F238E27FC236}">
                <a16:creationId xmlns:a16="http://schemas.microsoft.com/office/drawing/2014/main" id="{0E7D139A-6BDD-4C8B-A52D-8FB1315EB66C}"/>
              </a:ext>
            </a:extLst>
          </p:cNvPr>
          <p:cNvSpPr txBox="1"/>
          <p:nvPr/>
        </p:nvSpPr>
        <p:spPr>
          <a:xfrm>
            <a:off x="5923854" y="50131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din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25211FE-C49B-428F-91EE-59B577DB58D4}"/>
              </a:ext>
            </a:extLst>
          </p:cNvPr>
          <p:cNvCxnSpPr>
            <a:cxnSpLocks/>
          </p:cNvCxnSpPr>
          <p:nvPr/>
        </p:nvCxnSpPr>
        <p:spPr bwMode="auto">
          <a:xfrm flipV="1">
            <a:off x="5513198" y="5116104"/>
            <a:ext cx="64368" cy="14401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20">
            <a:extLst>
              <a:ext uri="{FF2B5EF4-FFF2-40B4-BE49-F238E27FC236}">
                <a16:creationId xmlns:a16="http://schemas.microsoft.com/office/drawing/2014/main" id="{F652E115-164A-4F70-AF44-F64C2FED9F2A}"/>
              </a:ext>
            </a:extLst>
          </p:cNvPr>
          <p:cNvSpPr txBox="1"/>
          <p:nvPr/>
        </p:nvSpPr>
        <p:spPr>
          <a:xfrm>
            <a:off x="5353814" y="4890511"/>
            <a:ext cx="45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14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EAB7A21-7D59-4FAD-866E-C4067F764099}"/>
              </a:ext>
            </a:extLst>
          </p:cNvPr>
          <p:cNvCxnSpPr>
            <a:cxnSpLocks/>
          </p:cNvCxnSpPr>
          <p:nvPr/>
        </p:nvCxnSpPr>
        <p:spPr bwMode="auto">
          <a:xfrm>
            <a:off x="5271532" y="5515678"/>
            <a:ext cx="648072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20">
            <a:extLst>
              <a:ext uri="{FF2B5EF4-FFF2-40B4-BE49-F238E27FC236}">
                <a16:creationId xmlns:a16="http://schemas.microsoft.com/office/drawing/2014/main" id="{CA8B3477-CE8C-4051-9AB9-66696E008300}"/>
              </a:ext>
            </a:extLst>
          </p:cNvPr>
          <p:cNvSpPr txBox="1"/>
          <p:nvPr/>
        </p:nvSpPr>
        <p:spPr>
          <a:xfrm>
            <a:off x="5923854" y="5322013"/>
            <a:ext cx="631858" cy="380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we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DAEDDBE-CD46-4EBB-81D9-435347E7474A}"/>
              </a:ext>
            </a:extLst>
          </p:cNvPr>
          <p:cNvSpPr txBox="1"/>
          <p:nvPr/>
        </p:nvSpPr>
        <p:spPr>
          <a:xfrm>
            <a:off x="1133116" y="5765194"/>
            <a:ext cx="2780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单口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16bit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8CE96B4-D6BC-4F40-A13E-4E0D783E1CA6}"/>
              </a:ext>
            </a:extLst>
          </p:cNvPr>
          <p:cNvSpPr txBox="1"/>
          <p:nvPr/>
        </p:nvSpPr>
        <p:spPr>
          <a:xfrm>
            <a:off x="5117152" y="5774352"/>
            <a:ext cx="2780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单口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16bit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09691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74848" y="1268760"/>
            <a:ext cx="8589640" cy="2376264"/>
          </a:xfrm>
          <a:noFill/>
        </p:spPr>
        <p:txBody>
          <a:bodyPr/>
          <a:lstStyle/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基于块存储器的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设计流程与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一致，可参考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的设计完成。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313185-4196-42E3-BDBC-05220F0C1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49719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 — —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基于块存储器的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随机访问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存储器）设计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52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763309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4000" b="1" dirty="0" err="1"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 HDL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的存储器描述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352424" y="982141"/>
            <a:ext cx="8540055" cy="1654771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just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2400" kern="0" dirty="0" err="1"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memory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类型通过建立</a:t>
            </a:r>
            <a:r>
              <a:rPr lang="en-US" altLang="zh-CN" sz="2400" kern="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型数组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描述，用于表示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存储器、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存储器和寄存器文件。定义格式如下：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对存储单元的访问可以通过数组的索引进行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2060848"/>
            <a:ext cx="8064896" cy="1287981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&lt;[</a:t>
            </a:r>
            <a:r>
              <a:rPr lang="zh-CN" altLang="en-US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位宽</a:t>
            </a:r>
            <a:r>
              <a:rPr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存储器名</a:t>
            </a:r>
            <a:r>
              <a:rPr lang="en-US" altLang="zh-CN" sz="2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2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深度</a:t>
            </a:r>
            <a:r>
              <a:rPr lang="en-US" altLang="zh-CN" sz="22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，例如：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memory[1023:0];  //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存储器有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1024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个单元，每个单元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[7:0] memory2 [15:0]; //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存储器有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个单元，每个单元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3905761"/>
            <a:ext cx="8064896" cy="132343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[7:0] RAM [3:0]; </a:t>
            </a:r>
          </a:p>
          <a:p>
            <a:pPr>
              <a:lnSpc>
                <a:spcPts val="32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RAM[0] = 8'h1A;</a:t>
            </a:r>
          </a:p>
          <a:p>
            <a:pPr>
              <a:lnSpc>
                <a:spcPts val="32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RAM[1] = 8'h00;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576" y="5373216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型数组形式上可以看成存储器，但综合后仅能生成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寄存器堆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。在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数字电路设计中存储器需要用专门工具进行定制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74848" y="1270173"/>
            <a:ext cx="8589640" cy="3382963"/>
          </a:xfrm>
          <a:noFill/>
        </p:spPr>
        <p:txBody>
          <a:bodyPr/>
          <a:lstStyle/>
          <a:p>
            <a:pPr algn="just" eaLnBrk="1" hangingPunct="1">
              <a:lnSpc>
                <a:spcPts val="2800"/>
              </a:lnSpc>
              <a:buSzPct val="100000"/>
              <a:buBlip>
                <a:blip r:embed="rId2"/>
              </a:buBlip>
            </a:pP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IP Core</a:t>
            </a:r>
            <a:r>
              <a:rPr lang="zh-CN" altLang="en-US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（知识产权核）：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一种预先设计好的并已经过验证的，具有某种确定功能的集成电路器件模块。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2800"/>
              </a:lnSpc>
              <a:buSzPct val="100000"/>
              <a:buBlip>
                <a:blip r:embed="rId2"/>
              </a:buBlip>
            </a:pP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2800"/>
              </a:lnSpc>
              <a:buSzPct val="100000"/>
              <a:buBlip>
                <a:blip r:embed="rId2"/>
              </a:buBlip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设计人员常以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核为基础进行数字系统设计（基于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的设计），可以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大幅缩短设计所需的周期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2800"/>
              </a:lnSpc>
              <a:buSzPct val="100000"/>
              <a:buBlip>
                <a:blip r:embed="rId2"/>
              </a:buBlip>
            </a:pPr>
            <a:endParaRPr lang="en-US" altLang="zh-CN" sz="26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2800"/>
              </a:lnSpc>
              <a:buSzPct val="100000"/>
              <a:buBlip>
                <a:blip r:embed="rId2"/>
              </a:buBlip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IP Core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的分类：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lnSpc>
                <a:spcPts val="2800"/>
              </a:lnSpc>
              <a:buSzPct val="100000"/>
              <a:buBlip>
                <a:blip r:embed="rId3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软核：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通常与工艺无关、采用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RTL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级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HDL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描述的设计代码。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lnSpc>
                <a:spcPts val="2800"/>
              </a:lnSpc>
              <a:buSzPct val="100000"/>
              <a:buBlip>
                <a:blip r:embed="rId3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硬核：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逻辑综合、布局、布线之后的一系列工艺文件，具有特定的工艺形式、物理实现方式。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lnSpc>
                <a:spcPts val="2800"/>
              </a:lnSpc>
              <a:buSzPct val="100000"/>
              <a:buBlip>
                <a:blip r:embed="rId3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固核：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介于上面两者之间，它已经通过功能验证、时序分析等过程，通常为门级网表的形式。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763309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IP Core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74848" y="1124744"/>
            <a:ext cx="8589640" cy="3382963"/>
          </a:xfrm>
          <a:noFill/>
        </p:spPr>
        <p:txBody>
          <a:bodyPr/>
          <a:lstStyle/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IP Core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（知识产权核）：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一种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预先设计好的并已经过验证的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，具有某种确定功能的集成电路器件模块。设计人员常以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核为基础进行数字系统设计（基于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的设计），可以大幅缩短设计所需的周期。</a:t>
            </a:r>
          </a:p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IP Catalog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是基于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Vivado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FPGA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设计的重要工具，提供大量成熟、高效的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IP Core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供用户选择，覆盖了汽车电子、通信网络、数字信号处理、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FPGA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底层特色设计、数学函数、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、调试等，可大幅减轻设计工作量，提高设计可靠性。</a:t>
            </a:r>
          </a:p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763309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Xilinx IP Core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74848" y="1124744"/>
            <a:ext cx="8589640" cy="3382963"/>
          </a:xfrm>
          <a:noFill/>
        </p:spPr>
        <p:txBody>
          <a:bodyPr/>
          <a:lstStyle/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r>
              <a:rPr lang="zh-CN" altLang="en-US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分布式存储器：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FPGA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LUT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构成。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r>
              <a:rPr lang="zh-CN" altLang="en-US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块存储器（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block memory</a:t>
            </a:r>
            <a:r>
              <a:rPr lang="zh-CN" altLang="en-US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FPGA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block memory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构成，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XC7A100T-1CSG324C FPGA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共包含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4860Kbits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60.75KB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）的块存储器。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如果需要</a:t>
            </a:r>
            <a:r>
              <a:rPr lang="zh-CN" altLang="en-US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较大容量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的存储器、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或对</a:t>
            </a:r>
            <a:r>
              <a:rPr lang="zh-CN" altLang="en-US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存储速度要就较高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时，主要采用块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构成。</a:t>
            </a:r>
          </a:p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763309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分布式存储器和块存储器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74848" y="1124744"/>
            <a:ext cx="8589640" cy="3382963"/>
          </a:xfrm>
          <a:noFill/>
        </p:spPr>
        <p:txBody>
          <a:bodyPr/>
          <a:lstStyle/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创建一个大小为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32×16bit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的基于</a:t>
            </a:r>
            <a:r>
              <a:rPr lang="zh-CN" altLang="en-US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单口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由拨动开关给出地址输入，通过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显示读出的数据。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大家在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Vivado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中先创建一个工程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rom16_32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849719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 — —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基于块存储器的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只读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存储器）设计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E94D4F-8E49-446A-B7A7-8C0CD699C71B}"/>
              </a:ext>
            </a:extLst>
          </p:cNvPr>
          <p:cNvSpPr/>
          <p:nvPr/>
        </p:nvSpPr>
        <p:spPr bwMode="auto">
          <a:xfrm>
            <a:off x="1312801" y="4365104"/>
            <a:ext cx="1152128" cy="1512168"/>
          </a:xfrm>
          <a:prstGeom prst="rect">
            <a:avLst/>
          </a:prstGeom>
          <a:solidFill>
            <a:srgbClr val="FF993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1FD9BA1D-BC96-4972-BEA5-D727A29FF888}"/>
              </a:ext>
            </a:extLst>
          </p:cNvPr>
          <p:cNvSpPr/>
          <p:nvPr/>
        </p:nvSpPr>
        <p:spPr bwMode="auto">
          <a:xfrm rot="5400000">
            <a:off x="1276797" y="4541356"/>
            <a:ext cx="216024" cy="144016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836407-5EC1-4711-9EA1-B9356D5578A0}"/>
              </a:ext>
            </a:extLst>
          </p:cNvPr>
          <p:cNvCxnSpPr>
            <a:cxnSpLocks/>
          </p:cNvCxnSpPr>
          <p:nvPr/>
        </p:nvCxnSpPr>
        <p:spPr bwMode="auto">
          <a:xfrm>
            <a:off x="669188" y="4618304"/>
            <a:ext cx="629965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3462F89-220B-4049-B9DC-30FDF8944FCB}"/>
              </a:ext>
            </a:extLst>
          </p:cNvPr>
          <p:cNvCxnSpPr/>
          <p:nvPr/>
        </p:nvCxnSpPr>
        <p:spPr bwMode="auto">
          <a:xfrm>
            <a:off x="2464929" y="5121188"/>
            <a:ext cx="57606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20">
            <a:extLst>
              <a:ext uri="{FF2B5EF4-FFF2-40B4-BE49-F238E27FC236}">
                <a16:creationId xmlns:a16="http://schemas.microsoft.com/office/drawing/2014/main" id="{47DE8288-A416-4F19-85CF-24A7EABF861F}"/>
              </a:ext>
            </a:extLst>
          </p:cNvPr>
          <p:cNvSpPr txBox="1"/>
          <p:nvPr/>
        </p:nvSpPr>
        <p:spPr>
          <a:xfrm>
            <a:off x="1443169" y="44371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clk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4676DFC-DF7E-4D80-9971-EDC4FF20A6CC}"/>
              </a:ext>
            </a:extLst>
          </p:cNvPr>
          <p:cNvCxnSpPr>
            <a:cxnSpLocks/>
          </p:cNvCxnSpPr>
          <p:nvPr/>
        </p:nvCxnSpPr>
        <p:spPr bwMode="auto">
          <a:xfrm>
            <a:off x="669188" y="5463228"/>
            <a:ext cx="648072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20">
            <a:extLst>
              <a:ext uri="{FF2B5EF4-FFF2-40B4-BE49-F238E27FC236}">
                <a16:creationId xmlns:a16="http://schemas.microsoft.com/office/drawing/2014/main" id="{E053C573-1895-4D5F-9E89-E0199B4AA117}"/>
              </a:ext>
            </a:extLst>
          </p:cNvPr>
          <p:cNvSpPr txBox="1"/>
          <p:nvPr/>
        </p:nvSpPr>
        <p:spPr>
          <a:xfrm>
            <a:off x="1321510" y="5280562"/>
            <a:ext cx="82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addr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01FF2F3-A054-4C71-82D4-B30EA2D92639}"/>
              </a:ext>
            </a:extLst>
          </p:cNvPr>
          <p:cNvCxnSpPr>
            <a:cxnSpLocks/>
          </p:cNvCxnSpPr>
          <p:nvPr/>
        </p:nvCxnSpPr>
        <p:spPr bwMode="auto">
          <a:xfrm flipV="1">
            <a:off x="2713186" y="5041295"/>
            <a:ext cx="64368" cy="14401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20">
            <a:extLst>
              <a:ext uri="{FF2B5EF4-FFF2-40B4-BE49-F238E27FC236}">
                <a16:creationId xmlns:a16="http://schemas.microsoft.com/office/drawing/2014/main" id="{564B8F64-BF01-4B89-BE94-E2B5C830E4C4}"/>
              </a:ext>
            </a:extLst>
          </p:cNvPr>
          <p:cNvSpPr txBox="1"/>
          <p:nvPr/>
        </p:nvSpPr>
        <p:spPr>
          <a:xfrm>
            <a:off x="2535228" y="4796808"/>
            <a:ext cx="47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14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D51F2928-C311-41F3-9F12-47C710A34FB4}"/>
              </a:ext>
            </a:extLst>
          </p:cNvPr>
          <p:cNvSpPr txBox="1"/>
          <p:nvPr/>
        </p:nvSpPr>
        <p:spPr>
          <a:xfrm>
            <a:off x="2987824" y="494024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dout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BFE6D6F-EB85-4F8B-B9F2-F1824B739EDE}"/>
              </a:ext>
            </a:extLst>
          </p:cNvPr>
          <p:cNvCxnSpPr>
            <a:cxnSpLocks/>
          </p:cNvCxnSpPr>
          <p:nvPr/>
        </p:nvCxnSpPr>
        <p:spPr bwMode="auto">
          <a:xfrm flipV="1">
            <a:off x="910854" y="5383490"/>
            <a:ext cx="64368" cy="14401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0">
            <a:extLst>
              <a:ext uri="{FF2B5EF4-FFF2-40B4-BE49-F238E27FC236}">
                <a16:creationId xmlns:a16="http://schemas.microsoft.com/office/drawing/2014/main" id="{DB60BDC4-BDDD-40FF-B504-3BE47FDE7081}"/>
              </a:ext>
            </a:extLst>
          </p:cNvPr>
          <p:cNvSpPr txBox="1"/>
          <p:nvPr/>
        </p:nvSpPr>
        <p:spPr>
          <a:xfrm>
            <a:off x="849208" y="5139003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4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06EE15-0EAD-450D-B27E-A4211C3EFF58}"/>
              </a:ext>
            </a:extLst>
          </p:cNvPr>
          <p:cNvSpPr txBox="1"/>
          <p:nvPr/>
        </p:nvSpPr>
        <p:spPr>
          <a:xfrm>
            <a:off x="3851920" y="4860225"/>
            <a:ext cx="16561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单口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ROM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849719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 — 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基于块存储器的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设计（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cont.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7115F8-EC67-420C-83EE-2C7E694F047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715200" cy="475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0C57E9-275F-4458-B386-4B73E25620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6" y="1124744"/>
            <a:ext cx="7884418" cy="482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AB839BB8-7D36-4097-B2E3-DB63AD213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176" y="4859868"/>
            <a:ext cx="720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双击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C08DE2C-5EA4-4359-889E-40033678A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49719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 — 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基于块存储器的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设计（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cont.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D3A6B8E-6BEA-4CE6-BFE0-F91F977950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272808" cy="48965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A2837EBF-A9A3-4347-8D16-9691FA054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49719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 — 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基于块存储器的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设计（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cont.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16502</TotalTime>
  <Words>1000</Words>
  <Application>Microsoft Office PowerPoint</Application>
  <PresentationFormat>全屏显示(4:3)</PresentationFormat>
  <Paragraphs>153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微软雅黑</vt:lpstr>
      <vt:lpstr>Arial</vt:lpstr>
      <vt:lpstr>Garamond</vt:lpstr>
      <vt:lpstr>Wingdings</vt:lpstr>
      <vt:lpstr>Edge</vt:lpstr>
      <vt:lpstr>基于FPGA的存储器设计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yyx</dc:creator>
  <cp:lastModifiedBy>WJZ</cp:lastModifiedBy>
  <cp:revision>692</cp:revision>
  <dcterms:created xsi:type="dcterms:W3CDTF">2009-02-22T14:00:34Z</dcterms:created>
  <dcterms:modified xsi:type="dcterms:W3CDTF">2018-12-17T08:15:01Z</dcterms:modified>
</cp:coreProperties>
</file>