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256" r:id="rId2"/>
    <p:sldId id="295" r:id="rId3"/>
    <p:sldId id="433" r:id="rId4"/>
    <p:sldId id="491" r:id="rId5"/>
    <p:sldId id="494" r:id="rId6"/>
    <p:sldId id="495" r:id="rId7"/>
    <p:sldId id="488" r:id="rId8"/>
    <p:sldId id="496" r:id="rId9"/>
    <p:sldId id="497" r:id="rId10"/>
    <p:sldId id="498" r:id="rId11"/>
    <p:sldId id="499" r:id="rId12"/>
    <p:sldId id="500" r:id="rId13"/>
    <p:sldId id="489" r:id="rId14"/>
    <p:sldId id="502" r:id="rId15"/>
    <p:sldId id="501" r:id="rId16"/>
    <p:sldId id="505" r:id="rId17"/>
    <p:sldId id="513" r:id="rId18"/>
    <p:sldId id="503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4" r:id="rId27"/>
    <p:sldId id="515" r:id="rId28"/>
    <p:sldId id="516" r:id="rId29"/>
    <p:sldId id="51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 varScale="1">
        <p:scale>
          <a:sx n="62" d="100"/>
          <a:sy n="62" d="100"/>
        </p:scale>
        <p:origin x="512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D8B5E9D-BD33-46F2-9F4D-CBED769EC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B5E9D-BD33-46F2-9F4D-CBED769ECD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B5E9D-BD33-46F2-9F4D-CBED769ECD3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B5E9D-BD33-46F2-9F4D-CBED769ECD3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EAF1-4B9D-4857-B667-6020CC60E41A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722E-C80C-4AD5-9E08-76487D8E3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0DC97-F87C-45BB-B31D-7DE8D704A497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D506-C3C2-4017-AC84-9429B6721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9FB0-EA9A-4EB0-BCAF-330358AEB70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9CE9-ECF8-436B-86FE-F8E15450B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6148-52CA-470C-BB5A-C5CB63F7943B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4D141-886F-41C1-96E6-187386861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15EE-9040-4533-A6AB-D489C503A041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3C7AE-7202-4F10-AAEB-D156BDD2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70F8-CE46-4A29-BE4A-952094D55DC3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3355-379A-4A8C-B650-44BA873CC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EDFE-9FD8-4073-9097-EF04E193FEB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5743-EB77-44A1-9EE7-0E72CD5C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7715-0081-4768-9FC5-8ED14B684379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87BF-48BB-47E6-821E-A9AF868CC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1F6FC-A70C-4C33-A0EC-830DB51C9A9B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24D3-69CC-4706-ADE7-58E79E9F0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CDADA-9574-4F1A-8A90-C7E056250D58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6661-18A6-46A7-9864-A01ACE2EF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3B6B-EBC0-44BA-A78D-B755CDADE914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7C4CE-232C-42E3-8472-775CEC79C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A8D4-98B5-4794-AC13-AE8379CDC937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D228F-1748-4EF5-904B-78D29BD1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5DB69A-37F9-44E3-ACC3-555C58618AC6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B2E39C5F-3A8B-47C9-9840-1123D7113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32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7BF70D-17EC-4026-9A78-7E732C74DF9A}" type="datetime1">
              <a:rPr lang="zh-CN" altLang="en-US"/>
              <a:pPr>
                <a:defRPr/>
              </a:pPr>
              <a:t>2018/12/17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09795-A173-45D7-8E90-6DE301E2139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988" y="1268415"/>
            <a:ext cx="8064500" cy="1081087"/>
          </a:xfrm>
        </p:spPr>
        <p:txBody>
          <a:bodyPr/>
          <a:lstStyle/>
          <a:p>
            <a:pPr algn="ctr" eaLnBrk="1" hangingPunct="1"/>
            <a:r>
              <a:rPr lang="zh-CN" altLang="en-US" sz="4400" b="1" dirty="0">
                <a:solidFill>
                  <a:srgbClr val="003399"/>
                </a:solidFill>
              </a:rPr>
              <a:t>基于</a:t>
            </a:r>
            <a:r>
              <a:rPr lang="en-US" altLang="zh-CN" sz="4400" b="1" dirty="0">
                <a:solidFill>
                  <a:srgbClr val="003399"/>
                </a:solidFill>
              </a:rPr>
              <a:t>FPGA</a:t>
            </a:r>
            <a:r>
              <a:rPr lang="zh-CN" altLang="en-US" sz="4400" b="1" dirty="0">
                <a:solidFill>
                  <a:srgbClr val="003399"/>
                </a:solidFill>
              </a:rPr>
              <a:t>的</a:t>
            </a:r>
            <a:r>
              <a:rPr lang="en-US" altLang="zh-CN" sz="4400" b="1" dirty="0">
                <a:solidFill>
                  <a:srgbClr val="003399"/>
                </a:solidFill>
              </a:rPr>
              <a:t>VGA</a:t>
            </a:r>
            <a:r>
              <a:rPr lang="zh-CN" altLang="en-US" sz="4400" b="1" dirty="0">
                <a:solidFill>
                  <a:srgbClr val="003399"/>
                </a:solidFill>
              </a:rPr>
              <a:t>驱动显示设计</a:t>
            </a:r>
          </a:p>
        </p:txBody>
      </p:sp>
      <p:pic>
        <p:nvPicPr>
          <p:cNvPr id="5126" name="Picture 7" descr="di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xh-tj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5" y="4868863"/>
            <a:ext cx="1368425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70077" y="4032252"/>
            <a:ext cx="68056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魏继增（副教授）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天津大学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智能与计算学部</a:t>
            </a:r>
            <a:endParaRPr lang="en-US" altLang="zh-CN" sz="3600" b="1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600" b="1" kern="0" dirty="0">
                <a:latin typeface="+mn-lt"/>
                <a:ea typeface="+mn-ea"/>
              </a:rPr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逻辑设计基础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行扫描时序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2"/>
            <a:ext cx="7632848" cy="235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5536" y="3771624"/>
          <a:ext cx="8352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步骤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H_SYNC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行同步时期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行扫描地址的复位（行同步：低电平）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H_BACK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行显示后延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扫描地址转移后的稳定期（行同步：高电平）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H_DISP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行显示时期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行显示期，此时数据有效（行同步：高电平）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H_FRONT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行显示前延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扫描地址转移前的准备期（行同步：高电平）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H_TOTAL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行扫描总时间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一行扫描的总时间（前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项之和）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场扫描时序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95536" y="3771624"/>
          <a:ext cx="83529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步骤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V_SYNC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场同步时期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场扫描地址的复位（行同步：低电平）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V_BACK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场显示后延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扫描地址转移后的稳定期（行同步：高电平）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V_DISP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场显示时期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场显示期，此时数据有效（行同步：高电平）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V_FRONT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场显示前延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扫描地址转移前的准备期（行同步：高电平）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33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V_TOTAL</a:t>
                      </a:r>
                      <a:endParaRPr lang="zh-CN" altLang="en-US" b="1" dirty="0">
                        <a:solidFill>
                          <a:srgbClr val="FF33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场扫描总时间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一场扫描的总时间（前</a:t>
                      </a:r>
                      <a:r>
                        <a:rPr lang="en-US" altLang="zh-CN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项之和）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729" y="1196752"/>
            <a:ext cx="76866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92280" y="285293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与行扫描相同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不同分辨率下行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场扫描时序表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85722"/>
              </p:ext>
            </p:extLst>
          </p:nvPr>
        </p:nvGraphicFramePr>
        <p:xfrm>
          <a:off x="611558" y="1600058"/>
          <a:ext cx="7992890" cy="30243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2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09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2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分辨率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</a:t>
                      </a:r>
                      <a:r>
                        <a:rPr lang="zh-CN" sz="1400" kern="100" dirty="0"/>
                        <a:t>长×宽</a:t>
                      </a:r>
                      <a:r>
                        <a:rPr lang="en-US" sz="1400" kern="100" dirty="0"/>
                        <a:t>@</a:t>
                      </a:r>
                      <a:r>
                        <a:rPr lang="zh-CN" sz="1400" kern="100" dirty="0"/>
                        <a:t>帧率</a:t>
                      </a:r>
                      <a:r>
                        <a:rPr lang="en-US" sz="1400" kern="100" dirty="0"/>
                        <a:t>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时钟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(MHz)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行时序（像素）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场时序（</a:t>
                      </a:r>
                      <a:r>
                        <a:rPr lang="zh-CN" altLang="en-US" sz="1400" kern="100" dirty="0"/>
                        <a:t>行</a:t>
                      </a:r>
                      <a:r>
                        <a:rPr lang="zh-CN" sz="1400" kern="100" dirty="0"/>
                        <a:t>）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3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5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5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640</a:t>
                      </a:r>
                      <a:r>
                        <a:rPr lang="zh-CN" sz="1400" kern="100"/>
                        <a:t>×</a:t>
                      </a:r>
                      <a:r>
                        <a:rPr lang="en-US" sz="1400" kern="100"/>
                        <a:t>480@60Hz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25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96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48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640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800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480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525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800</a:t>
                      </a:r>
                      <a:r>
                        <a:rPr lang="zh-CN" sz="1400" kern="100"/>
                        <a:t>×</a:t>
                      </a:r>
                      <a:r>
                        <a:rPr lang="en-US" sz="1400" kern="100"/>
                        <a:t>600@60Hz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50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64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800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56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1040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600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37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666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1024</a:t>
                      </a:r>
                      <a:r>
                        <a:rPr lang="zh-CN" sz="1400" kern="100" dirty="0"/>
                        <a:t>×</a:t>
                      </a:r>
                      <a:r>
                        <a:rPr lang="en-US" sz="1400" kern="100" dirty="0"/>
                        <a:t>768@60Hz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65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136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160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1024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24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1344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29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768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806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1280</a:t>
                      </a:r>
                      <a:r>
                        <a:rPr lang="zh-CN" sz="1400" kern="100"/>
                        <a:t>×</a:t>
                      </a:r>
                      <a:r>
                        <a:rPr lang="en-US" sz="1400" kern="100"/>
                        <a:t>1024@60Hz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108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112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248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1280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48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1688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1024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1066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1600</a:t>
                      </a:r>
                      <a:r>
                        <a:rPr lang="zh-CN" sz="1400" kern="100"/>
                        <a:t>×</a:t>
                      </a:r>
                      <a:r>
                        <a:rPr lang="en-US" sz="1400" kern="100"/>
                        <a:t>1200@60Hz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162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192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304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1600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64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2160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3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46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1200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1250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1920</a:t>
                      </a:r>
                      <a:r>
                        <a:rPr lang="zh-CN" sz="1400" kern="100"/>
                        <a:t>×</a:t>
                      </a:r>
                      <a:r>
                        <a:rPr lang="en-US" sz="1400" kern="100"/>
                        <a:t>1200@60Hz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193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208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336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1920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2592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38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/>
                        <a:t>1200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1242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6449" marR="4644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69016" y="10527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像素表示法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4892969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H_SYNC/V_SYNC     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H_BACK/V_BACK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H_DISP/V_DISP        4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H_FRONT/V_FRONT    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H_TOTAL/V_TOTAL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接口简介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时序分析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接口驱动设计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2"/>
            <a:ext cx="87487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接口驱动设计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条纹显示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字符显示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图像显示（自学）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849719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Nexys4</a:t>
            </a:r>
            <a:r>
              <a:rPr lang="en-US" altLang="zh-CN" sz="4000" b="1" baseline="30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DDR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开发板上的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248472" y="1052738"/>
            <a:ext cx="471601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个信号线与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相连：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Blip>
                <a:blip r:embed="rId3"/>
              </a:buBlip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位行同步信号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Blip>
                <a:blip r:embed="rId3"/>
              </a:buBlip>
            </a:pP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位场同步信号</a:t>
            </a:r>
            <a:endParaRPr lang="en-US" altLang="zh-CN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Blip>
                <a:blip r:embed="rId3"/>
              </a:buBlip>
            </a:pP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位红基色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Blip>
                <a:blip r:embed="rId3"/>
              </a:buBlip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位绿基色</a:t>
            </a:r>
            <a:endParaRPr lang="en-US" altLang="zh-CN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Blip>
                <a:blip r:embed="rId3"/>
              </a:buBlip>
            </a:pP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位蓝基色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可显示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种颜色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F30A7A-0495-44B5-B203-A1D28F6F7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52064"/>
            <a:ext cx="3177196" cy="47104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条纹显示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74848" y="1052736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640×480@60Hz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分辨率，在屏幕上显示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组合的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种颜色水平条纹和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种颜色垂直条纹</a:t>
            </a:r>
            <a:endParaRPr lang="zh-CN" altLang="en-US" sz="22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39952" y="2204866"/>
            <a:ext cx="4787900" cy="36933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：外部时钟（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：复位信号（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：红基色（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green[3:0]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：绿基色（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blue[3:0]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：蓝基色（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hsync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：行同步信号（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vsync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：场同步信号（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clk25M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控制器的时钟频率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vidon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：可视区域标志位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[9:0]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：行计数值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[9:0]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：场计数值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964B98-B8E6-4E4F-AC6B-07E4C42ADF02}"/>
              </a:ext>
            </a:extLst>
          </p:cNvPr>
          <p:cNvGrpSpPr/>
          <p:nvPr/>
        </p:nvGrpSpPr>
        <p:grpSpPr>
          <a:xfrm>
            <a:off x="611560" y="2214548"/>
            <a:ext cx="3503652" cy="3676372"/>
            <a:chOff x="611560" y="2416924"/>
            <a:chExt cx="3503652" cy="3676372"/>
          </a:xfrm>
        </p:grpSpPr>
        <p:pic>
          <p:nvPicPr>
            <p:cNvPr id="757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2416924"/>
              <a:ext cx="3240360" cy="3676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9D560B8-8AA0-4429-9175-54299B02E5A4}"/>
                </a:ext>
              </a:extLst>
            </p:cNvPr>
            <p:cNvSpPr txBox="1"/>
            <p:nvPr/>
          </p:nvSpPr>
          <p:spPr>
            <a:xfrm>
              <a:off x="2956456" y="5334312"/>
              <a:ext cx="1158756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red[3:0]</a:t>
              </a:r>
            </a:p>
            <a:p>
              <a:r>
                <a:rPr lang="en-US" altLang="zh-CN" sz="1400" b="1" dirty="0"/>
                <a:t>green[3:0]</a:t>
              </a:r>
            </a:p>
            <a:p>
              <a:r>
                <a:rPr lang="en-US" altLang="zh-CN" sz="1400" b="1" dirty="0"/>
                <a:t>blue[3:0]</a:t>
              </a:r>
              <a:endParaRPr lang="zh-CN" alt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扫描范围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355EDF-EAC5-4AF7-A7DB-6B8EDC6B2E95}"/>
              </a:ext>
            </a:extLst>
          </p:cNvPr>
          <p:cNvSpPr/>
          <p:nvPr/>
        </p:nvSpPr>
        <p:spPr bwMode="auto">
          <a:xfrm>
            <a:off x="3163208" y="3284984"/>
            <a:ext cx="3536032" cy="216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056F09-37F7-4455-A8C5-AC85FAC9389B}"/>
              </a:ext>
            </a:extLst>
          </p:cNvPr>
          <p:cNvGrpSpPr/>
          <p:nvPr/>
        </p:nvGrpSpPr>
        <p:grpSpPr>
          <a:xfrm>
            <a:off x="683568" y="2351060"/>
            <a:ext cx="2952328" cy="933924"/>
            <a:chOff x="683568" y="2351060"/>
            <a:chExt cx="2952328" cy="93392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5FFFD5-4016-4AA1-A9CA-899DAFE464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6984" y="3284984"/>
              <a:ext cx="2016224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AF7D1C26-D66B-4EBB-ADF1-A79B7F555332}"/>
                </a:ext>
              </a:extLst>
            </p:cNvPr>
            <p:cNvSpPr/>
            <p:nvPr/>
          </p:nvSpPr>
          <p:spPr bwMode="auto">
            <a:xfrm rot="16200000">
              <a:off x="1989957" y="2009964"/>
              <a:ext cx="330281" cy="2016226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Arial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64A1D2-8F95-4D09-9506-D6ADE20A2A6D}"/>
                </a:ext>
              </a:extLst>
            </p:cNvPr>
            <p:cNvSpPr txBox="1"/>
            <p:nvPr/>
          </p:nvSpPr>
          <p:spPr>
            <a:xfrm>
              <a:off x="683568" y="2351060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H_SYNC + H_BACK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08D747-B4F6-4E5F-B46C-5B2AF8188331}"/>
              </a:ext>
            </a:extLst>
          </p:cNvPr>
          <p:cNvGrpSpPr/>
          <p:nvPr/>
        </p:nvGrpSpPr>
        <p:grpSpPr>
          <a:xfrm>
            <a:off x="3183530" y="2350340"/>
            <a:ext cx="3536033" cy="832131"/>
            <a:chOff x="3183528" y="2350338"/>
            <a:chExt cx="3536033" cy="832131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BC94C924-F61B-45DC-AD42-0969E9C5AD78}"/>
                </a:ext>
              </a:extLst>
            </p:cNvPr>
            <p:cNvSpPr/>
            <p:nvPr/>
          </p:nvSpPr>
          <p:spPr bwMode="auto">
            <a:xfrm rot="16200000">
              <a:off x="4786404" y="1249312"/>
              <a:ext cx="330281" cy="353603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Arial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A7D70E-44EE-419B-9529-F40BD9B8CB98}"/>
                </a:ext>
              </a:extLst>
            </p:cNvPr>
            <p:cNvSpPr txBox="1"/>
            <p:nvPr/>
          </p:nvSpPr>
          <p:spPr>
            <a:xfrm>
              <a:off x="3481720" y="2350338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H_DISP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208F8A-CC31-4AB6-AA0C-8FEF8323CD9F}"/>
              </a:ext>
            </a:extLst>
          </p:cNvPr>
          <p:cNvGrpSpPr/>
          <p:nvPr/>
        </p:nvGrpSpPr>
        <p:grpSpPr>
          <a:xfrm>
            <a:off x="5827504" y="2348880"/>
            <a:ext cx="2952328" cy="934080"/>
            <a:chOff x="5827504" y="2348880"/>
            <a:chExt cx="2952328" cy="93408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7C8216-DB4D-409B-BFB8-66971E59F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19561" y="3282960"/>
              <a:ext cx="1124167" cy="0"/>
            </a:xfrm>
            <a:prstGeom prst="lin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A9808C7-C8D2-4AE0-9BC5-2216D79E69E2}"/>
                </a:ext>
              </a:extLst>
            </p:cNvPr>
            <p:cNvSpPr/>
            <p:nvPr/>
          </p:nvSpPr>
          <p:spPr bwMode="auto">
            <a:xfrm rot="16200000">
              <a:off x="7136822" y="2449726"/>
              <a:ext cx="330281" cy="1124168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Arial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A87C9CE-191E-4524-8B91-5EE8E56A73BE}"/>
                </a:ext>
              </a:extLst>
            </p:cNvPr>
            <p:cNvSpPr txBox="1"/>
            <p:nvPr/>
          </p:nvSpPr>
          <p:spPr>
            <a:xfrm>
              <a:off x="5827504" y="2348880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H_FRONT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2CF0900B-E506-446E-9DF1-1C87475A2FB8}"/>
              </a:ext>
            </a:extLst>
          </p:cNvPr>
          <p:cNvSpPr/>
          <p:nvPr/>
        </p:nvSpPr>
        <p:spPr bwMode="auto">
          <a:xfrm rot="16200000">
            <a:off x="4328092" y="-1394141"/>
            <a:ext cx="354847" cy="667642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Arial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F31019-A67C-4907-ADAA-15AFB03E6106}"/>
              </a:ext>
            </a:extLst>
          </p:cNvPr>
          <p:cNvSpPr txBox="1"/>
          <p:nvPr/>
        </p:nvSpPr>
        <p:spPr>
          <a:xfrm>
            <a:off x="3028464" y="13006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9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2"/>
            <a:ext cx="87487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接口驱动设计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条纹显示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字符显示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图像显示（自学）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96" y="2134664"/>
            <a:ext cx="47053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字符显示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74848" y="1052736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640×480@60Hz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分辨率，在屏幕上显示如下字符串：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Hello World*^_^*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其中，屏幕背景色为黄色，字符为蓝色。</a:t>
            </a:r>
            <a:endParaRPr lang="zh-CN" altLang="en-US" sz="220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508106" y="1904341"/>
            <a:ext cx="3636963" cy="424731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</a:rPr>
              <a:t>clk</a:t>
            </a:r>
            <a:r>
              <a:rPr lang="zh-CN" altLang="en-US" sz="1800" dirty="0">
                <a:solidFill>
                  <a:srgbClr val="0000FF"/>
                </a:solidFill>
              </a:rPr>
              <a:t>：外部时钟（</a:t>
            </a:r>
            <a:r>
              <a:rPr lang="en-US" altLang="zh-CN" sz="1800" dirty="0">
                <a:solidFill>
                  <a:srgbClr val="0000FF"/>
                </a:solidFill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</a:rPr>
              <a:t>）</a:t>
            </a:r>
            <a:endParaRPr lang="en-US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 err="1">
                <a:solidFill>
                  <a:srgbClr val="0000FF"/>
                </a:solidFill>
              </a:rPr>
              <a:t>rst_n</a:t>
            </a:r>
            <a:r>
              <a:rPr lang="zh-CN" altLang="en-US" sz="1800" dirty="0">
                <a:solidFill>
                  <a:srgbClr val="0000FF"/>
                </a:solidFill>
              </a:rPr>
              <a:t>：复位信号（</a:t>
            </a:r>
            <a:r>
              <a:rPr lang="en-US" altLang="zh-CN" sz="1800" dirty="0">
                <a:solidFill>
                  <a:srgbClr val="0000FF"/>
                </a:solidFill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</a:rPr>
              <a:t>）</a:t>
            </a:r>
            <a:endParaRPr lang="en-US" altLang="zh-CN" sz="1800" dirty="0">
              <a:solidFill>
                <a:srgbClr val="0000FF"/>
              </a:solidFill>
            </a:endParaRPr>
          </a:p>
          <a:p>
            <a:endParaRPr lang="en-US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red[3:0]</a:t>
            </a:r>
            <a:r>
              <a:rPr lang="zh-CN" altLang="en-US" sz="1800" dirty="0">
                <a:solidFill>
                  <a:srgbClr val="FF0000"/>
                </a:solidFill>
              </a:rPr>
              <a:t>：红基色（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green[3:0]</a:t>
            </a:r>
            <a:r>
              <a:rPr lang="zh-CN" altLang="en-US" sz="1800" dirty="0">
                <a:solidFill>
                  <a:srgbClr val="FF0000"/>
                </a:solidFill>
              </a:rPr>
              <a:t>：绿基色（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blue[3:0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r>
              <a:rPr lang="zh-CN" altLang="en-US" sz="1800" dirty="0">
                <a:solidFill>
                  <a:srgbClr val="FF0000"/>
                </a:solidFill>
              </a:rPr>
              <a:t>：蓝基色（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hsync</a:t>
            </a:r>
            <a:r>
              <a:rPr lang="zh-CN" altLang="en-US" sz="1800" dirty="0">
                <a:solidFill>
                  <a:srgbClr val="FF0000"/>
                </a:solidFill>
              </a:rPr>
              <a:t>：行同步信号（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vsync</a:t>
            </a:r>
            <a:r>
              <a:rPr lang="zh-CN" altLang="en-US" sz="1800" dirty="0">
                <a:solidFill>
                  <a:srgbClr val="FF0000"/>
                </a:solidFill>
              </a:rPr>
              <a:t>：场同步信号（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clk25M</a:t>
            </a:r>
            <a:r>
              <a:rPr lang="zh-CN" altLang="en-US" sz="1800" dirty="0"/>
              <a:t>：</a:t>
            </a:r>
            <a:r>
              <a:rPr lang="en-US" altLang="zh-CN" sz="1800" dirty="0"/>
              <a:t>VGA</a:t>
            </a:r>
            <a:r>
              <a:rPr lang="zh-CN" altLang="en-US" sz="1800" dirty="0"/>
              <a:t>控制器的时钟频率</a:t>
            </a:r>
            <a:endParaRPr lang="en-US" altLang="zh-CN" sz="1800" dirty="0"/>
          </a:p>
          <a:p>
            <a:r>
              <a:rPr lang="en-US" altLang="zh-CN" sz="1800" dirty="0" err="1"/>
              <a:t>vidon</a:t>
            </a:r>
            <a:r>
              <a:rPr lang="zh-CN" altLang="en-US" sz="1800" dirty="0"/>
              <a:t>：可视区域标志位</a:t>
            </a:r>
            <a:endParaRPr lang="en-US" altLang="zh-CN" sz="1800" dirty="0"/>
          </a:p>
          <a:p>
            <a:r>
              <a:rPr lang="en-US" altLang="zh-CN" sz="1800" dirty="0" err="1"/>
              <a:t>hc</a:t>
            </a:r>
            <a:r>
              <a:rPr lang="en-US" altLang="zh-CN" sz="1800" dirty="0"/>
              <a:t>[9:0]</a:t>
            </a:r>
            <a:r>
              <a:rPr lang="zh-CN" altLang="en-US" sz="1800" dirty="0"/>
              <a:t>：行计数值</a:t>
            </a:r>
            <a:endParaRPr lang="en-US" altLang="zh-CN" sz="1800" dirty="0"/>
          </a:p>
          <a:p>
            <a:r>
              <a:rPr lang="en-US" altLang="zh-CN" sz="1800" dirty="0" err="1"/>
              <a:t>vc</a:t>
            </a:r>
            <a:r>
              <a:rPr lang="en-US" altLang="zh-CN" sz="1800" dirty="0"/>
              <a:t>[9:0]</a:t>
            </a:r>
            <a:r>
              <a:rPr lang="zh-CN" altLang="en-US" sz="1800" dirty="0"/>
              <a:t>：场计数值</a:t>
            </a:r>
            <a:endParaRPr lang="en-US" altLang="zh-CN" sz="1800" dirty="0"/>
          </a:p>
          <a:p>
            <a:r>
              <a:rPr lang="en-US" altLang="zh-CN" sz="1800" dirty="0" err="1"/>
              <a:t>addr</a:t>
            </a:r>
            <a:r>
              <a:rPr lang="en-US" altLang="zh-CN" sz="1800" dirty="0"/>
              <a:t>[8:0]</a:t>
            </a:r>
            <a:r>
              <a:rPr lang="zh-CN" altLang="en-US" sz="1800" dirty="0"/>
              <a:t>：字库地址</a:t>
            </a:r>
            <a:endParaRPr lang="en-US" altLang="zh-CN" sz="1800" dirty="0"/>
          </a:p>
          <a:p>
            <a:r>
              <a:rPr lang="en-US" altLang="zh-CN" sz="1800" dirty="0" err="1"/>
              <a:t>char_data</a:t>
            </a:r>
            <a:r>
              <a:rPr lang="en-US" altLang="zh-CN" sz="1800" dirty="0"/>
              <a:t>[63:0]</a:t>
            </a:r>
            <a:r>
              <a:rPr lang="zh-CN" altLang="en-US" sz="1800" dirty="0"/>
              <a:t>：读出的字</a:t>
            </a:r>
            <a:endParaRPr lang="en-US" altLang="zh-CN" sz="18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395536" y="5085184"/>
            <a:ext cx="122413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55151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BDFC39-3DDF-48F2-AC1C-49C44D0BC015}"/>
              </a:ext>
            </a:extLst>
          </p:cNvPr>
          <p:cNvSpPr txBox="1"/>
          <p:nvPr/>
        </p:nvSpPr>
        <p:spPr>
          <a:xfrm>
            <a:off x="4355976" y="5117400"/>
            <a:ext cx="115875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red[3:0]</a:t>
            </a:r>
          </a:p>
          <a:p>
            <a:r>
              <a:rPr lang="en-US" altLang="zh-CN" sz="1400" b="1" dirty="0"/>
              <a:t>green[3:0]</a:t>
            </a:r>
          </a:p>
          <a:p>
            <a:r>
              <a:rPr lang="en-US" altLang="zh-CN" sz="1400" b="1" dirty="0"/>
              <a:t>blue[3:0]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接口简介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时序分析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接口驱动设计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字模提取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— — PC2LCD2002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83800"/>
            <a:ext cx="8352928" cy="445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91680" y="5589242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将输入字符转换为十六进制文件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PC2LCD2002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字模选项设置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62071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 bwMode="auto">
          <a:xfrm>
            <a:off x="611560" y="1543144"/>
            <a:ext cx="936104" cy="373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11560" y="2160152"/>
            <a:ext cx="936104" cy="404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1560" y="3185680"/>
            <a:ext cx="936104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19672" y="1543144"/>
            <a:ext cx="1368152" cy="661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374848" y="5013176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在主界面菜单的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“选项”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中设置字模选项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按列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提取字模，每列提取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个像素，即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位数据。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PC2LCD2002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字模选项设置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31"/>
            <a:ext cx="8208912" cy="437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 bwMode="auto">
          <a:xfrm>
            <a:off x="1101968" y="1484784"/>
            <a:ext cx="936104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5536" y="4320392"/>
            <a:ext cx="5256584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52320" y="4293096"/>
            <a:ext cx="792088" cy="1713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 bwMode="auto">
          <a:xfrm>
            <a:off x="374848" y="5373216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28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设置字宽为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，字高位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（每个字符占</a:t>
            </a:r>
            <a:r>
              <a:rPr lang="en-US" altLang="zh-CN" sz="20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32×64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个像素）。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8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输入目标字符串“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Hello World*^_^*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”，单击“生成字模”并保存。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coe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74848" y="1484784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Notpad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打开字模文件（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文件）。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存储字宽度为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64bit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深度为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512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编辑该文件（可采用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Notpad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的列编辑模式），并保存为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kern="0" dirty="0" err="1">
                <a:latin typeface="微软雅黑" pitchFamily="34" charset="-122"/>
                <a:ea typeface="微软雅黑" pitchFamily="34" charset="-122"/>
              </a:rPr>
              <a:t>coe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文件。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字符显示区域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2" y="1296593"/>
            <a:ext cx="5040313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95963" y="1225153"/>
            <a:ext cx="1223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可见区域</a:t>
            </a:r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V="1">
            <a:off x="5580065" y="1595043"/>
            <a:ext cx="828675" cy="1430337"/>
          </a:xfrm>
          <a:prstGeom prst="straightConnector1">
            <a:avLst/>
          </a:prstGeom>
          <a:ln w="28575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43608" y="486916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&gt;= C + 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行显示后沿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&amp;&amp; </a:t>
            </a: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&lt; C + 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行显示后沿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 W</a:t>
            </a:r>
            <a:endParaRPr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43608" y="5487617"/>
            <a:ext cx="7560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&gt;= R + 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场显示后沿 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en-US" altLang="zh-CN" sz="2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&lt; R + 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场显示后沿 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 H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字库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的地址映射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74848" y="1196752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以可见区域内像素的横坐标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作为地址访问字库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位数据；然后使用该像素的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纵坐标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访问相应位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位访问规则如下：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44" y="3212976"/>
            <a:ext cx="3542040" cy="2736304"/>
            <a:chOff x="467544" y="3212976"/>
            <a:chExt cx="3542040" cy="2736304"/>
          </a:xfrm>
        </p:grpSpPr>
        <p:sp>
          <p:nvSpPr>
            <p:cNvPr id="14" name="矩形 13"/>
            <p:cNvSpPr/>
            <p:nvPr/>
          </p:nvSpPr>
          <p:spPr bwMode="auto">
            <a:xfrm>
              <a:off x="971600" y="3645024"/>
              <a:ext cx="576064" cy="360040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63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71600" y="4005064"/>
              <a:ext cx="576064" cy="360040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62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71600" y="5229200"/>
              <a:ext cx="576064" cy="360040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1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971600" y="5589240"/>
              <a:ext cx="576064" cy="360040"/>
            </a:xfrm>
            <a:prstGeom prst="rect">
              <a:avLst/>
            </a:prstGeom>
            <a:solidFill>
              <a:srgbClr val="FF99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0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1023859" y="4557611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. . .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244792" y="3645024"/>
              <a:ext cx="576064" cy="36004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0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244792" y="4005064"/>
              <a:ext cx="576064" cy="36004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1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244792" y="5229200"/>
              <a:ext cx="576064" cy="36004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62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244792" y="5589240"/>
              <a:ext cx="576064" cy="360040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cs typeface="Arial" charset="0"/>
                </a:rPr>
                <a:t>63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3297051" y="4557611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. . .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19" idx="1"/>
              <a:endCxn id="14" idx="3"/>
            </p:cNvCxnSpPr>
            <p:nvPr/>
          </p:nvCxnSpPr>
          <p:spPr bwMode="auto">
            <a:xfrm flipH="1">
              <a:off x="1547664" y="3825044"/>
              <a:ext cx="1697128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直接箭头连接符 25"/>
            <p:cNvCxnSpPr>
              <a:stCxn id="20" idx="1"/>
              <a:endCxn id="15" idx="3"/>
            </p:cNvCxnSpPr>
            <p:nvPr/>
          </p:nvCxnSpPr>
          <p:spPr bwMode="auto">
            <a:xfrm flipH="1">
              <a:off x="1547664" y="4185084"/>
              <a:ext cx="1697128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直接箭头连接符 28"/>
            <p:cNvCxnSpPr>
              <a:stCxn id="21" idx="1"/>
              <a:endCxn id="16" idx="3"/>
            </p:cNvCxnSpPr>
            <p:nvPr/>
          </p:nvCxnSpPr>
          <p:spPr bwMode="auto">
            <a:xfrm flipH="1">
              <a:off x="1547664" y="5409220"/>
              <a:ext cx="1697128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直接箭头连接符 31"/>
            <p:cNvCxnSpPr>
              <a:stCxn id="22" idx="1"/>
              <a:endCxn id="17" idx="3"/>
            </p:cNvCxnSpPr>
            <p:nvPr/>
          </p:nvCxnSpPr>
          <p:spPr bwMode="auto">
            <a:xfrm flipH="1">
              <a:off x="1547664" y="5769260"/>
              <a:ext cx="1697128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073480" y="3217618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y[5:0]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544" y="3212976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访问的数据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260352"/>
            <a:ext cx="87487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接口驱动设计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条纹显示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字符显示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图像显示（自学）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4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图像显示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74848" y="1052736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640×480@60Hz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分辨率，在屏幕上显示如下图像。</a:t>
            </a:r>
            <a:endParaRPr lang="zh-CN" altLang="en-US" sz="220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05955"/>
            <a:ext cx="4724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838" y="2060848"/>
            <a:ext cx="20447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963" y="3645173"/>
            <a:ext cx="23307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图像尺寸：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240x160</a:t>
            </a:r>
          </a:p>
          <a:p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像素大小：</a:t>
            </a:r>
            <a:r>
              <a:rPr lang="en-US" altLang="zh-CN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08104" y="2276872"/>
            <a:ext cx="3563764" cy="36933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：外部时钟（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rst_n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：复位信号（</a:t>
            </a:r>
            <a:r>
              <a:rPr lang="en-US" altLang="zh-CN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：红基色（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green[3:0]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：绿基色（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blue[3:0]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：蓝基色（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hsync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：行同步信号（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vsync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：场同步信号（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clk25M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控制器的时钟频率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vidon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：可视区域标志位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[9:0]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：行计数值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[9:0]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：场计数值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11560" y="5142097"/>
            <a:ext cx="122413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460842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显存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42C74-A2D2-4928-B9DC-F2B1A5A10FB8}"/>
              </a:ext>
            </a:extLst>
          </p:cNvPr>
          <p:cNvSpPr txBox="1"/>
          <p:nvPr/>
        </p:nvSpPr>
        <p:spPr>
          <a:xfrm>
            <a:off x="4572000" y="5148882"/>
            <a:ext cx="1008112" cy="76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/>
              <a:t>red[3:0]</a:t>
            </a:r>
          </a:p>
          <a:p>
            <a:pPr>
              <a:lnSpc>
                <a:spcPts val="1800"/>
              </a:lnSpc>
            </a:pPr>
            <a:r>
              <a:rPr lang="en-US" altLang="zh-CN" sz="1200" b="1" dirty="0"/>
              <a:t>green[3:0]</a:t>
            </a:r>
          </a:p>
          <a:p>
            <a:pPr>
              <a:lnSpc>
                <a:spcPts val="1800"/>
              </a:lnSpc>
            </a:pPr>
            <a:r>
              <a:rPr lang="en-US" altLang="zh-CN" sz="1200" b="1" dirty="0"/>
              <a:t>blue[3:0</a:t>
            </a:r>
            <a:r>
              <a:rPr lang="en-US" altLang="zh-CN" sz="1400" b="1" dirty="0"/>
              <a:t>]</a:t>
            </a:r>
            <a:endParaRPr lang="zh-CN" altLang="en-US" sz="1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0200FD-6321-40A3-A2A1-9816D4543F4F}"/>
              </a:ext>
            </a:extLst>
          </p:cNvPr>
          <p:cNvSpPr txBox="1"/>
          <p:nvPr/>
        </p:nvSpPr>
        <p:spPr>
          <a:xfrm>
            <a:off x="1853943" y="5434860"/>
            <a:ext cx="716309" cy="300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/>
              <a:t>M[11:0]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图像显示（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23528" y="1556792"/>
            <a:ext cx="84456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Block Memory Generator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生成一块单端口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endParaRPr lang="zh-CN" altLang="en-US" sz="2200" kern="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作为显存存储图像，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深度为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240x160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存储宽度为</a:t>
            </a:r>
            <a:r>
              <a:rPr lang="en-US" altLang="zh-CN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2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endParaRPr lang="zh-CN" altLang="en-US" sz="2200" kern="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just"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</a:pP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从图像中获取像素值（可以使用提供的</a:t>
            </a:r>
            <a:r>
              <a:rPr lang="en-US" altLang="zh-CN" sz="2200" kern="0" dirty="0" err="1"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程序），并转换位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位像素格式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[R3, R2, R1, R0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G3, G2, G1, G0, B3, B2, B1, B0]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，保存在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kern="0" dirty="0" err="1">
                <a:latin typeface="微软雅黑" pitchFamily="34" charset="-122"/>
                <a:ea typeface="微软雅黑" pitchFamily="34" charset="-122"/>
              </a:rPr>
              <a:t>coe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文件中，并加载到</a:t>
            </a:r>
            <a:r>
              <a:rPr lang="en-US" altLang="zh-CN" sz="2200" kern="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200" kern="0" dirty="0"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图像显示（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38462"/>
            <a:ext cx="4103688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>
            <a:endCxn id="11" idx="2"/>
          </p:cNvCxnSpPr>
          <p:nvPr/>
        </p:nvCxnSpPr>
        <p:spPr>
          <a:xfrm flipV="1">
            <a:off x="2627115" y="2552130"/>
            <a:ext cx="1044501" cy="16992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23729" y="1628800"/>
            <a:ext cx="30957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ypix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场显示后沿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xpix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行显示后沿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– C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xpix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ypix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为像素点坐标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363965" y="1947887"/>
            <a:ext cx="792162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64077" y="1758975"/>
            <a:ext cx="2879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像素帧缓存地址：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ypix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* 240 +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xpix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340770"/>
            <a:ext cx="8229600" cy="3382963"/>
          </a:xfrm>
          <a:noFill/>
        </p:spPr>
        <p:txBody>
          <a:bodyPr/>
          <a:lstStyle/>
          <a:p>
            <a:pPr algn="just" eaLnBrk="1" hangingPunct="1">
              <a:lnSpc>
                <a:spcPts val="26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Video Graphics Array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1987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年推出的一种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视频传输标准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，具有分辨率高、显示速率快等优点。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6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26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接口采用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针的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型接口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，分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公头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母头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 eaLnBrk="1" hangingPunct="1">
              <a:buSzPct val="100000"/>
              <a:buFont typeface="Wingdings" pitchFamily="2" charset="2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SzPct val="100000"/>
              <a:buFont typeface="Wingdings" pitchFamily="2" charset="2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buSzPct val="100000"/>
              <a:buFont typeface="Wingdings" pitchFamily="2" charset="2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SzPct val="100000"/>
              <a:buFont typeface="Wingdings" pitchFamily="2" charset="2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SzPct val="100000"/>
              <a:buFont typeface="Wingdings" pitchFamily="2" charset="2"/>
              <a:buBlip>
                <a:blip r:embed="rId2"/>
              </a:buBlip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buSzPct val="100000"/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针分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排，每排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个。接口编号顺序为：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公头从左到右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母头从右到左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，两者一一对应。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90" y="260350"/>
            <a:ext cx="70564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99594" y="3284984"/>
            <a:ext cx="6556963" cy="1512168"/>
            <a:chOff x="899592" y="3284984"/>
            <a:chExt cx="6556963" cy="1512168"/>
          </a:xfrm>
        </p:grpSpPr>
        <p:pic>
          <p:nvPicPr>
            <p:cNvPr id="7" name="图片 6" descr="182409usa8fys0hiis08h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592" y="3284984"/>
              <a:ext cx="3219450" cy="1466850"/>
            </a:xfrm>
            <a:prstGeom prst="rect">
              <a:avLst/>
            </a:prstGeom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7983" y="3284984"/>
              <a:ext cx="3028572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 bwMode="auto">
            <a:xfrm>
              <a:off x="2871104" y="4509120"/>
              <a:ext cx="1196840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7120" y="353585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3352" y="352830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55480" y="3882247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9824" y="388834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90" y="260350"/>
            <a:ext cx="70564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接口信号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9552" y="1340768"/>
          <a:ext cx="7602278" cy="4389120"/>
        </p:xfrm>
        <a:graphic>
          <a:graphicData uri="http://schemas.openxmlformats.org/drawingml/2006/table">
            <a:tbl>
              <a:tblPr/>
              <a:tblGrid>
                <a:gridCol w="110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编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  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名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  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描</a:t>
                      </a: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  </a:t>
                      </a: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RED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红基色信号输入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GREEN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绿基色信号输入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BLUE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蓝基色信号输入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 Bit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地址码（或者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ID2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Self_Test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自测试信号（各厂家不同，一般为</a:t>
                      </a: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GND</a:t>
                      </a: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RGND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红基色信号地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GGND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绿基色信号地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BGND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蓝基色信号地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RESERVED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保留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SGND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数字信号地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ID0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显示器标志位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ID1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显示器标志位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HSYNC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行（水平）同步信号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VSYNC</a:t>
                      </a:r>
                      <a:endParaRPr lang="zh-CN" sz="1800" kern="1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列（垂直）同步信号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ID3</a:t>
                      </a:r>
                      <a:endParaRPr lang="zh-CN" sz="18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显示器标志位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395536" y="1556792"/>
            <a:ext cx="7848872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5536" y="4851744"/>
            <a:ext cx="7848872" cy="6654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120978"/>
            <a:ext cx="8229600" cy="3382963"/>
          </a:xfrm>
          <a:noFill/>
        </p:spPr>
        <p:txBody>
          <a:bodyPr/>
          <a:lstStyle/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是最常见的颜色模型，通常使用离散的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位数字信号描述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一个通道的颜色强度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，同一强度的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三原色，可组成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种颜色。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每一通道的颜色可细分为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=256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种级别（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RGB888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），大多数的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显示接口都采用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RGB888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，可支持的颜色种类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×2</a:t>
            </a:r>
            <a:r>
              <a:rPr lang="en-US" altLang="zh-CN" sz="2400" baseline="30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×28 ≈ 1677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当对图像值质量要求不高时，为了节省传输带宽，也可采用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RGB565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RGB444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等三原色模型。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90" y="260350"/>
            <a:ext cx="705643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中的常用术语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— — RGB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b999a9014c086e06ad9365e902087bf40ad1cb5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173819"/>
            <a:ext cx="2232248" cy="1975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628802"/>
            <a:ext cx="8229600" cy="3382963"/>
          </a:xfrm>
          <a:noFill/>
        </p:spPr>
        <p:txBody>
          <a:bodyPr/>
          <a:lstStyle/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“分辨率”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用于衡量显示器或图像的清晰程度，分辨率越高，意味着显示更多的图像细节，图像更加保真。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分辨率可通过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水平和垂直像素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来衡量，如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640×480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1024×768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4096×2160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推出的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视频标准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定义了具有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60Hz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刷新频率（每秒刷新屏幕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次），图像分辨率为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640×480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格式。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中的常用术语 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— — 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分辨率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BFFFD-735D-4F35-ADAA-476D73BB7F6F}" type="datetime1">
              <a:rPr lang="zh-CN" altLang="en-US" smtClean="0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22A18-4AE2-490E-9B32-1C5F896779E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90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latin typeface="微软雅黑" pitchFamily="34" charset="-122"/>
                <a:ea typeface="微软雅黑" pitchFamily="34" charset="-122"/>
              </a:rPr>
              <a:t>主要内容：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414191"/>
            <a:ext cx="8396288" cy="3382963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接口简介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时序分析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4200"/>
              </a:lnSpc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kern="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接口驱动设计</a:t>
            </a: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显示器的扫描方式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89426" y="1395360"/>
            <a:ext cx="4176464" cy="40324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Arial" charset="0"/>
            </a:endParaRPr>
          </a:p>
        </p:txBody>
      </p:sp>
      <p:cxnSp>
        <p:nvCxnSpPr>
          <p:cNvPr id="11" name="直接箭头连接符 10"/>
          <p:cNvCxnSpPr>
            <a:stCxn id="9" idx="1"/>
            <a:endCxn id="9" idx="3"/>
          </p:cNvCxnSpPr>
          <p:nvPr/>
        </p:nvCxnSpPr>
        <p:spPr bwMode="auto">
          <a:xfrm>
            <a:off x="389426" y="3411584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389426" y="2403472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389426" y="4419696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89426" y="1899416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389426" y="2907528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9426" y="3915640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389426" y="4923752"/>
            <a:ext cx="4176464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389426" y="1899416"/>
            <a:ext cx="4176464" cy="504056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389426" y="2403472"/>
            <a:ext cx="4176464" cy="504056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直接箭头连接符 23"/>
          <p:cNvCxnSpPr>
            <a:endCxn id="9" idx="1"/>
          </p:cNvCxnSpPr>
          <p:nvPr/>
        </p:nvCxnSpPr>
        <p:spPr bwMode="auto">
          <a:xfrm flipH="1">
            <a:off x="389426" y="2926733"/>
            <a:ext cx="4182574" cy="484853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383316" y="3430789"/>
            <a:ext cx="4182574" cy="484853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383316" y="3915642"/>
            <a:ext cx="4182574" cy="484853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77206" y="4419698"/>
            <a:ext cx="4182574" cy="484853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389426" y="1899416"/>
            <a:ext cx="4176464" cy="302433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788024" y="1198877"/>
            <a:ext cx="4355976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AutoNum type="arabicParenBoth"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关闭显示：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同步扫描枪坐标。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AutoNum type="arabicParenBoth"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打开显示：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从显示器左上角开始，逐个像素向右扫描（第一个水平向右的箭头）。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AutoNum type="arabicParenBoth"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关闭显示：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扫描到第一行最右边时，关闭显示，同时扫描坐标由第一行尾转移到第二行首（虚线）。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AutoNum type="arabicParenBoth"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打开显示：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从第二行左上角开始，逐个像素向右扫表（第二个水平向右的箭头）。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AutoNum type="arabicParenBoth"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关闭显示：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当扫描到显示器右下角时，扫描坐标重新转移到显示器左上角（右下角到左上角的对角线）。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DA717-505C-4D7E-AE52-164A76D5B1B0}" type="datetime1">
              <a:rPr lang="zh-CN" altLang="en-US"/>
              <a:pPr>
                <a:defRPr/>
              </a:pPr>
              <a:t>2018/12/17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D507-26DB-45D5-819D-3FBBAA3D07E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4848" y="1342183"/>
            <a:ext cx="8229600" cy="3382963"/>
          </a:xfrm>
          <a:noFill/>
        </p:spPr>
        <p:txBody>
          <a:bodyPr/>
          <a:lstStyle/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在扫描行坐标从当前行尾转移到下一行首的过程中，需要关闭显示，避免破坏屏幕图像，称为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消隐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，也成为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上述过程中，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(5)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场同步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行同步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ts val="3200"/>
              </a:lnSpc>
              <a:buSzPct val="100000"/>
              <a:buBlip>
                <a:blip r:embed="rId2"/>
              </a:buBlip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显示器和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显示器的制造工艺不同，但都采用了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接口协议，因此扫描方式相同，设计上可以通用。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60350"/>
            <a:ext cx="7993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显示器的扫描方式（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cont.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13740</TotalTime>
  <Words>2038</Words>
  <Application>Microsoft Office PowerPoint</Application>
  <PresentationFormat>全屏显示(4:3)</PresentationFormat>
  <Paragraphs>484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微软雅黑</vt:lpstr>
      <vt:lpstr>Arial</vt:lpstr>
      <vt:lpstr>Garamond</vt:lpstr>
      <vt:lpstr>Wingdings</vt:lpstr>
      <vt:lpstr>Edge</vt:lpstr>
      <vt:lpstr>基于FPGA的VGA驱动显示设计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yyx</dc:creator>
  <cp:lastModifiedBy>WJZ</cp:lastModifiedBy>
  <cp:revision>570</cp:revision>
  <dcterms:created xsi:type="dcterms:W3CDTF">2009-02-22T14:00:34Z</dcterms:created>
  <dcterms:modified xsi:type="dcterms:W3CDTF">2018-12-17T04:30:04Z</dcterms:modified>
</cp:coreProperties>
</file>