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4"/>
  </p:notesMasterIdLst>
  <p:sldIdLst>
    <p:sldId id="341" r:id="rId2"/>
    <p:sldId id="342" r:id="rId3"/>
    <p:sldId id="343" r:id="rId4"/>
    <p:sldId id="361" r:id="rId5"/>
    <p:sldId id="256" r:id="rId6"/>
    <p:sldId id="305" r:id="rId7"/>
    <p:sldId id="344" r:id="rId8"/>
    <p:sldId id="345" r:id="rId9"/>
    <p:sldId id="348" r:id="rId10"/>
    <p:sldId id="290" r:id="rId11"/>
    <p:sldId id="346" r:id="rId12"/>
    <p:sldId id="350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47" r:id="rId25"/>
    <p:sldId id="306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93" r:id="rId37"/>
    <p:sldId id="307" r:id="rId38"/>
    <p:sldId id="269" r:id="rId39"/>
    <p:sldId id="295" r:id="rId40"/>
    <p:sldId id="270" r:id="rId41"/>
    <p:sldId id="271" r:id="rId42"/>
    <p:sldId id="297" r:id="rId43"/>
    <p:sldId id="272" r:id="rId44"/>
    <p:sldId id="273" r:id="rId45"/>
    <p:sldId id="274" r:id="rId46"/>
    <p:sldId id="308" r:id="rId47"/>
    <p:sldId id="303" r:id="rId48"/>
    <p:sldId id="275" r:id="rId49"/>
    <p:sldId id="298" r:id="rId50"/>
    <p:sldId id="276" r:id="rId51"/>
    <p:sldId id="300" r:id="rId52"/>
    <p:sldId id="277" r:id="rId53"/>
    <p:sldId id="301" r:id="rId54"/>
    <p:sldId id="362" r:id="rId55"/>
    <p:sldId id="340" r:id="rId56"/>
    <p:sldId id="311" r:id="rId57"/>
    <p:sldId id="312" r:id="rId58"/>
    <p:sldId id="313" r:id="rId59"/>
    <p:sldId id="314" r:id="rId60"/>
    <p:sldId id="310" r:id="rId61"/>
    <p:sldId id="315" r:id="rId62"/>
    <p:sldId id="316" r:id="rId63"/>
    <p:sldId id="317" r:id="rId64"/>
    <p:sldId id="318" r:id="rId65"/>
    <p:sldId id="364" r:id="rId66"/>
    <p:sldId id="322" r:id="rId67"/>
    <p:sldId id="327" r:id="rId68"/>
    <p:sldId id="323" r:id="rId69"/>
    <p:sldId id="324" r:id="rId70"/>
    <p:sldId id="325" r:id="rId71"/>
    <p:sldId id="338" r:id="rId72"/>
    <p:sldId id="339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1280" autoAdjust="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08A08-3448-4E6D-A476-AEB4261C3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08A08-3448-4E6D-A476-AEB4261C35F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61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08A08-3448-4E6D-A476-AEB4261C35F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90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A08-3448-4E6D-A476-AEB4261C35F6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应用方法</a:t>
            </a:r>
            <a:r>
              <a:rPr lang="en-US" altLang="zh-CN" dirty="0"/>
              <a:t>2</a:t>
            </a:r>
            <a:r>
              <a:rPr lang="zh-CN" altLang="en-US" dirty="0"/>
              <a:t>时，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A08-3448-4E6D-A476-AEB4261C35F6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8216D-CF53-4593-A4AB-7B13DE79F70C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904EA8-2CEE-4BB0-9EDE-47692DADD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93B97-6755-4827-A787-9FE8BAE9572E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361CA-EE0D-444A-8278-146B56813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33996-0286-44B8-96CF-B7297384F60E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75D0-D6D9-4BCE-BC0C-7EB56BD5B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38C1E-43A0-4E6B-B352-E883468AF941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A23B6-D417-480E-BC79-464AEB656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DA01E4-CBB1-4708-9AB6-24B7A24A9474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逻辑设计基础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9B9710-1397-46D6-AE99-2AFF01BA0D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2045B-C140-4478-B59A-DE3376E43C75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300C-E1F7-4DE8-9D14-52DBD6DE5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2B41-AD3F-45CE-A20D-FB09C8A4C39C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A5765-A5EA-45E7-9618-9E184ABE4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7145-1334-4DDC-85AA-2C45524FE64A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64871-F834-4CA1-93F3-E50B4A0D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15D91-B628-4A44-A3DF-97A97ACD6816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04530-98A1-4CE3-9911-3687E7416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0C09C-3BD1-4271-8C3B-0A5E340CD0E1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DDB1E-F428-4A5D-BFCB-B4D105B1B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06F83-B7CC-4EB5-992E-65E9EB131946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7101-52F7-4035-AF52-6F59A9779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C1A55-7113-4A03-8482-4B9125398B5C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9EBF3-A41E-454D-9821-F3F7DA28B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98B33-547C-4693-8B11-0DDF97FE2279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C73A4-740A-4601-8561-F31187C80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fld id="{85BF4F00-B734-418D-969A-9110F07C30BF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82A74064-AC21-4B8A-8FDE-1CEB0C97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weijizeng@tj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0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20.xml"/><Relationship Id="rId7" Type="http://schemas.openxmlformats.org/officeDocument/2006/relationships/oleObject" Target="../embeddings/oleObject9.bin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37.tmp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36.emf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image" Target="../media/image39.emf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image" Target="../media/image37.tmp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自我介绍：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251520" y="1486198"/>
            <a:ext cx="9044112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魏继增 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研究方向：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计算机系统结构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，特别关注高能效异构处理器、高性能、智能嵌入式系统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联系方式：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Email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  <a:hlinkClick r:id="rId4"/>
              </a:rPr>
              <a:t>weijizeng@tju.edu.cn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办公室：</a:t>
            </a:r>
            <a:r>
              <a:rPr lang="en-US" altLang="zh-CN" sz="2400" b="1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55B423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答疑时间：每周五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628800"/>
            <a:ext cx="8229600" cy="3382963"/>
          </a:xfrm>
          <a:noFill/>
        </p:spPr>
        <p:txBody>
          <a:bodyPr/>
          <a:lstStyle/>
          <a:p>
            <a:pPr eaLnBrk="1" hangingPunct="1">
              <a:buSzPct val="10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摩尔机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Moore Machine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3"/>
              </a:buBlip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输出信号只取决于寄存器的现态。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Char char="Ø"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SzPct val="10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米利机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Mealy Machine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3"/>
              </a:buBlip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输出信号不仅取决于寄存器的现态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3"/>
              </a:buBlip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还取决于电路的输入。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两种常见状态机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CB26C9F-B2D1-4AE6-873C-57FB7AD8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76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100000"/>
              <a:buFont typeface="Wingdings" pitchFamily="2" charset="2"/>
              <a:buBlip>
                <a:blip r:embed="rId4"/>
              </a:buBlip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交通信号灯控制器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5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流量状态传感器：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，表示有人通过）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5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信号灯：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344487" lvl="1" indent="0" eaLnBrk="1" hangingPunct="1">
              <a:buSzPct val="100000"/>
              <a:buNone/>
            </a:pP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801EB4-8709-403E-950A-45C811B49C11}"/>
              </a:ext>
            </a:extLst>
          </p:cNvPr>
          <p:cNvGrpSpPr/>
          <p:nvPr/>
        </p:nvGrpSpPr>
        <p:grpSpPr>
          <a:xfrm>
            <a:off x="4015378" y="2347913"/>
            <a:ext cx="4567238" cy="3895725"/>
            <a:chOff x="4015378" y="2347913"/>
            <a:chExt cx="4567238" cy="3895725"/>
          </a:xfrm>
        </p:grpSpPr>
        <p:graphicFrame>
          <p:nvGraphicFramePr>
            <p:cNvPr id="25" name="Object 7">
              <a:extLst>
                <a:ext uri="{FF2B5EF4-FFF2-40B4-BE49-F238E27FC236}">
                  <a16:creationId xmlns:a16="http://schemas.microsoft.com/office/drawing/2014/main" id="{BF74611A-56E9-47CA-AF36-477EB9B43045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915625459"/>
                </p:ext>
              </p:extLst>
            </p:nvPr>
          </p:nvGraphicFramePr>
          <p:xfrm>
            <a:off x="4015378" y="2347913"/>
            <a:ext cx="4567238" cy="3895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VISIO" r:id="rId6" imgW="2278080" imgH="1943280" progId="Visio.Drawing.6">
                    <p:embed/>
                  </p:oleObj>
                </mc:Choice>
                <mc:Fallback>
                  <p:oleObj name="VISIO" r:id="rId6" imgW="2278080" imgH="1943280" progId="Visio.Drawing.6">
                    <p:embed/>
                    <p:pic>
                      <p:nvPicPr>
                        <p:cNvPr id="9953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378" y="2347913"/>
                          <a:ext cx="4567238" cy="3895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781580-7427-4B4D-98AD-732DC81A1654}"/>
                </a:ext>
              </a:extLst>
            </p:cNvPr>
            <p:cNvSpPr/>
            <p:nvPr/>
          </p:nvSpPr>
          <p:spPr>
            <a:xfrm rot="5400000">
              <a:off x="5795724" y="2815208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七星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20FFF2-706E-4C66-A063-2B84329FFF5C}"/>
                </a:ext>
              </a:extLst>
            </p:cNvPr>
            <p:cNvSpPr/>
            <p:nvPr/>
          </p:nvSpPr>
          <p:spPr>
            <a:xfrm rot="5400000">
              <a:off x="5995469" y="5627789"/>
              <a:ext cx="68785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北路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53E8E6-07B2-4A41-A76B-F709FF578C86}"/>
                </a:ext>
              </a:extLst>
            </p:cNvPr>
            <p:cNvSpPr/>
            <p:nvPr/>
          </p:nvSpPr>
          <p:spPr>
            <a:xfrm>
              <a:off x="4066748" y="4320425"/>
              <a:ext cx="1276702" cy="341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明德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04B729-76C6-40EC-BEC8-5084C243F5F3}"/>
                </a:ext>
              </a:extLst>
            </p:cNvPr>
            <p:cNvSpPr/>
            <p:nvPr/>
          </p:nvSpPr>
          <p:spPr>
            <a:xfrm>
              <a:off x="7296619" y="4330699"/>
              <a:ext cx="68785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北道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69FFD6-7E08-44F0-822F-D10723018A2C}"/>
                </a:ext>
              </a:extLst>
            </p:cNvPr>
            <p:cNvSpPr/>
            <p:nvPr/>
          </p:nvSpPr>
          <p:spPr>
            <a:xfrm>
              <a:off x="6588314" y="2432249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诚园宿舍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1722CF-02A7-4279-91B2-0C4C856B0616}"/>
                </a:ext>
              </a:extLst>
            </p:cNvPr>
            <p:cNvSpPr/>
            <p:nvPr/>
          </p:nvSpPr>
          <p:spPr>
            <a:xfrm>
              <a:off x="6603726" y="5403814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教学楼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7B5DFA-5093-449E-B26E-DED9B9A0F2E2}"/>
                </a:ext>
              </a:extLst>
            </p:cNvPr>
            <p:cNvSpPr/>
            <p:nvPr/>
          </p:nvSpPr>
          <p:spPr>
            <a:xfrm>
              <a:off x="4275013" y="4786878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楼智能学部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1B9C472-C6B4-48A3-AFCF-21AA2B0F5551}"/>
                </a:ext>
              </a:extLst>
            </p:cNvPr>
            <p:cNvSpPr/>
            <p:nvPr/>
          </p:nvSpPr>
          <p:spPr>
            <a:xfrm>
              <a:off x="7463832" y="4733544"/>
              <a:ext cx="11187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1895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行政楼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21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CB26C9F-B2D1-4AE6-873C-57FB7AD8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76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100000"/>
              <a:buFont typeface="Wingdings" pitchFamily="2" charset="2"/>
              <a:buBlip>
                <a:blip r:embed="rId5"/>
              </a:buBlip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输入输出信号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6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输入信号：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CLK (5s), Reset, T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, T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6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输出信号：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kern="0" baseline="-25000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344487" lvl="1" indent="0" eaLnBrk="1" hangingPunct="1">
              <a:buSzPct val="100000"/>
              <a:buNone/>
            </a:pP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801EB4-8709-403E-950A-45C811B49C11}"/>
              </a:ext>
            </a:extLst>
          </p:cNvPr>
          <p:cNvGrpSpPr/>
          <p:nvPr/>
        </p:nvGrpSpPr>
        <p:grpSpPr>
          <a:xfrm>
            <a:off x="4253234" y="2347913"/>
            <a:ext cx="4567238" cy="3895725"/>
            <a:chOff x="4015378" y="2347913"/>
            <a:chExt cx="4567238" cy="3895725"/>
          </a:xfrm>
        </p:grpSpPr>
        <p:graphicFrame>
          <p:nvGraphicFramePr>
            <p:cNvPr id="25" name="Object 7">
              <a:extLst>
                <a:ext uri="{FF2B5EF4-FFF2-40B4-BE49-F238E27FC236}">
                  <a16:creationId xmlns:a16="http://schemas.microsoft.com/office/drawing/2014/main" id="{BF74611A-56E9-47CA-AF36-477EB9B43045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  <p:extLst/>
            </p:nvPr>
          </p:nvGraphicFramePr>
          <p:xfrm>
            <a:off x="4015378" y="2347913"/>
            <a:ext cx="4567238" cy="3895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VISIO" r:id="rId7" imgW="2278080" imgH="1943280" progId="Visio.Drawing.6">
                    <p:embed/>
                  </p:oleObj>
                </mc:Choice>
                <mc:Fallback>
                  <p:oleObj name="VISIO" r:id="rId7" imgW="2278080" imgH="1943280" progId="Visio.Drawing.6">
                    <p:embed/>
                    <p:pic>
                      <p:nvPicPr>
                        <p:cNvPr id="25" name="Object 7">
                          <a:extLst>
                            <a:ext uri="{FF2B5EF4-FFF2-40B4-BE49-F238E27FC236}">
                              <a16:creationId xmlns:a16="http://schemas.microsoft.com/office/drawing/2014/main" id="{BF74611A-56E9-47CA-AF36-477EB9B430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378" y="2347913"/>
                          <a:ext cx="4567238" cy="3895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781580-7427-4B4D-98AD-732DC81A1654}"/>
                </a:ext>
              </a:extLst>
            </p:cNvPr>
            <p:cNvSpPr/>
            <p:nvPr/>
          </p:nvSpPr>
          <p:spPr>
            <a:xfrm rot="5400000">
              <a:off x="5795724" y="2815208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七星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20FFF2-706E-4C66-A063-2B84329FFF5C}"/>
                </a:ext>
              </a:extLst>
            </p:cNvPr>
            <p:cNvSpPr/>
            <p:nvPr/>
          </p:nvSpPr>
          <p:spPr>
            <a:xfrm rot="5400000">
              <a:off x="5995469" y="5627789"/>
              <a:ext cx="68785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北路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53E8E6-07B2-4A41-A76B-F709FF578C86}"/>
                </a:ext>
              </a:extLst>
            </p:cNvPr>
            <p:cNvSpPr/>
            <p:nvPr/>
          </p:nvSpPr>
          <p:spPr>
            <a:xfrm>
              <a:off x="4066748" y="4320425"/>
              <a:ext cx="1276702" cy="341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明德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04B729-76C6-40EC-BEC8-5084C243F5F3}"/>
                </a:ext>
              </a:extLst>
            </p:cNvPr>
            <p:cNvSpPr/>
            <p:nvPr/>
          </p:nvSpPr>
          <p:spPr>
            <a:xfrm>
              <a:off x="7296619" y="4330699"/>
              <a:ext cx="68785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北道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69FFD6-7E08-44F0-822F-D10723018A2C}"/>
                </a:ext>
              </a:extLst>
            </p:cNvPr>
            <p:cNvSpPr/>
            <p:nvPr/>
          </p:nvSpPr>
          <p:spPr>
            <a:xfrm>
              <a:off x="6588314" y="2432249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诚园宿舍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1722CF-02A7-4279-91B2-0C4C856B0616}"/>
                </a:ext>
              </a:extLst>
            </p:cNvPr>
            <p:cNvSpPr/>
            <p:nvPr/>
          </p:nvSpPr>
          <p:spPr>
            <a:xfrm>
              <a:off x="6603726" y="5403814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教学楼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7B5DFA-5093-449E-B26E-DED9B9A0F2E2}"/>
                </a:ext>
              </a:extLst>
            </p:cNvPr>
            <p:cNvSpPr/>
            <p:nvPr/>
          </p:nvSpPr>
          <p:spPr>
            <a:xfrm>
              <a:off x="4275013" y="4786878"/>
              <a:ext cx="7805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楼智能学部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1B9C472-C6B4-48A3-AFCF-21AA2B0F5551}"/>
                </a:ext>
              </a:extLst>
            </p:cNvPr>
            <p:cNvSpPr/>
            <p:nvPr/>
          </p:nvSpPr>
          <p:spPr>
            <a:xfrm>
              <a:off x="7463832" y="4733544"/>
              <a:ext cx="1118784" cy="73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1895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行政楼</a:t>
              </a:r>
            </a:p>
          </p:txBody>
        </p:sp>
      </p:grp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92C0AF83-ADF7-46E8-B02E-4E9B6AC66C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552898" y="3048322"/>
          <a:ext cx="3644372" cy="300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VISIO" r:id="rId9" imgW="1628640" imgH="1343160" progId="Visio.Drawing.6">
                  <p:embed/>
                </p:oleObj>
              </mc:Choice>
              <mc:Fallback>
                <p:oleObj name="VISIO" r:id="rId9" imgW="1628640" imgH="1343160" progId="Visio.Drawing.6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92C0AF83-ADF7-46E8-B02E-4E9B6AC66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98" y="3048322"/>
                        <a:ext cx="3644372" cy="300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等腰三角形 2">
            <a:extLst>
              <a:ext uri="{FF2B5EF4-FFF2-40B4-BE49-F238E27FC236}">
                <a16:creationId xmlns:a16="http://schemas.microsoft.com/office/drawing/2014/main" id="{277BD721-03AA-4AF1-ACD4-FB8EEDEAA621}"/>
              </a:ext>
            </a:extLst>
          </p:cNvPr>
          <p:cNvSpPr/>
          <p:nvPr/>
        </p:nvSpPr>
        <p:spPr>
          <a:xfrm rot="10800000">
            <a:off x="2305610" y="3727896"/>
            <a:ext cx="157610" cy="14333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CB26C9F-B2D1-4AE6-873C-57FB7AD8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83558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100000"/>
              <a:buFont typeface="Wingdings" pitchFamily="2" charset="2"/>
              <a:buBlip>
                <a:blip r:embed="rId4"/>
              </a:buBlip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状态机（状态转换图）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5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状态：圆圈（输出标注在圆圈内）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SzPct val="100000"/>
              <a:buFont typeface="Wingdings" pitchFamily="2" charset="2"/>
              <a:buBlip>
                <a:blip r:embed="rId5"/>
              </a:buBlip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 状态转换：有向箭头</a:t>
            </a:r>
            <a:endParaRPr lang="en-US" altLang="zh-CN" sz="2400" b="1" kern="0" baseline="-25000" dirty="0">
              <a:latin typeface="微软雅黑" pitchFamily="34" charset="-122"/>
              <a:ea typeface="微软雅黑" pitchFamily="34" charset="-122"/>
            </a:endParaRPr>
          </a:p>
          <a:p>
            <a:pPr marL="344487" lvl="1" indent="0" eaLnBrk="1" hangingPunct="1">
              <a:buSzPct val="100000"/>
              <a:buNone/>
            </a:pP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Object 1">
            <a:extLst>
              <a:ext uri="{FF2B5EF4-FFF2-40B4-BE49-F238E27FC236}">
                <a16:creationId xmlns:a16="http://schemas.microsoft.com/office/drawing/2014/main" id="{806D0D0C-43B0-4551-9F4C-499FB01FF3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7218449"/>
              </p:ext>
            </p:extLst>
          </p:nvPr>
        </p:nvGraphicFramePr>
        <p:xfrm>
          <a:off x="4716016" y="2291178"/>
          <a:ext cx="3888432" cy="387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VISIO" r:id="rId6" imgW="2001299" imgH="1993667" progId="Visio.Drawing.6">
                  <p:embed/>
                </p:oleObj>
              </mc:Choice>
              <mc:Fallback>
                <p:oleObj name="VISIO" r:id="rId6" imgW="2001299" imgH="1993667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91178"/>
                        <a:ext cx="3888432" cy="387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1759A28-B906-4334-9A30-A23E62D187BA}"/>
              </a:ext>
            </a:extLst>
          </p:cNvPr>
          <p:cNvSpPr txBox="1"/>
          <p:nvPr/>
        </p:nvSpPr>
        <p:spPr>
          <a:xfrm>
            <a:off x="899592" y="3013501"/>
            <a:ext cx="2224608" cy="83099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状态转换发生在时钟上升沿</a:t>
            </a:r>
          </a:p>
        </p:txBody>
      </p:sp>
    </p:spTree>
    <p:extLst>
      <p:ext uri="{BB962C8B-B14F-4D97-AF65-F5344CB8AC3E}">
        <p14:creationId xmlns:p14="http://schemas.microsoft.com/office/powerpoint/2010/main" val="23342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26E3933-2DF4-45BC-A5C9-7B0E52F9546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0823194"/>
              </p:ext>
            </p:extLst>
          </p:nvPr>
        </p:nvGraphicFramePr>
        <p:xfrm>
          <a:off x="971600" y="1988750"/>
          <a:ext cx="7200800" cy="3962400"/>
        </p:xfrm>
        <a:graphic>
          <a:graphicData uri="http://schemas.openxmlformats.org/drawingml/2006/table">
            <a:tbl>
              <a:tblPr/>
              <a:tblGrid>
                <a:gridCol w="18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入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次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3407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状态转换表</a:t>
            </a:r>
          </a:p>
        </p:txBody>
      </p:sp>
    </p:spTree>
    <p:extLst>
      <p:ext uri="{BB962C8B-B14F-4D97-AF65-F5344CB8AC3E}">
        <p14:creationId xmlns:p14="http://schemas.microsoft.com/office/powerpoint/2010/main" val="38973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3407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状态转换表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7A393E1F-8FA5-450C-BB71-5813322FFF2F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2798825"/>
              </p:ext>
            </p:extLst>
          </p:nvPr>
        </p:nvGraphicFramePr>
        <p:xfrm>
          <a:off x="971600" y="1997838"/>
          <a:ext cx="7200800" cy="3962400"/>
        </p:xfrm>
        <a:graphic>
          <a:graphicData uri="http://schemas.openxmlformats.org/drawingml/2006/table">
            <a:tbl>
              <a:tblPr/>
              <a:tblGrid>
                <a:gridCol w="18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入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次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3407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状态编码（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位寄存器）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0CB39A05-5434-4032-AD44-C76268CAE2AD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4892233"/>
              </p:ext>
            </p:extLst>
          </p:nvPr>
        </p:nvGraphicFramePr>
        <p:xfrm>
          <a:off x="762000" y="2214909"/>
          <a:ext cx="5257800" cy="36623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入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次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69">
            <a:extLst>
              <a:ext uri="{FF2B5EF4-FFF2-40B4-BE49-F238E27FC236}">
                <a16:creationId xmlns:a16="http://schemas.microsoft.com/office/drawing/2014/main" id="{8C9CBDC3-8A9D-409C-85BE-E609BC42E2EC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307371"/>
              </p:ext>
            </p:extLst>
          </p:nvPr>
        </p:nvGraphicFramePr>
        <p:xfrm>
          <a:off x="6324600" y="2672109"/>
          <a:ext cx="2514600" cy="28590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状态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编码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196752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状态编码（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位寄存器）</a:t>
            </a:r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00D752A7-49B2-4BEF-A819-53005BC7124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8922239"/>
              </p:ext>
            </p:extLst>
          </p:nvPr>
        </p:nvGraphicFramePr>
        <p:xfrm>
          <a:off x="762000" y="1844824"/>
          <a:ext cx="5257800" cy="36623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入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次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Group 69">
            <a:extLst>
              <a:ext uri="{FF2B5EF4-FFF2-40B4-BE49-F238E27FC236}">
                <a16:creationId xmlns:a16="http://schemas.microsoft.com/office/drawing/2014/main" id="{56179BFE-FF21-439C-9132-BC75DFD7783F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7805126"/>
              </p:ext>
            </p:extLst>
          </p:nvPr>
        </p:nvGraphicFramePr>
        <p:xfrm>
          <a:off x="6324600" y="2302024"/>
          <a:ext cx="2514600" cy="28590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状态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编码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5497E20-31A3-4401-9BC3-E55D4578F7DC}"/>
              </a:ext>
            </a:extLst>
          </p:cNvPr>
          <p:cNvSpPr/>
          <p:nvPr/>
        </p:nvSpPr>
        <p:spPr>
          <a:xfrm>
            <a:off x="1287048" y="5589240"/>
            <a:ext cx="206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=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05267A0-831D-45D3-A3AD-D36EF73E88D5}"/>
              </a:ext>
            </a:extLst>
          </p:cNvPr>
          <p:cNvGrpSpPr/>
          <p:nvPr/>
        </p:nvGrpSpPr>
        <p:grpSpPr>
          <a:xfrm>
            <a:off x="4899086" y="5599514"/>
            <a:ext cx="3265125" cy="523220"/>
            <a:chOff x="4899086" y="5599514"/>
            <a:chExt cx="3265125" cy="5232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96646C-B2E0-4614-BEE4-3D68437D794B}"/>
                </a:ext>
              </a:extLst>
            </p:cNvPr>
            <p:cNvSpPr/>
            <p:nvPr/>
          </p:nvSpPr>
          <p:spPr>
            <a:xfrm>
              <a:off x="4899086" y="5599514"/>
              <a:ext cx="3265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S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=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T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A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+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T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FD0BD6F-AF19-47CB-80FF-29A0E0235D3B}"/>
                </a:ext>
              </a:extLst>
            </p:cNvPr>
            <p:cNvCxnSpPr/>
            <p:nvPr/>
          </p:nvCxnSpPr>
          <p:spPr>
            <a:xfrm>
              <a:off x="5809526" y="566124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9260553-CB5B-4CB5-B165-FEB4AC7A8AF6}"/>
                </a:ext>
              </a:extLst>
            </p:cNvPr>
            <p:cNvCxnSpPr/>
            <p:nvPr/>
          </p:nvCxnSpPr>
          <p:spPr>
            <a:xfrm>
              <a:off x="6097558" y="566124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D10036E-ADC6-4A98-8827-4C26A7A7E30D}"/>
                </a:ext>
              </a:extLst>
            </p:cNvPr>
            <p:cNvCxnSpPr/>
            <p:nvPr/>
          </p:nvCxnSpPr>
          <p:spPr>
            <a:xfrm>
              <a:off x="6423660" y="566124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16707B3-D5C9-4E9B-A877-06EFC5B8CD0A}"/>
                </a:ext>
              </a:extLst>
            </p:cNvPr>
            <p:cNvCxnSpPr/>
            <p:nvPr/>
          </p:nvCxnSpPr>
          <p:spPr>
            <a:xfrm>
              <a:off x="7437914" y="566124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3D9C34-3BCC-4E19-B5DD-D62B1324F289}"/>
                </a:ext>
              </a:extLst>
            </p:cNvPr>
            <p:cNvCxnSpPr/>
            <p:nvPr/>
          </p:nvCxnSpPr>
          <p:spPr>
            <a:xfrm>
              <a:off x="7764016" y="566124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3407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输出表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ED08F43A-48F4-4651-B8F5-04B6C045FD0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7266615"/>
              </p:ext>
            </p:extLst>
          </p:nvPr>
        </p:nvGraphicFramePr>
        <p:xfrm>
          <a:off x="539552" y="1988840"/>
          <a:ext cx="5257800" cy="2743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出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51">
            <a:extLst>
              <a:ext uri="{FF2B5EF4-FFF2-40B4-BE49-F238E27FC236}">
                <a16:creationId xmlns:a16="http://schemas.microsoft.com/office/drawing/2014/main" id="{831FBDA9-CDAD-44BA-AA50-2F0EE78D423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16519"/>
              </p:ext>
            </p:extLst>
          </p:nvPr>
        </p:nvGraphicFramePr>
        <p:xfrm>
          <a:off x="6140252" y="214124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出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编  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9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2267744" y="126186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输出表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ED08F43A-48F4-4651-B8F5-04B6C045FD0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979364"/>
              </p:ext>
            </p:extLst>
          </p:nvPr>
        </p:nvGraphicFramePr>
        <p:xfrm>
          <a:off x="539552" y="1909936"/>
          <a:ext cx="5257800" cy="2743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现  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出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51">
            <a:extLst>
              <a:ext uri="{FF2B5EF4-FFF2-40B4-BE49-F238E27FC236}">
                <a16:creationId xmlns:a16="http://schemas.microsoft.com/office/drawing/2014/main" id="{831FBDA9-CDAD-44BA-AA50-2F0EE78D423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1553512"/>
              </p:ext>
            </p:extLst>
          </p:nvPr>
        </p:nvGraphicFramePr>
        <p:xfrm>
          <a:off x="6140252" y="2062336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输  出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编  码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6C4CC9B5-6899-44B7-BE81-81290C3698B3}"/>
              </a:ext>
            </a:extLst>
          </p:cNvPr>
          <p:cNvGrpSpPr/>
          <p:nvPr/>
        </p:nvGrpSpPr>
        <p:grpSpPr>
          <a:xfrm>
            <a:off x="539552" y="4877235"/>
            <a:ext cx="2051248" cy="1040285"/>
            <a:chOff x="539552" y="4877235"/>
            <a:chExt cx="2051248" cy="104028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4C292C-63D9-450C-8327-7BE96A38C1E8}"/>
                </a:ext>
              </a:extLst>
            </p:cNvPr>
            <p:cNvSpPr/>
            <p:nvPr/>
          </p:nvSpPr>
          <p:spPr>
            <a:xfrm>
              <a:off x="539552" y="4877235"/>
              <a:ext cx="2051248" cy="1040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L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A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=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endPara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L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A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=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4A6270C-5993-4060-A773-2048DEAA4969}"/>
                </a:ext>
              </a:extLst>
            </p:cNvPr>
            <p:cNvCxnSpPr/>
            <p:nvPr/>
          </p:nvCxnSpPr>
          <p:spPr>
            <a:xfrm>
              <a:off x="1537390" y="545558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848FE8-A626-4CD1-984F-10E12C484D9E}"/>
              </a:ext>
            </a:extLst>
          </p:cNvPr>
          <p:cNvGrpSpPr/>
          <p:nvPr/>
        </p:nvGrpSpPr>
        <p:grpSpPr>
          <a:xfrm>
            <a:off x="3095749" y="4878173"/>
            <a:ext cx="1836291" cy="1040285"/>
            <a:chOff x="3095749" y="4878173"/>
            <a:chExt cx="1836291" cy="104028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A1F728-4368-4962-8C78-98CC00405EDF}"/>
                </a:ext>
              </a:extLst>
            </p:cNvPr>
            <p:cNvSpPr/>
            <p:nvPr/>
          </p:nvSpPr>
          <p:spPr>
            <a:xfrm>
              <a:off x="3095749" y="4878173"/>
              <a:ext cx="1836291" cy="1040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L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B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=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endParaRPr lang="en-US" altLang="zh-CN" sz="28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L</a:t>
              </a:r>
              <a:r>
                <a:rPr lang="en-US" altLang="zh-CN" sz="2800" i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B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= 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1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S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0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E1E7D3E-6724-424D-999B-4CC8D6CF1159}"/>
                </a:ext>
              </a:extLst>
            </p:cNvPr>
            <p:cNvCxnSpPr/>
            <p:nvPr/>
          </p:nvCxnSpPr>
          <p:spPr>
            <a:xfrm>
              <a:off x="4091608" y="4941168"/>
              <a:ext cx="19236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0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后续课程安排：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04825" y="1196752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第十三章（自学）、十四章和十五章（部分内容）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现有教材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kern="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的数字系统设计（现代设计方法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EDA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不指定教材（图书馆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网上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Verilog HDL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相关书籍即可）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kern="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Nexys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4 FPGA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开发板，边讲边实践，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组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课程设计（占最终成绩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全部在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综合实验楼（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楼）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上课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6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1362482" y="1385152"/>
            <a:ext cx="641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交通信号灯控制器电路图（状态寄存器）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854FF9-1EDE-4FD3-8DA7-E64ECF9761A9}"/>
              </a:ext>
            </a:extLst>
          </p:cNvPr>
          <p:cNvGrpSpPr/>
          <p:nvPr/>
        </p:nvGrpSpPr>
        <p:grpSpPr>
          <a:xfrm>
            <a:off x="3585642" y="2236440"/>
            <a:ext cx="1922462" cy="3352800"/>
            <a:chOff x="3585642" y="2236440"/>
            <a:chExt cx="1922462" cy="3352800"/>
          </a:xfrm>
        </p:grpSpPr>
        <p:graphicFrame>
          <p:nvGraphicFramePr>
            <p:cNvPr id="14" name="Object 75">
              <a:extLst>
                <a:ext uri="{FF2B5EF4-FFF2-40B4-BE49-F238E27FC236}">
                  <a16:creationId xmlns:a16="http://schemas.microsoft.com/office/drawing/2014/main" id="{D6F6173B-CB93-4202-AD6C-E03610346F1F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903345649"/>
                </p:ext>
              </p:extLst>
            </p:nvPr>
          </p:nvGraphicFramePr>
          <p:xfrm>
            <a:off x="3585642" y="2236440"/>
            <a:ext cx="1922462" cy="335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VISIO" r:id="rId4" imgW="769680" imgH="1343160" progId="Visio.Drawing.6">
                    <p:embed/>
                  </p:oleObj>
                </mc:Choice>
                <mc:Fallback>
                  <p:oleObj name="VISIO" r:id="rId4" imgW="769680" imgH="1343160" progId="Visio.Drawing.6">
                    <p:embed/>
                    <p:pic>
                      <p:nvPicPr>
                        <p:cNvPr id="100359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642" y="2236440"/>
                          <a:ext cx="1922462" cy="335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13F72F1-AD06-48DF-B591-44E63F71223C}"/>
                </a:ext>
              </a:extLst>
            </p:cNvPr>
            <p:cNvSpPr/>
            <p:nvPr/>
          </p:nvSpPr>
          <p:spPr>
            <a:xfrm>
              <a:off x="3779912" y="5033814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状态寄存器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1362482" y="1385152"/>
            <a:ext cx="641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交通信号灯控制器电路图（次态逻辑）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841AB06-5EAD-47F6-B341-BF6E07182530}"/>
              </a:ext>
            </a:extLst>
          </p:cNvPr>
          <p:cNvGrpSpPr/>
          <p:nvPr/>
        </p:nvGrpSpPr>
        <p:grpSpPr>
          <a:xfrm>
            <a:off x="1411311" y="2001078"/>
            <a:ext cx="6030913" cy="3989388"/>
            <a:chOff x="1411311" y="2001078"/>
            <a:chExt cx="6030913" cy="3989388"/>
          </a:xfrm>
        </p:grpSpPr>
        <p:graphicFrame>
          <p:nvGraphicFramePr>
            <p:cNvPr id="10" name="Object 4">
              <a:extLst>
                <a:ext uri="{FF2B5EF4-FFF2-40B4-BE49-F238E27FC236}">
                  <a16:creationId xmlns:a16="http://schemas.microsoft.com/office/drawing/2014/main" id="{8A54A337-9C91-4C7A-9504-D3562D4B449E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3036759951"/>
                </p:ext>
              </p:extLst>
            </p:nvPr>
          </p:nvGraphicFramePr>
          <p:xfrm>
            <a:off x="1411311" y="2001078"/>
            <a:ext cx="6030913" cy="3989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VISIO" r:id="rId4" imgW="2461680" imgH="1628640" progId="Visio.Drawing.6">
                    <p:embed/>
                  </p:oleObj>
                </mc:Choice>
                <mc:Fallback>
                  <p:oleObj name="VISIO" r:id="rId4" imgW="2461680" imgH="1628640" progId="Visio.Drawing.6">
                    <p:embed/>
                    <p:pic>
                      <p:nvPicPr>
                        <p:cNvPr id="10055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311" y="2001078"/>
                          <a:ext cx="6030913" cy="3989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7410EBF-F437-4414-8FDB-F2EC513AF39E}"/>
                </a:ext>
              </a:extLst>
            </p:cNvPr>
            <p:cNvSpPr/>
            <p:nvPr/>
          </p:nvSpPr>
          <p:spPr>
            <a:xfrm>
              <a:off x="5600660" y="5420072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状态寄存器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E601B7-E90F-46AF-8A4A-619E562249F6}"/>
                </a:ext>
              </a:extLst>
            </p:cNvPr>
            <p:cNvSpPr/>
            <p:nvPr/>
          </p:nvSpPr>
          <p:spPr>
            <a:xfrm>
              <a:off x="3203848" y="5414402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次态逻辑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07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276C8-401F-4AEB-B654-F85D0C36007E}"/>
              </a:ext>
            </a:extLst>
          </p:cNvPr>
          <p:cNvSpPr txBox="1"/>
          <p:nvPr/>
        </p:nvSpPr>
        <p:spPr>
          <a:xfrm>
            <a:off x="1362482" y="1385152"/>
            <a:ext cx="641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交通信号灯控制器电路图（输出逻辑）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0C21D1-E2A6-4061-8ACE-DB6D5083C628}"/>
              </a:ext>
            </a:extLst>
          </p:cNvPr>
          <p:cNvGrpSpPr/>
          <p:nvPr/>
        </p:nvGrpSpPr>
        <p:grpSpPr>
          <a:xfrm>
            <a:off x="342900" y="1999114"/>
            <a:ext cx="8458200" cy="3937000"/>
            <a:chOff x="342900" y="1999114"/>
            <a:chExt cx="8458200" cy="393700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455D1F5D-9DE6-4007-B599-4EC6A6BD32E0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2411754142"/>
                </p:ext>
              </p:extLst>
            </p:nvPr>
          </p:nvGraphicFramePr>
          <p:xfrm>
            <a:off x="342900" y="1999114"/>
            <a:ext cx="8458200" cy="393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VISIO" r:id="rId4" imgW="3498840" imgH="1628640" progId="Visio.Drawing.6">
                    <p:embed/>
                  </p:oleObj>
                </mc:Choice>
                <mc:Fallback>
                  <p:oleObj name="VISIO" r:id="rId4" imgW="3498840" imgH="1628640" progId="Visio.Drawing.6">
                    <p:embed/>
                    <p:pic>
                      <p:nvPicPr>
                        <p:cNvPr id="10076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1999114"/>
                          <a:ext cx="8458200" cy="393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D70E16-ECA3-4EC6-ACC0-0273502220EA}"/>
                </a:ext>
              </a:extLst>
            </p:cNvPr>
            <p:cNvSpPr/>
            <p:nvPr/>
          </p:nvSpPr>
          <p:spPr>
            <a:xfrm>
              <a:off x="4572000" y="5362942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状态寄存器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C28AD5-F984-442A-BAB2-AB69DA00B421}"/>
                </a:ext>
              </a:extLst>
            </p:cNvPr>
            <p:cNvSpPr/>
            <p:nvPr/>
          </p:nvSpPr>
          <p:spPr>
            <a:xfrm>
              <a:off x="2288382" y="5362942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次态逻辑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8A17EA-6DEC-464B-B337-DE34EBDFE9DE}"/>
                </a:ext>
              </a:extLst>
            </p:cNvPr>
            <p:cNvSpPr/>
            <p:nvPr/>
          </p:nvSpPr>
          <p:spPr>
            <a:xfrm>
              <a:off x="6516216" y="5362942"/>
              <a:ext cx="144016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27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4C2F-B50E-4175-A753-6344F4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BF95-FBF2-4F68-9126-64307B6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768E-E4FC-4E8F-9E57-518F86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A85E10E-CACE-41D9-8D89-FE59D644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一个状态机的例子（续）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2680F46-4B34-4747-9563-359615CBB5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8777234"/>
              </p:ext>
            </p:extLst>
          </p:nvPr>
        </p:nvGraphicFramePr>
        <p:xfrm>
          <a:off x="457200" y="1143000"/>
          <a:ext cx="88392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100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83920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78148602-6564-4957-AAE8-08173B5780A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9969790"/>
              </p:ext>
            </p:extLst>
          </p:nvPr>
        </p:nvGraphicFramePr>
        <p:xfrm>
          <a:off x="3810000" y="4343400"/>
          <a:ext cx="1756205" cy="174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1756205" cy="174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0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 时序电路概述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状态转换图与状态转换表的导出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状态转换表的化简</a:t>
            </a: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3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状态转换图与状态转换表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序列检测器的设计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更复杂的时序电路设计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32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建立状态转换图的方法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51B5BB-E237-4A5C-BC40-CD0673C77643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96B9E-FDCD-4E17-A7BE-545FF625433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752281" cy="258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395288" y="260350"/>
            <a:ext cx="63373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序列检测器的设计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4392637"/>
            <a:ext cx="774035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X =  0  0  1  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1  0  1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0  0  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1  0  1  0  1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0  0 </a:t>
            </a:r>
            <a:br>
              <a:rPr lang="en-US" altLang="zh-CN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Z =  0  0  0  0  0 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0  0  0  0 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0 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0  0 </a:t>
            </a:r>
          </a:p>
          <a:p>
            <a:pPr>
              <a:lnSpc>
                <a:spcPts val="4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en-US" altLang="zh-CN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1  0  1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5872" y="388892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当输出“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”时，电路不复位。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5E096C-9CD1-4411-B54B-0FB97C4908E7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EC00-B5D5-42C1-8B85-9A5C28708E1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8171" y="1196752"/>
            <a:ext cx="3856037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835696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8024" y="44074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32" y="5517232"/>
            <a:ext cx="536307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C64824-D3E7-4959-A738-EF343023042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0CD38-D914-4822-A400-3E48DC60164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543" y="1314425"/>
            <a:ext cx="49387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672" y="263691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4452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18448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3646" y="2276872"/>
            <a:ext cx="27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3CFB65-4F61-4F65-AC33-2BF1C619024F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3D5A9-B5BD-4825-B61E-E906CCA31CA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02457"/>
            <a:ext cx="6153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655297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作业提交：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04825" y="1196752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百度网盘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用户名：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ca_cs_2015@163.com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密码：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cacs2015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提交方式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提交作业的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版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作业按“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kern="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”命名，提交到相应文件夹下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提交日期前提交，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过期不交按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分记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392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A7F53C-E936-47B8-A669-F59CA8437259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3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782D8-48D5-4180-82EB-AB318C357D23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29565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3400425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1124" name="Group 52"/>
          <p:cNvGraphicFramePr>
            <a:graphicFrameLocks noGrp="1"/>
          </p:cNvGraphicFramePr>
          <p:nvPr/>
        </p:nvGraphicFramePr>
        <p:xfrm>
          <a:off x="395288" y="1027113"/>
          <a:ext cx="8424862" cy="2621280"/>
        </p:xfrm>
        <a:graphic>
          <a:graphicData uri="http://schemas.openxmlformats.org/drawingml/2006/table">
            <a:tbl>
              <a:tblPr/>
              <a:tblGrid>
                <a:gridCol w="132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 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X=1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 前 输 出（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  X=1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       S1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       S1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       S1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0         1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166" name="Group 94"/>
          <p:cNvGraphicFramePr>
            <a:graphicFrameLocks noGrp="1"/>
          </p:cNvGraphicFramePr>
          <p:nvPr/>
        </p:nvGraphicFramePr>
        <p:xfrm>
          <a:off x="395288" y="3979863"/>
          <a:ext cx="8424862" cy="2674938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B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X=1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  X=1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00       01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10       01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00       01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0         1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26636" y="2161322"/>
            <a:ext cx="821116" cy="142620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33265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个状态需要几个触发器？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71600" y="836712"/>
            <a:ext cx="1008112" cy="122413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78A571-4380-481D-A173-CB4AB1227709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2D50-5754-484B-929A-F4B8942C9138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373688"/>
            <a:ext cx="3275856" cy="576262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次态卡诺图</a:t>
            </a: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76250"/>
            <a:ext cx="80645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16216" y="5373216"/>
            <a:ext cx="248376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输出卡诺图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8BC8B6-F03C-4DA8-B916-6991D3F34DC1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D8742-84AD-4FD9-B6ED-FC8D49A3B66E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00" y="2107094"/>
            <a:ext cx="6696596" cy="398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如何由次态卡诺图求出触发器输入方程？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2520280" cy="576262"/>
          </a:xfrm>
        </p:spPr>
        <p:txBody>
          <a:bodyPr/>
          <a:lstStyle/>
          <a:p>
            <a:pPr algn="ctr" eaLnBrk="1" hangingPunct="1"/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 A</a:t>
            </a:r>
            <a:r>
              <a:rPr lang="en-US" altLang="zh-CN" sz="2400" baseline="3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 X</a:t>
            </a:r>
            <a:r>
              <a:rPr lang="en-US" altLang="zh-CN" sz="2400" baseline="8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4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8042" y="1484586"/>
            <a:ext cx="252028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= B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+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= X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987824" y="980530"/>
            <a:ext cx="252028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Z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= XA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2BFD63-B88E-4CEE-9FAE-4802737EA8EF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0901-1E38-4DB5-ABCB-A1E80386B78D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124744"/>
            <a:ext cx="482441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168" y="5512271"/>
            <a:ext cx="594015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9B2EA0-3311-4497-842C-25F0723A56B3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9BBB7-9232-4084-9985-7283441DEB8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620713"/>
            <a:ext cx="5276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551723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为什么不能回到状态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，而要引入一个新状态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E8BDF8-7463-4F46-8BDE-0564F29FBA9C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A84D0-64C8-4B7C-8BC7-CA952D4398A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196752"/>
            <a:ext cx="56165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AB95B9-C296-4627-A901-45F811C020C5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3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8260A-8F8F-4FFF-8842-9647C0131A26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163968" name="Group 128"/>
          <p:cNvGraphicFramePr>
            <a:graphicFrameLocks noGrp="1"/>
          </p:cNvGraphicFramePr>
          <p:nvPr>
            <p:ph sz="half" idx="1"/>
          </p:nvPr>
        </p:nvGraphicFramePr>
        <p:xfrm>
          <a:off x="250825" y="1052513"/>
          <a:ext cx="8713788" cy="27432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 态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X=1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出（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       S1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       S1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       S3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       S1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3971" name="Group 131"/>
          <p:cNvGraphicFramePr>
            <a:graphicFrameLocks noGrp="1"/>
          </p:cNvGraphicFramePr>
          <p:nvPr>
            <p:ph sz="half" idx="2"/>
          </p:nvPr>
        </p:nvGraphicFramePr>
        <p:xfrm>
          <a:off x="250825" y="3933825"/>
          <a:ext cx="8713788" cy="2743200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A+B+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X=0     X=1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00       01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11       01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00       10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11       01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53504" y="2059724"/>
            <a:ext cx="821116" cy="165730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状态转换图与状态转换表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序列检测器的设计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更复杂的时序电路设计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32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建立状态转换图的方法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421AC5-5B02-4400-BD42-020012128083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E9B01-3468-4798-8ECA-D8510FD0AF6D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114675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468313" y="1700213"/>
            <a:ext cx="8424862" cy="280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X = 0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0  1  0  1  0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0  1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0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0  1  0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0  1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1  0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                ↑      ↑      ↑  ↑               ↑      ↑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                a      b      c d               e      f     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Z = 0  0  0  1  0  1  0  1  1  0  0  0  1  0  1  0  0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en-US" altLang="zh-CN" sz="3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0  1  0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3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1  0  0  1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80" y="5080223"/>
            <a:ext cx="536307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437D3-8E8F-4A59-A63A-B581AEE1D4C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5E6D5-067F-4273-94F8-D0825A69A7BB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837654"/>
            <a:ext cx="43926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92080" y="10535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25360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476832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386184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60350"/>
            <a:ext cx="63373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010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”的检测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D4D44-917E-48E7-AFE0-B58A196E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加入雨课堂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62935-D0F6-4F33-840B-5DA7DCF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0C09C-3BD1-4271-8C3B-0A5E340CD0E1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F33C9-7755-455E-8142-6F04EB8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DB445-3C56-49D9-B79F-DD479C2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DDB1E-F428-4A5D-BFCB-B4D105B1BD0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67C935-D31B-460A-B6E7-7BB64336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80728"/>
            <a:ext cx="4464496" cy="44644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82ABF-3500-48AD-A90A-984AD07FE50B}"/>
              </a:ext>
            </a:extLst>
          </p:cNvPr>
          <p:cNvSpPr txBox="1"/>
          <p:nvPr/>
        </p:nvSpPr>
        <p:spPr>
          <a:xfrm>
            <a:off x="457200" y="544522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我的 </a:t>
            </a:r>
            <a:r>
              <a:rPr lang="en-US" altLang="zh-CN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课程  </a:t>
            </a:r>
            <a:r>
              <a:rPr lang="en-US" altLang="zh-CN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加入班级  </a:t>
            </a:r>
            <a:r>
              <a:rPr lang="en-US" altLang="zh-CN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输入邀请码“</a:t>
            </a:r>
            <a:r>
              <a:rPr lang="en-US" altLang="zh-CN" sz="24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34V7DB</a:t>
            </a:r>
            <a:r>
              <a:rPr lang="zh-CN" altLang="en-US" sz="2400" b="1" dirty="0">
                <a:solidFill>
                  <a:srgbClr val="00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anose="05000000000000000000" pitchFamily="2" charset="2"/>
              </a:rPr>
              <a:t>”</a:t>
            </a:r>
            <a:endParaRPr lang="zh-CN" altLang="en-US" sz="2400" b="1" dirty="0">
              <a:solidFill>
                <a:srgbClr val="0000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82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98EC1E-038A-4986-AE61-AA59E0A93384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A3734-61F8-4E4A-A367-0CAFD9C45006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908720"/>
            <a:ext cx="44071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63373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1001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”的检测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102311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55679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58112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200" y="170080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192" y="4581128"/>
            <a:ext cx="284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55172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A960F-CF14-44A7-BA07-DE91528A19C9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530CC-44E1-4153-A6B6-6735B1471ADF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836712"/>
            <a:ext cx="5506290" cy="511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04048" y="66307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95111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6531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2200" y="26793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168" y="4623519"/>
            <a:ext cx="284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4048" y="55596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52903D-3A3B-44EB-88B9-4ED826B83D07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0338C-9D93-4150-8C27-51D662000AB2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68313" y="836613"/>
            <a:ext cx="8424862" cy="374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X  =     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0 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1   1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0   0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1   </a:t>
            </a:r>
            <a:r>
              <a:rPr lang="en-US" altLang="zh-CN" sz="3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           ↑             ↑        ↑    ↑   ↑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           a             b       c    d   e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Z  = (0)  0   0   0   0   0   1   0   1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30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当电路接收到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的数目是奇数，且至少</a:t>
            </a:r>
            <a:endParaRPr lang="en-US" altLang="zh-CN" sz="28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有两个连续的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出现时，输出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13176"/>
            <a:ext cx="536307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40F027-CBBE-4BAA-AE6C-9F05AC420087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96E53-2F75-48E6-B9BD-0DE829A5E0D7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31057"/>
            <a:ext cx="8280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81371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”的个数是奇数还是偶数的检测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5635A8-505C-4FB7-A617-253061D1B3BC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7CAC9-ED56-44F0-AAC2-A4C9B885D042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68" y="1052438"/>
            <a:ext cx="3661332" cy="49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1371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连续两个“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0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”的检测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16713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初始状态或偶数个“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53136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偶数个“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”并以“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9912" y="327047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偶数个“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”并以“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”结尾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4696" y="4326195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出现“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”并有奇数个“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6216" y="11677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奇数个“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056" y="5919663"/>
            <a:ext cx="8100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为什么不能从状态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S3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（输入为“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”）回到状态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9CB903-563F-4253-BF06-9894EDE4805B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43E1C-6C3A-49F6-A054-C00ED162300B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61938"/>
            <a:ext cx="5329238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4056" y="5631631"/>
            <a:ext cx="8100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为什么不能从状态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（输入为“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”）回到状态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204864"/>
            <a:ext cx="291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为什么从状态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（输入为“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”）回到状态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状态转换图与状态转换表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序列检测器的设计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更复杂的时序电路设计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32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建立状态转换图的方法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45EE49-A8C3-4DC5-B11D-5AA8CA26FDD6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0DB03-CE0D-4938-A76D-7217C00A0547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5288" y="260350"/>
            <a:ext cx="6553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建立状态转换图的方法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323850" y="1197322"/>
            <a:ext cx="85693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列出一些输入输出序列的例子，明确问题的描述。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局部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状态图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每当加入一个箭头到状态图，先考虑是否可以回到 已定义的状态，是否一定要加入新的状态。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检查状态转换图，对应每个状态输入变量的每个不同值都只有一条离开的路径（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完备性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完成状态转换图后，将输入序列应用到状态转换图之上，保证序列的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正确性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45EE49-A8C3-4DC5-B11D-5AA8CA26FDD6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8CA85-45A4-4E5E-A77F-E5C018DEF8D5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323850" y="908720"/>
            <a:ext cx="8569325" cy="32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一组四个连续输入的数据，当输入序列</a:t>
            </a:r>
            <a:endParaRPr lang="en-US" altLang="zh-CN" sz="28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0101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，输出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，电路在每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个输入后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复位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X  =  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0 1 0 1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   0 0 1 0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1 0 0 1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   0 1 0 0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Z  =  0 0 0 1    0 0 0 0    0 0 0 1    0 0 0 0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229200"/>
            <a:ext cx="536307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7B1DD3-15FF-4C78-98A7-DC608ED9106E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46620-F7AC-4EC6-8F77-EF975B3CDD15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0350"/>
            <a:ext cx="5832475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2606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364502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119675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543127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D8B5A-5B51-4CA0-9838-CDE3E494CC08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F225D-0368-45B6-8411-FC795E544EB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8064500" cy="1079500"/>
          </a:xfrm>
        </p:spPr>
        <p:txBody>
          <a:bodyPr/>
          <a:lstStyle/>
          <a:p>
            <a:pPr algn="ctr" eaLnBrk="1" hangingPunct="1"/>
            <a:r>
              <a:rPr lang="zh-CN" altLang="en-US" sz="4800" b="1" dirty="0">
                <a:solidFill>
                  <a:srgbClr val="003399"/>
                </a:solidFill>
              </a:rPr>
              <a:t>第</a:t>
            </a:r>
            <a:r>
              <a:rPr lang="en-US" altLang="zh-CN" sz="4800" b="1" dirty="0">
                <a:solidFill>
                  <a:srgbClr val="003399"/>
                </a:solidFill>
              </a:rPr>
              <a:t>14</a:t>
            </a:r>
            <a:r>
              <a:rPr lang="zh-CN" altLang="en-US" sz="4800" b="1" dirty="0">
                <a:solidFill>
                  <a:srgbClr val="003399"/>
                </a:solidFill>
              </a:rPr>
              <a:t>、</a:t>
            </a:r>
            <a:r>
              <a:rPr lang="en-US" altLang="zh-CN" sz="4800" b="1" dirty="0">
                <a:solidFill>
                  <a:srgbClr val="003399"/>
                </a:solidFill>
              </a:rPr>
              <a:t>15</a:t>
            </a:r>
            <a:r>
              <a:rPr lang="zh-CN" altLang="en-US" sz="4800" b="1" dirty="0">
                <a:solidFill>
                  <a:srgbClr val="003399"/>
                </a:solidFill>
              </a:rPr>
              <a:t>章  时序电路设计</a:t>
            </a:r>
            <a:endParaRPr lang="zh-CN" altLang="en-US" sz="4800" b="1" dirty="0">
              <a:solidFill>
                <a:srgbClr val="003399"/>
              </a:solidFill>
              <a:latin typeface="Arial Narrow" pitchFamily="34" charset="0"/>
            </a:endParaRPr>
          </a:p>
        </p:txBody>
      </p:sp>
      <p:pic>
        <p:nvPicPr>
          <p:cNvPr id="8198" name="Picture 7" descr="di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9" descr="xh-tj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868863"/>
            <a:ext cx="1368425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70075" y="4032250"/>
            <a:ext cx="6805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魏继增（副教授）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天津大学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智能与计算学部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计算机学院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EE9603-0C3A-457E-9AEF-EDC4BF9E7FE7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C8B50-7732-4822-AFEF-038AC76987DC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843" y="390199"/>
            <a:ext cx="662463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364502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接收两个输入，但不可能输出“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511828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接收三个输入，但不可能输出“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2" name="动作按钮: 前进或下一项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979B455-9D18-4FFB-A89D-384CDFD88CB3}"/>
              </a:ext>
            </a:extLst>
          </p:cNvPr>
          <p:cNvSpPr/>
          <p:nvPr/>
        </p:nvSpPr>
        <p:spPr>
          <a:xfrm>
            <a:off x="611560" y="476672"/>
            <a:ext cx="792088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07E648-41A0-46AA-867D-DC2AC55052DE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24092-02CE-4C6B-9645-2AD9E4B84C63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79388" y="188913"/>
            <a:ext cx="8820150" cy="5761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，输出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，当输入序列为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且序列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010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不出现时，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。当输入序列为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010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endParaRPr lang="en-US" altLang="zh-CN" sz="28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。当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不会出现，反之则不成立。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 sz="800" b="1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/>
              <a:t>X  =  1 0 0 1 </a:t>
            </a:r>
            <a:r>
              <a:rPr lang="en-US" altLang="zh-CN" sz="3200" b="1" dirty="0">
                <a:solidFill>
                  <a:srgbClr val="0000FF"/>
                </a:solidFill>
              </a:rPr>
              <a:t>1 0 0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1 0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┆</a:t>
            </a:r>
            <a:r>
              <a:rPr lang="en-US" altLang="zh-CN" sz="3200" b="1" dirty="0">
                <a:solidFill>
                  <a:srgbClr val="FF0000"/>
                </a:solidFill>
              </a:rPr>
              <a:t>1 0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1 0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0 1 0 </a:t>
            </a:r>
            <a:r>
              <a:rPr lang="en-US" altLang="zh-CN" sz="3200" b="1" dirty="0"/>
              <a:t>1 1 </a:t>
            </a:r>
            <a:r>
              <a:rPr lang="en-US" altLang="zh-CN" sz="3200" b="1" dirty="0">
                <a:solidFill>
                  <a:srgbClr val="FF0000"/>
                </a:solidFill>
              </a:rPr>
              <a:t>0 1 0</a:t>
            </a:r>
            <a:r>
              <a:rPr lang="en-US" altLang="zh-CN" sz="3200" b="1" dirty="0"/>
              <a:t> 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/>
              <a:t>Z1=  0 0 1 0 0 0 1 0 0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┆</a:t>
            </a:r>
            <a:r>
              <a:rPr lang="en-US" altLang="zh-CN" sz="3200" b="1" dirty="0"/>
              <a:t>0 0 0 0 0 0 0 0 0 0 0 0 0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/>
              <a:t>Z2=  0 0 0 0 0 0 0 0 1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┆</a:t>
            </a:r>
            <a:r>
              <a:rPr lang="en-US" altLang="zh-CN" sz="3200" b="1" dirty="0"/>
              <a:t>0 1 0 1 </a:t>
            </a:r>
            <a:r>
              <a:rPr lang="en-US" altLang="zh-CN" sz="3200" b="1" dirty="0">
                <a:solidFill>
                  <a:srgbClr val="7030A0"/>
                </a:solidFill>
              </a:rPr>
              <a:t>0</a:t>
            </a:r>
            <a:r>
              <a:rPr lang="en-US" altLang="zh-CN" sz="3200" b="1" dirty="0"/>
              <a:t> 0 1 0 0 0 0 1 </a:t>
            </a:r>
            <a:r>
              <a:rPr lang="en-US" altLang="zh-CN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157192"/>
            <a:ext cx="5363072" cy="581025"/>
          </a:xfrm>
        </p:spPr>
        <p:txBody>
          <a:bodyPr/>
          <a:lstStyle/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型的序列检测电路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CD728A-AFDE-4C58-BA5B-6161A25AC5CA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843C-6614-4A05-AE87-B0042F8E663D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55613"/>
            <a:ext cx="856932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1371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100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”和“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010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”的检测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1E2F9-56B0-4B68-A51C-B20DFDF3A711}"/>
              </a:ext>
            </a:extLst>
          </p:cNvPr>
          <p:cNvSpPr/>
          <p:nvPr/>
        </p:nvSpPr>
        <p:spPr>
          <a:xfrm>
            <a:off x="3851920" y="1255613"/>
            <a:ext cx="5041255" cy="4765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33398E-906B-40AF-9AEE-FFDA2922AC9D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0AD-D4EF-4FFA-90F5-CA2312B16774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093564"/>
            <a:ext cx="7993062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81371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“完整的状态转换图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5D27-B27B-47E8-830F-EF522CFE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2045B-C140-4478-B59A-DE3376E43C75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1D732-D7BB-40EE-9114-9DA540F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3924-7F07-4DDC-879E-7D379E65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2300C-E1F7-4DE8-9D14-52DBD6DE57B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15CDB6-D67D-4B62-A5CB-6A652CFE0C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781819"/>
            <a:ext cx="86384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设计一个串行数据检测电路，当连续出现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个或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个以上的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时，输出信号为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，否则输出信号为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。采用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Mealy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型状态机进行设计。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0F8C48-94D7-4083-B14E-8F0718C7A7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329888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0B7AB7-D1C7-4B52-9B88-F997A13BFC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8D902D-EE2C-4815-8C5A-DD1FBFEA54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45BF59-4A02-487B-A2B6-B800219A1AA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C490DE-38B8-41BD-812B-77FFE7E77AF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89E4E0-BBEA-4194-A92B-9F063706BC0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71F8A2DB-7F5D-46C2-917F-28998037832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markBlock">
              <a:extLst>
                <a:ext uri="{FF2B5EF4-FFF2-40B4-BE49-F238E27FC236}">
                  <a16:creationId xmlns:a16="http://schemas.microsoft.com/office/drawing/2014/main" id="{DBF75578-DD85-4185-AE0A-D12DDF0CF61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TitleText">
              <a:extLst>
                <a:ext uri="{FF2B5EF4-FFF2-40B4-BE49-F238E27FC236}">
                  <a16:creationId xmlns:a16="http://schemas.microsoft.com/office/drawing/2014/main" id="{AC30AFD7-988E-4CFB-B96F-51177EE38EB9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EF4EEC3-BE97-4CBE-A9CA-C95CCF5C15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RemarkBack">
            <a:extLst>
              <a:ext uri="{FF2B5EF4-FFF2-40B4-BE49-F238E27FC236}">
                <a16:creationId xmlns:a16="http://schemas.microsoft.com/office/drawing/2014/main" id="{649EC2B7-B60F-4EF7-99A1-CBEAF51FE11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>
            <a:extLst>
              <a:ext uri="{FF2B5EF4-FFF2-40B4-BE49-F238E27FC236}">
                <a16:creationId xmlns:a16="http://schemas.microsoft.com/office/drawing/2014/main" id="{F0F71510-4E20-4CC6-A0A0-BEA7D1AACC0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>
            <a:extLst>
              <a:ext uri="{FF2B5EF4-FFF2-40B4-BE49-F238E27FC236}">
                <a16:creationId xmlns:a16="http://schemas.microsoft.com/office/drawing/2014/main" id="{47B1564B-AB2B-4E90-A5A2-54A81C84E67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100241-417C-4AEB-9A90-12ED85B8C6B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D3FD42E-7880-4ADA-A66C-1B582A1BB4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32950" y="1052736"/>
            <a:ext cx="3657372" cy="255393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630673F4-A4D6-46DB-AF06-46027F76AD1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6" name="TitleBackground">
              <a:extLst>
                <a:ext uri="{FF2B5EF4-FFF2-40B4-BE49-F238E27FC236}">
                  <a16:creationId xmlns:a16="http://schemas.microsoft.com/office/drawing/2014/main" id="{7BFDE914-4077-481C-922A-53885D9C125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ColorBlock">
              <a:extLst>
                <a:ext uri="{FF2B5EF4-FFF2-40B4-BE49-F238E27FC236}">
                  <a16:creationId xmlns:a16="http://schemas.microsoft.com/office/drawing/2014/main" id="{995E8E1E-2EDD-4472-9884-32F67313C0D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ipText">
              <a:extLst>
                <a:ext uri="{FF2B5EF4-FFF2-40B4-BE49-F238E27FC236}">
                  <a16:creationId xmlns:a16="http://schemas.microsoft.com/office/drawing/2014/main" id="{89BE4AE9-9A8D-49A0-A3C0-F986206D0F1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33" name="TypeText">
              <a:extLst>
                <a:ext uri="{FF2B5EF4-FFF2-40B4-BE49-F238E27FC236}">
                  <a16:creationId xmlns:a16="http://schemas.microsoft.com/office/drawing/2014/main" id="{9FF1EDA7-389A-4C77-891D-DA662F203D8C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E814DD98-DE34-47AB-8909-F3EA70399E9B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21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 时序电路概述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状态转换图与状态转换表的导出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状态转换表的化简</a:t>
            </a: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回顾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节例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850" y="1268537"/>
            <a:ext cx="8569325" cy="32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检测的序列：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一组四个连续输入的数据，当输入序列</a:t>
            </a:r>
            <a:endParaRPr lang="en-US" altLang="zh-CN" sz="28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0101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，输出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，电路在每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个输入后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复位</a:t>
            </a:r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X  =  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0 1 0 1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   0 0 1 0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1 0 0 1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   0 1 0 0</a:t>
            </a: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Z  =  0 0 0 1    0 0 0 0    0 0 0 1    0 0 0 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5373216"/>
            <a:ext cx="9433048" cy="581025"/>
          </a:xfrm>
        </p:spPr>
        <p:txBody>
          <a:bodyPr/>
          <a:lstStyle/>
          <a:p>
            <a:pPr algn="ctr" eaLnBrk="1" hangingPunct="1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建立状态转换表时不考虑多余状态的引入，是否可以化简状态数？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36512" y="4653136"/>
            <a:ext cx="943304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减少状态数会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减少触发器的数目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，也会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降低组合逻辑的复杂度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842518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包含多余状态的状态转换表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1124744"/>
          <a:ext cx="8064894" cy="4968556"/>
        </p:xfrm>
        <a:graphic>
          <a:graphicData uri="http://schemas.openxmlformats.org/drawingml/2006/table">
            <a:tbl>
              <a:tblPr/>
              <a:tblGrid>
                <a:gridCol w="134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2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微软雅黑"/>
                          <a:cs typeface="Times New Roman"/>
                        </a:rPr>
                        <a:t>输入序列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微软雅黑"/>
                          <a:cs typeface="Times New Roman"/>
                        </a:rPr>
                        <a:t>现态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微软雅黑"/>
                          <a:cs typeface="Times New Roman"/>
                        </a:rPr>
                        <a:t>次态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微软雅黑"/>
                          <a:cs typeface="Times New Roman"/>
                        </a:rPr>
                        <a:t>当前输出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X = 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X = 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X = 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X = 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Reset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G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J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K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L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G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P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J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K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L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M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111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P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19209592">
            <a:off x="2282272" y="3110667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什么是多余的状态？</a:t>
            </a:r>
          </a:p>
        </p:txBody>
      </p:sp>
      <p:sp>
        <p:nvSpPr>
          <p:cNvPr id="15" name="矩形 14"/>
          <p:cNvSpPr/>
          <p:nvPr/>
        </p:nvSpPr>
        <p:spPr>
          <a:xfrm>
            <a:off x="467544" y="3746060"/>
            <a:ext cx="8136904" cy="57606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172400" y="3197900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 ≡ I</a:t>
            </a:r>
            <a:endParaRPr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79512" y="4192060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76056" y="2609874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79512" y="4767172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9512" y="5346178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9512" y="5631268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9512" y="5937232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6056" y="2879974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76056" y="3170948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07904" y="3428278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6056" y="3429000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26982" y="5070194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707904" y="3140968"/>
            <a:ext cx="32352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J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4522" y="3588006"/>
            <a:ext cx="8568952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70540" y="2261882"/>
            <a:ext cx="323528" cy="2880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07504" y="3284984"/>
            <a:ext cx="8568952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22894" y="2249834"/>
            <a:ext cx="323528" cy="2880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动作按钮: 上一张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2FFA880-65EE-4EAF-94CE-44D0BCA00622}"/>
              </a:ext>
            </a:extLst>
          </p:cNvPr>
          <p:cNvSpPr/>
          <p:nvPr/>
        </p:nvSpPr>
        <p:spPr>
          <a:xfrm>
            <a:off x="7935738" y="457200"/>
            <a:ext cx="648072" cy="53249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  <p:bldP spid="16" grpId="0"/>
      <p:bldP spid="16" grpId="1"/>
      <p:bldP spid="19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842518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精简后的状态转换表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67544" y="1484784"/>
          <a:ext cx="8136905" cy="4176468"/>
        </p:xfrm>
        <a:graphic>
          <a:graphicData uri="http://schemas.openxmlformats.org/drawingml/2006/table">
            <a:tbl>
              <a:tblPr/>
              <a:tblGrid>
                <a:gridCol w="162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5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现态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次态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X = 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X = 1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X = 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X = 1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BEE4-9648-44E2-8017-F353FC95B456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6FEA-717D-42F5-8A92-08DEC9CA1BB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95288" y="260350"/>
            <a:ext cx="36718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 dirty="0">
                <a:cs typeface="Arial" charset="0"/>
              </a:rPr>
              <a:t>等价状态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412776"/>
            <a:ext cx="81369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定理：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对于一个时序电路的两个状态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，当且仅当对于每个输入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，它们的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输出都一样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且它们的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次态都是等价的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是等价的。形式化定义：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λ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(p, X) =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λ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(q, X)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并且 </a:t>
            </a:r>
            <a:r>
              <a:rPr lang="el-GR" altLang="zh-CN" sz="2800" dirty="0">
                <a:latin typeface="Calibri"/>
                <a:ea typeface="微软雅黑" pitchFamily="34" charset="-122"/>
              </a:rPr>
              <a:t>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(p, X) ≡ </a:t>
            </a:r>
            <a:r>
              <a:rPr lang="el-GR" altLang="zh-CN" sz="2800" dirty="0">
                <a:latin typeface="Calibri"/>
                <a:ea typeface="微软雅黑" pitchFamily="34" charset="-122"/>
              </a:rPr>
              <a:t>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(q,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465313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注：次态不一定相等，只要等价即可。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 时序电路概述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状态转换图与状态转换表的导出</a:t>
            </a: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36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kern="0" dirty="0">
                <a:latin typeface="微软雅黑" pitchFamily="34" charset="-122"/>
                <a:ea typeface="微软雅黑" pitchFamily="34" charset="-122"/>
              </a:rPr>
              <a:t>状态转换表的化简</a:t>
            </a:r>
            <a:r>
              <a:rPr lang="en-US" altLang="zh-CN" sz="3600" b="1" kern="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状态转换表的化简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等价状态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32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用蕴含表确定状态的等价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等价的时序电路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1D3D-7370-4E9A-BC37-A932433C1D85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F5A-F0D7-41CE-88BA-758F571A6E6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567113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2151" name="Group 55"/>
          <p:cNvGraphicFramePr>
            <a:graphicFrameLocks noGrp="1"/>
          </p:cNvGraphicFramePr>
          <p:nvPr/>
        </p:nvGraphicFramePr>
        <p:xfrm>
          <a:off x="683568" y="1124744"/>
          <a:ext cx="7848871" cy="4937760"/>
        </p:xfrm>
        <a:graphic>
          <a:graphicData uri="http://schemas.openxmlformats.org/drawingml/2006/table">
            <a:tbl>
              <a:tblPr/>
              <a:tblGrid>
                <a:gridCol w="182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 态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X=0    X=1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 前 输 出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     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     h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     d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     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     a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     b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     h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     g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086-13F7-450D-BB84-A707D298308C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F0E1-48D0-43D4-9CB9-D56710A269BE}" type="slidenum">
              <a:rPr lang="en-US" altLang="zh-CN"/>
              <a:pPr/>
              <a:t>62</a:t>
            </a:fld>
            <a:endParaRPr lang="en-US" altLang="zh-CN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6048672" cy="4913938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蕴含表（状态对表）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1196752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a-a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b-b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无对应方格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×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表示状态对不等价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自蕴含的状态对可忽略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若无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可以加入，则剩下方格的坐标对应等价状态对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827584" y="266689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11760" y="335699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001580" y="1355758"/>
            <a:ext cx="432048" cy="360040"/>
            <a:chOff x="3275856" y="3284984"/>
            <a:chExt cx="432048" cy="36004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748698" y="2651902"/>
            <a:ext cx="432048" cy="360040"/>
            <a:chOff x="3275856" y="3284984"/>
            <a:chExt cx="432048" cy="360040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748698" y="4554090"/>
            <a:ext cx="432048" cy="360040"/>
            <a:chOff x="3275856" y="3284984"/>
            <a:chExt cx="432048" cy="360040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483768" y="3933056"/>
            <a:ext cx="432048" cy="360040"/>
            <a:chOff x="3275856" y="3284984"/>
            <a:chExt cx="432048" cy="360040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260866" y="4581128"/>
            <a:ext cx="432048" cy="360040"/>
            <a:chOff x="3275856" y="3284984"/>
            <a:chExt cx="432048" cy="360040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010926" y="3933056"/>
            <a:ext cx="432048" cy="360040"/>
            <a:chOff x="3275856" y="3284984"/>
            <a:chExt cx="432048" cy="360040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773034" y="5172182"/>
            <a:ext cx="432048" cy="360040"/>
            <a:chOff x="3275856" y="3284984"/>
            <a:chExt cx="432048" cy="36004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971600" y="4554090"/>
            <a:ext cx="432048" cy="360040"/>
            <a:chOff x="3275856" y="3284984"/>
            <a:chExt cx="432048" cy="360040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483768" y="5187172"/>
            <a:ext cx="432048" cy="360040"/>
            <a:chOff x="3275856" y="3284984"/>
            <a:chExt cx="432048" cy="360040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995936" y="5172182"/>
            <a:ext cx="432048" cy="360040"/>
            <a:chOff x="3275856" y="3284984"/>
            <a:chExt cx="432048" cy="360040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3347864" y="3284984"/>
              <a:ext cx="360040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3275856" y="3284984"/>
              <a:ext cx="432048" cy="3600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72200" y="50851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 ≡ d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 ≡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086-13F7-450D-BB84-A707D298308C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F0E1-48D0-43D4-9CB9-D56710A269BE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化简后的状态转换表</a:t>
            </a:r>
          </a:p>
        </p:txBody>
      </p:sp>
      <p:graphicFrame>
        <p:nvGraphicFramePr>
          <p:cNvPr id="41" name="Group 29"/>
          <p:cNvGraphicFramePr>
            <a:graphicFrameLocks/>
          </p:cNvGraphicFramePr>
          <p:nvPr/>
        </p:nvGraphicFramePr>
        <p:xfrm>
          <a:off x="611560" y="1412776"/>
          <a:ext cx="7992888" cy="4608512"/>
        </p:xfrm>
        <a:graphic>
          <a:graphicData uri="http://schemas.openxmlformats.org/drawingml/2006/table">
            <a:tbl>
              <a:tblPr/>
              <a:tblGrid>
                <a:gridCol w="223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 态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X=0    X=1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输 出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     c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     h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     a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     b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     h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     g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086-13F7-450D-BB84-A707D298308C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F0E1-48D0-43D4-9CB9-D56710A269B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蕴含表法判断状态等价的方法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850" y="1197322"/>
            <a:ext cx="85693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建立一个包含所有状态对的表格（蕴含表）。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比较状态转换表中的每一行状态，如果状态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的输出不同，把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放进方格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，表示两者不等价；如果输出相同，则把由对应次态构成的蕴含状态对放入方格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；如果次态和输出都相同，则表示两个等价。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检查蕴含表的每个方格。如果方格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包含蕴含状态对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m-n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，而方格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m-n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不等价，在相应方格打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步有新的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加入，则重复第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步直到没有新的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加入。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5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对于每个没有填入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的方格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≡ j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6FADF-4C79-4570-AE1A-8F7013C4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06F83-B7CC-4EB5-992E-65E9EB131946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D9CE34-FB0C-4A6B-B0A0-9BAC0AC5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D019D-9794-4AB7-AF89-CF88000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07101-52F7-4035-AF52-6F59A9779F5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80E3B5-7E28-4CAA-B7CE-C5752C57D8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533266"/>
            <a:ext cx="73152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化简如下状态转换表，求出等价状态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8E1311-756C-481A-8DE5-387D93F11C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7903" y="12687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{A,B}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{B,D}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{C,F}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{E, G}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7C1C2-5E9C-4AA9-9A19-846A10F593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37903" y="21260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{A,B}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{A, D}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{C,G}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{E,F}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8F930-C3C1-4DF2-B940-908D6A9D47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7903" y="29832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{A,B,D}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{C,F}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{E, G}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FFAAF9-EEF3-46D1-9857-1139D5CCA1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7903" y="38405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{A,B,D}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{C,F,G}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2C0A8B-29ED-4C3F-8725-E601DF567C0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23528" y="133305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12356E4-1DD5-49DB-85F1-8045D69B8A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3528" y="219030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13AA1F-52C4-4865-8D87-7BDC2C843C1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23528" y="304755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7638AC-B94E-4B81-9A7B-DA7CD5F5532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23528" y="390480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842834-A88A-4B0E-AC17-025810AEA31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44FA839-4DA6-49EF-8AAC-EA256694ACE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2267" y="1259302"/>
            <a:ext cx="4275732" cy="4379631"/>
          </a:xfrm>
          <a:prstGeom prst="rect">
            <a:avLst/>
          </a:prstGeom>
        </p:spPr>
      </p:pic>
      <p:sp>
        <p:nvSpPr>
          <p:cNvPr id="5" name="矩形 4" hidden="1">
            <a:extLst>
              <a:ext uri="{FF2B5EF4-FFF2-40B4-BE49-F238E27FC236}">
                <a16:creationId xmlns:a16="http://schemas.microsoft.com/office/drawing/2014/main" id="{2C8B39AF-DEF4-4B35-B8AE-2E2F132F732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 hidden="1">
            <a:extLst>
              <a:ext uri="{FF2B5EF4-FFF2-40B4-BE49-F238E27FC236}">
                <a16:creationId xmlns:a16="http://schemas.microsoft.com/office/drawing/2014/main" id="{93038668-4376-441E-80A2-9B777F08D59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 hidden="1">
            <a:extLst>
              <a:ext uri="{FF2B5EF4-FFF2-40B4-BE49-F238E27FC236}">
                <a16:creationId xmlns:a16="http://schemas.microsoft.com/office/drawing/2014/main" id="{7D35743A-CF2D-4886-9B9B-FD886D1094B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26" name="组合 25" hidden="1">
            <a:extLst>
              <a:ext uri="{FF2B5EF4-FFF2-40B4-BE49-F238E27FC236}">
                <a16:creationId xmlns:a16="http://schemas.microsoft.com/office/drawing/2014/main" id="{F9C1EADD-B0DE-4C59-A711-F8BD4F841470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2" name="RemarkBack" hidden="1">
              <a:extLst>
                <a:ext uri="{FF2B5EF4-FFF2-40B4-BE49-F238E27FC236}">
                  <a16:creationId xmlns:a16="http://schemas.microsoft.com/office/drawing/2014/main" id="{AC027910-7419-445E-A994-47DEF148C45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Block" hidden="1">
              <a:extLst>
                <a:ext uri="{FF2B5EF4-FFF2-40B4-BE49-F238E27FC236}">
                  <a16:creationId xmlns:a16="http://schemas.microsoft.com/office/drawing/2014/main" id="{1E0EF6D2-1CB4-48F8-A2C3-15B11327ED2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 hidden="1">
              <a:extLst>
                <a:ext uri="{FF2B5EF4-FFF2-40B4-BE49-F238E27FC236}">
                  <a16:creationId xmlns:a16="http://schemas.microsoft.com/office/drawing/2014/main" id="{8503F541-E88F-4110-BE47-7582EB6CE44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02A93E-AC4C-40B1-ABE6-DDAC6FCC3E7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729E3E69-A5AF-42B9-BF52-CC61E372578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897AD4D-CE27-4DAA-A514-E4747348794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4596D8FB-DFC8-47CE-B84F-C698BF9FFC12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636022C5-F123-406B-A269-CBE0A4AAE4D5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40676F1-34B9-4104-8930-8FEA9FB70265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7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状态转换表的化简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558925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等价状态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32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用蕴含表确定状态的等价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 等价的时序电路</a:t>
            </a:r>
            <a:endParaRPr lang="en-US" altLang="zh-CN" sz="32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9A07-AE07-4AB2-A7F2-FF2E15F7EF3A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A504-8EEC-4AA0-A417-1B169E0B89D7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914525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95288" y="260350"/>
            <a:ext cx="54006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等价时序电路的定义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对于时序电路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中的每个状态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中都有一个状态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 ≡ 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；相反，如果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中的每个状态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中都有一个状态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 ≡ 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，那么时序电路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等价。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347681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推论：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都具有最小状态数，且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≡ 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必须有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相同的状态数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9A07-AE07-4AB2-A7F2-FF2E15F7EF3A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A504-8EEC-4AA0-A417-1B169E0B89D7}" type="slidenum">
              <a:rPr lang="en-US" altLang="zh-CN"/>
              <a:pPr/>
              <a:t>68</a:t>
            </a:fld>
            <a:endParaRPr lang="en-US" altLang="zh-CN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/>
          <a:srcRect b="10631"/>
          <a:stretch>
            <a:fillRect/>
          </a:stretch>
        </p:blipFill>
        <p:spPr bwMode="auto">
          <a:xfrm>
            <a:off x="395536" y="245658"/>
            <a:ext cx="44703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914525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8004" y="2969914"/>
            <a:ext cx="454447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421C-D2B1-4EDF-A120-864A57925123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010A-3177-4A74-98F5-A4CD0AD919F9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914525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8288" name="Group 48"/>
          <p:cNvGraphicFramePr>
            <a:graphicFrameLocks noGrp="1"/>
          </p:cNvGraphicFramePr>
          <p:nvPr/>
        </p:nvGraphicFramePr>
        <p:xfrm>
          <a:off x="250825" y="3501354"/>
          <a:ext cx="8642350" cy="2447926"/>
        </p:xfrm>
        <a:graphic>
          <a:graphicData uri="http://schemas.openxmlformats.org/drawingml/2006/table">
            <a:tbl>
              <a:tblPr/>
              <a:tblGrid>
                <a:gridCol w="260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X=0   X=1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X=0  X=1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S3   S1</a:t>
                      </a:r>
                      <a:endParaRPr kumimoji="0" lang="it-IT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S3   S0</a:t>
                      </a:r>
                      <a:endParaRPr kumimoji="0" lang="it-IT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S0   S2</a:t>
                      </a:r>
                      <a:endParaRPr kumimoji="0" lang="it-IT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S2   S3</a:t>
                      </a:r>
                      <a:endParaRPr kumimoji="0" lang="it-IT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263568" y="549280"/>
          <a:ext cx="8628912" cy="2807712"/>
        </p:xfrm>
        <a:graphic>
          <a:graphicData uri="http://schemas.openxmlformats.org/drawingml/2006/table">
            <a:tbl>
              <a:tblPr/>
              <a:tblGrid>
                <a:gridCol w="264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55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现 态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X=0   X=1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X=0  X=1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1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    A</a:t>
                      </a:r>
                      <a:endParaRPr kumimoji="0" lang="it-IT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    D</a:t>
                      </a:r>
                      <a:endParaRPr kumimoji="0" lang="it-IT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    C</a:t>
                      </a:r>
                      <a:endParaRPr kumimoji="0" lang="it-IT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    B</a:t>
                      </a:r>
                      <a:endParaRPr kumimoji="0" lang="it-IT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0    0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什么是时序电路？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198165"/>
            <a:ext cx="858964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时序逻辑电路有两个特点：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69925" marR="0" lvl="1" indent="-325438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时序逻辑电路必须在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的控制下有序工作。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69925" marR="0" lvl="1" indent="-325438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从结构上看，时序逻辑电路由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组合逻辑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存储器件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（触发器或寄存器）组成，可以带有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反馈回路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35896" y="4005064"/>
            <a:ext cx="2160240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charset="0"/>
              </a:rPr>
              <a:t>组合逻辑电路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635896" y="5157192"/>
            <a:ext cx="2160240" cy="864096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存储器件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27784" y="4149080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5796136" y="4149080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5796136" y="4437112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5796136" y="5301208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588224" y="4437112"/>
            <a:ext cx="0" cy="8640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2830160" y="5301208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2843808" y="4437112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843808" y="4437112"/>
            <a:ext cx="0" cy="8640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403648" y="39467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输入信号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8224" y="39467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输出信号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8224" y="5085184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存储器件输入信号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5656" y="5085184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存储器件输出信号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4E379DAA-C233-4926-A132-DAF9B1379AD6}"/>
              </a:ext>
            </a:extLst>
          </p:cNvPr>
          <p:cNvSpPr txBox="1"/>
          <p:nvPr/>
        </p:nvSpPr>
        <p:spPr>
          <a:xfrm>
            <a:off x="7730014" y="5218926"/>
            <a:ext cx="94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4E8E01A0-2A67-490E-8E71-78CAEEC38796}"/>
              </a:ext>
            </a:extLst>
          </p:cNvPr>
          <p:cNvSpPr txBox="1"/>
          <p:nvPr/>
        </p:nvSpPr>
        <p:spPr>
          <a:xfrm>
            <a:off x="611560" y="5218926"/>
            <a:ext cx="94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83AC-CC12-4361-B123-21FA5FE445B4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2270-86A7-445D-A29A-CF5916B199B8}" type="slidenum">
              <a:rPr lang="en-US" altLang="zh-CN"/>
              <a:pPr/>
              <a:t>70</a:t>
            </a:fld>
            <a:endParaRPr lang="en-US" altLang="zh-CN"/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065591" cy="473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288" y="260350"/>
            <a:ext cx="669699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用蕴含表判断时序电路等价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F358-5499-48CB-931C-03F773615975}" type="datetime1">
              <a:rPr lang="zh-CN" altLang="en-US"/>
              <a:pPr/>
              <a:t>2018/11/13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3EBF-179B-43FB-BD84-25FF3265F94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260350"/>
            <a:ext cx="784912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时序电路设计总结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518" y="1189196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根据时序电路的设计需求，画出状态转换图，并导出状态转换表。此时，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无需对冗余状态进行处理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蕴含表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，去除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冗余的等价状态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，化简状态转换表（行数最少）。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为化简后的状态转换表分配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合适的状态赋值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根据完成状态赋值后的状态转换表，通过输出卡诺图和次态卡诺图导出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输出方程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触发器输入方程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，完成电路设计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2018/11/13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/>
              <a:t>作业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539750" y="1557338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P337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14.7</a:t>
            </a: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P338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14.12</a:t>
            </a: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P339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14.20</a:t>
            </a: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P371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15.11</a:t>
            </a: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之前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95288" y="260350"/>
            <a:ext cx="7056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时序逻辑电路的分类</a:t>
            </a: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323528" y="1054149"/>
            <a:ext cx="8589640" cy="23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lang="en-US" altLang="zh-CN" sz="2800" kern="0" dirty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同步时序电路（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本课重点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69925" lvl="1" indent="-325438" algn="just">
              <a:lnSpc>
                <a:spcPts val="3600"/>
              </a:lnSpc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各寄存器的时钟相同，其状态改变受同一时钟控制</a:t>
            </a:r>
            <a:endParaRPr lang="en-US" altLang="zh-CN" sz="240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7" lvl="1" algn="just">
              <a:lnSpc>
                <a:spcPts val="3600"/>
              </a:lnSpc>
              <a:spcBef>
                <a:spcPct val="20000"/>
              </a:spcBef>
              <a:buClr>
                <a:schemeClr val="accent2"/>
              </a:buClr>
              <a:buSzPct val="100000"/>
              <a:defRPr/>
            </a:pPr>
            <a:endParaRPr lang="en-US" altLang="zh-CN" sz="2800" kern="0" dirty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3">
                  <a:extLst/>
                </a:blip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异步时序电路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69925" lvl="1" indent="-325438" algn="just">
              <a:lnSpc>
                <a:spcPts val="3600"/>
              </a:lnSpc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各寄存器的时钟不同，没有统一时钟控制电路状态变化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95288" y="260350"/>
            <a:ext cx="705643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同步时序电路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0BF991-7B23-4507-A431-BC8277A8AE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159506"/>
              </p:ext>
            </p:extLst>
          </p:nvPr>
        </p:nvGraphicFramePr>
        <p:xfrm>
          <a:off x="179512" y="1357615"/>
          <a:ext cx="7416824" cy="459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57615"/>
                        <a:ext cx="7416824" cy="459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6759624-130C-46C8-BCEB-32FBD658F6C9}"/>
              </a:ext>
            </a:extLst>
          </p:cNvPr>
          <p:cNvSpPr/>
          <p:nvPr/>
        </p:nvSpPr>
        <p:spPr>
          <a:xfrm>
            <a:off x="2915816" y="1340768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BBE80B-D21D-4FF3-92E7-1870BFF26F33}"/>
              </a:ext>
            </a:extLst>
          </p:cNvPr>
          <p:cNvSpPr/>
          <p:nvPr/>
        </p:nvSpPr>
        <p:spPr>
          <a:xfrm>
            <a:off x="2895268" y="3861048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A8BC7C-BC06-490F-A753-41C4518DF304}"/>
              </a:ext>
            </a:extLst>
          </p:cNvPr>
          <p:cNvSpPr/>
          <p:nvPr/>
        </p:nvSpPr>
        <p:spPr>
          <a:xfrm>
            <a:off x="3532976" y="1974775"/>
            <a:ext cx="792088" cy="142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7975F2-7404-4B8D-AA06-AAAD5E735586}"/>
              </a:ext>
            </a:extLst>
          </p:cNvPr>
          <p:cNvSpPr txBox="1"/>
          <p:nvPr/>
        </p:nvSpPr>
        <p:spPr>
          <a:xfrm>
            <a:off x="4098856" y="1562290"/>
            <a:ext cx="256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状态寄存器（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个状态）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6E7A23-ADC9-481C-96CF-9F8999BCFA2F}"/>
              </a:ext>
            </a:extLst>
          </p:cNvPr>
          <p:cNvSpPr/>
          <p:nvPr/>
        </p:nvSpPr>
        <p:spPr>
          <a:xfrm>
            <a:off x="1691680" y="2365727"/>
            <a:ext cx="1368152" cy="11081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F549F6-2EB2-4D98-9103-D0EE8090B11D}"/>
              </a:ext>
            </a:extLst>
          </p:cNvPr>
          <p:cNvSpPr txBox="1"/>
          <p:nvPr/>
        </p:nvSpPr>
        <p:spPr>
          <a:xfrm>
            <a:off x="1598144" y="1872300"/>
            <a:ext cx="14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次态逻辑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53675-4F15-4580-A400-3F998C5FA93C}"/>
              </a:ext>
            </a:extLst>
          </p:cNvPr>
          <p:cNvSpPr/>
          <p:nvPr/>
        </p:nvSpPr>
        <p:spPr>
          <a:xfrm>
            <a:off x="4897016" y="2337530"/>
            <a:ext cx="1368152" cy="11081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CB81FD-F8AB-4AB4-AAC0-A912DF666676}"/>
              </a:ext>
            </a:extLst>
          </p:cNvPr>
          <p:cNvSpPr txBox="1"/>
          <p:nvPr/>
        </p:nvSpPr>
        <p:spPr>
          <a:xfrm>
            <a:off x="4803480" y="1844103"/>
            <a:ext cx="14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E6E988-C35B-4BAD-9B26-FDB65D788F45}"/>
              </a:ext>
            </a:extLst>
          </p:cNvPr>
          <p:cNvSpPr/>
          <p:nvPr/>
        </p:nvSpPr>
        <p:spPr>
          <a:xfrm>
            <a:off x="4971959" y="4723990"/>
            <a:ext cx="1368152" cy="11081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2F89C-DEDA-4007-A389-79A1491616C8}"/>
              </a:ext>
            </a:extLst>
          </p:cNvPr>
          <p:cNvSpPr txBox="1"/>
          <p:nvPr/>
        </p:nvSpPr>
        <p:spPr>
          <a:xfrm>
            <a:off x="5034960" y="4230563"/>
            <a:ext cx="14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输出逻辑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3E4D109-9CAE-48A3-8E85-35688751416E}"/>
              </a:ext>
            </a:extLst>
          </p:cNvPr>
          <p:cNvGrpSpPr/>
          <p:nvPr/>
        </p:nvGrpSpPr>
        <p:grpSpPr>
          <a:xfrm>
            <a:off x="1639240" y="4453959"/>
            <a:ext cx="3395720" cy="792088"/>
            <a:chOff x="1927272" y="4365104"/>
            <a:chExt cx="3395720" cy="79208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A04B5BE-3D03-4DF4-8535-2ADDA73E6CD3}"/>
                </a:ext>
              </a:extLst>
            </p:cNvPr>
            <p:cNvCxnSpPr/>
            <p:nvPr/>
          </p:nvCxnSpPr>
          <p:spPr>
            <a:xfrm flipV="1">
              <a:off x="1927272" y="4365104"/>
              <a:ext cx="0" cy="7920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7CA73E5-0669-4E1F-A40F-0EAEA42F7893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51" y="4365104"/>
              <a:ext cx="3241497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FB3D5F8-069F-47CC-8B93-EF83BE6F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435" y="4376868"/>
              <a:ext cx="0" cy="7083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174B72A-A9C4-4E96-AA28-7DCD541DA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8338" y="5085184"/>
              <a:ext cx="1646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1FE888E-0082-4C2D-9F0B-ED81EBF2D6D1}"/>
              </a:ext>
            </a:extLst>
          </p:cNvPr>
          <p:cNvSpPr txBox="1"/>
          <p:nvPr/>
        </p:nvSpPr>
        <p:spPr>
          <a:xfrm>
            <a:off x="5364088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machine, FSM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45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3" grpId="1" animBg="1"/>
      <p:bldP spid="8" grpId="0"/>
      <p:bldP spid="8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5"/>
  <p:tag name="PROBLEMHASREMARK" val="True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  <p:tag name="PROBLEMHASREMARK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7757</TotalTime>
  <Words>3688</Words>
  <Application>Microsoft Office PowerPoint</Application>
  <PresentationFormat>全屏显示(4:3)</PresentationFormat>
  <Paragraphs>1078</Paragraphs>
  <Slides>72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Microsoft Yahei</vt:lpstr>
      <vt:lpstr>Microsoft YaHei Light</vt:lpstr>
      <vt:lpstr>仿宋_GB2312</vt:lpstr>
      <vt:lpstr>宋体</vt:lpstr>
      <vt:lpstr>微软雅黑</vt:lpstr>
      <vt:lpstr>Arial</vt:lpstr>
      <vt:lpstr>Arial Narrow</vt:lpstr>
      <vt:lpstr>Calibri</vt:lpstr>
      <vt:lpstr>Garamond</vt:lpstr>
      <vt:lpstr>Symbol</vt:lpstr>
      <vt:lpstr>Times New Roman</vt:lpstr>
      <vt:lpstr>Wingdings</vt:lpstr>
      <vt:lpstr>Edge</vt:lpstr>
      <vt:lpstr>VISIO</vt:lpstr>
      <vt:lpstr>PowerPoint 演示文稿</vt:lpstr>
      <vt:lpstr>PowerPoint 演示文稿</vt:lpstr>
      <vt:lpstr>PowerPoint 演示文稿</vt:lpstr>
      <vt:lpstr>加入雨课堂</vt:lpstr>
      <vt:lpstr>第14、15章  时序电路设计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建立Mealy型的序列检测电路</vt:lpstr>
      <vt:lpstr>PowerPoint 演示文稿</vt:lpstr>
      <vt:lpstr>PowerPoint 演示文稿</vt:lpstr>
      <vt:lpstr>PowerPoint 演示文稿</vt:lpstr>
      <vt:lpstr>次态卡诺图</vt:lpstr>
      <vt:lpstr>DA = A+ = X,B</vt:lpstr>
      <vt:lpstr>建立Moore型的序列检测电路</vt:lpstr>
      <vt:lpstr>PowerPoint 演示文稿</vt:lpstr>
      <vt:lpstr>PowerPoint 演示文稿</vt:lpstr>
      <vt:lpstr>PowerPoint 演示文稿</vt:lpstr>
      <vt:lpstr>PowerPoint 演示文稿</vt:lpstr>
      <vt:lpstr>建立Mealy型的序列检测电路</vt:lpstr>
      <vt:lpstr>PowerPoint 演示文稿</vt:lpstr>
      <vt:lpstr>PowerPoint 演示文稿</vt:lpstr>
      <vt:lpstr>PowerPoint 演示文稿</vt:lpstr>
      <vt:lpstr>建立Moore型的序列检测电路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建立Mealy型的序列检测电路</vt:lpstr>
      <vt:lpstr>PowerPoint 演示文稿</vt:lpstr>
      <vt:lpstr>PowerPoint 演示文稿</vt:lpstr>
      <vt:lpstr>建立Mealy型的序列检测电路</vt:lpstr>
      <vt:lpstr>PowerPoint 演示文稿</vt:lpstr>
      <vt:lpstr>PowerPoint 演示文稿</vt:lpstr>
      <vt:lpstr>PowerPoint 演示文稿</vt:lpstr>
      <vt:lpstr>PowerPoint 演示文稿</vt:lpstr>
      <vt:lpstr>建立状态转换表时不考虑多余状态的引入，是否可以化简状态数？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yyx</dc:creator>
  <cp:lastModifiedBy>WJZ</cp:lastModifiedBy>
  <cp:revision>314</cp:revision>
  <dcterms:created xsi:type="dcterms:W3CDTF">2009-02-22T14:00:34Z</dcterms:created>
  <dcterms:modified xsi:type="dcterms:W3CDTF">2018-11-13T03:15:59Z</dcterms:modified>
</cp:coreProperties>
</file>